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77" r:id="rId6"/>
    <p:sldId id="260" r:id="rId7"/>
    <p:sldId id="285" r:id="rId8"/>
    <p:sldId id="264" r:id="rId9"/>
    <p:sldId id="276" r:id="rId10"/>
    <p:sldId id="284" r:id="rId11"/>
    <p:sldId id="286" r:id="rId12"/>
    <p:sldId id="289" r:id="rId13"/>
    <p:sldId id="278" r:id="rId14"/>
    <p:sldId id="281" r:id="rId15"/>
    <p:sldId id="262" r:id="rId16"/>
    <p:sldId id="287" r:id="rId17"/>
    <p:sldId id="282" r:id="rId18"/>
    <p:sldId id="283" r:id="rId19"/>
    <p:sldId id="290" r:id="rId20"/>
    <p:sldId id="258" r:id="rId21"/>
  </p:sldIdLst>
  <p:sldSz cx="12193588" cy="6858000"/>
  <p:notesSz cx="6858000" cy="9144000"/>
  <p:defaultTextStyle>
    <a:defPPr>
      <a:defRPr lang="nb-NO"/>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e Holbæk" initials="HH" lastIdx="5" clrIdx="0">
    <p:extLst/>
  </p:cmAuthor>
  <p:cmAuthor id="2" name="Nanna Lien" initials="NL"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BDC0"/>
    <a:srgbClr val="E2E3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84" autoAdjust="0"/>
    <p:restoredTop sz="71616" autoAdjust="0"/>
  </p:normalViewPr>
  <p:slideViewPr>
    <p:cSldViewPr snapToGrid="0">
      <p:cViewPr varScale="1">
        <p:scale>
          <a:sx n="74" d="100"/>
          <a:sy n="74" d="100"/>
        </p:scale>
        <p:origin x="870"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08EAE-C0C0-449B-A704-60C6CD4415F3}" type="datetimeFigureOut">
              <a:rPr lang="nb-NO" smtClean="0"/>
              <a:t>11.12.2019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BB7315-433B-4A95-832E-738D5706E153}" type="slidenum">
              <a:rPr lang="nb-NO" smtClean="0"/>
              <a:t>‹#›</a:t>
            </a:fld>
            <a:endParaRPr lang="nb-NO"/>
          </a:p>
        </p:txBody>
      </p:sp>
    </p:spTree>
    <p:extLst>
      <p:ext uri="{BB962C8B-B14F-4D97-AF65-F5344CB8AC3E}">
        <p14:creationId xmlns:p14="http://schemas.microsoft.com/office/powerpoint/2010/main" val="4276352923"/>
      </p:ext>
    </p:extLst>
  </p:cSld>
  <p:clrMap bg1="lt1" tx1="dk1" bg2="lt2" tx2="dk2" accent1="accent1" accent2="accent2" accent3="accent3" accent4="accent4" accent5="accent5" accent6="accent6" hlink="hlink" folHlink="folHlink"/>
  <p:notesStyle>
    <a:lvl1pPr marL="0" algn="l" defTabSz="914355" rtl="0" eaLnBrk="1" latinLnBrk="0" hangingPunct="1">
      <a:defRPr sz="1200" kern="1200">
        <a:solidFill>
          <a:schemeClr val="tx1"/>
        </a:solidFill>
        <a:latin typeface="+mn-lt"/>
        <a:ea typeface="+mn-ea"/>
        <a:cs typeface="+mn-cs"/>
      </a:defRPr>
    </a:lvl1pPr>
    <a:lvl2pPr marL="457177" algn="l" defTabSz="914355" rtl="0" eaLnBrk="1" latinLnBrk="0" hangingPunct="1">
      <a:defRPr sz="1200" kern="1200">
        <a:solidFill>
          <a:schemeClr val="tx1"/>
        </a:solidFill>
        <a:latin typeface="+mn-lt"/>
        <a:ea typeface="+mn-ea"/>
        <a:cs typeface="+mn-cs"/>
      </a:defRPr>
    </a:lvl2pPr>
    <a:lvl3pPr marL="914355" algn="l" defTabSz="914355" rtl="0" eaLnBrk="1" latinLnBrk="0" hangingPunct="1">
      <a:defRPr sz="1200" kern="1200">
        <a:solidFill>
          <a:schemeClr val="tx1"/>
        </a:solidFill>
        <a:latin typeface="+mn-lt"/>
        <a:ea typeface="+mn-ea"/>
        <a:cs typeface="+mn-cs"/>
      </a:defRPr>
    </a:lvl3pPr>
    <a:lvl4pPr marL="1371532" algn="l" defTabSz="914355" rtl="0" eaLnBrk="1" latinLnBrk="0" hangingPunct="1">
      <a:defRPr sz="1200" kern="1200">
        <a:solidFill>
          <a:schemeClr val="tx1"/>
        </a:solidFill>
        <a:latin typeface="+mn-lt"/>
        <a:ea typeface="+mn-ea"/>
        <a:cs typeface="+mn-cs"/>
      </a:defRPr>
    </a:lvl4pPr>
    <a:lvl5pPr marL="1828709" algn="l" defTabSz="914355" rtl="0" eaLnBrk="1" latinLnBrk="0" hangingPunct="1">
      <a:defRPr sz="12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3"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7"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Kort</a:t>
            </a:r>
            <a:r>
              <a:rPr lang="nb-NO" baseline="0" dirty="0" smtClean="0"/>
              <a:t> presentere meg selv </a:t>
            </a:r>
            <a:endParaRPr lang="nb-NO" dirty="0"/>
          </a:p>
        </p:txBody>
      </p:sp>
      <p:sp>
        <p:nvSpPr>
          <p:cNvPr id="4" name="Slide Number Placeholder 3"/>
          <p:cNvSpPr>
            <a:spLocks noGrp="1"/>
          </p:cNvSpPr>
          <p:nvPr>
            <p:ph type="sldNum" sz="quarter" idx="10"/>
          </p:nvPr>
        </p:nvSpPr>
        <p:spPr/>
        <p:txBody>
          <a:bodyPr/>
          <a:lstStyle/>
          <a:p>
            <a:fld id="{C4BB7315-433B-4A95-832E-738D5706E153}" type="slidenum">
              <a:rPr lang="nb-NO" smtClean="0"/>
              <a:t>1</a:t>
            </a:fld>
            <a:endParaRPr lang="nb-NO"/>
          </a:p>
        </p:txBody>
      </p:sp>
    </p:spTree>
    <p:extLst>
      <p:ext uri="{BB962C8B-B14F-4D97-AF65-F5344CB8AC3E}">
        <p14:creationId xmlns:p14="http://schemas.microsoft.com/office/powerpoint/2010/main" val="3355602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Om CO-CREATE: </a:t>
            </a:r>
          </a:p>
          <a:p>
            <a:r>
              <a:rPr lang="nb-NO" dirty="0" smtClean="0"/>
              <a:t>Det</a:t>
            </a:r>
            <a:r>
              <a:rPr lang="nb-NO" baseline="0" dirty="0" smtClean="0"/>
              <a:t> overordnede m</a:t>
            </a:r>
            <a:r>
              <a:rPr lang="nb-NO" dirty="0" smtClean="0"/>
              <a:t>ålet</a:t>
            </a:r>
            <a:r>
              <a:rPr lang="nb-NO" baseline="0" dirty="0" smtClean="0"/>
              <a:t> i CO-CREATE er å redusere forekomsten av overvekt og fedme blant ungdom i Europa ved å utvikle forslag til politikk som skal gjøre det lett for alle å velge sunt og være fysisk aktiv. </a:t>
            </a:r>
          </a:p>
          <a:p>
            <a:r>
              <a:rPr lang="nb-NO" baseline="0" dirty="0" smtClean="0"/>
              <a:t>Prosjektet gjennomføres i 5 land: Polen, Portugal, England, Nederland og Norge (Sør-Afrika og Texas)</a:t>
            </a:r>
          </a:p>
          <a:p>
            <a:r>
              <a:rPr lang="nb-NO" dirty="0" smtClean="0"/>
              <a:t>14 ledende forskningsinstitusjoner</a:t>
            </a:r>
            <a:r>
              <a:rPr lang="nb-NO" baseline="0" dirty="0" smtClean="0"/>
              <a:t> og samfunnsorganisasjoner er med fra til sammen 10 land (tverrsektorielt, tverrfaglig)</a:t>
            </a:r>
          </a:p>
          <a:p>
            <a:r>
              <a:rPr lang="nb-NO" baseline="0" dirty="0" smtClean="0"/>
              <a:t>Prosjektet har fått 100 millioner kroner i støtte fra EU</a:t>
            </a:r>
            <a:endParaRPr lang="nb-NO" dirty="0" smtClean="0"/>
          </a:p>
          <a:p>
            <a:endParaRPr lang="nb-NO" dirty="0"/>
          </a:p>
        </p:txBody>
      </p:sp>
      <p:sp>
        <p:nvSpPr>
          <p:cNvPr id="4" name="Slide Number Placeholder 3"/>
          <p:cNvSpPr>
            <a:spLocks noGrp="1"/>
          </p:cNvSpPr>
          <p:nvPr>
            <p:ph type="sldNum" sz="quarter" idx="10"/>
          </p:nvPr>
        </p:nvSpPr>
        <p:spPr/>
        <p:txBody>
          <a:bodyPr/>
          <a:lstStyle/>
          <a:p>
            <a:fld id="{A58461ED-35DF-44D7-84B2-AFDADBD52708}" type="slidenum">
              <a:rPr lang="en-US" smtClean="0"/>
              <a:t>3</a:t>
            </a:fld>
            <a:endParaRPr lang="en-US"/>
          </a:p>
        </p:txBody>
      </p:sp>
    </p:spTree>
    <p:extLst>
      <p:ext uri="{BB962C8B-B14F-4D97-AF65-F5344CB8AC3E}">
        <p14:creationId xmlns:p14="http://schemas.microsoft.com/office/powerpoint/2010/main" val="121062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14 </a:t>
            </a:r>
            <a:r>
              <a:rPr lang="en-GB" sz="1200" dirty="0" err="1" smtClean="0"/>
              <a:t>partnere</a:t>
            </a:r>
            <a:r>
              <a:rPr lang="en-GB" sz="1200" dirty="0" smtClean="0"/>
              <a:t> </a:t>
            </a:r>
            <a:r>
              <a:rPr lang="en-GB" sz="1200" dirty="0" err="1" smtClean="0"/>
              <a:t>fra</a:t>
            </a:r>
            <a:r>
              <a:rPr lang="en-GB" sz="1200" dirty="0" smtClean="0"/>
              <a:t> 10 land </a:t>
            </a:r>
            <a:r>
              <a:rPr lang="en-GB" sz="1200" dirty="0" err="1" smtClean="0"/>
              <a:t>på</a:t>
            </a:r>
            <a:r>
              <a:rPr lang="en-GB" sz="1200" dirty="0" smtClean="0"/>
              <a:t> 4 </a:t>
            </a:r>
            <a:r>
              <a:rPr lang="en-GB" sz="1200" dirty="0" err="1" smtClean="0"/>
              <a:t>kontinent</a:t>
            </a:r>
            <a:endParaRPr lang="en-GB" sz="1200" dirty="0" smtClean="0"/>
          </a:p>
          <a:p>
            <a:r>
              <a:rPr lang="en-GB" sz="1200" dirty="0" err="1" smtClean="0"/>
              <a:t>Tverrsektorielt</a:t>
            </a:r>
            <a:endParaRPr lang="en-GB" sz="1200" dirty="0" smtClean="0"/>
          </a:p>
          <a:p>
            <a:r>
              <a:rPr lang="en-GB" sz="1200" dirty="0" err="1" smtClean="0"/>
              <a:t>Tverrfaglig</a:t>
            </a:r>
            <a:endParaRPr lang="en-GB" sz="1200" dirty="0" smtClean="0"/>
          </a:p>
          <a:p>
            <a:r>
              <a:rPr lang="en-GB" sz="1200" dirty="0" err="1" smtClean="0"/>
              <a:t>Koordinert</a:t>
            </a:r>
            <a:r>
              <a:rPr lang="en-GB" sz="1200" dirty="0" smtClean="0"/>
              <a:t> </a:t>
            </a:r>
            <a:r>
              <a:rPr lang="en-GB" sz="1200" dirty="0" err="1" smtClean="0"/>
              <a:t>av</a:t>
            </a:r>
            <a:r>
              <a:rPr lang="en-GB" sz="1200" dirty="0" smtClean="0"/>
              <a:t> </a:t>
            </a:r>
            <a:r>
              <a:rPr lang="en-GB" sz="1200" dirty="0" err="1" smtClean="0"/>
              <a:t>Folkehelseinstituttet</a:t>
            </a:r>
            <a:r>
              <a:rPr lang="en-GB" sz="1200" dirty="0" smtClean="0"/>
              <a:t> (FHI) </a:t>
            </a:r>
            <a:r>
              <a:rPr lang="en-GB" sz="1200" dirty="0" err="1" smtClean="0"/>
              <a:t>ved</a:t>
            </a:r>
            <a:r>
              <a:rPr lang="en-GB" sz="1200" dirty="0" smtClean="0"/>
              <a:t> </a:t>
            </a:r>
            <a:r>
              <a:rPr lang="en-GB" sz="1200" dirty="0" err="1" smtClean="0"/>
              <a:t>Prof.</a:t>
            </a:r>
            <a:r>
              <a:rPr lang="en-GB" sz="1200" dirty="0" smtClean="0"/>
              <a:t> Knut-Inge Klepp</a:t>
            </a:r>
          </a:p>
          <a:p>
            <a:endParaRPr lang="nb-NO" dirty="0"/>
          </a:p>
        </p:txBody>
      </p:sp>
      <p:sp>
        <p:nvSpPr>
          <p:cNvPr id="4" name="Slide Number Placeholder 3"/>
          <p:cNvSpPr>
            <a:spLocks noGrp="1"/>
          </p:cNvSpPr>
          <p:nvPr>
            <p:ph type="sldNum" sz="quarter" idx="10"/>
          </p:nvPr>
        </p:nvSpPr>
        <p:spPr/>
        <p:txBody>
          <a:bodyPr/>
          <a:lstStyle/>
          <a:p>
            <a:fld id="{C4BB7315-433B-4A95-832E-738D5706E153}" type="slidenum">
              <a:rPr lang="nb-NO" smtClean="0"/>
              <a:t>4</a:t>
            </a:fld>
            <a:endParaRPr lang="nb-NO"/>
          </a:p>
        </p:txBody>
      </p:sp>
    </p:spTree>
    <p:extLst>
      <p:ext uri="{BB962C8B-B14F-4D97-AF65-F5344CB8AC3E}">
        <p14:creationId xmlns:p14="http://schemas.microsoft.com/office/powerpoint/2010/main" val="3097259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Grunnen til at EU vil takle overvekt og fedme er at dette har blitt et globalt samfunnsproblem. Fedme er en risikofaktor for andre sykdommer som fører til store utgifter for samfunnet og for tidlig død. - at man dør før man blir 70. </a:t>
            </a:r>
          </a:p>
          <a:p>
            <a:endParaRPr lang="nb-NO" dirty="0"/>
          </a:p>
          <a:p>
            <a:r>
              <a:rPr lang="nb-NO" dirty="0"/>
              <a:t>Her ser dere noen grafer som viser endringen i andelen med overvekt og fedme blant barn fra 1974 til 2004. Legge merke til USA som ligger høyest hele veien, men så også den røde nederst som er Brasil og Chile i grønt som plutselig øker på</a:t>
            </a:r>
            <a:r>
              <a:rPr lang="nb-NO" dirty="0" smtClean="0"/>
              <a:t>.</a:t>
            </a:r>
          </a:p>
          <a:p>
            <a:endParaRPr lang="nb-NO" dirty="0" smtClean="0"/>
          </a:p>
          <a:p>
            <a:r>
              <a:rPr lang="nb-NO" dirty="0" smtClean="0"/>
              <a:t>Fedme er et systemproblem og en viktig del av løsningen er å endre samfunnsstrukturene. </a:t>
            </a:r>
            <a:endParaRPr lang="nb-NO" dirty="0"/>
          </a:p>
        </p:txBody>
      </p:sp>
      <p:sp>
        <p:nvSpPr>
          <p:cNvPr id="4" name="Slide Number Placeholder 3"/>
          <p:cNvSpPr>
            <a:spLocks noGrp="1"/>
          </p:cNvSpPr>
          <p:nvPr>
            <p:ph type="sldNum" sz="quarter" idx="5"/>
          </p:nvPr>
        </p:nvSpPr>
        <p:spPr/>
        <p:txBody>
          <a:bodyPr/>
          <a:lstStyle/>
          <a:p>
            <a:fld id="{C4BB7315-433B-4A95-832E-738D5706E153}" type="slidenum">
              <a:rPr lang="nb-NO" smtClean="0"/>
              <a:t>5</a:t>
            </a:fld>
            <a:endParaRPr lang="nb-NO"/>
          </a:p>
        </p:txBody>
      </p:sp>
    </p:spTree>
    <p:extLst>
      <p:ext uri="{BB962C8B-B14F-4D97-AF65-F5344CB8AC3E}">
        <p14:creationId xmlns:p14="http://schemas.microsoft.com/office/powerpoint/2010/main" val="1892490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Siden vi ønsker å utvikle politikk som angår ungdom synes vi i prosjektet</a:t>
            </a:r>
            <a:r>
              <a:rPr lang="nb-NO" baseline="0" dirty="0" smtClean="0"/>
              <a:t> det er vesentlig at det er ungdommene selv som får være med å bestemme forslagene til hvilke politiske tiltak som må gjøres. </a:t>
            </a:r>
          </a:p>
          <a:p>
            <a:endParaRPr lang="nb-NO" baseline="0" dirty="0" smtClean="0"/>
          </a:p>
          <a:p>
            <a:r>
              <a:rPr lang="nb-NO" baseline="0" dirty="0" smtClean="0"/>
              <a:t>I hvert deltakerland skal vi starte tre grupper med ungdommer. 15-20 i hver gruppe. De skal være fra 16-18 år (</a:t>
            </a:r>
            <a:r>
              <a:rPr lang="nb-NO" baseline="0" dirty="0" err="1" smtClean="0"/>
              <a:t>vgs</a:t>
            </a:r>
            <a:r>
              <a:rPr lang="nb-NO" baseline="0" dirty="0" smtClean="0"/>
              <a:t>). </a:t>
            </a:r>
          </a:p>
          <a:p>
            <a:endParaRPr lang="nb-NO" baseline="0" dirty="0" smtClean="0"/>
          </a:p>
          <a:p>
            <a:r>
              <a:rPr lang="nb-NO" baseline="0" dirty="0" smtClean="0"/>
              <a:t>De skal møtes 1-4 ganger i måneden og </a:t>
            </a:r>
            <a:r>
              <a:rPr lang="nb-NO" baseline="0" dirty="0" err="1" smtClean="0"/>
              <a:t>fasiliteres</a:t>
            </a:r>
            <a:r>
              <a:rPr lang="nb-NO" baseline="0" dirty="0" smtClean="0"/>
              <a:t> av en forsker og en </a:t>
            </a:r>
            <a:r>
              <a:rPr lang="nb-NO" baseline="0" dirty="0" err="1" smtClean="0"/>
              <a:t>medfasilitator</a:t>
            </a:r>
            <a:r>
              <a:rPr lang="nb-NO" baseline="0" dirty="0" smtClean="0"/>
              <a:t>. Metoden er PAR, deltakerbasert forskning, der ungdommene både forsker selv og er deltakere i prosjektet som vi skal innhente data fra. </a:t>
            </a:r>
          </a:p>
        </p:txBody>
      </p:sp>
      <p:sp>
        <p:nvSpPr>
          <p:cNvPr id="4" name="Slide Number Placeholder 3"/>
          <p:cNvSpPr>
            <a:spLocks noGrp="1"/>
          </p:cNvSpPr>
          <p:nvPr>
            <p:ph type="sldNum" sz="quarter" idx="10"/>
          </p:nvPr>
        </p:nvSpPr>
        <p:spPr/>
        <p:txBody>
          <a:bodyPr/>
          <a:lstStyle/>
          <a:p>
            <a:fld id="{C4BB7315-433B-4A95-832E-738D5706E153}" type="slidenum">
              <a:rPr lang="nb-NO" smtClean="0"/>
              <a:t>6</a:t>
            </a:fld>
            <a:endParaRPr lang="nb-NO"/>
          </a:p>
        </p:txBody>
      </p:sp>
    </p:spTree>
    <p:extLst>
      <p:ext uri="{BB962C8B-B14F-4D97-AF65-F5344CB8AC3E}">
        <p14:creationId xmlns:p14="http://schemas.microsoft.com/office/powerpoint/2010/main" val="2506883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Alt skal være på ungdommenes</a:t>
            </a:r>
            <a:r>
              <a:rPr lang="nb-NO" baseline="0" dirty="0" smtClean="0"/>
              <a:t> prinsipper, men vi har et forslag til opplegg på møtene. Grovt sett skal de komme opp med forslag til politikk, så skal de revidere forslagene ved bruk av ulike verktøy/forskningsmetoder og så ferdigstille forslaget som de skal få presentere i et dialogforum med personer med påvirkningskraft som kan gjøre ide til virkelighet. </a:t>
            </a:r>
            <a:endParaRPr lang="nb-NO" dirty="0" smtClean="0"/>
          </a:p>
        </p:txBody>
      </p:sp>
      <p:sp>
        <p:nvSpPr>
          <p:cNvPr id="4" name="Slide Number Placeholder 3"/>
          <p:cNvSpPr>
            <a:spLocks noGrp="1"/>
          </p:cNvSpPr>
          <p:nvPr>
            <p:ph type="sldNum" sz="quarter" idx="10"/>
          </p:nvPr>
        </p:nvSpPr>
        <p:spPr/>
        <p:txBody>
          <a:bodyPr/>
          <a:lstStyle/>
          <a:p>
            <a:fld id="{A58461ED-35DF-44D7-84B2-AFDADBD52708}" type="slidenum">
              <a:rPr lang="en-US" smtClean="0"/>
              <a:t>7</a:t>
            </a:fld>
            <a:endParaRPr lang="en-US"/>
          </a:p>
        </p:txBody>
      </p:sp>
    </p:spTree>
    <p:extLst>
      <p:ext uri="{BB962C8B-B14F-4D97-AF65-F5344CB8AC3E}">
        <p14:creationId xmlns:p14="http://schemas.microsoft.com/office/powerpoint/2010/main" val="1142119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5" rtl="0" eaLnBrk="1" fontAlgn="auto" latinLnBrk="0" hangingPunct="1">
              <a:lnSpc>
                <a:spcPct val="100000"/>
              </a:lnSpc>
              <a:spcBef>
                <a:spcPts val="0"/>
              </a:spcBef>
              <a:spcAft>
                <a:spcPts val="0"/>
              </a:spcAft>
              <a:buClrTx/>
              <a:buSzTx/>
              <a:buFontTx/>
              <a:buNone/>
              <a:tabLst/>
              <a:defRPr/>
            </a:pPr>
            <a:r>
              <a:rPr lang="nb-NO" dirty="0" smtClean="0"/>
              <a:t>For å måle om det skjer en endring i hvordan ungdommene tenker fra</a:t>
            </a:r>
            <a:r>
              <a:rPr lang="nb-NO" baseline="0" dirty="0" smtClean="0"/>
              <a:t> før de starter i prosjektet, underveis og etter de har deltatt i prosjektet har vi utviklet spørreskjemaer i Nettskjema</a:t>
            </a:r>
            <a:endParaRPr lang="nb-NO" dirty="0" smtClean="0"/>
          </a:p>
        </p:txBody>
      </p:sp>
      <p:sp>
        <p:nvSpPr>
          <p:cNvPr id="4" name="Slide Number Placeholder 3"/>
          <p:cNvSpPr>
            <a:spLocks noGrp="1"/>
          </p:cNvSpPr>
          <p:nvPr>
            <p:ph type="sldNum" sz="quarter" idx="10"/>
          </p:nvPr>
        </p:nvSpPr>
        <p:spPr/>
        <p:txBody>
          <a:bodyPr/>
          <a:lstStyle/>
          <a:p>
            <a:fld id="{C4BB7315-433B-4A95-832E-738D5706E153}" type="slidenum">
              <a:rPr lang="nb-NO" smtClean="0"/>
              <a:t>8</a:t>
            </a:fld>
            <a:endParaRPr lang="nb-NO"/>
          </a:p>
        </p:txBody>
      </p:sp>
    </p:spTree>
    <p:extLst>
      <p:ext uri="{BB962C8B-B14F-4D97-AF65-F5344CB8AC3E}">
        <p14:creationId xmlns:p14="http://schemas.microsoft.com/office/powerpoint/2010/main" val="1332503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To </a:t>
            </a:r>
            <a:r>
              <a:rPr lang="nb-NO" dirty="0" err="1" smtClean="0"/>
              <a:t>utfordinger</a:t>
            </a:r>
            <a:endParaRPr lang="nb-NO" dirty="0" smtClean="0"/>
          </a:p>
          <a:p>
            <a:pPr marL="171450" indent="-171450">
              <a:buFontTx/>
              <a:buChar char="-"/>
            </a:pPr>
            <a:r>
              <a:rPr lang="nb-NO" dirty="0" smtClean="0"/>
              <a:t>Hvordan kan vi praktisk måle prosessen underveis i 5</a:t>
            </a:r>
            <a:r>
              <a:rPr lang="nb-NO" baseline="0" dirty="0" smtClean="0"/>
              <a:t> land</a:t>
            </a:r>
          </a:p>
          <a:p>
            <a:pPr marL="171450" indent="-171450">
              <a:buFontTx/>
              <a:buChar char="-"/>
            </a:pPr>
            <a:r>
              <a:rPr lang="nb-NO" baseline="0" dirty="0" smtClean="0"/>
              <a:t>Hvordan kan vi nå frem med skjemaene så ungdommene faktisk svarer</a:t>
            </a:r>
            <a:endParaRPr lang="nb-NO" dirty="0"/>
          </a:p>
        </p:txBody>
      </p:sp>
      <p:sp>
        <p:nvSpPr>
          <p:cNvPr id="4" name="Slide Number Placeholder 3"/>
          <p:cNvSpPr>
            <a:spLocks noGrp="1"/>
          </p:cNvSpPr>
          <p:nvPr>
            <p:ph type="sldNum" sz="quarter" idx="10"/>
          </p:nvPr>
        </p:nvSpPr>
        <p:spPr/>
        <p:txBody>
          <a:bodyPr/>
          <a:lstStyle/>
          <a:p>
            <a:fld id="{C4BB7315-433B-4A95-832E-738D5706E153}" type="slidenum">
              <a:rPr lang="nb-NO" smtClean="0"/>
              <a:t>9</a:t>
            </a:fld>
            <a:endParaRPr lang="nb-NO"/>
          </a:p>
        </p:txBody>
      </p:sp>
    </p:spTree>
    <p:extLst>
      <p:ext uri="{BB962C8B-B14F-4D97-AF65-F5344CB8AC3E}">
        <p14:creationId xmlns:p14="http://schemas.microsoft.com/office/powerpoint/2010/main" val="157567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4BB7315-433B-4A95-832E-738D5706E153}" type="slidenum">
              <a:rPr lang="nb-NO" smtClean="0"/>
              <a:t>10</a:t>
            </a:fld>
            <a:endParaRPr lang="nb-NO"/>
          </a:p>
        </p:txBody>
      </p:sp>
    </p:spTree>
    <p:extLst>
      <p:ext uri="{BB962C8B-B14F-4D97-AF65-F5344CB8AC3E}">
        <p14:creationId xmlns:p14="http://schemas.microsoft.com/office/powerpoint/2010/main" val="2420555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Kort forklare</a:t>
            </a:r>
            <a:r>
              <a:rPr lang="nb-NO" baseline="0" dirty="0" smtClean="0"/>
              <a:t> de tre skjemaene: </a:t>
            </a:r>
          </a:p>
          <a:p>
            <a:pPr marL="171450" indent="-171450">
              <a:buFontTx/>
              <a:buChar char="-"/>
            </a:pPr>
            <a:r>
              <a:rPr lang="nb-NO" baseline="0" dirty="0" smtClean="0"/>
              <a:t>Baseline-skjemaet</a:t>
            </a:r>
          </a:p>
          <a:p>
            <a:pPr marL="171450" indent="-171450">
              <a:buFontTx/>
              <a:buChar char="-"/>
            </a:pPr>
            <a:r>
              <a:rPr lang="nb-NO" baseline="0" dirty="0" err="1" smtClean="0"/>
              <a:t>Follow</a:t>
            </a:r>
            <a:r>
              <a:rPr lang="nb-NO" baseline="0" dirty="0" smtClean="0"/>
              <a:t>-up-skjemaet</a:t>
            </a:r>
          </a:p>
          <a:p>
            <a:pPr marL="171450" indent="-171450">
              <a:buFontTx/>
              <a:buChar char="-"/>
            </a:pPr>
            <a:r>
              <a:rPr lang="nb-NO" baseline="0" dirty="0" smtClean="0"/>
              <a:t>Exit-</a:t>
            </a:r>
            <a:r>
              <a:rPr lang="nb-NO" baseline="0" dirty="0" err="1" smtClean="0"/>
              <a:t>follow</a:t>
            </a:r>
            <a:r>
              <a:rPr lang="nb-NO" baseline="0" dirty="0" smtClean="0"/>
              <a:t>-up-skjemaet</a:t>
            </a:r>
          </a:p>
          <a:p>
            <a:pPr marL="0" indent="0">
              <a:buFontTx/>
              <a:buNone/>
            </a:pPr>
            <a:endParaRPr lang="nb-NO" baseline="0" dirty="0" smtClean="0"/>
          </a:p>
          <a:p>
            <a:pPr marL="171450" indent="-171450">
              <a:buFontTx/>
              <a:buChar char="-"/>
            </a:pPr>
            <a:r>
              <a:rPr lang="nb-NO" baseline="0" dirty="0" smtClean="0"/>
              <a:t>Skjemaet tar ca. 10 minutter å fylle inn</a:t>
            </a:r>
          </a:p>
          <a:p>
            <a:pPr marL="171450" indent="-171450">
              <a:buFontTx/>
              <a:buChar char="-"/>
            </a:pPr>
            <a:r>
              <a:rPr lang="nb-NO" baseline="0" dirty="0" smtClean="0"/>
              <a:t>Svarene på skjemaene lagres i TSD</a:t>
            </a:r>
          </a:p>
        </p:txBody>
      </p:sp>
      <p:sp>
        <p:nvSpPr>
          <p:cNvPr id="4" name="Slide Number Placeholder 3"/>
          <p:cNvSpPr>
            <a:spLocks noGrp="1"/>
          </p:cNvSpPr>
          <p:nvPr>
            <p:ph type="sldNum" sz="quarter" idx="10"/>
          </p:nvPr>
        </p:nvSpPr>
        <p:spPr/>
        <p:txBody>
          <a:bodyPr/>
          <a:lstStyle/>
          <a:p>
            <a:fld id="{C4BB7315-433B-4A95-832E-738D5706E153}" type="slidenum">
              <a:rPr lang="nb-NO" smtClean="0"/>
              <a:t>11</a:t>
            </a:fld>
            <a:endParaRPr lang="nb-NO"/>
          </a:p>
        </p:txBody>
      </p:sp>
    </p:spTree>
    <p:extLst>
      <p:ext uri="{BB962C8B-B14F-4D97-AF65-F5344CB8AC3E}">
        <p14:creationId xmlns:p14="http://schemas.microsoft.com/office/powerpoint/2010/main" val="3067436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I hvert land skal det være 3 allianser med ungdommer på til sammen rundt 45 ungdommer på 16-18 år. </a:t>
            </a:r>
          </a:p>
        </p:txBody>
      </p:sp>
      <p:sp>
        <p:nvSpPr>
          <p:cNvPr id="4" name="Slide Number Placeholder 3"/>
          <p:cNvSpPr>
            <a:spLocks noGrp="1"/>
          </p:cNvSpPr>
          <p:nvPr>
            <p:ph type="sldNum" sz="quarter" idx="10"/>
          </p:nvPr>
        </p:nvSpPr>
        <p:spPr/>
        <p:txBody>
          <a:bodyPr/>
          <a:lstStyle/>
          <a:p>
            <a:fld id="{C4BB7315-433B-4A95-832E-738D5706E153}" type="slidenum">
              <a:rPr lang="nb-NO" smtClean="0"/>
              <a:t>12</a:t>
            </a:fld>
            <a:endParaRPr lang="nb-NO"/>
          </a:p>
        </p:txBody>
      </p:sp>
    </p:spTree>
    <p:extLst>
      <p:ext uri="{BB962C8B-B14F-4D97-AF65-F5344CB8AC3E}">
        <p14:creationId xmlns:p14="http://schemas.microsoft.com/office/powerpoint/2010/main" val="2358386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Utfordring 1: Hvordan kan vi måle prosessen underveis rent</a:t>
            </a:r>
            <a:r>
              <a:rPr lang="nb-NO" baseline="0" dirty="0" smtClean="0"/>
              <a:t> praktisk i fem land</a:t>
            </a:r>
          </a:p>
          <a:p>
            <a:endParaRPr lang="nb-NO" baseline="0" dirty="0" smtClean="0"/>
          </a:p>
          <a:p>
            <a:r>
              <a:rPr lang="nb-NO" baseline="0" dirty="0" smtClean="0"/>
              <a:t>Kun jeg som administrer. Heldigvis så er det et tidligere prosjekt som har hatt bruk for repeterende målinger – </a:t>
            </a:r>
            <a:r>
              <a:rPr lang="nb-NO" baseline="0" dirty="0" err="1" smtClean="0"/>
              <a:t>PreventADALL</a:t>
            </a:r>
            <a:r>
              <a:rPr lang="nb-NO" baseline="0" dirty="0" smtClean="0"/>
              <a:t>. Vi bruker denne modellen. Altså, deltakerne får automatisk invitasjon til å svare på skjemaet hver måned frem til de er ferdige i prosjektet. Gjelder </a:t>
            </a:r>
            <a:r>
              <a:rPr lang="nb-NO" baseline="0" dirty="0" err="1" smtClean="0"/>
              <a:t>follow</a:t>
            </a:r>
            <a:r>
              <a:rPr lang="nb-NO" baseline="0" dirty="0" smtClean="0"/>
              <a:t>-up-skjemaet. </a:t>
            </a:r>
          </a:p>
          <a:p>
            <a:pPr marL="171450" indent="-171450">
              <a:buFontTx/>
              <a:buChar char="-"/>
            </a:pPr>
            <a:r>
              <a:rPr lang="nb-NO" baseline="0" dirty="0" smtClean="0"/>
              <a:t>Repeterende invitasjoner</a:t>
            </a:r>
          </a:p>
          <a:p>
            <a:pPr marL="171450" indent="-171450">
              <a:buFontTx/>
              <a:buChar char="-"/>
            </a:pPr>
            <a:r>
              <a:rPr lang="nb-NO" baseline="0" dirty="0" err="1" smtClean="0"/>
              <a:t>Påminnnelse</a:t>
            </a:r>
            <a:endParaRPr lang="nb-NO" baseline="0" dirty="0" smtClean="0"/>
          </a:p>
          <a:p>
            <a:pPr marL="171450" indent="-171450">
              <a:buFontTx/>
              <a:buChar char="-"/>
            </a:pPr>
            <a:r>
              <a:rPr lang="nb-NO" baseline="0" dirty="0" smtClean="0"/>
              <a:t>Det er svært tidsbesparende</a:t>
            </a:r>
          </a:p>
          <a:p>
            <a:pPr marL="171450" indent="-171450">
              <a:buFontTx/>
              <a:buChar char="-"/>
            </a:pPr>
            <a:endParaRPr lang="nb-NO" baseline="0" dirty="0" smtClean="0"/>
          </a:p>
          <a:p>
            <a:pPr marL="171450" indent="-171450">
              <a:buFontTx/>
              <a:buChar char="-"/>
            </a:pPr>
            <a:endParaRPr lang="nb-NO" baseline="0" dirty="0" smtClean="0"/>
          </a:p>
          <a:p>
            <a:pPr marL="0" indent="0">
              <a:buFontTx/>
              <a:buNone/>
            </a:pPr>
            <a:r>
              <a:rPr lang="nb-NO" baseline="0" dirty="0" smtClean="0"/>
              <a:t>Utfordring 2: Hvordan nå frem til ungdommene så de svarer</a:t>
            </a:r>
          </a:p>
          <a:p>
            <a:pPr marL="0" indent="0">
              <a:buFontTx/>
              <a:buNone/>
            </a:pPr>
            <a:endParaRPr lang="nb-NO" baseline="0" dirty="0" smtClean="0"/>
          </a:p>
          <a:p>
            <a:pPr marL="0" indent="0">
              <a:buFontTx/>
              <a:buNone/>
            </a:pPr>
            <a:r>
              <a:rPr lang="nb-NO" baseline="0" dirty="0" smtClean="0"/>
              <a:t>Vi var engstelige for at ungdom ikke leser e-post og dermed ikke ser skjemaet. Vi pratet med flere ungdom som bekreftet dette. Meldinger leser de som regel og det var en bedre løsning. Vi fikk dermed hjelp av Nettskjema til å utvikle en funksjon som gjør det mulig å invitere til å svare på skjemaet via SMS. </a:t>
            </a:r>
          </a:p>
          <a:p>
            <a:pPr marL="0" indent="0">
              <a:buFontTx/>
              <a:buNone/>
            </a:pPr>
            <a:endParaRPr lang="nb-NO" baseline="0" dirty="0" smtClean="0"/>
          </a:p>
          <a:p>
            <a:pPr marL="0" indent="0">
              <a:buFontTx/>
              <a:buNone/>
            </a:pPr>
            <a:r>
              <a:rPr lang="nb-NO" baseline="0" dirty="0" smtClean="0"/>
              <a:t>Påmeldingsskjema. Fyller inn både e-postadresse og mobilnummer. Og velger om de ønsker å få skjemaet tilsendt til på SMS eller e-post. </a:t>
            </a:r>
            <a:r>
              <a:rPr lang="nb-NO" baseline="0" dirty="0" err="1" smtClean="0"/>
              <a:t>PreventADALL</a:t>
            </a:r>
            <a:r>
              <a:rPr lang="nb-NO" baseline="0" dirty="0" smtClean="0"/>
              <a:t> fungerer uavhengig om de velger e-post eller SMS. </a:t>
            </a:r>
          </a:p>
          <a:p>
            <a:pPr marL="0" indent="0">
              <a:buFontTx/>
              <a:buNone/>
            </a:pPr>
            <a:endParaRPr lang="nb-NO" dirty="0" smtClean="0"/>
          </a:p>
          <a:p>
            <a:pPr marL="0" indent="0">
              <a:buFontTx/>
              <a:buNone/>
            </a:pPr>
            <a:r>
              <a:rPr lang="nb-NO" baseline="0" dirty="0" smtClean="0"/>
              <a:t>For å kunne måle utviklingen kobler vi til deltakernes svar. Det gjør vi ved at vi i alle skjemaene starter med å be om deltakernes e-post og mobilnummer</a:t>
            </a:r>
          </a:p>
          <a:p>
            <a:pPr marL="0" indent="0">
              <a:buFontTx/>
              <a:buNone/>
            </a:pPr>
            <a:endParaRPr lang="nb-NO" baseline="0" dirty="0" smtClean="0"/>
          </a:p>
          <a:p>
            <a:pPr marL="0" indent="0">
              <a:buFontTx/>
              <a:buNone/>
            </a:pPr>
            <a:r>
              <a:rPr lang="nb-NO" baseline="0" dirty="0" smtClean="0"/>
              <a:t>Hver deltaker får en personlig lenke. Det gjør det svært sikkert. </a:t>
            </a:r>
          </a:p>
        </p:txBody>
      </p:sp>
      <p:sp>
        <p:nvSpPr>
          <p:cNvPr id="4" name="Slide Number Placeholder 3"/>
          <p:cNvSpPr>
            <a:spLocks noGrp="1"/>
          </p:cNvSpPr>
          <p:nvPr>
            <p:ph type="sldNum" sz="quarter" idx="10"/>
          </p:nvPr>
        </p:nvSpPr>
        <p:spPr/>
        <p:txBody>
          <a:bodyPr/>
          <a:lstStyle/>
          <a:p>
            <a:fld id="{C4BB7315-433B-4A95-832E-738D5706E153}" type="slidenum">
              <a:rPr lang="nb-NO" smtClean="0"/>
              <a:t>13</a:t>
            </a:fld>
            <a:endParaRPr lang="nb-NO"/>
          </a:p>
        </p:txBody>
      </p:sp>
    </p:spTree>
    <p:extLst>
      <p:ext uri="{BB962C8B-B14F-4D97-AF65-F5344CB8AC3E}">
        <p14:creationId xmlns:p14="http://schemas.microsoft.com/office/powerpoint/2010/main" val="1397601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5" rtl="0" eaLnBrk="1" fontAlgn="auto" latinLnBrk="0" hangingPunct="1">
              <a:lnSpc>
                <a:spcPct val="100000"/>
              </a:lnSpc>
              <a:spcBef>
                <a:spcPts val="0"/>
              </a:spcBef>
              <a:spcAft>
                <a:spcPts val="0"/>
              </a:spcAft>
              <a:buClrTx/>
              <a:buSzTx/>
              <a:buFontTx/>
              <a:buNone/>
              <a:tabLst/>
              <a:defRPr/>
            </a:pPr>
            <a:r>
              <a:rPr lang="nb-NO" baseline="0" dirty="0" smtClean="0"/>
              <a:t>Dessverre har vi ikke kommet så langt i prosessen som vi hadde håpet da vi takket ja til å delta på dette seminaret, derfor har vi ikke så mye erfaringer med dette i praksis. </a:t>
            </a:r>
            <a:r>
              <a:rPr lang="nb-NO" baseline="0" dirty="0" err="1" smtClean="0"/>
              <a:t>Pga</a:t>
            </a:r>
            <a:r>
              <a:rPr lang="nb-NO" baseline="0" dirty="0" smtClean="0"/>
              <a:t> rekrutteringsprosessen har vært mye mer tidkrevende enn vi hadde ventet.</a:t>
            </a:r>
          </a:p>
          <a:p>
            <a:pPr marL="0" marR="0" lvl="0" indent="0" algn="l" defTabSz="914355"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355" rtl="0" eaLnBrk="1" fontAlgn="auto" latinLnBrk="0" hangingPunct="1">
              <a:lnSpc>
                <a:spcPct val="100000"/>
              </a:lnSpc>
              <a:spcBef>
                <a:spcPts val="0"/>
              </a:spcBef>
              <a:spcAft>
                <a:spcPts val="0"/>
              </a:spcAft>
              <a:buClrTx/>
              <a:buSzTx/>
              <a:buFontTx/>
              <a:buNone/>
              <a:tabLst/>
              <a:defRPr/>
            </a:pPr>
            <a:r>
              <a:rPr lang="nb-NO" baseline="0" dirty="0" smtClean="0"/>
              <a:t>Vi har sendt ut baseline-skjemaet til ungdommene i alle landene bortsett fra England. </a:t>
            </a:r>
          </a:p>
          <a:p>
            <a:pPr marL="0" marR="0" lvl="0" indent="0" algn="l" defTabSz="914355" rtl="0" eaLnBrk="1" fontAlgn="auto" latinLnBrk="0" hangingPunct="1">
              <a:lnSpc>
                <a:spcPct val="100000"/>
              </a:lnSpc>
              <a:spcBef>
                <a:spcPts val="0"/>
              </a:spcBef>
              <a:spcAft>
                <a:spcPts val="0"/>
              </a:spcAft>
              <a:buClrTx/>
              <a:buSzTx/>
              <a:buFontTx/>
              <a:buNone/>
              <a:tabLst/>
              <a:defRPr/>
            </a:pPr>
            <a:r>
              <a:rPr lang="nb-NO" baseline="0" dirty="0" smtClean="0"/>
              <a:t>I Nederland skal de få </a:t>
            </a:r>
            <a:r>
              <a:rPr lang="nb-NO" baseline="0" dirty="0" err="1" smtClean="0"/>
              <a:t>follow</a:t>
            </a:r>
            <a:r>
              <a:rPr lang="nb-NO" baseline="0" dirty="0" smtClean="0"/>
              <a:t>-up-skjemaet gang </a:t>
            </a:r>
            <a:r>
              <a:rPr lang="nb-NO" baseline="0" dirty="0" err="1" smtClean="0"/>
              <a:t>nr</a:t>
            </a:r>
            <a:r>
              <a:rPr lang="nb-NO" baseline="0" dirty="0" smtClean="0"/>
              <a:t> 2 i løpet av denne uken. </a:t>
            </a:r>
          </a:p>
          <a:p>
            <a:endParaRPr lang="nb-NO" dirty="0" smtClean="0"/>
          </a:p>
          <a:p>
            <a:r>
              <a:rPr lang="nb-NO" dirty="0" smtClean="0"/>
              <a:t>Hvert land skal ha en kontrollgruppe på omtrent</a:t>
            </a:r>
            <a:r>
              <a:rPr lang="nb-NO" baseline="0" dirty="0" smtClean="0"/>
              <a:t> 60 ungdommer fra 16-18 år for å sjekke pulsen i samfunnet. </a:t>
            </a:r>
            <a:r>
              <a:rPr lang="nb-NO" dirty="0" smtClean="0"/>
              <a:t>Tidkrevende å samle inn e-post/mobilnummer i forkant – særlig på tvers av landene. Bestemte vi oss for å invitere via en åpen</a:t>
            </a:r>
            <a:r>
              <a:rPr lang="nb-NO" baseline="0" dirty="0" smtClean="0"/>
              <a:t> lenke. </a:t>
            </a:r>
            <a:endParaRPr lang="nb-NO" dirty="0" smtClean="0"/>
          </a:p>
          <a:p>
            <a:endParaRPr lang="nb-NO" dirty="0"/>
          </a:p>
        </p:txBody>
      </p:sp>
      <p:sp>
        <p:nvSpPr>
          <p:cNvPr id="4" name="Slide Number Placeholder 3"/>
          <p:cNvSpPr>
            <a:spLocks noGrp="1"/>
          </p:cNvSpPr>
          <p:nvPr>
            <p:ph type="sldNum" sz="quarter" idx="10"/>
          </p:nvPr>
        </p:nvSpPr>
        <p:spPr/>
        <p:txBody>
          <a:bodyPr/>
          <a:lstStyle/>
          <a:p>
            <a:fld id="{C4BB7315-433B-4A95-832E-738D5706E153}" type="slidenum">
              <a:rPr lang="nb-NO" smtClean="0"/>
              <a:t>15</a:t>
            </a:fld>
            <a:endParaRPr lang="nb-NO"/>
          </a:p>
        </p:txBody>
      </p:sp>
    </p:spTree>
    <p:extLst>
      <p:ext uri="{BB962C8B-B14F-4D97-AF65-F5344CB8AC3E}">
        <p14:creationId xmlns:p14="http://schemas.microsoft.com/office/powerpoint/2010/main" val="2618787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hyperlink" Target="http://www.co-create.eu/" TargetMode="Externa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1E6C4E0D-BF74-4D91-8ED2-578769229FFE}"/>
              </a:ext>
            </a:extLst>
          </p:cNvPr>
          <p:cNvSpPr/>
          <p:nvPr userDrawn="1"/>
        </p:nvSpPr>
        <p:spPr>
          <a:xfrm>
            <a:off x="180057" y="2106264"/>
            <a:ext cx="11835192" cy="4572572"/>
          </a:xfrm>
          <a:prstGeom prst="rect">
            <a:avLst/>
          </a:prstGeom>
          <a:solidFill>
            <a:srgbClr val="E2E3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2" name="Tittel 1"/>
          <p:cNvSpPr>
            <a:spLocks noGrp="1"/>
          </p:cNvSpPr>
          <p:nvPr>
            <p:ph type="ctrTitle"/>
          </p:nvPr>
        </p:nvSpPr>
        <p:spPr>
          <a:xfrm>
            <a:off x="1044335" y="3552046"/>
            <a:ext cx="9145191" cy="800219"/>
          </a:xfrm>
        </p:spPr>
        <p:txBody>
          <a:bodyPr anchor="b">
            <a:normAutofit/>
          </a:bodyPr>
          <a:lstStyle>
            <a:lvl1pPr algn="l">
              <a:defRPr sz="5200"/>
            </a:lvl1pPr>
          </a:lstStyle>
          <a:p>
            <a:r>
              <a:rPr lang="nb-NO"/>
              <a:t>Klikk for å redigere tittelstil</a:t>
            </a:r>
            <a:endParaRPr lang="nb-NO" dirty="0"/>
          </a:p>
        </p:txBody>
      </p:sp>
      <p:sp>
        <p:nvSpPr>
          <p:cNvPr id="3" name="Undertittel 2"/>
          <p:cNvSpPr>
            <a:spLocks noGrp="1"/>
          </p:cNvSpPr>
          <p:nvPr>
            <p:ph type="subTitle" idx="1"/>
          </p:nvPr>
        </p:nvSpPr>
        <p:spPr>
          <a:xfrm>
            <a:off x="1044335" y="4381413"/>
            <a:ext cx="9145191" cy="415499"/>
          </a:xfrm>
        </p:spPr>
        <p:txBody>
          <a:bodyPr>
            <a:normAutofit/>
          </a:bodyPr>
          <a:lstStyle>
            <a:lvl1pPr marL="0" indent="0" algn="l">
              <a:buNone/>
              <a:defRPr sz="2700">
                <a:solidFill>
                  <a:schemeClr val="accent3"/>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p>
            <a:fld id="{983651F3-9B16-40C6-B209-3688FC9C95F6}" type="datetimeFigureOut">
              <a:rPr lang="nb-NO" smtClean="0"/>
              <a:t>11.12.2019</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8" name="Rektangel 7">
            <a:extLst>
              <a:ext uri="{FF2B5EF4-FFF2-40B4-BE49-F238E27FC236}">
                <a16:creationId xmlns:a16="http://schemas.microsoft.com/office/drawing/2014/main" id="{FE596B3D-FF34-4492-8BB1-86EB0EC60EC6}"/>
              </a:ext>
            </a:extLst>
          </p:cNvPr>
          <p:cNvSpPr/>
          <p:nvPr userDrawn="1"/>
        </p:nvSpPr>
        <p:spPr>
          <a:xfrm>
            <a:off x="180058" y="180022"/>
            <a:ext cx="9903173" cy="1728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10" name="Plassholder for tekst 9">
            <a:extLst>
              <a:ext uri="{FF2B5EF4-FFF2-40B4-BE49-F238E27FC236}">
                <a16:creationId xmlns:a16="http://schemas.microsoft.com/office/drawing/2014/main" id="{AE6C7820-EC20-4550-A763-C09186E347B2}"/>
              </a:ext>
            </a:extLst>
          </p:cNvPr>
          <p:cNvSpPr>
            <a:spLocks noGrp="1"/>
          </p:cNvSpPr>
          <p:nvPr>
            <p:ph type="body" sz="quarter" idx="13" hasCustomPrompt="1"/>
          </p:nvPr>
        </p:nvSpPr>
        <p:spPr>
          <a:xfrm>
            <a:off x="1044335" y="5004626"/>
            <a:ext cx="2414291" cy="192361"/>
          </a:xfrm>
        </p:spPr>
        <p:txBody>
          <a:bodyPr>
            <a:normAutofit/>
          </a:bodyPr>
          <a:lstStyle>
            <a:lvl1pPr marL="0" indent="0">
              <a:buNone/>
              <a:defRPr sz="1200"/>
            </a:lvl1pPr>
          </a:lstStyle>
          <a:p>
            <a:pPr lvl="0"/>
            <a:r>
              <a:rPr lang="nb-NO" dirty="0"/>
              <a:t>Dato(</a:t>
            </a:r>
            <a:r>
              <a:rPr lang="nb-NO" dirty="0" err="1"/>
              <a:t>dd.mm.åååå</a:t>
            </a:r>
            <a:r>
              <a:rPr lang="nb-NO" dirty="0"/>
              <a:t>)</a:t>
            </a:r>
          </a:p>
        </p:txBody>
      </p:sp>
      <p:pic>
        <p:nvPicPr>
          <p:cNvPr id="12" name="Bilde 11">
            <a:extLst>
              <a:ext uri="{FF2B5EF4-FFF2-40B4-BE49-F238E27FC236}">
                <a16:creationId xmlns:a16="http://schemas.microsoft.com/office/drawing/2014/main" id="{6A8DF969-D53E-487B-9293-9E12C04F65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288" y="180022"/>
            <a:ext cx="1739227" cy="1731268"/>
          </a:xfrm>
          <a:prstGeom prst="rect">
            <a:avLst/>
          </a:prstGeom>
        </p:spPr>
      </p:pic>
      <p:pic>
        <p:nvPicPr>
          <p:cNvPr id="17" name="Bilde 16">
            <a:extLst>
              <a:ext uri="{FF2B5EF4-FFF2-40B4-BE49-F238E27FC236}">
                <a16:creationId xmlns:a16="http://schemas.microsoft.com/office/drawing/2014/main" id="{DB30A698-4930-4A07-8B06-ABBA692140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335" y="2106264"/>
            <a:ext cx="4342448" cy="874414"/>
          </a:xfrm>
          <a:prstGeom prst="rect">
            <a:avLst/>
          </a:prstGeom>
        </p:spPr>
      </p:pic>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8" name="Plassholder for tekst 7">
            <a:extLst>
              <a:ext uri="{FF2B5EF4-FFF2-40B4-BE49-F238E27FC236}">
                <a16:creationId xmlns:a16="http://schemas.microsoft.com/office/drawing/2014/main" id="{DDABC21E-36A3-40E0-AE80-F09237BE98BC}"/>
              </a:ext>
            </a:extLst>
          </p:cNvPr>
          <p:cNvSpPr>
            <a:spLocks noGrp="1"/>
          </p:cNvSpPr>
          <p:nvPr>
            <p:ph type="body" sz="quarter" idx="13"/>
          </p:nvPr>
        </p:nvSpPr>
        <p:spPr>
          <a:xfrm>
            <a:off x="954088" y="1656207"/>
            <a:ext cx="10517187" cy="415498"/>
          </a:xfrm>
        </p:spPr>
        <p:txBody>
          <a:bodyPr anchor="ctr">
            <a:normAutofit/>
          </a:bodyPr>
          <a:lstStyle>
            <a:lvl1pPr marL="0" indent="0">
              <a:buNone/>
              <a:defRPr sz="2700"/>
            </a:lvl1pPr>
          </a:lstStyle>
          <a:p>
            <a:pPr lvl="0"/>
            <a:r>
              <a:rPr lang="nb-NO"/>
              <a:t>Klikk for å redigere tekststiler i malen</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p:cNvSpPr>
            <a:spLocks noGrp="1"/>
          </p:cNvSpPr>
          <p:nvPr>
            <p:ph type="dt" sz="half" idx="10"/>
          </p:nvPr>
        </p:nvSpPr>
        <p:spPr/>
        <p:txBody>
          <a:bodyPr/>
          <a:lstStyle/>
          <a:p>
            <a:fld id="{983651F3-9B16-40C6-B209-3688FC9C95F6}" type="datetimeFigureOut">
              <a:rPr lang="nb-NO" smtClean="0"/>
              <a:t>11.12.2019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959" y="2715817"/>
            <a:ext cx="10516970" cy="1846659"/>
          </a:xfrm>
        </p:spPr>
        <p:txBody>
          <a:bodyPr anchor="b">
            <a:normAutofit/>
          </a:bodyPr>
          <a:lstStyle>
            <a:lvl1pPr>
              <a:defRPr sz="6000"/>
            </a:lvl1pPr>
          </a:lstStyle>
          <a:p>
            <a:r>
              <a:rPr lang="nb-NO"/>
              <a:t>Klikk for å redigere tittelstil</a:t>
            </a:r>
            <a:endParaRPr lang="nb-NO" dirty="0"/>
          </a:p>
        </p:txBody>
      </p:sp>
      <p:sp>
        <p:nvSpPr>
          <p:cNvPr id="3" name="Plassholder for tekst 2"/>
          <p:cNvSpPr>
            <a:spLocks noGrp="1"/>
          </p:cNvSpPr>
          <p:nvPr>
            <p:ph type="body" idx="1"/>
          </p:nvPr>
        </p:nvSpPr>
        <p:spPr>
          <a:xfrm>
            <a:off x="831959" y="4589465"/>
            <a:ext cx="10516970" cy="802784"/>
          </a:xfrm>
        </p:spPr>
        <p:txBody>
          <a:bodyPr>
            <a:normAutofit/>
          </a:bodyPr>
          <a:lstStyle>
            <a:lvl1pPr marL="0" indent="0">
              <a:buNone/>
              <a:defRPr sz="2400">
                <a:solidFill>
                  <a:schemeClr val="accent3"/>
                </a:solidFill>
              </a:defRPr>
            </a:lvl1pPr>
            <a:lvl2pPr marL="457177" indent="0">
              <a:buNone/>
              <a:defRPr sz="2000">
                <a:solidFill>
                  <a:schemeClr val="tx1">
                    <a:tint val="75000"/>
                  </a:schemeClr>
                </a:solidFill>
              </a:defRPr>
            </a:lvl2pPr>
            <a:lvl3pPr marL="914355"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3"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983651F3-9B16-40C6-B209-3688FC9C95F6}" type="datetimeFigureOut">
              <a:rPr lang="nb-NO" smtClean="0"/>
              <a:t>11.12.2019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58411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sz="half" idx="1"/>
          </p:nvPr>
        </p:nvSpPr>
        <p:spPr>
          <a:xfrm>
            <a:off x="954119" y="2556321"/>
            <a:ext cx="5040630" cy="35644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426990" y="2556321"/>
            <a:ext cx="5040630" cy="35644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983651F3-9B16-40C6-B209-3688FC9C95F6}" type="datetimeFigureOut">
              <a:rPr lang="nb-NO" smtClean="0"/>
              <a:t>11.12.2019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tekst 7">
            <a:extLst>
              <a:ext uri="{FF2B5EF4-FFF2-40B4-BE49-F238E27FC236}">
                <a16:creationId xmlns:a16="http://schemas.microsoft.com/office/drawing/2014/main" id="{E051F0CC-C750-434B-ABE4-46E13EA576B6}"/>
              </a:ext>
            </a:extLst>
          </p:cNvPr>
          <p:cNvSpPr>
            <a:spLocks noGrp="1"/>
          </p:cNvSpPr>
          <p:nvPr>
            <p:ph type="body" sz="quarter" idx="13"/>
          </p:nvPr>
        </p:nvSpPr>
        <p:spPr>
          <a:xfrm>
            <a:off x="954088" y="1656207"/>
            <a:ext cx="10517187" cy="415498"/>
          </a:xfrm>
        </p:spPr>
        <p:txBody>
          <a:bodyPr anchor="ctr">
            <a:normAutofit/>
          </a:bodyPr>
          <a:lstStyle>
            <a:lvl1pPr marL="0" indent="0">
              <a:buNone/>
              <a:defRPr sz="2700"/>
            </a:lvl1pPr>
          </a:lstStyle>
          <a:p>
            <a:pPr lvl="0"/>
            <a:r>
              <a:rPr lang="nb-NO"/>
              <a:t>Klikk for å redigere tekststiler i malen</a:t>
            </a:r>
          </a:p>
        </p:txBody>
      </p:sp>
    </p:spTree>
    <p:extLst>
      <p:ext uri="{BB962C8B-B14F-4D97-AF65-F5344CB8AC3E}">
        <p14:creationId xmlns:p14="http://schemas.microsoft.com/office/powerpoint/2010/main" val="3213274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088" y="2556320"/>
            <a:ext cx="5040630" cy="369332"/>
          </a:xfrm>
        </p:spPr>
        <p:txBody>
          <a:bodyPr anchor="b">
            <a:normAutofit/>
          </a:bodyPr>
          <a:lstStyle>
            <a:lvl1pPr marL="0" indent="0">
              <a:buNone/>
              <a:defRPr sz="24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954088" y="2925652"/>
            <a:ext cx="5040630" cy="319511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426989" y="2555310"/>
            <a:ext cx="5040629" cy="370342"/>
          </a:xfrm>
        </p:spPr>
        <p:txBody>
          <a:bodyPr anchor="b">
            <a:normAutofit/>
          </a:bodyPr>
          <a:lstStyle>
            <a:lvl1pPr marL="0" indent="0">
              <a:buNone/>
              <a:defRPr sz="24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426990" y="2925652"/>
            <a:ext cx="5040630" cy="319511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83651F3-9B16-40C6-B209-3688FC9C95F6}" type="datetimeFigureOut">
              <a:rPr lang="nb-NO" smtClean="0"/>
              <a:t>11.12.2019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1" name="Tittel 10">
            <a:extLst>
              <a:ext uri="{FF2B5EF4-FFF2-40B4-BE49-F238E27FC236}">
                <a16:creationId xmlns:a16="http://schemas.microsoft.com/office/drawing/2014/main" id="{1EEF454F-5FE1-41B0-9EBA-8FC76570C826}"/>
              </a:ext>
            </a:extLst>
          </p:cNvPr>
          <p:cNvSpPr>
            <a:spLocks noGrp="1"/>
          </p:cNvSpPr>
          <p:nvPr>
            <p:ph type="title"/>
          </p:nvPr>
        </p:nvSpPr>
        <p:spPr/>
        <p:txBody>
          <a:bodyPr/>
          <a:lstStyle/>
          <a:p>
            <a:r>
              <a:rPr lang="nb-NO"/>
              <a:t>Klikk for å redigere tittelstil</a:t>
            </a:r>
          </a:p>
        </p:txBody>
      </p:sp>
      <p:sp>
        <p:nvSpPr>
          <p:cNvPr id="12" name="Plassholder for tekst 7">
            <a:extLst>
              <a:ext uri="{FF2B5EF4-FFF2-40B4-BE49-F238E27FC236}">
                <a16:creationId xmlns:a16="http://schemas.microsoft.com/office/drawing/2014/main" id="{3DC42705-F197-4646-9DF8-625DCB571389}"/>
              </a:ext>
            </a:extLst>
          </p:cNvPr>
          <p:cNvSpPr>
            <a:spLocks noGrp="1"/>
          </p:cNvSpPr>
          <p:nvPr>
            <p:ph type="body" sz="quarter" idx="13"/>
          </p:nvPr>
        </p:nvSpPr>
        <p:spPr>
          <a:xfrm>
            <a:off x="954088" y="1656207"/>
            <a:ext cx="10517187" cy="415498"/>
          </a:xfrm>
        </p:spPr>
        <p:txBody>
          <a:bodyPr anchor="ctr">
            <a:normAutofit/>
          </a:bodyPr>
          <a:lstStyle>
            <a:lvl1pPr marL="0" indent="0">
              <a:buNone/>
              <a:defRPr sz="2700"/>
            </a:lvl1pPr>
          </a:lstStyle>
          <a:p>
            <a:pPr lvl="0"/>
            <a:r>
              <a:rPr lang="nb-NO"/>
              <a:t>Klikk for å redigere tekststiler i malen</a:t>
            </a:r>
          </a:p>
        </p:txBody>
      </p:sp>
    </p:spTree>
    <p:extLst>
      <p:ext uri="{BB962C8B-B14F-4D97-AF65-F5344CB8AC3E}">
        <p14:creationId xmlns:p14="http://schemas.microsoft.com/office/powerpoint/2010/main" val="3084663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12" name="TekstSylinder 11">
            <a:extLst>
              <a:ext uri="{FF2B5EF4-FFF2-40B4-BE49-F238E27FC236}">
                <a16:creationId xmlns:a16="http://schemas.microsoft.com/office/drawing/2014/main" id="{03260D42-0E6F-4E7A-BF10-A62058CC5861}"/>
              </a:ext>
            </a:extLst>
          </p:cNvPr>
          <p:cNvSpPr txBox="1"/>
          <p:nvPr userDrawn="1"/>
        </p:nvSpPr>
        <p:spPr>
          <a:xfrm>
            <a:off x="5507672" y="5660384"/>
            <a:ext cx="5282417" cy="998233"/>
          </a:xfrm>
          <a:prstGeom prst="rect">
            <a:avLst/>
          </a:prstGeom>
          <a:noFill/>
          <a:ln w="12700">
            <a:solidFill>
              <a:schemeClr val="accent1"/>
            </a:solidFill>
          </a:ln>
        </p:spPr>
        <p:txBody>
          <a:bodyPr wrap="square" lIns="1296000" tIns="270000" rIns="306000" bIns="90000" rtlCol="0">
            <a:normAutofit/>
          </a:bodyPr>
          <a:lstStyle/>
          <a:p>
            <a:r>
              <a:rPr lang="en-US" sz="800" b="1" dirty="0">
                <a:solidFill>
                  <a:schemeClr val="accent1"/>
                </a:solidFill>
                <a:latin typeface="Calibri Light" panose="020F0302020204030204" pitchFamily="34" charset="0"/>
                <a:cs typeface="Calibri Light" panose="020F0302020204030204" pitchFamily="34" charset="0"/>
              </a:rPr>
              <a:t>The CO-CREATE project </a:t>
            </a:r>
            <a:r>
              <a:rPr lang="en-US" sz="800" dirty="0">
                <a:solidFill>
                  <a:schemeClr val="accent1"/>
                </a:solidFill>
                <a:latin typeface="Calibri Light" panose="020F0302020204030204" pitchFamily="34" charset="0"/>
                <a:cs typeface="Calibri Light" panose="020F0302020204030204" pitchFamily="34" charset="0"/>
              </a:rPr>
              <a:t>has received funding from the European Union’s</a:t>
            </a:r>
          </a:p>
          <a:p>
            <a:r>
              <a:rPr lang="en-US" sz="800" dirty="0">
                <a:solidFill>
                  <a:schemeClr val="accent1"/>
                </a:solidFill>
                <a:latin typeface="Calibri Light" panose="020F0302020204030204" pitchFamily="34" charset="0"/>
                <a:cs typeface="Calibri Light" panose="020F0302020204030204" pitchFamily="34" charset="0"/>
              </a:rPr>
              <a:t>Horizon 2020 research and innovation </a:t>
            </a:r>
            <a:r>
              <a:rPr lang="en-US" sz="800" dirty="0" err="1">
                <a:solidFill>
                  <a:schemeClr val="accent1"/>
                </a:solidFill>
                <a:latin typeface="Calibri Light" panose="020F0302020204030204" pitchFamily="34" charset="0"/>
                <a:cs typeface="Calibri Light" panose="020F0302020204030204" pitchFamily="34" charset="0"/>
              </a:rPr>
              <a:t>programme</a:t>
            </a:r>
            <a:r>
              <a:rPr lang="en-US" sz="800" dirty="0">
                <a:solidFill>
                  <a:schemeClr val="accent1"/>
                </a:solidFill>
                <a:latin typeface="Calibri Light" panose="020F0302020204030204" pitchFamily="34" charset="0"/>
                <a:cs typeface="Calibri Light" panose="020F0302020204030204" pitchFamily="34" charset="0"/>
              </a:rPr>
              <a:t> under grant agreement No 774210. The products of the research are the responsibility of the authors: the European Commission is not responsible for any use that may be made of them.</a:t>
            </a:r>
            <a:endParaRPr lang="nb-NO" sz="800" dirty="0">
              <a:solidFill>
                <a:schemeClr val="accent1"/>
              </a:solidFill>
              <a:latin typeface="Calibri Light" panose="020F0302020204030204" pitchFamily="34" charset="0"/>
              <a:cs typeface="Calibri Light" panose="020F0302020204030204" pitchFamily="34" charset="0"/>
            </a:endParaRPr>
          </a:p>
        </p:txBody>
      </p:sp>
      <p:sp>
        <p:nvSpPr>
          <p:cNvPr id="2" name="Plassholder for dato 1"/>
          <p:cNvSpPr>
            <a:spLocks noGrp="1"/>
          </p:cNvSpPr>
          <p:nvPr>
            <p:ph type="dt" sz="half" idx="10"/>
          </p:nvPr>
        </p:nvSpPr>
        <p:spPr/>
        <p:txBody>
          <a:bodyPr/>
          <a:lstStyle/>
          <a:p>
            <a:fld id="{983651F3-9B16-40C6-B209-3688FC9C95F6}" type="datetimeFigureOut">
              <a:rPr lang="nb-NO" smtClean="0"/>
              <a:t>11.12.2019</a:t>
            </a:fld>
            <a:endParaRPr lang="nb-NO"/>
          </a:p>
        </p:txBody>
      </p:sp>
      <p:sp>
        <p:nvSpPr>
          <p:cNvPr id="3" name="Plassholder for bunntekst 2"/>
          <p:cNvSpPr>
            <a:spLocks noGrp="1"/>
          </p:cNvSpPr>
          <p:nvPr>
            <p:ph type="ftr" sz="quarter" idx="11"/>
          </p:nvPr>
        </p:nvSpPr>
        <p:spPr>
          <a:xfrm>
            <a:off x="2005771" y="6403561"/>
            <a:ext cx="2880360" cy="184666"/>
          </a:xfrm>
        </p:spPr>
        <p:txBody>
          <a:bodyPr/>
          <a:lstStyle/>
          <a:p>
            <a:endParaRPr lang="nb-NO" dirty="0"/>
          </a:p>
        </p:txBody>
      </p:sp>
      <p:sp>
        <p:nvSpPr>
          <p:cNvPr id="4" name="Plassholder for lysbildenummer 3"/>
          <p:cNvSpPr>
            <a:spLocks noGrp="1"/>
          </p:cNvSpPr>
          <p:nvPr>
            <p:ph type="sldNum" sz="quarter" idx="12"/>
          </p:nvPr>
        </p:nvSpPr>
        <p:spPr>
          <a:xfrm>
            <a:off x="5042476" y="6403561"/>
            <a:ext cx="308851" cy="184666"/>
          </a:xfrm>
        </p:spPr>
        <p:txBody>
          <a:bodyPr/>
          <a:lstStyle>
            <a:lvl1pPr algn="r">
              <a:defRPr/>
            </a:lvl1pPr>
          </a:lstStyle>
          <a:p>
            <a:fld id="{5751DFAA-887F-4071-8EAD-E8CA316FCF06}" type="slidenum">
              <a:rPr lang="nb-NO" smtClean="0"/>
              <a:pPr/>
              <a:t>‹#›</a:t>
            </a:fld>
            <a:endParaRPr lang="nb-NO" dirty="0"/>
          </a:p>
        </p:txBody>
      </p:sp>
      <p:pic>
        <p:nvPicPr>
          <p:cNvPr id="10" name="Bilde 9">
            <a:extLst>
              <a:ext uri="{FF2B5EF4-FFF2-40B4-BE49-F238E27FC236}">
                <a16:creationId xmlns:a16="http://schemas.microsoft.com/office/drawing/2014/main" id="{23F68937-F47A-4F10-AF3E-2646640C51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38" y="180023"/>
            <a:ext cx="11833711" cy="5320467"/>
          </a:xfrm>
          <a:prstGeom prst="rect">
            <a:avLst/>
          </a:prstGeom>
        </p:spPr>
      </p:pic>
      <p:pic>
        <p:nvPicPr>
          <p:cNvPr id="14" name="Bilde 13">
            <a:extLst>
              <a:ext uri="{FF2B5EF4-FFF2-40B4-BE49-F238E27FC236}">
                <a16:creationId xmlns:a16="http://schemas.microsoft.com/office/drawing/2014/main" id="{94A0C9B4-2FEF-4FE6-95D1-94EC966A48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6584" y="5948806"/>
            <a:ext cx="701564" cy="478800"/>
          </a:xfrm>
          <a:prstGeom prst="rect">
            <a:avLst/>
          </a:prstGeom>
        </p:spPr>
      </p:pic>
      <p:pic>
        <p:nvPicPr>
          <p:cNvPr id="16" name="Bilde 15">
            <a:extLst>
              <a:ext uri="{FF2B5EF4-FFF2-40B4-BE49-F238E27FC236}">
                <a16:creationId xmlns:a16="http://schemas.microsoft.com/office/drawing/2014/main" id="{65CC0F11-05A8-45EB-A2DF-2EA880F4FA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10827" y="5660383"/>
            <a:ext cx="1002822" cy="998233"/>
          </a:xfrm>
          <a:prstGeom prst="rect">
            <a:avLst/>
          </a:prstGeom>
        </p:spPr>
      </p:pic>
      <p:sp>
        <p:nvSpPr>
          <p:cNvPr id="5" name="TekstSylinder 4">
            <a:hlinkClick r:id="rId5"/>
            <a:extLst>
              <a:ext uri="{FF2B5EF4-FFF2-40B4-BE49-F238E27FC236}">
                <a16:creationId xmlns:a16="http://schemas.microsoft.com/office/drawing/2014/main" id="{4E4BE725-2CA9-4E5F-A00F-BDCFE7407A68}"/>
              </a:ext>
            </a:extLst>
          </p:cNvPr>
          <p:cNvSpPr txBox="1"/>
          <p:nvPr userDrawn="1"/>
        </p:nvSpPr>
        <p:spPr>
          <a:xfrm>
            <a:off x="7734299" y="3632200"/>
            <a:ext cx="2146301" cy="384721"/>
          </a:xfrm>
          <a:prstGeom prst="rect">
            <a:avLst/>
          </a:prstGeom>
          <a:noFill/>
        </p:spPr>
        <p:txBody>
          <a:bodyPr wrap="square" rtlCol="0">
            <a:spAutoFit/>
          </a:bodyPr>
          <a:lstStyle/>
          <a:p>
            <a:pPr algn="ctr"/>
            <a:r>
              <a:rPr lang="nb-NO" sz="1900" i="0" u="none" baseline="0" dirty="0">
                <a:solidFill>
                  <a:schemeClr val="lt1"/>
                </a:solidFill>
                <a:effectLst/>
              </a:rPr>
              <a:t>www.co-create.eu</a:t>
            </a:r>
          </a:p>
        </p:txBody>
      </p:sp>
    </p:spTree>
    <p:extLst>
      <p:ext uri="{BB962C8B-B14F-4D97-AF65-F5344CB8AC3E}">
        <p14:creationId xmlns:p14="http://schemas.microsoft.com/office/powerpoint/2010/main" val="114393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11.12.2019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11.12.2019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1_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309" y="1825625"/>
            <a:ext cx="5182275"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3004" y="1825625"/>
            <a:ext cx="5182275"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28543BDC-0553-40FA-A4DB-EDAAA606CFF6}" type="datetimeFigureOut">
              <a:rPr lang="en-US" smtClean="0"/>
              <a:t>12/11/2019</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83759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F97789-0880-43A3-81AE-2D3A69F1AF98}"/>
              </a:ext>
            </a:extLst>
          </p:cNvPr>
          <p:cNvSpPr/>
          <p:nvPr userDrawn="1"/>
        </p:nvSpPr>
        <p:spPr>
          <a:xfrm>
            <a:off x="180057" y="180023"/>
            <a:ext cx="11835192" cy="6498812"/>
          </a:xfrm>
          <a:prstGeom prst="rect">
            <a:avLst/>
          </a:prstGeom>
          <a:solidFill>
            <a:srgbClr val="E2E3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9" name="TekstSylinder 8">
            <a:extLst>
              <a:ext uri="{FF2B5EF4-FFF2-40B4-BE49-F238E27FC236}">
                <a16:creationId xmlns:a16="http://schemas.microsoft.com/office/drawing/2014/main" id="{E02317E9-0344-4AE7-AAFE-4176F3E3DFCF}"/>
              </a:ext>
            </a:extLst>
          </p:cNvPr>
          <p:cNvSpPr txBox="1"/>
          <p:nvPr userDrawn="1"/>
        </p:nvSpPr>
        <p:spPr>
          <a:xfrm>
            <a:off x="6419843" y="6276975"/>
            <a:ext cx="5589092" cy="407804"/>
          </a:xfrm>
          <a:prstGeom prst="rect">
            <a:avLst/>
          </a:prstGeom>
          <a:noFill/>
        </p:spPr>
        <p:txBody>
          <a:bodyPr wrap="square" rtlCol="0">
            <a:spAutoFit/>
          </a:bodyPr>
          <a:lstStyle/>
          <a:p>
            <a:r>
              <a:rPr lang="en-US" sz="2000" dirty="0">
                <a:solidFill>
                  <a:srgbClr val="BCBDC0"/>
                </a:solidFill>
              </a:rPr>
              <a:t> Confronting obesity: Co-creating policy with youth</a:t>
            </a:r>
            <a:endParaRPr lang="nb-NO" sz="2000" dirty="0">
              <a:solidFill>
                <a:srgbClr val="BCBDC0"/>
              </a:solidFill>
            </a:endParaRPr>
          </a:p>
        </p:txBody>
      </p:sp>
      <p:sp>
        <p:nvSpPr>
          <p:cNvPr id="2" name="Plassholder for tittel 1"/>
          <p:cNvSpPr>
            <a:spLocks noGrp="1"/>
          </p:cNvSpPr>
          <p:nvPr>
            <p:ph type="title"/>
          </p:nvPr>
        </p:nvSpPr>
        <p:spPr>
          <a:xfrm>
            <a:off x="954306" y="741428"/>
            <a:ext cx="10513314" cy="715581"/>
          </a:xfrm>
          <a:prstGeom prst="rect">
            <a:avLst/>
          </a:prstGeom>
        </p:spPr>
        <p:txBody>
          <a:bodyPr vert="horz" lIns="0" tIns="0" rIns="0" bIns="0" rtlCol="0" anchor="b" anchorCtr="0">
            <a:normAutofit/>
          </a:bodyPr>
          <a:lstStyle/>
          <a:p>
            <a:r>
              <a:rPr lang="nb-NO" dirty="0"/>
              <a:t>Klikk for å redigere tittelstil</a:t>
            </a:r>
          </a:p>
        </p:txBody>
      </p:sp>
      <p:sp>
        <p:nvSpPr>
          <p:cNvPr id="3" name="Plassholder for tekst 2"/>
          <p:cNvSpPr>
            <a:spLocks noGrp="1"/>
          </p:cNvSpPr>
          <p:nvPr>
            <p:ph type="body" idx="1"/>
          </p:nvPr>
        </p:nvSpPr>
        <p:spPr>
          <a:xfrm>
            <a:off x="954306" y="2556320"/>
            <a:ext cx="10513314" cy="3564445"/>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54306" y="6403561"/>
            <a:ext cx="846331" cy="184666"/>
          </a:xfrm>
          <a:prstGeom prst="rect">
            <a:avLst/>
          </a:prstGeom>
        </p:spPr>
        <p:txBody>
          <a:bodyPr vert="horz" lIns="0" tIns="0" rIns="0" bIns="0" rtlCol="0" anchor="ctr">
            <a:normAutofit/>
          </a:bodyPr>
          <a:lstStyle>
            <a:lvl1pPr algn="l">
              <a:defRPr sz="1200">
                <a:solidFill>
                  <a:srgbClr val="BCBDC0"/>
                </a:solidFill>
              </a:defRPr>
            </a:lvl1pPr>
          </a:lstStyle>
          <a:p>
            <a:fld id="{983651F3-9B16-40C6-B209-3688FC9C95F6}" type="datetimeFigureOut">
              <a:rPr lang="nb-NO" smtClean="0"/>
              <a:pPr/>
              <a:t>11.12.2019</a:t>
            </a:fld>
            <a:endParaRPr lang="nb-NO" dirty="0"/>
          </a:p>
        </p:txBody>
      </p:sp>
      <p:sp>
        <p:nvSpPr>
          <p:cNvPr id="5" name="Plassholder for bunntekst 4"/>
          <p:cNvSpPr>
            <a:spLocks noGrp="1"/>
          </p:cNvSpPr>
          <p:nvPr>
            <p:ph type="ftr" sz="quarter" idx="3"/>
          </p:nvPr>
        </p:nvSpPr>
        <p:spPr>
          <a:xfrm>
            <a:off x="2005771" y="6403561"/>
            <a:ext cx="3258659" cy="184666"/>
          </a:xfrm>
          <a:prstGeom prst="rect">
            <a:avLst/>
          </a:prstGeom>
        </p:spPr>
        <p:txBody>
          <a:bodyPr vert="horz" lIns="0" tIns="0" rIns="0" bIns="0" rtlCol="0" anchor="ctr">
            <a:normAutofit/>
          </a:bodyPr>
          <a:lstStyle>
            <a:lvl1pPr algn="l">
              <a:defRPr sz="1200">
                <a:solidFill>
                  <a:srgbClr val="BCBDC0"/>
                </a:solidFill>
              </a:defRPr>
            </a:lvl1pPr>
          </a:lstStyle>
          <a:p>
            <a:endParaRPr lang="nb-NO" dirty="0"/>
          </a:p>
        </p:txBody>
      </p:sp>
      <p:sp>
        <p:nvSpPr>
          <p:cNvPr id="6" name="Plassholder for lysbildenummer 5"/>
          <p:cNvSpPr>
            <a:spLocks noGrp="1"/>
          </p:cNvSpPr>
          <p:nvPr>
            <p:ph type="sldNum" sz="quarter" idx="4"/>
          </p:nvPr>
        </p:nvSpPr>
        <p:spPr>
          <a:xfrm>
            <a:off x="5522608" y="6403561"/>
            <a:ext cx="308851" cy="184666"/>
          </a:xfrm>
          <a:prstGeom prst="rect">
            <a:avLst/>
          </a:prstGeom>
        </p:spPr>
        <p:txBody>
          <a:bodyPr vert="horz" lIns="0" tIns="0" rIns="0" bIns="0" rtlCol="0" anchor="ctr">
            <a:normAutofit/>
          </a:bodyPr>
          <a:lstStyle>
            <a:lvl1pPr algn="r">
              <a:defRPr sz="1200">
                <a:solidFill>
                  <a:srgbClr val="BCBDC0"/>
                </a:solidFill>
              </a:defRPr>
            </a:lvl1pPr>
          </a:lstStyle>
          <a:p>
            <a:fld id="{5751DFAA-887F-4071-8EAD-E8CA316FCF06}" type="slidenum">
              <a:rPr lang="nb-NO" smtClean="0"/>
              <a:pPr/>
              <a:t>‹#›</a:t>
            </a:fld>
            <a:endParaRPr lang="nb-NO" dirty="0"/>
          </a:p>
        </p:txBody>
      </p:sp>
      <p:pic>
        <p:nvPicPr>
          <p:cNvPr id="8" name="Bilde 7">
            <a:extLst>
              <a:ext uri="{FF2B5EF4-FFF2-40B4-BE49-F238E27FC236}">
                <a16:creationId xmlns:a16="http://schemas.microsoft.com/office/drawing/2014/main" id="{6B15B20B-3831-4841-8B85-AE27D0632553}"/>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089636" y="6434171"/>
            <a:ext cx="361259" cy="123445"/>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4" r:id="rId7"/>
    <p:sldLayoutId id="2147483655" r:id="rId8"/>
    <p:sldLayoutId id="2147483658" r:id="rId9"/>
  </p:sldLayoutIdLst>
  <p:txStyles>
    <p:titleStyle>
      <a:lvl1pPr algn="l" defTabSz="914355" rtl="0" eaLnBrk="1" latinLnBrk="0" hangingPunct="1">
        <a:lnSpc>
          <a:spcPct val="100000"/>
        </a:lnSpc>
        <a:spcBef>
          <a:spcPct val="0"/>
        </a:spcBef>
        <a:buNone/>
        <a:defRPr sz="4600" kern="1200">
          <a:solidFill>
            <a:schemeClr val="accent1"/>
          </a:solidFill>
          <a:latin typeface="+mj-lt"/>
          <a:ea typeface="+mj-ea"/>
          <a:cs typeface="+mj-cs"/>
        </a:defRPr>
      </a:lvl1pPr>
    </p:titleStyle>
    <p:bodyStyle>
      <a:lvl1pPr marL="180023" indent="-180023" algn="l" defTabSz="914355" rtl="0" eaLnBrk="1" latinLnBrk="0" hangingPunct="1">
        <a:lnSpc>
          <a:spcPct val="100000"/>
        </a:lnSpc>
        <a:spcBef>
          <a:spcPts val="1000"/>
        </a:spcBef>
        <a:buClr>
          <a:srgbClr val="FF0000"/>
        </a:buClr>
        <a:buSzPct val="100000"/>
        <a:buFontTx/>
        <a:buBlip>
          <a:blip r:embed="rId12"/>
        </a:buBlip>
        <a:defRPr sz="2200" kern="1200">
          <a:solidFill>
            <a:schemeClr val="accent1"/>
          </a:solidFill>
          <a:latin typeface="+mn-lt"/>
          <a:ea typeface="+mn-ea"/>
          <a:cs typeface="+mn-cs"/>
        </a:defRPr>
      </a:lvl1pPr>
      <a:lvl2pPr marL="828652" indent="-371475" algn="l" defTabSz="914355" rtl="0" eaLnBrk="1" latinLnBrk="0" hangingPunct="1">
        <a:lnSpc>
          <a:spcPct val="100000"/>
        </a:lnSpc>
        <a:spcBef>
          <a:spcPts val="500"/>
        </a:spcBef>
        <a:buClr>
          <a:srgbClr val="FF0000"/>
        </a:buClr>
        <a:buSzPct val="80000"/>
        <a:buFontTx/>
        <a:buBlip>
          <a:blip r:embed="rId12"/>
        </a:buBlip>
        <a:defRPr sz="2200" kern="1200">
          <a:solidFill>
            <a:schemeClr val="accent1"/>
          </a:solidFill>
          <a:latin typeface="+mn-lt"/>
          <a:ea typeface="+mn-ea"/>
          <a:cs typeface="+mn-cs"/>
        </a:defRPr>
      </a:lvl2pPr>
      <a:lvl3pPr marL="1285830" indent="-371475" algn="l" defTabSz="914355" rtl="0" eaLnBrk="1" latinLnBrk="0" hangingPunct="1">
        <a:lnSpc>
          <a:spcPct val="100000"/>
        </a:lnSpc>
        <a:spcBef>
          <a:spcPts val="500"/>
        </a:spcBef>
        <a:buClr>
          <a:srgbClr val="FF0000"/>
        </a:buClr>
        <a:buSzPct val="80000"/>
        <a:buFontTx/>
        <a:buBlip>
          <a:blip r:embed="rId12"/>
        </a:buBlip>
        <a:defRPr sz="2200" kern="1200">
          <a:solidFill>
            <a:schemeClr val="accent1"/>
          </a:solidFill>
          <a:latin typeface="+mn-lt"/>
          <a:ea typeface="+mn-ea"/>
          <a:cs typeface="+mn-cs"/>
        </a:defRPr>
      </a:lvl3pPr>
      <a:lvl4pPr marL="1743007" indent="-371475" algn="l" defTabSz="914355" rtl="0" eaLnBrk="1" latinLnBrk="0" hangingPunct="1">
        <a:lnSpc>
          <a:spcPct val="100000"/>
        </a:lnSpc>
        <a:spcBef>
          <a:spcPts val="500"/>
        </a:spcBef>
        <a:buClr>
          <a:srgbClr val="FF0000"/>
        </a:buClr>
        <a:buSzPct val="80000"/>
        <a:buFontTx/>
        <a:buBlip>
          <a:blip r:embed="rId12"/>
        </a:buBlip>
        <a:defRPr sz="2200" kern="1200">
          <a:solidFill>
            <a:schemeClr val="accent1"/>
          </a:solidFill>
          <a:latin typeface="+mn-lt"/>
          <a:ea typeface="+mn-ea"/>
          <a:cs typeface="+mn-cs"/>
        </a:defRPr>
      </a:lvl4pPr>
      <a:lvl5pPr marL="2200184" indent="-371475" algn="l" defTabSz="914355" rtl="0" eaLnBrk="1" latinLnBrk="0" hangingPunct="1">
        <a:lnSpc>
          <a:spcPct val="100000"/>
        </a:lnSpc>
        <a:spcBef>
          <a:spcPts val="500"/>
        </a:spcBef>
        <a:buClr>
          <a:srgbClr val="FF0000"/>
        </a:buClr>
        <a:buSzPct val="80000"/>
        <a:buFontTx/>
        <a:buBlip>
          <a:blip r:embed="rId12"/>
        </a:buBlip>
        <a:defRPr sz="2200" kern="1200">
          <a:solidFill>
            <a:schemeClr val="accent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0134D1A-FA69-4F9F-987C-D4CE8B5DFED1}"/>
              </a:ext>
            </a:extLst>
          </p:cNvPr>
          <p:cNvSpPr>
            <a:spLocks noGrp="1"/>
          </p:cNvSpPr>
          <p:nvPr>
            <p:ph type="ctrTitle"/>
          </p:nvPr>
        </p:nvSpPr>
        <p:spPr>
          <a:xfrm>
            <a:off x="1044335" y="3581194"/>
            <a:ext cx="8936244" cy="800219"/>
          </a:xfrm>
        </p:spPr>
        <p:txBody>
          <a:bodyPr>
            <a:normAutofit fontScale="90000"/>
          </a:bodyPr>
          <a:lstStyle/>
          <a:p>
            <a:r>
              <a:rPr lang="en-GB" dirty="0" smtClean="0"/>
              <a:t>Confronting obesity: Co-creating policy with youth (CO-CREATE)</a:t>
            </a:r>
            <a:endParaRPr lang="en-GB" dirty="0"/>
          </a:p>
        </p:txBody>
      </p:sp>
      <p:sp>
        <p:nvSpPr>
          <p:cNvPr id="6" name="Undertittel 5">
            <a:extLst>
              <a:ext uri="{FF2B5EF4-FFF2-40B4-BE49-F238E27FC236}">
                <a16:creationId xmlns:a16="http://schemas.microsoft.com/office/drawing/2014/main" id="{FC2C7ADC-10E7-49AE-85A9-CAE0CA29867F}"/>
              </a:ext>
            </a:extLst>
          </p:cNvPr>
          <p:cNvSpPr>
            <a:spLocks noGrp="1"/>
          </p:cNvSpPr>
          <p:nvPr>
            <p:ph type="subTitle" idx="1"/>
          </p:nvPr>
        </p:nvSpPr>
        <p:spPr/>
        <p:txBody>
          <a:bodyPr/>
          <a:lstStyle/>
          <a:p>
            <a:r>
              <a:rPr lang="nb-NO" dirty="0" smtClean="0"/>
              <a:t>Bruk av Nettskjema til å nå ungdom med gjentatte målinger</a:t>
            </a:r>
            <a:endParaRPr lang="nb-NO" dirty="0"/>
          </a:p>
        </p:txBody>
      </p:sp>
      <p:sp>
        <p:nvSpPr>
          <p:cNvPr id="7" name="Plassholder for tekst 6">
            <a:extLst>
              <a:ext uri="{FF2B5EF4-FFF2-40B4-BE49-F238E27FC236}">
                <a16:creationId xmlns:a16="http://schemas.microsoft.com/office/drawing/2014/main" id="{7F3A0F16-3F3F-46EC-8617-A91B42FE5BC0}"/>
              </a:ext>
            </a:extLst>
          </p:cNvPr>
          <p:cNvSpPr>
            <a:spLocks noGrp="1"/>
          </p:cNvSpPr>
          <p:nvPr>
            <p:ph type="body" sz="quarter" idx="13"/>
          </p:nvPr>
        </p:nvSpPr>
        <p:spPr/>
        <p:txBody>
          <a:bodyPr/>
          <a:lstStyle/>
          <a:p>
            <a:r>
              <a:rPr lang="nb-NO" dirty="0" smtClean="0"/>
              <a:t>11.12.19</a:t>
            </a:r>
            <a:endParaRPr lang="nb-NO" dirty="0"/>
          </a:p>
        </p:txBody>
      </p:sp>
      <p:sp>
        <p:nvSpPr>
          <p:cNvPr id="8" name="Plassholder for tekst 6">
            <a:extLst>
              <a:ext uri="{FF2B5EF4-FFF2-40B4-BE49-F238E27FC236}">
                <a16:creationId xmlns:a16="http://schemas.microsoft.com/office/drawing/2014/main" id="{7F3A0F16-3F3F-46EC-8617-A91B42FE5BC0}"/>
              </a:ext>
            </a:extLst>
          </p:cNvPr>
          <p:cNvSpPr txBox="1">
            <a:spLocks/>
          </p:cNvSpPr>
          <p:nvPr/>
        </p:nvSpPr>
        <p:spPr>
          <a:xfrm>
            <a:off x="9351209" y="5597131"/>
            <a:ext cx="2414291" cy="822577"/>
          </a:xfrm>
          <a:prstGeom prst="rect">
            <a:avLst/>
          </a:prstGeom>
        </p:spPr>
        <p:txBody>
          <a:bodyPr vert="horz" lIns="0" tIns="0" rIns="0" bIns="0" rtlCol="0">
            <a:normAutofit/>
          </a:bodyPr>
          <a:lstStyle>
            <a:lvl1pPr marL="0" indent="0" algn="l" defTabSz="914355" rtl="0" eaLnBrk="1" latinLnBrk="0" hangingPunct="1">
              <a:lnSpc>
                <a:spcPct val="100000"/>
              </a:lnSpc>
              <a:spcBef>
                <a:spcPts val="1000"/>
              </a:spcBef>
              <a:buClr>
                <a:srgbClr val="FF0000"/>
              </a:buClr>
              <a:buSzPct val="100000"/>
              <a:buFontTx/>
              <a:buNone/>
              <a:defRPr sz="1200" kern="1200">
                <a:solidFill>
                  <a:schemeClr val="accent1"/>
                </a:solidFill>
                <a:latin typeface="+mn-lt"/>
                <a:ea typeface="+mn-ea"/>
                <a:cs typeface="+mn-cs"/>
              </a:defRPr>
            </a:lvl1pPr>
            <a:lvl2pPr marL="828652" indent="-371475" algn="l" defTabSz="914355" rtl="0" eaLnBrk="1" latinLnBrk="0" hangingPunct="1">
              <a:lnSpc>
                <a:spcPct val="100000"/>
              </a:lnSpc>
              <a:spcBef>
                <a:spcPts val="500"/>
              </a:spcBef>
              <a:buClr>
                <a:srgbClr val="FF0000"/>
              </a:buClr>
              <a:buSzPct val="80000"/>
              <a:buFontTx/>
              <a:buBlip>
                <a:blip r:embed="rId3"/>
              </a:buBlip>
              <a:defRPr sz="2200" kern="1200">
                <a:solidFill>
                  <a:schemeClr val="accent1"/>
                </a:solidFill>
                <a:latin typeface="+mn-lt"/>
                <a:ea typeface="+mn-ea"/>
                <a:cs typeface="+mn-cs"/>
              </a:defRPr>
            </a:lvl2pPr>
            <a:lvl3pPr marL="1285830" indent="-371475" algn="l" defTabSz="914355" rtl="0" eaLnBrk="1" latinLnBrk="0" hangingPunct="1">
              <a:lnSpc>
                <a:spcPct val="100000"/>
              </a:lnSpc>
              <a:spcBef>
                <a:spcPts val="500"/>
              </a:spcBef>
              <a:buClr>
                <a:srgbClr val="FF0000"/>
              </a:buClr>
              <a:buSzPct val="80000"/>
              <a:buFontTx/>
              <a:buBlip>
                <a:blip r:embed="rId3"/>
              </a:buBlip>
              <a:defRPr sz="2200" kern="1200">
                <a:solidFill>
                  <a:schemeClr val="accent1"/>
                </a:solidFill>
                <a:latin typeface="+mn-lt"/>
                <a:ea typeface="+mn-ea"/>
                <a:cs typeface="+mn-cs"/>
              </a:defRPr>
            </a:lvl3pPr>
            <a:lvl4pPr marL="1743007" indent="-371475" algn="l" defTabSz="914355" rtl="0" eaLnBrk="1" latinLnBrk="0" hangingPunct="1">
              <a:lnSpc>
                <a:spcPct val="100000"/>
              </a:lnSpc>
              <a:spcBef>
                <a:spcPts val="500"/>
              </a:spcBef>
              <a:buClr>
                <a:srgbClr val="FF0000"/>
              </a:buClr>
              <a:buSzPct val="80000"/>
              <a:buFontTx/>
              <a:buBlip>
                <a:blip r:embed="rId3"/>
              </a:buBlip>
              <a:defRPr sz="2200" kern="1200">
                <a:solidFill>
                  <a:schemeClr val="accent1"/>
                </a:solidFill>
                <a:latin typeface="+mn-lt"/>
                <a:ea typeface="+mn-ea"/>
                <a:cs typeface="+mn-cs"/>
              </a:defRPr>
            </a:lvl4pPr>
            <a:lvl5pPr marL="2200184" indent="-371475" algn="l" defTabSz="914355" rtl="0" eaLnBrk="1" latinLnBrk="0" hangingPunct="1">
              <a:lnSpc>
                <a:spcPct val="100000"/>
              </a:lnSpc>
              <a:spcBef>
                <a:spcPts val="500"/>
              </a:spcBef>
              <a:buClr>
                <a:srgbClr val="FF0000"/>
              </a:buClr>
              <a:buSzPct val="80000"/>
              <a:buFontTx/>
              <a:buBlip>
                <a:blip r:embed="rId3"/>
              </a:buBlip>
              <a:defRPr sz="2200" kern="1200">
                <a:solidFill>
                  <a:schemeClr val="accent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smtClean="0"/>
              <a:t>Helene Holbæk</a:t>
            </a:r>
            <a:br>
              <a:rPr lang="nb-NO" dirty="0" smtClean="0"/>
            </a:br>
            <a:r>
              <a:rPr lang="nb-NO" dirty="0" smtClean="0"/>
              <a:t>Vitenskapelig assistent</a:t>
            </a:r>
            <a:br>
              <a:rPr lang="nb-NO" dirty="0" smtClean="0"/>
            </a:br>
            <a:r>
              <a:rPr lang="nb-NO" dirty="0" smtClean="0"/>
              <a:t>Avdeling for ernæringsvitenskap</a:t>
            </a:r>
            <a:br>
              <a:rPr lang="nb-NO" dirty="0" smtClean="0"/>
            </a:br>
            <a:r>
              <a:rPr lang="nb-NO" dirty="0" smtClean="0"/>
              <a:t>Det medisinske fakultet</a:t>
            </a:r>
          </a:p>
          <a:p>
            <a:endParaRPr lang="nb-NO" dirty="0"/>
          </a:p>
        </p:txBody>
      </p:sp>
    </p:spTree>
    <p:extLst>
      <p:ext uri="{BB962C8B-B14F-4D97-AF65-F5344CB8AC3E}">
        <p14:creationId xmlns:p14="http://schemas.microsoft.com/office/powerpoint/2010/main" val="2889087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4" y="1970468"/>
            <a:ext cx="9040969" cy="24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7200" b="1" dirty="0" smtClean="0">
                <a:solidFill>
                  <a:schemeClr val="accent1"/>
                </a:solidFill>
                <a:latin typeface="+mj-lt"/>
                <a:ea typeface="+mj-ea"/>
                <a:cs typeface="+mj-cs"/>
              </a:rPr>
              <a:t>1) OM PROSJEKTET</a:t>
            </a:r>
            <a:endParaRPr lang="nb-NO" sz="7200" b="1" dirty="0">
              <a:solidFill>
                <a:schemeClr val="accent1"/>
              </a:solidFill>
              <a:latin typeface="+mj-lt"/>
              <a:ea typeface="+mj-ea"/>
              <a:cs typeface="+mj-cs"/>
            </a:endParaRPr>
          </a:p>
        </p:txBody>
      </p:sp>
    </p:spTree>
    <p:extLst>
      <p:ext uri="{BB962C8B-B14F-4D97-AF65-F5344CB8AC3E}">
        <p14:creationId xmlns:p14="http://schemas.microsoft.com/office/powerpoint/2010/main" val="947563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77E4D18-A20A-476F-8999-CFDA36F756D2}"/>
              </a:ext>
            </a:extLst>
          </p:cNvPr>
          <p:cNvSpPr>
            <a:spLocks noGrp="1"/>
          </p:cNvSpPr>
          <p:nvPr>
            <p:ph type="sldNum" sz="quarter" idx="12"/>
          </p:nvPr>
        </p:nvSpPr>
        <p:spPr/>
        <p:txBody>
          <a:bodyPr>
            <a:normAutofit fontScale="77500" lnSpcReduction="20000"/>
          </a:bodyPr>
          <a:lstStyle/>
          <a:p>
            <a:r>
              <a:rPr lang="en-US"/>
              <a:t>Slide </a:t>
            </a:r>
            <a:fld id="{D85C73A5-F5B6-4DF6-ACC8-A739D5A5FCE6}" type="slidenum">
              <a:rPr lang="en-US" smtClean="0"/>
              <a:pPr/>
              <a:t>3</a:t>
            </a:fld>
            <a:endParaRPr lang="en-US" dirty="0"/>
          </a:p>
        </p:txBody>
      </p:sp>
      <p:sp>
        <p:nvSpPr>
          <p:cNvPr id="10" name="Rectangle 9">
            <a:extLst>
              <a:ext uri="{FF2B5EF4-FFF2-40B4-BE49-F238E27FC236}">
                <a16:creationId xmlns:a16="http://schemas.microsoft.com/office/drawing/2014/main" id="{3FE86C4C-12A7-4AB8-BF6C-9725AEC292F1}"/>
              </a:ext>
            </a:extLst>
          </p:cNvPr>
          <p:cNvSpPr/>
          <p:nvPr/>
        </p:nvSpPr>
        <p:spPr>
          <a:xfrm>
            <a:off x="794" y="0"/>
            <a:ext cx="12192000" cy="6858000"/>
          </a:xfrm>
          <a:prstGeom prst="rect">
            <a:avLst/>
          </a:prstGeom>
          <a:solidFill>
            <a:srgbClr val="A6BEDA"/>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1E24A64-ACB6-4F89-9719-98FB2226FF1E}"/>
              </a:ext>
            </a:extLst>
          </p:cNvPr>
          <p:cNvPicPr>
            <a:picLocks noChangeAspect="1"/>
          </p:cNvPicPr>
          <p:nvPr/>
        </p:nvPicPr>
        <p:blipFill rotWithShape="1">
          <a:blip r:embed="rId3">
            <a:extLst>
              <a:ext uri="{28A0092B-C50C-407E-A947-70E740481C1C}">
                <a14:useLocalDpi xmlns:a14="http://schemas.microsoft.com/office/drawing/2010/main" val="0"/>
              </a:ext>
            </a:extLst>
          </a:blip>
          <a:srcRect t="4953" b="1859"/>
          <a:stretch/>
        </p:blipFill>
        <p:spPr>
          <a:xfrm>
            <a:off x="236096" y="621506"/>
            <a:ext cx="11721396" cy="5614988"/>
          </a:xfrm>
          <a:prstGeom prst="rect">
            <a:avLst/>
          </a:prstGeom>
        </p:spPr>
      </p:pic>
      <p:sp>
        <p:nvSpPr>
          <p:cNvPr id="6" name="Rektangel 5"/>
          <p:cNvSpPr/>
          <p:nvPr/>
        </p:nvSpPr>
        <p:spPr>
          <a:xfrm>
            <a:off x="118445" y="1950917"/>
            <a:ext cx="11956698" cy="4301368"/>
          </a:xfrm>
          <a:prstGeom prst="rect">
            <a:avLst/>
          </a:prstGeom>
          <a:solidFill>
            <a:srgbClr val="A6B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 name="Group 14"/>
          <p:cNvGrpSpPr/>
          <p:nvPr/>
        </p:nvGrpSpPr>
        <p:grpSpPr>
          <a:xfrm>
            <a:off x="468743" y="2045280"/>
            <a:ext cx="11256103" cy="4311071"/>
            <a:chOff x="954088" y="1552095"/>
            <a:chExt cx="10058400" cy="3552188"/>
          </a:xfrm>
        </p:grpSpPr>
        <p:sp>
          <p:nvSpPr>
            <p:cNvPr id="11" name="Rectangle 6"/>
            <p:cNvSpPr/>
            <p:nvPr/>
          </p:nvSpPr>
          <p:spPr>
            <a:xfrm>
              <a:off x="3829939" y="2143760"/>
              <a:ext cx="1463040" cy="325184"/>
            </a:xfrm>
            <a:prstGeom prst="rect">
              <a:avLst/>
            </a:prstGeom>
            <a:solidFill>
              <a:srgbClr val="ECD4D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nb-NO" sz="2800" b="1" dirty="0">
                  <a:solidFill>
                    <a:srgbClr val="244280"/>
                  </a:solidFill>
                </a:rPr>
                <a:t>Land  	</a:t>
              </a:r>
            </a:p>
          </p:txBody>
        </p:sp>
        <p:pic>
          <p:nvPicPr>
            <p:cNvPr id="8"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088" y="1552095"/>
              <a:ext cx="10058400" cy="3552188"/>
            </a:xfrm>
            <a:prstGeom prst="rect">
              <a:avLst/>
            </a:prstGeom>
          </p:spPr>
        </p:pic>
        <p:sp>
          <p:nvSpPr>
            <p:cNvPr id="12" name="Rectangle 10"/>
            <p:cNvSpPr/>
            <p:nvPr/>
          </p:nvSpPr>
          <p:spPr>
            <a:xfrm>
              <a:off x="4918073" y="4235031"/>
              <a:ext cx="2130429" cy="425482"/>
            </a:xfrm>
            <a:prstGeom prst="rect">
              <a:avLst/>
            </a:prstGeom>
            <a:solidFill>
              <a:srgbClr val="ECD4D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nb-NO" sz="2800" b="1" dirty="0">
                  <a:solidFill>
                    <a:srgbClr val="244280"/>
                  </a:solidFill>
                </a:rPr>
                <a:t> i støtte	</a:t>
              </a:r>
            </a:p>
          </p:txBody>
        </p:sp>
        <p:sp>
          <p:nvSpPr>
            <p:cNvPr id="13" name="Rectangle 11"/>
            <p:cNvSpPr/>
            <p:nvPr/>
          </p:nvSpPr>
          <p:spPr>
            <a:xfrm>
              <a:off x="3395472" y="2937073"/>
              <a:ext cx="3953256" cy="1284947"/>
            </a:xfrm>
            <a:prstGeom prst="rect">
              <a:avLst/>
            </a:prstGeom>
            <a:solidFill>
              <a:srgbClr val="ECD4D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nb-NO" sz="4400" b="1" dirty="0">
                  <a:solidFill>
                    <a:srgbClr val="244280"/>
                  </a:solidFill>
                </a:rPr>
                <a:t>14</a:t>
              </a:r>
              <a:r>
                <a:rPr lang="nb-NO" sz="2800" b="1" dirty="0">
                  <a:solidFill>
                    <a:srgbClr val="244280"/>
                  </a:solidFill>
                </a:rPr>
                <a:t> Ledende forsknings-institusjoner og samfunnsorganisasjoner 	</a:t>
              </a:r>
            </a:p>
          </p:txBody>
        </p:sp>
      </p:grpSp>
    </p:spTree>
    <p:extLst>
      <p:ext uri="{BB962C8B-B14F-4D97-AF65-F5344CB8AC3E}">
        <p14:creationId xmlns:p14="http://schemas.microsoft.com/office/powerpoint/2010/main" val="3845656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sz="half" idx="2"/>
          </p:nvPr>
        </p:nvPicPr>
        <p:blipFill>
          <a:blip r:embed="rId3"/>
          <a:stretch>
            <a:fillRect/>
          </a:stretch>
        </p:blipFill>
        <p:spPr>
          <a:xfrm>
            <a:off x="628242" y="1679472"/>
            <a:ext cx="3827228" cy="770261"/>
          </a:xfrm>
          <a:prstGeom prst="rect">
            <a:avLst/>
          </a:prstGeom>
        </p:spPr>
      </p:pic>
      <p:pic>
        <p:nvPicPr>
          <p:cNvPr id="7" name="Bilde 6"/>
          <p:cNvPicPr>
            <a:picLocks noChangeAspect="1"/>
          </p:cNvPicPr>
          <p:nvPr/>
        </p:nvPicPr>
        <p:blipFill>
          <a:blip r:embed="rId4"/>
          <a:stretch>
            <a:fillRect/>
          </a:stretch>
        </p:blipFill>
        <p:spPr>
          <a:xfrm>
            <a:off x="5701895" y="4610515"/>
            <a:ext cx="964853" cy="964853"/>
          </a:xfrm>
          <a:prstGeom prst="rect">
            <a:avLst/>
          </a:prstGeom>
        </p:spPr>
      </p:pic>
      <p:pic>
        <p:nvPicPr>
          <p:cNvPr id="8" name="Bilde 7"/>
          <p:cNvPicPr>
            <a:picLocks noChangeAspect="1"/>
          </p:cNvPicPr>
          <p:nvPr/>
        </p:nvPicPr>
        <p:blipFill>
          <a:blip r:embed="rId5"/>
          <a:stretch>
            <a:fillRect/>
          </a:stretch>
        </p:blipFill>
        <p:spPr>
          <a:xfrm>
            <a:off x="3009500" y="2762179"/>
            <a:ext cx="1189986" cy="817007"/>
          </a:xfrm>
          <a:prstGeom prst="rect">
            <a:avLst/>
          </a:prstGeom>
        </p:spPr>
      </p:pic>
      <p:pic>
        <p:nvPicPr>
          <p:cNvPr id="10" name="Bilde 9"/>
          <p:cNvPicPr>
            <a:picLocks noChangeAspect="1"/>
          </p:cNvPicPr>
          <p:nvPr/>
        </p:nvPicPr>
        <p:blipFill>
          <a:blip r:embed="rId6"/>
          <a:stretch>
            <a:fillRect/>
          </a:stretch>
        </p:blipFill>
        <p:spPr>
          <a:xfrm>
            <a:off x="3170537" y="4122657"/>
            <a:ext cx="1292181" cy="717269"/>
          </a:xfrm>
          <a:prstGeom prst="rect">
            <a:avLst/>
          </a:prstGeom>
        </p:spPr>
      </p:pic>
      <p:pic>
        <p:nvPicPr>
          <p:cNvPr id="11" name="Bilde 10"/>
          <p:cNvPicPr>
            <a:picLocks noChangeAspect="1"/>
          </p:cNvPicPr>
          <p:nvPr/>
        </p:nvPicPr>
        <p:blipFill>
          <a:blip r:embed="rId7"/>
          <a:stretch>
            <a:fillRect/>
          </a:stretch>
        </p:blipFill>
        <p:spPr>
          <a:xfrm>
            <a:off x="8138663" y="2823366"/>
            <a:ext cx="2049764" cy="607500"/>
          </a:xfrm>
          <a:prstGeom prst="rect">
            <a:avLst/>
          </a:prstGeom>
        </p:spPr>
      </p:pic>
      <p:pic>
        <p:nvPicPr>
          <p:cNvPr id="13" name="Bilde 12"/>
          <p:cNvPicPr>
            <a:picLocks noChangeAspect="1"/>
          </p:cNvPicPr>
          <p:nvPr/>
        </p:nvPicPr>
        <p:blipFill>
          <a:blip r:embed="rId8"/>
          <a:stretch>
            <a:fillRect/>
          </a:stretch>
        </p:blipFill>
        <p:spPr>
          <a:xfrm>
            <a:off x="2082067" y="5092942"/>
            <a:ext cx="2139440" cy="823884"/>
          </a:xfrm>
          <a:prstGeom prst="rect">
            <a:avLst/>
          </a:prstGeom>
        </p:spPr>
      </p:pic>
      <p:pic>
        <p:nvPicPr>
          <p:cNvPr id="16" name="Bilde 15"/>
          <p:cNvPicPr>
            <a:picLocks noChangeAspect="1"/>
          </p:cNvPicPr>
          <p:nvPr/>
        </p:nvPicPr>
        <p:blipFill>
          <a:blip r:embed="rId9"/>
          <a:stretch>
            <a:fillRect/>
          </a:stretch>
        </p:blipFill>
        <p:spPr>
          <a:xfrm>
            <a:off x="7722554" y="3941696"/>
            <a:ext cx="964853" cy="964853"/>
          </a:xfrm>
          <a:prstGeom prst="rect">
            <a:avLst/>
          </a:prstGeom>
        </p:spPr>
      </p:pic>
      <p:pic>
        <p:nvPicPr>
          <p:cNvPr id="17" name="Bilde 16"/>
          <p:cNvPicPr>
            <a:picLocks noChangeAspect="1"/>
          </p:cNvPicPr>
          <p:nvPr/>
        </p:nvPicPr>
        <p:blipFill>
          <a:blip r:embed="rId10"/>
          <a:stretch>
            <a:fillRect/>
          </a:stretch>
        </p:blipFill>
        <p:spPr>
          <a:xfrm>
            <a:off x="4827229" y="3090842"/>
            <a:ext cx="1532697" cy="873910"/>
          </a:xfrm>
          <a:prstGeom prst="rect">
            <a:avLst/>
          </a:prstGeom>
        </p:spPr>
      </p:pic>
      <p:pic>
        <p:nvPicPr>
          <p:cNvPr id="18" name="Bilde 17"/>
          <p:cNvPicPr>
            <a:picLocks noChangeAspect="1"/>
          </p:cNvPicPr>
          <p:nvPr/>
        </p:nvPicPr>
        <p:blipFill>
          <a:blip r:embed="rId11"/>
          <a:stretch>
            <a:fillRect/>
          </a:stretch>
        </p:blipFill>
        <p:spPr>
          <a:xfrm>
            <a:off x="1126449" y="2920036"/>
            <a:ext cx="1021660" cy="1021660"/>
          </a:xfrm>
          <a:prstGeom prst="rect">
            <a:avLst/>
          </a:prstGeom>
        </p:spPr>
      </p:pic>
      <p:pic>
        <p:nvPicPr>
          <p:cNvPr id="5" name="Bilde 4"/>
          <p:cNvPicPr>
            <a:picLocks noChangeAspect="1"/>
          </p:cNvPicPr>
          <p:nvPr/>
        </p:nvPicPr>
        <p:blipFill>
          <a:blip r:embed="rId12"/>
          <a:stretch>
            <a:fillRect/>
          </a:stretch>
        </p:blipFill>
        <p:spPr>
          <a:xfrm>
            <a:off x="5887450" y="1988721"/>
            <a:ext cx="1558597" cy="817007"/>
          </a:xfrm>
          <a:prstGeom prst="rect">
            <a:avLst/>
          </a:prstGeom>
        </p:spPr>
      </p:pic>
      <p:pic>
        <p:nvPicPr>
          <p:cNvPr id="20" name="Bilde 19"/>
          <p:cNvPicPr>
            <a:picLocks noChangeAspect="1"/>
          </p:cNvPicPr>
          <p:nvPr/>
        </p:nvPicPr>
        <p:blipFill>
          <a:blip r:embed="rId13"/>
          <a:stretch>
            <a:fillRect/>
          </a:stretch>
        </p:blipFill>
        <p:spPr>
          <a:xfrm>
            <a:off x="4934463" y="757528"/>
            <a:ext cx="1732285" cy="883396"/>
          </a:xfrm>
          <a:prstGeom prst="rect">
            <a:avLst/>
          </a:prstGeom>
        </p:spPr>
      </p:pic>
      <p:pic>
        <p:nvPicPr>
          <p:cNvPr id="19" name="Bilde 18"/>
          <p:cNvPicPr>
            <a:picLocks noChangeAspect="1"/>
          </p:cNvPicPr>
          <p:nvPr/>
        </p:nvPicPr>
        <p:blipFill>
          <a:blip r:embed="rId14"/>
          <a:stretch>
            <a:fillRect/>
          </a:stretch>
        </p:blipFill>
        <p:spPr>
          <a:xfrm>
            <a:off x="10050035" y="3878697"/>
            <a:ext cx="949727" cy="900002"/>
          </a:xfrm>
          <a:prstGeom prst="rect">
            <a:avLst/>
          </a:prstGeom>
        </p:spPr>
      </p:pic>
      <p:pic>
        <p:nvPicPr>
          <p:cNvPr id="24" name="Bilde 23"/>
          <p:cNvPicPr>
            <a:picLocks noChangeAspect="1"/>
          </p:cNvPicPr>
          <p:nvPr/>
        </p:nvPicPr>
        <p:blipFill>
          <a:blip r:embed="rId15"/>
          <a:stretch>
            <a:fillRect/>
          </a:stretch>
        </p:blipFill>
        <p:spPr>
          <a:xfrm>
            <a:off x="7543524" y="5226530"/>
            <a:ext cx="3001632" cy="556708"/>
          </a:xfrm>
          <a:prstGeom prst="rect">
            <a:avLst/>
          </a:prstGeom>
        </p:spPr>
      </p:pic>
      <p:pic>
        <p:nvPicPr>
          <p:cNvPr id="25" name="Picture 24"/>
          <p:cNvPicPr>
            <a:picLocks noChangeAspect="1"/>
          </p:cNvPicPr>
          <p:nvPr/>
        </p:nvPicPr>
        <p:blipFill>
          <a:blip r:embed="rId16"/>
          <a:stretch>
            <a:fillRect/>
          </a:stretch>
        </p:blipFill>
        <p:spPr>
          <a:xfrm>
            <a:off x="8162653" y="1443253"/>
            <a:ext cx="2482056" cy="917735"/>
          </a:xfrm>
          <a:prstGeom prst="rect">
            <a:avLst/>
          </a:prstGeom>
        </p:spPr>
      </p:pic>
    </p:spTree>
    <p:extLst>
      <p:ext uri="{BB962C8B-B14F-4D97-AF65-F5344CB8AC3E}">
        <p14:creationId xmlns:p14="http://schemas.microsoft.com/office/powerpoint/2010/main" val="15515625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856F4-2E0B-6E40-982B-1BB0D1E1A51C}"/>
              </a:ext>
            </a:extLst>
          </p:cNvPr>
          <p:cNvSpPr>
            <a:spLocks noGrp="1"/>
          </p:cNvSpPr>
          <p:nvPr>
            <p:ph type="title"/>
          </p:nvPr>
        </p:nvSpPr>
        <p:spPr>
          <a:xfrm>
            <a:off x="600707" y="453187"/>
            <a:ext cx="11168743" cy="715581"/>
          </a:xfrm>
        </p:spPr>
        <p:txBody>
          <a:bodyPr>
            <a:normAutofit/>
          </a:bodyPr>
          <a:lstStyle/>
          <a:p>
            <a:r>
              <a:rPr lang="nb-NO" dirty="0"/>
              <a:t>Overvekt </a:t>
            </a:r>
            <a:r>
              <a:rPr lang="nb-NO" dirty="0" smtClean="0"/>
              <a:t>og fedme er </a:t>
            </a:r>
            <a:r>
              <a:rPr lang="nb-NO" dirty="0"/>
              <a:t>en global </a:t>
            </a:r>
            <a:r>
              <a:rPr lang="nb-NO" dirty="0" smtClean="0"/>
              <a:t>utfordring</a:t>
            </a:r>
            <a:endParaRPr lang="nb-NO" dirty="0"/>
          </a:p>
        </p:txBody>
      </p:sp>
      <p:pic>
        <p:nvPicPr>
          <p:cNvPr id="5" name="Picture 1" descr="overweight.children.bmp">
            <a:extLst>
              <a:ext uri="{FF2B5EF4-FFF2-40B4-BE49-F238E27FC236}">
                <a16:creationId xmlns:a16="http://schemas.microsoft.com/office/drawing/2014/main" id="{2766840F-F8A7-C948-BF24-F471F87D59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4325" y="1302936"/>
            <a:ext cx="8534399" cy="498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71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Ungdomsalliansene</a:t>
            </a:r>
            <a:endParaRPr lang="nb-NO" dirty="0"/>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l="39144"/>
          <a:stretch/>
        </p:blipFill>
        <p:spPr>
          <a:xfrm>
            <a:off x="6027313" y="168038"/>
            <a:ext cx="5999599" cy="6541855"/>
          </a:xfrm>
        </p:spPr>
      </p:pic>
      <p:sp>
        <p:nvSpPr>
          <p:cNvPr id="8" name="TextBox 7"/>
          <p:cNvSpPr txBox="1"/>
          <p:nvPr/>
        </p:nvSpPr>
        <p:spPr>
          <a:xfrm>
            <a:off x="954306" y="1725767"/>
            <a:ext cx="4833873" cy="3477875"/>
          </a:xfrm>
          <a:prstGeom prst="rect">
            <a:avLst/>
          </a:prstGeom>
          <a:noFill/>
        </p:spPr>
        <p:txBody>
          <a:bodyPr wrap="square" rtlCol="0">
            <a:spAutoFit/>
          </a:bodyPr>
          <a:lstStyle/>
          <a:p>
            <a:pPr marL="285750" indent="-285750">
              <a:buFont typeface="Arial" panose="020B0604020202020204" pitchFamily="34" charset="0"/>
              <a:buChar char="•"/>
            </a:pPr>
            <a:r>
              <a:rPr lang="nb-NO" sz="2200" dirty="0">
                <a:solidFill>
                  <a:schemeClr val="accent1"/>
                </a:solidFill>
              </a:rPr>
              <a:t>3 grupper i hvert land</a:t>
            </a:r>
          </a:p>
          <a:p>
            <a:pPr marL="285750" indent="-285750">
              <a:buFont typeface="Arial" panose="020B0604020202020204" pitchFamily="34" charset="0"/>
              <a:buChar char="•"/>
            </a:pPr>
            <a:r>
              <a:rPr lang="nb-NO" sz="2200" dirty="0">
                <a:solidFill>
                  <a:schemeClr val="accent1"/>
                </a:solidFill>
              </a:rPr>
              <a:t>15-20 ungdommer i hver gruppe</a:t>
            </a:r>
          </a:p>
          <a:p>
            <a:pPr marL="285750" indent="-285750">
              <a:buFont typeface="Arial" panose="020B0604020202020204" pitchFamily="34" charset="0"/>
              <a:buChar char="•"/>
            </a:pPr>
            <a:r>
              <a:rPr lang="nb-NO" sz="2200" dirty="0">
                <a:solidFill>
                  <a:schemeClr val="accent1"/>
                </a:solidFill>
              </a:rPr>
              <a:t>Ungdommene er 16-18 år</a:t>
            </a:r>
          </a:p>
          <a:p>
            <a:pPr marL="285750" indent="-285750">
              <a:buFont typeface="Arial" panose="020B0604020202020204" pitchFamily="34" charset="0"/>
              <a:buChar char="•"/>
            </a:pPr>
            <a:endParaRPr lang="nb-NO" sz="2200" dirty="0">
              <a:solidFill>
                <a:schemeClr val="accent1"/>
              </a:solidFill>
            </a:endParaRPr>
          </a:p>
          <a:p>
            <a:pPr marL="285750" indent="-285750">
              <a:buFont typeface="Arial" panose="020B0604020202020204" pitchFamily="34" charset="0"/>
              <a:buChar char="•"/>
            </a:pPr>
            <a:r>
              <a:rPr lang="nb-NO" sz="2200" dirty="0">
                <a:solidFill>
                  <a:schemeClr val="accent1"/>
                </a:solidFill>
              </a:rPr>
              <a:t>Møtes 1-4 ganger i måneden</a:t>
            </a:r>
          </a:p>
          <a:p>
            <a:pPr marL="285750" indent="-285750">
              <a:buFont typeface="Arial" panose="020B0604020202020204" pitchFamily="34" charset="0"/>
              <a:buChar char="•"/>
            </a:pPr>
            <a:r>
              <a:rPr lang="nb-NO" sz="2200" dirty="0" err="1">
                <a:solidFill>
                  <a:schemeClr val="accent1"/>
                </a:solidFill>
              </a:rPr>
              <a:t>Fasiliteres</a:t>
            </a:r>
            <a:r>
              <a:rPr lang="nb-NO" sz="2200" dirty="0">
                <a:solidFill>
                  <a:schemeClr val="accent1"/>
                </a:solidFill>
              </a:rPr>
              <a:t> av en forsker og en </a:t>
            </a:r>
            <a:r>
              <a:rPr lang="nb-NO" sz="2200" dirty="0" err="1">
                <a:solidFill>
                  <a:schemeClr val="accent1"/>
                </a:solidFill>
              </a:rPr>
              <a:t>medfasilitator</a:t>
            </a:r>
            <a:endParaRPr lang="nb-NO" sz="2200" dirty="0">
              <a:solidFill>
                <a:schemeClr val="accent1"/>
              </a:solidFill>
            </a:endParaRPr>
          </a:p>
          <a:p>
            <a:pPr marL="285750" indent="-285750">
              <a:buFont typeface="Arial" panose="020B0604020202020204" pitchFamily="34" charset="0"/>
              <a:buChar char="•"/>
            </a:pPr>
            <a:endParaRPr lang="nb-NO" sz="2200" dirty="0">
              <a:solidFill>
                <a:schemeClr val="accent1"/>
              </a:solidFill>
            </a:endParaRPr>
          </a:p>
          <a:p>
            <a:pPr marL="285750" indent="-285750">
              <a:buFont typeface="Arial" panose="020B0604020202020204" pitchFamily="34" charset="0"/>
              <a:buChar char="•"/>
            </a:pPr>
            <a:r>
              <a:rPr lang="nb-NO" sz="2200" dirty="0" err="1">
                <a:solidFill>
                  <a:schemeClr val="accent1"/>
                </a:solidFill>
              </a:rPr>
              <a:t>Participatory</a:t>
            </a:r>
            <a:r>
              <a:rPr lang="nb-NO" sz="2200" dirty="0">
                <a:solidFill>
                  <a:schemeClr val="accent1"/>
                </a:solidFill>
              </a:rPr>
              <a:t> Action Research</a:t>
            </a:r>
          </a:p>
          <a:p>
            <a:pPr marL="285750" indent="-285750">
              <a:buFont typeface="Arial" panose="020B0604020202020204" pitchFamily="34" charset="0"/>
              <a:buChar char="•"/>
            </a:pPr>
            <a:endParaRPr lang="nb-NO" sz="2200" dirty="0">
              <a:solidFill>
                <a:schemeClr val="accent1"/>
              </a:solidFill>
            </a:endParaRPr>
          </a:p>
        </p:txBody>
      </p:sp>
    </p:spTree>
    <p:extLst>
      <p:ext uri="{BB962C8B-B14F-4D97-AF65-F5344CB8AC3E}">
        <p14:creationId xmlns:p14="http://schemas.microsoft.com/office/powerpoint/2010/main" val="383620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3361AF-30FC-4729-8B16-6797DB10FDA0}"/>
              </a:ext>
            </a:extLst>
          </p:cNvPr>
          <p:cNvSpPr>
            <a:spLocks noGrp="1"/>
          </p:cNvSpPr>
          <p:nvPr>
            <p:ph type="sldNum" sz="quarter" idx="12"/>
          </p:nvPr>
        </p:nvSpPr>
        <p:spPr/>
        <p:txBody>
          <a:bodyPr/>
          <a:lstStyle/>
          <a:p>
            <a:fld id="{D85C73A5-F5B6-4DF6-ACC8-A739D5A5FCE6}" type="slidenum">
              <a:rPr lang="en-US" smtClean="0"/>
              <a:t>7</a:t>
            </a:fld>
            <a:endParaRPr lang="en-US"/>
          </a:p>
        </p:txBody>
      </p:sp>
      <p:pic>
        <p:nvPicPr>
          <p:cNvPr id="5" name="Picture 4">
            <a:extLst>
              <a:ext uri="{FF2B5EF4-FFF2-40B4-BE49-F238E27FC236}">
                <a16:creationId xmlns:a16="http://schemas.microsoft.com/office/drawing/2014/main" id="{382964DE-E596-47AA-8A3A-B560D4D94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 y="320930"/>
            <a:ext cx="12192000" cy="6400544"/>
          </a:xfrm>
          <a:prstGeom prst="rect">
            <a:avLst/>
          </a:prstGeom>
        </p:spPr>
      </p:pic>
      <p:sp>
        <p:nvSpPr>
          <p:cNvPr id="4" name="TextBox 3"/>
          <p:cNvSpPr txBox="1"/>
          <p:nvPr/>
        </p:nvSpPr>
        <p:spPr>
          <a:xfrm>
            <a:off x="591888" y="3386462"/>
            <a:ext cx="3028406" cy="461665"/>
          </a:xfrm>
          <a:prstGeom prst="rect">
            <a:avLst/>
          </a:prstGeom>
          <a:solidFill>
            <a:schemeClr val="bg1"/>
          </a:solidFill>
        </p:spPr>
        <p:txBody>
          <a:bodyPr wrap="square" rtlCol="0">
            <a:spAutoFit/>
          </a:bodyPr>
          <a:lstStyle/>
          <a:p>
            <a:r>
              <a:rPr lang="nb-NO" sz="2400" b="1" dirty="0">
                <a:solidFill>
                  <a:srgbClr val="F68224"/>
                </a:solidFill>
              </a:rPr>
              <a:t>Lage forslag til politikk</a:t>
            </a:r>
          </a:p>
        </p:txBody>
      </p:sp>
      <p:sp>
        <p:nvSpPr>
          <p:cNvPr id="6" name="TextBox 5"/>
          <p:cNvSpPr txBox="1"/>
          <p:nvPr/>
        </p:nvSpPr>
        <p:spPr>
          <a:xfrm>
            <a:off x="8663646" y="3201795"/>
            <a:ext cx="2793274" cy="830997"/>
          </a:xfrm>
          <a:prstGeom prst="rect">
            <a:avLst/>
          </a:prstGeom>
          <a:solidFill>
            <a:schemeClr val="bg1"/>
          </a:solidFill>
        </p:spPr>
        <p:txBody>
          <a:bodyPr wrap="square" rtlCol="0">
            <a:spAutoFit/>
          </a:bodyPr>
          <a:lstStyle/>
          <a:p>
            <a:pPr algn="ctr"/>
            <a:r>
              <a:rPr lang="nb-NO" sz="2400" b="1" dirty="0">
                <a:solidFill>
                  <a:srgbClr val="F68224"/>
                </a:solidFill>
              </a:rPr>
              <a:t>Ferdigstille politikkforslagene</a:t>
            </a:r>
          </a:p>
        </p:txBody>
      </p:sp>
      <p:sp>
        <p:nvSpPr>
          <p:cNvPr id="7" name="TextBox 6"/>
          <p:cNvSpPr txBox="1"/>
          <p:nvPr/>
        </p:nvSpPr>
        <p:spPr>
          <a:xfrm>
            <a:off x="4235336" y="3030318"/>
            <a:ext cx="3716384" cy="1077218"/>
          </a:xfrm>
          <a:prstGeom prst="rect">
            <a:avLst/>
          </a:prstGeom>
          <a:solidFill>
            <a:schemeClr val="bg1"/>
          </a:solidFill>
        </p:spPr>
        <p:txBody>
          <a:bodyPr wrap="square" rtlCol="0">
            <a:spAutoFit/>
          </a:bodyPr>
          <a:lstStyle/>
          <a:p>
            <a:pPr algn="ctr"/>
            <a:r>
              <a:rPr lang="nb-NO" sz="3200" b="1" dirty="0">
                <a:solidFill>
                  <a:srgbClr val="5460AC"/>
                </a:solidFill>
              </a:rPr>
              <a:t>Revidere politikkforslagene</a:t>
            </a:r>
          </a:p>
        </p:txBody>
      </p:sp>
      <p:sp>
        <p:nvSpPr>
          <p:cNvPr id="10" name="Bred bue 9"/>
          <p:cNvSpPr/>
          <p:nvPr/>
        </p:nvSpPr>
        <p:spPr>
          <a:xfrm rot="12758485">
            <a:off x="402575" y="4917650"/>
            <a:ext cx="1375418" cy="1027172"/>
          </a:xfrm>
          <a:prstGeom prst="blockArc">
            <a:avLst>
              <a:gd name="adj1" fmla="val 10640222"/>
              <a:gd name="adj2" fmla="val 0"/>
              <a:gd name="adj3" fmla="val 25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2" name="Rektangel 11"/>
          <p:cNvSpPr/>
          <p:nvPr/>
        </p:nvSpPr>
        <p:spPr>
          <a:xfrm>
            <a:off x="711044" y="5616840"/>
            <a:ext cx="1505243" cy="1825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Lage systemkart</a:t>
            </a:r>
          </a:p>
        </p:txBody>
      </p:sp>
      <p:sp>
        <p:nvSpPr>
          <p:cNvPr id="13" name="Rektangel 12"/>
          <p:cNvSpPr/>
          <p:nvPr/>
        </p:nvSpPr>
        <p:spPr>
          <a:xfrm rot="583595">
            <a:off x="3718284" y="5964740"/>
            <a:ext cx="1356110" cy="3686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Lage budsjett</a:t>
            </a:r>
          </a:p>
        </p:txBody>
      </p:sp>
      <p:sp>
        <p:nvSpPr>
          <p:cNvPr id="14" name="Rektangel 13"/>
          <p:cNvSpPr/>
          <p:nvPr/>
        </p:nvSpPr>
        <p:spPr>
          <a:xfrm rot="20599308">
            <a:off x="1090820" y="1318087"/>
            <a:ext cx="1505243" cy="2243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Gruppesamhold</a:t>
            </a:r>
          </a:p>
        </p:txBody>
      </p:sp>
      <p:sp>
        <p:nvSpPr>
          <p:cNvPr id="15" name="Rektangel 14"/>
          <p:cNvSpPr/>
          <p:nvPr/>
        </p:nvSpPr>
        <p:spPr>
          <a:xfrm rot="20253333">
            <a:off x="3689829" y="859516"/>
            <a:ext cx="1206975" cy="2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Intervjue</a:t>
            </a:r>
          </a:p>
        </p:txBody>
      </p:sp>
      <p:sp>
        <p:nvSpPr>
          <p:cNvPr id="16" name="Rektangel 15"/>
          <p:cNvSpPr/>
          <p:nvPr/>
        </p:nvSpPr>
        <p:spPr>
          <a:xfrm rot="20780417">
            <a:off x="7161998" y="6044604"/>
            <a:ext cx="1406528" cy="277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Teste ut ideer</a:t>
            </a:r>
          </a:p>
        </p:txBody>
      </p:sp>
      <p:sp>
        <p:nvSpPr>
          <p:cNvPr id="17" name="Rektangel 16"/>
          <p:cNvSpPr/>
          <p:nvPr/>
        </p:nvSpPr>
        <p:spPr>
          <a:xfrm>
            <a:off x="8606801" y="5799403"/>
            <a:ext cx="1637453" cy="277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Refleksjoner</a:t>
            </a:r>
          </a:p>
        </p:txBody>
      </p:sp>
      <p:sp>
        <p:nvSpPr>
          <p:cNvPr id="19" name="Rektangel 18"/>
          <p:cNvSpPr/>
          <p:nvPr/>
        </p:nvSpPr>
        <p:spPr>
          <a:xfrm rot="1551691">
            <a:off x="7307656" y="897431"/>
            <a:ext cx="1637453" cy="277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a:solidFill>
                  <a:srgbClr val="1F4E79"/>
                </a:solidFill>
              </a:rPr>
              <a:t>PhotoVoice</a:t>
            </a:r>
            <a:endParaRPr lang="nb-NO" sz="1400" b="1" dirty="0">
              <a:solidFill>
                <a:srgbClr val="1F4E79"/>
              </a:solidFill>
            </a:endParaRPr>
          </a:p>
        </p:txBody>
      </p:sp>
      <p:sp>
        <p:nvSpPr>
          <p:cNvPr id="20" name="Rektangel 19"/>
          <p:cNvSpPr/>
          <p:nvPr/>
        </p:nvSpPr>
        <p:spPr>
          <a:xfrm rot="20711601">
            <a:off x="11064168" y="4984180"/>
            <a:ext cx="1160228" cy="3038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a:solidFill>
                  <a:srgbClr val="1F4E79"/>
                </a:solidFill>
              </a:rPr>
              <a:t>Dialogforum </a:t>
            </a:r>
            <a:endParaRPr lang="nb-NO" sz="1400" b="1" dirty="0">
              <a:solidFill>
                <a:srgbClr val="1F4E79"/>
              </a:solidFill>
            </a:endParaRPr>
          </a:p>
        </p:txBody>
      </p:sp>
      <p:sp>
        <p:nvSpPr>
          <p:cNvPr id="21" name="Rektangel 20"/>
          <p:cNvSpPr/>
          <p:nvPr/>
        </p:nvSpPr>
        <p:spPr>
          <a:xfrm>
            <a:off x="2316124" y="1344148"/>
            <a:ext cx="612114" cy="249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2" name="Rektangel 21"/>
          <p:cNvSpPr/>
          <p:nvPr/>
        </p:nvSpPr>
        <p:spPr>
          <a:xfrm rot="17327784">
            <a:off x="3526037" y="1400854"/>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3" name="Rektangel 22"/>
          <p:cNvSpPr/>
          <p:nvPr/>
        </p:nvSpPr>
        <p:spPr>
          <a:xfrm rot="645221">
            <a:off x="5033932" y="6091998"/>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5" name="Rektangel 24"/>
          <p:cNvSpPr/>
          <p:nvPr/>
        </p:nvSpPr>
        <p:spPr>
          <a:xfrm rot="20352440">
            <a:off x="9162145" y="1366155"/>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4" name="Rektangel 23"/>
          <p:cNvSpPr/>
          <p:nvPr/>
        </p:nvSpPr>
        <p:spPr>
          <a:xfrm rot="1373048">
            <a:off x="8329219" y="1431120"/>
            <a:ext cx="719763" cy="1660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18" name="Rektangel 17"/>
          <p:cNvSpPr/>
          <p:nvPr/>
        </p:nvSpPr>
        <p:spPr>
          <a:xfrm rot="1156515">
            <a:off x="9674860" y="1372528"/>
            <a:ext cx="1637453" cy="277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solidFill>
                  <a:srgbClr val="1F4E79"/>
                </a:solidFill>
              </a:rPr>
              <a:t>Ferdigstille politikkforslaget</a:t>
            </a:r>
          </a:p>
        </p:txBody>
      </p:sp>
      <p:sp>
        <p:nvSpPr>
          <p:cNvPr id="26" name="Rektangel 25"/>
          <p:cNvSpPr/>
          <p:nvPr/>
        </p:nvSpPr>
        <p:spPr>
          <a:xfrm rot="645221">
            <a:off x="5321926" y="5884707"/>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7" name="Rektangel 26"/>
          <p:cNvSpPr/>
          <p:nvPr/>
        </p:nvSpPr>
        <p:spPr>
          <a:xfrm>
            <a:off x="4735907" y="786848"/>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8" name="Rektangel 27"/>
          <p:cNvSpPr/>
          <p:nvPr/>
        </p:nvSpPr>
        <p:spPr>
          <a:xfrm rot="18475043">
            <a:off x="6175164" y="4241840"/>
            <a:ext cx="826854" cy="389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9" name="Rektangel 28"/>
          <p:cNvSpPr/>
          <p:nvPr/>
        </p:nvSpPr>
        <p:spPr>
          <a:xfrm rot="645221">
            <a:off x="6789459" y="4098700"/>
            <a:ext cx="719763" cy="1413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30" name="Rektangel 29"/>
          <p:cNvSpPr/>
          <p:nvPr/>
        </p:nvSpPr>
        <p:spPr>
          <a:xfrm rot="645221">
            <a:off x="9917537" y="5696123"/>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31" name="Rektangel 30"/>
          <p:cNvSpPr/>
          <p:nvPr/>
        </p:nvSpPr>
        <p:spPr>
          <a:xfrm rot="16711517">
            <a:off x="10268011" y="4188260"/>
            <a:ext cx="719763" cy="285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solidFill>
                <a:srgbClr val="1F4E79"/>
              </a:solidFill>
            </a:endParaRPr>
          </a:p>
        </p:txBody>
      </p:sp>
      <p:sp>
        <p:nvSpPr>
          <p:cNvPr id="2" name="Rectangle 1"/>
          <p:cNvSpPr/>
          <p:nvPr/>
        </p:nvSpPr>
        <p:spPr>
          <a:xfrm>
            <a:off x="141668" y="0"/>
            <a:ext cx="11951594" cy="5542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0797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1832" y="372967"/>
            <a:ext cx="8757634" cy="5837795"/>
          </a:xfrm>
          <a:prstGeom prst="rect">
            <a:avLst/>
          </a:prstGeom>
        </p:spPr>
      </p:pic>
    </p:spTree>
    <p:extLst>
      <p:ext uri="{BB962C8B-B14F-4D97-AF65-F5344CB8AC3E}">
        <p14:creationId xmlns:p14="http://schemas.microsoft.com/office/powerpoint/2010/main" val="1941267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4" y="1970468"/>
            <a:ext cx="10856890" cy="24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55" rtl="0" eaLnBrk="1" fontAlgn="auto" latinLnBrk="0" hangingPunct="1">
              <a:lnSpc>
                <a:spcPct val="100000"/>
              </a:lnSpc>
              <a:spcBef>
                <a:spcPts val="0"/>
              </a:spcBef>
              <a:spcAft>
                <a:spcPts val="0"/>
              </a:spcAft>
              <a:buClrTx/>
              <a:buSzTx/>
              <a:buFontTx/>
              <a:buNone/>
              <a:tabLst/>
              <a:defRPr/>
            </a:pPr>
            <a:r>
              <a:rPr lang="nb-NO" sz="4800" dirty="0" smtClean="0">
                <a:solidFill>
                  <a:srgbClr val="244280"/>
                </a:solidFill>
                <a:latin typeface="Calibri" panose="020F0502020204030204"/>
              </a:rPr>
              <a:t>Måle prosessen underveis i 5 land</a:t>
            </a:r>
          </a:p>
          <a:p>
            <a:pPr marL="0" marR="0" lvl="0" indent="0" algn="l" defTabSz="914355" rtl="0" eaLnBrk="1" fontAlgn="auto" latinLnBrk="0" hangingPunct="1">
              <a:lnSpc>
                <a:spcPct val="100000"/>
              </a:lnSpc>
              <a:spcBef>
                <a:spcPts val="0"/>
              </a:spcBef>
              <a:spcAft>
                <a:spcPts val="0"/>
              </a:spcAft>
              <a:buClrTx/>
              <a:buSzTx/>
              <a:buFontTx/>
              <a:buNone/>
              <a:tabLst/>
              <a:defRPr/>
            </a:pPr>
            <a:endParaRPr lang="nb-NO" sz="4800" dirty="0" smtClean="0">
              <a:solidFill>
                <a:srgbClr val="244280"/>
              </a:solidFill>
              <a:latin typeface="Calibri" panose="020F0502020204030204"/>
            </a:endParaRPr>
          </a:p>
          <a:p>
            <a:pPr marL="0" marR="0" lvl="0" indent="0" algn="l" defTabSz="914355" rtl="0" eaLnBrk="1" fontAlgn="auto" latinLnBrk="0" hangingPunct="1">
              <a:lnSpc>
                <a:spcPct val="100000"/>
              </a:lnSpc>
              <a:spcBef>
                <a:spcPts val="0"/>
              </a:spcBef>
              <a:spcAft>
                <a:spcPts val="0"/>
              </a:spcAft>
              <a:buClrTx/>
              <a:buSzTx/>
              <a:buFontTx/>
              <a:buNone/>
              <a:tabLst/>
              <a:defRPr/>
            </a:pPr>
            <a:r>
              <a:rPr lang="nb-NO" sz="4800" dirty="0" smtClean="0">
                <a:solidFill>
                  <a:srgbClr val="244280"/>
                </a:solidFill>
                <a:latin typeface="Calibri" panose="020F0502020204030204"/>
              </a:rPr>
              <a:t>Nå frem med skjemaene så ungdom svarer</a:t>
            </a:r>
          </a:p>
        </p:txBody>
      </p:sp>
    </p:spTree>
    <p:extLst>
      <p:ext uri="{BB962C8B-B14F-4D97-AF65-F5344CB8AC3E}">
        <p14:creationId xmlns:p14="http://schemas.microsoft.com/office/powerpoint/2010/main" val="1848604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4" y="1970468"/>
            <a:ext cx="9040969" cy="24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7200" b="1" dirty="0" smtClean="0">
                <a:solidFill>
                  <a:schemeClr val="accent1"/>
                </a:solidFill>
                <a:latin typeface="+mj-lt"/>
                <a:ea typeface="+mj-ea"/>
                <a:cs typeface="+mj-cs"/>
              </a:rPr>
              <a:t>2) SPØRRESKJEMAENE</a:t>
            </a:r>
            <a:endParaRPr lang="nb-NO" sz="7200" b="1" dirty="0">
              <a:solidFill>
                <a:schemeClr val="accent1"/>
              </a:solidFill>
              <a:latin typeface="+mj-lt"/>
              <a:ea typeface="+mj-ea"/>
              <a:cs typeface="+mj-cs"/>
            </a:endParaRPr>
          </a:p>
        </p:txBody>
      </p:sp>
    </p:spTree>
    <p:extLst>
      <p:ext uri="{BB962C8B-B14F-4D97-AF65-F5344CB8AC3E}">
        <p14:creationId xmlns:p14="http://schemas.microsoft.com/office/powerpoint/2010/main" val="1175384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40157" y="656823"/>
            <a:ext cx="2691685" cy="37992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b-NO" sz="2200" dirty="0" smtClean="0">
                <a:solidFill>
                  <a:schemeClr val="tx1"/>
                </a:solidFill>
              </a:rPr>
              <a:t>CO-CREATE-skjemaet</a:t>
            </a:r>
            <a:endParaRPr lang="nb-NO" sz="2200" dirty="0">
              <a:solidFill>
                <a:schemeClr val="tx1"/>
              </a:solidFill>
            </a:endParaRPr>
          </a:p>
          <a:p>
            <a:pPr algn="ctr">
              <a:lnSpc>
                <a:spcPct val="150000"/>
              </a:lnSpc>
            </a:pPr>
            <a:r>
              <a:rPr lang="nb-NO" sz="2200" b="1" dirty="0" smtClean="0">
                <a:solidFill>
                  <a:schemeClr val="tx1"/>
                </a:solidFill>
              </a:rPr>
              <a:t>BASELINE</a:t>
            </a:r>
          </a:p>
          <a:p>
            <a:pPr algn="ctr"/>
            <a:endParaRPr lang="nb-NO" dirty="0">
              <a:solidFill>
                <a:schemeClr val="tx1"/>
              </a:solidFill>
            </a:endParaRPr>
          </a:p>
          <a:p>
            <a:pPr marL="342900" indent="-342900">
              <a:buFont typeface="+mj-lt"/>
              <a:buAutoNum type="arabicPeriod"/>
            </a:pPr>
            <a:r>
              <a:rPr lang="nb-NO" dirty="0" err="1" smtClean="0">
                <a:solidFill>
                  <a:schemeClr val="tx1"/>
                </a:solidFill>
              </a:rPr>
              <a:t>Bakgrunnsspørsmål</a:t>
            </a:r>
            <a:endParaRPr lang="nb-NO" dirty="0" smtClean="0">
              <a:solidFill>
                <a:schemeClr val="tx1"/>
              </a:solidFill>
            </a:endParaRPr>
          </a:p>
          <a:p>
            <a:pPr marL="342900" indent="-342900">
              <a:buFont typeface="+mj-lt"/>
              <a:buAutoNum type="arabicPeriod"/>
            </a:pPr>
            <a:r>
              <a:rPr lang="nb-NO" dirty="0">
                <a:solidFill>
                  <a:schemeClr val="tx1"/>
                </a:solidFill>
              </a:rPr>
              <a:t>Om de opplever at de kan gjøre noe</a:t>
            </a:r>
          </a:p>
          <a:p>
            <a:pPr marL="342900" indent="-342900">
              <a:buFont typeface="+mj-lt"/>
              <a:buAutoNum type="arabicPeriod"/>
            </a:pPr>
            <a:r>
              <a:rPr lang="nb-NO" dirty="0" smtClean="0">
                <a:solidFill>
                  <a:schemeClr val="tx1"/>
                </a:solidFill>
              </a:rPr>
              <a:t>Om de mener det er individets/samfunnets ansvar å forebygge overvekt</a:t>
            </a:r>
          </a:p>
          <a:p>
            <a:pPr marL="285750" indent="-285750">
              <a:buFontTx/>
              <a:buChar char="-"/>
            </a:pPr>
            <a:endParaRPr lang="nb-NO" dirty="0" smtClean="0">
              <a:solidFill>
                <a:schemeClr val="tx1"/>
              </a:solidFill>
            </a:endParaRPr>
          </a:p>
        </p:txBody>
      </p:sp>
      <p:sp>
        <p:nvSpPr>
          <p:cNvPr id="6" name="Rectangle 5"/>
          <p:cNvSpPr/>
          <p:nvPr/>
        </p:nvSpPr>
        <p:spPr>
          <a:xfrm>
            <a:off x="4711520" y="656822"/>
            <a:ext cx="2691685" cy="37992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b-NO" sz="2200" dirty="0" smtClean="0">
                <a:solidFill>
                  <a:schemeClr val="tx1"/>
                </a:solidFill>
              </a:rPr>
              <a:t>CO-CREATE-skjemaet</a:t>
            </a:r>
            <a:endParaRPr lang="nb-NO" sz="2200" dirty="0">
              <a:solidFill>
                <a:schemeClr val="tx1"/>
              </a:solidFill>
            </a:endParaRPr>
          </a:p>
          <a:p>
            <a:pPr algn="ctr">
              <a:lnSpc>
                <a:spcPct val="150000"/>
              </a:lnSpc>
            </a:pPr>
            <a:r>
              <a:rPr lang="nb-NO" sz="2200" b="1" dirty="0" smtClean="0">
                <a:solidFill>
                  <a:schemeClr val="tx1"/>
                </a:solidFill>
              </a:rPr>
              <a:t>FOLLOW-UP</a:t>
            </a:r>
          </a:p>
          <a:p>
            <a:pPr algn="ctr"/>
            <a:endParaRPr lang="nb-NO" dirty="0">
              <a:solidFill>
                <a:schemeClr val="tx1"/>
              </a:solidFill>
            </a:endParaRPr>
          </a:p>
          <a:p>
            <a:pPr marL="342900" indent="-342900">
              <a:buFont typeface="+mj-lt"/>
              <a:buAutoNum type="arabicPeriod"/>
            </a:pPr>
            <a:r>
              <a:rPr lang="nb-NO" dirty="0" smtClean="0">
                <a:solidFill>
                  <a:schemeClr val="tx1"/>
                </a:solidFill>
              </a:rPr>
              <a:t>Om de opplever at de kan gjøre noe</a:t>
            </a:r>
          </a:p>
          <a:p>
            <a:pPr marL="342900" indent="-342900">
              <a:buFont typeface="+mj-lt"/>
              <a:buAutoNum type="arabicPeriod"/>
            </a:pPr>
            <a:r>
              <a:rPr lang="nb-NO" dirty="0" smtClean="0">
                <a:solidFill>
                  <a:schemeClr val="tx1"/>
                </a:solidFill>
              </a:rPr>
              <a:t>Om de mener det er individets/samfunnets ansvar å forebygge overvekt</a:t>
            </a:r>
          </a:p>
          <a:p>
            <a:pPr marL="342900" indent="-342900">
              <a:buFont typeface="+mj-lt"/>
              <a:buAutoNum type="arabicPeriod"/>
            </a:pPr>
            <a:r>
              <a:rPr lang="nb-NO" dirty="0" smtClean="0">
                <a:solidFill>
                  <a:schemeClr val="tx1"/>
                </a:solidFill>
              </a:rPr>
              <a:t>Prosessevaluering om deltakelse i prosjektet</a:t>
            </a:r>
          </a:p>
        </p:txBody>
      </p:sp>
      <p:sp>
        <p:nvSpPr>
          <p:cNvPr id="7" name="Rectangle 6"/>
          <p:cNvSpPr/>
          <p:nvPr/>
        </p:nvSpPr>
        <p:spPr>
          <a:xfrm>
            <a:off x="8482883" y="656823"/>
            <a:ext cx="2691685" cy="37992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b-NO" sz="2200" dirty="0" smtClean="0">
                <a:solidFill>
                  <a:schemeClr val="tx1"/>
                </a:solidFill>
              </a:rPr>
              <a:t>CO-CREATE-skjemaet</a:t>
            </a:r>
            <a:endParaRPr lang="nb-NO" sz="2200" dirty="0">
              <a:solidFill>
                <a:schemeClr val="tx1"/>
              </a:solidFill>
            </a:endParaRPr>
          </a:p>
          <a:p>
            <a:pPr algn="ctr">
              <a:lnSpc>
                <a:spcPct val="150000"/>
              </a:lnSpc>
            </a:pPr>
            <a:r>
              <a:rPr lang="nb-NO" sz="2200" b="1" dirty="0" smtClean="0">
                <a:solidFill>
                  <a:schemeClr val="tx1"/>
                </a:solidFill>
              </a:rPr>
              <a:t>EXIT FOLLOW-UP</a:t>
            </a:r>
          </a:p>
          <a:p>
            <a:pPr algn="ctr"/>
            <a:endParaRPr lang="nb-NO" dirty="0">
              <a:solidFill>
                <a:schemeClr val="tx1"/>
              </a:solidFill>
            </a:endParaRPr>
          </a:p>
          <a:p>
            <a:pPr marL="342900" indent="-342900">
              <a:buFont typeface="+mj-lt"/>
              <a:buAutoNum type="arabicPeriod"/>
            </a:pPr>
            <a:r>
              <a:rPr lang="nb-NO" dirty="0">
                <a:solidFill>
                  <a:schemeClr val="tx1"/>
                </a:solidFill>
              </a:rPr>
              <a:t>Om de opplever at de kan gjøre noe</a:t>
            </a:r>
          </a:p>
          <a:p>
            <a:pPr marL="342900" indent="-342900">
              <a:buFont typeface="+mj-lt"/>
              <a:buAutoNum type="arabicPeriod"/>
            </a:pPr>
            <a:r>
              <a:rPr lang="nb-NO" dirty="0" smtClean="0">
                <a:solidFill>
                  <a:schemeClr val="tx1"/>
                </a:solidFill>
              </a:rPr>
              <a:t>Om de mener det er individets/samfunnets ansvar å forebygge overvekt</a:t>
            </a:r>
          </a:p>
          <a:p>
            <a:pPr marL="342900" indent="-342900">
              <a:buFont typeface="+mj-lt"/>
              <a:buAutoNum type="arabicPeriod"/>
            </a:pPr>
            <a:r>
              <a:rPr lang="nb-NO" dirty="0" smtClean="0">
                <a:solidFill>
                  <a:schemeClr val="tx1"/>
                </a:solidFill>
              </a:rPr>
              <a:t>Prosessevaluering om prosessen etter forum</a:t>
            </a:r>
          </a:p>
        </p:txBody>
      </p:sp>
      <p:sp>
        <p:nvSpPr>
          <p:cNvPr id="8" name="TextBox 7"/>
          <p:cNvSpPr txBox="1"/>
          <p:nvPr/>
        </p:nvSpPr>
        <p:spPr>
          <a:xfrm>
            <a:off x="897226" y="5074275"/>
            <a:ext cx="10277342" cy="769441"/>
          </a:xfrm>
          <a:prstGeom prst="rect">
            <a:avLst/>
          </a:prstGeom>
          <a:noFill/>
        </p:spPr>
        <p:txBody>
          <a:bodyPr wrap="square" rtlCol="0">
            <a:spAutoFit/>
          </a:bodyPr>
          <a:lstStyle/>
          <a:p>
            <a:pPr marL="285750" indent="-285750">
              <a:buFont typeface="Arial" panose="020B0604020202020204" pitchFamily="34" charset="0"/>
              <a:buChar char="•"/>
            </a:pPr>
            <a:r>
              <a:rPr lang="nb-NO" sz="2200" dirty="0">
                <a:solidFill>
                  <a:schemeClr val="accent1"/>
                </a:solidFill>
              </a:rPr>
              <a:t>Skjemaet tar ca.10 minutter å fylle inn</a:t>
            </a:r>
          </a:p>
          <a:p>
            <a:pPr marL="285750" indent="-285750">
              <a:buFont typeface="Arial" panose="020B0604020202020204" pitchFamily="34" charset="0"/>
              <a:buChar char="•"/>
            </a:pPr>
            <a:r>
              <a:rPr lang="nb-NO" sz="2200" dirty="0">
                <a:solidFill>
                  <a:schemeClr val="accent1"/>
                </a:solidFill>
              </a:rPr>
              <a:t>Svarene lagres i TSD</a:t>
            </a:r>
          </a:p>
        </p:txBody>
      </p:sp>
    </p:spTree>
    <p:extLst>
      <p:ext uri="{BB962C8B-B14F-4D97-AF65-F5344CB8AC3E}">
        <p14:creationId xmlns:p14="http://schemas.microsoft.com/office/powerpoint/2010/main" val="106026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69697" y="1687132"/>
            <a:ext cx="1545465" cy="631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NORGE</a:t>
            </a:r>
            <a:endParaRPr lang="nb-NO" dirty="0"/>
          </a:p>
        </p:txBody>
      </p:sp>
      <p:sp>
        <p:nvSpPr>
          <p:cNvPr id="6" name="Rounded Rectangle 5"/>
          <p:cNvSpPr/>
          <p:nvPr/>
        </p:nvSpPr>
        <p:spPr>
          <a:xfrm>
            <a:off x="669698" y="2547870"/>
            <a:ext cx="1545465" cy="631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POLEN</a:t>
            </a:r>
            <a:endParaRPr lang="nb-NO" dirty="0"/>
          </a:p>
        </p:txBody>
      </p:sp>
      <p:sp>
        <p:nvSpPr>
          <p:cNvPr id="7" name="Rounded Rectangle 6"/>
          <p:cNvSpPr/>
          <p:nvPr/>
        </p:nvSpPr>
        <p:spPr>
          <a:xfrm>
            <a:off x="669698" y="3408608"/>
            <a:ext cx="1545465" cy="631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PORTUGAL</a:t>
            </a:r>
            <a:endParaRPr lang="nb-NO" dirty="0"/>
          </a:p>
        </p:txBody>
      </p:sp>
      <p:sp>
        <p:nvSpPr>
          <p:cNvPr id="8" name="Rounded Rectangle 7"/>
          <p:cNvSpPr/>
          <p:nvPr/>
        </p:nvSpPr>
        <p:spPr>
          <a:xfrm>
            <a:off x="669698" y="4269346"/>
            <a:ext cx="1545465" cy="631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NEDERLAND</a:t>
            </a:r>
            <a:endParaRPr lang="nb-NO" dirty="0"/>
          </a:p>
        </p:txBody>
      </p:sp>
      <p:sp>
        <p:nvSpPr>
          <p:cNvPr id="9" name="Rounded Rectangle 8"/>
          <p:cNvSpPr/>
          <p:nvPr/>
        </p:nvSpPr>
        <p:spPr>
          <a:xfrm>
            <a:off x="669698" y="5130084"/>
            <a:ext cx="1545465" cy="631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ENGLAND</a:t>
            </a:r>
            <a:endParaRPr lang="nb-NO" dirty="0"/>
          </a:p>
        </p:txBody>
      </p:sp>
      <p:sp>
        <p:nvSpPr>
          <p:cNvPr id="10" name="Right Arrow 9"/>
          <p:cNvSpPr/>
          <p:nvPr/>
        </p:nvSpPr>
        <p:spPr>
          <a:xfrm>
            <a:off x="2369713" y="1880316"/>
            <a:ext cx="8860664" cy="32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ight Arrow 10"/>
          <p:cNvSpPr/>
          <p:nvPr/>
        </p:nvSpPr>
        <p:spPr>
          <a:xfrm>
            <a:off x="2369712" y="2702416"/>
            <a:ext cx="8860665" cy="32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ight Arrow 11"/>
          <p:cNvSpPr/>
          <p:nvPr/>
        </p:nvSpPr>
        <p:spPr>
          <a:xfrm>
            <a:off x="2369711" y="3563154"/>
            <a:ext cx="8860666" cy="32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ight Arrow 12"/>
          <p:cNvSpPr/>
          <p:nvPr/>
        </p:nvSpPr>
        <p:spPr>
          <a:xfrm>
            <a:off x="2369710" y="4423892"/>
            <a:ext cx="8860667" cy="32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ight Arrow 13"/>
          <p:cNvSpPr/>
          <p:nvPr/>
        </p:nvSpPr>
        <p:spPr>
          <a:xfrm>
            <a:off x="2369710" y="5284630"/>
            <a:ext cx="8860667" cy="32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1" name="Straight Connector 20"/>
          <p:cNvCxnSpPr/>
          <p:nvPr/>
        </p:nvCxnSpPr>
        <p:spPr>
          <a:xfrm>
            <a:off x="2369710" y="1265769"/>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599066" y="1257835"/>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059248" y="1246778"/>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570236" y="1227064"/>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8060026" y="1227063"/>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9553974" y="1227063"/>
            <a:ext cx="0" cy="461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1230377" y="1239943"/>
            <a:ext cx="0" cy="4610637"/>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20553581">
            <a:off x="1808536" y="882599"/>
            <a:ext cx="1039245" cy="369332"/>
          </a:xfrm>
          <a:prstGeom prst="rect">
            <a:avLst/>
          </a:prstGeom>
          <a:noFill/>
        </p:spPr>
        <p:txBody>
          <a:bodyPr wrap="square" rtlCol="0">
            <a:spAutoFit/>
          </a:bodyPr>
          <a:lstStyle/>
          <a:p>
            <a:r>
              <a:rPr lang="nb-NO" dirty="0" smtClean="0"/>
              <a:t>Baseline</a:t>
            </a:r>
            <a:endParaRPr lang="nb-NO" dirty="0"/>
          </a:p>
        </p:txBody>
      </p:sp>
      <p:sp>
        <p:nvSpPr>
          <p:cNvPr id="31" name="TextBox 30"/>
          <p:cNvSpPr txBox="1"/>
          <p:nvPr/>
        </p:nvSpPr>
        <p:spPr>
          <a:xfrm rot="20553581">
            <a:off x="3029325" y="828752"/>
            <a:ext cx="1139482" cy="369332"/>
          </a:xfrm>
          <a:prstGeom prst="rect">
            <a:avLst/>
          </a:prstGeom>
          <a:noFill/>
        </p:spPr>
        <p:txBody>
          <a:bodyPr wrap="square" rtlCol="0">
            <a:spAutoFit/>
          </a:bodyPr>
          <a:lstStyle/>
          <a:p>
            <a:r>
              <a:rPr lang="nb-NO" dirty="0" err="1" smtClean="0"/>
              <a:t>Follow</a:t>
            </a:r>
            <a:r>
              <a:rPr lang="nb-NO" dirty="0" smtClean="0"/>
              <a:t>-up</a:t>
            </a:r>
            <a:endParaRPr lang="nb-NO" dirty="0"/>
          </a:p>
        </p:txBody>
      </p:sp>
      <p:sp>
        <p:nvSpPr>
          <p:cNvPr id="37" name="TextBox 36"/>
          <p:cNvSpPr txBox="1"/>
          <p:nvPr/>
        </p:nvSpPr>
        <p:spPr>
          <a:xfrm rot="20553581">
            <a:off x="4489507" y="867579"/>
            <a:ext cx="1139482" cy="369332"/>
          </a:xfrm>
          <a:prstGeom prst="rect">
            <a:avLst/>
          </a:prstGeom>
          <a:noFill/>
        </p:spPr>
        <p:txBody>
          <a:bodyPr wrap="square" rtlCol="0">
            <a:spAutoFit/>
          </a:bodyPr>
          <a:lstStyle/>
          <a:p>
            <a:r>
              <a:rPr lang="nb-NO" dirty="0" err="1" smtClean="0"/>
              <a:t>Follow</a:t>
            </a:r>
            <a:r>
              <a:rPr lang="nb-NO" dirty="0" smtClean="0"/>
              <a:t>-up</a:t>
            </a:r>
            <a:endParaRPr lang="nb-NO" dirty="0"/>
          </a:p>
        </p:txBody>
      </p:sp>
      <p:sp>
        <p:nvSpPr>
          <p:cNvPr id="38" name="TextBox 37"/>
          <p:cNvSpPr txBox="1"/>
          <p:nvPr/>
        </p:nvSpPr>
        <p:spPr>
          <a:xfrm rot="20553581">
            <a:off x="6012369" y="788205"/>
            <a:ext cx="1139482" cy="369332"/>
          </a:xfrm>
          <a:prstGeom prst="rect">
            <a:avLst/>
          </a:prstGeom>
          <a:noFill/>
        </p:spPr>
        <p:txBody>
          <a:bodyPr wrap="square" rtlCol="0">
            <a:spAutoFit/>
          </a:bodyPr>
          <a:lstStyle/>
          <a:p>
            <a:r>
              <a:rPr lang="nb-NO" dirty="0" err="1" smtClean="0"/>
              <a:t>Follow</a:t>
            </a:r>
            <a:r>
              <a:rPr lang="nb-NO" dirty="0" smtClean="0"/>
              <a:t>-up</a:t>
            </a:r>
            <a:endParaRPr lang="nb-NO" dirty="0"/>
          </a:p>
        </p:txBody>
      </p:sp>
      <p:sp>
        <p:nvSpPr>
          <p:cNvPr id="39" name="TextBox 38"/>
          <p:cNvSpPr txBox="1"/>
          <p:nvPr/>
        </p:nvSpPr>
        <p:spPr>
          <a:xfrm rot="20553581">
            <a:off x="7490285" y="774883"/>
            <a:ext cx="1139482" cy="369332"/>
          </a:xfrm>
          <a:prstGeom prst="rect">
            <a:avLst/>
          </a:prstGeom>
          <a:noFill/>
        </p:spPr>
        <p:txBody>
          <a:bodyPr wrap="square" rtlCol="0">
            <a:spAutoFit/>
          </a:bodyPr>
          <a:lstStyle/>
          <a:p>
            <a:r>
              <a:rPr lang="nb-NO" dirty="0" err="1" smtClean="0"/>
              <a:t>Follow</a:t>
            </a:r>
            <a:r>
              <a:rPr lang="nb-NO" dirty="0" smtClean="0"/>
              <a:t>-up</a:t>
            </a:r>
            <a:endParaRPr lang="nb-NO" dirty="0"/>
          </a:p>
        </p:txBody>
      </p:sp>
      <p:sp>
        <p:nvSpPr>
          <p:cNvPr id="40" name="TextBox 39"/>
          <p:cNvSpPr txBox="1"/>
          <p:nvPr/>
        </p:nvSpPr>
        <p:spPr>
          <a:xfrm rot="20553581">
            <a:off x="8809793" y="762004"/>
            <a:ext cx="1139482" cy="369332"/>
          </a:xfrm>
          <a:prstGeom prst="rect">
            <a:avLst/>
          </a:prstGeom>
          <a:noFill/>
        </p:spPr>
        <p:txBody>
          <a:bodyPr wrap="square" rtlCol="0">
            <a:spAutoFit/>
          </a:bodyPr>
          <a:lstStyle/>
          <a:p>
            <a:r>
              <a:rPr lang="nb-NO" dirty="0" err="1" smtClean="0"/>
              <a:t>Follow</a:t>
            </a:r>
            <a:r>
              <a:rPr lang="nb-NO" dirty="0" smtClean="0"/>
              <a:t>-up</a:t>
            </a:r>
            <a:endParaRPr lang="nb-NO" dirty="0"/>
          </a:p>
        </p:txBody>
      </p:sp>
      <p:sp>
        <p:nvSpPr>
          <p:cNvPr id="41" name="TextBox 40"/>
          <p:cNvSpPr txBox="1"/>
          <p:nvPr/>
        </p:nvSpPr>
        <p:spPr>
          <a:xfrm rot="20553581">
            <a:off x="10479005" y="729764"/>
            <a:ext cx="1529472" cy="369332"/>
          </a:xfrm>
          <a:prstGeom prst="rect">
            <a:avLst/>
          </a:prstGeom>
          <a:noFill/>
        </p:spPr>
        <p:txBody>
          <a:bodyPr wrap="square" rtlCol="0">
            <a:spAutoFit/>
          </a:bodyPr>
          <a:lstStyle/>
          <a:p>
            <a:r>
              <a:rPr lang="nb-NO" dirty="0" smtClean="0"/>
              <a:t>Exit </a:t>
            </a:r>
            <a:r>
              <a:rPr lang="nb-NO" dirty="0" err="1" smtClean="0"/>
              <a:t>follow</a:t>
            </a:r>
            <a:r>
              <a:rPr lang="nb-NO" dirty="0" smtClean="0"/>
              <a:t>-up</a:t>
            </a:r>
            <a:endParaRPr lang="nb-NO" dirty="0"/>
          </a:p>
        </p:txBody>
      </p:sp>
      <p:sp>
        <p:nvSpPr>
          <p:cNvPr id="42" name="TextBox 41"/>
          <p:cNvSpPr txBox="1"/>
          <p:nvPr/>
        </p:nvSpPr>
        <p:spPr>
          <a:xfrm>
            <a:off x="2120598" y="5864434"/>
            <a:ext cx="498224" cy="369332"/>
          </a:xfrm>
          <a:prstGeom prst="rect">
            <a:avLst/>
          </a:prstGeom>
          <a:noFill/>
        </p:spPr>
        <p:txBody>
          <a:bodyPr wrap="square" rtlCol="0">
            <a:spAutoFit/>
          </a:bodyPr>
          <a:lstStyle/>
          <a:p>
            <a:r>
              <a:rPr lang="nb-NO" dirty="0" smtClean="0"/>
              <a:t>Før</a:t>
            </a:r>
            <a:endParaRPr lang="nb-NO" dirty="0"/>
          </a:p>
        </p:txBody>
      </p:sp>
      <p:sp>
        <p:nvSpPr>
          <p:cNvPr id="43" name="TextBox 42"/>
          <p:cNvSpPr txBox="1"/>
          <p:nvPr/>
        </p:nvSpPr>
        <p:spPr>
          <a:xfrm>
            <a:off x="3142660" y="5874256"/>
            <a:ext cx="849801" cy="369332"/>
          </a:xfrm>
          <a:prstGeom prst="rect">
            <a:avLst/>
          </a:prstGeom>
          <a:noFill/>
        </p:spPr>
        <p:txBody>
          <a:bodyPr wrap="square" rtlCol="0">
            <a:spAutoFit/>
          </a:bodyPr>
          <a:lstStyle/>
          <a:p>
            <a:r>
              <a:rPr lang="nb-NO" dirty="0" smtClean="0"/>
              <a:t>1 </a:t>
            </a:r>
            <a:r>
              <a:rPr lang="nb-NO" dirty="0" err="1" smtClean="0"/>
              <a:t>mnd</a:t>
            </a:r>
            <a:endParaRPr lang="nb-NO" dirty="0"/>
          </a:p>
        </p:txBody>
      </p:sp>
      <p:sp>
        <p:nvSpPr>
          <p:cNvPr id="48" name="TextBox 47"/>
          <p:cNvSpPr txBox="1"/>
          <p:nvPr/>
        </p:nvSpPr>
        <p:spPr>
          <a:xfrm>
            <a:off x="10596925" y="5796798"/>
            <a:ext cx="1293633" cy="646331"/>
          </a:xfrm>
          <a:prstGeom prst="rect">
            <a:avLst/>
          </a:prstGeom>
          <a:noFill/>
        </p:spPr>
        <p:txBody>
          <a:bodyPr wrap="square" rtlCol="0">
            <a:spAutoFit/>
          </a:bodyPr>
          <a:lstStyle/>
          <a:p>
            <a:r>
              <a:rPr lang="nb-NO" dirty="0" smtClean="0"/>
              <a:t>3 </a:t>
            </a:r>
            <a:r>
              <a:rPr lang="nb-NO" dirty="0" err="1" smtClean="0"/>
              <a:t>mnd</a:t>
            </a:r>
            <a:r>
              <a:rPr lang="nb-NO" dirty="0" smtClean="0"/>
              <a:t> etter dialogfora</a:t>
            </a:r>
            <a:endParaRPr lang="nb-NO" dirty="0"/>
          </a:p>
        </p:txBody>
      </p:sp>
      <p:sp>
        <p:nvSpPr>
          <p:cNvPr id="49" name="TextBox 48"/>
          <p:cNvSpPr txBox="1"/>
          <p:nvPr/>
        </p:nvSpPr>
        <p:spPr>
          <a:xfrm>
            <a:off x="4634347" y="5891097"/>
            <a:ext cx="849801" cy="369332"/>
          </a:xfrm>
          <a:prstGeom prst="rect">
            <a:avLst/>
          </a:prstGeom>
          <a:noFill/>
        </p:spPr>
        <p:txBody>
          <a:bodyPr wrap="square" rtlCol="0">
            <a:spAutoFit/>
          </a:bodyPr>
          <a:lstStyle/>
          <a:p>
            <a:r>
              <a:rPr lang="nb-NO" dirty="0"/>
              <a:t>2</a:t>
            </a:r>
            <a:r>
              <a:rPr lang="nb-NO" dirty="0" smtClean="0"/>
              <a:t> </a:t>
            </a:r>
            <a:r>
              <a:rPr lang="nb-NO" dirty="0" err="1" smtClean="0"/>
              <a:t>mnd</a:t>
            </a:r>
            <a:endParaRPr lang="nb-NO" dirty="0"/>
          </a:p>
        </p:txBody>
      </p:sp>
      <p:sp>
        <p:nvSpPr>
          <p:cNvPr id="50" name="TextBox 49"/>
          <p:cNvSpPr txBox="1"/>
          <p:nvPr/>
        </p:nvSpPr>
        <p:spPr>
          <a:xfrm>
            <a:off x="6157209" y="5874256"/>
            <a:ext cx="849801" cy="369332"/>
          </a:xfrm>
          <a:prstGeom prst="rect">
            <a:avLst/>
          </a:prstGeom>
          <a:noFill/>
        </p:spPr>
        <p:txBody>
          <a:bodyPr wrap="square" rtlCol="0">
            <a:spAutoFit/>
          </a:bodyPr>
          <a:lstStyle/>
          <a:p>
            <a:r>
              <a:rPr lang="nb-NO" dirty="0"/>
              <a:t>3</a:t>
            </a:r>
            <a:r>
              <a:rPr lang="nb-NO" dirty="0" smtClean="0"/>
              <a:t> </a:t>
            </a:r>
            <a:r>
              <a:rPr lang="nb-NO" dirty="0" err="1" smtClean="0"/>
              <a:t>mnd</a:t>
            </a:r>
            <a:endParaRPr lang="nb-NO" dirty="0"/>
          </a:p>
        </p:txBody>
      </p:sp>
      <p:sp>
        <p:nvSpPr>
          <p:cNvPr id="51" name="TextBox 50"/>
          <p:cNvSpPr txBox="1"/>
          <p:nvPr/>
        </p:nvSpPr>
        <p:spPr>
          <a:xfrm>
            <a:off x="7645119" y="5874256"/>
            <a:ext cx="849801" cy="369332"/>
          </a:xfrm>
          <a:prstGeom prst="rect">
            <a:avLst/>
          </a:prstGeom>
          <a:noFill/>
        </p:spPr>
        <p:txBody>
          <a:bodyPr wrap="square" rtlCol="0">
            <a:spAutoFit/>
          </a:bodyPr>
          <a:lstStyle/>
          <a:p>
            <a:r>
              <a:rPr lang="nb-NO" dirty="0"/>
              <a:t>4</a:t>
            </a:r>
            <a:r>
              <a:rPr lang="nb-NO" dirty="0" smtClean="0"/>
              <a:t> </a:t>
            </a:r>
            <a:r>
              <a:rPr lang="nb-NO" dirty="0" err="1" smtClean="0"/>
              <a:t>mnd</a:t>
            </a:r>
            <a:endParaRPr lang="nb-NO" dirty="0"/>
          </a:p>
        </p:txBody>
      </p:sp>
      <p:sp>
        <p:nvSpPr>
          <p:cNvPr id="52" name="TextBox 51"/>
          <p:cNvSpPr txBox="1"/>
          <p:nvPr/>
        </p:nvSpPr>
        <p:spPr>
          <a:xfrm>
            <a:off x="9136743" y="5864434"/>
            <a:ext cx="849801" cy="369332"/>
          </a:xfrm>
          <a:prstGeom prst="rect">
            <a:avLst/>
          </a:prstGeom>
          <a:noFill/>
        </p:spPr>
        <p:txBody>
          <a:bodyPr wrap="square" rtlCol="0">
            <a:spAutoFit/>
          </a:bodyPr>
          <a:lstStyle/>
          <a:p>
            <a:r>
              <a:rPr lang="nb-NO" dirty="0"/>
              <a:t>5</a:t>
            </a:r>
            <a:r>
              <a:rPr lang="nb-NO" dirty="0" smtClean="0"/>
              <a:t> </a:t>
            </a:r>
            <a:r>
              <a:rPr lang="nb-NO" dirty="0" err="1" smtClean="0"/>
              <a:t>mnd</a:t>
            </a:r>
            <a:endParaRPr lang="nb-NO" dirty="0"/>
          </a:p>
        </p:txBody>
      </p:sp>
    </p:spTree>
    <p:extLst>
      <p:ext uri="{BB962C8B-B14F-4D97-AF65-F5344CB8AC3E}">
        <p14:creationId xmlns:p14="http://schemas.microsoft.com/office/powerpoint/2010/main" val="3913329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306" y="741428"/>
            <a:ext cx="6111703" cy="715581"/>
          </a:xfrm>
        </p:spPr>
        <p:txBody>
          <a:bodyPr/>
          <a:lstStyle/>
          <a:p>
            <a:r>
              <a:rPr lang="nb-NO" smtClean="0"/>
              <a:t>Invitasjon og utsendelse</a:t>
            </a:r>
            <a:endParaRPr lang="nb-NO"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6009" y="1071667"/>
            <a:ext cx="4629796" cy="262926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6009" y="3863025"/>
            <a:ext cx="4639322" cy="2257740"/>
          </a:xfrm>
          <a:prstGeom prst="rect">
            <a:avLst/>
          </a:prstGeom>
        </p:spPr>
      </p:pic>
      <p:sp>
        <p:nvSpPr>
          <p:cNvPr id="7" name="TextBox 7"/>
          <p:cNvSpPr txBox="1"/>
          <p:nvPr/>
        </p:nvSpPr>
        <p:spPr>
          <a:xfrm>
            <a:off x="954305" y="1961996"/>
            <a:ext cx="6111703" cy="3477875"/>
          </a:xfrm>
          <a:prstGeom prst="rect">
            <a:avLst/>
          </a:prstGeom>
          <a:noFill/>
        </p:spPr>
        <p:txBody>
          <a:bodyPr wrap="square" rtlCol="0">
            <a:spAutoFit/>
          </a:bodyPr>
          <a:lstStyle/>
          <a:p>
            <a:pPr marL="285750" indent="-285750">
              <a:buFont typeface="Arial" panose="020B0604020202020204" pitchFamily="34" charset="0"/>
              <a:buChar char="•"/>
            </a:pPr>
            <a:r>
              <a:rPr lang="nb-NO" sz="2200" dirty="0" err="1" smtClean="0">
                <a:solidFill>
                  <a:schemeClr val="accent1"/>
                </a:solidFill>
              </a:rPr>
              <a:t>PreventADALL</a:t>
            </a:r>
            <a:r>
              <a:rPr lang="nb-NO" sz="2200" dirty="0" smtClean="0">
                <a:solidFill>
                  <a:schemeClr val="accent1"/>
                </a:solidFill>
              </a:rPr>
              <a:t>-modellen på </a:t>
            </a:r>
            <a:r>
              <a:rPr lang="nb-NO" sz="2200" dirty="0" err="1" smtClean="0">
                <a:solidFill>
                  <a:schemeClr val="accent1"/>
                </a:solidFill>
              </a:rPr>
              <a:t>follow</a:t>
            </a:r>
            <a:r>
              <a:rPr lang="nb-NO" sz="2200" dirty="0" smtClean="0">
                <a:solidFill>
                  <a:schemeClr val="accent1"/>
                </a:solidFill>
              </a:rPr>
              <a:t>-up-skjemaene</a:t>
            </a:r>
          </a:p>
          <a:p>
            <a:pPr marL="285750" indent="-285750">
              <a:buFont typeface="Arial" panose="020B0604020202020204" pitchFamily="34" charset="0"/>
              <a:buChar char="•"/>
            </a:pPr>
            <a:endParaRPr lang="nb-NO" sz="2200" dirty="0">
              <a:solidFill>
                <a:schemeClr val="accent1"/>
              </a:solidFill>
            </a:endParaRPr>
          </a:p>
          <a:p>
            <a:pPr marL="285750" indent="-285750">
              <a:buFont typeface="Arial" panose="020B0604020202020204" pitchFamily="34" charset="0"/>
              <a:buChar char="•"/>
            </a:pPr>
            <a:r>
              <a:rPr lang="nb-NO" sz="2200" dirty="0" smtClean="0">
                <a:solidFill>
                  <a:schemeClr val="accent1"/>
                </a:solidFill>
              </a:rPr>
              <a:t>Invitasjon via e-post eller SMS</a:t>
            </a:r>
          </a:p>
          <a:p>
            <a:pPr marL="285750" indent="-285750">
              <a:buFont typeface="Arial" panose="020B0604020202020204" pitchFamily="34" charset="0"/>
              <a:buChar char="•"/>
            </a:pPr>
            <a:endParaRPr lang="nb-NO" sz="2200" dirty="0">
              <a:solidFill>
                <a:schemeClr val="accent1"/>
              </a:solidFill>
            </a:endParaRPr>
          </a:p>
          <a:p>
            <a:pPr marL="285750" indent="-285750">
              <a:buFont typeface="Arial" panose="020B0604020202020204" pitchFamily="34" charset="0"/>
              <a:buChar char="•"/>
            </a:pPr>
            <a:r>
              <a:rPr lang="nb-NO" sz="2200" dirty="0" smtClean="0">
                <a:solidFill>
                  <a:schemeClr val="accent1"/>
                </a:solidFill>
              </a:rPr>
              <a:t>I påmeldingsskjemaet velger de foretrukket invitasjonsmetode: e-post/mobil</a:t>
            </a:r>
          </a:p>
          <a:p>
            <a:endParaRPr lang="nb-NO" sz="2200" dirty="0">
              <a:solidFill>
                <a:schemeClr val="accent1"/>
              </a:solidFill>
            </a:endParaRPr>
          </a:p>
          <a:p>
            <a:pPr marL="285750" indent="-285750">
              <a:buFont typeface="Arial" panose="020B0604020202020204" pitchFamily="34" charset="0"/>
              <a:buChar char="•"/>
            </a:pPr>
            <a:r>
              <a:rPr lang="nb-NO" sz="2200" dirty="0" smtClean="0">
                <a:solidFill>
                  <a:schemeClr val="accent1"/>
                </a:solidFill>
              </a:rPr>
              <a:t>Kobler </a:t>
            </a:r>
            <a:r>
              <a:rPr lang="nb-NO" sz="2200" dirty="0" smtClean="0">
                <a:solidFill>
                  <a:schemeClr val="accent1"/>
                </a:solidFill>
              </a:rPr>
              <a:t>deltakernes svar på </a:t>
            </a:r>
            <a:r>
              <a:rPr lang="nb-NO" sz="2200" dirty="0" smtClean="0">
                <a:solidFill>
                  <a:schemeClr val="accent1"/>
                </a:solidFill>
              </a:rPr>
              <a:t/>
            </a:r>
            <a:br>
              <a:rPr lang="nb-NO" sz="2200" dirty="0" smtClean="0">
                <a:solidFill>
                  <a:schemeClr val="accent1"/>
                </a:solidFill>
              </a:rPr>
            </a:br>
            <a:r>
              <a:rPr lang="nb-NO" sz="2200" dirty="0" smtClean="0">
                <a:solidFill>
                  <a:schemeClr val="accent1"/>
                </a:solidFill>
              </a:rPr>
              <a:t>e-postadresse/mobilnummer</a:t>
            </a:r>
            <a:endParaRPr lang="nb-NO" sz="2200" dirty="0">
              <a:solidFill>
                <a:schemeClr val="accent1"/>
              </a:solidFill>
            </a:endParaRPr>
          </a:p>
          <a:p>
            <a:pPr marL="285750" indent="-285750">
              <a:buFont typeface="Arial" panose="020B0604020202020204" pitchFamily="34" charset="0"/>
              <a:buChar char="•"/>
            </a:pPr>
            <a:endParaRPr lang="nb-NO" sz="2200" dirty="0">
              <a:solidFill>
                <a:schemeClr val="accent1"/>
              </a:solidFill>
            </a:endParaRPr>
          </a:p>
        </p:txBody>
      </p:sp>
    </p:spTree>
    <p:extLst>
      <p:ext uri="{BB962C8B-B14F-4D97-AF65-F5344CB8AC3E}">
        <p14:creationId xmlns:p14="http://schemas.microsoft.com/office/powerpoint/2010/main" val="3991246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4" y="1970468"/>
            <a:ext cx="9040969" cy="24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7200" b="1" dirty="0" smtClean="0">
                <a:solidFill>
                  <a:schemeClr val="accent1"/>
                </a:solidFill>
                <a:latin typeface="+mj-lt"/>
                <a:ea typeface="+mj-ea"/>
                <a:cs typeface="+mj-cs"/>
              </a:rPr>
              <a:t>3) ERFARINGER</a:t>
            </a:r>
            <a:endParaRPr lang="nb-NO" sz="7200" b="1" dirty="0">
              <a:solidFill>
                <a:schemeClr val="accent1"/>
              </a:solidFill>
              <a:latin typeface="+mj-lt"/>
              <a:ea typeface="+mj-ea"/>
              <a:cs typeface="+mj-cs"/>
            </a:endParaRPr>
          </a:p>
        </p:txBody>
      </p:sp>
    </p:spTree>
    <p:extLst>
      <p:ext uri="{BB962C8B-B14F-4D97-AF65-F5344CB8AC3E}">
        <p14:creationId xmlns:p14="http://schemas.microsoft.com/office/powerpoint/2010/main" val="33309465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953" r="22344"/>
          <a:stretch/>
        </p:blipFill>
        <p:spPr>
          <a:xfrm>
            <a:off x="6069074" y="191985"/>
            <a:ext cx="5946916" cy="6505029"/>
          </a:xfrm>
          <a:prstGeom prst="rect">
            <a:avLst/>
          </a:prstGeom>
        </p:spPr>
      </p:pic>
      <p:sp>
        <p:nvSpPr>
          <p:cNvPr id="7" name="TextBox 6"/>
          <p:cNvSpPr txBox="1"/>
          <p:nvPr/>
        </p:nvSpPr>
        <p:spPr>
          <a:xfrm>
            <a:off x="801278" y="1032240"/>
            <a:ext cx="4833873" cy="5052665"/>
          </a:xfrm>
          <a:prstGeom prst="rect">
            <a:avLst/>
          </a:prstGeom>
          <a:noFill/>
        </p:spPr>
        <p:txBody>
          <a:bodyPr wrap="square" rtlCol="0">
            <a:spAutoFit/>
          </a:bodyPr>
          <a:lstStyle/>
          <a:p>
            <a:pPr marL="285750" indent="-285750">
              <a:spcBef>
                <a:spcPts val="1000"/>
              </a:spcBef>
              <a:buClr>
                <a:schemeClr val="tx1"/>
              </a:buClr>
              <a:buSzPct val="100000"/>
              <a:buFont typeface="Arial" panose="020B0604020202020204" pitchFamily="34" charset="0"/>
              <a:buChar char="•"/>
            </a:pPr>
            <a:r>
              <a:rPr lang="nb-NO" sz="2200" dirty="0">
                <a:solidFill>
                  <a:schemeClr val="accent1"/>
                </a:solidFill>
              </a:rPr>
              <a:t>Så langt få erfaringer</a:t>
            </a:r>
          </a:p>
          <a:p>
            <a:pPr marL="285750" indent="-285750">
              <a:spcBef>
                <a:spcPts val="1000"/>
              </a:spcBef>
              <a:buClr>
                <a:srgbClr val="FF0000"/>
              </a:buClr>
              <a:buSzPct val="100000"/>
              <a:buFont typeface="Arial" panose="020B0604020202020204" pitchFamily="34" charset="0"/>
              <a:buChar char="•"/>
            </a:pPr>
            <a:endParaRPr lang="nb-NO" sz="2200" dirty="0">
              <a:solidFill>
                <a:schemeClr val="accent1"/>
              </a:solidFill>
            </a:endParaRPr>
          </a:p>
          <a:p>
            <a:pPr marL="285750" indent="-285750">
              <a:spcBef>
                <a:spcPts val="1000"/>
              </a:spcBef>
              <a:buClr>
                <a:schemeClr val="tx1"/>
              </a:buClr>
              <a:buSzPct val="100000"/>
              <a:buFont typeface="Arial" panose="020B0604020202020204" pitchFamily="34" charset="0"/>
              <a:buChar char="•"/>
            </a:pPr>
            <a:r>
              <a:rPr lang="nb-NO" sz="2200" dirty="0">
                <a:solidFill>
                  <a:schemeClr val="accent1"/>
                </a:solidFill>
              </a:rPr>
              <a:t>Baseline er sendt ut i Norge, Nederland, Polen og Portugal</a:t>
            </a:r>
          </a:p>
          <a:p>
            <a:pPr marL="285750" lvl="1" indent="-285750">
              <a:spcBef>
                <a:spcPts val="1000"/>
              </a:spcBef>
              <a:buClr>
                <a:schemeClr val="tx1"/>
              </a:buClr>
              <a:buSzPct val="100000"/>
              <a:buFont typeface="Arial" panose="020B0604020202020204" pitchFamily="34" charset="0"/>
              <a:buChar char="•"/>
            </a:pPr>
            <a:r>
              <a:rPr lang="nb-NO" sz="2200" dirty="0">
                <a:solidFill>
                  <a:schemeClr val="accent1"/>
                </a:solidFill>
              </a:rPr>
              <a:t>De fleste ønsker invitasjon på SMS</a:t>
            </a:r>
          </a:p>
          <a:p>
            <a:pPr marL="285750" lvl="1" indent="-285750">
              <a:spcBef>
                <a:spcPts val="1000"/>
              </a:spcBef>
              <a:buClr>
                <a:schemeClr val="tx1"/>
              </a:buClr>
              <a:buSzPct val="100000"/>
              <a:buFont typeface="Arial" panose="020B0604020202020204" pitchFamily="34" charset="0"/>
              <a:buChar char="•"/>
            </a:pPr>
            <a:r>
              <a:rPr lang="nb-NO" sz="2200" dirty="0">
                <a:solidFill>
                  <a:schemeClr val="accent1"/>
                </a:solidFill>
              </a:rPr>
              <a:t>Har fungert </a:t>
            </a:r>
            <a:r>
              <a:rPr lang="nb-NO" sz="2200" dirty="0" smtClean="0">
                <a:solidFill>
                  <a:schemeClr val="accent1"/>
                </a:solidFill>
              </a:rPr>
              <a:t>bra</a:t>
            </a:r>
            <a:endParaRPr lang="nb-NO" sz="2200" dirty="0">
              <a:solidFill>
                <a:schemeClr val="accent1"/>
              </a:solidFill>
            </a:endParaRPr>
          </a:p>
          <a:p>
            <a:pPr marL="285750" lvl="1" indent="-285750">
              <a:spcBef>
                <a:spcPts val="1000"/>
              </a:spcBef>
              <a:buClr>
                <a:schemeClr val="tx1"/>
              </a:buClr>
              <a:buSzPct val="100000"/>
              <a:buFont typeface="Arial" panose="020B0604020202020204" pitchFamily="34" charset="0"/>
              <a:buChar char="•"/>
            </a:pPr>
            <a:r>
              <a:rPr lang="nb-NO" sz="2200" dirty="0" smtClean="0">
                <a:solidFill>
                  <a:schemeClr val="accent1"/>
                </a:solidFill>
              </a:rPr>
              <a:t>Må skrive inn nummer med +48 og fjerne 0</a:t>
            </a:r>
            <a:endParaRPr lang="nb-NO" sz="2200" dirty="0">
              <a:solidFill>
                <a:schemeClr val="accent1"/>
              </a:solidFill>
            </a:endParaRPr>
          </a:p>
          <a:p>
            <a:pPr marL="285750" indent="-285750">
              <a:spcBef>
                <a:spcPts val="1000"/>
              </a:spcBef>
              <a:buClr>
                <a:schemeClr val="tx1"/>
              </a:buClr>
              <a:buSzPct val="100000"/>
              <a:buFont typeface="Arial" panose="020B0604020202020204" pitchFamily="34" charset="0"/>
              <a:buChar char="•"/>
            </a:pPr>
            <a:r>
              <a:rPr lang="nb-NO" sz="2200" dirty="0" smtClean="0">
                <a:solidFill>
                  <a:schemeClr val="accent1"/>
                </a:solidFill>
              </a:rPr>
              <a:t>Ikke mulig å sende påminnelse til enkeltindivider</a:t>
            </a:r>
          </a:p>
          <a:p>
            <a:pPr marL="285750" indent="-285750">
              <a:spcBef>
                <a:spcPts val="1000"/>
              </a:spcBef>
              <a:buClr>
                <a:schemeClr val="tx1"/>
              </a:buClr>
              <a:buSzPct val="100000"/>
              <a:buFont typeface="Arial" panose="020B0604020202020204" pitchFamily="34" charset="0"/>
              <a:buChar char="•"/>
            </a:pPr>
            <a:r>
              <a:rPr lang="nb-NO" sz="2200" dirty="0" smtClean="0">
                <a:solidFill>
                  <a:schemeClr val="accent1"/>
                </a:solidFill>
              </a:rPr>
              <a:t>Må ha e-postadresse/mobilnummer i forkant</a:t>
            </a:r>
            <a:endParaRPr lang="nb-NO" sz="2200" dirty="0">
              <a:solidFill>
                <a:schemeClr val="accent1"/>
              </a:solidFill>
            </a:endParaRPr>
          </a:p>
        </p:txBody>
      </p:sp>
    </p:spTree>
    <p:extLst>
      <p:ext uri="{BB962C8B-B14F-4D97-AF65-F5344CB8AC3E}">
        <p14:creationId xmlns:p14="http://schemas.microsoft.com/office/powerpoint/2010/main" val="28711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4" y="1970468"/>
            <a:ext cx="9040969" cy="2421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nb-NO" sz="7200" b="1" i="0" u="none" strike="noStrike" kern="1200" cap="none" spc="0" normalizeH="0" baseline="0" noProof="0" dirty="0" smtClean="0">
                <a:ln>
                  <a:noFill/>
                </a:ln>
                <a:solidFill>
                  <a:srgbClr val="244280"/>
                </a:solidFill>
                <a:effectLst/>
                <a:uLnTx/>
                <a:uFillTx/>
                <a:latin typeface="Calibri" panose="020F0502020204030204"/>
                <a:ea typeface="+mn-ea"/>
                <a:cs typeface="+mn-cs"/>
              </a:rPr>
              <a:t>SPØRSMÅL?</a:t>
            </a:r>
            <a:endParaRPr kumimoji="0" lang="nb-NO" sz="7200" b="1" i="0" u="none" strike="noStrike" kern="1200" cap="none" spc="0" normalizeH="0" baseline="0" noProof="0" dirty="0">
              <a:ln>
                <a:noFill/>
              </a:ln>
              <a:solidFill>
                <a:srgbClr val="24428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3706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562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CoCreate PPT">
      <a:dk1>
        <a:sysClr val="windowText" lastClr="000000"/>
      </a:dk1>
      <a:lt1>
        <a:sysClr val="window" lastClr="FFFFFF"/>
      </a:lt1>
      <a:dk2>
        <a:srgbClr val="878787"/>
      </a:dk2>
      <a:lt2>
        <a:srgbClr val="E2E3E4"/>
      </a:lt2>
      <a:accent1>
        <a:srgbClr val="244280"/>
      </a:accent1>
      <a:accent2>
        <a:srgbClr val="F2D500"/>
      </a:accent2>
      <a:accent3>
        <a:srgbClr val="B92225"/>
      </a:accent3>
      <a:accent4>
        <a:srgbClr val="B4C6DF"/>
      </a:accent4>
      <a:accent5>
        <a:srgbClr val="E3E8F2"/>
      </a:accent5>
      <a:accent6>
        <a:srgbClr val="E1BCBA"/>
      </a:accent6>
      <a:hlink>
        <a:srgbClr val="FFFFFF"/>
      </a:hlink>
      <a:folHlink>
        <a:srgbClr val="FFFF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CoCreate.potx" id="{2DEC8DBC-B7D9-4B37-B1EA-42138A6C9759}" vid="{5FE292D6-B8B7-49CF-8BC9-A00B06646B0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ef5dd856-6a32-4f72-920b-b3c650540c6d">
      <Terms xmlns="http://schemas.microsoft.com/office/infopath/2007/PartnerControls"/>
    </TaxKeywordTaxHTField>
    <TaxCatchAll xmlns="ef5dd856-6a32-4f72-920b-b3c650540c6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9F4D9B1C4700F498C4836632FE34CDB" ma:contentTypeVersion="9" ma:contentTypeDescription="Opprett et nytt dokument." ma:contentTypeScope="" ma:versionID="6d61cb927a14852aad65766dd9ab700c">
  <xsd:schema xmlns:xsd="http://www.w3.org/2001/XMLSchema" xmlns:xs="http://www.w3.org/2001/XMLSchema" xmlns:p="http://schemas.microsoft.com/office/2006/metadata/properties" xmlns:ns2="ef5dd856-6a32-4f72-920b-b3c650540c6d" xmlns:ns3="47465853-a002-44a9-9860-4e03e45371c1" targetNamespace="http://schemas.microsoft.com/office/2006/metadata/properties" ma:root="true" ma:fieldsID="0e65b70c6bec291b783ac1b0b5fbd9c3" ns2:_="" ns3:_="">
    <xsd:import namespace="ef5dd856-6a32-4f72-920b-b3c650540c6d"/>
    <xsd:import namespace="47465853-a002-44a9-9860-4e03e45371c1"/>
    <xsd:element name="properties">
      <xsd:complexType>
        <xsd:sequence>
          <xsd:element name="documentManagement">
            <xsd:complexType>
              <xsd:all>
                <xsd:element ref="ns2:TaxKeywordTaxHTField" minOccurs="0"/>
                <xsd:element ref="ns2:TaxCatchAll"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5dd856-6a32-4f72-920b-b3c650540c6d" elementFormDefault="qualified">
    <xsd:import namespace="http://schemas.microsoft.com/office/2006/documentManagement/types"/>
    <xsd:import namespace="http://schemas.microsoft.com/office/infopath/2007/PartnerControls"/>
    <xsd:element name="TaxKeywordTaxHTField" ma:index="4" nillable="true" ma:taxonomy="true" ma:internalName="TaxKeywordTaxHTField" ma:taxonomyFieldName="TaxKeyword" ma:displayName="Organisasjonsnøkkelord" ma:readOnly="false" ma:fieldId="{23f27201-bee3-471e-b2e7-b64fd8b7ca38}" ma:taxonomyMulti="true" ma:sspId="e7140caa-8402-4c36-9a5d-f51276ec0a9c" ma:termSetId="00000000-0000-0000-0000-000000000000" ma:anchorId="00000000-0000-0000-0000-000000000000" ma:open="true" ma:isKeyword="true">
      <xsd:complexType>
        <xsd:sequence>
          <xsd:element ref="pc:Terms" minOccurs="0" maxOccurs="1"/>
        </xsd:sequence>
      </xsd:complexType>
    </xsd:element>
    <xsd:element name="TaxCatchAll" ma:index="5" nillable="true" ma:displayName="Taxonomy Catch All Column" ma:hidden="true" ma:list="{c038a3f5-b0de-4afc-94b7-1764559454b3}" ma:internalName="TaxCatchAll" ma:showField="CatchAllData" ma:web="ef5dd856-6a32-4f72-920b-b3c650540c6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7465853-a002-44a9-9860-4e03e45371c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Innholdstype"/>
        <xsd:element ref="dc:title" minOccurs="0" maxOccurs="1" ma:index="3"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0186C-0DE0-4F8E-9A34-B63D4CFA83D5}">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schemas.microsoft.com/office/infopath/2007/PartnerControls"/>
    <ds:schemaRef ds:uri="ef5dd856-6a32-4f72-920b-b3c650540c6d"/>
    <ds:schemaRef ds:uri="47465853-a002-44a9-9860-4e03e45371c1"/>
    <ds:schemaRef ds:uri="http://www.w3.org/XML/1998/namespace"/>
    <ds:schemaRef ds:uri="http://purl.org/dc/dcmitype/"/>
  </ds:schemaRefs>
</ds:datastoreItem>
</file>

<file path=customXml/itemProps2.xml><?xml version="1.0" encoding="utf-8"?>
<ds:datastoreItem xmlns:ds="http://schemas.openxmlformats.org/officeDocument/2006/customXml" ds:itemID="{E7A1735D-1C36-4B78-91CB-7C58269D0827}">
  <ds:schemaRefs>
    <ds:schemaRef ds:uri="http://schemas.microsoft.com/sharepoint/v3/contenttype/forms"/>
  </ds:schemaRefs>
</ds:datastoreItem>
</file>

<file path=customXml/itemProps3.xml><?xml version="1.0" encoding="utf-8"?>
<ds:datastoreItem xmlns:ds="http://schemas.openxmlformats.org/officeDocument/2006/customXml" ds:itemID="{56491780-782E-4222-B800-BDBEE97B00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5dd856-6a32-4f72-920b-b3c650540c6d"/>
    <ds:schemaRef ds:uri="47465853-a002-44a9-9860-4e03e45371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1491</TotalTime>
  <Words>1140</Words>
  <Application>Microsoft Office PowerPoint</Application>
  <PresentationFormat>Custom</PresentationFormat>
  <Paragraphs>162</Paragraphs>
  <Slides>17</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Office-tema</vt:lpstr>
      <vt:lpstr>Confronting obesity: Co-creating policy with youth (CO-CREATE)</vt:lpstr>
      <vt:lpstr>PowerPoint Presentation</vt:lpstr>
      <vt:lpstr>PowerPoint Presentation</vt:lpstr>
      <vt:lpstr>PowerPoint Presentation</vt:lpstr>
      <vt:lpstr>Overvekt og fedme er en global utfordring</vt:lpstr>
      <vt:lpstr>Ungdomsalliansene</vt:lpstr>
      <vt:lpstr>PowerPoint Presentation</vt:lpstr>
      <vt:lpstr>PowerPoint Presentation</vt:lpstr>
      <vt:lpstr>PowerPoint Presentation</vt:lpstr>
      <vt:lpstr>PowerPoint Presentation</vt:lpstr>
      <vt:lpstr>PowerPoint Presentation</vt:lpstr>
      <vt:lpstr>PowerPoint Presentation</vt:lpstr>
      <vt:lpstr>Invitasjon og utsendelse</vt:lpstr>
      <vt:lpstr>PowerPoint Presentation</vt:lpstr>
      <vt:lpstr>PowerPoint Presentation</vt:lpstr>
      <vt:lpstr>PowerPoint Presentation</vt:lpstr>
      <vt:lpstr>PowerPoint Presentation</vt:lpstr>
    </vt:vector>
  </TitlesOfParts>
  <Company>FHI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Bakke, Therese Wardenær</dc:creator>
  <cp:keywords/>
  <cp:lastModifiedBy>Helene Holbæk</cp:lastModifiedBy>
  <cp:revision>54</cp:revision>
  <dcterms:created xsi:type="dcterms:W3CDTF">2018-06-11T13:59:36Z</dcterms:created>
  <dcterms:modified xsi:type="dcterms:W3CDTF">2019-12-11T09:12:11Z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0x01010049F4D9B1C4700F498C4836632FE34CDB</vt:lpwstr>
  </property>
  <property fmtid="{D5CDD505-2E9C-101B-9397-08002B2CF9AE}" pid="3" name="FHITopic">
    <vt:lpwstr/>
  </property>
  <property fmtid="{D5CDD505-2E9C-101B-9397-08002B2CF9AE}" pid="4" name="TaxKeyword">
    <vt:lpwstr/>
  </property>
</Properties>
</file>