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60" r:id="rId2"/>
    <p:sldId id="258" r:id="rId3"/>
    <p:sldId id="259" r:id="rId4"/>
    <p:sldId id="257" r:id="rId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2758EC-FD7D-48B5-BD69-8CCA3C4AD34D}" v="7" dt="2025-08-13T21:51:01.2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jersti Elisabeth Carlsen" userId="e6ed8a01-7d0a-4d56-b36c-23c1ad67010b" providerId="ADAL" clId="{D22758EC-FD7D-48B5-BD69-8CCA3C4AD34D}"/>
    <pc:docChg chg="custSel addSld delSld modSld sldOrd">
      <pc:chgData name="Kjersti Elisabeth Carlsen" userId="e6ed8a01-7d0a-4d56-b36c-23c1ad67010b" providerId="ADAL" clId="{D22758EC-FD7D-48B5-BD69-8CCA3C4AD34D}" dt="2025-08-13T21:58:40.442" v="383"/>
      <pc:docMkLst>
        <pc:docMk/>
      </pc:docMkLst>
      <pc:sldChg chg="modSp del mod">
        <pc:chgData name="Kjersti Elisabeth Carlsen" userId="e6ed8a01-7d0a-4d56-b36c-23c1ad67010b" providerId="ADAL" clId="{D22758EC-FD7D-48B5-BD69-8CCA3C4AD34D}" dt="2025-08-13T21:51:53.733" v="379" actId="47"/>
        <pc:sldMkLst>
          <pc:docMk/>
          <pc:sldMk cId="2105754906" sldId="256"/>
        </pc:sldMkLst>
        <pc:spChg chg="mod">
          <ac:chgData name="Kjersti Elisabeth Carlsen" userId="e6ed8a01-7d0a-4d56-b36c-23c1ad67010b" providerId="ADAL" clId="{D22758EC-FD7D-48B5-BD69-8CCA3C4AD34D}" dt="2025-08-13T19:34:15.135" v="51" actId="20577"/>
          <ac:spMkLst>
            <pc:docMk/>
            <pc:sldMk cId="2105754906" sldId="256"/>
            <ac:spMk id="2" creationId="{85B446D8-8BEC-4938-D659-AD9E49F430BE}"/>
          </ac:spMkLst>
        </pc:spChg>
        <pc:graphicFrameChg chg="mod">
          <ac:chgData name="Kjersti Elisabeth Carlsen" userId="e6ed8a01-7d0a-4d56-b36c-23c1ad67010b" providerId="ADAL" clId="{D22758EC-FD7D-48B5-BD69-8CCA3C4AD34D}" dt="2025-08-13T19:35:40.544" v="52"/>
          <ac:graphicFrameMkLst>
            <pc:docMk/>
            <pc:sldMk cId="2105754906" sldId="256"/>
            <ac:graphicFrameMk id="4" creationId="{4A9704F7-D476-8C3C-AD49-1B4AD7291451}"/>
          </ac:graphicFrameMkLst>
        </pc:graphicFrameChg>
      </pc:sldChg>
      <pc:sldChg chg="modSp mod ord">
        <pc:chgData name="Kjersti Elisabeth Carlsen" userId="e6ed8a01-7d0a-4d56-b36c-23c1ad67010b" providerId="ADAL" clId="{D22758EC-FD7D-48B5-BD69-8CCA3C4AD34D}" dt="2025-08-13T21:41:28.575" v="55"/>
        <pc:sldMkLst>
          <pc:docMk/>
          <pc:sldMk cId="1177232306" sldId="257"/>
        </pc:sldMkLst>
        <pc:spChg chg="mod">
          <ac:chgData name="Kjersti Elisabeth Carlsen" userId="e6ed8a01-7d0a-4d56-b36c-23c1ad67010b" providerId="ADAL" clId="{D22758EC-FD7D-48B5-BD69-8CCA3C4AD34D}" dt="2025-08-10T21:12:42.855" v="41" actId="5793"/>
          <ac:spMkLst>
            <pc:docMk/>
            <pc:sldMk cId="1177232306" sldId="257"/>
            <ac:spMk id="3" creationId="{E5F6DDBC-301F-3E86-FAEB-55AECBCF28E8}"/>
          </ac:spMkLst>
        </pc:spChg>
      </pc:sldChg>
      <pc:sldChg chg="modSp mod">
        <pc:chgData name="Kjersti Elisabeth Carlsen" userId="e6ed8a01-7d0a-4d56-b36c-23c1ad67010b" providerId="ADAL" clId="{D22758EC-FD7D-48B5-BD69-8CCA3C4AD34D}" dt="2025-08-13T19:11:48.410" v="43" actId="20577"/>
        <pc:sldMkLst>
          <pc:docMk/>
          <pc:sldMk cId="1143366784" sldId="258"/>
        </pc:sldMkLst>
        <pc:spChg chg="mod">
          <ac:chgData name="Kjersti Elisabeth Carlsen" userId="e6ed8a01-7d0a-4d56-b36c-23c1ad67010b" providerId="ADAL" clId="{D22758EC-FD7D-48B5-BD69-8CCA3C4AD34D}" dt="2025-08-10T21:05:04.363" v="16" actId="27636"/>
          <ac:spMkLst>
            <pc:docMk/>
            <pc:sldMk cId="1143366784" sldId="258"/>
            <ac:spMk id="3" creationId="{DF0A7008-7153-98AF-C9AE-6402E4973814}"/>
          </ac:spMkLst>
        </pc:spChg>
        <pc:spChg chg="mod">
          <ac:chgData name="Kjersti Elisabeth Carlsen" userId="e6ed8a01-7d0a-4d56-b36c-23c1ad67010b" providerId="ADAL" clId="{D22758EC-FD7D-48B5-BD69-8CCA3C4AD34D}" dt="2025-08-13T19:11:48.410" v="43" actId="20577"/>
          <ac:spMkLst>
            <pc:docMk/>
            <pc:sldMk cId="1143366784" sldId="258"/>
            <ac:spMk id="4" creationId="{EB94C8DE-ADA3-9195-A09D-9531DEC702BB}"/>
          </ac:spMkLst>
        </pc:spChg>
      </pc:sldChg>
      <pc:sldChg chg="modSp add mod ord">
        <pc:chgData name="Kjersti Elisabeth Carlsen" userId="e6ed8a01-7d0a-4d56-b36c-23c1ad67010b" providerId="ADAL" clId="{D22758EC-FD7D-48B5-BD69-8CCA3C4AD34D}" dt="2025-08-13T21:58:40.442" v="383"/>
        <pc:sldMkLst>
          <pc:docMk/>
          <pc:sldMk cId="3164273694" sldId="259"/>
        </pc:sldMkLst>
        <pc:spChg chg="mod">
          <ac:chgData name="Kjersti Elisabeth Carlsen" userId="e6ed8a01-7d0a-4d56-b36c-23c1ad67010b" providerId="ADAL" clId="{D22758EC-FD7D-48B5-BD69-8CCA3C4AD34D}" dt="2025-08-13T21:42:03.731" v="68" actId="20577"/>
          <ac:spMkLst>
            <pc:docMk/>
            <pc:sldMk cId="3164273694" sldId="259"/>
            <ac:spMk id="2" creationId="{F3F236F8-FA3B-B4EA-12B0-F7CE052523A0}"/>
          </ac:spMkLst>
        </pc:spChg>
        <pc:spChg chg="mod">
          <ac:chgData name="Kjersti Elisabeth Carlsen" userId="e6ed8a01-7d0a-4d56-b36c-23c1ad67010b" providerId="ADAL" clId="{D22758EC-FD7D-48B5-BD69-8CCA3C4AD34D}" dt="2025-08-13T21:50:21.624" v="377" actId="20577"/>
          <ac:spMkLst>
            <pc:docMk/>
            <pc:sldMk cId="3164273694" sldId="259"/>
            <ac:spMk id="3" creationId="{67379E72-9EC4-87EE-3295-878C622FD78F}"/>
          </ac:spMkLst>
        </pc:spChg>
      </pc:sldChg>
      <pc:sldChg chg="add">
        <pc:chgData name="Kjersti Elisabeth Carlsen" userId="e6ed8a01-7d0a-4d56-b36c-23c1ad67010b" providerId="ADAL" clId="{D22758EC-FD7D-48B5-BD69-8CCA3C4AD34D}" dt="2025-08-13T21:51:01.276" v="378"/>
        <pc:sldMkLst>
          <pc:docMk/>
          <pc:sldMk cId="4279373011" sldId="2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60D76-E3CB-4479-9ADF-62BDFDD266B8}" type="datetimeFigureOut">
              <a:rPr lang="nb-NO" smtClean="0"/>
              <a:t>13.08.2025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364794-3882-4E11-AC3D-EC1B2D857A8F}" type="slidenum">
              <a:rPr lang="nb-NO" smtClean="0"/>
              <a:t>‹#›</a:t>
            </a:fld>
            <a:endParaRPr lang="nb-NO"/>
          </a:p>
        </p:txBody>
      </p:sp>
    </p:spTree>
    <p:extLst>
      <p:ext uri="{BB962C8B-B14F-4D97-AF65-F5344CB8AC3E}">
        <p14:creationId xmlns:p14="http://schemas.microsoft.com/office/powerpoint/2010/main" val="313685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www.studentparlamentet.uio.no/studentdemokrati-ved-uio/Studentutvalg/" TargetMode="External"/><Relationship Id="rId13" Type="http://schemas.openxmlformats.org/officeDocument/2006/relationships/hyperlink" Target="http://www.ldo.no/" TargetMode="External"/><Relationship Id="rId3" Type="http://schemas.openxmlformats.org/officeDocument/2006/relationships/hyperlink" Target="https://www.uio.no/studier/kontakt/si-fra/laringsmiljokontakt.html" TargetMode="External"/><Relationship Id="rId7" Type="http://schemas.openxmlformats.org/officeDocument/2006/relationships/hyperlink" Target="https://www.uio.no/studier/kontakt/" TargetMode="External"/><Relationship Id="rId12" Type="http://schemas.openxmlformats.org/officeDocument/2006/relationships/hyperlink" Target="https://jurk.no/"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www.uio.no/studier/kontakt/si-fra/si-fra-saksgang.html" TargetMode="External"/><Relationship Id="rId11" Type="http://schemas.openxmlformats.org/officeDocument/2006/relationships/hyperlink" Target="https://www.uio.no/livet-rundt-studiene/tjenester/studenthumanisten/" TargetMode="External"/><Relationship Id="rId5" Type="http://schemas.openxmlformats.org/officeDocument/2006/relationships/hyperlink" Target="https://www.uio.no/om/organisasjon/studentombud/" TargetMode="External"/><Relationship Id="rId10" Type="http://schemas.openxmlformats.org/officeDocument/2006/relationships/hyperlink" Target="https://www.studentprest.uio.no/" TargetMode="External"/><Relationship Id="rId4" Type="http://schemas.openxmlformats.org/officeDocument/2006/relationships/hyperlink" Target="https://nettskjema.no/a/355678" TargetMode="External"/><Relationship Id="rId9" Type="http://schemas.openxmlformats.org/officeDocument/2006/relationships/hyperlink" Target="https://www.sio.no/helse/psykisk-hels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lgn="l" fontAlgn="base">
              <a:buAutoNum type="arabicParenR"/>
            </a:pPr>
            <a:r>
              <a:rPr lang="nb-NO" b="1" i="0" dirty="0">
                <a:solidFill>
                  <a:srgbClr val="000000"/>
                </a:solidFill>
                <a:effectLst/>
                <a:latin typeface="Times New Roman" panose="02020603050405020304" pitchFamily="18" charset="0"/>
              </a:rPr>
              <a:t>Hva kan du si fra om?</a:t>
            </a:r>
          </a:p>
          <a:p>
            <a:pPr marL="0" indent="0" algn="l" fontAlgn="base">
              <a:buNone/>
            </a:pPr>
            <a:r>
              <a:rPr lang="nb-NO" b="0" i="0" dirty="0">
                <a:solidFill>
                  <a:srgbClr val="000000"/>
                </a:solidFill>
                <a:effectLst/>
                <a:latin typeface="Times New Roman" panose="02020603050405020304" pitchFamily="18" charset="0"/>
              </a:rPr>
              <a:t>Vi ønsker et trygt og engasjerende læringsmiljø og trenger ros og ris fra dere for å bli bedre. Det er mange faktorer som spiller inn i læringsmiljøet, og vi ønsker at våre studenter opplever trygghet, respekt, gode fysiske og psykososiale forhold her ved UiO. Vi ber dere derfor si fra når dere er fornøyde eller når noe må forbedres, og spesielt ber vi dere varsle om alvorlige, kritikkverdige forhold.</a:t>
            </a:r>
            <a:r>
              <a:rPr lang="en-US" b="0" i="0" dirty="0">
                <a:solidFill>
                  <a:srgbClr val="000000"/>
                </a:solidFill>
                <a:effectLst/>
                <a:latin typeface="Times New Roman" panose="02020603050405020304" pitchFamily="18" charset="0"/>
              </a:rPr>
              <a:t> Vi vet det </a:t>
            </a:r>
            <a:r>
              <a:rPr lang="en-US" b="0" i="0" dirty="0" err="1">
                <a:solidFill>
                  <a:srgbClr val="000000"/>
                </a:solidFill>
                <a:effectLst/>
                <a:latin typeface="Times New Roman" panose="02020603050405020304" pitchFamily="18" charset="0"/>
              </a:rPr>
              <a:t>kan</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være</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vanskelig</a:t>
            </a:r>
            <a:r>
              <a:rPr lang="en-US" b="0" i="0" dirty="0">
                <a:solidFill>
                  <a:srgbClr val="000000"/>
                </a:solidFill>
                <a:effectLst/>
                <a:latin typeface="Times New Roman" panose="02020603050405020304" pitchFamily="18" charset="0"/>
              </a:rPr>
              <a:t> å </a:t>
            </a:r>
            <a:r>
              <a:rPr lang="en-US" b="0" i="0" dirty="0" err="1">
                <a:solidFill>
                  <a:srgbClr val="000000"/>
                </a:solidFill>
                <a:effectLst/>
                <a:latin typeface="Times New Roman" panose="02020603050405020304" pitchFamily="18" charset="0"/>
              </a:rPr>
              <a:t>vite</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hvilken</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kategori</a:t>
            </a:r>
            <a:r>
              <a:rPr lang="en-US" b="0" i="0" dirty="0">
                <a:solidFill>
                  <a:srgbClr val="000000"/>
                </a:solidFill>
                <a:effectLst/>
                <a:latin typeface="Times New Roman" panose="02020603050405020304" pitchFamily="18" charset="0"/>
              </a:rPr>
              <a:t> man </a:t>
            </a:r>
            <a:r>
              <a:rPr lang="en-US" b="0" i="0" dirty="0" err="1">
                <a:solidFill>
                  <a:srgbClr val="000000"/>
                </a:solidFill>
                <a:effectLst/>
                <a:latin typeface="Times New Roman" panose="02020603050405020304" pitchFamily="18" charset="0"/>
              </a:rPr>
              <a:t>skal</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melde</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saken</a:t>
            </a:r>
            <a:r>
              <a:rPr lang="en-US" b="0" i="0" dirty="0">
                <a:solidFill>
                  <a:srgbClr val="000000"/>
                </a:solidFill>
                <a:effectLst/>
                <a:latin typeface="Times New Roman" panose="02020603050405020304" pitchFamily="18" charset="0"/>
              </a:rPr>
              <a:t> inn i. Det </a:t>
            </a:r>
            <a:r>
              <a:rPr lang="en-US" b="0" i="0" dirty="0" err="1">
                <a:solidFill>
                  <a:srgbClr val="000000"/>
                </a:solidFill>
                <a:effectLst/>
                <a:latin typeface="Times New Roman" panose="02020603050405020304" pitchFamily="18" charset="0"/>
              </a:rPr>
              <a:t>viktigste</a:t>
            </a:r>
            <a:r>
              <a:rPr lang="en-US" b="0" i="0" dirty="0">
                <a:solidFill>
                  <a:srgbClr val="000000"/>
                </a:solidFill>
                <a:effectLst/>
                <a:latin typeface="Times New Roman" panose="02020603050405020304" pitchFamily="18" charset="0"/>
              </a:rPr>
              <a:t> er at den </a:t>
            </a:r>
            <a:r>
              <a:rPr lang="en-US" b="0" i="0" dirty="0" err="1">
                <a:solidFill>
                  <a:srgbClr val="000000"/>
                </a:solidFill>
                <a:effectLst/>
                <a:latin typeface="Times New Roman" panose="02020603050405020304" pitchFamily="18" charset="0"/>
              </a:rPr>
              <a:t>meldes</a:t>
            </a:r>
            <a:r>
              <a:rPr lang="en-US" b="0" i="0" dirty="0">
                <a:solidFill>
                  <a:srgbClr val="000000"/>
                </a:solidFill>
                <a:effectLst/>
                <a:latin typeface="Times New Roman" panose="02020603050405020304" pitchFamily="18" charset="0"/>
              </a:rPr>
              <a:t> inn, </a:t>
            </a:r>
            <a:r>
              <a:rPr lang="en-US" b="0" i="0" dirty="0" err="1">
                <a:solidFill>
                  <a:srgbClr val="000000"/>
                </a:solidFill>
                <a:effectLst/>
                <a:latin typeface="Times New Roman" panose="02020603050405020304" pitchFamily="18" charset="0"/>
              </a:rPr>
              <a:t>så</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følger</a:t>
            </a:r>
            <a:r>
              <a:rPr lang="en-US" b="0" i="0" dirty="0">
                <a:solidFill>
                  <a:srgbClr val="000000"/>
                </a:solidFill>
                <a:effectLst/>
                <a:latin typeface="Times New Roman" panose="02020603050405020304" pitchFamily="18" charset="0"/>
              </a:rPr>
              <a:t> de ansate i Si fra-</a:t>
            </a:r>
            <a:r>
              <a:rPr lang="en-US" b="0" i="0" dirty="0" err="1">
                <a:solidFill>
                  <a:srgbClr val="000000"/>
                </a:solidFill>
                <a:effectLst/>
                <a:latin typeface="Times New Roman" panose="02020603050405020304" pitchFamily="18" charset="0"/>
              </a:rPr>
              <a:t>mottaket</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på</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ditt</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fakultet</a:t>
            </a:r>
            <a:r>
              <a:rPr lang="en-US" b="0" i="0" dirty="0">
                <a:solidFill>
                  <a:srgbClr val="000000"/>
                </a:solidFill>
                <a:effectLst/>
                <a:latin typeface="Times New Roman" panose="02020603050405020304" pitchFamily="18" charset="0"/>
              </a:rPr>
              <a:t> opp. </a:t>
            </a:r>
            <a:br>
              <a:rPr lang="en-US" b="0" i="0" dirty="0">
                <a:solidFill>
                  <a:srgbClr val="000000"/>
                </a:solidFill>
                <a:effectLst/>
                <a:latin typeface="Times New Roman" panose="02020603050405020304" pitchFamily="18" charset="0"/>
              </a:rPr>
            </a:br>
            <a:br>
              <a:rPr lang="en-US" b="0" i="0" dirty="0">
                <a:solidFill>
                  <a:srgbClr val="000000"/>
                </a:solidFill>
                <a:effectLst/>
                <a:latin typeface="Times New Roman" panose="02020603050405020304" pitchFamily="18" charset="0"/>
              </a:rPr>
            </a:br>
            <a:r>
              <a:rPr lang="en-US" b="1" i="0" dirty="0">
                <a:solidFill>
                  <a:srgbClr val="000000"/>
                </a:solidFill>
                <a:effectLst/>
                <a:latin typeface="Times New Roman" panose="02020603050405020304" pitchFamily="18" charset="0"/>
              </a:rPr>
              <a:t>2) </a:t>
            </a:r>
            <a:r>
              <a:rPr lang="nb-NO" b="1" i="0" dirty="0">
                <a:solidFill>
                  <a:srgbClr val="000000"/>
                </a:solidFill>
                <a:effectLst/>
                <a:latin typeface="Helvetica" panose="020B0604020202020204" pitchFamily="34" charset="0"/>
              </a:rPr>
              <a:t>Hvordan kan du si fra?</a:t>
            </a:r>
          </a:p>
          <a:p>
            <a:pPr algn="l" fontAlgn="base"/>
            <a:r>
              <a:rPr lang="nb-NO" b="0" i="0" dirty="0">
                <a:solidFill>
                  <a:srgbClr val="000000"/>
                </a:solidFill>
                <a:effectLst/>
                <a:latin typeface="Helvetica" panose="020B0604020202020204" pitchFamily="34" charset="0"/>
              </a:rPr>
              <a:t>Fornøyd eller misfornøyd? Si det gjerne direkte til den det gjelder, en leder eller infosenteret. Du kan også:  </a:t>
            </a:r>
          </a:p>
          <a:p>
            <a:pPr algn="l" fontAlgn="base">
              <a:buFont typeface="Arial" panose="020B0604020202020204" pitchFamily="34" charset="0"/>
              <a:buChar char="•"/>
            </a:pPr>
            <a:r>
              <a:rPr lang="nb-NO" b="0" i="0" dirty="0">
                <a:solidFill>
                  <a:srgbClr val="000000"/>
                </a:solidFill>
                <a:effectLst/>
                <a:latin typeface="Helvetica" panose="020B0604020202020204" pitchFamily="34" charset="0"/>
              </a:rPr>
              <a:t>si fra til </a:t>
            </a:r>
            <a:r>
              <a:rPr lang="nb-NO" b="0" i="0" dirty="0">
                <a:solidFill>
                  <a:srgbClr val="000000"/>
                </a:solidFill>
                <a:effectLst/>
                <a:latin typeface="Helvetica" panose="020B0604020202020204" pitchFamily="34" charset="0"/>
                <a:hlinkClick r:id="rId3"/>
              </a:rPr>
              <a:t>læringsmiljøkontakten ved fakultetet ditt</a:t>
            </a:r>
            <a:endParaRPr lang="nb-NO" b="0" i="0" dirty="0">
              <a:solidFill>
                <a:srgbClr val="000000"/>
              </a:solidFill>
              <a:effectLst/>
              <a:latin typeface="Helvetica" panose="020B0604020202020204" pitchFamily="34" charset="0"/>
            </a:endParaRPr>
          </a:p>
          <a:p>
            <a:pPr algn="l" fontAlgn="base">
              <a:buFont typeface="Arial" panose="020B0604020202020204" pitchFamily="34" charset="0"/>
              <a:buChar char="•"/>
            </a:pPr>
            <a:r>
              <a:rPr lang="nb-NO" b="0" i="0" dirty="0">
                <a:solidFill>
                  <a:srgbClr val="000000"/>
                </a:solidFill>
                <a:effectLst/>
                <a:latin typeface="Helvetica" panose="020B0604020202020204" pitchFamily="34" charset="0"/>
              </a:rPr>
              <a:t>si fra ved å bruke </a:t>
            </a:r>
            <a:r>
              <a:rPr lang="nb-NO" b="0" i="0" dirty="0">
                <a:solidFill>
                  <a:srgbClr val="000000"/>
                </a:solidFill>
                <a:effectLst/>
                <a:latin typeface="Helvetica" panose="020B0604020202020204" pitchFamily="34" charset="0"/>
                <a:hlinkClick r:id="rId4"/>
              </a:rPr>
              <a:t>nettskjemaet på denne siden</a:t>
            </a:r>
            <a:endParaRPr lang="nb-NO" b="0" i="0" dirty="0">
              <a:solidFill>
                <a:srgbClr val="000000"/>
              </a:solidFill>
              <a:effectLst/>
              <a:latin typeface="Helvetica" panose="020B0604020202020204" pitchFamily="34" charset="0"/>
            </a:endParaRPr>
          </a:p>
          <a:p>
            <a:pPr algn="l" fontAlgn="base"/>
            <a:r>
              <a:rPr lang="nb-NO" b="0" i="0" dirty="0">
                <a:solidFill>
                  <a:srgbClr val="000000"/>
                </a:solidFill>
                <a:effectLst/>
                <a:latin typeface="Helvetica" panose="020B0604020202020204" pitchFamily="34" charset="0"/>
              </a:rPr>
              <a:t>Ønsker du å si fra anonymt, kan du kontakte </a:t>
            </a:r>
            <a:r>
              <a:rPr lang="nb-NO" b="0" i="0" dirty="0">
                <a:solidFill>
                  <a:srgbClr val="000000"/>
                </a:solidFill>
                <a:effectLst/>
                <a:latin typeface="Helvetica" panose="020B0604020202020204" pitchFamily="34" charset="0"/>
                <a:hlinkClick r:id="rId5"/>
              </a:rPr>
              <a:t>studentombudet</a:t>
            </a:r>
            <a:endParaRPr lang="nb-NO" b="0" i="0" dirty="0">
              <a:solidFill>
                <a:srgbClr val="000000"/>
              </a:solidFill>
              <a:effectLst/>
              <a:latin typeface="Helvetica" panose="020B0604020202020204" pitchFamily="34" charset="0"/>
            </a:endParaRPr>
          </a:p>
          <a:p>
            <a:endParaRPr lang="nb-NO" b="1" dirty="0"/>
          </a:p>
          <a:p>
            <a:pPr algn="l" fontAlgn="base"/>
            <a:r>
              <a:rPr lang="nb-NO" b="1" dirty="0"/>
              <a:t>3) Hva skjer når du sier ifra?</a:t>
            </a:r>
          </a:p>
          <a:p>
            <a:pPr algn="l" fontAlgn="base"/>
            <a:r>
              <a:rPr lang="nb-NO" b="0" i="0" dirty="0">
                <a:solidFill>
                  <a:srgbClr val="000000"/>
                </a:solidFill>
                <a:effectLst/>
                <a:latin typeface="Helvetica" panose="020B0604020202020204" pitchFamily="34" charset="0"/>
              </a:rPr>
              <a:t>Hvem som mottar saken din, og hvordan denne følges opp, kommer an på hva du melder fra om. De fleste sakene går til Si fra mottaket ved fakultetet ditt. I mottaket sitter blant annet læringsmiljøkontakten.</a:t>
            </a:r>
          </a:p>
          <a:p>
            <a:pPr algn="l" fontAlgn="base">
              <a:buFont typeface="Arial" panose="020B0604020202020204" pitchFamily="34" charset="0"/>
              <a:buChar char="•"/>
            </a:pPr>
            <a:r>
              <a:rPr lang="nb-NO" b="0" i="0" dirty="0">
                <a:solidFill>
                  <a:srgbClr val="000000"/>
                </a:solidFill>
                <a:effectLst/>
                <a:latin typeface="Helvetica" panose="020B0604020202020204" pitchFamily="34" charset="0"/>
                <a:hlinkClick r:id="rId6"/>
              </a:rPr>
              <a:t>Hvem mottar saken min, og hva skjer når jeg sier fra?</a:t>
            </a:r>
            <a:endParaRPr lang="nb-NO" b="0" i="0" dirty="0">
              <a:solidFill>
                <a:srgbClr val="000000"/>
              </a:solidFill>
              <a:effectLst/>
              <a:latin typeface="Helvetica" panose="020B0604020202020204" pitchFamily="34" charset="0"/>
            </a:endParaRPr>
          </a:p>
          <a:p>
            <a:endParaRPr lang="nb-NO" dirty="0"/>
          </a:p>
          <a:p>
            <a:pPr algn="l" fontAlgn="base">
              <a:buFont typeface="Arial" panose="020B0604020202020204" pitchFamily="34" charset="0"/>
              <a:buChar char="•"/>
            </a:pPr>
            <a:r>
              <a:rPr lang="nb-NO" b="1" dirty="0"/>
              <a:t>4) Hvor kan du få råd og støtte?</a:t>
            </a:r>
          </a:p>
          <a:p>
            <a:pPr algn="l" fontAlgn="base">
              <a:buFont typeface="Arial" panose="020B0604020202020204" pitchFamily="34" charset="0"/>
              <a:buNone/>
            </a:pPr>
            <a:r>
              <a:rPr lang="nb-NO" dirty="0"/>
              <a:t>Det er alltid nyttig å prate med noen om man har opplevd noe som ikke føltes greit. Du kan prate med </a:t>
            </a:r>
            <a:r>
              <a:rPr lang="nb-NO" b="0" i="0" dirty="0">
                <a:solidFill>
                  <a:srgbClr val="000000"/>
                </a:solidFill>
                <a:effectLst/>
                <a:latin typeface="Helvetica" panose="020B0604020202020204" pitchFamily="34" charset="0"/>
                <a:hlinkClick r:id="rId3"/>
              </a:rPr>
              <a:t>Læringsmiljøkontakten ved fakultetet ditt</a:t>
            </a:r>
            <a:endParaRPr lang="nb-NO" b="0" i="0" dirty="0">
              <a:solidFill>
                <a:srgbClr val="000000"/>
              </a:solidFill>
              <a:effectLst/>
              <a:latin typeface="Helvetica" panose="020B0604020202020204" pitchFamily="34" charset="0"/>
            </a:endParaRPr>
          </a:p>
          <a:p>
            <a:pPr algn="l" fontAlgn="base">
              <a:buFont typeface="Arial" panose="020B0604020202020204" pitchFamily="34" charset="0"/>
              <a:buChar char="•"/>
            </a:pPr>
            <a:r>
              <a:rPr lang="nb-NO" b="0" i="0" dirty="0">
                <a:solidFill>
                  <a:srgbClr val="000000"/>
                </a:solidFill>
                <a:effectLst/>
                <a:latin typeface="Helvetica" panose="020B0604020202020204" pitchFamily="34" charset="0"/>
                <a:hlinkClick r:id="rId7"/>
              </a:rPr>
              <a:t>Studentinfosenteret på fakultetet ditt</a:t>
            </a:r>
            <a:endParaRPr lang="nb-NO" b="0" i="0" dirty="0">
              <a:solidFill>
                <a:srgbClr val="000000"/>
              </a:solidFill>
              <a:effectLst/>
              <a:latin typeface="Helvetica" panose="020B0604020202020204" pitchFamily="34" charset="0"/>
            </a:endParaRPr>
          </a:p>
          <a:p>
            <a:pPr algn="l" fontAlgn="base">
              <a:buFont typeface="Arial" panose="020B0604020202020204" pitchFamily="34" charset="0"/>
              <a:buChar char="•"/>
            </a:pPr>
            <a:r>
              <a:rPr lang="nb-NO" b="0" i="0" dirty="0">
                <a:solidFill>
                  <a:srgbClr val="000000"/>
                </a:solidFill>
                <a:effectLst/>
                <a:latin typeface="Helvetica" panose="020B0604020202020204" pitchFamily="34" charset="0"/>
                <a:hlinkClick r:id="rId8"/>
              </a:rPr>
              <a:t>Studenttillitsvalgte</a:t>
            </a:r>
            <a:r>
              <a:rPr lang="nb-NO" b="0" i="0" dirty="0">
                <a:solidFill>
                  <a:srgbClr val="000000"/>
                </a:solidFill>
                <a:effectLst/>
                <a:latin typeface="Helvetica" panose="020B0604020202020204" pitchFamily="34" charset="0"/>
              </a:rPr>
              <a:t> på fakultetet ditt</a:t>
            </a:r>
            <a:br>
              <a:rPr lang="nb-NO" b="0" i="0" dirty="0">
                <a:solidFill>
                  <a:srgbClr val="000000"/>
                </a:solidFill>
                <a:effectLst/>
                <a:latin typeface="Helvetica" panose="020B0604020202020204" pitchFamily="34" charset="0"/>
              </a:rPr>
            </a:br>
            <a:r>
              <a:rPr lang="nb-NO" b="0" i="0" dirty="0">
                <a:solidFill>
                  <a:srgbClr val="000000"/>
                </a:solidFill>
                <a:effectLst/>
                <a:latin typeface="Helvetica" panose="020B0604020202020204" pitchFamily="34" charset="0"/>
                <a:hlinkClick r:id="rId5"/>
              </a:rPr>
              <a:t>Studentombudet</a:t>
            </a:r>
            <a:endParaRPr lang="nb-NO" b="0" i="0" dirty="0">
              <a:solidFill>
                <a:srgbClr val="000000"/>
              </a:solidFill>
              <a:effectLst/>
              <a:latin typeface="Helvetica" panose="020B0604020202020204" pitchFamily="34" charset="0"/>
            </a:endParaRPr>
          </a:p>
          <a:p>
            <a:pPr algn="l" fontAlgn="base">
              <a:buFont typeface="Arial" panose="020B0604020202020204" pitchFamily="34" charset="0"/>
              <a:buChar char="•"/>
            </a:pPr>
            <a:r>
              <a:rPr lang="nb-NO" b="0" i="0" dirty="0">
                <a:solidFill>
                  <a:srgbClr val="000000"/>
                </a:solidFill>
                <a:effectLst/>
                <a:latin typeface="Helvetica" panose="020B0604020202020204" pitchFamily="34" charset="0"/>
                <a:hlinkClick r:id="rId9"/>
              </a:rPr>
              <a:t>SiO psykisk helse/rådgivning</a:t>
            </a:r>
            <a:endParaRPr lang="nb-NO" b="0" i="0" dirty="0">
              <a:solidFill>
                <a:srgbClr val="000000"/>
              </a:solidFill>
              <a:effectLst/>
              <a:latin typeface="Helvetica" panose="020B0604020202020204" pitchFamily="34" charset="0"/>
            </a:endParaRPr>
          </a:p>
          <a:p>
            <a:pPr algn="l" fontAlgn="base">
              <a:buFont typeface="Arial" panose="020B0604020202020204" pitchFamily="34" charset="0"/>
              <a:buChar char="•"/>
            </a:pPr>
            <a:r>
              <a:rPr lang="nb-NO" b="0" i="0" dirty="0">
                <a:solidFill>
                  <a:srgbClr val="000000"/>
                </a:solidFill>
                <a:effectLst/>
                <a:latin typeface="Helvetica" panose="020B0604020202020204" pitchFamily="34" charset="0"/>
                <a:hlinkClick r:id="rId10"/>
              </a:rPr>
              <a:t>Studentprestene</a:t>
            </a:r>
            <a:r>
              <a:rPr lang="nb-NO" b="0" i="0" dirty="0">
                <a:solidFill>
                  <a:srgbClr val="000000"/>
                </a:solidFill>
                <a:effectLst/>
                <a:latin typeface="Helvetica" panose="020B0604020202020204" pitchFamily="34" charset="0"/>
              </a:rPr>
              <a:t> og </a:t>
            </a:r>
            <a:r>
              <a:rPr lang="nb-NO" b="0" i="0" dirty="0">
                <a:solidFill>
                  <a:srgbClr val="000000"/>
                </a:solidFill>
                <a:effectLst/>
                <a:latin typeface="Helvetica" panose="020B0604020202020204" pitchFamily="34" charset="0"/>
                <a:hlinkClick r:id="rId11"/>
              </a:rPr>
              <a:t>studenthumanisten</a:t>
            </a:r>
            <a:endParaRPr lang="nb-NO" b="0" i="0" dirty="0">
              <a:solidFill>
                <a:srgbClr val="000000"/>
              </a:solidFill>
              <a:effectLst/>
              <a:latin typeface="Helvetica" panose="020B0604020202020204" pitchFamily="34" charset="0"/>
            </a:endParaRPr>
          </a:p>
          <a:p>
            <a:pPr algn="l" fontAlgn="base">
              <a:buFont typeface="Arial" panose="020B0604020202020204" pitchFamily="34" charset="0"/>
              <a:buChar char="•"/>
            </a:pPr>
            <a:r>
              <a:rPr lang="nb-NO" b="0" i="0" dirty="0">
                <a:solidFill>
                  <a:srgbClr val="000000"/>
                </a:solidFill>
                <a:effectLst/>
                <a:latin typeface="Helvetica" panose="020B0604020202020204" pitchFamily="34" charset="0"/>
                <a:hlinkClick r:id="rId12"/>
              </a:rPr>
              <a:t>JURK – Juridisk rådgivning for kvinner</a:t>
            </a:r>
            <a:endParaRPr lang="nb-NO" b="0" i="0" dirty="0">
              <a:solidFill>
                <a:srgbClr val="000000"/>
              </a:solidFill>
              <a:effectLst/>
              <a:latin typeface="Helvetica" panose="020B0604020202020204" pitchFamily="34" charset="0"/>
            </a:endParaRPr>
          </a:p>
          <a:p>
            <a:pPr algn="l" fontAlgn="base">
              <a:buFont typeface="Arial" panose="020B0604020202020204" pitchFamily="34" charset="0"/>
              <a:buChar char="•"/>
            </a:pPr>
            <a:r>
              <a:rPr lang="nb-NO" b="0" i="0" dirty="0">
                <a:solidFill>
                  <a:srgbClr val="000000"/>
                </a:solidFill>
                <a:effectLst/>
                <a:latin typeface="Helvetica" panose="020B0604020202020204" pitchFamily="34" charset="0"/>
                <a:hlinkClick r:id="rId13"/>
              </a:rPr>
              <a:t>Likestillings- og diskrimineringsombudet</a:t>
            </a:r>
            <a:endParaRPr lang="nb-NO" b="0" i="0" dirty="0">
              <a:solidFill>
                <a:srgbClr val="000000"/>
              </a:solidFill>
              <a:effectLst/>
              <a:latin typeface="Helvetica" panose="020B0604020202020204" pitchFamily="34" charset="0"/>
            </a:endParaRPr>
          </a:p>
          <a:p>
            <a:endParaRPr lang="nb-NO" dirty="0"/>
          </a:p>
        </p:txBody>
      </p:sp>
      <p:sp>
        <p:nvSpPr>
          <p:cNvPr id="4" name="Plassholder for lysbildenummer 3"/>
          <p:cNvSpPr>
            <a:spLocks noGrp="1"/>
          </p:cNvSpPr>
          <p:nvPr>
            <p:ph type="sldNum" sz="quarter" idx="5"/>
          </p:nvPr>
        </p:nvSpPr>
        <p:spPr/>
        <p:txBody>
          <a:bodyPr/>
          <a:lstStyle/>
          <a:p>
            <a:fld id="{18B94BC2-A000-49C9-AD2A-05FBB0EE60BF}" type="slidenum">
              <a:rPr lang="nb-NO" smtClean="0"/>
              <a:t>1</a:t>
            </a:fld>
            <a:endParaRPr lang="nb-NO"/>
          </a:p>
        </p:txBody>
      </p:sp>
    </p:spTree>
    <p:extLst>
      <p:ext uri="{BB962C8B-B14F-4D97-AF65-F5344CB8AC3E}">
        <p14:creationId xmlns:p14="http://schemas.microsoft.com/office/powerpoint/2010/main" val="537806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72B420-457B-2D57-03BF-80443A299948}"/>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9CADBF8B-D638-91DF-49B4-F6A1A20B74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886A2F1C-FA0B-0DD9-9AE0-7B6E106FF3B7}"/>
              </a:ext>
            </a:extLst>
          </p:cNvPr>
          <p:cNvSpPr>
            <a:spLocks noGrp="1"/>
          </p:cNvSpPr>
          <p:nvPr>
            <p:ph type="dt" sz="half" idx="10"/>
          </p:nvPr>
        </p:nvSpPr>
        <p:spPr/>
        <p:txBody>
          <a:bodyPr/>
          <a:lstStyle/>
          <a:p>
            <a:fld id="{2B8139DD-FBA6-49C8-8D1F-AAC4FF2A321A}" type="datetimeFigureOut">
              <a:rPr lang="nb-NO" smtClean="0"/>
              <a:t>13.08.2025</a:t>
            </a:fld>
            <a:endParaRPr lang="nb-NO"/>
          </a:p>
        </p:txBody>
      </p:sp>
      <p:sp>
        <p:nvSpPr>
          <p:cNvPr id="5" name="Plassholder for bunntekst 4">
            <a:extLst>
              <a:ext uri="{FF2B5EF4-FFF2-40B4-BE49-F238E27FC236}">
                <a16:creationId xmlns:a16="http://schemas.microsoft.com/office/drawing/2014/main" id="{BBB4D3F8-3281-069B-2120-04839135EEF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C0E2BB8-E1B8-B352-C4BA-CD3389F07FCF}"/>
              </a:ext>
            </a:extLst>
          </p:cNvPr>
          <p:cNvSpPr>
            <a:spLocks noGrp="1"/>
          </p:cNvSpPr>
          <p:nvPr>
            <p:ph type="sldNum" sz="quarter" idx="12"/>
          </p:nvPr>
        </p:nvSpPr>
        <p:spPr/>
        <p:txBody>
          <a:bodyPr/>
          <a:lstStyle/>
          <a:p>
            <a:fld id="{B8D5A9A2-7FF0-492E-BA48-7C0F25DB08FC}" type="slidenum">
              <a:rPr lang="nb-NO" smtClean="0"/>
              <a:t>‹#›</a:t>
            </a:fld>
            <a:endParaRPr lang="nb-NO"/>
          </a:p>
        </p:txBody>
      </p:sp>
    </p:spTree>
    <p:extLst>
      <p:ext uri="{BB962C8B-B14F-4D97-AF65-F5344CB8AC3E}">
        <p14:creationId xmlns:p14="http://schemas.microsoft.com/office/powerpoint/2010/main" val="589839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5F5C6F-03A8-8D48-CFF7-6979E792BA3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D520BAC-3086-F82F-20F7-F07E6AA5FCB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9C3EA10-6AC5-F6D5-BFEA-4E72A5457BFD}"/>
              </a:ext>
            </a:extLst>
          </p:cNvPr>
          <p:cNvSpPr>
            <a:spLocks noGrp="1"/>
          </p:cNvSpPr>
          <p:nvPr>
            <p:ph type="dt" sz="half" idx="10"/>
          </p:nvPr>
        </p:nvSpPr>
        <p:spPr/>
        <p:txBody>
          <a:bodyPr/>
          <a:lstStyle/>
          <a:p>
            <a:fld id="{2B8139DD-FBA6-49C8-8D1F-AAC4FF2A321A}" type="datetimeFigureOut">
              <a:rPr lang="nb-NO" smtClean="0"/>
              <a:t>13.08.2025</a:t>
            </a:fld>
            <a:endParaRPr lang="nb-NO"/>
          </a:p>
        </p:txBody>
      </p:sp>
      <p:sp>
        <p:nvSpPr>
          <p:cNvPr id="5" name="Plassholder for bunntekst 4">
            <a:extLst>
              <a:ext uri="{FF2B5EF4-FFF2-40B4-BE49-F238E27FC236}">
                <a16:creationId xmlns:a16="http://schemas.microsoft.com/office/drawing/2014/main" id="{5609108C-17CB-A17C-43FC-4AE706031DC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5537735-44B2-BDBB-57B4-0ED7C72FAE82}"/>
              </a:ext>
            </a:extLst>
          </p:cNvPr>
          <p:cNvSpPr>
            <a:spLocks noGrp="1"/>
          </p:cNvSpPr>
          <p:nvPr>
            <p:ph type="sldNum" sz="quarter" idx="12"/>
          </p:nvPr>
        </p:nvSpPr>
        <p:spPr/>
        <p:txBody>
          <a:bodyPr/>
          <a:lstStyle/>
          <a:p>
            <a:fld id="{B8D5A9A2-7FF0-492E-BA48-7C0F25DB08FC}" type="slidenum">
              <a:rPr lang="nb-NO" smtClean="0"/>
              <a:t>‹#›</a:t>
            </a:fld>
            <a:endParaRPr lang="nb-NO"/>
          </a:p>
        </p:txBody>
      </p:sp>
    </p:spTree>
    <p:extLst>
      <p:ext uri="{BB962C8B-B14F-4D97-AF65-F5344CB8AC3E}">
        <p14:creationId xmlns:p14="http://schemas.microsoft.com/office/powerpoint/2010/main" val="1878435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DF9618-95A7-87AE-2BC0-654E33DEC4F6}"/>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11F56D8-7DC6-91FC-7D2F-B02DDA2745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DF273E2E-8908-8578-FDB6-10D59C958102}"/>
              </a:ext>
            </a:extLst>
          </p:cNvPr>
          <p:cNvSpPr>
            <a:spLocks noGrp="1"/>
          </p:cNvSpPr>
          <p:nvPr>
            <p:ph type="dt" sz="half" idx="10"/>
          </p:nvPr>
        </p:nvSpPr>
        <p:spPr/>
        <p:txBody>
          <a:bodyPr/>
          <a:lstStyle/>
          <a:p>
            <a:fld id="{2B8139DD-FBA6-49C8-8D1F-AAC4FF2A321A}" type="datetimeFigureOut">
              <a:rPr lang="nb-NO" smtClean="0"/>
              <a:t>13.08.2025</a:t>
            </a:fld>
            <a:endParaRPr lang="nb-NO"/>
          </a:p>
        </p:txBody>
      </p:sp>
      <p:sp>
        <p:nvSpPr>
          <p:cNvPr id="5" name="Plassholder for bunntekst 4">
            <a:extLst>
              <a:ext uri="{FF2B5EF4-FFF2-40B4-BE49-F238E27FC236}">
                <a16:creationId xmlns:a16="http://schemas.microsoft.com/office/drawing/2014/main" id="{D4B45BAA-268F-A221-CD5D-9D54DF6308C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4943A8B-FC26-2D06-1CF1-9DFF93EF2695}"/>
              </a:ext>
            </a:extLst>
          </p:cNvPr>
          <p:cNvSpPr>
            <a:spLocks noGrp="1"/>
          </p:cNvSpPr>
          <p:nvPr>
            <p:ph type="sldNum" sz="quarter" idx="12"/>
          </p:nvPr>
        </p:nvSpPr>
        <p:spPr/>
        <p:txBody>
          <a:bodyPr/>
          <a:lstStyle/>
          <a:p>
            <a:fld id="{B8D5A9A2-7FF0-492E-BA48-7C0F25DB08FC}" type="slidenum">
              <a:rPr lang="nb-NO" smtClean="0"/>
              <a:t>‹#›</a:t>
            </a:fld>
            <a:endParaRPr lang="nb-NO"/>
          </a:p>
        </p:txBody>
      </p:sp>
    </p:spTree>
    <p:extLst>
      <p:ext uri="{BB962C8B-B14F-4D97-AF65-F5344CB8AC3E}">
        <p14:creationId xmlns:p14="http://schemas.microsoft.com/office/powerpoint/2010/main" val="2762229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44F547-9631-04DA-192E-0188B7BF775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1441DCC-327D-1CF7-B237-82868593793B}"/>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C6AB511-C81C-1EC6-F408-2AC072C411A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E29050EA-619E-60DE-BA8B-2605B00EE378}"/>
              </a:ext>
            </a:extLst>
          </p:cNvPr>
          <p:cNvSpPr>
            <a:spLocks noGrp="1"/>
          </p:cNvSpPr>
          <p:nvPr>
            <p:ph type="dt" sz="half" idx="10"/>
          </p:nvPr>
        </p:nvSpPr>
        <p:spPr/>
        <p:txBody>
          <a:bodyPr/>
          <a:lstStyle/>
          <a:p>
            <a:fld id="{2B8139DD-FBA6-49C8-8D1F-AAC4FF2A321A}" type="datetimeFigureOut">
              <a:rPr lang="nb-NO" smtClean="0"/>
              <a:t>13.08.2025</a:t>
            </a:fld>
            <a:endParaRPr lang="nb-NO"/>
          </a:p>
        </p:txBody>
      </p:sp>
      <p:sp>
        <p:nvSpPr>
          <p:cNvPr id="6" name="Plassholder for bunntekst 5">
            <a:extLst>
              <a:ext uri="{FF2B5EF4-FFF2-40B4-BE49-F238E27FC236}">
                <a16:creationId xmlns:a16="http://schemas.microsoft.com/office/drawing/2014/main" id="{9B0268B7-2DC1-AD63-A216-9443DE2D9DE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6BA5B37-B2BF-5835-881D-1DC0136A7413}"/>
              </a:ext>
            </a:extLst>
          </p:cNvPr>
          <p:cNvSpPr>
            <a:spLocks noGrp="1"/>
          </p:cNvSpPr>
          <p:nvPr>
            <p:ph type="sldNum" sz="quarter" idx="12"/>
          </p:nvPr>
        </p:nvSpPr>
        <p:spPr/>
        <p:txBody>
          <a:bodyPr/>
          <a:lstStyle/>
          <a:p>
            <a:fld id="{B8D5A9A2-7FF0-492E-BA48-7C0F25DB08FC}" type="slidenum">
              <a:rPr lang="nb-NO" smtClean="0"/>
              <a:t>‹#›</a:t>
            </a:fld>
            <a:endParaRPr lang="nb-NO"/>
          </a:p>
        </p:txBody>
      </p:sp>
    </p:spTree>
    <p:extLst>
      <p:ext uri="{BB962C8B-B14F-4D97-AF65-F5344CB8AC3E}">
        <p14:creationId xmlns:p14="http://schemas.microsoft.com/office/powerpoint/2010/main" val="3939306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2F2957-644E-E010-B5B2-A03FC9E8F444}"/>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95B26C2-748C-0790-9280-924863650A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5CC43D80-64C0-F489-CBCF-F82BFC945D42}"/>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BD5973AE-E590-5EB8-BEB1-33E8A9D3C4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6B2F5F36-196D-403E-E842-4A6E2C41824E}"/>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BAF643C6-BD3A-F2C5-0C6A-07DDA530F366}"/>
              </a:ext>
            </a:extLst>
          </p:cNvPr>
          <p:cNvSpPr>
            <a:spLocks noGrp="1"/>
          </p:cNvSpPr>
          <p:nvPr>
            <p:ph type="dt" sz="half" idx="10"/>
          </p:nvPr>
        </p:nvSpPr>
        <p:spPr/>
        <p:txBody>
          <a:bodyPr/>
          <a:lstStyle/>
          <a:p>
            <a:fld id="{2B8139DD-FBA6-49C8-8D1F-AAC4FF2A321A}" type="datetimeFigureOut">
              <a:rPr lang="nb-NO" smtClean="0"/>
              <a:t>13.08.2025</a:t>
            </a:fld>
            <a:endParaRPr lang="nb-NO"/>
          </a:p>
        </p:txBody>
      </p:sp>
      <p:sp>
        <p:nvSpPr>
          <p:cNvPr id="8" name="Plassholder for bunntekst 7">
            <a:extLst>
              <a:ext uri="{FF2B5EF4-FFF2-40B4-BE49-F238E27FC236}">
                <a16:creationId xmlns:a16="http://schemas.microsoft.com/office/drawing/2014/main" id="{5A304D74-DC0F-736F-B952-22AFC1F03D1B}"/>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C2F4C77E-A835-90DB-3B33-57A5A7B9FF59}"/>
              </a:ext>
            </a:extLst>
          </p:cNvPr>
          <p:cNvSpPr>
            <a:spLocks noGrp="1"/>
          </p:cNvSpPr>
          <p:nvPr>
            <p:ph type="sldNum" sz="quarter" idx="12"/>
          </p:nvPr>
        </p:nvSpPr>
        <p:spPr/>
        <p:txBody>
          <a:bodyPr/>
          <a:lstStyle/>
          <a:p>
            <a:fld id="{B8D5A9A2-7FF0-492E-BA48-7C0F25DB08FC}" type="slidenum">
              <a:rPr lang="nb-NO" smtClean="0"/>
              <a:t>‹#›</a:t>
            </a:fld>
            <a:endParaRPr lang="nb-NO"/>
          </a:p>
        </p:txBody>
      </p:sp>
    </p:spTree>
    <p:extLst>
      <p:ext uri="{BB962C8B-B14F-4D97-AF65-F5344CB8AC3E}">
        <p14:creationId xmlns:p14="http://schemas.microsoft.com/office/powerpoint/2010/main" val="1791017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F2C7B8-5EE8-EA90-F483-1242C47FA6A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3B1E6CD8-91FC-D72E-D01A-47241D3F9BD2}"/>
              </a:ext>
            </a:extLst>
          </p:cNvPr>
          <p:cNvSpPr>
            <a:spLocks noGrp="1"/>
          </p:cNvSpPr>
          <p:nvPr>
            <p:ph type="dt" sz="half" idx="10"/>
          </p:nvPr>
        </p:nvSpPr>
        <p:spPr/>
        <p:txBody>
          <a:bodyPr/>
          <a:lstStyle/>
          <a:p>
            <a:fld id="{2B8139DD-FBA6-49C8-8D1F-AAC4FF2A321A}" type="datetimeFigureOut">
              <a:rPr lang="nb-NO" smtClean="0"/>
              <a:t>13.08.2025</a:t>
            </a:fld>
            <a:endParaRPr lang="nb-NO"/>
          </a:p>
        </p:txBody>
      </p:sp>
      <p:sp>
        <p:nvSpPr>
          <p:cNvPr id="4" name="Plassholder for bunntekst 3">
            <a:extLst>
              <a:ext uri="{FF2B5EF4-FFF2-40B4-BE49-F238E27FC236}">
                <a16:creationId xmlns:a16="http://schemas.microsoft.com/office/drawing/2014/main" id="{81AA908D-21F6-8168-A776-C743A5953C5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D5C73B7-0B65-F96C-7268-DEB61FF5FFE2}"/>
              </a:ext>
            </a:extLst>
          </p:cNvPr>
          <p:cNvSpPr>
            <a:spLocks noGrp="1"/>
          </p:cNvSpPr>
          <p:nvPr>
            <p:ph type="sldNum" sz="quarter" idx="12"/>
          </p:nvPr>
        </p:nvSpPr>
        <p:spPr/>
        <p:txBody>
          <a:bodyPr/>
          <a:lstStyle/>
          <a:p>
            <a:fld id="{B8D5A9A2-7FF0-492E-BA48-7C0F25DB08FC}" type="slidenum">
              <a:rPr lang="nb-NO" smtClean="0"/>
              <a:t>‹#›</a:t>
            </a:fld>
            <a:endParaRPr lang="nb-NO"/>
          </a:p>
        </p:txBody>
      </p:sp>
    </p:spTree>
    <p:extLst>
      <p:ext uri="{BB962C8B-B14F-4D97-AF65-F5344CB8AC3E}">
        <p14:creationId xmlns:p14="http://schemas.microsoft.com/office/powerpoint/2010/main" val="4244914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6761D975-4E3D-97F8-C3D1-9A553D2BEA86}"/>
              </a:ext>
            </a:extLst>
          </p:cNvPr>
          <p:cNvSpPr>
            <a:spLocks noGrp="1"/>
          </p:cNvSpPr>
          <p:nvPr>
            <p:ph type="dt" sz="half" idx="10"/>
          </p:nvPr>
        </p:nvSpPr>
        <p:spPr/>
        <p:txBody>
          <a:bodyPr/>
          <a:lstStyle/>
          <a:p>
            <a:fld id="{2B8139DD-FBA6-49C8-8D1F-AAC4FF2A321A}" type="datetimeFigureOut">
              <a:rPr lang="nb-NO" smtClean="0"/>
              <a:t>13.08.2025</a:t>
            </a:fld>
            <a:endParaRPr lang="nb-NO"/>
          </a:p>
        </p:txBody>
      </p:sp>
      <p:sp>
        <p:nvSpPr>
          <p:cNvPr id="3" name="Plassholder for bunntekst 2">
            <a:extLst>
              <a:ext uri="{FF2B5EF4-FFF2-40B4-BE49-F238E27FC236}">
                <a16:creationId xmlns:a16="http://schemas.microsoft.com/office/drawing/2014/main" id="{D3B5DE35-CC82-973B-A1CD-7AC2FD38E804}"/>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6DB1BBB-A673-858D-2D94-10F85CC131FA}"/>
              </a:ext>
            </a:extLst>
          </p:cNvPr>
          <p:cNvSpPr>
            <a:spLocks noGrp="1"/>
          </p:cNvSpPr>
          <p:nvPr>
            <p:ph type="sldNum" sz="quarter" idx="12"/>
          </p:nvPr>
        </p:nvSpPr>
        <p:spPr/>
        <p:txBody>
          <a:bodyPr/>
          <a:lstStyle/>
          <a:p>
            <a:fld id="{B8D5A9A2-7FF0-492E-BA48-7C0F25DB08FC}" type="slidenum">
              <a:rPr lang="nb-NO" smtClean="0"/>
              <a:t>‹#›</a:t>
            </a:fld>
            <a:endParaRPr lang="nb-NO"/>
          </a:p>
        </p:txBody>
      </p:sp>
    </p:spTree>
    <p:extLst>
      <p:ext uri="{BB962C8B-B14F-4D97-AF65-F5344CB8AC3E}">
        <p14:creationId xmlns:p14="http://schemas.microsoft.com/office/powerpoint/2010/main" val="58149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784654-9878-7690-6D37-B0C6606C9DF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93CA3F01-94B5-F231-871B-ADE156C0B2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2C92C648-FA34-BC40-34F8-8DFD45D58C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F1B5F84-0D69-790A-73D0-2E96C8B5E774}"/>
              </a:ext>
            </a:extLst>
          </p:cNvPr>
          <p:cNvSpPr>
            <a:spLocks noGrp="1"/>
          </p:cNvSpPr>
          <p:nvPr>
            <p:ph type="dt" sz="half" idx="10"/>
          </p:nvPr>
        </p:nvSpPr>
        <p:spPr/>
        <p:txBody>
          <a:bodyPr/>
          <a:lstStyle/>
          <a:p>
            <a:fld id="{2B8139DD-FBA6-49C8-8D1F-AAC4FF2A321A}" type="datetimeFigureOut">
              <a:rPr lang="nb-NO" smtClean="0"/>
              <a:t>13.08.2025</a:t>
            </a:fld>
            <a:endParaRPr lang="nb-NO"/>
          </a:p>
        </p:txBody>
      </p:sp>
      <p:sp>
        <p:nvSpPr>
          <p:cNvPr id="6" name="Plassholder for bunntekst 5">
            <a:extLst>
              <a:ext uri="{FF2B5EF4-FFF2-40B4-BE49-F238E27FC236}">
                <a16:creationId xmlns:a16="http://schemas.microsoft.com/office/drawing/2014/main" id="{791A9A41-74F0-86EE-B62C-C01EC5479FC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EA7DDE9-D6BD-19AB-A148-E0963DFC6E7F}"/>
              </a:ext>
            </a:extLst>
          </p:cNvPr>
          <p:cNvSpPr>
            <a:spLocks noGrp="1"/>
          </p:cNvSpPr>
          <p:nvPr>
            <p:ph type="sldNum" sz="quarter" idx="12"/>
          </p:nvPr>
        </p:nvSpPr>
        <p:spPr/>
        <p:txBody>
          <a:bodyPr/>
          <a:lstStyle/>
          <a:p>
            <a:fld id="{B8D5A9A2-7FF0-492E-BA48-7C0F25DB08FC}" type="slidenum">
              <a:rPr lang="nb-NO" smtClean="0"/>
              <a:t>‹#›</a:t>
            </a:fld>
            <a:endParaRPr lang="nb-NO"/>
          </a:p>
        </p:txBody>
      </p:sp>
    </p:spTree>
    <p:extLst>
      <p:ext uri="{BB962C8B-B14F-4D97-AF65-F5344CB8AC3E}">
        <p14:creationId xmlns:p14="http://schemas.microsoft.com/office/powerpoint/2010/main" val="1799124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A989F3F-9300-0370-DF1A-9A786A615BA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B6F93A60-B362-3A59-2BAF-42FB28F42D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9E117A1A-7350-6BCA-FEAD-12E130CCC8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11D41F7-2BBF-B1DB-BD1A-5261F7127B84}"/>
              </a:ext>
            </a:extLst>
          </p:cNvPr>
          <p:cNvSpPr>
            <a:spLocks noGrp="1"/>
          </p:cNvSpPr>
          <p:nvPr>
            <p:ph type="dt" sz="half" idx="10"/>
          </p:nvPr>
        </p:nvSpPr>
        <p:spPr/>
        <p:txBody>
          <a:bodyPr/>
          <a:lstStyle/>
          <a:p>
            <a:fld id="{2B8139DD-FBA6-49C8-8D1F-AAC4FF2A321A}" type="datetimeFigureOut">
              <a:rPr lang="nb-NO" smtClean="0"/>
              <a:t>13.08.2025</a:t>
            </a:fld>
            <a:endParaRPr lang="nb-NO"/>
          </a:p>
        </p:txBody>
      </p:sp>
      <p:sp>
        <p:nvSpPr>
          <p:cNvPr id="6" name="Plassholder for bunntekst 5">
            <a:extLst>
              <a:ext uri="{FF2B5EF4-FFF2-40B4-BE49-F238E27FC236}">
                <a16:creationId xmlns:a16="http://schemas.microsoft.com/office/drawing/2014/main" id="{F991076F-5050-F50D-2C14-8CDBA8CC12E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B099245-40B4-2B8A-7AC1-4AC7816150D3}"/>
              </a:ext>
            </a:extLst>
          </p:cNvPr>
          <p:cNvSpPr>
            <a:spLocks noGrp="1"/>
          </p:cNvSpPr>
          <p:nvPr>
            <p:ph type="sldNum" sz="quarter" idx="12"/>
          </p:nvPr>
        </p:nvSpPr>
        <p:spPr/>
        <p:txBody>
          <a:bodyPr/>
          <a:lstStyle/>
          <a:p>
            <a:fld id="{B8D5A9A2-7FF0-492E-BA48-7C0F25DB08FC}" type="slidenum">
              <a:rPr lang="nb-NO" smtClean="0"/>
              <a:t>‹#›</a:t>
            </a:fld>
            <a:endParaRPr lang="nb-NO"/>
          </a:p>
        </p:txBody>
      </p:sp>
    </p:spTree>
    <p:extLst>
      <p:ext uri="{BB962C8B-B14F-4D97-AF65-F5344CB8AC3E}">
        <p14:creationId xmlns:p14="http://schemas.microsoft.com/office/powerpoint/2010/main" val="3339082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359034-E896-6418-EA20-ECCD4772E7DA}"/>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F06B959-07B4-F7F8-EDEA-DA2D98FFC92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5340107-9755-9364-3CB2-9B11A5284F2D}"/>
              </a:ext>
            </a:extLst>
          </p:cNvPr>
          <p:cNvSpPr>
            <a:spLocks noGrp="1"/>
          </p:cNvSpPr>
          <p:nvPr>
            <p:ph type="dt" sz="half" idx="10"/>
          </p:nvPr>
        </p:nvSpPr>
        <p:spPr/>
        <p:txBody>
          <a:bodyPr/>
          <a:lstStyle/>
          <a:p>
            <a:fld id="{2B8139DD-FBA6-49C8-8D1F-AAC4FF2A321A}" type="datetimeFigureOut">
              <a:rPr lang="nb-NO" smtClean="0"/>
              <a:t>13.08.2025</a:t>
            </a:fld>
            <a:endParaRPr lang="nb-NO"/>
          </a:p>
        </p:txBody>
      </p:sp>
      <p:sp>
        <p:nvSpPr>
          <p:cNvPr id="5" name="Plassholder for bunntekst 4">
            <a:extLst>
              <a:ext uri="{FF2B5EF4-FFF2-40B4-BE49-F238E27FC236}">
                <a16:creationId xmlns:a16="http://schemas.microsoft.com/office/drawing/2014/main" id="{7E1124BD-4285-E4B0-E1EE-502E81F275E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222A6D1-1376-2563-2140-20A6F5C8B876}"/>
              </a:ext>
            </a:extLst>
          </p:cNvPr>
          <p:cNvSpPr>
            <a:spLocks noGrp="1"/>
          </p:cNvSpPr>
          <p:nvPr>
            <p:ph type="sldNum" sz="quarter" idx="12"/>
          </p:nvPr>
        </p:nvSpPr>
        <p:spPr/>
        <p:txBody>
          <a:bodyPr/>
          <a:lstStyle/>
          <a:p>
            <a:fld id="{B8D5A9A2-7FF0-492E-BA48-7C0F25DB08FC}" type="slidenum">
              <a:rPr lang="nb-NO" smtClean="0"/>
              <a:t>‹#›</a:t>
            </a:fld>
            <a:endParaRPr lang="nb-NO"/>
          </a:p>
        </p:txBody>
      </p:sp>
    </p:spTree>
    <p:extLst>
      <p:ext uri="{BB962C8B-B14F-4D97-AF65-F5344CB8AC3E}">
        <p14:creationId xmlns:p14="http://schemas.microsoft.com/office/powerpoint/2010/main" val="362248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7FA3CDC-814F-FC85-A365-8461124F5977}"/>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A73C6724-A67F-3943-FDC4-4FFCCAB077BF}"/>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71A87AA-C0F6-85B8-D262-6DA975FD3422}"/>
              </a:ext>
            </a:extLst>
          </p:cNvPr>
          <p:cNvSpPr>
            <a:spLocks noGrp="1"/>
          </p:cNvSpPr>
          <p:nvPr>
            <p:ph type="dt" sz="half" idx="10"/>
          </p:nvPr>
        </p:nvSpPr>
        <p:spPr/>
        <p:txBody>
          <a:bodyPr/>
          <a:lstStyle/>
          <a:p>
            <a:fld id="{2B8139DD-FBA6-49C8-8D1F-AAC4FF2A321A}" type="datetimeFigureOut">
              <a:rPr lang="nb-NO" smtClean="0"/>
              <a:t>13.08.2025</a:t>
            </a:fld>
            <a:endParaRPr lang="nb-NO"/>
          </a:p>
        </p:txBody>
      </p:sp>
      <p:sp>
        <p:nvSpPr>
          <p:cNvPr id="5" name="Plassholder for bunntekst 4">
            <a:extLst>
              <a:ext uri="{FF2B5EF4-FFF2-40B4-BE49-F238E27FC236}">
                <a16:creationId xmlns:a16="http://schemas.microsoft.com/office/drawing/2014/main" id="{589DF848-5394-31F9-04D7-206D277313B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39BB516-BAFB-6143-F0A5-B53A3478E3C4}"/>
              </a:ext>
            </a:extLst>
          </p:cNvPr>
          <p:cNvSpPr>
            <a:spLocks noGrp="1"/>
          </p:cNvSpPr>
          <p:nvPr>
            <p:ph type="sldNum" sz="quarter" idx="12"/>
          </p:nvPr>
        </p:nvSpPr>
        <p:spPr/>
        <p:txBody>
          <a:bodyPr/>
          <a:lstStyle/>
          <a:p>
            <a:fld id="{B8D5A9A2-7FF0-492E-BA48-7C0F25DB08FC}" type="slidenum">
              <a:rPr lang="nb-NO" smtClean="0"/>
              <a:t>‹#›</a:t>
            </a:fld>
            <a:endParaRPr lang="nb-NO"/>
          </a:p>
        </p:txBody>
      </p:sp>
    </p:spTree>
    <p:extLst>
      <p:ext uri="{BB962C8B-B14F-4D97-AF65-F5344CB8AC3E}">
        <p14:creationId xmlns:p14="http://schemas.microsoft.com/office/powerpoint/2010/main" val="2541635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F0AE2497-082A-4AF9-CD5F-D043F80C94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BAC6228-2670-BD60-E5CA-EB0AFAD1CC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C6E3E8F-8D5F-4DE4-6304-DA5E3B211B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8139DD-FBA6-49C8-8D1F-AAC4FF2A321A}" type="datetimeFigureOut">
              <a:rPr lang="nb-NO" smtClean="0"/>
              <a:t>13.08.2025</a:t>
            </a:fld>
            <a:endParaRPr lang="nb-NO"/>
          </a:p>
        </p:txBody>
      </p:sp>
      <p:sp>
        <p:nvSpPr>
          <p:cNvPr id="5" name="Plassholder for bunntekst 4">
            <a:extLst>
              <a:ext uri="{FF2B5EF4-FFF2-40B4-BE49-F238E27FC236}">
                <a16:creationId xmlns:a16="http://schemas.microsoft.com/office/drawing/2014/main" id="{C4D1346B-1500-E0DE-FF27-EDC427199D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BF1B60C0-F8C4-46B5-F8CD-CB210A0737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D5A9A2-7FF0-492E-BA48-7C0F25DB08FC}" type="slidenum">
              <a:rPr lang="nb-NO" smtClean="0"/>
              <a:t>‹#›</a:t>
            </a:fld>
            <a:endParaRPr lang="nb-NO"/>
          </a:p>
        </p:txBody>
      </p:sp>
    </p:spTree>
    <p:extLst>
      <p:ext uri="{BB962C8B-B14F-4D97-AF65-F5344CB8AC3E}">
        <p14:creationId xmlns:p14="http://schemas.microsoft.com/office/powerpoint/2010/main" val="1948910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mailto:a.k.ruus@odont.uio.no"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uio.no/studier/kontakt/si-fr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1B780E-2461-3036-F504-617B1DF17151}"/>
              </a:ext>
            </a:extLst>
          </p:cNvPr>
          <p:cNvSpPr>
            <a:spLocks noGrp="1"/>
          </p:cNvSpPr>
          <p:nvPr>
            <p:ph type="ctrTitle"/>
          </p:nvPr>
        </p:nvSpPr>
        <p:spPr>
          <a:xfrm>
            <a:off x="377532" y="628220"/>
            <a:ext cx="7742340" cy="1416677"/>
          </a:xfrm>
        </p:spPr>
        <p:txBody>
          <a:bodyPr>
            <a:normAutofit/>
          </a:bodyPr>
          <a:lstStyle/>
          <a:p>
            <a:pPr algn="l"/>
            <a:r>
              <a:rPr lang="en-US" sz="4800" b="1" dirty="0">
                <a:latin typeface="Arial" panose="020B0604020202020204" pitchFamily="34" charset="0"/>
                <a:cs typeface="Arial" panose="020B0604020202020204" pitchFamily="34" charset="0"/>
              </a:rPr>
              <a:t>Si fra-</a:t>
            </a:r>
            <a:r>
              <a:rPr lang="en-US" sz="4800" b="1" dirty="0" err="1">
                <a:latin typeface="Arial" panose="020B0604020202020204" pitchFamily="34" charset="0"/>
                <a:cs typeface="Arial" panose="020B0604020202020204" pitchFamily="34" charset="0"/>
              </a:rPr>
              <a:t>systemet</a:t>
            </a:r>
            <a:r>
              <a:rPr lang="en-US" sz="4800" b="1" dirty="0">
                <a:latin typeface="Arial" panose="020B0604020202020204" pitchFamily="34" charset="0"/>
                <a:cs typeface="Arial" panose="020B0604020202020204" pitchFamily="34" charset="0"/>
              </a:rPr>
              <a:t> for </a:t>
            </a:r>
            <a:r>
              <a:rPr lang="en-US" sz="4800" b="1" dirty="0" err="1">
                <a:latin typeface="Arial" panose="020B0604020202020204" pitchFamily="34" charset="0"/>
                <a:cs typeface="Arial" panose="020B0604020202020204" pitchFamily="34" charset="0"/>
              </a:rPr>
              <a:t>studenter</a:t>
            </a:r>
            <a:endParaRPr lang="nb-NO" sz="4800" b="1" dirty="0">
              <a:latin typeface="Arial" panose="020B0604020202020204" pitchFamily="34" charset="0"/>
              <a:cs typeface="Arial" panose="020B0604020202020204" pitchFamily="34" charset="0"/>
            </a:endParaRPr>
          </a:p>
        </p:txBody>
      </p:sp>
      <p:pic>
        <p:nvPicPr>
          <p:cNvPr id="5" name="Bilde 4" descr="Et bilde som inneholder tekst, elektronikk, høyttaler, megafon&#10;&#10;Automatisk generert beskrivelse">
            <a:extLst>
              <a:ext uri="{FF2B5EF4-FFF2-40B4-BE49-F238E27FC236}">
                <a16:creationId xmlns:a16="http://schemas.microsoft.com/office/drawing/2014/main" id="{41BBA3B7-3B72-19F8-A3A5-FC30B9FC40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4375" y="0"/>
            <a:ext cx="3857625" cy="6858000"/>
          </a:xfrm>
          <a:prstGeom prst="rect">
            <a:avLst/>
          </a:prstGeom>
        </p:spPr>
      </p:pic>
      <p:sp>
        <p:nvSpPr>
          <p:cNvPr id="4" name="TekstSylinder 3">
            <a:extLst>
              <a:ext uri="{FF2B5EF4-FFF2-40B4-BE49-F238E27FC236}">
                <a16:creationId xmlns:a16="http://schemas.microsoft.com/office/drawing/2014/main" id="{40BFB2A6-46B0-1EBE-2689-9E486A753532}"/>
              </a:ext>
            </a:extLst>
          </p:cNvPr>
          <p:cNvSpPr txBox="1"/>
          <p:nvPr/>
        </p:nvSpPr>
        <p:spPr>
          <a:xfrm>
            <a:off x="589840" y="2560219"/>
            <a:ext cx="6793888"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err="1">
                <a:latin typeface="Arial" panose="020B0604020202020204" pitchFamily="34" charset="0"/>
                <a:cs typeface="Arial" panose="020B0604020202020204" pitchFamily="34" charset="0"/>
              </a:rPr>
              <a:t>Hva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kan</a:t>
            </a:r>
            <a:r>
              <a:rPr lang="en-US" sz="3200" dirty="0">
                <a:latin typeface="Arial" panose="020B0604020202020204" pitchFamily="34" charset="0"/>
                <a:cs typeface="Arial" panose="020B0604020202020204" pitchFamily="34" charset="0"/>
              </a:rPr>
              <a:t> du </a:t>
            </a:r>
            <a:r>
              <a:rPr lang="en-US" sz="3200" dirty="0" err="1">
                <a:latin typeface="Arial" panose="020B0604020202020204" pitchFamily="34" charset="0"/>
                <a:cs typeface="Arial" panose="020B0604020202020204" pitchFamily="34" charset="0"/>
              </a:rPr>
              <a:t>si</a:t>
            </a:r>
            <a:r>
              <a:rPr lang="en-US" sz="3200" dirty="0">
                <a:latin typeface="Arial" panose="020B0604020202020204" pitchFamily="34" charset="0"/>
                <a:cs typeface="Arial" panose="020B0604020202020204" pitchFamily="34" charset="0"/>
              </a:rPr>
              <a:t> fra om?</a:t>
            </a:r>
            <a:endParaRPr lang="nb-NO" sz="3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b-NO" sz="3200" dirty="0">
                <a:latin typeface="Arial" panose="020B0604020202020204" pitchFamily="34" charset="0"/>
                <a:cs typeface="Arial" panose="020B0604020202020204" pitchFamily="34" charset="0"/>
              </a:rPr>
              <a:t>Hvordan kan du si fra?</a:t>
            </a:r>
          </a:p>
          <a:p>
            <a:pPr marL="285750" indent="-285750">
              <a:buFont typeface="Arial" panose="020B0604020202020204" pitchFamily="34" charset="0"/>
              <a:buChar char="•"/>
            </a:pPr>
            <a:r>
              <a:rPr lang="nb-NO" sz="3200" dirty="0">
                <a:latin typeface="Arial" panose="020B0604020202020204" pitchFamily="34" charset="0"/>
                <a:cs typeface="Arial" panose="020B0604020202020204" pitchFamily="34" charset="0"/>
              </a:rPr>
              <a:t>Hva skjer når du sier ifra?</a:t>
            </a:r>
          </a:p>
          <a:p>
            <a:pPr marL="285750" indent="-285750">
              <a:buFont typeface="Arial" panose="020B0604020202020204" pitchFamily="34" charset="0"/>
              <a:buChar char="•"/>
            </a:pPr>
            <a:r>
              <a:rPr lang="nb-NO" sz="3200" dirty="0">
                <a:latin typeface="Arial" panose="020B0604020202020204" pitchFamily="34" charset="0"/>
                <a:cs typeface="Arial" panose="020B0604020202020204" pitchFamily="34" charset="0"/>
              </a:rPr>
              <a:t>Hvor kan jeg få råd og støtte?</a:t>
            </a:r>
            <a:endParaRPr lang="en-US" sz="3200" dirty="0">
              <a:latin typeface="Arial" panose="020B0604020202020204" pitchFamily="34" charset="0"/>
              <a:cs typeface="Arial" panose="020B0604020202020204" pitchFamily="34" charset="0"/>
            </a:endParaRPr>
          </a:p>
        </p:txBody>
      </p:sp>
      <p:pic>
        <p:nvPicPr>
          <p:cNvPr id="7" name="Bilde 6" descr="Et bilde som inneholder mønster, Grafikk, piksel, design&#10;&#10;Automatisk generert beskrivelse">
            <a:extLst>
              <a:ext uri="{FF2B5EF4-FFF2-40B4-BE49-F238E27FC236}">
                <a16:creationId xmlns:a16="http://schemas.microsoft.com/office/drawing/2014/main" id="{81D8A5BB-1FAD-CCEC-B9AD-E41BB0325A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228" y="5229975"/>
            <a:ext cx="1384994" cy="1384994"/>
          </a:xfrm>
          <a:prstGeom prst="rect">
            <a:avLst/>
          </a:prstGeom>
        </p:spPr>
      </p:pic>
      <p:sp>
        <p:nvSpPr>
          <p:cNvPr id="8" name="TekstSylinder 7">
            <a:extLst>
              <a:ext uri="{FF2B5EF4-FFF2-40B4-BE49-F238E27FC236}">
                <a16:creationId xmlns:a16="http://schemas.microsoft.com/office/drawing/2014/main" id="{CA7FC08E-4F3B-B697-7158-E46235AA29E8}"/>
              </a:ext>
            </a:extLst>
          </p:cNvPr>
          <p:cNvSpPr txBox="1"/>
          <p:nvPr/>
        </p:nvSpPr>
        <p:spPr>
          <a:xfrm>
            <a:off x="1616222" y="5322307"/>
            <a:ext cx="2041378" cy="1200329"/>
          </a:xfrm>
          <a:prstGeom prst="rect">
            <a:avLst/>
          </a:prstGeom>
          <a:noFill/>
        </p:spPr>
        <p:txBody>
          <a:bodyPr wrap="square" rtlCol="0">
            <a:spAutoFit/>
          </a:bodyPr>
          <a:lstStyle/>
          <a:p>
            <a:r>
              <a:rPr lang="en-US" dirty="0" err="1">
                <a:latin typeface="Arial" panose="020B0604020202020204" pitchFamily="34" charset="0"/>
                <a:cs typeface="Arial" panose="020B0604020202020204" pitchFamily="34" charset="0"/>
              </a:rPr>
              <a:t>Scann</a:t>
            </a:r>
            <a:r>
              <a:rPr lang="en-US" dirty="0">
                <a:latin typeface="Arial" panose="020B0604020202020204" pitchFamily="34" charset="0"/>
                <a:cs typeface="Arial" panose="020B0604020202020204" pitchFamily="34" charset="0"/>
              </a:rPr>
              <a:t> QR </a:t>
            </a:r>
            <a:r>
              <a:rPr lang="en-US" dirty="0" err="1">
                <a:latin typeface="Arial" panose="020B0604020202020204" pitchFamily="34" charset="0"/>
                <a:cs typeface="Arial" panose="020B0604020202020204" pitchFamily="34" charset="0"/>
              </a:rPr>
              <a:t>koden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og</a:t>
            </a:r>
            <a:r>
              <a:rPr lang="en-US" dirty="0">
                <a:latin typeface="Arial" panose="020B0604020202020204" pitchFamily="34" charset="0"/>
                <a:cs typeface="Arial" panose="020B0604020202020204" pitchFamily="34" charset="0"/>
              </a:rPr>
              <a:t> les </a:t>
            </a:r>
            <a:r>
              <a:rPr lang="en-US" dirty="0" err="1">
                <a:latin typeface="Arial" panose="020B0604020202020204" pitchFamily="34" charset="0"/>
                <a:cs typeface="Arial" panose="020B0604020202020204" pitchFamily="34" charset="0"/>
              </a:rPr>
              <a:t>mer</a:t>
            </a:r>
            <a:r>
              <a:rPr lang="en-US" dirty="0">
                <a:latin typeface="Arial" panose="020B0604020202020204" pitchFamily="34" charset="0"/>
                <a:cs typeface="Arial" panose="020B0604020202020204" pitchFamily="34" charset="0"/>
              </a:rPr>
              <a:t> om Si fra-</a:t>
            </a:r>
            <a:r>
              <a:rPr lang="en-US" dirty="0" err="1">
                <a:latin typeface="Arial" panose="020B0604020202020204" pitchFamily="34" charset="0"/>
                <a:cs typeface="Arial" panose="020B0604020202020204" pitchFamily="34" charset="0"/>
              </a:rPr>
              <a:t>systemet</a:t>
            </a:r>
            <a:r>
              <a:rPr lang="en-US" dirty="0">
                <a:latin typeface="Arial" panose="020B0604020202020204" pitchFamily="34" charset="0"/>
                <a:cs typeface="Arial" panose="020B0604020202020204" pitchFamily="34" charset="0"/>
              </a:rPr>
              <a:t> for </a:t>
            </a:r>
            <a:r>
              <a:rPr lang="en-US" dirty="0" err="1">
                <a:latin typeface="Arial" panose="020B0604020202020204" pitchFamily="34" charset="0"/>
                <a:cs typeface="Arial" panose="020B0604020202020204" pitchFamily="34" charset="0"/>
              </a:rPr>
              <a:t>studenter</a:t>
            </a:r>
            <a:endParaRPr lang="nb-N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9373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Rectangle 1043">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tel 1">
            <a:extLst>
              <a:ext uri="{FF2B5EF4-FFF2-40B4-BE49-F238E27FC236}">
                <a16:creationId xmlns:a16="http://schemas.microsoft.com/office/drawing/2014/main" id="{27B846E7-3A9C-DBB8-61DD-B75AFC62AEDA}"/>
              </a:ext>
            </a:extLst>
          </p:cNvPr>
          <p:cNvSpPr>
            <a:spLocks noGrp="1"/>
          </p:cNvSpPr>
          <p:nvPr>
            <p:ph type="title"/>
          </p:nvPr>
        </p:nvSpPr>
        <p:spPr>
          <a:xfrm>
            <a:off x="1295400" y="669925"/>
            <a:ext cx="4800600" cy="1325563"/>
          </a:xfrm>
        </p:spPr>
        <p:txBody>
          <a:bodyPr anchor="b">
            <a:normAutofit/>
          </a:bodyPr>
          <a:lstStyle/>
          <a:p>
            <a:r>
              <a:rPr lang="nb-NO" dirty="0">
                <a:solidFill>
                  <a:schemeClr val="bg1"/>
                </a:solidFill>
              </a:rPr>
              <a:t>Si fra mottaket OD</a:t>
            </a:r>
          </a:p>
        </p:txBody>
      </p:sp>
      <p:cxnSp>
        <p:nvCxnSpPr>
          <p:cNvPr id="1046" name="Straight Connector 1045">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DF0A7008-7153-98AF-C9AE-6402E4973814}"/>
              </a:ext>
            </a:extLst>
          </p:cNvPr>
          <p:cNvSpPr>
            <a:spLocks noGrp="1"/>
          </p:cNvSpPr>
          <p:nvPr>
            <p:ph idx="1"/>
          </p:nvPr>
        </p:nvSpPr>
        <p:spPr>
          <a:xfrm>
            <a:off x="1295400" y="2288834"/>
            <a:ext cx="3996261" cy="1541486"/>
          </a:xfrm>
        </p:spPr>
        <p:txBody>
          <a:bodyPr>
            <a:normAutofit/>
          </a:bodyPr>
          <a:lstStyle/>
          <a:p>
            <a:r>
              <a:rPr lang="nb-NO" sz="2000" dirty="0">
                <a:solidFill>
                  <a:schemeClr val="bg1"/>
                </a:solidFill>
              </a:rPr>
              <a:t>Kjersti E. Carlsen (LM kontakt)</a:t>
            </a:r>
          </a:p>
          <a:p>
            <a:r>
              <a:rPr lang="nb-NO" sz="2000" dirty="0">
                <a:solidFill>
                  <a:schemeClr val="bg1"/>
                </a:solidFill>
              </a:rPr>
              <a:t>Studieseksjonen</a:t>
            </a:r>
          </a:p>
          <a:p>
            <a:r>
              <a:rPr lang="nb-NO" sz="2000" u="sng" dirty="0">
                <a:solidFill>
                  <a:schemeClr val="bg1"/>
                </a:solidFill>
              </a:rPr>
              <a:t>k.e.carlsen@odont.</a:t>
            </a:r>
            <a:r>
              <a:rPr lang="nb-NO" sz="1800" u="sng" dirty="0">
                <a:solidFill>
                  <a:schemeClr val="bg1"/>
                </a:solidFill>
              </a:rPr>
              <a:t>uio.no</a:t>
            </a:r>
          </a:p>
          <a:p>
            <a:pPr marL="0" indent="0">
              <a:buNone/>
            </a:pPr>
            <a:endParaRPr lang="nb-NO" sz="2000" dirty="0">
              <a:solidFill>
                <a:schemeClr val="bg1"/>
              </a:solidFill>
            </a:endParaRPr>
          </a:p>
          <a:p>
            <a:pPr marL="0" indent="0">
              <a:buNone/>
            </a:pPr>
            <a:endParaRPr lang="nb-NO" sz="2000" dirty="0">
              <a:solidFill>
                <a:schemeClr val="bg1"/>
              </a:solidFill>
            </a:endParaRPr>
          </a:p>
          <a:p>
            <a:pPr marL="0" indent="0">
              <a:buNone/>
            </a:pPr>
            <a:endParaRPr lang="nb-NO" sz="2000" dirty="0">
              <a:solidFill>
                <a:schemeClr val="bg1"/>
              </a:solidFill>
            </a:endParaRPr>
          </a:p>
        </p:txBody>
      </p:sp>
      <p:pic>
        <p:nvPicPr>
          <p:cNvPr id="1028" name="Picture 4" descr="Bilde av Ann-Kristin Ruus">
            <a:extLst>
              <a:ext uri="{FF2B5EF4-FFF2-40B4-BE49-F238E27FC236}">
                <a16:creationId xmlns:a16="http://schemas.microsoft.com/office/drawing/2014/main" id="{2A832C19-8187-93E0-5B1A-8057337A1C4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779001" y="3739695"/>
            <a:ext cx="2088399" cy="2784532"/>
          </a:xfrm>
          <a:prstGeom prst="rect">
            <a:avLst/>
          </a:prstGeom>
          <a:noFill/>
          <a:extLst>
            <a:ext uri="{909E8E84-426E-40DD-AFC4-6F175D3DCCD1}">
              <a14:hiddenFill xmlns:a14="http://schemas.microsoft.com/office/drawing/2010/main">
                <a:solidFill>
                  <a:srgbClr val="FFFFFF"/>
                </a:solidFill>
              </a14:hiddenFill>
            </a:ext>
          </a:extLst>
        </p:spPr>
      </p:pic>
      <p:sp>
        <p:nvSpPr>
          <p:cNvPr id="1048" name="Rectangle 1047">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ilde av Kjersti Elisabeth Carlsen">
            <a:extLst>
              <a:ext uri="{FF2B5EF4-FFF2-40B4-BE49-F238E27FC236}">
                <a16:creationId xmlns:a16="http://schemas.microsoft.com/office/drawing/2014/main" id="{269ED5E2-55AF-1475-84F5-DF7CF58E2E9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496633" y="379341"/>
            <a:ext cx="2088399" cy="2784532"/>
          </a:xfrm>
          <a:prstGeom prst="rect">
            <a:avLst/>
          </a:prstGeom>
          <a:noFill/>
          <a:extLst>
            <a:ext uri="{909E8E84-426E-40DD-AFC4-6F175D3DCCD1}">
              <a14:hiddenFill xmlns:a14="http://schemas.microsoft.com/office/drawing/2010/main">
                <a:solidFill>
                  <a:srgbClr val="FFFFFF"/>
                </a:solidFill>
              </a14:hiddenFill>
            </a:ext>
          </a:extLst>
        </p:spPr>
      </p:pic>
      <p:sp>
        <p:nvSpPr>
          <p:cNvPr id="1050" name="Rectangle 1049">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lassholder for innhold 2">
            <a:extLst>
              <a:ext uri="{FF2B5EF4-FFF2-40B4-BE49-F238E27FC236}">
                <a16:creationId xmlns:a16="http://schemas.microsoft.com/office/drawing/2014/main" id="{EB94C8DE-ADA3-9195-A09D-9531DEC702BB}"/>
              </a:ext>
            </a:extLst>
          </p:cNvPr>
          <p:cNvSpPr txBox="1">
            <a:spLocks/>
          </p:cNvSpPr>
          <p:nvPr/>
        </p:nvSpPr>
        <p:spPr>
          <a:xfrm>
            <a:off x="1324600" y="4242158"/>
            <a:ext cx="3856999" cy="17624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a:solidFill>
                  <a:schemeClr val="bg1"/>
                </a:solidFill>
              </a:rPr>
              <a:t>Ann-Kristin </a:t>
            </a:r>
            <a:r>
              <a:rPr lang="nb-NO" sz="2000" dirty="0">
                <a:solidFill>
                  <a:schemeClr val="bg1"/>
                </a:solidFill>
              </a:rPr>
              <a:t>Ruus (LM kontakt)</a:t>
            </a:r>
          </a:p>
          <a:p>
            <a:r>
              <a:rPr lang="nb-NO" sz="2000" dirty="0">
                <a:solidFill>
                  <a:schemeClr val="bg1"/>
                </a:solidFill>
              </a:rPr>
              <a:t>Studieseksjonen</a:t>
            </a:r>
          </a:p>
          <a:p>
            <a:r>
              <a:rPr lang="nb-NO" sz="2000" dirty="0">
                <a:solidFill>
                  <a:schemeClr val="bg2"/>
                </a:solidFill>
                <a:hlinkClick r:id="rId4">
                  <a:extLst>
                    <a:ext uri="{A12FA001-AC4F-418D-AE19-62706E023703}">
                      <ahyp:hlinkClr xmlns:ahyp="http://schemas.microsoft.com/office/drawing/2018/hyperlinkcolor" val="tx"/>
                    </a:ext>
                  </a:extLst>
                </a:hlinkClick>
              </a:rPr>
              <a:t>a.k.ruus@odont.uio.no</a:t>
            </a:r>
            <a:endParaRPr lang="nb-NO" sz="2000" dirty="0">
              <a:solidFill>
                <a:schemeClr val="bg2"/>
              </a:solidFill>
            </a:endParaRPr>
          </a:p>
          <a:p>
            <a:endParaRPr lang="nb-NO" sz="2000" dirty="0">
              <a:solidFill>
                <a:schemeClr val="bg1"/>
              </a:solidFill>
            </a:endParaRPr>
          </a:p>
        </p:txBody>
      </p:sp>
    </p:spTree>
    <p:extLst>
      <p:ext uri="{BB962C8B-B14F-4D97-AF65-F5344CB8AC3E}">
        <p14:creationId xmlns:p14="http://schemas.microsoft.com/office/powerpoint/2010/main" val="1143366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B903F-CBE2-3BD0-10E9-316EF2ADCE7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3F236F8-FA3B-B4EA-12B0-F7CE052523A0}"/>
              </a:ext>
            </a:extLst>
          </p:cNvPr>
          <p:cNvSpPr>
            <a:spLocks noGrp="1"/>
          </p:cNvSpPr>
          <p:nvPr>
            <p:ph type="title"/>
          </p:nvPr>
        </p:nvSpPr>
        <p:spPr/>
        <p:txBody>
          <a:bodyPr/>
          <a:lstStyle/>
          <a:p>
            <a:r>
              <a:rPr lang="nb-NO" dirty="0"/>
              <a:t>Råd og støtte</a:t>
            </a:r>
          </a:p>
        </p:txBody>
      </p:sp>
      <p:sp>
        <p:nvSpPr>
          <p:cNvPr id="3" name="Plassholder for innhold 2">
            <a:extLst>
              <a:ext uri="{FF2B5EF4-FFF2-40B4-BE49-F238E27FC236}">
                <a16:creationId xmlns:a16="http://schemas.microsoft.com/office/drawing/2014/main" id="{67379E72-9EC4-87EE-3295-878C622FD78F}"/>
              </a:ext>
            </a:extLst>
          </p:cNvPr>
          <p:cNvSpPr>
            <a:spLocks noGrp="1"/>
          </p:cNvSpPr>
          <p:nvPr>
            <p:ph idx="1"/>
          </p:nvPr>
        </p:nvSpPr>
        <p:spPr/>
        <p:txBody>
          <a:bodyPr>
            <a:normAutofit/>
          </a:bodyPr>
          <a:lstStyle/>
          <a:p>
            <a:pPr fontAlgn="base"/>
            <a:r>
              <a:rPr lang="nb-NO" b="1" dirty="0">
                <a:latin typeface="Helvetica" panose="020B0604020202020204" pitchFamily="34" charset="0"/>
              </a:rPr>
              <a:t>Læringsmiljø (LM )-kontakter på fakultetet</a:t>
            </a:r>
          </a:p>
          <a:p>
            <a:pPr fontAlgn="base">
              <a:buNone/>
            </a:pPr>
            <a:endParaRPr lang="nb-NO" dirty="0">
              <a:latin typeface="Helvetica" panose="020B0604020202020204" pitchFamily="34" charset="0"/>
            </a:endParaRPr>
          </a:p>
          <a:p>
            <a:pPr fontAlgn="base"/>
            <a:r>
              <a:rPr lang="nb-NO" dirty="0">
                <a:latin typeface="Helvetica" panose="020B0604020202020204" pitchFamily="34" charset="0"/>
              </a:rPr>
              <a:t>Studenttillitsvalgte på fakultetet</a:t>
            </a:r>
          </a:p>
          <a:p>
            <a:pPr fontAlgn="base"/>
            <a:r>
              <a:rPr lang="nb-NO" dirty="0">
                <a:latin typeface="Helvetica" panose="020B0604020202020204" pitchFamily="34" charset="0"/>
              </a:rPr>
              <a:t>Studentombud</a:t>
            </a:r>
          </a:p>
          <a:p>
            <a:pPr fontAlgn="base"/>
            <a:r>
              <a:rPr lang="nb-NO" dirty="0">
                <a:latin typeface="Helvetica" panose="020B0604020202020204" pitchFamily="34" charset="0"/>
              </a:rPr>
              <a:t>SiO psykisk helse/rådgivning</a:t>
            </a:r>
          </a:p>
          <a:p>
            <a:pPr fontAlgn="base"/>
            <a:r>
              <a:rPr lang="nb-NO" dirty="0">
                <a:latin typeface="Helvetica" panose="020B0604020202020204" pitchFamily="34" charset="0"/>
              </a:rPr>
              <a:t>Studentprestene og studenthumanisten</a:t>
            </a:r>
          </a:p>
          <a:p>
            <a:pPr fontAlgn="base"/>
            <a:r>
              <a:rPr lang="nb-NO" dirty="0">
                <a:latin typeface="Helvetica" panose="020B0604020202020204" pitchFamily="34" charset="0"/>
              </a:rPr>
              <a:t>JURK- Juridisk rådgivning </a:t>
            </a:r>
            <a:r>
              <a:rPr lang="nb-NO">
                <a:latin typeface="Helvetica" panose="020B0604020202020204" pitchFamily="34" charset="0"/>
              </a:rPr>
              <a:t>for kvinner</a:t>
            </a:r>
            <a:endParaRPr lang="nb-NO" dirty="0">
              <a:latin typeface="Helvetica" panose="020B0604020202020204" pitchFamily="34" charset="0"/>
            </a:endParaRPr>
          </a:p>
          <a:p>
            <a:pPr fontAlgn="base"/>
            <a:r>
              <a:rPr lang="nb-NO" dirty="0">
                <a:latin typeface="Helvetica" panose="020B0604020202020204" pitchFamily="34" charset="0"/>
              </a:rPr>
              <a:t>Likestillings- og diskrimineringsombudet</a:t>
            </a:r>
          </a:p>
          <a:p>
            <a:endParaRPr lang="nb-NO" dirty="0"/>
          </a:p>
        </p:txBody>
      </p:sp>
    </p:spTree>
    <p:extLst>
      <p:ext uri="{BB962C8B-B14F-4D97-AF65-F5344CB8AC3E}">
        <p14:creationId xmlns:p14="http://schemas.microsoft.com/office/powerpoint/2010/main" val="3164273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DDC059-D2BD-7583-BD0A-34BF11B25D74}"/>
              </a:ext>
            </a:extLst>
          </p:cNvPr>
          <p:cNvSpPr>
            <a:spLocks noGrp="1"/>
          </p:cNvSpPr>
          <p:nvPr>
            <p:ph type="title"/>
          </p:nvPr>
        </p:nvSpPr>
        <p:spPr/>
        <p:txBody>
          <a:bodyPr/>
          <a:lstStyle/>
          <a:p>
            <a:r>
              <a:rPr lang="nb-NO" dirty="0"/>
              <a:t>Hva kan du si fra om?</a:t>
            </a:r>
          </a:p>
        </p:txBody>
      </p:sp>
      <p:sp>
        <p:nvSpPr>
          <p:cNvPr id="3" name="Plassholder for innhold 2">
            <a:extLst>
              <a:ext uri="{FF2B5EF4-FFF2-40B4-BE49-F238E27FC236}">
                <a16:creationId xmlns:a16="http://schemas.microsoft.com/office/drawing/2014/main" id="{E5F6DDBC-301F-3E86-FAEB-55AECBCF28E8}"/>
              </a:ext>
            </a:extLst>
          </p:cNvPr>
          <p:cNvSpPr>
            <a:spLocks noGrp="1"/>
          </p:cNvSpPr>
          <p:nvPr>
            <p:ph idx="1"/>
          </p:nvPr>
        </p:nvSpPr>
        <p:spPr/>
        <p:txBody>
          <a:bodyPr>
            <a:normAutofit lnSpcReduction="10000"/>
          </a:bodyPr>
          <a:lstStyle/>
          <a:p>
            <a:pPr fontAlgn="base"/>
            <a:r>
              <a:rPr lang="nn-NO" dirty="0">
                <a:hlinkClick r:id="rId2"/>
              </a:rPr>
              <a:t>Si </a:t>
            </a:r>
            <a:r>
              <a:rPr lang="nn-NO" dirty="0" err="1">
                <a:hlinkClick r:id="rId2"/>
              </a:rPr>
              <a:t>fra</a:t>
            </a:r>
            <a:r>
              <a:rPr lang="nn-NO" dirty="0">
                <a:hlinkClick r:id="rId2"/>
              </a:rPr>
              <a:t> om læringsmiljøet - Universitetet i Oslo</a:t>
            </a:r>
            <a:endParaRPr lang="nb-NO" dirty="0"/>
          </a:p>
          <a:p>
            <a:pPr marL="0" indent="0" fontAlgn="base">
              <a:buNone/>
            </a:pPr>
            <a:endParaRPr lang="nb-NO" dirty="0"/>
          </a:p>
          <a:p>
            <a:pPr fontAlgn="base"/>
            <a:r>
              <a:rPr lang="nb-NO" dirty="0"/>
              <a:t>Vi ønsker et trygt og engasjerende læringsmiljø (LM) og trenger ros og ris fra deg for å bli bedre. </a:t>
            </a:r>
          </a:p>
          <a:p>
            <a:pPr marL="0" indent="0" fontAlgn="base">
              <a:buNone/>
            </a:pPr>
            <a:endParaRPr lang="nb-NO" dirty="0"/>
          </a:p>
          <a:p>
            <a:pPr lvl="1" fontAlgn="base"/>
            <a:r>
              <a:rPr lang="nb-NO" dirty="0"/>
              <a:t>Det du setter pris på, og ønsker at UiO skal gjøre mer av</a:t>
            </a:r>
          </a:p>
          <a:p>
            <a:pPr lvl="1" fontAlgn="base"/>
            <a:r>
              <a:rPr lang="nb-NO" dirty="0"/>
              <a:t>Dårlige sider ved det fysiske eller sosiale læringsmiljøet ditt</a:t>
            </a:r>
          </a:p>
          <a:p>
            <a:pPr marL="0" indent="0" fontAlgn="base">
              <a:buNone/>
            </a:pPr>
            <a:endParaRPr lang="nb-NO" dirty="0"/>
          </a:p>
          <a:p>
            <a:pPr fontAlgn="base"/>
            <a:r>
              <a:rPr lang="nb-NO" dirty="0"/>
              <a:t>Vi ber deg varsle om skadelige, farlige, uetiske eller straffbare hendelser, mobbing eller seksuell trakassering</a:t>
            </a:r>
          </a:p>
          <a:p>
            <a:endParaRPr lang="nb-NO" dirty="0"/>
          </a:p>
        </p:txBody>
      </p:sp>
    </p:spTree>
    <p:extLst>
      <p:ext uri="{BB962C8B-B14F-4D97-AF65-F5344CB8AC3E}">
        <p14:creationId xmlns:p14="http://schemas.microsoft.com/office/powerpoint/2010/main" val="117723230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46</TotalTime>
  <Words>499</Words>
  <Application>Microsoft Office PowerPoint</Application>
  <PresentationFormat>Widescreen</PresentationFormat>
  <Paragraphs>52</Paragraphs>
  <Slides>4</Slides>
  <Notes>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4</vt:i4>
      </vt:variant>
    </vt:vector>
  </HeadingPairs>
  <TitlesOfParts>
    <vt:vector size="10" baseType="lpstr">
      <vt:lpstr>Aptos</vt:lpstr>
      <vt:lpstr>Aptos Display</vt:lpstr>
      <vt:lpstr>Arial</vt:lpstr>
      <vt:lpstr>Helvetica</vt:lpstr>
      <vt:lpstr>Times New Roman</vt:lpstr>
      <vt:lpstr>Office-tema</vt:lpstr>
      <vt:lpstr>Si fra-systemet for studenter</vt:lpstr>
      <vt:lpstr>Si fra mottaket OD</vt:lpstr>
      <vt:lpstr>Råd og støtte</vt:lpstr>
      <vt:lpstr>Hva kan du si fra 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Kjersti Elisabeth Carlsen</dc:creator>
  <cp:lastModifiedBy>Kjersti Elisabeth Carlsen</cp:lastModifiedBy>
  <cp:revision>1</cp:revision>
  <dcterms:created xsi:type="dcterms:W3CDTF">2025-08-10T20:46:20Z</dcterms:created>
  <dcterms:modified xsi:type="dcterms:W3CDTF">2025-08-13T21:58:42Z</dcterms:modified>
</cp:coreProperties>
</file>