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7" r:id="rId15"/>
    <p:sldId id="274" r:id="rId16"/>
    <p:sldId id="272" r:id="rId17"/>
    <p:sldId id="273" r:id="rId18"/>
  </p:sldIdLst>
  <p:sldSz cx="12192000" cy="6858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3" d="100"/>
          <a:sy n="163" d="100"/>
        </p:scale>
        <p:origin x="174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9367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tjenester/it/brukernavn-passord/2fa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admin/semesteravgift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5504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>
            <a:normAutofit fontScale="25000" lnSpcReduction="20000"/>
          </a:bodyPr>
          <a:lstStyle/>
          <a:p>
            <a:r>
              <a:rPr lang="nb-NO" sz="1100" dirty="0"/>
              <a:t>Hvis du er ny student, får du en </a:t>
            </a:r>
            <a:r>
              <a:rPr lang="nb-NO" sz="1100" dirty="0" err="1"/>
              <a:t>sms</a:t>
            </a:r>
            <a:r>
              <a:rPr lang="nb-NO" sz="1100" dirty="0"/>
              <a:t> med brukernavn før studiestart. Brukernavn og passord gir deg tilgang til alle UiOs tjenester for studenter. Merk at UiO bruker </a:t>
            </a:r>
            <a:r>
              <a:rPr lang="nb-NO" sz="1100" dirty="0" err="1">
                <a:hlinkClick r:id="rId3"/>
              </a:rPr>
              <a:t>tofaktorautentisering</a:t>
            </a:r>
            <a:r>
              <a:rPr lang="nb-NO" sz="1100" dirty="0">
                <a:hlinkClick r:id="rId3"/>
              </a:rPr>
              <a:t> for innlogging til flere tjenester</a:t>
            </a:r>
            <a:r>
              <a:rPr lang="nb-NO" sz="1100" dirty="0"/>
              <a:t>.</a:t>
            </a: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>
            <a:normAutofit fontScale="25000" lnSpcReduction="20000"/>
          </a:bodyPr>
          <a:lstStyle/>
          <a:p>
            <a:r>
              <a:rPr lang="nb-NO" sz="1100" dirty="0"/>
              <a:t>Når du har fått brukernavn og passord, er det tid for å betale semesteravgiften i </a:t>
            </a:r>
            <a:r>
              <a:rPr lang="nb-NO" sz="1100" dirty="0" err="1"/>
              <a:t>Studentweb</a:t>
            </a:r>
            <a:r>
              <a:rPr lang="nb-NO" sz="1100" dirty="0"/>
              <a:t>. Se detaljer om </a:t>
            </a:r>
            <a:r>
              <a:rPr lang="nb-NO" sz="1100" dirty="0">
                <a:hlinkClick r:id="rId3"/>
              </a:rPr>
              <a:t>semesteravgiften</a:t>
            </a:r>
            <a:r>
              <a:rPr lang="nb-NO" sz="1100" dirty="0"/>
              <a:t>.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0707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3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524A4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524A4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524A4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524A4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87049" y="6284126"/>
            <a:ext cx="1009725" cy="1959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110996" y="832103"/>
            <a:ext cx="9668256" cy="54315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164336" y="835152"/>
            <a:ext cx="9566148" cy="53294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524A4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727200" y="2740223"/>
            <a:ext cx="9245600" cy="307777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048000"/>
            <a:ext cx="9753600" cy="461665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662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87049" y="6284126"/>
            <a:ext cx="1009725" cy="19597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471" y="319486"/>
            <a:ext cx="11459057" cy="1283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8832" y="2658967"/>
            <a:ext cx="10854334" cy="1896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3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439525" y="6392900"/>
            <a:ext cx="361950" cy="121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" b="0" i="0">
                <a:solidFill>
                  <a:srgbClr val="524A4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tudiekonsulent@odont.uio.n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www.med.uio.no/studier/kontakt/med-studieinfo.html" TargetMode="External"/><Relationship Id="rId4" Type="http://schemas.openxmlformats.org/officeDocument/2006/relationships/hyperlink" Target="http://www.uio.no/om/finn-fram/omrader/gaustad/ga01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mailto:studiekonsulent@odont.uio.no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uio.no/studier/opptak/politiattest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mailto:postmottak@odont.uio.no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uio.no/studier/registrering/godkjenning/norsk-utdanning/odfak.html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o.no/studier/emner/matnat/mn/HMS0506/index.html" TargetMode="External"/><Relationship Id="rId3" Type="http://schemas.openxmlformats.org/officeDocument/2006/relationships/image" Target="../media/image15.png"/><Relationship Id="rId7" Type="http://schemas.openxmlformats.org/officeDocument/2006/relationships/hyperlink" Target="https://www.uio.no/studier/emner/matnat/mn/HMS0505/index-v21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studier/emner/matnat/mn/HMS0503/index.html" TargetMode="External"/><Relationship Id="rId5" Type="http://schemas.openxmlformats.org/officeDocument/2006/relationships/hyperlink" Target="https://www.uio.no/studier/emner/matnat/mn/HMS0502/index.html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uio.no/studier/emner/matnat/mn/HMS0501/index.html" TargetMode="External"/><Relationship Id="rId9" Type="http://schemas.openxmlformats.org/officeDocument/2006/relationships/hyperlink" Target="https://www.uio.no/studier/emner/medisin/med/HMS0301/index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://www.brukerinfo.uio.no/" TargetMode="External"/><Relationship Id="rId4" Type="http://schemas.openxmlformats.org/officeDocument/2006/relationships/hyperlink" Target="https://passord.uio.no/newUser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uio.no/studier/registrering/studentweb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om/finn-fram/apningstider/adgangskort.html#vrtx-main-content-7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0.png"/><Relationship Id="rId4" Type="http://schemas.openxmlformats.org/officeDocument/2006/relationships/hyperlink" Target="https://minestudier.uio.no/nb/index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tilrettelegging-permisjon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tjenester/it/adm-app/mazemap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>
          <a:xfrm>
            <a:off x="2667000" y="3962400"/>
            <a:ext cx="6934200" cy="677108"/>
          </a:xfrm>
        </p:spPr>
        <p:txBody>
          <a:bodyPr/>
          <a:lstStyle/>
          <a:p>
            <a:pPr eaLnBrk="1" hangingPunct="1"/>
            <a:r>
              <a:rPr lang="nb-NO" sz="4400" dirty="0">
                <a:solidFill>
                  <a:schemeClr val="tx1"/>
                </a:solidFill>
              </a:rPr>
              <a:t> Praktisk informasjon</a:t>
            </a:r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838200" y="2774017"/>
            <a:ext cx="9753600" cy="1477328"/>
          </a:xfrm>
        </p:spPr>
        <p:txBody>
          <a:bodyPr/>
          <a:lstStyle/>
          <a:p>
            <a:pPr algn="ctr"/>
            <a:r>
              <a:rPr lang="nb-NO" sz="3200" spc="-180" dirty="0">
                <a:solidFill>
                  <a:srgbClr val="0070C0"/>
                </a:solidFill>
              </a:rPr>
              <a:t>V</a:t>
            </a:r>
            <a:r>
              <a:rPr lang="nb-NO" sz="3200" spc="-20" dirty="0">
                <a:solidFill>
                  <a:srgbClr val="0070C0"/>
                </a:solidFill>
              </a:rPr>
              <a:t>e</a:t>
            </a:r>
            <a:r>
              <a:rPr lang="nb-NO" sz="3200" spc="-5" dirty="0">
                <a:solidFill>
                  <a:srgbClr val="0070C0"/>
                </a:solidFill>
              </a:rPr>
              <a:t>l</a:t>
            </a:r>
            <a:r>
              <a:rPr lang="nb-NO" sz="3200" spc="-15" dirty="0">
                <a:solidFill>
                  <a:srgbClr val="0070C0"/>
                </a:solidFill>
              </a:rPr>
              <a:t>ko</a:t>
            </a:r>
            <a:r>
              <a:rPr lang="nb-NO" sz="3200" spc="-20" dirty="0">
                <a:solidFill>
                  <a:srgbClr val="0070C0"/>
                </a:solidFill>
              </a:rPr>
              <a:t>mmen</a:t>
            </a:r>
            <a:r>
              <a:rPr lang="nb-NO" sz="3200" spc="40" dirty="0">
                <a:solidFill>
                  <a:srgbClr val="0070C0"/>
                </a:solidFill>
              </a:rPr>
              <a:t> </a:t>
            </a:r>
            <a:r>
              <a:rPr lang="nb-NO" sz="3200" spc="-10" dirty="0">
                <a:solidFill>
                  <a:srgbClr val="0070C0"/>
                </a:solidFill>
              </a:rPr>
              <a:t>til</a:t>
            </a:r>
            <a:r>
              <a:rPr lang="nb-NO" sz="3200" spc="-20" dirty="0">
                <a:solidFill>
                  <a:srgbClr val="0070C0"/>
                </a:solidFill>
              </a:rPr>
              <a:t> Ma</a:t>
            </a:r>
            <a:r>
              <a:rPr lang="nb-NO" sz="3200" spc="-5" dirty="0">
                <a:solidFill>
                  <a:srgbClr val="0070C0"/>
                </a:solidFill>
              </a:rPr>
              <a:t>s</a:t>
            </a:r>
            <a:r>
              <a:rPr lang="nb-NO" sz="3200" spc="-15" dirty="0">
                <a:solidFill>
                  <a:srgbClr val="0070C0"/>
                </a:solidFill>
              </a:rPr>
              <a:t>te</a:t>
            </a:r>
            <a:r>
              <a:rPr lang="nb-NO" sz="3200" dirty="0">
                <a:solidFill>
                  <a:srgbClr val="0070C0"/>
                </a:solidFill>
              </a:rPr>
              <a:t>r</a:t>
            </a:r>
            <a:r>
              <a:rPr lang="nb-NO" sz="3200" spc="-20" dirty="0">
                <a:solidFill>
                  <a:srgbClr val="0070C0"/>
                </a:solidFill>
              </a:rPr>
              <a:t>p</a:t>
            </a:r>
            <a:r>
              <a:rPr lang="nb-NO" sz="3200" spc="-5" dirty="0">
                <a:solidFill>
                  <a:srgbClr val="0070C0"/>
                </a:solidFill>
              </a:rPr>
              <a:t>r</a:t>
            </a:r>
            <a:r>
              <a:rPr lang="nb-NO" sz="3200" spc="-20" dirty="0">
                <a:solidFill>
                  <a:srgbClr val="0070C0"/>
                </a:solidFill>
              </a:rPr>
              <a:t>o</a:t>
            </a:r>
            <a:r>
              <a:rPr lang="nb-NO" sz="3200" spc="-15" dirty="0">
                <a:solidFill>
                  <a:srgbClr val="0070C0"/>
                </a:solidFill>
              </a:rPr>
              <a:t>g</a:t>
            </a:r>
            <a:r>
              <a:rPr lang="nb-NO" sz="3200" spc="-10" dirty="0">
                <a:solidFill>
                  <a:srgbClr val="0070C0"/>
                </a:solidFill>
              </a:rPr>
              <a:t>r</a:t>
            </a:r>
            <a:r>
              <a:rPr lang="nb-NO" sz="3200" spc="-15" dirty="0">
                <a:solidFill>
                  <a:srgbClr val="0070C0"/>
                </a:solidFill>
              </a:rPr>
              <a:t>a</a:t>
            </a:r>
            <a:r>
              <a:rPr lang="nb-NO" sz="3200" spc="-20" dirty="0">
                <a:solidFill>
                  <a:srgbClr val="0070C0"/>
                </a:solidFill>
              </a:rPr>
              <a:t>mmet</a:t>
            </a:r>
            <a:r>
              <a:rPr lang="nb-NO" sz="3200" spc="55" dirty="0">
                <a:solidFill>
                  <a:srgbClr val="0070C0"/>
                </a:solidFill>
              </a:rPr>
              <a:t> </a:t>
            </a:r>
            <a:r>
              <a:rPr lang="nb-NO" sz="3200" spc="-10" dirty="0">
                <a:solidFill>
                  <a:srgbClr val="0070C0"/>
                </a:solidFill>
              </a:rPr>
              <a:t>i </a:t>
            </a:r>
            <a:r>
              <a:rPr lang="nb-NO" sz="3200" spc="-20" dirty="0">
                <a:solidFill>
                  <a:srgbClr val="0070C0"/>
                </a:solidFill>
              </a:rPr>
              <a:t>o</a:t>
            </a:r>
            <a:r>
              <a:rPr lang="nb-NO" sz="3200" spc="-15" dirty="0">
                <a:solidFill>
                  <a:srgbClr val="0070C0"/>
                </a:solidFill>
              </a:rPr>
              <a:t>d</a:t>
            </a:r>
            <a:r>
              <a:rPr lang="nb-NO" sz="3200" spc="-20" dirty="0">
                <a:solidFill>
                  <a:srgbClr val="0070C0"/>
                </a:solidFill>
              </a:rPr>
              <a:t>o</a:t>
            </a:r>
            <a:r>
              <a:rPr lang="nb-NO" sz="3200" spc="-15" dirty="0">
                <a:solidFill>
                  <a:srgbClr val="0070C0"/>
                </a:solidFill>
              </a:rPr>
              <a:t>nto</a:t>
            </a:r>
            <a:r>
              <a:rPr lang="nb-NO" sz="3200" spc="-5" dirty="0">
                <a:solidFill>
                  <a:srgbClr val="0070C0"/>
                </a:solidFill>
              </a:rPr>
              <a:t>l</a:t>
            </a:r>
            <a:r>
              <a:rPr lang="nb-NO" sz="3200" spc="-20" dirty="0">
                <a:solidFill>
                  <a:srgbClr val="0070C0"/>
                </a:solidFill>
              </a:rPr>
              <a:t>o</a:t>
            </a:r>
            <a:r>
              <a:rPr lang="nb-NO" sz="3200" spc="-15" dirty="0">
                <a:solidFill>
                  <a:srgbClr val="0070C0"/>
                </a:solidFill>
              </a:rPr>
              <a:t>g</a:t>
            </a:r>
            <a:r>
              <a:rPr lang="nb-NO" sz="3200" dirty="0">
                <a:solidFill>
                  <a:srgbClr val="0070C0"/>
                </a:solidFill>
              </a:rPr>
              <a:t>i</a:t>
            </a:r>
            <a:r>
              <a:rPr lang="nb-NO" sz="3200" spc="-10" dirty="0">
                <a:solidFill>
                  <a:srgbClr val="0070C0"/>
                </a:solidFill>
              </a:rPr>
              <a:t>!</a:t>
            </a:r>
            <a:endParaRPr lang="nb-NO" sz="3200" dirty="0">
              <a:solidFill>
                <a:srgbClr val="0070C0"/>
              </a:solidFill>
            </a:endParaRPr>
          </a:p>
          <a:p>
            <a:pPr eaLnBrk="1" hangingPunct="1"/>
            <a:br>
              <a:rPr lang="nb-NO" sz="3200" dirty="0">
                <a:solidFill>
                  <a:srgbClr val="0070C0"/>
                </a:solidFill>
              </a:rPr>
            </a:br>
            <a:endParaRPr lang="nb-NO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593" y="1371600"/>
            <a:ext cx="4992447" cy="586060"/>
          </a:xfrm>
          <a:prstGeom prst="rect">
            <a:avLst/>
          </a:prstGeom>
        </p:spPr>
        <p:txBody>
          <a:bodyPr vert="horz" wrap="square" lIns="0" tIns="46992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b="1" dirty="0">
                <a:solidFill>
                  <a:srgbClr val="0070C0"/>
                </a:solidFill>
              </a:rPr>
              <a:t>Kontaktinformasjon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5353" y="2667000"/>
            <a:ext cx="11158932" cy="2901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932815">
              <a:lnSpc>
                <a:spcPct val="141700"/>
              </a:lnSpc>
            </a:pP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Studiekonsulent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Mas</a:t>
            </a:r>
            <a:r>
              <a:rPr lang="nb-NO" sz="2800" spc="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erprogra</a:t>
            </a:r>
            <a:r>
              <a:rPr lang="nb-NO" sz="2800" spc="1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met i</a:t>
            </a:r>
            <a:r>
              <a:rPr lang="nb-NO" sz="28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odontologi</a:t>
            </a:r>
            <a:r>
              <a:rPr sz="28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Modul</a:t>
            </a:r>
            <a:r>
              <a:rPr sz="28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og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Ann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ristin Ruus</a:t>
            </a:r>
          </a:p>
          <a:p>
            <a:pPr marL="12700">
              <a:lnSpc>
                <a:spcPct val="150000"/>
              </a:lnSpc>
            </a:pP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Gei</a:t>
            </a:r>
            <a:r>
              <a:rPr sz="2800" spc="5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sz="2800" spc="5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sveien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69,</a:t>
            </a:r>
            <a:r>
              <a:rPr sz="28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etg.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800" spc="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om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27)</a:t>
            </a:r>
          </a:p>
          <a:p>
            <a:pPr marL="12700" marR="5080">
              <a:lnSpc>
                <a:spcPct val="150000"/>
              </a:lnSpc>
            </a:pP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-post: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u="heavy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studiek</a:t>
            </a:r>
            <a:r>
              <a:rPr sz="2800" u="heavy" spc="-1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</a:t>
            </a:r>
            <a:r>
              <a:rPr sz="2800" u="heavy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nsu</a:t>
            </a:r>
            <a:r>
              <a:rPr sz="2800" u="heavy" spc="-1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  <a:r>
              <a:rPr sz="2800" u="heavy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ent@odo</a:t>
            </a:r>
            <a:r>
              <a:rPr sz="2800" u="heavy" spc="-1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</a:t>
            </a:r>
            <a:r>
              <a:rPr sz="2800" u="heavy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sz="2800" u="heavy" spc="5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sz="2800" u="heavy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</a:t>
            </a:r>
            <a:r>
              <a:rPr sz="2800" u="heavy" spc="-1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sz="2800" u="heavy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o.no</a:t>
            </a:r>
            <a:r>
              <a:rPr sz="28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Tlf: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22 85</a:t>
            </a:r>
            <a:r>
              <a:rPr sz="28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22 30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2</a:t>
            </a:fld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5C70EA-F395-6F04-7150-756EF2724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4" y="152400"/>
            <a:ext cx="4837048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418" y="885958"/>
            <a:ext cx="11459057" cy="586060"/>
          </a:xfrm>
          <a:prstGeom prst="rect">
            <a:avLst/>
          </a:prstGeom>
        </p:spPr>
        <p:txBody>
          <a:bodyPr vert="horz" wrap="square" lIns="0" tIns="46992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b="1" dirty="0">
                <a:solidFill>
                  <a:srgbClr val="0070C0"/>
                </a:solidFill>
              </a:rPr>
              <a:t>MED Studieinfo</a:t>
            </a:r>
            <a:r>
              <a:rPr b="1" spc="25" dirty="0">
                <a:solidFill>
                  <a:srgbClr val="0070C0"/>
                </a:solidFill>
              </a:rPr>
              <a:t> </a:t>
            </a:r>
            <a:r>
              <a:rPr b="1" dirty="0">
                <a:solidFill>
                  <a:srgbClr val="0070C0"/>
                </a:solidFill>
              </a:rPr>
              <a:t>Domus</a:t>
            </a:r>
            <a:r>
              <a:rPr b="1" spc="-25" dirty="0">
                <a:solidFill>
                  <a:srgbClr val="0070C0"/>
                </a:solidFill>
              </a:rPr>
              <a:t> </a:t>
            </a:r>
            <a:r>
              <a:rPr b="1" dirty="0">
                <a:solidFill>
                  <a:srgbClr val="0070C0"/>
                </a:solidFill>
              </a:rPr>
              <a:t>Me</a:t>
            </a:r>
            <a:r>
              <a:rPr b="1" spc="-15" dirty="0">
                <a:solidFill>
                  <a:srgbClr val="0070C0"/>
                </a:solidFill>
              </a:rPr>
              <a:t>d</a:t>
            </a:r>
            <a:r>
              <a:rPr b="1" dirty="0">
                <a:solidFill>
                  <a:srgbClr val="0070C0"/>
                </a:solidFill>
              </a:rPr>
              <a:t>ica</a:t>
            </a:r>
          </a:p>
        </p:txBody>
      </p:sp>
      <p:sp>
        <p:nvSpPr>
          <p:cNvPr id="3" name="object 3"/>
          <p:cNvSpPr/>
          <p:nvPr/>
        </p:nvSpPr>
        <p:spPr>
          <a:xfrm>
            <a:off x="123444" y="1507236"/>
            <a:ext cx="8197596" cy="3195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7268" y="1638966"/>
            <a:ext cx="7757159" cy="2118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4042410">
              <a:lnSpc>
                <a:spcPct val="141700"/>
              </a:lnSpc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1. etas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 på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u="heavy" dirty="0">
                <a:solidFill>
                  <a:srgbClr val="0462C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D</a:t>
            </a:r>
            <a:r>
              <a:rPr sz="2400" u="heavy" spc="-10" dirty="0">
                <a:solidFill>
                  <a:srgbClr val="0462C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o</a:t>
            </a:r>
            <a:r>
              <a:rPr sz="2400" u="heavy" dirty="0">
                <a:solidFill>
                  <a:srgbClr val="0462C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mus</a:t>
            </a:r>
            <a:r>
              <a:rPr sz="2400" u="heavy" spc="5" dirty="0">
                <a:solidFill>
                  <a:srgbClr val="0462C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 </a:t>
            </a:r>
            <a:r>
              <a:rPr sz="2400" u="heavy" dirty="0">
                <a:solidFill>
                  <a:srgbClr val="0462C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Medica</a:t>
            </a:r>
            <a:r>
              <a:rPr sz="2400" dirty="0">
                <a:solidFill>
                  <a:srgbClr val="0462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6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22 85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85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1 36</a:t>
            </a:r>
          </a:p>
          <a:p>
            <a:pPr>
              <a:lnSpc>
                <a:spcPct val="10000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49"/>
              </a:spcBef>
            </a:pPr>
            <a:endParaRPr sz="2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2400" spc="-26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elefon</a:t>
            </a:r>
            <a:r>
              <a:rPr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og sk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anke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åpen</a:t>
            </a:r>
            <a:r>
              <a:rPr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mandag</a:t>
            </a:r>
            <a:r>
              <a:rPr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til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redag: 12:00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15:00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347268" y="4217344"/>
            <a:ext cx="1131133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u="heavy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sz="2800" u="heavy" spc="5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sz="2800" u="heavy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sz="2800" u="heavy" spc="5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sz="2800" u="heavy" spc="-30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</a:t>
            </a:r>
            <a:r>
              <a:rPr sz="2800" u="heavy" spc="-110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</a:t>
            </a:r>
            <a:r>
              <a:rPr sz="2800" u="heavy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sz="2800" u="heavy" spc="5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</a:t>
            </a:r>
            <a:r>
              <a:rPr sz="2800" u="heavy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ed.uio.no/stud</a:t>
            </a:r>
            <a:r>
              <a:rPr sz="2800" u="heavy" spc="5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sz="2800" u="heavy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er/</a:t>
            </a:r>
            <a:r>
              <a:rPr sz="2800" u="heavy" spc="5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</a:t>
            </a:r>
            <a:r>
              <a:rPr sz="2800" u="heavy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ontakt/me</a:t>
            </a:r>
            <a:r>
              <a:rPr sz="2800" u="heavy" spc="-50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</a:t>
            </a:r>
            <a:r>
              <a:rPr sz="2800" u="heavy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-stu</a:t>
            </a:r>
            <a:r>
              <a:rPr sz="2800" u="heavy" spc="5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</a:t>
            </a:r>
            <a:r>
              <a:rPr sz="2800" u="heavy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sz="2800" u="heavy" spc="-10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</a:t>
            </a:r>
            <a:r>
              <a:rPr sz="2800" u="heavy" spc="5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sz="2800" u="heavy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nfo.ht</a:t>
            </a:r>
            <a:r>
              <a:rPr sz="2800" u="heavy" spc="5" dirty="0">
                <a:solidFill>
                  <a:srgbClr val="0462C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</a:t>
            </a:r>
            <a:r>
              <a:rPr sz="28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  <a:endParaRPr sz="2800" dirty="0"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936186-F661-8EAF-E981-36349CB1A8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8259"/>
            <a:ext cx="4840644" cy="76206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471" y="1151722"/>
            <a:ext cx="11459057" cy="586060"/>
          </a:xfrm>
          <a:prstGeom prst="rect">
            <a:avLst/>
          </a:prstGeom>
        </p:spPr>
        <p:txBody>
          <a:bodyPr vert="horz" wrap="square" lIns="0" tIns="46992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b="1" dirty="0">
                <a:solidFill>
                  <a:srgbClr val="0070C0"/>
                </a:solidFill>
              </a:rPr>
              <a:t>Kul</a:t>
            </a:r>
            <a:r>
              <a:rPr b="1" spc="10" dirty="0">
                <a:solidFill>
                  <a:srgbClr val="0070C0"/>
                </a:solidFill>
              </a:rPr>
              <a:t>l</a:t>
            </a:r>
            <a:r>
              <a:rPr b="1" dirty="0">
                <a:solidFill>
                  <a:srgbClr val="0070C0"/>
                </a:solidFill>
              </a:rPr>
              <a:t>kontakt</a:t>
            </a:r>
            <a:r>
              <a:rPr b="1" spc="-15" dirty="0">
                <a:solidFill>
                  <a:srgbClr val="0070C0"/>
                </a:solidFill>
              </a:rPr>
              <a:t> </a:t>
            </a:r>
            <a:r>
              <a:rPr b="1" spc="-5" dirty="0">
                <a:solidFill>
                  <a:srgbClr val="0070C0"/>
                </a:solidFill>
              </a:rPr>
              <a:t>o</a:t>
            </a:r>
            <a:r>
              <a:rPr b="1" dirty="0">
                <a:solidFill>
                  <a:srgbClr val="0070C0"/>
                </a:solidFill>
              </a:rPr>
              <a:t>g</a:t>
            </a:r>
            <a:r>
              <a:rPr b="1" spc="15" dirty="0">
                <a:solidFill>
                  <a:srgbClr val="0070C0"/>
                </a:solidFill>
              </a:rPr>
              <a:t> </a:t>
            </a:r>
            <a:r>
              <a:rPr b="1" dirty="0">
                <a:solidFill>
                  <a:srgbClr val="0070C0"/>
                </a:solidFill>
              </a:rPr>
              <a:t>vara</a:t>
            </a:r>
            <a:r>
              <a:rPr b="1" spc="-5" dirty="0">
                <a:solidFill>
                  <a:srgbClr val="0070C0"/>
                </a:solidFill>
              </a:rPr>
              <a:t> m</a:t>
            </a:r>
            <a:r>
              <a:rPr b="1" dirty="0">
                <a:solidFill>
                  <a:srgbClr val="0070C0"/>
                </a:solidFill>
              </a:rPr>
              <a:t>å</a:t>
            </a:r>
            <a:r>
              <a:rPr b="1" spc="-5" dirty="0">
                <a:solidFill>
                  <a:srgbClr val="0070C0"/>
                </a:solidFill>
              </a:rPr>
              <a:t> </a:t>
            </a:r>
            <a:r>
              <a:rPr b="1" dirty="0">
                <a:solidFill>
                  <a:srgbClr val="0070C0"/>
                </a:solidFill>
              </a:rPr>
              <a:t>velg</a:t>
            </a:r>
            <a:r>
              <a:rPr b="1" spc="-15" dirty="0">
                <a:solidFill>
                  <a:srgbClr val="0070C0"/>
                </a:solidFill>
              </a:rPr>
              <a:t>e</a:t>
            </a:r>
            <a:r>
              <a:rPr b="1" dirty="0">
                <a:solidFill>
                  <a:srgbClr val="0070C0"/>
                </a:solidFill>
              </a:rPr>
              <a:t>s</a:t>
            </a:r>
          </a:p>
        </p:txBody>
      </p:sp>
      <p:sp>
        <p:nvSpPr>
          <p:cNvPr id="3" name="object 3"/>
          <p:cNvSpPr/>
          <p:nvPr/>
        </p:nvSpPr>
        <p:spPr>
          <a:xfrm>
            <a:off x="192023" y="1444752"/>
            <a:ext cx="10908792" cy="2296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62329" y="2263296"/>
            <a:ext cx="10577196" cy="27392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800" b="1" spc="-1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800" b="1" spc="-1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e:</a:t>
            </a:r>
            <a:r>
              <a:rPr sz="28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Være</a:t>
            </a:r>
            <a:r>
              <a:rPr sz="28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kontaktledd</a:t>
            </a:r>
            <a:r>
              <a:rPr sz="28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mel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om</a:t>
            </a:r>
            <a:r>
              <a:rPr sz="28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kul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sz="28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fakulte</a:t>
            </a:r>
            <a:r>
              <a:rPr sz="2800" spc="5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sz="2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spc="-3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nb-NO" sz="2800" spc="-30" dirty="0"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(fagl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ge</a:t>
            </a:r>
            <a:r>
              <a:rPr sz="28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g admin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sz="2800" spc="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ative)</a:t>
            </a:r>
          </a:p>
          <a:p>
            <a:pPr>
              <a:lnSpc>
                <a:spcPct val="100000"/>
              </a:lnSpc>
            </a:pP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49"/>
              </a:spcBef>
            </a:pP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Frist: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.09.</a:t>
            </a: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800" spc="-10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sz="2800" spc="-10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8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til </a:t>
            </a:r>
            <a:r>
              <a:rPr sz="2800" u="heavy" dirty="0">
                <a:solidFill>
                  <a:srgbClr val="0462C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studiek</a:t>
            </a:r>
            <a:r>
              <a:rPr sz="2800" u="heavy" spc="-10" dirty="0">
                <a:solidFill>
                  <a:srgbClr val="0462C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o</a:t>
            </a:r>
            <a:r>
              <a:rPr sz="2800" u="heavy" dirty="0">
                <a:solidFill>
                  <a:srgbClr val="0462C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nsu</a:t>
            </a:r>
            <a:r>
              <a:rPr sz="2800" u="heavy" spc="-10" dirty="0">
                <a:solidFill>
                  <a:srgbClr val="0462C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l</a:t>
            </a:r>
            <a:r>
              <a:rPr sz="2800" u="heavy" dirty="0">
                <a:solidFill>
                  <a:srgbClr val="0462C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ent@odont.uio.no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4</a:t>
            </a:fld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09ABCC-95A7-0E33-A086-7AB44B0204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074"/>
            <a:ext cx="4837048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661" y="914400"/>
            <a:ext cx="7653732" cy="15159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</a:pPr>
            <a:r>
              <a:rPr sz="3500" b="1" dirty="0">
                <a:solidFill>
                  <a:srgbClr val="0070C0"/>
                </a:solidFill>
                <a:latin typeface="Arial"/>
                <a:cs typeface="Arial"/>
              </a:rPr>
              <a:t>TEAM</a:t>
            </a:r>
            <a:r>
              <a:rPr sz="3500" b="1" spc="-5" dirty="0">
                <a:solidFill>
                  <a:srgbClr val="0070C0"/>
                </a:solidFill>
                <a:latin typeface="Arial"/>
                <a:cs typeface="Arial"/>
              </a:rPr>
              <a:t>-</a:t>
            </a:r>
            <a:r>
              <a:rPr sz="3500" b="1" dirty="0">
                <a:solidFill>
                  <a:srgbClr val="0070C0"/>
                </a:solidFill>
                <a:latin typeface="Arial"/>
                <a:cs typeface="Arial"/>
              </a:rPr>
              <a:t>semin</a:t>
            </a:r>
            <a:r>
              <a:rPr sz="3500" b="1" spc="-15" dirty="0">
                <a:solidFill>
                  <a:srgbClr val="0070C0"/>
                </a:solidFill>
                <a:latin typeface="Arial"/>
                <a:cs typeface="Arial"/>
              </a:rPr>
              <a:t>a</a:t>
            </a:r>
            <a:r>
              <a:rPr sz="3500" b="1" dirty="0">
                <a:solidFill>
                  <a:srgbClr val="0070C0"/>
                </a:solidFill>
                <a:latin typeface="Arial"/>
                <a:cs typeface="Arial"/>
              </a:rPr>
              <a:t>r</a:t>
            </a:r>
            <a:r>
              <a:rPr lang="en-US" sz="3500" b="1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endParaRPr lang="en-US" sz="3500" b="1" spc="-5" dirty="0">
              <a:solidFill>
                <a:srgbClr val="0070C0"/>
              </a:solidFill>
              <a:latin typeface="Arial"/>
              <a:cs typeface="Arial"/>
            </a:endParaRPr>
          </a:p>
          <a:p>
            <a:pPr marL="12700" marR="5080" algn="ctr">
              <a:lnSpc>
                <a:spcPct val="150000"/>
              </a:lnSpc>
            </a:pPr>
            <a:r>
              <a:rPr sz="3500" b="1" dirty="0" err="1">
                <a:solidFill>
                  <a:srgbClr val="0070C0"/>
                </a:solidFill>
                <a:latin typeface="Arial"/>
                <a:cs typeface="Arial"/>
              </a:rPr>
              <a:t>Sundvolden</a:t>
            </a:r>
            <a:r>
              <a:rPr sz="3500" b="1" spc="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500" b="1" dirty="0" err="1">
                <a:solidFill>
                  <a:srgbClr val="0070C0"/>
                </a:solidFill>
                <a:latin typeface="Arial"/>
                <a:cs typeface="Arial"/>
              </a:rPr>
              <a:t>ho</a:t>
            </a:r>
            <a:r>
              <a:rPr sz="3500" b="1" spc="-15" dirty="0" err="1">
                <a:solidFill>
                  <a:srgbClr val="0070C0"/>
                </a:solidFill>
                <a:latin typeface="Arial"/>
                <a:cs typeface="Arial"/>
              </a:rPr>
              <a:t>t</a:t>
            </a:r>
            <a:r>
              <a:rPr sz="3500" b="1" dirty="0" err="1">
                <a:solidFill>
                  <a:srgbClr val="0070C0"/>
                </a:solidFill>
                <a:latin typeface="Arial"/>
                <a:cs typeface="Arial"/>
              </a:rPr>
              <a:t>ell</a:t>
            </a:r>
            <a:r>
              <a:rPr sz="3500" b="1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500" b="1" spc="-5" dirty="0">
                <a:solidFill>
                  <a:srgbClr val="0070C0"/>
                </a:solidFill>
                <a:latin typeface="Arial"/>
                <a:cs typeface="Arial"/>
              </a:rPr>
              <a:t>2</a:t>
            </a:r>
            <a:r>
              <a:rPr lang="en-US" sz="3500" b="1" spc="-5" dirty="0">
                <a:solidFill>
                  <a:srgbClr val="0070C0"/>
                </a:solidFill>
                <a:latin typeface="Arial"/>
                <a:cs typeface="Arial"/>
              </a:rPr>
              <a:t>7</a:t>
            </a:r>
            <a:r>
              <a:rPr sz="3500" b="1" spc="-5" dirty="0">
                <a:solidFill>
                  <a:srgbClr val="0070C0"/>
                </a:solidFill>
                <a:latin typeface="Arial"/>
                <a:cs typeface="Arial"/>
              </a:rPr>
              <a:t>.-</a:t>
            </a:r>
            <a:r>
              <a:rPr sz="3500" b="1" dirty="0">
                <a:solidFill>
                  <a:srgbClr val="0070C0"/>
                </a:solidFill>
                <a:latin typeface="Arial"/>
                <a:cs typeface="Arial"/>
              </a:rPr>
              <a:t>2</a:t>
            </a:r>
            <a:r>
              <a:rPr lang="en-US" sz="3500" b="1" dirty="0">
                <a:solidFill>
                  <a:srgbClr val="0070C0"/>
                </a:solidFill>
                <a:latin typeface="Arial"/>
                <a:cs typeface="Arial"/>
              </a:rPr>
              <a:t>8</a:t>
            </a:r>
            <a:r>
              <a:rPr sz="3500" b="1" dirty="0">
                <a:solidFill>
                  <a:srgbClr val="0070C0"/>
                </a:solidFill>
                <a:latin typeface="Arial"/>
                <a:cs typeface="Arial"/>
              </a:rPr>
              <a:t>.</a:t>
            </a:r>
            <a:r>
              <a:rPr lang="en-US" sz="3500" b="1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500" b="1" dirty="0">
                <a:solidFill>
                  <a:srgbClr val="0070C0"/>
                </a:solidFill>
                <a:latin typeface="Arial"/>
                <a:cs typeface="Arial"/>
              </a:rPr>
              <a:t>au</a:t>
            </a:r>
            <a:r>
              <a:rPr sz="3500" b="1" spc="-15" dirty="0">
                <a:solidFill>
                  <a:srgbClr val="0070C0"/>
                </a:solidFill>
                <a:latin typeface="Arial"/>
                <a:cs typeface="Arial"/>
              </a:rPr>
              <a:t>g</a:t>
            </a:r>
            <a:r>
              <a:rPr sz="3500" b="1" dirty="0">
                <a:solidFill>
                  <a:srgbClr val="0070C0"/>
                </a:solidFill>
                <a:latin typeface="Arial"/>
                <a:cs typeface="Arial"/>
              </a:rPr>
              <a:t>ust</a:t>
            </a:r>
          </a:p>
        </p:txBody>
      </p:sp>
      <p:sp>
        <p:nvSpPr>
          <p:cNvPr id="5" name="object 5"/>
          <p:cNvSpPr/>
          <p:nvPr/>
        </p:nvSpPr>
        <p:spPr>
          <a:xfrm>
            <a:off x="9448800" y="1447800"/>
            <a:ext cx="2647187" cy="28864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15101" y="3116030"/>
            <a:ext cx="2933699" cy="32720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708661" y="2689530"/>
            <a:ext cx="5316220" cy="35317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Mål:</a:t>
            </a: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6235" algn="l"/>
              </a:tabLst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mho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8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og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samarbe</a:t>
            </a:r>
            <a:r>
              <a:rPr sz="2800" spc="-1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6235" algn="l"/>
              </a:tabLst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Støtte</a:t>
            </a:r>
            <a:r>
              <a:rPr sz="28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hverandre</a:t>
            </a:r>
            <a:r>
              <a:rPr sz="28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studiem</a:t>
            </a:r>
            <a:r>
              <a:rPr sz="2800" spc="-1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ljøet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6235" algn="l"/>
              </a:tabLst>
            </a:pP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356235" algn="l"/>
              </a:tabLst>
            </a:pP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Mer informasjon kommer senere!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49"/>
              </a:spcBef>
            </a:pPr>
            <a:endParaRPr sz="2150" dirty="0">
              <a:latin typeface="Times New Roman"/>
              <a:cs typeface="Times New Roman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4FFD77-526B-0E72-4A85-4B30168C36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20" y="22831"/>
            <a:ext cx="4837048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855311"/>
            <a:ext cx="11459057" cy="586060"/>
          </a:xfrm>
          <a:prstGeom prst="rect">
            <a:avLst/>
          </a:prstGeom>
        </p:spPr>
        <p:txBody>
          <a:bodyPr vert="horz" wrap="square" lIns="0" tIns="46992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b="1" dirty="0">
                <a:solidFill>
                  <a:srgbClr val="0070C0"/>
                </a:solidFill>
              </a:rPr>
              <a:t>Besøkspraks</a:t>
            </a:r>
            <a:r>
              <a:rPr b="1" spc="10" dirty="0">
                <a:solidFill>
                  <a:srgbClr val="0070C0"/>
                </a:solidFill>
              </a:rPr>
              <a:t>i</a:t>
            </a:r>
            <a:r>
              <a:rPr b="1" dirty="0">
                <a:solidFill>
                  <a:srgbClr val="0070C0"/>
                </a:solidFill>
              </a:rPr>
              <a:t>s</a:t>
            </a:r>
            <a:r>
              <a:rPr b="1" spc="-25" dirty="0">
                <a:solidFill>
                  <a:srgbClr val="0070C0"/>
                </a:solidFill>
              </a:rPr>
              <a:t> </a:t>
            </a:r>
            <a:r>
              <a:rPr b="1" dirty="0">
                <a:solidFill>
                  <a:srgbClr val="0070C0"/>
                </a:solidFill>
              </a:rPr>
              <a:t>i </a:t>
            </a:r>
            <a:r>
              <a:rPr b="1" dirty="0" err="1">
                <a:solidFill>
                  <a:srgbClr val="0070C0"/>
                </a:solidFill>
              </a:rPr>
              <a:t>ta</a:t>
            </a:r>
            <a:r>
              <a:rPr b="1" spc="-15" dirty="0" err="1">
                <a:solidFill>
                  <a:srgbClr val="0070C0"/>
                </a:solidFill>
              </a:rPr>
              <a:t>n</a:t>
            </a:r>
            <a:r>
              <a:rPr b="1" dirty="0" err="1">
                <a:solidFill>
                  <a:srgbClr val="0070C0"/>
                </a:solidFill>
              </a:rPr>
              <a:t>nh</a:t>
            </a:r>
            <a:r>
              <a:rPr b="1" spc="-15" dirty="0" err="1">
                <a:solidFill>
                  <a:srgbClr val="0070C0"/>
                </a:solidFill>
              </a:rPr>
              <a:t>e</a:t>
            </a:r>
            <a:r>
              <a:rPr b="1" dirty="0" err="1">
                <a:solidFill>
                  <a:srgbClr val="0070C0"/>
                </a:solidFill>
              </a:rPr>
              <a:t>lsetje</a:t>
            </a:r>
            <a:r>
              <a:rPr b="1" spc="-15" dirty="0" err="1">
                <a:solidFill>
                  <a:srgbClr val="0070C0"/>
                </a:solidFill>
              </a:rPr>
              <a:t>n</a:t>
            </a:r>
            <a:r>
              <a:rPr b="1" dirty="0" err="1">
                <a:solidFill>
                  <a:srgbClr val="0070C0"/>
                </a:solidFill>
              </a:rPr>
              <a:t>est</a:t>
            </a:r>
            <a:r>
              <a:rPr b="1" spc="-15" dirty="0" err="1">
                <a:solidFill>
                  <a:srgbClr val="0070C0"/>
                </a:solidFill>
              </a:rPr>
              <a:t>e</a:t>
            </a:r>
            <a:r>
              <a:rPr b="1" dirty="0" err="1">
                <a:solidFill>
                  <a:srgbClr val="0070C0"/>
                </a:solidFill>
              </a:rPr>
              <a:t>n</a:t>
            </a:r>
            <a:r>
              <a:rPr b="1" spc="60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3</a:t>
            </a:r>
            <a:r>
              <a:rPr b="1" spc="-15" dirty="0">
                <a:solidFill>
                  <a:srgbClr val="0070C0"/>
                </a:solidFill>
              </a:rPr>
              <a:t>.</a:t>
            </a:r>
            <a:r>
              <a:rPr lang="en-US" b="1" dirty="0">
                <a:solidFill>
                  <a:srgbClr val="0070C0"/>
                </a:solidFill>
              </a:rPr>
              <a:t>9</a:t>
            </a:r>
            <a:r>
              <a:rPr b="1" spc="15" dirty="0">
                <a:solidFill>
                  <a:srgbClr val="0070C0"/>
                </a:solidFill>
              </a:rPr>
              <a:t> </a:t>
            </a:r>
            <a:r>
              <a:rPr b="1" spc="-5" dirty="0" err="1">
                <a:solidFill>
                  <a:srgbClr val="0070C0"/>
                </a:solidFill>
              </a:rPr>
              <a:t>o</a:t>
            </a:r>
            <a:r>
              <a:rPr b="1" dirty="0" err="1">
                <a:solidFill>
                  <a:srgbClr val="0070C0"/>
                </a:solidFill>
              </a:rPr>
              <a:t>g</a:t>
            </a:r>
            <a:r>
              <a:rPr b="1" spc="15" dirty="0">
                <a:solidFill>
                  <a:srgbClr val="0070C0"/>
                </a:solidFill>
              </a:rPr>
              <a:t> </a:t>
            </a:r>
            <a:r>
              <a:rPr lang="en-US" b="1" spc="-5" dirty="0">
                <a:solidFill>
                  <a:srgbClr val="0070C0"/>
                </a:solidFill>
              </a:rPr>
              <a:t>10</a:t>
            </a:r>
            <a:r>
              <a:rPr b="1" spc="-5" dirty="0">
                <a:solidFill>
                  <a:srgbClr val="0070C0"/>
                </a:solidFill>
              </a:rPr>
              <a:t>.9</a:t>
            </a:r>
          </a:p>
        </p:txBody>
      </p:sp>
      <p:sp>
        <p:nvSpPr>
          <p:cNvPr id="3" name="object 3"/>
          <p:cNvSpPr/>
          <p:nvPr/>
        </p:nvSpPr>
        <p:spPr>
          <a:xfrm>
            <a:off x="123444" y="1507236"/>
            <a:ext cx="11926824" cy="30281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8523" y="1905000"/>
            <a:ext cx="11416665" cy="4185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2800" spc="10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ennomfø</a:t>
            </a:r>
            <a:r>
              <a:rPr sz="2800" spc="1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i grupper</a:t>
            </a:r>
            <a:r>
              <a:rPr sz="28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å 3,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28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g per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gruppe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47"/>
              </a:spcBef>
            </a:pP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Hens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kten</a:t>
            </a:r>
            <a:r>
              <a:rPr sz="28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er å </a:t>
            </a:r>
            <a:r>
              <a:rPr sz="2800" spc="5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å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t inn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kk</a:t>
            </a:r>
            <a:r>
              <a:rPr sz="28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i hvordan</a:t>
            </a:r>
            <a:r>
              <a:rPr sz="28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800" spc="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ann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ege</a:t>
            </a:r>
            <a:r>
              <a:rPr sz="28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utøver</a:t>
            </a:r>
            <a:r>
              <a:rPr sz="28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yrket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mø</a:t>
            </a:r>
            <a:r>
              <a:rPr sz="2800" spc="5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med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pas</a:t>
            </a:r>
            <a:r>
              <a:rPr sz="2800" spc="-1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entene</a:t>
            </a:r>
            <a:r>
              <a:rPr sz="28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og</a:t>
            </a:r>
            <a:r>
              <a:rPr sz="28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de andre i teamet.</a:t>
            </a: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egg</a:t>
            </a:r>
            <a:r>
              <a:rPr sz="28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til </a:t>
            </a:r>
            <a:r>
              <a:rPr sz="2800" spc="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annlege,</a:t>
            </a:r>
            <a:r>
              <a:rPr sz="28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møte</a:t>
            </a:r>
            <a:r>
              <a:rPr sz="28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du tannple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sz="28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og tannhelsesek</a:t>
            </a:r>
            <a:r>
              <a:rPr sz="2800" spc="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etær</a:t>
            </a:r>
            <a:r>
              <a:rPr sz="28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for en</a:t>
            </a:r>
            <a:r>
              <a:rPr sz="28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2800" spc="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tåelse av</a:t>
            </a:r>
            <a:r>
              <a:rPr sz="28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800" spc="-10" dirty="0" err="1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ike</a:t>
            </a:r>
            <a:r>
              <a:rPr sz="28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rol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8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og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opp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av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ne</a:t>
            </a:r>
            <a:r>
              <a:rPr sz="28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som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gjøres til d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ig</a:t>
            </a:r>
            <a:r>
              <a:rPr sz="28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på</a:t>
            </a:r>
            <a:r>
              <a:rPr sz="28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nk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ik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6</a:t>
            </a:fld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D534F8-EBF6-6379-EA3D-C58510A91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" y="22831"/>
            <a:ext cx="4837048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471" y="916096"/>
            <a:ext cx="11459057" cy="586060"/>
          </a:xfrm>
          <a:prstGeom prst="rect">
            <a:avLst/>
          </a:prstGeom>
        </p:spPr>
        <p:txBody>
          <a:bodyPr vert="horz" wrap="square" lIns="0" tIns="46992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b="1" dirty="0">
                <a:solidFill>
                  <a:srgbClr val="0070C0"/>
                </a:solidFill>
              </a:rPr>
              <a:t>Informasjon</a:t>
            </a:r>
            <a:r>
              <a:rPr b="1" spc="-5" dirty="0">
                <a:solidFill>
                  <a:srgbClr val="0070C0"/>
                </a:solidFill>
              </a:rPr>
              <a:t> </a:t>
            </a:r>
            <a:r>
              <a:rPr b="1" dirty="0">
                <a:solidFill>
                  <a:srgbClr val="0070C0"/>
                </a:solidFill>
              </a:rPr>
              <a:t>om politia</a:t>
            </a:r>
            <a:r>
              <a:rPr b="1" spc="-15" dirty="0">
                <a:solidFill>
                  <a:srgbClr val="0070C0"/>
                </a:solidFill>
              </a:rPr>
              <a:t>t</a:t>
            </a:r>
            <a:r>
              <a:rPr b="1" dirty="0">
                <a:solidFill>
                  <a:srgbClr val="0070C0"/>
                </a:solidFill>
              </a:rPr>
              <a:t>test</a:t>
            </a:r>
          </a:p>
        </p:txBody>
      </p:sp>
      <p:sp>
        <p:nvSpPr>
          <p:cNvPr id="3" name="object 3"/>
          <p:cNvSpPr/>
          <p:nvPr/>
        </p:nvSpPr>
        <p:spPr>
          <a:xfrm>
            <a:off x="137160" y="1507236"/>
            <a:ext cx="11132820" cy="39121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2418" y="2286000"/>
            <a:ext cx="10617200" cy="35702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255904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400" dirty="0">
                <a:latin typeface="Arial"/>
                <a:cs typeface="Arial"/>
              </a:rPr>
              <a:t>D</a:t>
            </a:r>
            <a:r>
              <a:rPr sz="2400" spc="-10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t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krav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om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poli</a:t>
            </a:r>
            <a:r>
              <a:rPr sz="2400" b="1" spc="5" dirty="0">
                <a:latin typeface="Arial"/>
                <a:cs typeface="Arial"/>
              </a:rPr>
              <a:t>t</a:t>
            </a:r>
            <a:r>
              <a:rPr sz="2400" b="1" dirty="0">
                <a:latin typeface="Arial"/>
                <a:cs typeface="Arial"/>
              </a:rPr>
              <a:t>iattest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op</a:t>
            </a:r>
            <a:r>
              <a:rPr sz="2400" spc="-10" dirty="0">
                <a:latin typeface="Arial"/>
                <a:cs typeface="Arial"/>
              </a:rPr>
              <a:t>p</a:t>
            </a:r>
            <a:r>
              <a:rPr sz="2400" dirty="0">
                <a:latin typeface="Arial"/>
                <a:cs typeface="Arial"/>
              </a:rPr>
              <a:t>tak til masterstud</a:t>
            </a:r>
            <a:r>
              <a:rPr sz="2400" spc="-10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et i odo</a:t>
            </a:r>
            <a:r>
              <a:rPr sz="2400" spc="-10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tologi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ved U</a:t>
            </a:r>
            <a:r>
              <a:rPr sz="2400" spc="-10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iv</a:t>
            </a:r>
            <a:r>
              <a:rPr sz="2400" spc="-10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rsitetet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 Oslo, i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henho</a:t>
            </a:r>
            <a:r>
              <a:rPr sz="2400" spc="-15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d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til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§ 6 i forskrift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om </a:t>
            </a:r>
            <a:r>
              <a:rPr sz="2400" spc="-10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pptak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til un</a:t>
            </a:r>
            <a:r>
              <a:rPr sz="2400" spc="-10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versiteter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og hø</a:t>
            </a:r>
            <a:r>
              <a:rPr sz="2400" spc="-10" dirty="0">
                <a:latin typeface="Arial"/>
                <a:cs typeface="Arial"/>
              </a:rPr>
              <a:t>g</a:t>
            </a:r>
            <a:r>
              <a:rPr sz="2400" dirty="0">
                <a:latin typeface="Arial"/>
                <a:cs typeface="Arial"/>
              </a:rPr>
              <a:t>skol</a:t>
            </a:r>
            <a:r>
              <a:rPr sz="2400" spc="-10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og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he</a:t>
            </a:r>
            <a:r>
              <a:rPr sz="2400" spc="-10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se-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og omsorgstjen</a:t>
            </a:r>
            <a:r>
              <a:rPr sz="2400" spc="-10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steloven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§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5</a:t>
            </a:r>
            <a:r>
              <a:rPr sz="2400" dirty="0">
                <a:latin typeface="Arial"/>
                <a:cs typeface="Arial"/>
              </a:rPr>
              <a:t>-</a:t>
            </a:r>
            <a:r>
              <a:rPr sz="2400" spc="-5" dirty="0">
                <a:latin typeface="Arial"/>
                <a:cs typeface="Arial"/>
              </a:rPr>
              <a:t>4.</a:t>
            </a:r>
            <a:endParaRPr sz="2400" dirty="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6235" algn="l"/>
              </a:tabLst>
            </a:pPr>
            <a:r>
              <a:rPr sz="2400" dirty="0">
                <a:latin typeface="Arial"/>
                <a:cs typeface="Arial"/>
              </a:rPr>
              <a:t>P</a:t>
            </a:r>
            <a:r>
              <a:rPr sz="2400" spc="-10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l</a:t>
            </a:r>
            <a:r>
              <a:rPr sz="2400" spc="-10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tiattesten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vil i</a:t>
            </a:r>
            <a:r>
              <a:rPr sz="2400" spc="-10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ne</a:t>
            </a:r>
            <a:r>
              <a:rPr sz="2400" spc="-10" dirty="0">
                <a:latin typeface="Arial"/>
                <a:cs typeface="Arial"/>
              </a:rPr>
              <a:t>h</a:t>
            </a:r>
            <a:r>
              <a:rPr sz="2400" dirty="0">
                <a:latin typeface="Arial"/>
                <a:cs typeface="Arial"/>
              </a:rPr>
              <a:t>o</a:t>
            </a:r>
            <a:r>
              <a:rPr sz="2400" spc="-10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 sjekk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mot </a:t>
            </a:r>
            <a:r>
              <a:rPr sz="2400" spc="-10" dirty="0">
                <a:latin typeface="Arial"/>
                <a:cs typeface="Arial"/>
              </a:rPr>
              <a:t>d</a:t>
            </a:r>
            <a:r>
              <a:rPr sz="2400" dirty="0">
                <a:latin typeface="Arial"/>
                <a:cs typeface="Arial"/>
              </a:rPr>
              <a:t>e paragrafene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 st</a:t>
            </a:r>
            <a:r>
              <a:rPr sz="2400" spc="5" dirty="0">
                <a:latin typeface="Arial"/>
                <a:cs typeface="Arial"/>
              </a:rPr>
              <a:t>r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0" dirty="0">
                <a:latin typeface="Arial"/>
                <a:cs typeface="Arial"/>
              </a:rPr>
              <a:t>f</a:t>
            </a:r>
            <a:r>
              <a:rPr sz="2400" dirty="0">
                <a:latin typeface="Arial"/>
                <a:cs typeface="Arial"/>
              </a:rPr>
              <a:t>feloven</a:t>
            </a:r>
            <a:r>
              <a:rPr sz="2400" spc="-10" dirty="0">
                <a:latin typeface="Arial"/>
                <a:cs typeface="Arial"/>
              </a:rPr>
              <a:t> s</a:t>
            </a:r>
            <a:r>
              <a:rPr sz="2400" dirty="0">
                <a:latin typeface="Arial"/>
                <a:cs typeface="Arial"/>
              </a:rPr>
              <a:t>om til en</a:t>
            </a:r>
            <a:r>
              <a:rPr sz="2400" spc="-10" dirty="0">
                <a:latin typeface="Arial"/>
                <a:cs typeface="Arial"/>
              </a:rPr>
              <a:t>h</a:t>
            </a:r>
            <a:r>
              <a:rPr sz="2400" dirty="0">
                <a:latin typeface="Arial"/>
                <a:cs typeface="Arial"/>
              </a:rPr>
              <a:t>ver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tid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er listet opp i den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aktue</a:t>
            </a:r>
            <a:r>
              <a:rPr sz="2400" spc="-10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le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hjemmelen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</a:t>
            </a:r>
            <a:r>
              <a:rPr sz="2400" spc="-10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iti</a:t>
            </a:r>
            <a:r>
              <a:rPr sz="2400" spc="-10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t</a:t>
            </a:r>
            <a:r>
              <a:rPr sz="2400" spc="5" dirty="0">
                <a:latin typeface="Arial"/>
                <a:cs typeface="Arial"/>
              </a:rPr>
              <a:t>t</a:t>
            </a:r>
            <a:r>
              <a:rPr sz="2400" dirty="0">
                <a:latin typeface="Arial"/>
                <a:cs typeface="Arial"/>
              </a:rPr>
              <a:t>est.</a:t>
            </a: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6235" algn="l"/>
              </a:tabLst>
            </a:pPr>
            <a:r>
              <a:rPr sz="2400" b="1" dirty="0">
                <a:latin typeface="Arial"/>
                <a:cs typeface="Arial"/>
              </a:rPr>
              <a:t>P</a:t>
            </a:r>
            <a:r>
              <a:rPr sz="2400" b="1" spc="-10" dirty="0">
                <a:latin typeface="Arial"/>
                <a:cs typeface="Arial"/>
              </a:rPr>
              <a:t>o</a:t>
            </a:r>
            <a:r>
              <a:rPr sz="2400" b="1" dirty="0">
                <a:latin typeface="Arial"/>
                <a:cs typeface="Arial"/>
              </a:rPr>
              <a:t>litiattesten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k</a:t>
            </a:r>
            <a:r>
              <a:rPr sz="2400" b="1" spc="-10" dirty="0">
                <a:latin typeface="Arial"/>
                <a:cs typeface="Arial"/>
              </a:rPr>
              <a:t>a</a:t>
            </a:r>
            <a:r>
              <a:rPr sz="2400" b="1" dirty="0">
                <a:latin typeface="Arial"/>
                <a:cs typeface="Arial"/>
              </a:rPr>
              <a:t>n ikke være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eldre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</a:t>
            </a:r>
            <a:r>
              <a:rPr sz="2400" b="1" spc="-10" dirty="0">
                <a:latin typeface="Arial"/>
                <a:cs typeface="Arial"/>
              </a:rPr>
              <a:t>n</a:t>
            </a:r>
            <a:r>
              <a:rPr sz="2400" b="1" dirty="0">
                <a:latin typeface="Arial"/>
                <a:cs typeface="Arial"/>
              </a:rPr>
              <a:t>n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tre måne</a:t>
            </a:r>
            <a:r>
              <a:rPr sz="2400" b="1" spc="-10" dirty="0">
                <a:latin typeface="Arial"/>
                <a:cs typeface="Arial"/>
              </a:rPr>
              <a:t>d</a:t>
            </a:r>
            <a:r>
              <a:rPr sz="2400" b="1" dirty="0">
                <a:latin typeface="Arial"/>
                <a:cs typeface="Arial"/>
              </a:rPr>
              <a:t>er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6235" algn="l"/>
              </a:tabLst>
            </a:pPr>
            <a:r>
              <a:rPr sz="2400" dirty="0">
                <a:latin typeface="Arial"/>
                <a:cs typeface="Arial"/>
              </a:rPr>
              <a:t>Fremgangsmåte: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tiattest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sz="2400" u="heavy" spc="-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site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 i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 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uio.no)</a:t>
            </a:r>
            <a:endParaRPr sz="2400" dirty="0"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6235" algn="l"/>
              </a:tabLst>
            </a:pPr>
            <a:r>
              <a:rPr sz="2400" dirty="0">
                <a:solidFill>
                  <a:srgbClr val="C00000"/>
                </a:solidFill>
                <a:latin typeface="Arial"/>
                <a:cs typeface="Arial"/>
              </a:rPr>
              <a:t>Frist: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så snart </a:t>
            </a:r>
            <a:r>
              <a:rPr sz="2400" spc="-10" dirty="0">
                <a:latin typeface="Arial"/>
                <a:cs typeface="Arial"/>
              </a:rPr>
              <a:t>s</a:t>
            </a:r>
            <a:r>
              <a:rPr sz="2400" dirty="0">
                <a:latin typeface="Arial"/>
                <a:cs typeface="Arial"/>
              </a:rPr>
              <a:t>om mul</a:t>
            </a:r>
            <a:r>
              <a:rPr sz="2400" spc="-15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g,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senest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lang="en-US" sz="2400" b="1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.8</a:t>
            </a:r>
            <a:endParaRPr sz="24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7</a:t>
            </a:fld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E810B7-5471-CB68-6A33-D0361108E3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20" y="22831"/>
            <a:ext cx="4837048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1551" y="710246"/>
            <a:ext cx="11825529" cy="557655"/>
          </a:xfrm>
          <a:prstGeom prst="rect">
            <a:avLst/>
          </a:prstGeom>
        </p:spPr>
        <p:txBody>
          <a:bodyPr vert="horz" wrap="square" lIns="0" tIns="59692" rIns="0" bIns="0" rtlCol="0">
            <a:spAutoFit/>
          </a:bodyPr>
          <a:lstStyle/>
          <a:p>
            <a:pPr>
              <a:lnSpc>
                <a:spcPts val="4165"/>
              </a:lnSpc>
            </a:pPr>
            <a:r>
              <a:rPr sz="3200" b="1" dirty="0">
                <a:solidFill>
                  <a:srgbClr val="0070C0"/>
                </a:solidFill>
              </a:rPr>
              <a:t>Godkjenning</a:t>
            </a:r>
            <a:r>
              <a:rPr sz="3200" b="1" spc="10" dirty="0">
                <a:solidFill>
                  <a:srgbClr val="0070C0"/>
                </a:solidFill>
              </a:rPr>
              <a:t> </a:t>
            </a:r>
            <a:r>
              <a:rPr sz="3200" b="1" dirty="0">
                <a:solidFill>
                  <a:srgbClr val="0070C0"/>
                </a:solidFill>
              </a:rPr>
              <a:t>av</a:t>
            </a:r>
            <a:r>
              <a:rPr sz="3200" b="1" spc="-10" dirty="0">
                <a:solidFill>
                  <a:srgbClr val="0070C0"/>
                </a:solidFill>
              </a:rPr>
              <a:t> </a:t>
            </a:r>
            <a:r>
              <a:rPr sz="3200" b="1" dirty="0">
                <a:solidFill>
                  <a:srgbClr val="0070C0"/>
                </a:solidFill>
              </a:rPr>
              <a:t>tidlige</a:t>
            </a:r>
            <a:r>
              <a:rPr sz="3200" b="1" spc="-15" dirty="0">
                <a:solidFill>
                  <a:srgbClr val="0070C0"/>
                </a:solidFill>
              </a:rPr>
              <a:t>r</a:t>
            </a:r>
            <a:r>
              <a:rPr sz="3200" b="1" dirty="0">
                <a:solidFill>
                  <a:srgbClr val="0070C0"/>
                </a:solidFill>
              </a:rPr>
              <a:t>e</a:t>
            </a:r>
            <a:r>
              <a:rPr sz="3200" b="1" spc="20" dirty="0">
                <a:solidFill>
                  <a:srgbClr val="0070C0"/>
                </a:solidFill>
              </a:rPr>
              <a:t> </a:t>
            </a:r>
            <a:r>
              <a:rPr sz="3200" b="1" dirty="0">
                <a:solidFill>
                  <a:srgbClr val="0070C0"/>
                </a:solidFill>
              </a:rPr>
              <a:t>gje</a:t>
            </a:r>
            <a:r>
              <a:rPr sz="3200" b="1" spc="-15" dirty="0">
                <a:solidFill>
                  <a:srgbClr val="0070C0"/>
                </a:solidFill>
              </a:rPr>
              <a:t>n</a:t>
            </a:r>
            <a:r>
              <a:rPr sz="3200" b="1" dirty="0">
                <a:solidFill>
                  <a:srgbClr val="0070C0"/>
                </a:solidFill>
              </a:rPr>
              <a:t>no</a:t>
            </a:r>
            <a:r>
              <a:rPr sz="3200" b="1" spc="-15" dirty="0">
                <a:solidFill>
                  <a:srgbClr val="0070C0"/>
                </a:solidFill>
              </a:rPr>
              <a:t>m</a:t>
            </a:r>
            <a:r>
              <a:rPr sz="3200" b="1" dirty="0">
                <a:solidFill>
                  <a:srgbClr val="0070C0"/>
                </a:solidFill>
              </a:rPr>
              <a:t>ført</a:t>
            </a:r>
            <a:r>
              <a:rPr sz="3200" b="1" spc="10" dirty="0">
                <a:solidFill>
                  <a:srgbClr val="0070C0"/>
                </a:solidFill>
              </a:rPr>
              <a:t> </a:t>
            </a:r>
            <a:r>
              <a:rPr sz="3200" b="1" dirty="0">
                <a:solidFill>
                  <a:srgbClr val="0070C0"/>
                </a:solidFill>
              </a:rPr>
              <a:t>Ex.</a:t>
            </a:r>
            <a:r>
              <a:rPr sz="3200" b="1" spc="-5" dirty="0">
                <a:solidFill>
                  <a:srgbClr val="0070C0"/>
                </a:solidFill>
              </a:rPr>
              <a:t> </a:t>
            </a:r>
            <a:r>
              <a:rPr sz="3200" b="1" dirty="0">
                <a:solidFill>
                  <a:srgbClr val="0070C0"/>
                </a:solidFill>
              </a:rPr>
              <a:t>phil</a:t>
            </a:r>
            <a:r>
              <a:rPr sz="3200" b="1" spc="5" dirty="0">
                <a:solidFill>
                  <a:srgbClr val="0070C0"/>
                </a:solidFill>
              </a:rPr>
              <a:t> </a:t>
            </a:r>
            <a:r>
              <a:rPr sz="3200" b="1" dirty="0">
                <a:solidFill>
                  <a:srgbClr val="0070C0"/>
                </a:solidFill>
                <a:latin typeface="Arial"/>
                <a:cs typeface="Arial"/>
              </a:rPr>
              <a:t>–</a:t>
            </a:r>
            <a:r>
              <a:rPr sz="3200" b="1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b="1" dirty="0" err="1">
                <a:solidFill>
                  <a:srgbClr val="0070C0"/>
                </a:solidFill>
              </a:rPr>
              <a:t>frist</a:t>
            </a:r>
            <a:r>
              <a:rPr sz="3200" b="1" spc="-10" dirty="0">
                <a:solidFill>
                  <a:srgbClr val="0070C0"/>
                </a:solidFill>
              </a:rPr>
              <a:t> </a:t>
            </a:r>
            <a:r>
              <a:rPr sz="3200" b="1" dirty="0">
                <a:solidFill>
                  <a:srgbClr val="0070C0"/>
                </a:solidFill>
              </a:rPr>
              <a:t>1</a:t>
            </a:r>
            <a:r>
              <a:rPr lang="en-US" sz="3200" b="1" dirty="0">
                <a:solidFill>
                  <a:srgbClr val="0070C0"/>
                </a:solidFill>
              </a:rPr>
              <a:t>5</a:t>
            </a:r>
            <a:r>
              <a:rPr sz="3200" b="1" spc="-15" dirty="0">
                <a:solidFill>
                  <a:srgbClr val="0070C0"/>
                </a:solidFill>
              </a:rPr>
              <a:t>.</a:t>
            </a:r>
            <a:r>
              <a:rPr sz="3200" b="1" dirty="0">
                <a:solidFill>
                  <a:srgbClr val="0070C0"/>
                </a:solidFill>
              </a:rPr>
              <a:t>8</a:t>
            </a:r>
          </a:p>
        </p:txBody>
      </p:sp>
      <p:sp>
        <p:nvSpPr>
          <p:cNvPr id="3" name="object 3"/>
          <p:cNvSpPr/>
          <p:nvPr/>
        </p:nvSpPr>
        <p:spPr>
          <a:xfrm>
            <a:off x="123444" y="989075"/>
            <a:ext cx="10739628" cy="54056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54139" y="1459290"/>
            <a:ext cx="10297160" cy="44651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Gjenn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mført</a:t>
            </a:r>
            <a:r>
              <a:rPr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dl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gere</a:t>
            </a:r>
            <a:r>
              <a:rPr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d UiO: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Auto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atisk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registrer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du t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ikke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foreta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sz="2400" spc="-5" dirty="0" err="1">
                <a:latin typeface="Arial" panose="020B0604020202020204" pitchFamily="34" charset="0"/>
                <a:cs typeface="Arial" panose="020B0604020202020204" pitchFamily="34" charset="0"/>
              </a:rPr>
              <a:t>noe</a:t>
            </a:r>
            <a:r>
              <a:rPr lang="en-US" sz="24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47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Gjenn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mført</a:t>
            </a:r>
            <a:r>
              <a:rPr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 anne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n utd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ing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insti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rge: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88265">
              <a:lnSpc>
                <a:spcPct val="141700"/>
              </a:lnSpc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Send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søknad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doku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entas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24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til studieseks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onen</a:t>
            </a:r>
            <a:r>
              <a:rPr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senest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fred</a:t>
            </a:r>
            <a:r>
              <a:rPr sz="2400" b="1" spc="-10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. a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gust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-post: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postmot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ak@od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nt.u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o.no</a:t>
            </a:r>
            <a:endParaRPr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49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omført</a:t>
            </a:r>
            <a:r>
              <a:rPr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studier i</a:t>
            </a:r>
            <a:r>
              <a:rPr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utlan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om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lsvarer</a:t>
            </a:r>
            <a:r>
              <a:rPr sz="2400" b="1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.phi</a:t>
            </a:r>
            <a:r>
              <a:rPr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6520">
              <a:lnSpc>
                <a:spcPct val="100000"/>
              </a:lnSpc>
              <a:spcBef>
                <a:spcPts val="1200"/>
              </a:spcBef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Send</a:t>
            </a:r>
            <a:r>
              <a:rPr sz="2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søknad/dokumen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24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til 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ud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eseks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onen</a:t>
            </a:r>
            <a:r>
              <a:rPr sz="24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st </a:t>
            </a:r>
            <a:r>
              <a:rPr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fredag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-post: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postmot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ak@od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nt.u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o.no</a:t>
            </a:r>
            <a:endParaRPr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8</a:t>
            </a:fld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B0823C-AB63-14F1-8559-E1BC29D16C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20" y="22831"/>
            <a:ext cx="4837048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" y="751332"/>
            <a:ext cx="11042904" cy="2296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1503" y="1764665"/>
            <a:ext cx="11459057" cy="1283335"/>
          </a:xfrm>
          <a:prstGeom prst="rect">
            <a:avLst/>
          </a:prstGeom>
        </p:spPr>
        <p:txBody>
          <a:bodyPr vert="horz" wrap="square" lIns="0" tIns="800691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400" dirty="0"/>
              <a:t>Ins</a:t>
            </a:r>
            <a:r>
              <a:rPr sz="2400" spc="5" dirty="0"/>
              <a:t>t</a:t>
            </a:r>
            <a:r>
              <a:rPr sz="2400" dirty="0"/>
              <a:t>itutt</a:t>
            </a:r>
            <a:r>
              <a:rPr sz="2400" spc="-20" dirty="0"/>
              <a:t> </a:t>
            </a:r>
            <a:r>
              <a:rPr sz="2400" dirty="0"/>
              <a:t>for</a:t>
            </a:r>
            <a:r>
              <a:rPr sz="2400" spc="-10" dirty="0"/>
              <a:t> </a:t>
            </a:r>
            <a:r>
              <a:rPr sz="2400" dirty="0"/>
              <a:t>filosofi</a:t>
            </a:r>
            <a:r>
              <a:rPr sz="2400" spc="10" dirty="0"/>
              <a:t> </a:t>
            </a:r>
            <a:r>
              <a:rPr sz="2400" dirty="0"/>
              <a:t>er</a:t>
            </a:r>
            <a:r>
              <a:rPr sz="2400" spc="10" dirty="0"/>
              <a:t> </a:t>
            </a:r>
            <a:r>
              <a:rPr sz="2400" dirty="0"/>
              <a:t>ansvarlig</a:t>
            </a:r>
            <a:r>
              <a:rPr sz="2400" spc="20" dirty="0"/>
              <a:t> </a:t>
            </a:r>
            <a:r>
              <a:rPr sz="2400" dirty="0"/>
              <a:t>for</a:t>
            </a:r>
            <a:r>
              <a:rPr sz="2400" spc="10" dirty="0"/>
              <a:t> </a:t>
            </a:r>
            <a:r>
              <a:rPr sz="2400" dirty="0"/>
              <a:t>u</a:t>
            </a:r>
            <a:r>
              <a:rPr sz="2400" spc="-10" dirty="0"/>
              <a:t>n</a:t>
            </a:r>
            <a:r>
              <a:rPr sz="2400" dirty="0"/>
              <a:t>dervisning</a:t>
            </a:r>
            <a:r>
              <a:rPr sz="2400" spc="30" dirty="0"/>
              <a:t> </a:t>
            </a:r>
            <a:r>
              <a:rPr sz="2400" dirty="0"/>
              <a:t>og eksa</a:t>
            </a:r>
            <a:r>
              <a:rPr sz="2400" spc="5" dirty="0"/>
              <a:t>m</a:t>
            </a:r>
            <a:r>
              <a:rPr sz="2400" dirty="0"/>
              <a:t>en</a:t>
            </a:r>
            <a:r>
              <a:rPr sz="2400" spc="15" dirty="0"/>
              <a:t> </a:t>
            </a:r>
            <a:r>
              <a:rPr sz="2400" dirty="0"/>
              <a:t>i E</a:t>
            </a:r>
            <a:r>
              <a:rPr sz="2400" spc="-15" dirty="0"/>
              <a:t>x</a:t>
            </a:r>
            <a:r>
              <a:rPr sz="2400" dirty="0"/>
              <a:t>.</a:t>
            </a:r>
            <a:r>
              <a:rPr sz="2400" spc="-105" dirty="0"/>
              <a:t> </a:t>
            </a:r>
            <a:r>
              <a:rPr sz="2400" dirty="0"/>
              <a:t>ph</a:t>
            </a:r>
            <a:r>
              <a:rPr sz="2400" spc="-10" dirty="0"/>
              <a:t>i</a:t>
            </a:r>
            <a:r>
              <a:rPr sz="2400" dirty="0"/>
              <a:t>l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85800" y="3810000"/>
            <a:ext cx="10601960" cy="8925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400" dirty="0">
                <a:latin typeface="Arial"/>
                <a:cs typeface="Arial"/>
              </a:rPr>
              <a:t>Mer </a:t>
            </a:r>
            <a:r>
              <a:rPr sz="2400" spc="-10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m g</a:t>
            </a:r>
            <a:r>
              <a:rPr sz="2400" spc="-10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dkjenni</a:t>
            </a:r>
            <a:r>
              <a:rPr sz="2400" spc="-10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g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av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tidl</a:t>
            </a:r>
            <a:r>
              <a:rPr sz="2400" spc="-15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gere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utdann</a:t>
            </a:r>
            <a:r>
              <a:rPr sz="2400" spc="-15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ng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ved det odontol</a:t>
            </a:r>
            <a:r>
              <a:rPr sz="2400" spc="-10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g</a:t>
            </a:r>
            <a:r>
              <a:rPr sz="2400" spc="-10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ske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fakultet:</a:t>
            </a: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ps: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/ww</a:t>
            </a:r>
            <a:r>
              <a:rPr sz="2400" u="heavy" spc="-14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.uio.no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ering/godk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enn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ng/nors</a:t>
            </a:r>
            <a:r>
              <a:rPr sz="2400" u="heavy" spc="-9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-utdan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ing/odfak.html</a:t>
            </a:r>
            <a:endParaRPr sz="2400" dirty="0"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76A4FD-B04D-F1F2-A01E-560230B31F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20" y="22831"/>
            <a:ext cx="4837048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4160" y="1177368"/>
            <a:ext cx="11459057" cy="598884"/>
          </a:xfrm>
          <a:prstGeom prst="rect">
            <a:avLst/>
          </a:prstGeom>
        </p:spPr>
        <p:txBody>
          <a:bodyPr vert="horz" wrap="square" lIns="0" tIns="59692" rIns="0" bIns="0" rtlCol="0">
            <a:spAutoFit/>
          </a:bodyPr>
          <a:lstStyle/>
          <a:p>
            <a:pPr>
              <a:lnSpc>
                <a:spcPts val="4165"/>
              </a:lnSpc>
            </a:pPr>
            <a:r>
              <a:rPr b="1" dirty="0">
                <a:solidFill>
                  <a:srgbClr val="0070C0"/>
                </a:solidFill>
              </a:rPr>
              <a:t>HMS</a:t>
            </a:r>
            <a:r>
              <a:rPr b="1" spc="-5" dirty="0">
                <a:solidFill>
                  <a:srgbClr val="0070C0"/>
                </a:solidFill>
              </a:rPr>
              <a:t>-</a:t>
            </a:r>
            <a:r>
              <a:rPr b="1" dirty="0">
                <a:solidFill>
                  <a:srgbClr val="0070C0"/>
                </a:solidFill>
              </a:rPr>
              <a:t>em</a:t>
            </a:r>
            <a:r>
              <a:rPr b="1" spc="-15" dirty="0">
                <a:solidFill>
                  <a:srgbClr val="0070C0"/>
                </a:solidFill>
              </a:rPr>
              <a:t>n</a:t>
            </a:r>
            <a:r>
              <a:rPr b="1" dirty="0">
                <a:solidFill>
                  <a:srgbClr val="0070C0"/>
                </a:solidFill>
              </a:rPr>
              <a:t>er</a:t>
            </a:r>
          </a:p>
        </p:txBody>
      </p:sp>
      <p:sp>
        <p:nvSpPr>
          <p:cNvPr id="3" name="object 3"/>
          <p:cNvSpPr/>
          <p:nvPr/>
        </p:nvSpPr>
        <p:spPr>
          <a:xfrm>
            <a:off x="153923" y="1004316"/>
            <a:ext cx="11408664" cy="45979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24000" y="1776252"/>
            <a:ext cx="10955020" cy="4616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362835">
              <a:lnSpc>
                <a:spcPct val="150100"/>
              </a:lnSpc>
            </a:pPr>
            <a:r>
              <a:rPr sz="2000" dirty="0">
                <a:latin typeface="Arial"/>
                <a:cs typeface="Arial"/>
              </a:rPr>
              <a:t>Studiea</a:t>
            </a:r>
            <a:r>
              <a:rPr sz="2000" spc="5" dirty="0">
                <a:latin typeface="Arial"/>
                <a:cs typeface="Arial"/>
              </a:rPr>
              <a:t>d</a:t>
            </a:r>
            <a:r>
              <a:rPr sz="2000" dirty="0">
                <a:latin typeface="Arial"/>
                <a:cs typeface="Arial"/>
              </a:rPr>
              <a:t>mini</a:t>
            </a:r>
            <a:r>
              <a:rPr sz="2000" spc="10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tr</a:t>
            </a:r>
            <a:r>
              <a:rPr sz="2000" spc="5" dirty="0">
                <a:latin typeface="Arial"/>
                <a:cs typeface="Arial"/>
              </a:rPr>
              <a:t>as</a:t>
            </a:r>
            <a:r>
              <a:rPr sz="2000" dirty="0">
                <a:latin typeface="Arial"/>
                <a:cs typeface="Arial"/>
              </a:rPr>
              <a:t>jo</a:t>
            </a:r>
            <a:r>
              <a:rPr sz="2000" spc="5" dirty="0">
                <a:latin typeface="Arial"/>
                <a:cs typeface="Arial"/>
              </a:rPr>
              <a:t>n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mel</a:t>
            </a:r>
            <a:r>
              <a:rPr sz="2000" spc="5" dirty="0">
                <a:latin typeface="Arial"/>
                <a:cs typeface="Arial"/>
              </a:rPr>
              <a:t>d</a:t>
            </a:r>
            <a:r>
              <a:rPr sz="2000" dirty="0">
                <a:latin typeface="Arial"/>
                <a:cs typeface="Arial"/>
              </a:rPr>
              <a:t>er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5" dirty="0">
                <a:latin typeface="Arial"/>
                <a:cs typeface="Arial"/>
              </a:rPr>
              <a:t>p</a:t>
            </a:r>
            <a:r>
              <a:rPr sz="2000" dirty="0">
                <a:latin typeface="Arial"/>
                <a:cs typeface="Arial"/>
              </a:rPr>
              <a:t>p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til </a:t>
            </a:r>
            <a:r>
              <a:rPr sz="2000" spc="5" dirty="0">
                <a:latin typeface="Arial"/>
                <a:cs typeface="Arial"/>
              </a:rPr>
              <a:t>o</a:t>
            </a:r>
            <a:r>
              <a:rPr sz="2000" dirty="0">
                <a:latin typeface="Arial"/>
                <a:cs typeface="Arial"/>
              </a:rPr>
              <a:t>bligato</a:t>
            </a:r>
            <a:r>
              <a:rPr sz="2000" spc="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i</a:t>
            </a:r>
            <a:r>
              <a:rPr sz="2000" spc="5" dirty="0">
                <a:latin typeface="Arial"/>
                <a:cs typeface="Arial"/>
              </a:rPr>
              <a:t>sk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</a:t>
            </a:r>
            <a:r>
              <a:rPr sz="2000" spc="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ttba</a:t>
            </a:r>
            <a:r>
              <a:rPr sz="2000" spc="10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te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H</a:t>
            </a:r>
            <a:r>
              <a:rPr sz="2000" dirty="0">
                <a:latin typeface="Arial"/>
                <a:cs typeface="Arial"/>
              </a:rPr>
              <a:t>M</a:t>
            </a:r>
            <a:r>
              <a:rPr sz="2000" spc="-85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-emne</a:t>
            </a:r>
            <a:r>
              <a:rPr sz="2000" spc="-105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. Emn</a:t>
            </a:r>
            <a:r>
              <a:rPr sz="2000" spc="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ne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må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avle</a:t>
            </a:r>
            <a:r>
              <a:rPr sz="2000" spc="5" dirty="0">
                <a:latin typeface="Arial"/>
                <a:cs typeface="Arial"/>
              </a:rPr>
              <a:t>g</a:t>
            </a:r>
            <a:r>
              <a:rPr sz="2000" dirty="0">
                <a:latin typeface="Arial"/>
                <a:cs typeface="Arial"/>
              </a:rPr>
              <a:t>g</a:t>
            </a:r>
            <a:r>
              <a:rPr sz="2000" spc="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5" dirty="0">
                <a:latin typeface="Arial"/>
                <a:cs typeface="Arial"/>
              </a:rPr>
              <a:t>n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ta</a:t>
            </a:r>
            <a:r>
              <a:rPr sz="2000" spc="5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ten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av mo</a:t>
            </a:r>
            <a:r>
              <a:rPr sz="2000" spc="5" dirty="0">
                <a:latin typeface="Arial"/>
                <a:cs typeface="Arial"/>
              </a:rPr>
              <a:t>d</a:t>
            </a:r>
            <a:r>
              <a:rPr sz="2000" dirty="0">
                <a:latin typeface="Arial"/>
                <a:cs typeface="Arial"/>
              </a:rPr>
              <a:t>ul</a:t>
            </a:r>
            <a:r>
              <a:rPr sz="2000" spc="5" dirty="0">
                <a:latin typeface="Arial"/>
                <a:cs typeface="Arial"/>
              </a:rPr>
              <a:t>uk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</a:t>
            </a:r>
            <a:r>
              <a:rPr sz="2000" spc="5" dirty="0">
                <a:latin typeface="Arial"/>
                <a:cs typeface="Arial"/>
              </a:rPr>
              <a:t>0</a:t>
            </a:r>
            <a:r>
              <a:rPr sz="2000" dirty="0">
                <a:latin typeface="Arial"/>
                <a:cs typeface="Arial"/>
              </a:rPr>
              <a:t>.</a:t>
            </a:r>
          </a:p>
          <a:p>
            <a:pPr marL="12700" marR="6857365">
              <a:lnSpc>
                <a:spcPct val="150000"/>
              </a:lnSpc>
            </a:pPr>
            <a:r>
              <a:rPr sz="2000" u="heavy" spc="5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H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MS0</a:t>
            </a:r>
            <a:r>
              <a:rPr sz="2000" u="heavy" spc="5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5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01</a:t>
            </a:r>
            <a:r>
              <a:rPr sz="2000" u="heavy" spc="-35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 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-</a:t>
            </a:r>
            <a:r>
              <a:rPr sz="2000" u="heavy" spc="-5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 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Sikkerhet</a:t>
            </a:r>
            <a:r>
              <a:rPr sz="2000" u="heavy" spc="-45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 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og</a:t>
            </a:r>
            <a:r>
              <a:rPr sz="2000" u="heavy" spc="-15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 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f</a:t>
            </a:r>
            <a:r>
              <a:rPr sz="2000" u="heavy" spc="-15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y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si</a:t>
            </a:r>
            <a:r>
              <a:rPr sz="2000" u="heavy" spc="10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s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k</a:t>
            </a:r>
            <a:r>
              <a:rPr sz="2000" u="heavy" spc="-15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 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4"/>
              </a:rPr>
              <a:t>miljø</a:t>
            </a:r>
            <a:r>
              <a:rPr sz="2000" dirty="0">
                <a:solidFill>
                  <a:srgbClr val="0462C1"/>
                </a:solidFill>
                <a:latin typeface="Arial"/>
                <a:cs typeface="Arial"/>
              </a:rPr>
              <a:t> </a:t>
            </a:r>
            <a:r>
              <a:rPr sz="2000" u="heavy" spc="5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H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MS0</a:t>
            </a:r>
            <a:r>
              <a:rPr sz="2000" u="heavy" spc="5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5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02</a:t>
            </a:r>
            <a:r>
              <a:rPr sz="2000" u="heavy" spc="-35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 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-</a:t>
            </a:r>
            <a:r>
              <a:rPr sz="2000" u="heavy" spc="-5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 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Utv</a:t>
            </a:r>
            <a:r>
              <a:rPr sz="2000" u="heavy" spc="-1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i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klende</a:t>
            </a:r>
            <a:r>
              <a:rPr sz="2000" u="heavy" spc="-15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 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l</a:t>
            </a:r>
            <a:r>
              <a:rPr sz="2000" u="heavy" spc="-10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æ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rin</a:t>
            </a:r>
            <a:r>
              <a:rPr sz="2000" u="heavy" spc="5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g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5"/>
              </a:rPr>
              <a:t>smiljø</a:t>
            </a:r>
            <a:endParaRPr sz="2000" dirty="0">
              <a:latin typeface="Arial"/>
              <a:cs typeface="Arial"/>
            </a:endParaRPr>
          </a:p>
          <a:p>
            <a:pPr marL="12700" marR="7274559">
              <a:lnSpc>
                <a:spcPct val="150000"/>
              </a:lnSpc>
            </a:pPr>
            <a:r>
              <a:rPr sz="2000" u="heavy" spc="5" dirty="0">
                <a:solidFill>
                  <a:srgbClr val="0462C1"/>
                </a:solidFill>
                <a:latin typeface="Arial"/>
                <a:cs typeface="Arial"/>
                <a:hlinkClick r:id="rId6"/>
              </a:rPr>
              <a:t>H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6"/>
              </a:rPr>
              <a:t>MS0</a:t>
            </a:r>
            <a:r>
              <a:rPr sz="2000" u="heavy" spc="5" dirty="0">
                <a:solidFill>
                  <a:srgbClr val="0462C1"/>
                </a:solidFill>
                <a:latin typeface="Arial"/>
                <a:cs typeface="Arial"/>
                <a:hlinkClick r:id="rId6"/>
              </a:rPr>
              <a:t>5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6"/>
              </a:rPr>
              <a:t>03</a:t>
            </a:r>
            <a:r>
              <a:rPr sz="2000" u="heavy" spc="-35" dirty="0">
                <a:solidFill>
                  <a:srgbClr val="0462C1"/>
                </a:solidFill>
                <a:latin typeface="Arial"/>
                <a:cs typeface="Arial"/>
                <a:hlinkClick r:id="rId6"/>
              </a:rPr>
              <a:t> 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6"/>
              </a:rPr>
              <a:t>-</a:t>
            </a:r>
            <a:r>
              <a:rPr sz="2000" u="heavy" spc="-5" dirty="0">
                <a:solidFill>
                  <a:srgbClr val="0462C1"/>
                </a:solidFill>
                <a:latin typeface="Arial"/>
                <a:cs typeface="Arial"/>
                <a:hlinkClick r:id="rId6"/>
              </a:rPr>
              <a:t> 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6"/>
              </a:rPr>
              <a:t>Lab</a:t>
            </a:r>
            <a:r>
              <a:rPr sz="2000" u="heavy" spc="5" dirty="0">
                <a:solidFill>
                  <a:srgbClr val="0462C1"/>
                </a:solidFill>
                <a:latin typeface="Arial"/>
                <a:cs typeface="Arial"/>
                <a:hlinkClick r:id="rId6"/>
              </a:rPr>
              <a:t>o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6"/>
              </a:rPr>
              <a:t>rato</a:t>
            </a:r>
            <a:r>
              <a:rPr sz="2000" u="heavy" spc="-10" dirty="0">
                <a:solidFill>
                  <a:srgbClr val="0462C1"/>
                </a:solidFill>
                <a:latin typeface="Arial"/>
                <a:cs typeface="Arial"/>
                <a:hlinkClick r:id="rId6"/>
              </a:rPr>
              <a:t>r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6"/>
              </a:rPr>
              <a:t>iesi</a:t>
            </a:r>
            <a:r>
              <a:rPr sz="2000" u="heavy" spc="-10" dirty="0">
                <a:solidFill>
                  <a:srgbClr val="0462C1"/>
                </a:solidFill>
                <a:latin typeface="Arial"/>
                <a:cs typeface="Arial"/>
                <a:hlinkClick r:id="rId6"/>
              </a:rPr>
              <a:t>k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6"/>
              </a:rPr>
              <a:t>ker</a:t>
            </a:r>
            <a:r>
              <a:rPr sz="2000" u="heavy" spc="-10" dirty="0">
                <a:solidFill>
                  <a:srgbClr val="0462C1"/>
                </a:solidFill>
                <a:latin typeface="Arial"/>
                <a:cs typeface="Arial"/>
                <a:hlinkClick r:id="rId6"/>
              </a:rPr>
              <a:t>h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6"/>
              </a:rPr>
              <a:t>et</a:t>
            </a:r>
            <a:r>
              <a:rPr sz="2000" dirty="0">
                <a:solidFill>
                  <a:srgbClr val="0462C1"/>
                </a:solidFill>
                <a:latin typeface="Arial"/>
                <a:cs typeface="Arial"/>
              </a:rPr>
              <a:t> </a:t>
            </a:r>
            <a:r>
              <a:rPr sz="2000" u="heavy" spc="5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H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MS0</a:t>
            </a:r>
            <a:r>
              <a:rPr sz="2000" u="heavy" spc="5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5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05</a:t>
            </a:r>
            <a:r>
              <a:rPr sz="2000" u="heavy" spc="-35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 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-</a:t>
            </a:r>
            <a:r>
              <a:rPr sz="2000" u="heavy" spc="-5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 El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-si</a:t>
            </a:r>
            <a:r>
              <a:rPr sz="2000" u="heavy" spc="10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k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k</a:t>
            </a:r>
            <a:r>
              <a:rPr sz="2000" u="heavy" spc="5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e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7"/>
              </a:rPr>
              <a:t>rhet</a:t>
            </a:r>
            <a:r>
              <a:rPr sz="2000" dirty="0">
                <a:solidFill>
                  <a:srgbClr val="0462C1"/>
                </a:solidFill>
                <a:latin typeface="Arial"/>
                <a:cs typeface="Arial"/>
              </a:rPr>
              <a:t> </a:t>
            </a:r>
            <a:r>
              <a:rPr sz="2000" u="heavy" spc="5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H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MS0</a:t>
            </a:r>
            <a:r>
              <a:rPr sz="2000" u="heavy" spc="5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5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06</a:t>
            </a:r>
            <a:r>
              <a:rPr sz="2000" u="heavy" spc="-35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 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–</a:t>
            </a:r>
            <a:r>
              <a:rPr sz="2000" u="heavy" spc="50" dirty="0">
                <a:solidFill>
                  <a:srgbClr val="0462C1"/>
                </a:solidFill>
                <a:latin typeface="Times New Roman"/>
                <a:cs typeface="Times New Roman"/>
                <a:hlinkClick r:id="rId8"/>
              </a:rPr>
              <a:t> 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Kl</a:t>
            </a:r>
            <a:r>
              <a:rPr sz="2000" u="heavy" spc="-10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i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nikk</a:t>
            </a:r>
            <a:r>
              <a:rPr sz="2000" u="heavy" spc="10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s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ik</a:t>
            </a:r>
            <a:r>
              <a:rPr sz="2000" u="heavy" spc="10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k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8"/>
              </a:rPr>
              <a:t>erhet</a:t>
            </a:r>
            <a:endParaRPr sz="2000" dirty="0">
              <a:latin typeface="Arial"/>
              <a:cs typeface="Arial"/>
            </a:endParaRPr>
          </a:p>
          <a:p>
            <a:pPr marL="139065" marR="5080" indent="-12700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Arial"/>
                <a:cs typeface="Arial"/>
              </a:rPr>
              <a:t>Et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jette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H</a:t>
            </a:r>
            <a:r>
              <a:rPr sz="2000" dirty="0">
                <a:latin typeface="Arial"/>
                <a:cs typeface="Arial"/>
              </a:rPr>
              <a:t>M</a:t>
            </a:r>
            <a:r>
              <a:rPr sz="2000" spc="-25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-emne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om sikk</a:t>
            </a:r>
            <a:r>
              <a:rPr sz="2000" spc="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rh</a:t>
            </a:r>
            <a:r>
              <a:rPr sz="2000" spc="-10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t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på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diss</a:t>
            </a:r>
            <a:r>
              <a:rPr sz="2000" spc="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k</a:t>
            </a:r>
            <a:r>
              <a:rPr sz="2000" spc="10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jon</a:t>
            </a:r>
            <a:r>
              <a:rPr sz="2000" spc="5" dirty="0">
                <a:latin typeface="Arial"/>
                <a:cs typeface="Arial"/>
              </a:rPr>
              <a:t>s</a:t>
            </a:r>
            <a:r>
              <a:rPr sz="2000" spc="-10" dirty="0">
                <a:latin typeface="Arial"/>
                <a:cs typeface="Arial"/>
              </a:rPr>
              <a:t>a</a:t>
            </a:r>
            <a:r>
              <a:rPr sz="2000" dirty="0">
                <a:latin typeface="Arial"/>
                <a:cs typeface="Arial"/>
              </a:rPr>
              <a:t>vdelingen,</a:t>
            </a:r>
            <a:r>
              <a:rPr sz="2000" spc="-45" dirty="0">
                <a:latin typeface="Arial"/>
                <a:cs typeface="Arial"/>
              </a:rPr>
              <a:t> </a:t>
            </a:r>
            <a:endParaRPr lang="en-US" sz="2000" spc="-45" dirty="0">
              <a:latin typeface="Arial"/>
              <a:cs typeface="Arial"/>
            </a:endParaRPr>
          </a:p>
          <a:p>
            <a:pPr marL="139065" marR="5080" indent="-127000">
              <a:lnSpc>
                <a:spcPct val="100000"/>
              </a:lnSpc>
              <a:spcBef>
                <a:spcPts val="1200"/>
              </a:spcBef>
            </a:pPr>
            <a:r>
              <a:rPr lang="nb-NO" sz="2000" spc="-45" dirty="0">
                <a:latin typeface="Arial"/>
                <a:cs typeface="Arial"/>
              </a:rPr>
              <a:t>	</a:t>
            </a:r>
            <a:r>
              <a:rPr sz="2000" dirty="0" err="1">
                <a:latin typeface="Arial"/>
                <a:cs typeface="Arial"/>
              </a:rPr>
              <a:t>må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</a:t>
            </a:r>
            <a:r>
              <a:rPr sz="2000" spc="-15" dirty="0">
                <a:latin typeface="Arial"/>
                <a:cs typeface="Arial"/>
              </a:rPr>
              <a:t>æ</a:t>
            </a:r>
            <a:r>
              <a:rPr sz="2000" dirty="0">
                <a:latin typeface="Arial"/>
                <a:cs typeface="Arial"/>
              </a:rPr>
              <a:t>re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god</a:t>
            </a:r>
            <a:r>
              <a:rPr sz="2000" spc="10" dirty="0">
                <a:latin typeface="Arial"/>
                <a:cs typeface="Arial"/>
              </a:rPr>
              <a:t>k</a:t>
            </a:r>
            <a:r>
              <a:rPr sz="2000" dirty="0">
                <a:latin typeface="Arial"/>
                <a:cs typeface="Arial"/>
              </a:rPr>
              <a:t>jent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innen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opp</a:t>
            </a:r>
            <a:r>
              <a:rPr sz="2000" spc="10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tart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av modulu</a:t>
            </a:r>
            <a:r>
              <a:rPr sz="2000" spc="5" dirty="0">
                <a:latin typeface="Arial"/>
                <a:cs typeface="Arial"/>
              </a:rPr>
              <a:t>k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36:</a:t>
            </a:r>
          </a:p>
          <a:p>
            <a:pPr marL="12700">
              <a:lnSpc>
                <a:spcPts val="2380"/>
              </a:lnSpc>
              <a:spcBef>
                <a:spcPts val="1200"/>
              </a:spcBef>
            </a:pPr>
            <a:r>
              <a:rPr sz="2000" u="heavy" spc="5" dirty="0">
                <a:solidFill>
                  <a:srgbClr val="0462C1"/>
                </a:solidFill>
                <a:latin typeface="Arial"/>
                <a:cs typeface="Arial"/>
                <a:hlinkClick r:id="rId9"/>
              </a:rPr>
              <a:t>H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9"/>
              </a:rPr>
              <a:t>MS0</a:t>
            </a:r>
            <a:r>
              <a:rPr sz="2000" u="heavy" spc="5" dirty="0">
                <a:solidFill>
                  <a:srgbClr val="0462C1"/>
                </a:solidFill>
                <a:latin typeface="Arial"/>
                <a:cs typeface="Arial"/>
                <a:hlinkClick r:id="rId9"/>
              </a:rPr>
              <a:t>3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9"/>
              </a:rPr>
              <a:t>01</a:t>
            </a:r>
            <a:r>
              <a:rPr sz="2000" u="heavy" spc="-35" dirty="0">
                <a:solidFill>
                  <a:srgbClr val="0462C1"/>
                </a:solidFill>
                <a:latin typeface="Arial"/>
                <a:cs typeface="Arial"/>
                <a:hlinkClick r:id="rId9"/>
              </a:rPr>
              <a:t> 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9"/>
              </a:rPr>
              <a:t>-</a:t>
            </a:r>
            <a:r>
              <a:rPr sz="2000" u="heavy" spc="-5" dirty="0">
                <a:solidFill>
                  <a:srgbClr val="0462C1"/>
                </a:solidFill>
                <a:latin typeface="Arial"/>
                <a:cs typeface="Arial"/>
                <a:hlinkClick r:id="rId9"/>
              </a:rPr>
              <a:t> 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9"/>
              </a:rPr>
              <a:t>Makrosk</a:t>
            </a:r>
            <a:r>
              <a:rPr sz="2000" u="heavy" spc="-10" dirty="0">
                <a:solidFill>
                  <a:srgbClr val="0462C1"/>
                </a:solidFill>
                <a:latin typeface="Arial"/>
                <a:cs typeface="Arial"/>
                <a:hlinkClick r:id="rId9"/>
              </a:rPr>
              <a:t>o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9"/>
              </a:rPr>
              <a:t>pisk</a:t>
            </a:r>
            <a:r>
              <a:rPr sz="2000" u="heavy" spc="-50" dirty="0">
                <a:solidFill>
                  <a:srgbClr val="0462C1"/>
                </a:solidFill>
                <a:latin typeface="Arial"/>
                <a:cs typeface="Arial"/>
                <a:hlinkClick r:id="rId9"/>
              </a:rPr>
              <a:t> </a:t>
            </a:r>
            <a:r>
              <a:rPr sz="2000" u="heavy" dirty="0">
                <a:solidFill>
                  <a:srgbClr val="0462C1"/>
                </a:solidFill>
                <a:latin typeface="Arial"/>
                <a:cs typeface="Arial"/>
                <a:hlinkClick r:id="rId9"/>
              </a:rPr>
              <a:t>anatomi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10</a:t>
            </a:fld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4E3DC7-9B5F-586C-DB68-1724240CC6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320" y="22831"/>
            <a:ext cx="4837048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005" y="1952492"/>
            <a:ext cx="11459057" cy="586060"/>
          </a:xfrm>
          <a:prstGeom prst="rect">
            <a:avLst/>
          </a:prstGeom>
        </p:spPr>
        <p:txBody>
          <a:bodyPr vert="horz" wrap="square" lIns="0" tIns="46992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b="1" dirty="0">
                <a:solidFill>
                  <a:srgbClr val="0070C0"/>
                </a:solidFill>
              </a:rPr>
              <a:t>Brukernavn </a:t>
            </a:r>
            <a:r>
              <a:rPr b="1" spc="-5" dirty="0">
                <a:solidFill>
                  <a:srgbClr val="0070C0"/>
                </a:solidFill>
              </a:rPr>
              <a:t>o</a:t>
            </a:r>
            <a:r>
              <a:rPr b="1" dirty="0">
                <a:solidFill>
                  <a:srgbClr val="0070C0"/>
                </a:solidFill>
              </a:rPr>
              <a:t>g</a:t>
            </a:r>
            <a:r>
              <a:rPr b="1" spc="5" dirty="0">
                <a:solidFill>
                  <a:srgbClr val="0070C0"/>
                </a:solidFill>
              </a:rPr>
              <a:t> </a:t>
            </a:r>
            <a:r>
              <a:rPr b="1" dirty="0">
                <a:solidFill>
                  <a:srgbClr val="0070C0"/>
                </a:solidFill>
              </a:rPr>
              <a:t>pass</a:t>
            </a:r>
            <a:r>
              <a:rPr b="1" spc="-15" dirty="0">
                <a:solidFill>
                  <a:srgbClr val="0070C0"/>
                </a:solidFill>
              </a:rPr>
              <a:t>o</a:t>
            </a:r>
            <a:r>
              <a:rPr b="1" dirty="0">
                <a:solidFill>
                  <a:srgbClr val="0070C0"/>
                </a:solidFill>
              </a:rPr>
              <a:t>rd</a:t>
            </a:r>
          </a:p>
        </p:txBody>
      </p:sp>
      <p:sp>
        <p:nvSpPr>
          <p:cNvPr id="3" name="object 3"/>
          <p:cNvSpPr/>
          <p:nvPr/>
        </p:nvSpPr>
        <p:spPr>
          <a:xfrm>
            <a:off x="180975" y="2743200"/>
            <a:ext cx="11590020" cy="2296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1005" y="2922038"/>
            <a:ext cx="11162665" cy="19389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400" dirty="0">
                <a:latin typeface="Arial"/>
                <a:cs typeface="Arial"/>
              </a:rPr>
              <a:t>Du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f</a:t>
            </a:r>
            <a:r>
              <a:rPr sz="2400" dirty="0">
                <a:latin typeface="Arial"/>
                <a:cs typeface="Arial"/>
              </a:rPr>
              <a:t>år </a:t>
            </a:r>
            <a:r>
              <a:rPr sz="2400" spc="-10" dirty="0">
                <a:latin typeface="Arial"/>
                <a:cs typeface="Arial"/>
              </a:rPr>
              <a:t>b</a:t>
            </a:r>
            <a:r>
              <a:rPr sz="2400" dirty="0">
                <a:latin typeface="Arial"/>
                <a:cs typeface="Arial"/>
              </a:rPr>
              <a:t>rukernavn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på SMS</a:t>
            </a: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6235" algn="l"/>
              </a:tabLst>
            </a:pPr>
            <a:r>
              <a:rPr sz="2400" dirty="0">
                <a:latin typeface="Arial"/>
                <a:cs typeface="Arial"/>
              </a:rPr>
              <a:t>Du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setter </a:t>
            </a:r>
            <a:r>
              <a:rPr sz="2400" spc="-10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get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passord. Se mer </a:t>
            </a:r>
            <a:r>
              <a:rPr sz="2400" spc="-10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nfor</a:t>
            </a:r>
            <a:r>
              <a:rPr sz="2400" spc="5" dirty="0">
                <a:latin typeface="Arial"/>
                <a:cs typeface="Arial"/>
              </a:rPr>
              <a:t>m</a:t>
            </a:r>
            <a:r>
              <a:rPr sz="2400" dirty="0">
                <a:latin typeface="Arial"/>
                <a:cs typeface="Arial"/>
              </a:rPr>
              <a:t>asjon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her: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https://passord.uio.no/ne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User</a:t>
            </a:r>
            <a:endParaRPr sz="2400" dirty="0"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6235" algn="l"/>
              </a:tabLst>
            </a:pPr>
            <a:r>
              <a:rPr sz="2400" dirty="0">
                <a:latin typeface="Arial"/>
                <a:cs typeface="Arial"/>
              </a:rPr>
              <a:t>Om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du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ikke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</a:t>
            </a:r>
            <a:r>
              <a:rPr sz="2400" spc="-10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r fått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SM</a:t>
            </a:r>
            <a:r>
              <a:rPr sz="2400" spc="-10" dirty="0">
                <a:latin typeface="Arial"/>
                <a:cs typeface="Arial"/>
              </a:rPr>
              <a:t>S</a:t>
            </a:r>
            <a:r>
              <a:rPr sz="2400" dirty="0">
                <a:latin typeface="Arial"/>
                <a:cs typeface="Arial"/>
              </a:rPr>
              <a:t>, </a:t>
            </a:r>
            <a:r>
              <a:rPr sz="2400" spc="-10" dirty="0">
                <a:latin typeface="Arial"/>
                <a:cs typeface="Arial"/>
              </a:rPr>
              <a:t>g</a:t>
            </a:r>
            <a:r>
              <a:rPr sz="2400" dirty="0">
                <a:latin typeface="Arial"/>
                <a:cs typeface="Arial"/>
              </a:rPr>
              <a:t>å til:</a:t>
            </a:r>
          </a:p>
          <a:p>
            <a:pPr marL="351155">
              <a:lnSpc>
                <a:spcPct val="100000"/>
              </a:lnSpc>
              <a:spcBef>
                <a:spcPts val="1200"/>
              </a:spcBef>
            </a:pP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</a:t>
            </a:r>
            <a:r>
              <a:rPr sz="2400" u="heavy" spc="-14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.Brukerinfo.uio.no</a:t>
            </a:r>
            <a:endParaRPr sz="2400" dirty="0"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11</a:t>
            </a:fld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D52F71-D23E-6AA1-649D-0920F8785B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20" y="22831"/>
            <a:ext cx="4837048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1652855"/>
            <a:ext cx="11459057" cy="586060"/>
          </a:xfrm>
          <a:prstGeom prst="rect">
            <a:avLst/>
          </a:prstGeom>
        </p:spPr>
        <p:txBody>
          <a:bodyPr vert="horz" wrap="square" lIns="0" tIns="46992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b="1" dirty="0">
                <a:solidFill>
                  <a:srgbClr val="0070C0"/>
                </a:solidFill>
              </a:rPr>
              <a:t>Semesterregistrering</a:t>
            </a:r>
            <a:r>
              <a:rPr b="1" spc="-10" dirty="0">
                <a:solidFill>
                  <a:srgbClr val="0070C0"/>
                </a:solidFill>
              </a:rPr>
              <a:t> </a:t>
            </a:r>
            <a:r>
              <a:rPr b="1" spc="-5" dirty="0">
                <a:solidFill>
                  <a:srgbClr val="0070C0"/>
                </a:solidFill>
              </a:rPr>
              <a:t>o</a:t>
            </a:r>
            <a:r>
              <a:rPr b="1" dirty="0">
                <a:solidFill>
                  <a:srgbClr val="0070C0"/>
                </a:solidFill>
              </a:rPr>
              <a:t>g</a:t>
            </a:r>
            <a:r>
              <a:rPr b="1" spc="5" dirty="0">
                <a:solidFill>
                  <a:srgbClr val="0070C0"/>
                </a:solidFill>
              </a:rPr>
              <a:t> </a:t>
            </a:r>
            <a:r>
              <a:rPr b="1" dirty="0">
                <a:solidFill>
                  <a:srgbClr val="0070C0"/>
                </a:solidFill>
              </a:rPr>
              <a:t>sem</a:t>
            </a:r>
            <a:r>
              <a:rPr b="1" spc="-15" dirty="0">
                <a:solidFill>
                  <a:srgbClr val="0070C0"/>
                </a:solidFill>
              </a:rPr>
              <a:t>e</a:t>
            </a:r>
            <a:r>
              <a:rPr b="1" dirty="0">
                <a:solidFill>
                  <a:srgbClr val="0070C0"/>
                </a:solidFill>
              </a:rPr>
              <a:t>ster</a:t>
            </a:r>
            <a:r>
              <a:rPr b="1" spc="-15" dirty="0">
                <a:solidFill>
                  <a:srgbClr val="0070C0"/>
                </a:solidFill>
              </a:rPr>
              <a:t>a</a:t>
            </a:r>
            <a:r>
              <a:rPr b="1" dirty="0">
                <a:solidFill>
                  <a:srgbClr val="0070C0"/>
                </a:solidFill>
              </a:rPr>
              <a:t>vgift</a:t>
            </a:r>
          </a:p>
        </p:txBody>
      </p:sp>
      <p:sp>
        <p:nvSpPr>
          <p:cNvPr id="3" name="object 3"/>
          <p:cNvSpPr/>
          <p:nvPr/>
        </p:nvSpPr>
        <p:spPr>
          <a:xfrm>
            <a:off x="108204" y="1491996"/>
            <a:ext cx="10442448" cy="31653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6471" y="2895600"/>
            <a:ext cx="11311332" cy="27699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800" spc="-15" dirty="0">
                <a:latin typeface="Arial"/>
                <a:cs typeface="Arial"/>
              </a:rPr>
              <a:t>Gjøres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i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Stud</a:t>
            </a:r>
            <a:r>
              <a:rPr sz="2800" spc="-20" dirty="0">
                <a:latin typeface="Arial"/>
                <a:cs typeface="Arial"/>
              </a:rPr>
              <a:t>e</a:t>
            </a:r>
            <a:r>
              <a:rPr sz="2800" spc="-15" dirty="0">
                <a:latin typeface="Arial"/>
                <a:cs typeface="Arial"/>
              </a:rPr>
              <a:t>ntwe</a:t>
            </a:r>
            <a:r>
              <a:rPr sz="2800" spc="-5" dirty="0">
                <a:latin typeface="Arial"/>
                <a:cs typeface="Arial"/>
              </a:rPr>
              <a:t>b</a:t>
            </a:r>
            <a:r>
              <a:rPr sz="2800" spc="-10" dirty="0">
                <a:latin typeface="Arial"/>
                <a:cs typeface="Arial"/>
              </a:rPr>
              <a:t>: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Om</a:t>
            </a:r>
            <a:r>
              <a:rPr sz="2800" u="heavy" spc="-3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8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</a:t>
            </a:r>
            <a:r>
              <a:rPr sz="28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sz="28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ude</a:t>
            </a:r>
            <a:r>
              <a:rPr sz="28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</a:t>
            </a:r>
            <a:r>
              <a:rPr sz="28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tweb</a:t>
            </a:r>
            <a:r>
              <a:rPr sz="2800" u="heavy" spc="-2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8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sz="2800" u="heavy" spc="-1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8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</a:t>
            </a:r>
            <a:r>
              <a:rPr sz="28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</a:t>
            </a:r>
            <a:r>
              <a:rPr sz="28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ersitetet</a:t>
            </a:r>
            <a:r>
              <a:rPr sz="2800" u="heavy" spc="-4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8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 Oslo</a:t>
            </a:r>
            <a:r>
              <a:rPr sz="2800" u="heavy" spc="-3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8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(uio.no)</a:t>
            </a:r>
            <a:endParaRPr sz="2800" dirty="0"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15" dirty="0">
                <a:latin typeface="Arial"/>
                <a:cs typeface="Arial"/>
              </a:rPr>
              <a:t>Fri</a:t>
            </a:r>
            <a:r>
              <a:rPr sz="2800" spc="-10" dirty="0">
                <a:latin typeface="Arial"/>
                <a:cs typeface="Arial"/>
              </a:rPr>
              <a:t>st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C00000"/>
                </a:solidFill>
                <a:latin typeface="Arial"/>
                <a:cs typeface="Arial"/>
              </a:rPr>
              <a:t>1.9</a:t>
            </a:r>
            <a:endParaRPr sz="280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20" dirty="0">
                <a:latin typeface="Arial"/>
                <a:cs typeface="Arial"/>
              </a:rPr>
              <a:t>Bek</a:t>
            </a:r>
            <a:r>
              <a:rPr sz="2800" spc="-5" dirty="0">
                <a:latin typeface="Arial"/>
                <a:cs typeface="Arial"/>
              </a:rPr>
              <a:t>r</a:t>
            </a:r>
            <a:r>
              <a:rPr sz="2800" spc="-15" dirty="0">
                <a:latin typeface="Arial"/>
                <a:cs typeface="Arial"/>
              </a:rPr>
              <a:t>ef</a:t>
            </a:r>
            <a:r>
              <a:rPr sz="2800" spc="-5" dirty="0">
                <a:latin typeface="Arial"/>
                <a:cs typeface="Arial"/>
              </a:rPr>
              <a:t>t</a:t>
            </a:r>
            <a:r>
              <a:rPr sz="2800" spc="-20" dirty="0">
                <a:latin typeface="Arial"/>
                <a:cs typeface="Arial"/>
              </a:rPr>
              <a:t>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utd</a:t>
            </a:r>
            <a:r>
              <a:rPr sz="2800" spc="-20" dirty="0">
                <a:latin typeface="Arial"/>
                <a:cs typeface="Arial"/>
              </a:rPr>
              <a:t>a</a:t>
            </a:r>
            <a:r>
              <a:rPr sz="2800" spc="-15" dirty="0">
                <a:latin typeface="Arial"/>
                <a:cs typeface="Arial"/>
              </a:rPr>
              <a:t>n</a:t>
            </a:r>
            <a:r>
              <a:rPr sz="2800" spc="-20" dirty="0">
                <a:latin typeface="Arial"/>
                <a:cs typeface="Arial"/>
              </a:rPr>
              <a:t>n</a:t>
            </a:r>
            <a:r>
              <a:rPr sz="2800" spc="-5" dirty="0">
                <a:latin typeface="Arial"/>
                <a:cs typeface="Arial"/>
              </a:rPr>
              <a:t>i</a:t>
            </a:r>
            <a:r>
              <a:rPr sz="2800" spc="-20" dirty="0">
                <a:latin typeface="Arial"/>
                <a:cs typeface="Arial"/>
              </a:rPr>
              <a:t>n</a:t>
            </a:r>
            <a:r>
              <a:rPr sz="2800" spc="-15" dirty="0">
                <a:latin typeface="Arial"/>
                <a:cs typeface="Arial"/>
              </a:rPr>
              <a:t>gsp</a:t>
            </a:r>
            <a:r>
              <a:rPr sz="2800" spc="-10" dirty="0">
                <a:latin typeface="Arial"/>
                <a:cs typeface="Arial"/>
              </a:rPr>
              <a:t>l</a:t>
            </a:r>
            <a:r>
              <a:rPr sz="2800" spc="-15" dirty="0">
                <a:latin typeface="Arial"/>
                <a:cs typeface="Arial"/>
              </a:rPr>
              <a:t>a</a:t>
            </a:r>
            <a:r>
              <a:rPr sz="2800" spc="-20" dirty="0">
                <a:latin typeface="Arial"/>
                <a:cs typeface="Arial"/>
              </a:rPr>
              <a:t>n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20" dirty="0">
                <a:latin typeface="Arial"/>
                <a:cs typeface="Arial"/>
              </a:rPr>
              <a:t>Du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får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g</a:t>
            </a:r>
            <a:r>
              <a:rPr sz="2800" spc="-10" dirty="0">
                <a:latin typeface="Arial"/>
                <a:cs typeface="Arial"/>
              </a:rPr>
              <a:t>yl</a:t>
            </a:r>
            <a:r>
              <a:rPr sz="2800" spc="-15" dirty="0">
                <a:latin typeface="Arial"/>
                <a:cs typeface="Arial"/>
              </a:rPr>
              <a:t>dig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</a:t>
            </a:r>
            <a:r>
              <a:rPr sz="2800" spc="-15" dirty="0">
                <a:latin typeface="Arial"/>
                <a:cs typeface="Arial"/>
              </a:rPr>
              <a:t>tu</a:t>
            </a:r>
            <a:r>
              <a:rPr sz="2800" spc="-10" dirty="0">
                <a:latin typeface="Arial"/>
                <a:cs typeface="Arial"/>
              </a:rPr>
              <a:t>d</a:t>
            </a:r>
            <a:r>
              <a:rPr sz="2800" spc="-20" dirty="0">
                <a:latin typeface="Arial"/>
                <a:cs typeface="Arial"/>
              </a:rPr>
              <a:t>e</a:t>
            </a:r>
            <a:r>
              <a:rPr sz="2800" spc="-15" dirty="0">
                <a:latin typeface="Arial"/>
                <a:cs typeface="Arial"/>
              </a:rPr>
              <a:t>ntb</a:t>
            </a:r>
            <a:r>
              <a:rPr sz="2800" spc="-10" dirty="0">
                <a:latin typeface="Arial"/>
                <a:cs typeface="Arial"/>
              </a:rPr>
              <a:t>e</a:t>
            </a:r>
            <a:r>
              <a:rPr sz="2800" spc="-15" dirty="0">
                <a:latin typeface="Arial"/>
                <a:cs typeface="Arial"/>
              </a:rPr>
              <a:t>v</a:t>
            </a:r>
            <a:r>
              <a:rPr sz="2800" spc="-5" dirty="0">
                <a:latin typeface="Arial"/>
                <a:cs typeface="Arial"/>
              </a:rPr>
              <a:t>i</a:t>
            </a:r>
            <a:r>
              <a:rPr sz="2800" spc="-15" dirty="0">
                <a:latin typeface="Arial"/>
                <a:cs typeface="Arial"/>
              </a:rPr>
              <a:t>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når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du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h</a:t>
            </a:r>
            <a:r>
              <a:rPr sz="2800" spc="-10" dirty="0">
                <a:latin typeface="Arial"/>
                <a:cs typeface="Arial"/>
              </a:rPr>
              <a:t>ar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b</a:t>
            </a:r>
            <a:r>
              <a:rPr sz="2800" spc="-15" dirty="0">
                <a:latin typeface="Arial"/>
                <a:cs typeface="Arial"/>
              </a:rPr>
              <a:t>et</a:t>
            </a:r>
            <a:r>
              <a:rPr sz="2800" spc="-10" dirty="0">
                <a:latin typeface="Arial"/>
                <a:cs typeface="Arial"/>
              </a:rPr>
              <a:t>alt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og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re</a:t>
            </a:r>
            <a:r>
              <a:rPr sz="2800" spc="-20" dirty="0">
                <a:latin typeface="Arial"/>
                <a:cs typeface="Arial"/>
              </a:rPr>
              <a:t>g</a:t>
            </a:r>
            <a:r>
              <a:rPr sz="2800" spc="-5" dirty="0">
                <a:latin typeface="Arial"/>
                <a:cs typeface="Arial"/>
              </a:rPr>
              <a:t>i</a:t>
            </a:r>
            <a:r>
              <a:rPr sz="2800" spc="-15" dirty="0">
                <a:latin typeface="Arial"/>
                <a:cs typeface="Arial"/>
              </a:rPr>
              <a:t>s</a:t>
            </a:r>
            <a:r>
              <a:rPr sz="2800" spc="-5" dirty="0">
                <a:latin typeface="Arial"/>
                <a:cs typeface="Arial"/>
              </a:rPr>
              <a:t>t</a:t>
            </a:r>
            <a:r>
              <a:rPr sz="2800" spc="-10" dirty="0">
                <a:latin typeface="Arial"/>
                <a:cs typeface="Arial"/>
              </a:rPr>
              <a:t>r</a:t>
            </a:r>
            <a:r>
              <a:rPr sz="2800" spc="-15" dirty="0">
                <a:latin typeface="Arial"/>
                <a:cs typeface="Arial"/>
              </a:rPr>
              <a:t>e</a:t>
            </a:r>
            <a:r>
              <a:rPr sz="2800" spc="-10" dirty="0">
                <a:latin typeface="Arial"/>
                <a:cs typeface="Arial"/>
              </a:rPr>
              <a:t>rt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d</a:t>
            </a:r>
            <a:r>
              <a:rPr sz="2800" spc="-15" dirty="0">
                <a:latin typeface="Arial"/>
                <a:cs typeface="Arial"/>
              </a:rPr>
              <a:t>e</a:t>
            </a:r>
            <a:r>
              <a:rPr sz="2800" spc="-20" dirty="0">
                <a:latin typeface="Arial"/>
                <a:cs typeface="Arial"/>
              </a:rPr>
              <a:t>g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20" dirty="0">
                <a:latin typeface="Arial"/>
                <a:cs typeface="Arial"/>
              </a:rPr>
              <a:t>La</a:t>
            </a:r>
            <a:r>
              <a:rPr sz="2800" spc="-5" dirty="0">
                <a:latin typeface="Arial"/>
                <a:cs typeface="Arial"/>
              </a:rPr>
              <a:t>s</a:t>
            </a:r>
            <a:r>
              <a:rPr sz="2800" spc="-10" dirty="0">
                <a:latin typeface="Arial"/>
                <a:cs typeface="Arial"/>
              </a:rPr>
              <a:t>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ned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Stud</a:t>
            </a:r>
            <a:r>
              <a:rPr sz="2800" spc="-20" dirty="0">
                <a:latin typeface="Arial"/>
                <a:cs typeface="Arial"/>
              </a:rPr>
              <a:t>en</a:t>
            </a:r>
            <a:r>
              <a:rPr sz="2800" spc="-5" dirty="0">
                <a:latin typeface="Arial"/>
                <a:cs typeface="Arial"/>
              </a:rPr>
              <a:t>t</a:t>
            </a:r>
            <a:r>
              <a:rPr sz="2800" spc="-20" dirty="0">
                <a:latin typeface="Arial"/>
                <a:cs typeface="Arial"/>
              </a:rPr>
              <a:t>be</a:t>
            </a:r>
            <a:r>
              <a:rPr sz="2800" spc="-5" dirty="0">
                <a:latin typeface="Arial"/>
                <a:cs typeface="Arial"/>
              </a:rPr>
              <a:t>v</a:t>
            </a:r>
            <a:r>
              <a:rPr sz="2800" spc="-15" dirty="0">
                <a:latin typeface="Arial"/>
                <a:cs typeface="Arial"/>
              </a:rPr>
              <a:t>is</a:t>
            </a:r>
            <a:r>
              <a:rPr sz="2800" spc="-5" dirty="0">
                <a:latin typeface="Arial"/>
                <a:cs typeface="Arial"/>
              </a:rPr>
              <a:t>/</a:t>
            </a:r>
            <a:r>
              <a:rPr sz="2800" spc="-15" dirty="0">
                <a:latin typeface="Arial"/>
                <a:cs typeface="Arial"/>
              </a:rPr>
              <a:t>Studen</a:t>
            </a:r>
            <a:r>
              <a:rPr sz="2800" spc="-10" dirty="0">
                <a:latin typeface="Arial"/>
                <a:cs typeface="Arial"/>
              </a:rPr>
              <a:t>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I</a:t>
            </a:r>
            <a:r>
              <a:rPr sz="2800" spc="-5" dirty="0">
                <a:latin typeface="Arial"/>
                <a:cs typeface="Arial"/>
              </a:rPr>
              <a:t>D</a:t>
            </a:r>
            <a:r>
              <a:rPr sz="2800" spc="-15" dirty="0">
                <a:latin typeface="Arial"/>
                <a:cs typeface="Arial"/>
              </a:rPr>
              <a:t>-appen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12</a:t>
            </a:fld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C5C8E7-D031-D80F-BE4C-E5B35BEB5C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20" y="22831"/>
            <a:ext cx="4837048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588" y="838200"/>
            <a:ext cx="11459057" cy="586060"/>
          </a:xfrm>
          <a:prstGeom prst="rect">
            <a:avLst/>
          </a:prstGeom>
        </p:spPr>
        <p:txBody>
          <a:bodyPr vert="horz" wrap="square" lIns="0" tIns="46992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b="1" dirty="0">
                <a:solidFill>
                  <a:srgbClr val="0070C0"/>
                </a:solidFill>
              </a:rPr>
              <a:t>Semesterregistrering</a:t>
            </a:r>
            <a:r>
              <a:rPr spc="-10" dirty="0">
                <a:solidFill>
                  <a:srgbClr val="0070C0"/>
                </a:solidFill>
              </a:rPr>
              <a:t> </a:t>
            </a:r>
            <a:r>
              <a:rPr dirty="0">
                <a:solidFill>
                  <a:srgbClr val="0070C0"/>
                </a:solidFill>
                <a:latin typeface="Arial"/>
                <a:cs typeface="Arial"/>
              </a:rPr>
              <a:t>–</a:t>
            </a:r>
            <a:r>
              <a:rPr spc="-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70C0"/>
                </a:solidFill>
              </a:rPr>
              <a:t>bek</a:t>
            </a:r>
            <a:r>
              <a:rPr spc="-15" dirty="0">
                <a:solidFill>
                  <a:srgbClr val="0070C0"/>
                </a:solidFill>
              </a:rPr>
              <a:t>r</a:t>
            </a:r>
            <a:r>
              <a:rPr dirty="0">
                <a:solidFill>
                  <a:srgbClr val="0070C0"/>
                </a:solidFill>
              </a:rPr>
              <a:t>efte</a:t>
            </a:r>
            <a:r>
              <a:rPr spc="15" dirty="0">
                <a:solidFill>
                  <a:srgbClr val="0070C0"/>
                </a:solidFill>
              </a:rPr>
              <a:t> </a:t>
            </a:r>
            <a:r>
              <a:rPr dirty="0">
                <a:solidFill>
                  <a:srgbClr val="0070C0"/>
                </a:solidFill>
              </a:rPr>
              <a:t>at reg</a:t>
            </a:r>
            <a:r>
              <a:rPr spc="-15" dirty="0">
                <a:solidFill>
                  <a:srgbClr val="0070C0"/>
                </a:solidFill>
              </a:rPr>
              <a:t>e</a:t>
            </a:r>
            <a:r>
              <a:rPr dirty="0">
                <a:solidFill>
                  <a:srgbClr val="0070C0"/>
                </a:solidFill>
              </a:rPr>
              <a:t>lverk er lest</a:t>
            </a:r>
          </a:p>
        </p:txBody>
      </p:sp>
      <p:sp>
        <p:nvSpPr>
          <p:cNvPr id="4" name="object 4"/>
          <p:cNvSpPr/>
          <p:nvPr/>
        </p:nvSpPr>
        <p:spPr>
          <a:xfrm>
            <a:off x="3124200" y="1559264"/>
            <a:ext cx="6307835" cy="5298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13</a:t>
            </a:fld>
            <a:endParaRPr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DB3908-58F3-9B6F-4684-C72DE38EF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" y="22831"/>
            <a:ext cx="4837048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20" y="1378474"/>
            <a:ext cx="11459057" cy="538609"/>
          </a:xfrm>
        </p:spPr>
        <p:txBody>
          <a:bodyPr/>
          <a:lstStyle/>
          <a:p>
            <a:r>
              <a:rPr lang="nb-NO" b="1" dirty="0">
                <a:solidFill>
                  <a:srgbClr val="0070C0"/>
                </a:solidFill>
              </a:rPr>
              <a:t>Adgangskort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917083"/>
            <a:ext cx="9448800" cy="458587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b-NO" sz="2800" b="1" dirty="0">
                <a:latin typeface="Arial" panose="020B0604020202020204" pitchFamily="34" charset="0"/>
                <a:cs typeface="Arial" panose="020B0604020202020204" pitchFamily="34" charset="0"/>
              </a:rPr>
              <a:t>Bestilles i Mine Studier. Her velger du hentested</a:t>
            </a:r>
          </a:p>
          <a:p>
            <a:pPr>
              <a:lnSpc>
                <a:spcPct val="150000"/>
              </a:lnSpc>
            </a:pPr>
            <a:r>
              <a:rPr lang="nb-NO" sz="28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Adgangskort - Universitetet i Oslo</a:t>
            </a:r>
            <a:endParaRPr lang="nb-NO" sz="28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800" b="1" dirty="0">
                <a:latin typeface="Arial" panose="020B0604020202020204" pitchFamily="34" charset="0"/>
                <a:cs typeface="Arial" panose="020B0604020202020204" pitchFamily="34" charset="0"/>
              </a:rPr>
              <a:t>For å få adgangskort må du ha: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Norsk fødselsnummer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Betalt semesteravgift til </a:t>
            </a:r>
            <a:r>
              <a:rPr lang="nb-NO" sz="2800" dirty="0" err="1">
                <a:latin typeface="Arial" panose="020B0604020202020204" pitchFamily="34" charset="0"/>
                <a:cs typeface="Arial" panose="020B0604020202020204" pitchFamily="34" charset="0"/>
              </a:rPr>
              <a:t>SiO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 ved UiO for høsten 2025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Registrert deg i </a:t>
            </a:r>
            <a:r>
              <a:rPr lang="nb-NO" sz="2800" dirty="0" err="1">
                <a:latin typeface="Arial" panose="020B0604020202020204" pitchFamily="34" charset="0"/>
                <a:cs typeface="Arial" panose="020B0604020202020204" pitchFamily="34" charset="0"/>
              </a:rPr>
              <a:t>StudentWeb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 for høsten 2025</a:t>
            </a:r>
          </a:p>
          <a:p>
            <a:endParaRPr lang="nb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923DBE-3BB2-5BD1-63F7-D47449108E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" y="22831"/>
            <a:ext cx="48370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87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3987" y="1031180"/>
            <a:ext cx="11459057" cy="1555556"/>
          </a:xfrm>
          <a:prstGeom prst="rect">
            <a:avLst/>
          </a:prstGeom>
        </p:spPr>
        <p:txBody>
          <a:bodyPr vert="horz" wrap="square" lIns="0" tIns="46992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b="1" dirty="0">
                <a:solidFill>
                  <a:srgbClr val="0070C0"/>
                </a:solidFill>
              </a:rPr>
              <a:t>Mine</a:t>
            </a:r>
            <a:r>
              <a:rPr b="1" spc="10" dirty="0">
                <a:solidFill>
                  <a:srgbClr val="0070C0"/>
                </a:solidFill>
              </a:rPr>
              <a:t> </a:t>
            </a:r>
            <a:r>
              <a:rPr b="1" dirty="0">
                <a:solidFill>
                  <a:srgbClr val="0070C0"/>
                </a:solidFill>
              </a:rPr>
              <a:t>studie</a:t>
            </a:r>
            <a:r>
              <a:rPr b="1" spc="-25" dirty="0">
                <a:solidFill>
                  <a:srgbClr val="0070C0"/>
                </a:solidFill>
              </a:rPr>
              <a:t>r</a:t>
            </a:r>
            <a:r>
              <a:rPr b="1" dirty="0">
                <a:solidFill>
                  <a:srgbClr val="0070C0"/>
                </a:solidFill>
              </a:rPr>
              <a:t>-</a:t>
            </a:r>
            <a:r>
              <a:rPr b="1" spc="5" dirty="0">
                <a:solidFill>
                  <a:srgbClr val="0070C0"/>
                </a:solidFill>
              </a:rPr>
              <a:t> </a:t>
            </a:r>
            <a:r>
              <a:rPr lang="en-US" b="1" spc="5" dirty="0">
                <a:solidFill>
                  <a:srgbClr val="0070C0"/>
                </a:solidFill>
              </a:rPr>
              <a:t>Last </a:t>
            </a:r>
            <a:r>
              <a:rPr lang="en-US" b="1" spc="5" dirty="0" err="1">
                <a:solidFill>
                  <a:srgbClr val="0070C0"/>
                </a:solidFill>
              </a:rPr>
              <a:t>ned</a:t>
            </a:r>
            <a:r>
              <a:rPr lang="en-US" b="1" spc="5" dirty="0">
                <a:solidFill>
                  <a:srgbClr val="0070C0"/>
                </a:solidFill>
              </a:rPr>
              <a:t> </a:t>
            </a:r>
            <a:r>
              <a:rPr b="1" spc="-5" dirty="0" err="1">
                <a:solidFill>
                  <a:srgbClr val="0070C0"/>
                </a:solidFill>
              </a:rPr>
              <a:t>appen</a:t>
            </a:r>
            <a:br>
              <a:rPr lang="en-US" b="1" spc="-5" dirty="0">
                <a:solidFill>
                  <a:srgbClr val="002060"/>
                </a:solidFill>
              </a:rPr>
            </a:br>
            <a:br>
              <a:rPr lang="nb-NO" b="1" spc="-5" dirty="0">
                <a:solidFill>
                  <a:srgbClr val="002060"/>
                </a:solidFill>
              </a:rPr>
            </a:br>
            <a:r>
              <a:rPr lang="nb-NO" sz="2800" b="1" spc="-5" dirty="0"/>
              <a:t>På mine studier får du:</a:t>
            </a:r>
            <a:endParaRPr sz="2800" b="1" spc="-5" dirty="0"/>
          </a:p>
        </p:txBody>
      </p:sp>
      <p:sp>
        <p:nvSpPr>
          <p:cNvPr id="3" name="object 3"/>
          <p:cNvSpPr/>
          <p:nvPr/>
        </p:nvSpPr>
        <p:spPr>
          <a:xfrm>
            <a:off x="114300" y="1652016"/>
            <a:ext cx="5919216" cy="38724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5800" y="2590800"/>
            <a:ext cx="5800548" cy="35240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0690" indent="-427990">
              <a:lnSpc>
                <a:spcPct val="100000"/>
              </a:lnSpc>
              <a:buFont typeface="Arial"/>
              <a:buChar char="•"/>
              <a:tabLst>
                <a:tab pos="441325" algn="l"/>
              </a:tabLst>
            </a:pPr>
            <a:r>
              <a:rPr sz="2700" spc="-105" dirty="0" err="1">
                <a:latin typeface="Arial"/>
                <a:cs typeface="Arial"/>
              </a:rPr>
              <a:t>T</a:t>
            </a:r>
            <a:r>
              <a:rPr sz="2700" dirty="0" err="1">
                <a:latin typeface="Arial"/>
                <a:cs typeface="Arial"/>
              </a:rPr>
              <a:t>imeplan</a:t>
            </a:r>
            <a:r>
              <a:rPr lang="en-US" sz="2700" dirty="0">
                <a:latin typeface="Arial"/>
                <a:cs typeface="Arial"/>
              </a:rPr>
              <a:t> for dine </a:t>
            </a:r>
            <a:r>
              <a:rPr lang="en-US" sz="2700" dirty="0" err="1">
                <a:latin typeface="Arial"/>
                <a:cs typeface="Arial"/>
              </a:rPr>
              <a:t>emner</a:t>
            </a:r>
            <a:endParaRPr lang="en-US" sz="2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441325" algn="l"/>
              </a:tabLst>
            </a:pPr>
            <a:r>
              <a:rPr lang="en-US" sz="2700" dirty="0">
                <a:latin typeface="Arial"/>
                <a:cs typeface="Arial"/>
              </a:rPr>
              <a:t>     - </a:t>
            </a:r>
            <a:r>
              <a:rPr lang="en-US" sz="2000" dirty="0">
                <a:latin typeface="Arial"/>
                <a:cs typeface="Arial"/>
              </a:rPr>
              <a:t>Du </a:t>
            </a:r>
            <a:r>
              <a:rPr lang="en-US" sz="2000" dirty="0" err="1">
                <a:latin typeface="Arial"/>
                <a:cs typeface="Arial"/>
              </a:rPr>
              <a:t>kan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abonnere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til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kalender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på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mobil</a:t>
            </a:r>
            <a:endParaRPr sz="2000" dirty="0">
              <a:latin typeface="Arial"/>
              <a:cs typeface="Arial"/>
            </a:endParaRPr>
          </a:p>
          <a:p>
            <a:pPr marL="440690" indent="-42799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41325" algn="l"/>
              </a:tabLst>
            </a:pPr>
            <a:r>
              <a:rPr sz="2700" dirty="0" err="1">
                <a:latin typeface="Arial"/>
                <a:cs typeface="Arial"/>
              </a:rPr>
              <a:t>Snarveier</a:t>
            </a:r>
            <a:r>
              <a:rPr sz="2700" spc="-15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til verk</a:t>
            </a:r>
            <a:r>
              <a:rPr sz="2700" spc="5" dirty="0">
                <a:latin typeface="Arial"/>
                <a:cs typeface="Arial"/>
              </a:rPr>
              <a:t>t</a:t>
            </a:r>
            <a:r>
              <a:rPr sz="2700" dirty="0">
                <a:latin typeface="Arial"/>
                <a:cs typeface="Arial"/>
              </a:rPr>
              <a:t>øy</a:t>
            </a:r>
            <a:r>
              <a:rPr sz="2700" spc="-25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og tjenester</a:t>
            </a:r>
          </a:p>
          <a:p>
            <a:pPr marL="440690" marR="27305" indent="-42799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441325" algn="l"/>
              </a:tabLst>
            </a:pPr>
            <a:r>
              <a:rPr sz="2700" dirty="0">
                <a:latin typeface="Arial"/>
                <a:cs typeface="Arial"/>
              </a:rPr>
              <a:t>Bes</a:t>
            </a:r>
            <a:r>
              <a:rPr sz="2700" spc="5" dirty="0">
                <a:latin typeface="Arial"/>
                <a:cs typeface="Arial"/>
              </a:rPr>
              <a:t>k</a:t>
            </a:r>
            <a:r>
              <a:rPr sz="2700" dirty="0">
                <a:latin typeface="Arial"/>
                <a:cs typeface="Arial"/>
              </a:rPr>
              <a:t>jeder</a:t>
            </a:r>
            <a:r>
              <a:rPr sz="2700" spc="-10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og</a:t>
            </a:r>
            <a:r>
              <a:rPr sz="2700" spc="-10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var</a:t>
            </a:r>
            <a:r>
              <a:rPr sz="2700" spc="5" dirty="0">
                <a:latin typeface="Arial"/>
                <a:cs typeface="Arial"/>
              </a:rPr>
              <a:t>s</a:t>
            </a:r>
            <a:r>
              <a:rPr sz="2700" dirty="0">
                <a:latin typeface="Arial"/>
                <a:cs typeface="Arial"/>
              </a:rPr>
              <a:t>linger</a:t>
            </a:r>
            <a:r>
              <a:rPr sz="2700" spc="-10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bl.a.</a:t>
            </a:r>
            <a:r>
              <a:rPr sz="2700" spc="-15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om endringer</a:t>
            </a:r>
            <a:r>
              <a:rPr sz="2700" spc="-15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i under</a:t>
            </a:r>
            <a:r>
              <a:rPr sz="2700" spc="5" dirty="0">
                <a:latin typeface="Arial"/>
                <a:cs typeface="Arial"/>
              </a:rPr>
              <a:t>v</a:t>
            </a:r>
            <a:r>
              <a:rPr sz="2700" dirty="0">
                <a:latin typeface="Arial"/>
                <a:cs typeface="Arial"/>
              </a:rPr>
              <a:t>isningen</a:t>
            </a:r>
          </a:p>
          <a:p>
            <a:pPr marL="440690" indent="-42799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441325" algn="l"/>
              </a:tabLst>
            </a:pPr>
            <a:r>
              <a:rPr sz="2700" dirty="0">
                <a:latin typeface="Arial"/>
                <a:cs typeface="Arial"/>
              </a:rPr>
              <a:t>Sjekkli</a:t>
            </a:r>
            <a:r>
              <a:rPr sz="2700" spc="5" dirty="0">
                <a:latin typeface="Arial"/>
                <a:cs typeface="Arial"/>
              </a:rPr>
              <a:t>s</a:t>
            </a:r>
            <a:r>
              <a:rPr sz="2700" dirty="0">
                <a:latin typeface="Arial"/>
                <a:cs typeface="Arial"/>
              </a:rPr>
              <a:t>te</a:t>
            </a:r>
            <a:r>
              <a:rPr sz="2700" spc="-30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for n</a:t>
            </a:r>
            <a:r>
              <a:rPr sz="2700" spc="5" dirty="0">
                <a:latin typeface="Arial"/>
                <a:cs typeface="Arial"/>
              </a:rPr>
              <a:t>y</a:t>
            </a:r>
            <a:r>
              <a:rPr sz="2700" dirty="0">
                <a:latin typeface="Arial"/>
                <a:cs typeface="Arial"/>
              </a:rPr>
              <a:t>e</a:t>
            </a:r>
            <a:r>
              <a:rPr sz="2700" spc="-15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s</a:t>
            </a:r>
            <a:r>
              <a:rPr sz="2700" spc="5" dirty="0">
                <a:latin typeface="Arial"/>
                <a:cs typeface="Arial"/>
              </a:rPr>
              <a:t>t</a:t>
            </a:r>
            <a:r>
              <a:rPr sz="2700" dirty="0">
                <a:latin typeface="Arial"/>
                <a:cs typeface="Arial"/>
              </a:rPr>
              <a:t>ude</a:t>
            </a:r>
            <a:r>
              <a:rPr sz="2700" spc="-15" dirty="0">
                <a:latin typeface="Arial"/>
                <a:cs typeface="Arial"/>
              </a:rPr>
              <a:t>n</a:t>
            </a:r>
            <a:r>
              <a:rPr sz="2700" dirty="0">
                <a:latin typeface="Arial"/>
                <a:cs typeface="Arial"/>
              </a:rPr>
              <a:t>ter</a:t>
            </a:r>
          </a:p>
          <a:p>
            <a:pPr marL="440690" indent="-42799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441325" algn="l"/>
              </a:tabLst>
            </a:pPr>
            <a:r>
              <a:rPr sz="27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minestudie</a:t>
            </a:r>
            <a:r>
              <a:rPr sz="2700" u="heavy" spc="-14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</a:t>
            </a:r>
            <a:r>
              <a:rPr sz="27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.uio</a:t>
            </a:r>
            <a:r>
              <a:rPr sz="27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sz="27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</a:t>
            </a:r>
            <a:endParaRPr sz="2700" dirty="0"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553200" y="228600"/>
            <a:ext cx="5524500" cy="6476999"/>
          </a:xfrm>
          <a:prstGeom prst="rect">
            <a:avLst/>
          </a:prstGeom>
          <a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15</a:t>
            </a:fld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F3C559-0867-13BA-4185-29F16C09C5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20" y="22831"/>
            <a:ext cx="4837048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578" y="1494266"/>
            <a:ext cx="11459057" cy="586060"/>
          </a:xfrm>
          <a:prstGeom prst="rect">
            <a:avLst/>
          </a:prstGeom>
        </p:spPr>
        <p:txBody>
          <a:bodyPr vert="horz" wrap="square" lIns="0" tIns="46992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b="1" spc="-135" dirty="0">
                <a:solidFill>
                  <a:srgbClr val="0070C0"/>
                </a:solidFill>
              </a:rPr>
              <a:t>T</a:t>
            </a:r>
            <a:r>
              <a:rPr b="1" dirty="0">
                <a:solidFill>
                  <a:srgbClr val="0070C0"/>
                </a:solidFill>
              </a:rPr>
              <a:t>ilrettelegging</a:t>
            </a:r>
            <a:r>
              <a:rPr b="1" spc="5" dirty="0">
                <a:solidFill>
                  <a:srgbClr val="0070C0"/>
                </a:solidFill>
              </a:rPr>
              <a:t> </a:t>
            </a:r>
            <a:r>
              <a:rPr b="1" spc="-5" dirty="0">
                <a:solidFill>
                  <a:srgbClr val="0070C0"/>
                </a:solidFill>
              </a:rPr>
              <a:t>p</a:t>
            </a:r>
            <a:r>
              <a:rPr b="1" dirty="0">
                <a:solidFill>
                  <a:srgbClr val="0070C0"/>
                </a:solidFill>
              </a:rPr>
              <a:t>å</a:t>
            </a:r>
            <a:r>
              <a:rPr b="1" spc="5" dirty="0">
                <a:solidFill>
                  <a:srgbClr val="0070C0"/>
                </a:solidFill>
              </a:rPr>
              <a:t> </a:t>
            </a:r>
            <a:r>
              <a:rPr b="1" dirty="0">
                <a:solidFill>
                  <a:srgbClr val="0070C0"/>
                </a:solidFill>
              </a:rPr>
              <a:t>eksa</a:t>
            </a:r>
            <a:r>
              <a:rPr b="1" spc="-15" dirty="0">
                <a:solidFill>
                  <a:srgbClr val="0070C0"/>
                </a:solidFill>
              </a:rPr>
              <a:t>m</a:t>
            </a:r>
            <a:r>
              <a:rPr b="1" dirty="0">
                <a:solidFill>
                  <a:srgbClr val="0070C0"/>
                </a:solidFill>
              </a:rPr>
              <a:t>en</a:t>
            </a:r>
            <a:r>
              <a:rPr b="1" spc="15" dirty="0">
                <a:solidFill>
                  <a:srgbClr val="0070C0"/>
                </a:solidFill>
              </a:rPr>
              <a:t> </a:t>
            </a:r>
            <a:r>
              <a:rPr b="1" dirty="0">
                <a:solidFill>
                  <a:srgbClr val="0070C0"/>
                </a:solidFill>
              </a:rPr>
              <a:t>eller</a:t>
            </a:r>
            <a:r>
              <a:rPr b="1" spc="-10" dirty="0">
                <a:solidFill>
                  <a:srgbClr val="0070C0"/>
                </a:solidFill>
              </a:rPr>
              <a:t> </a:t>
            </a:r>
            <a:r>
              <a:rPr b="1" dirty="0">
                <a:solidFill>
                  <a:srgbClr val="0070C0"/>
                </a:solidFill>
              </a:rPr>
              <a:t>i studiehverdagen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2275" y="2209800"/>
            <a:ext cx="11203305" cy="39241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400" dirty="0">
                <a:latin typeface="Arial"/>
                <a:cs typeface="Arial"/>
              </a:rPr>
              <a:t>Stu</a:t>
            </a:r>
            <a:r>
              <a:rPr sz="2400" spc="-10" dirty="0">
                <a:latin typeface="Arial"/>
                <a:cs typeface="Arial"/>
              </a:rPr>
              <a:t>d</a:t>
            </a:r>
            <a:r>
              <a:rPr sz="2400" dirty="0">
                <a:latin typeface="Arial"/>
                <a:cs typeface="Arial"/>
              </a:rPr>
              <a:t>e</a:t>
            </a:r>
            <a:r>
              <a:rPr sz="2400" spc="-10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ter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med funksjon</a:t>
            </a:r>
            <a:r>
              <a:rPr sz="2400" spc="-10" dirty="0">
                <a:latin typeface="Arial"/>
                <a:cs typeface="Arial"/>
              </a:rPr>
              <a:t>s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-10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ds</a:t>
            </a:r>
            <a:r>
              <a:rPr sz="2400" spc="-10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tte</a:t>
            </a:r>
            <a:r>
              <a:rPr sz="2400" spc="-10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se,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syk</a:t>
            </a:r>
            <a:r>
              <a:rPr sz="2400" spc="-10" dirty="0">
                <a:latin typeface="Arial"/>
                <a:cs typeface="Arial"/>
              </a:rPr>
              <a:t>d</a:t>
            </a:r>
            <a:r>
              <a:rPr sz="2400" dirty="0">
                <a:latin typeface="Arial"/>
                <a:cs typeface="Arial"/>
              </a:rPr>
              <a:t>om el</a:t>
            </a:r>
            <a:r>
              <a:rPr sz="2400" spc="-15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er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særski</a:t>
            </a:r>
            <a:r>
              <a:rPr sz="2400" spc="-10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t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</a:t>
            </a:r>
            <a:r>
              <a:rPr sz="2400" spc="-10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h</a:t>
            </a:r>
            <a:r>
              <a:rPr sz="2400" spc="-10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v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kan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søke om</a:t>
            </a: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lang="en-US" sz="2400" dirty="0">
                <a:latin typeface="Arial"/>
                <a:cs typeface="Arial"/>
              </a:rPr>
              <a:t>    </a:t>
            </a:r>
            <a:r>
              <a:rPr sz="2400" dirty="0" err="1">
                <a:latin typeface="Arial"/>
                <a:cs typeface="Arial"/>
              </a:rPr>
              <a:t>tilre</a:t>
            </a:r>
            <a:r>
              <a:rPr sz="2400" spc="5" dirty="0" err="1">
                <a:latin typeface="Arial"/>
                <a:cs typeface="Arial"/>
              </a:rPr>
              <a:t>t</a:t>
            </a:r>
            <a:r>
              <a:rPr sz="2400" dirty="0" err="1">
                <a:latin typeface="Arial"/>
                <a:cs typeface="Arial"/>
              </a:rPr>
              <a:t>telegg</a:t>
            </a:r>
            <a:r>
              <a:rPr sz="2400" spc="-10" dirty="0" err="1">
                <a:latin typeface="Arial"/>
                <a:cs typeface="Arial"/>
              </a:rPr>
              <a:t>i</a:t>
            </a:r>
            <a:r>
              <a:rPr sz="2400" dirty="0" err="1">
                <a:latin typeface="Arial"/>
                <a:cs typeface="Arial"/>
              </a:rPr>
              <a:t>ng</a:t>
            </a:r>
            <a:r>
              <a:rPr sz="2400" spc="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som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kompenserer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 ulempen</a:t>
            </a: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400" dirty="0">
                <a:latin typeface="Arial"/>
                <a:cs typeface="Arial"/>
              </a:rPr>
              <a:t>Mer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</a:t>
            </a:r>
            <a:r>
              <a:rPr sz="2400" spc="-10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formas</a:t>
            </a:r>
            <a:r>
              <a:rPr sz="2400" spc="5" dirty="0">
                <a:latin typeface="Arial"/>
                <a:cs typeface="Arial"/>
              </a:rPr>
              <a:t>j</a:t>
            </a:r>
            <a:r>
              <a:rPr sz="2400" dirty="0">
                <a:latin typeface="Arial"/>
                <a:cs typeface="Arial"/>
              </a:rPr>
              <a:t>on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g </a:t>
            </a:r>
            <a:r>
              <a:rPr sz="2400" dirty="0" err="1">
                <a:latin typeface="Arial"/>
                <a:cs typeface="Arial"/>
              </a:rPr>
              <a:t>søk</a:t>
            </a:r>
            <a:r>
              <a:rPr sz="2400" spc="-10" dirty="0" err="1">
                <a:latin typeface="Arial"/>
                <a:cs typeface="Arial"/>
              </a:rPr>
              <a:t>n</a:t>
            </a:r>
            <a:r>
              <a:rPr sz="2400" dirty="0" err="1">
                <a:latin typeface="Arial"/>
                <a:cs typeface="Arial"/>
              </a:rPr>
              <a:t>a</a:t>
            </a:r>
            <a:r>
              <a:rPr sz="2400" spc="-10" dirty="0" err="1">
                <a:latin typeface="Arial"/>
                <a:cs typeface="Arial"/>
              </a:rPr>
              <a:t>d</a:t>
            </a:r>
            <a:r>
              <a:rPr sz="2400" dirty="0" err="1">
                <a:latin typeface="Arial"/>
                <a:cs typeface="Arial"/>
              </a:rPr>
              <a:t>sskjema</a:t>
            </a:r>
            <a:r>
              <a:rPr sz="2400" dirty="0">
                <a:latin typeface="Arial"/>
                <a:cs typeface="Arial"/>
              </a:rPr>
              <a:t>:</a:t>
            </a:r>
            <a:endParaRPr lang="en-US"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56235" algn="l"/>
              </a:tabLst>
            </a:pPr>
            <a:r>
              <a:rPr lang="en-US" sz="2400" spc="-40" dirty="0">
                <a:latin typeface="Arial"/>
                <a:cs typeface="Arial"/>
              </a:rPr>
              <a:t>  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u="heavy" spc="-9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ng</a:t>
            </a:r>
            <a:r>
              <a:rPr sz="2400" u="heavy" spc="3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og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permisjon</a:t>
            </a:r>
            <a:r>
              <a:rPr sz="2400" u="heavy" spc="1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sz="2400" u="heavy" spc="-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400" u="heavy" dirty="0" err="1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</a:t>
            </a:r>
            <a:r>
              <a:rPr sz="2400" u="heavy" spc="-10" dirty="0" err="1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</a:t>
            </a:r>
            <a:r>
              <a:rPr sz="2400" u="heavy" dirty="0" err="1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iv</a:t>
            </a:r>
            <a:r>
              <a:rPr sz="2400" u="heavy" spc="-10" dirty="0" err="1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</a:t>
            </a:r>
            <a:r>
              <a:rPr sz="2400" u="heavy" dirty="0" err="1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rsitetet</a:t>
            </a:r>
            <a:r>
              <a:rPr sz="2400" u="heavy" spc="1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nb-NO" sz="2400" u="heavy" spc="1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 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Oslo (u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o.no)</a:t>
            </a:r>
            <a:endParaRPr sz="2400" dirty="0"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400" dirty="0">
                <a:latin typeface="Arial"/>
                <a:cs typeface="Arial"/>
              </a:rPr>
              <a:t>S</a:t>
            </a:r>
            <a:r>
              <a:rPr sz="2400" spc="-10" dirty="0">
                <a:latin typeface="Arial"/>
                <a:cs typeface="Arial"/>
              </a:rPr>
              <a:t>ø</a:t>
            </a:r>
            <a:r>
              <a:rPr sz="2400" dirty="0">
                <a:latin typeface="Arial"/>
                <a:cs typeface="Arial"/>
              </a:rPr>
              <a:t>kn</a:t>
            </a:r>
            <a:r>
              <a:rPr sz="2400" spc="-10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dsfrist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emn</a:t>
            </a:r>
            <a:r>
              <a:rPr sz="2400" spc="-10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</a:t>
            </a:r>
            <a:r>
              <a:rPr sz="2400" spc="-10" dirty="0">
                <a:latin typeface="Arial"/>
                <a:cs typeface="Arial"/>
              </a:rPr>
              <a:t>ø</a:t>
            </a:r>
            <a:r>
              <a:rPr sz="2400" dirty="0">
                <a:latin typeface="Arial"/>
                <a:cs typeface="Arial"/>
              </a:rPr>
              <a:t>stsemesteret: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1.9</a:t>
            </a:r>
            <a:endParaRPr sz="240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6235" algn="l"/>
              </a:tabLst>
            </a:pPr>
            <a:r>
              <a:rPr sz="2400" dirty="0">
                <a:latin typeface="Arial"/>
                <a:cs typeface="Arial"/>
              </a:rPr>
              <a:t>Søk</a:t>
            </a:r>
            <a:r>
              <a:rPr sz="2400" spc="-10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adsfrist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emner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 vårsemestere</a:t>
            </a:r>
            <a:r>
              <a:rPr sz="2400" spc="10" dirty="0">
                <a:latin typeface="Arial"/>
                <a:cs typeface="Arial"/>
              </a:rPr>
              <a:t>t</a:t>
            </a:r>
            <a:r>
              <a:rPr sz="2400" dirty="0">
                <a:latin typeface="Arial"/>
                <a:cs typeface="Arial"/>
              </a:rPr>
              <a:t>: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1.2</a:t>
            </a:r>
            <a:endParaRPr sz="24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16</a:t>
            </a:fld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7B779B-6EC2-4128-3AEA-2807452B4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" y="22831"/>
            <a:ext cx="4837048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1960" y="2057400"/>
            <a:ext cx="11459057" cy="586060"/>
          </a:xfrm>
          <a:prstGeom prst="rect">
            <a:avLst/>
          </a:prstGeom>
        </p:spPr>
        <p:txBody>
          <a:bodyPr vert="horz" wrap="square" lIns="0" tIns="46992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b="1" dirty="0">
                <a:solidFill>
                  <a:srgbClr val="0070C0"/>
                </a:solidFill>
              </a:rPr>
              <a:t>Hvordan</a:t>
            </a:r>
            <a:r>
              <a:rPr b="1" spc="-5" dirty="0">
                <a:solidFill>
                  <a:srgbClr val="0070C0"/>
                </a:solidFill>
              </a:rPr>
              <a:t> </a:t>
            </a:r>
            <a:r>
              <a:rPr b="1" dirty="0">
                <a:solidFill>
                  <a:srgbClr val="0070C0"/>
                </a:solidFill>
              </a:rPr>
              <a:t>finne</a:t>
            </a:r>
            <a:r>
              <a:rPr b="1" spc="10" dirty="0">
                <a:solidFill>
                  <a:srgbClr val="0070C0"/>
                </a:solidFill>
              </a:rPr>
              <a:t> </a:t>
            </a:r>
            <a:r>
              <a:rPr b="1" dirty="0">
                <a:solidFill>
                  <a:srgbClr val="0070C0"/>
                </a:solidFill>
              </a:rPr>
              <a:t>fre</a:t>
            </a:r>
            <a:r>
              <a:rPr b="1" spc="-15" dirty="0">
                <a:solidFill>
                  <a:srgbClr val="0070C0"/>
                </a:solidFill>
              </a:rPr>
              <a:t>m</a:t>
            </a:r>
            <a:r>
              <a:rPr b="1" dirty="0">
                <a:solidFill>
                  <a:srgbClr val="0070C0"/>
                </a:solidFill>
              </a:rPr>
              <a:t>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7200" y="2982724"/>
            <a:ext cx="9394825" cy="8925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Bruk Mazemap:</a:t>
            </a: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Maze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nn f</a:t>
            </a:r>
            <a:r>
              <a:rPr sz="2400" u="heavy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 med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dørs</a:t>
            </a:r>
            <a:r>
              <a:rPr sz="2400" u="heavy" spc="3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kart 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å UiO -</a:t>
            </a:r>
            <a:r>
              <a:rPr sz="2400" u="heavy" spc="-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iv</a:t>
            </a:r>
            <a:r>
              <a:rPr sz="2400" u="heavy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</a:t>
            </a:r>
            <a:r>
              <a:rPr sz="2400" u="heavy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rsitetet i Oslo</a:t>
            </a:r>
            <a:endParaRPr sz="2400" dirty="0"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Sid</a:t>
            </a:r>
            <a:r>
              <a:rPr dirty="0"/>
              <a:t>e</a:t>
            </a:r>
            <a:r>
              <a:rPr spc="-15" dirty="0"/>
              <a:t> </a:t>
            </a:r>
            <a:fld id="{81D60167-4931-47E6-BA6A-407CBD079E47}" type="slidenum">
              <a:rPr dirty="0"/>
              <a:t>17</a:t>
            </a:fld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9BAD50-9AEC-F77A-8854-469996B26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" y="22831"/>
            <a:ext cx="4837048" cy="762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4661</TotalTime>
  <Words>853</Words>
  <Application>Microsoft Office PowerPoint</Application>
  <PresentationFormat>Widescreen</PresentationFormat>
  <Paragraphs>122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Office Theme</vt:lpstr>
      <vt:lpstr> Praktisk informasjon</vt:lpstr>
      <vt:lpstr>Kontaktinformasjon</vt:lpstr>
      <vt:lpstr>MED Studieinfo Domus Medica</vt:lpstr>
      <vt:lpstr>Kullkontakt og vara må velges</vt:lpstr>
      <vt:lpstr>PowerPoint Presentation</vt:lpstr>
      <vt:lpstr>Besøkspraksis i tannhelsetjenesten 3.9 og 10.9</vt:lpstr>
      <vt:lpstr>Informasjon om politiattest</vt:lpstr>
      <vt:lpstr>Godkjenning av tidligere gjennomført Ex. phil – frist 15.8</vt:lpstr>
      <vt:lpstr>Institutt for filosofi er ansvarlig for undervisning og eksamen i Ex. phil</vt:lpstr>
      <vt:lpstr>HMS-emner</vt:lpstr>
      <vt:lpstr>Brukernavn og passord</vt:lpstr>
      <vt:lpstr>Semesterregistrering og semesteravgift</vt:lpstr>
      <vt:lpstr>Semesterregistrering – bekrefte at regelverk er lest</vt:lpstr>
      <vt:lpstr>Adgangskort</vt:lpstr>
      <vt:lpstr>Mine studier- Last ned appen  På mine studier får du:</vt:lpstr>
      <vt:lpstr>Tilrettelegging på eksamen eller i studiehverdagen</vt:lpstr>
      <vt:lpstr>Hvordan finne frem?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Anna Katariina Oraviita Eriksen</dc:creator>
  <cp:lastModifiedBy>Ann-Kristin Ruus</cp:lastModifiedBy>
  <cp:revision>11</cp:revision>
  <cp:lastPrinted>2025-08-11T05:35:11Z</cp:lastPrinted>
  <dcterms:created xsi:type="dcterms:W3CDTF">2025-08-06T07:39:12Z</dcterms:created>
  <dcterms:modified xsi:type="dcterms:W3CDTF">2025-08-11T06:14:40Z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2024-08-15T00:00:00Z</vt:filetime>
  </property>
  <property fmtid="{D5CDD505-2E9C-101B-9397-08002B2CF9AE}" pid="3" name="LastSaved">
    <vt:filetime>2025-08-06T00:00:00Z</vt:filetime>
  </property>
</Properties>
</file>