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17" r:id="rId3"/>
    <p:sldId id="320" r:id="rId4"/>
    <p:sldId id="318" r:id="rId5"/>
    <p:sldId id="319" r:id="rId6"/>
    <p:sldId id="321" r:id="rId7"/>
    <p:sldId id="322" r:id="rId8"/>
    <p:sldId id="323" r:id="rId9"/>
    <p:sldId id="329" r:id="rId10"/>
    <p:sldId id="330" r:id="rId11"/>
    <p:sldId id="331" r:id="rId12"/>
    <p:sldId id="365" r:id="rId13"/>
    <p:sldId id="366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9" r:id="rId28"/>
    <p:sldId id="353" r:id="rId29"/>
    <p:sldId id="354" r:id="rId30"/>
    <p:sldId id="356" r:id="rId31"/>
    <p:sldId id="351" r:id="rId32"/>
    <p:sldId id="355" r:id="rId33"/>
    <p:sldId id="352" r:id="rId34"/>
    <p:sldId id="346" r:id="rId35"/>
    <p:sldId id="357" r:id="rId36"/>
    <p:sldId id="345" r:id="rId37"/>
    <p:sldId id="358" r:id="rId38"/>
    <p:sldId id="359" r:id="rId39"/>
    <p:sldId id="347" r:id="rId40"/>
    <p:sldId id="360" r:id="rId41"/>
    <p:sldId id="348" r:id="rId42"/>
    <p:sldId id="361" r:id="rId43"/>
    <p:sldId id="362" r:id="rId44"/>
    <p:sldId id="363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1A50C2-46A5-45CC-8EE6-9A39463E5007}" v="1" dt="2024-05-14T13:20:38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4557" autoAdjust="0"/>
  </p:normalViewPr>
  <p:slideViewPr>
    <p:cSldViewPr>
      <p:cViewPr varScale="1">
        <p:scale>
          <a:sx n="90" d="100"/>
          <a:sy n="90" d="100"/>
        </p:scale>
        <p:origin x="1560" y="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Kolbjørnsen" userId="44453b02-8c5d-47cc-a912-2ec8a72f16d0" providerId="ADAL" clId="{AE1A50C2-46A5-45CC-8EE6-9A39463E5007}"/>
    <pc:docChg chg="modSld modMainMaster">
      <pc:chgData name="Odd Kolbjørnsen" userId="44453b02-8c5d-47cc-a912-2ec8a72f16d0" providerId="ADAL" clId="{AE1A50C2-46A5-45CC-8EE6-9A39463E5007}" dt="2024-05-14T13:20:38.157" v="0"/>
      <pc:docMkLst>
        <pc:docMk/>
      </pc:docMkLst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0" sldId="256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0" sldId="256"/>
            <ac:spMk id="15362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539001397" sldId="317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539001397" sldId="317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660176129" sldId="318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660176129" sldId="318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01462566" sldId="320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01462566" sldId="320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141018344" sldId="321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141018344" sldId="321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937347146" sldId="323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937347146" sldId="323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581558978" sldId="329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581558978" sldId="329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09945101" sldId="330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09945101" sldId="330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019605304" sldId="331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019605304" sldId="331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01317423" sldId="332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01317423" sldId="332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914920967" sldId="334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914920967" sldId="334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237307293" sldId="335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237307293" sldId="335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317637443" sldId="336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317637443" sldId="336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221264756" sldId="337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221264756" sldId="337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271131632" sldId="338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271131632" sldId="338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872539823" sldId="339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872539823" sldId="339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209028710" sldId="340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209028710" sldId="340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012096404" sldId="341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012096404" sldId="341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3009845596" sldId="342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3009845596" sldId="342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219297260" sldId="344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219297260" sldId="344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599514708" sldId="345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599514708" sldId="345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159537797" sldId="346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159537797" sldId="346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616584336" sldId="347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616584336" sldId="347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53595369" sldId="348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53595369" sldId="348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788845560" sldId="349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788845560" sldId="349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727087344" sldId="351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727087344" sldId="351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159280547" sldId="352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159280547" sldId="352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3862892214" sldId="353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3862892214" sldId="353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3398949268" sldId="354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3398949268" sldId="354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431769384" sldId="355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431769384" sldId="355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400637024" sldId="356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400637024" sldId="356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065337352" sldId="357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065337352" sldId="357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3217538636" sldId="358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3217538636" sldId="358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540500667" sldId="359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540500667" sldId="359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230780165" sldId="360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230780165" sldId="360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1467073567" sldId="361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1467073567" sldId="361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479454505" sldId="362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479454505" sldId="362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771420267" sldId="363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771420267" sldId="363"/>
            <ac:spMk id="6" creationId="{00000000-0000-0000-0000-000000000000}"/>
          </ac:spMkLst>
        </pc:spChg>
      </pc:sldChg>
      <pc:sldChg chg="modSp">
        <pc:chgData name="Odd Kolbjørnsen" userId="44453b02-8c5d-47cc-a912-2ec8a72f16d0" providerId="ADAL" clId="{AE1A50C2-46A5-45CC-8EE6-9A39463E5007}" dt="2024-05-14T13:20:38.157" v="0"/>
        <pc:sldMkLst>
          <pc:docMk/>
          <pc:sldMk cId="295013634" sldId="366"/>
        </pc:sld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k cId="295013634" sldId="366"/>
            <ac:spMk id="6" creationId="{00000000-0000-0000-0000-000000000000}"/>
          </ac:spMkLst>
        </pc:spChg>
      </pc:sldChg>
      <pc:sldMasterChg chg="modSp modSldLayout">
        <pc:chgData name="Odd Kolbjørnsen" userId="44453b02-8c5d-47cc-a912-2ec8a72f16d0" providerId="ADAL" clId="{AE1A50C2-46A5-45CC-8EE6-9A39463E5007}" dt="2024-05-14T13:20:38.157" v="0"/>
        <pc:sldMasterMkLst>
          <pc:docMk/>
          <pc:sldMasterMk cId="0" sldId="2147483648"/>
        </pc:sldMasterMkLst>
        <pc:spChg chg="mod">
          <ac:chgData name="Odd Kolbjørnsen" userId="44453b02-8c5d-47cc-a912-2ec8a72f16d0" providerId="ADAL" clId="{AE1A50C2-46A5-45CC-8EE6-9A39463E5007}" dt="2024-05-14T13:20:38.157" v="0"/>
          <ac:spMkLst>
            <pc:docMk/>
            <pc:sldMasterMk cId="0" sldId="2147483648"/>
            <ac:spMk id="1035" creationId="{00000000-0000-0000-0000-000000000000}"/>
          </ac:spMkLst>
        </pc:sp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0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0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1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1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2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2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3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3"/>
              <ac:spMk id="11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4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4"/>
              <ac:spMk id="7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5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5"/>
              <ac:spMk id="6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6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6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7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7"/>
              <ac:spMk id="9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8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8"/>
              <ac:spMk id="8" creationId="{00000000-0000-0000-0000-000000000000}"/>
            </ac:spMkLst>
          </pc:spChg>
        </pc:sldLayoutChg>
        <pc:sldLayoutChg chg="modSp">
          <pc:chgData name="Odd Kolbjørnsen" userId="44453b02-8c5d-47cc-a912-2ec8a72f16d0" providerId="ADAL" clId="{AE1A50C2-46A5-45CC-8EE6-9A39463E5007}" dt="2024-05-14T13:20:38.157" v="0"/>
          <pc:sldLayoutMkLst>
            <pc:docMk/>
            <pc:sldMasterMk cId="0" sldId="2147483648"/>
            <pc:sldLayoutMk cId="0" sldId="2147483759"/>
          </pc:sldLayoutMkLst>
          <pc:spChg chg="mod">
            <ac:chgData name="Odd Kolbjørnsen" userId="44453b02-8c5d-47cc-a912-2ec8a72f16d0" providerId="ADAL" clId="{AE1A50C2-46A5-45CC-8EE6-9A39463E5007}" dt="2024-05-14T13:20:38.157" v="0"/>
            <ac:spMkLst>
              <pc:docMk/>
              <pc:sldMasterMk cId="0" sldId="2147483648"/>
              <pc:sldLayoutMk cId="0" sldId="2147483759"/>
              <ac:spMk id="8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14.05.2024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20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2018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ddkol@math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61.png"/><Relationship Id="rId5" Type="http://schemas.openxmlformats.org/officeDocument/2006/relationships/image" Target="../media/image310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41.png"/><Relationship Id="rId2" Type="http://schemas.openxmlformats.org/officeDocument/2006/relationships/image" Target="../media/image38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61.png"/><Relationship Id="rId5" Type="http://schemas.openxmlformats.org/officeDocument/2006/relationships/image" Target="../media/image310.png"/><Relationship Id="rId15" Type="http://schemas.openxmlformats.org/officeDocument/2006/relationships/image" Target="../media/image39.png"/><Relationship Id="rId10" Type="http://schemas.openxmlformats.org/officeDocument/2006/relationships/image" Target="../media/image60.png"/><Relationship Id="rId19" Type="http://schemas.openxmlformats.org/officeDocument/2006/relationships/image" Target="../media/image43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</a:t>
            </a:r>
            <a:br>
              <a:rPr lang="en-US" dirty="0"/>
            </a:br>
            <a:r>
              <a:rPr lang="en-US" dirty="0"/>
              <a:t>Spring 2024</a:t>
            </a:r>
            <a:br>
              <a:rPr lang="en-US" dirty="0"/>
            </a:br>
            <a:r>
              <a:rPr lang="en-US" dirty="0"/>
              <a:t>Compulsory Part 2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3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764704"/>
            <a:ext cx="6660232" cy="143586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4521"/>
          <a:stretch/>
        </p:blipFill>
        <p:spPr>
          <a:xfrm>
            <a:off x="1071644" y="2636912"/>
            <a:ext cx="6236660" cy="11744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13959"/>
          <a:stretch/>
        </p:blipFill>
        <p:spPr>
          <a:xfrm>
            <a:off x="965448" y="4221088"/>
            <a:ext cx="6558880" cy="1067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619672" y="5445224"/>
                <a:ext cx="5522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Comment: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Unif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 1−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Unif</m:t>
                    </m:r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445224"/>
                <a:ext cx="5522474" cy="707886"/>
              </a:xfrm>
              <a:prstGeom prst="rect">
                <a:avLst/>
              </a:prstGeom>
              <a:blipFill>
                <a:blip r:embed="rId5"/>
                <a:stretch>
                  <a:fillRect l="-1214" t="-34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900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76" b="10924"/>
          <a:stretch/>
        </p:blipFill>
        <p:spPr>
          <a:xfrm>
            <a:off x="1259632" y="1556793"/>
            <a:ext cx="5788905" cy="31683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838200"/>
            <a:ext cx="8439150" cy="63817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H="1" flipV="1">
            <a:off x="2771800" y="4077072"/>
            <a:ext cx="432048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203848" y="506691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Deviation</a:t>
            </a:r>
            <a:r>
              <a:rPr lang="nb-NO" dirty="0"/>
              <a:t> is due to «</a:t>
            </a:r>
            <a:r>
              <a:rPr lang="nb-NO" dirty="0" err="1"/>
              <a:t>artefact</a:t>
            </a:r>
            <a:r>
              <a:rPr lang="nb-NO" dirty="0"/>
              <a:t>»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density</a:t>
            </a:r>
            <a:r>
              <a:rPr lang="nb-NO" dirty="0"/>
              <a:t>(.) </a:t>
            </a:r>
          </a:p>
          <a:p>
            <a:r>
              <a:rPr lang="nb-NO" dirty="0"/>
              <a:t>It </a:t>
            </a:r>
            <a:r>
              <a:rPr lang="nb-NO" dirty="0" err="1"/>
              <a:t>smooths</a:t>
            </a:r>
            <a:r>
              <a:rPr lang="nb-NO" dirty="0"/>
              <a:t> </a:t>
            </a:r>
            <a:r>
              <a:rPr lang="nb-NO" dirty="0" err="1"/>
              <a:t>edges</a:t>
            </a:r>
            <a:r>
              <a:rPr lang="nb-NO" dirty="0"/>
              <a:t>, Chapter 10 part IV  in book</a:t>
            </a:r>
          </a:p>
        </p:txBody>
      </p:sp>
    </p:spTree>
    <p:extLst>
      <p:ext uri="{BB962C8B-B14F-4D97-AF65-F5344CB8AC3E}">
        <p14:creationId xmlns:p14="http://schemas.microsoft.com/office/powerpoint/2010/main" val="20146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b="46941"/>
          <a:stretch/>
        </p:blipFill>
        <p:spPr>
          <a:xfrm>
            <a:off x="1187624" y="620688"/>
            <a:ext cx="7344816" cy="187220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877" y="3579841"/>
            <a:ext cx="8226595" cy="1514872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relation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different locations and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2" name="Content Placeholder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04687" y="2757915"/>
            <a:ext cx="779582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4371980" y="2276872"/>
            <a:ext cx="4248472" cy="2420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2370" y="4060800"/>
                <a:ext cx="5779018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d>
                                        <m:d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′(</m:t>
                                      </m:r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)(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func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0" y="4060800"/>
                <a:ext cx="5779018" cy="398955"/>
              </a:xfrm>
              <a:prstGeom prst="rect">
                <a:avLst/>
              </a:prstGeom>
              <a:blipFill>
                <a:blip r:embed="rId4"/>
                <a:stretch>
                  <a:fillRect l="-422" b="-151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12694" b="10418"/>
          <a:stretch/>
        </p:blipFill>
        <p:spPr>
          <a:xfrm>
            <a:off x="2724549" y="4339078"/>
            <a:ext cx="3466834" cy="213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76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12694" b="10418"/>
          <a:stretch/>
        </p:blipFill>
        <p:spPr>
          <a:xfrm>
            <a:off x="564467" y="4883915"/>
            <a:ext cx="2930489" cy="180716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0688"/>
            <a:ext cx="7344816" cy="3528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3086" t="42266"/>
          <a:stretch/>
        </p:blipFill>
        <p:spPr>
          <a:xfrm>
            <a:off x="539552" y="3943823"/>
            <a:ext cx="2952328" cy="1017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4324" r="7143" b="6385"/>
          <a:stretch/>
        </p:blipFill>
        <p:spPr>
          <a:xfrm>
            <a:off x="3971900" y="5192261"/>
            <a:ext cx="4680520" cy="13191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7944" y="4124760"/>
            <a:ext cx="4802805" cy="8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4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132325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990600" y="6132325"/>
            <a:ext cx="1905000" cy="457200"/>
          </a:xfrm>
        </p:spPr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132325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67348"/>
            <a:ext cx="7344816" cy="3528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52" y="4005064"/>
            <a:ext cx="4521216" cy="11253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52" y="5238794"/>
            <a:ext cx="8021664" cy="11354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4244700"/>
            <a:ext cx="1196150" cy="457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18571"/>
          <a:stretch/>
        </p:blipFill>
        <p:spPr>
          <a:xfrm>
            <a:off x="6876256" y="4237171"/>
            <a:ext cx="1080120" cy="4902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19358" y="6435636"/>
            <a:ext cx="230939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e(x),  do not </a:t>
            </a:r>
            <a:r>
              <a:rPr lang="nb-NO" sz="1400" dirty="0" err="1"/>
              <a:t>integrate</a:t>
            </a:r>
            <a:r>
              <a:rPr lang="nb-NO" sz="1400" dirty="0"/>
              <a:t> to 1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7529470" y="6021288"/>
            <a:ext cx="269673" cy="4348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4101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190" y="610344"/>
            <a:ext cx="6917738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7107520" y="1431429"/>
            <a:ext cx="1855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32" y="4216570"/>
            <a:ext cx="4521216" cy="11253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13176" r="-7092" b="10788"/>
          <a:stretch/>
        </p:blipFill>
        <p:spPr>
          <a:xfrm>
            <a:off x="490032" y="5445224"/>
            <a:ext cx="4539225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36096" y="4941207"/>
                <a:ext cx="2885726" cy="63575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941207"/>
                <a:ext cx="2885726" cy="6357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4088" y="5678843"/>
                <a:ext cx="3600400" cy="58362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Acceptance rate: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≈0.836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678843"/>
                <a:ext cx="3600400" cy="583621"/>
              </a:xfrm>
              <a:prstGeom prst="rect">
                <a:avLst/>
              </a:prstGeom>
              <a:blipFill>
                <a:blip r:embed="rId6"/>
                <a:stretch>
                  <a:fillRect l="-1686" b="-618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0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764704"/>
            <a:ext cx="7262821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80112" y="4004553"/>
                <a:ext cx="3224922" cy="582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Acceptance</a:t>
                </a:r>
                <a:r>
                  <a:rPr lang="nb-NO" dirty="0"/>
                  <a:t> </a:t>
                </a:r>
                <a:r>
                  <a:rPr lang="nb-NO" dirty="0" err="1"/>
                  <a:t>step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004553"/>
                <a:ext cx="3224922" cy="582660"/>
              </a:xfrm>
              <a:prstGeom prst="rect">
                <a:avLst/>
              </a:prstGeom>
              <a:blipFill>
                <a:blip r:embed="rId3"/>
                <a:stretch>
                  <a:fillRect l="-1890" b="-1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80112" y="4665566"/>
                <a:ext cx="3528392" cy="58362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Acceptance rate: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≈0.836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665566"/>
                <a:ext cx="3528392" cy="583621"/>
              </a:xfrm>
              <a:prstGeom prst="rect">
                <a:avLst/>
              </a:prstGeom>
              <a:blipFill>
                <a:blip r:embed="rId4"/>
                <a:stretch>
                  <a:fillRect l="-1549" b="-510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/>
          <p:cNvSpPr/>
          <p:nvPr/>
        </p:nvSpPr>
        <p:spPr bwMode="auto">
          <a:xfrm>
            <a:off x="5448300" y="2635657"/>
            <a:ext cx="419844" cy="1585431"/>
          </a:xfrm>
          <a:prstGeom prst="rightBrace">
            <a:avLst>
              <a:gd name="adj1" fmla="val 46447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89584" y="3228317"/>
                <a:ext cx="18430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Sampling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584" y="3228317"/>
                <a:ext cx="1843069" cy="400110"/>
              </a:xfrm>
              <a:prstGeom prst="rect">
                <a:avLst/>
              </a:prstGeom>
              <a:blipFill>
                <a:blip r:embed="rId5"/>
                <a:stretch>
                  <a:fillRect l="-3642" t="-7692" r="-66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34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2204864"/>
            <a:ext cx="7696200" cy="34075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3176" r="-7092" b="10788"/>
          <a:stretch/>
        </p:blipFill>
        <p:spPr>
          <a:xfrm>
            <a:off x="901847" y="858399"/>
            <a:ext cx="4539225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44208" y="5085184"/>
                <a:ext cx="16505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Unif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 3]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085184"/>
                <a:ext cx="1650580" cy="307777"/>
              </a:xfrm>
              <a:prstGeom prst="rect">
                <a:avLst/>
              </a:prstGeom>
              <a:blipFill>
                <a:blip r:embed="rId4"/>
                <a:stretch>
                  <a:fillRect l="-2583" r="-1476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539552" y="5085184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) Sample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</a:rPr>
              <a:t>𝑈</a:t>
            </a:r>
            <a:r>
              <a:rPr lang="en-US" sz="1200" dirty="0">
                <a:solidFill>
                  <a:srgbClr val="000000"/>
                </a:solidFill>
                <a:latin typeface="Cambria Math" panose="02040503050406030204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</a:rPr>
              <a:t> ~ </a:t>
            </a:r>
            <a:r>
              <a:rPr lang="en-US" dirty="0" err="1">
                <a:solidFill>
                  <a:srgbClr val="000000"/>
                </a:solidFill>
                <a:latin typeface="Cambria Math" panose="02040503050406030204" pitchFamily="18" charset="0"/>
              </a:rPr>
              <a:t>Unif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</a:rPr>
              <a:t>[0,1]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 Sample 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𝑖∈{1,2,3}</a:t>
            </a:r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nb-NO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with</a:t>
            </a:r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probability</a:t>
            </a:r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𝑝</a:t>
            </a:r>
            <a:r>
              <a:rPr lang="nb-NO" sz="1200" dirty="0">
                <a:solidFill>
                  <a:srgbClr val="000000"/>
                </a:solidFill>
                <a:latin typeface="Cambria Math" panose="02040503050406030204" pitchFamily="18" charset="0"/>
              </a:rPr>
              <a:t>0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={</a:t>
            </a:r>
            <a:r>
              <a:rPr lang="nb-NO" sz="1200" dirty="0">
                <a:solidFill>
                  <a:srgbClr val="000000"/>
                </a:solidFill>
                <a:latin typeface="Cambria Math" panose="02040503050406030204" pitchFamily="18" charset="0"/>
              </a:rPr>
              <a:t>1/3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,</a:t>
            </a:r>
            <a:r>
              <a:rPr lang="nb-NO" sz="1200" dirty="0">
                <a:solidFill>
                  <a:srgbClr val="000000"/>
                </a:solidFill>
                <a:latin typeface="Cambria Math" panose="02040503050406030204" pitchFamily="18" charset="0"/>
              </a:rPr>
              <a:t>1/3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,</a:t>
            </a:r>
            <a:r>
              <a:rPr lang="nb-NO" sz="1200" dirty="0">
                <a:solidFill>
                  <a:srgbClr val="000000"/>
                </a:solidFill>
                <a:latin typeface="Cambria Math" panose="02040503050406030204" pitchFamily="18" charset="0"/>
              </a:rPr>
              <a:t>1/3</a:t>
            </a:r>
            <a:r>
              <a:rPr lang="nb-NO" dirty="0">
                <a:solidFill>
                  <a:srgbClr val="000000"/>
                </a:solidFill>
                <a:latin typeface="Cambria Math" panose="02040503050406030204" pitchFamily="18" charset="0"/>
              </a:rPr>
              <a:t>} </a:t>
            </a:r>
            <a:endParaRPr lang="nb-NO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6372200" y="6021288"/>
            <a:ext cx="1628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444208" y="5612453"/>
            <a:ext cx="0" cy="4088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948264" y="5601365"/>
            <a:ext cx="0" cy="4919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7452320" y="5590277"/>
            <a:ext cx="0" cy="5030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7956376" y="5579189"/>
            <a:ext cx="0" cy="5141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ctangle 18"/>
          <p:cNvSpPr/>
          <p:nvPr/>
        </p:nvSpPr>
        <p:spPr bwMode="auto">
          <a:xfrm>
            <a:off x="6444208" y="5805264"/>
            <a:ext cx="504056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948264" y="5805264"/>
            <a:ext cx="504056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452320" y="5805264"/>
            <a:ext cx="504056" cy="2160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1558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32" y="764704"/>
            <a:ext cx="7509128" cy="91867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560" y="1772816"/>
            <a:ext cx="2809875" cy="27813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3360" y="1670074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This weight can either be standardized or not.</a:t>
            </a:r>
          </a:p>
          <a:p>
            <a:endParaRPr lang="en-US" sz="1400" dirty="0">
              <a:latin typeface="CMR1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MR10"/>
              </a:rPr>
              <a:t>A major advantage of using the standardized weights is that it does not require knowing possible proportionality constants of the target function.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CMR1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MR10"/>
              </a:rPr>
              <a:t>As we don't have a problem with proportionality constants and further, </a:t>
            </a:r>
            <a:r>
              <a:rPr lang="en-US" sz="500" dirty="0">
                <a:latin typeface="CMMI7"/>
              </a:rPr>
              <a:t> </a:t>
            </a:r>
            <a:r>
              <a:rPr lang="en-US" sz="1400" dirty="0">
                <a:latin typeface="CMR10"/>
              </a:rPr>
              <a:t>is biased for standardized weights, I would suggest to use the non-standardized version for this example.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CMR1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MR10"/>
              </a:rPr>
              <a:t>If a function </a:t>
            </a:r>
            <a:r>
              <a:rPr lang="en-US" sz="1400" dirty="0">
                <a:latin typeface="CMMI10"/>
              </a:rPr>
              <a:t>h </a:t>
            </a:r>
            <a:r>
              <a:rPr lang="en-US" sz="1400" dirty="0">
                <a:latin typeface="CMR10"/>
              </a:rPr>
              <a:t>is given, we can do a further comparison of the performances of the two different weighting-types.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0994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08720"/>
            <a:ext cx="7341443" cy="804876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3324083"/>
            <a:ext cx="3324225" cy="23050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2307"/>
          <a:stretch/>
        </p:blipFill>
        <p:spPr>
          <a:xfrm>
            <a:off x="1217147" y="1572032"/>
            <a:ext cx="7096273" cy="10262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3685" t="2035" b="9025"/>
          <a:stretch/>
        </p:blipFill>
        <p:spPr>
          <a:xfrm>
            <a:off x="990600" y="2641481"/>
            <a:ext cx="1385267" cy="576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5735670"/>
            <a:ext cx="6905625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0313" y="2613503"/>
            <a:ext cx="37882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By repeating the experiment </a:t>
            </a:r>
          </a:p>
          <a:p>
            <a:r>
              <a:rPr lang="en-US" sz="1800" dirty="0"/>
              <a:t>N=1000 times we 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Importance better than rejection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Normalized vs un-normalized </a:t>
            </a:r>
            <a:br>
              <a:rPr lang="en-US" sz="1800" dirty="0"/>
            </a:br>
            <a:r>
              <a:rPr lang="en-US" sz="1800" dirty="0"/>
              <a:t>are almost identical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" y="6116720"/>
            <a:ext cx="7353300" cy="53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D2943-F22F-4E7E-84B9-86E8941DB6A3}"/>
              </a:ext>
            </a:extLst>
          </p:cNvPr>
          <p:cNvSpPr txBox="1"/>
          <p:nvPr/>
        </p:nvSpPr>
        <p:spPr>
          <a:xfrm>
            <a:off x="4765283" y="4877641"/>
            <a:ext cx="3760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Computed</a:t>
            </a:r>
            <a:r>
              <a:rPr lang="nb-NO" dirty="0"/>
              <a:t> by </a:t>
            </a:r>
            <a:r>
              <a:rPr lang="nb-NO" dirty="0" err="1"/>
              <a:t>repeating</a:t>
            </a:r>
            <a:r>
              <a:rPr lang="nb-NO" dirty="0"/>
              <a:t> integral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078ED2-00C5-42A8-A823-1E80EEA73B9E}"/>
              </a:ext>
            </a:extLst>
          </p:cNvPr>
          <p:cNvCxnSpPr/>
          <p:nvPr/>
        </p:nvCxnSpPr>
        <p:spPr bwMode="auto">
          <a:xfrm flipH="1">
            <a:off x="4141823" y="5185314"/>
            <a:ext cx="576064" cy="872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E90C65A-0949-41A1-AF16-D88A51F295D6}"/>
              </a:ext>
            </a:extLst>
          </p:cNvPr>
          <p:cNvSpPr txBox="1"/>
          <p:nvPr/>
        </p:nvSpPr>
        <p:spPr>
          <a:xfrm>
            <a:off x="4765283" y="5280080"/>
            <a:ext cx="3348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Computed</a:t>
            </a:r>
            <a:r>
              <a:rPr lang="nb-NO" dirty="0"/>
              <a:t> by single sample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3BA528-204B-473D-9D1B-B21CFCEA9C72}"/>
              </a:ext>
            </a:extLst>
          </p:cNvPr>
          <p:cNvCxnSpPr>
            <a:cxnSpLocks/>
          </p:cNvCxnSpPr>
          <p:nvPr/>
        </p:nvCxnSpPr>
        <p:spPr bwMode="auto">
          <a:xfrm flipH="1">
            <a:off x="7831202" y="5626206"/>
            <a:ext cx="218054" cy="299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41CA84-732A-4357-8044-BF52606E2A3E}"/>
              </a:ext>
            </a:extLst>
          </p:cNvPr>
          <p:cNvCxnSpPr>
            <a:cxnSpLocks/>
          </p:cNvCxnSpPr>
          <p:nvPr/>
        </p:nvCxnSpPr>
        <p:spPr bwMode="auto">
          <a:xfrm flipH="1">
            <a:off x="7953003" y="5680190"/>
            <a:ext cx="96253" cy="5195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1960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616" y="978055"/>
            <a:ext cx="5804422" cy="5270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90" y="499411"/>
            <a:ext cx="7845526" cy="1143000"/>
          </a:xfrm>
        </p:spPr>
        <p:txBody>
          <a:bodyPr/>
          <a:lstStyle/>
          <a:p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models</a:t>
            </a:r>
            <a:r>
              <a:rPr lang="nb-NO" dirty="0"/>
              <a:t> - </a:t>
            </a:r>
            <a:r>
              <a:rPr lang="nb-NO" dirty="0" err="1"/>
              <a:t>state</a:t>
            </a:r>
            <a:r>
              <a:rPr lang="nb-NO" dirty="0"/>
              <a:t> </a:t>
            </a:r>
            <a:r>
              <a:rPr lang="nb-NO" dirty="0" err="1"/>
              <a:t>space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                                                    </a:t>
            </a:r>
            <a:r>
              <a:rPr lang="nb-NO" dirty="0" err="1"/>
              <a:t>models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503119" y="1844824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/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29288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65632" b="21693"/>
          <a:stretch/>
        </p:blipFill>
        <p:spPr bwMode="auto">
          <a:xfrm>
            <a:off x="305751" y="836712"/>
            <a:ext cx="5804422" cy="66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425560" y="2740411"/>
            <a:ext cx="4176464" cy="1307232"/>
            <a:chOff x="1466131" y="1801391"/>
            <a:chExt cx="4834061" cy="14835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5656" y="2780928"/>
                  <a:ext cx="504056" cy="50405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/>
                <p:cNvSpPr/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9752" y="2780928"/>
                  <a:ext cx="504056" cy="50405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/>
                <p:cNvSpPr/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3848" y="2780928"/>
                  <a:ext cx="504056" cy="50405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7944" y="2780928"/>
                  <a:ext cx="504056" cy="50405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/>
                <p:cNvSpPr/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6136" y="2780928"/>
                  <a:ext cx="504056" cy="50405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>
              <a:off x="1979712" y="303295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2843808" y="3025527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3707904" y="301809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4572000" y="301066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5436096" y="3003240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1727684" y="2286000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6131" y="1801391"/>
                  <a:ext cx="504056" cy="50405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30227" y="1801391"/>
                  <a:ext cx="504056" cy="50405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/>
                <p:cNvSpPr/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3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94323" y="1801391"/>
                  <a:ext cx="504056" cy="50405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/>
                <p:cNvSpPr/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4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58419" y="1801391"/>
                  <a:ext cx="504056" cy="50405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/>
                <p:cNvSpPr/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ヒラギノ角ゴ Pro W3" charset="-128"/>
                                <a:cs typeface="ヒラギノ角ゴ Pro W3" charset="-128"/>
                              </a:rPr>
                              <m:t>𝑛</m:t>
                            </m:r>
                          </m:sub>
                        </m:sSub>
                        <m:r>
                          <a:rPr kumimoji="0" lang="en-US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ヒラギノ角ゴ Pro W3" charset="-128"/>
                            <a:cs typeface="ヒラギノ角ゴ Pro W3" charset="-128"/>
                          </a:rPr>
                          <m:t> </m:t>
                        </m:r>
                      </m:oMath>
                    </m:oMathPara>
                  </a14:m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86611" y="1801391"/>
                  <a:ext cx="504056" cy="504056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 bwMode="auto">
            <a:xfrm flipV="1">
              <a:off x="2599209" y="2295922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 flipV="1">
              <a:off x="3470734" y="2296319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 flipV="1">
              <a:off x="4313684" y="2287191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/>
            <p:cNvCxnSpPr/>
            <p:nvPr/>
          </p:nvCxnSpPr>
          <p:spPr bwMode="auto">
            <a:xfrm flipV="1">
              <a:off x="6050260" y="2287985"/>
              <a:ext cx="0" cy="4949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303" y="1907644"/>
                  <a:ext cx="378273" cy="3493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⋯  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02" y="2780929"/>
                  <a:ext cx="378273" cy="349300"/>
                </a:xfrm>
                <a:prstGeom prst="rect">
                  <a:avLst/>
                </a:prstGeom>
                <a:blipFill>
                  <a:blip r:embed="rId14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1" name="Content Placeholder 4"/>
          <p:cNvPicPr>
            <a:picLocks noChangeAspect="1"/>
          </p:cNvPicPr>
          <p:nvPr/>
        </p:nvPicPr>
        <p:blipFill rotWithShape="1">
          <a:blip r:embed="rId2"/>
          <a:srcRect l="28695" t="77770" b="9933"/>
          <a:stretch/>
        </p:blipFill>
        <p:spPr bwMode="auto">
          <a:xfrm>
            <a:off x="1559332" y="4455297"/>
            <a:ext cx="413884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64564" y="877252"/>
                <a:ext cx="3616567" cy="582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Bayes rule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564" y="877252"/>
                <a:ext cx="3616567" cy="582660"/>
              </a:xfrm>
              <a:prstGeom prst="rect">
                <a:avLst/>
              </a:prstGeom>
              <a:blipFill>
                <a:blip r:embed="rId15"/>
                <a:stretch>
                  <a:fillRect l="-18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559332" y="1787721"/>
                <a:ext cx="6085384" cy="959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332" y="1787721"/>
                <a:ext cx="6085384" cy="95968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778101" y="2941755"/>
                <a:ext cx="390869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101" y="2941755"/>
                <a:ext cx="3908699" cy="400110"/>
              </a:xfrm>
              <a:prstGeom prst="rect">
                <a:avLst/>
              </a:prstGeom>
              <a:blipFill>
                <a:blip r:embed="rId1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835744" y="2679780"/>
            <a:ext cx="2034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Markov property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35744" y="3362642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Conditional independence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778101" y="3644729"/>
                <a:ext cx="34145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1: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101" y="3644729"/>
                <a:ext cx="3414588" cy="400110"/>
              </a:xfrm>
              <a:prstGeom prst="rect">
                <a:avLst/>
              </a:prstGeom>
              <a:blipFill>
                <a:blip r:embed="rId1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4"/>
          <p:cNvPicPr>
            <a:picLocks noChangeAspect="1"/>
          </p:cNvPicPr>
          <p:nvPr/>
        </p:nvPicPr>
        <p:blipFill rotWithShape="1">
          <a:blip r:embed="rId2"/>
          <a:srcRect l="28695" t="91218" b="1951"/>
          <a:stretch/>
        </p:blipFill>
        <p:spPr bwMode="auto">
          <a:xfrm>
            <a:off x="1622058" y="5427352"/>
            <a:ext cx="413884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Straight Arrow Connector 40"/>
          <p:cNvCxnSpPr/>
          <p:nvPr/>
        </p:nvCxnSpPr>
        <p:spPr bwMode="auto">
          <a:xfrm flipH="1" flipV="1">
            <a:off x="4315541" y="5013176"/>
            <a:ext cx="1912643" cy="3437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60491" y="5356932"/>
                <a:ext cx="2987561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Does not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491" y="5356932"/>
                <a:ext cx="2987561" cy="400110"/>
              </a:xfrm>
              <a:prstGeom prst="rect">
                <a:avLst/>
              </a:prstGeom>
              <a:blipFill>
                <a:blip r:embed="rId19"/>
                <a:stretch>
                  <a:fillRect l="-2033" t="-5970" b="-268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 flipH="1">
            <a:off x="2288617" y="3495658"/>
            <a:ext cx="397465" cy="6895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33D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H="1" flipV="1">
            <a:off x="2377024" y="3354598"/>
            <a:ext cx="985354" cy="9742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501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620688"/>
            <a:ext cx="6858000" cy="60084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49902" y="3185556"/>
                <a:ext cx="2839316" cy="2372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missmatch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1, </m:t>
                                </m:r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match</m:t>
                                </m:r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800" dirty="0"/>
              </a:p>
              <a:p>
                <a:endParaRPr lang="nb-NO" sz="1800" dirty="0"/>
              </a:p>
              <a:p>
                <a:r>
                  <a:rPr lang="en-US" sz="1800" dirty="0"/>
                  <a:t>Propose to resample </a:t>
                </a:r>
              </a:p>
              <a:p>
                <a:r>
                  <a:rPr lang="en-US" sz="1800" dirty="0"/>
                  <a:t>every  time step </a:t>
                </a:r>
              </a:p>
              <a:p>
                <a:r>
                  <a:rPr lang="en-US" sz="1800" dirty="0"/>
                  <a:t>otherwise I do  </a:t>
                </a:r>
              </a:p>
              <a:p>
                <a:r>
                  <a:rPr lang="en-US" sz="1800" dirty="0"/>
                  <a:t>job on zero probability cases.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902" y="3185556"/>
                <a:ext cx="2839316" cy="2372188"/>
              </a:xfrm>
              <a:prstGeom prst="rect">
                <a:avLst/>
              </a:prstGeom>
              <a:blipFill>
                <a:blip r:embed="rId3"/>
                <a:stretch>
                  <a:fillRect l="-1496" b="-30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1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823352"/>
            <a:ext cx="8001000" cy="9460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51" y="1646556"/>
            <a:ext cx="4657725" cy="1876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648806"/>
            <a:ext cx="4032175" cy="23601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4121108"/>
            <a:ext cx="3960440" cy="2700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116" y="4928177"/>
            <a:ext cx="4098102" cy="648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12564" y="3455949"/>
                <a:ext cx="11448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564" y="3455949"/>
                <a:ext cx="1144864" cy="307777"/>
              </a:xfrm>
              <a:prstGeom prst="rect">
                <a:avLst/>
              </a:prstGeom>
              <a:blipFill>
                <a:blip r:embed="rId7"/>
                <a:stretch>
                  <a:fillRect l="-4255" r="-7447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 Brace 12"/>
          <p:cNvSpPr/>
          <p:nvPr/>
        </p:nvSpPr>
        <p:spPr bwMode="auto">
          <a:xfrm>
            <a:off x="4662826" y="1769416"/>
            <a:ext cx="291350" cy="2127292"/>
          </a:xfrm>
          <a:prstGeom prst="leftBrace">
            <a:avLst>
              <a:gd name="adj1" fmla="val 39998"/>
              <a:gd name="adj2" fmla="val 8904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Left Brace 13"/>
          <p:cNvSpPr/>
          <p:nvPr/>
        </p:nvSpPr>
        <p:spPr bwMode="auto">
          <a:xfrm>
            <a:off x="4662825" y="4149080"/>
            <a:ext cx="276391" cy="2544168"/>
          </a:xfrm>
          <a:prstGeom prst="leftBrace">
            <a:avLst>
              <a:gd name="adj1" fmla="val 39998"/>
              <a:gd name="adj2" fmla="val 6508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90568" y="5583241"/>
                <a:ext cx="117916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568" y="5583241"/>
                <a:ext cx="1179169" cy="307777"/>
              </a:xfrm>
              <a:prstGeom prst="rect">
                <a:avLst/>
              </a:prstGeom>
              <a:blipFill>
                <a:blip r:embed="rId8"/>
                <a:stretch>
                  <a:fillRect l="-4145" r="-7254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84102" y="3443299"/>
            <a:ext cx="2763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Stable, «time-</a:t>
            </a:r>
            <a:r>
              <a:rPr lang="nb-NO" dirty="0" err="1"/>
              <a:t>skewed</a:t>
            </a:r>
            <a:r>
              <a:rPr lang="nb-NO" dirty="0"/>
              <a:t>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8777" y="5624760"/>
            <a:ext cx="3804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Unstable</a:t>
            </a:r>
            <a:r>
              <a:rPr lang="nb-NO" dirty="0"/>
              <a:t>, «</a:t>
            </a:r>
            <a:r>
              <a:rPr lang="nb-NO" dirty="0" err="1"/>
              <a:t>symmetric</a:t>
            </a:r>
            <a:r>
              <a:rPr lang="nb-NO" dirty="0"/>
              <a:t>»</a:t>
            </a:r>
          </a:p>
          <a:p>
            <a:r>
              <a:rPr lang="nb-NO" dirty="0"/>
              <a:t>(</a:t>
            </a:r>
            <a:r>
              <a:rPr lang="nb-NO" dirty="0" err="1"/>
              <a:t>Larger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=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estimate</a:t>
            </a:r>
            <a:r>
              <a:rPr lang="nb-NO" dirty="0"/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6417" y="4584589"/>
            <a:ext cx="3918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Since</a:t>
            </a:r>
            <a:r>
              <a:rPr lang="nb-NO" dirty="0"/>
              <a:t> i </a:t>
            </a:r>
            <a:r>
              <a:rPr lang="nb-NO" dirty="0" err="1"/>
              <a:t>resample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past</a:t>
            </a:r>
            <a:r>
              <a:rPr lang="nb-NO" dirty="0"/>
              <a:t> as </a:t>
            </a:r>
            <a:r>
              <a:rPr lang="nb-NO" dirty="0" err="1"/>
              <a:t>well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6207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671" y="4653136"/>
            <a:ext cx="4704769" cy="1728192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66565"/>
          <a:stretch/>
        </p:blipFill>
        <p:spPr>
          <a:xfrm>
            <a:off x="899592" y="635908"/>
            <a:ext cx="6377679" cy="13757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3"/>
          <a:srcRect t="89231" b="2020"/>
          <a:stretch/>
        </p:blipFill>
        <p:spPr bwMode="auto">
          <a:xfrm>
            <a:off x="903312" y="1988840"/>
            <a:ext cx="637767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566854"/>
            <a:ext cx="3952875" cy="2219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636" y="2566854"/>
            <a:ext cx="4789364" cy="17635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97948" y="2168860"/>
                <a:ext cx="118885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948" y="2168860"/>
                <a:ext cx="118885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96336" y="4321507"/>
                <a:ext cx="1188852" cy="40363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4321507"/>
                <a:ext cx="1188852" cy="4036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089696" y="296696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/>
              <a:t>Not so </a:t>
            </a:r>
            <a:r>
              <a:rPr lang="nb-NO" sz="1800" dirty="0" err="1"/>
              <a:t>good</a:t>
            </a:r>
            <a:endParaRPr lang="nb-NO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7140992" y="494322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/>
              <a:t>Acceptable</a:t>
            </a:r>
            <a:endParaRPr lang="nb-NO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89340" y="4872687"/>
            <a:ext cx="37449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method</a:t>
            </a:r>
            <a:r>
              <a:rPr lang="nb-NO" dirty="0"/>
              <a:t> </a:t>
            </a:r>
            <a:r>
              <a:rPr lang="nb-NO" dirty="0" err="1"/>
              <a:t>tend</a:t>
            </a:r>
            <a:r>
              <a:rPr lang="nb-NO" dirty="0"/>
              <a:t> to </a:t>
            </a:r>
            <a:br>
              <a:rPr lang="nb-NO" dirty="0"/>
            </a:b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degenerated</a:t>
            </a:r>
            <a:r>
              <a:rPr lang="nb-NO" dirty="0"/>
              <a:t> sample </a:t>
            </a:r>
            <a:r>
              <a:rPr lang="nb-NO" dirty="0" err="1"/>
              <a:t>sets</a:t>
            </a:r>
            <a:r>
              <a:rPr lang="nb-NO" dirty="0"/>
              <a:t>, </a:t>
            </a:r>
          </a:p>
          <a:p>
            <a:r>
              <a:rPr lang="nb-NO" dirty="0" err="1"/>
              <a:t>i.e</a:t>
            </a:r>
            <a:r>
              <a:rPr lang="nb-NO" dirty="0"/>
              <a:t> just a </a:t>
            </a:r>
            <a:r>
              <a:rPr lang="nb-NO" dirty="0" err="1"/>
              <a:t>few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retained</a:t>
            </a:r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7131476" y="5229200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But</a:t>
            </a:r>
            <a:r>
              <a:rPr lang="nb-NO" sz="1200" dirty="0"/>
              <a:t> not </a:t>
            </a:r>
            <a:r>
              <a:rPr lang="nb-NO" sz="1200" dirty="0" err="1"/>
              <a:t>perfect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914920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92696"/>
            <a:ext cx="7909742" cy="1944216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190" t="52778" r="13210" b="31943"/>
          <a:stretch/>
        </p:blipFill>
        <p:spPr>
          <a:xfrm>
            <a:off x="2195736" y="2672215"/>
            <a:ext cx="5400600" cy="7920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3499606"/>
            <a:ext cx="7920880" cy="30257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36" y="4519719"/>
            <a:ext cx="4837534" cy="6445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7307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9"/>
          <a:stretch/>
        </p:blipFill>
        <p:spPr>
          <a:xfrm>
            <a:off x="323528" y="829545"/>
            <a:ext cx="5673460" cy="27851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766049"/>
            <a:ext cx="5112568" cy="248235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4829552" y="3140968"/>
            <a:ext cx="90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1187624" y="5791200"/>
            <a:ext cx="1860376" cy="167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3779912" y="5807968"/>
            <a:ext cx="1860376" cy="167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56176" y="1268760"/>
                <a:ext cx="118885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1268760"/>
                <a:ext cx="118885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156176" y="1988840"/>
            <a:ext cx="240642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Select a </a:t>
            </a:r>
            <a:r>
              <a:rPr lang="nb-NO" dirty="0" err="1"/>
              <a:t>wide</a:t>
            </a:r>
            <a:r>
              <a:rPr lang="nb-NO" dirty="0"/>
              <a:t> </a:t>
            </a:r>
          </a:p>
          <a:p>
            <a:r>
              <a:rPr lang="nb-NO" dirty="0"/>
              <a:t>Prior </a:t>
            </a:r>
            <a:r>
              <a:rPr lang="nb-NO" dirty="0" err="1"/>
              <a:t>which</a:t>
            </a:r>
            <a:r>
              <a:rPr lang="nb-NO" dirty="0"/>
              <a:t> is </a:t>
            </a:r>
            <a:br>
              <a:rPr lang="nb-NO" dirty="0"/>
            </a:br>
            <a:r>
              <a:rPr lang="nb-NO" dirty="0" err="1"/>
              <a:t>Gaussian</a:t>
            </a:r>
            <a:r>
              <a:rPr lang="nb-NO" dirty="0"/>
              <a:t> as </a:t>
            </a:r>
            <a:r>
              <a:rPr lang="nb-NO" dirty="0" err="1"/>
              <a:t>this</a:t>
            </a:r>
            <a:r>
              <a:rPr lang="nb-NO" dirty="0"/>
              <a:t> is </a:t>
            </a:r>
          </a:p>
          <a:p>
            <a:r>
              <a:rPr lang="nb-NO" dirty="0" err="1"/>
              <a:t>suited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 </a:t>
            </a:r>
            <a:r>
              <a:rPr lang="nb-NO" dirty="0" err="1"/>
              <a:t>the</a:t>
            </a:r>
            <a:r>
              <a:rPr lang="nb-NO" dirty="0"/>
              <a:t> </a:t>
            </a:r>
          </a:p>
          <a:p>
            <a:r>
              <a:rPr lang="nb-NO" dirty="0" err="1"/>
              <a:t>updating</a:t>
            </a:r>
            <a:r>
              <a:rPr lang="nb-NO" dirty="0"/>
              <a:t> </a:t>
            </a:r>
            <a:r>
              <a:rPr lang="nb-NO" dirty="0" err="1"/>
              <a:t>rules</a:t>
            </a:r>
            <a:endParaRPr lang="nb-NO" dirty="0"/>
          </a:p>
        </p:txBody>
      </p:sp>
      <p:sp>
        <p:nvSpPr>
          <p:cNvPr id="22" name="TextBox 21"/>
          <p:cNvSpPr txBox="1"/>
          <p:nvPr/>
        </p:nvSpPr>
        <p:spPr>
          <a:xfrm>
            <a:off x="3923928" y="4287897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/>
              <a:t>Acceptable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317637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/>
              <a:t>Covergence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«</a:t>
            </a:r>
            <a:r>
              <a:rPr lang="nb-NO" dirty="0" err="1"/>
              <a:t>narrow</a:t>
            </a:r>
            <a:r>
              <a:rPr lang="nb-NO" dirty="0"/>
              <a:t> prior» </a:t>
            </a:r>
            <a:r>
              <a:rPr lang="nb-NO" dirty="0" err="1"/>
              <a:t>centerd</a:t>
            </a:r>
            <a:r>
              <a:rPr lang="nb-NO" dirty="0"/>
              <a:t>  in </a:t>
            </a:r>
            <a:r>
              <a:rPr lang="nb-NO" dirty="0" err="1"/>
              <a:t>wrong</a:t>
            </a:r>
            <a:r>
              <a:rPr lang="nb-NO" dirty="0"/>
              <a:t> </a:t>
            </a:r>
            <a:r>
              <a:rPr lang="nb-NO" dirty="0" err="1"/>
              <a:t>place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093" y="1650803"/>
            <a:ext cx="5222830" cy="248857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11388"/>
            <a:ext cx="5184576" cy="24579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973" y="1789991"/>
            <a:ext cx="300434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method</a:t>
            </a:r>
            <a:r>
              <a:rPr lang="nb-NO" dirty="0"/>
              <a:t> still </a:t>
            </a:r>
          </a:p>
          <a:p>
            <a:r>
              <a:rPr lang="nb-NO" dirty="0" err="1"/>
              <a:t>converge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</a:p>
          <a:p>
            <a:r>
              <a:rPr lang="nb-NO" dirty="0" err="1"/>
              <a:t>Correct</a:t>
            </a:r>
            <a:r>
              <a:rPr lang="nb-NO" dirty="0"/>
              <a:t> location </a:t>
            </a:r>
            <a:r>
              <a:rPr lang="nb-NO" dirty="0" err="1"/>
              <a:t>since</a:t>
            </a:r>
            <a:r>
              <a:rPr lang="nb-NO" dirty="0"/>
              <a:t> </a:t>
            </a:r>
          </a:p>
          <a:p>
            <a:r>
              <a:rPr lang="nb-NO" dirty="0" err="1"/>
              <a:t>the</a:t>
            </a:r>
            <a:r>
              <a:rPr lang="nb-NO" dirty="0"/>
              <a:t> prior is </a:t>
            </a:r>
            <a:r>
              <a:rPr lang="nb-NO" dirty="0" err="1"/>
              <a:t>overpowered</a:t>
            </a:r>
            <a:r>
              <a:rPr lang="nb-NO" dirty="0"/>
              <a:t> </a:t>
            </a:r>
          </a:p>
          <a:p>
            <a:r>
              <a:rPr lang="nb-NO" dirty="0"/>
              <a:t>by 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likelihood</a:t>
            </a:r>
            <a:endParaRPr lang="nb-NO" dirty="0"/>
          </a:p>
          <a:p>
            <a:endParaRPr lang="nb-NO" dirty="0"/>
          </a:p>
          <a:p>
            <a:r>
              <a:rPr lang="nb-NO" dirty="0"/>
              <a:t>This </a:t>
            </a:r>
            <a:r>
              <a:rPr lang="nb-NO" dirty="0" err="1"/>
              <a:t>would</a:t>
            </a:r>
            <a:r>
              <a:rPr lang="nb-NO" dirty="0"/>
              <a:t> not have </a:t>
            </a:r>
          </a:p>
          <a:p>
            <a:r>
              <a:rPr lang="nb-NO" dirty="0" err="1"/>
              <a:t>worked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</a:p>
          <a:p>
            <a:r>
              <a:rPr lang="nb-NO" dirty="0" err="1"/>
              <a:t>Approach</a:t>
            </a:r>
            <a:r>
              <a:rPr lang="nb-NO" dirty="0"/>
              <a:t> in 2.b !</a:t>
            </a:r>
          </a:p>
        </p:txBody>
      </p:sp>
    </p:spTree>
    <p:extLst>
      <p:ext uri="{BB962C8B-B14F-4D97-AF65-F5344CB8AC3E}">
        <p14:creationId xmlns:p14="http://schemas.microsoft.com/office/powerpoint/2010/main" val="4221264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01" y="692696"/>
            <a:ext cx="8452087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31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737"/>
          <a:stretch/>
        </p:blipFill>
        <p:spPr>
          <a:xfrm>
            <a:off x="3789924" y="3157879"/>
            <a:ext cx="5057699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1250"/>
          <a:stretch/>
        </p:blipFill>
        <p:spPr>
          <a:xfrm>
            <a:off x="395536" y="788876"/>
            <a:ext cx="8452087" cy="22322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3823" y="3157879"/>
            <a:ext cx="296267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Important to separate </a:t>
            </a:r>
          </a:p>
          <a:p>
            <a:r>
              <a:rPr lang="en-US" dirty="0"/>
              <a:t>cases where  </a:t>
            </a:r>
          </a:p>
          <a:p>
            <a:r>
              <a:rPr lang="en-US" dirty="0"/>
              <a:t>the probability becomes </a:t>
            </a:r>
          </a:p>
          <a:p>
            <a:r>
              <a:rPr lang="en-US" dirty="0"/>
              <a:t>zero and is consistent </a:t>
            </a:r>
          </a:p>
          <a:p>
            <a:r>
              <a:rPr lang="en-US" dirty="0"/>
              <a:t>with data and when it </a:t>
            </a:r>
          </a:p>
          <a:p>
            <a:r>
              <a:rPr lang="en-US" dirty="0"/>
              <a:t>becomes zero and is </a:t>
            </a:r>
          </a:p>
          <a:p>
            <a:r>
              <a:rPr lang="en-US" dirty="0"/>
              <a:t>Inconsistent !</a:t>
            </a:r>
          </a:p>
          <a:p>
            <a:endParaRPr lang="en-US" dirty="0"/>
          </a:p>
          <a:p>
            <a:r>
              <a:rPr lang="en-US" dirty="0"/>
              <a:t>Work on log likelihood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6291" y="3537905"/>
            <a:ext cx="182133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If </a:t>
            </a:r>
            <a:r>
              <a:rPr lang="nb-NO" dirty="0" err="1"/>
              <a:t>inconsistent</a:t>
            </a:r>
            <a:r>
              <a:rPr lang="nb-NO" dirty="0"/>
              <a:t> </a:t>
            </a:r>
          </a:p>
          <a:p>
            <a:r>
              <a:rPr lang="nb-NO" dirty="0"/>
              <a:t>Set LH </a:t>
            </a:r>
            <a:r>
              <a:rPr lang="nb-NO" dirty="0" err="1"/>
              <a:t>low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5490496" y="5242280"/>
            <a:ext cx="311816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Sum </a:t>
            </a:r>
            <a:r>
              <a:rPr lang="nb-NO" dirty="0" err="1"/>
              <a:t>only</a:t>
            </a:r>
            <a:r>
              <a:rPr lang="nb-NO" dirty="0"/>
              <a:t> terms </a:t>
            </a:r>
          </a:p>
          <a:p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positive</a:t>
            </a:r>
          </a:p>
          <a:p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dont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conflict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253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en-US" dirty="0"/>
              <a:t>Some «bad choices»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91680"/>
            <a:ext cx="8363272" cy="2025352"/>
          </a:xfrm>
        </p:spPr>
        <p:txBody>
          <a:bodyPr/>
          <a:lstStyle/>
          <a:p>
            <a:r>
              <a:rPr lang="en-US" sz="2400" dirty="0"/>
              <a:t>If  log(0) set to likelihood contribution to  0  </a:t>
            </a:r>
          </a:p>
          <a:p>
            <a:pPr lvl="1"/>
            <a:r>
              <a:rPr lang="en-US" sz="2000" dirty="0"/>
              <a:t>You ignore data </a:t>
            </a:r>
            <a:r>
              <a:rPr lang="en-US" sz="2000" dirty="0">
                <a:sym typeface="Wingdings" panose="05000000000000000000" pitchFamily="2" charset="2"/>
              </a:rPr>
              <a:t></a:t>
            </a:r>
            <a:endParaRPr lang="en-US" sz="2000" dirty="0"/>
          </a:p>
          <a:p>
            <a:r>
              <a:rPr lang="en-US" sz="2400" dirty="0"/>
              <a:t>Never set likelihood probability less than tolerance. </a:t>
            </a:r>
          </a:p>
          <a:p>
            <a:pPr lvl="1"/>
            <a:r>
              <a:rPr lang="en-US" sz="2000" dirty="0"/>
              <a:t>Having a small probability for everything gives problems </a:t>
            </a:r>
            <a:r>
              <a:rPr lang="en-US" sz="2000" dirty="0">
                <a:sym typeface="Wingdings" panose="05000000000000000000" pitchFamily="2" charset="2"/>
              </a:rPr>
              <a:t>  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=&gt; Mc fail to be recurrent</a:t>
            </a:r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777537" y="3923928"/>
            <a:ext cx="2200486" cy="18722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143586" y="4252190"/>
            <a:ext cx="1468388" cy="14428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420580" y="4605964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649180" y="4805536"/>
            <a:ext cx="457200" cy="457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9518" y="3687125"/>
            <a:ext cx="30460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get </a:t>
            </a:r>
          </a:p>
          <a:p>
            <a:r>
              <a:rPr lang="en-US" dirty="0"/>
              <a:t>out here and dimension </a:t>
            </a:r>
          </a:p>
          <a:p>
            <a:r>
              <a:rPr lang="en-US" dirty="0"/>
              <a:t>is larger than  2 chances </a:t>
            </a:r>
          </a:p>
          <a:p>
            <a:r>
              <a:rPr lang="en-US" dirty="0"/>
              <a:t>are that you will never </a:t>
            </a:r>
          </a:p>
          <a:p>
            <a:r>
              <a:rPr lang="en-US" dirty="0"/>
              <a:t>return to «central part»</a:t>
            </a:r>
          </a:p>
          <a:p>
            <a:endParaRPr lang="en-US" dirty="0"/>
          </a:p>
          <a:p>
            <a:r>
              <a:rPr lang="en-US" dirty="0"/>
              <a:t>Example to follow</a:t>
            </a:r>
          </a:p>
          <a:p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5726274" y="4125754"/>
            <a:ext cx="108000" cy="108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5834274" y="3771528"/>
            <a:ext cx="245244" cy="3542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090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  <p:bldP spid="14" grpId="0" animBg="1"/>
      <p:bldP spid="15" grpId="0" animBg="1"/>
      <p:bldP spid="17" grpId="0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32" y="620688"/>
            <a:ext cx="8144952" cy="18724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2864" y="2493173"/>
                <a:ext cx="8280920" cy="7520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R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64" y="2493173"/>
                <a:ext cx="8280920" cy="752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411760" y="4297253"/>
                <a:ext cx="5275931" cy="967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nary>
                        <m:naryPr>
                          <m:chr m:val="∏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nb-NO" b="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297253"/>
                <a:ext cx="5275931" cy="967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67744" y="3449546"/>
                <a:ext cx="34275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Random </a:t>
                </a:r>
                <a:r>
                  <a:rPr lang="nb-NO" dirty="0" err="1"/>
                  <a:t>walk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3449546"/>
                <a:ext cx="3427541" cy="400110"/>
              </a:xfrm>
              <a:prstGeom prst="rect">
                <a:avLst/>
              </a:prstGeom>
              <a:blipFill>
                <a:blip r:embed="rId5"/>
                <a:stretch>
                  <a:fillRect l="-1779" t="-7576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435289" y="5303194"/>
                <a:ext cx="35173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Random </a:t>
                </a:r>
                <a:r>
                  <a:rPr lang="nb-NO" dirty="0" err="1"/>
                  <a:t>scan</a:t>
                </a:r>
                <a:r>
                  <a:rPr lang="nb-NO" dirty="0"/>
                  <a:t> - random </a:t>
                </a:r>
                <a:r>
                  <a:rPr lang="nb-NO" dirty="0" err="1"/>
                  <a:t>walk</a:t>
                </a:r>
                <a:r>
                  <a:rPr lang="nb-NO" dirty="0"/>
                  <a:t> 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289" y="5303194"/>
                <a:ext cx="3517310" cy="707886"/>
              </a:xfrm>
              <a:prstGeom prst="rect">
                <a:avLst/>
              </a:prstGeom>
              <a:blipFill>
                <a:blip r:embed="rId6"/>
                <a:stretch>
                  <a:fillRect l="-1733" t="-4310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V="1">
            <a:off x="5243111" y="2991826"/>
            <a:ext cx="337001" cy="4073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49613" y="3965548"/>
            <a:ext cx="35173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Random </a:t>
            </a:r>
            <a:r>
              <a:rPr lang="nb-NO" dirty="0" err="1"/>
              <a:t>scan</a:t>
            </a:r>
            <a:r>
              <a:rPr lang="nb-NO" dirty="0"/>
              <a:t> - random </a:t>
            </a:r>
            <a:r>
              <a:rPr lang="nb-NO" dirty="0" err="1"/>
              <a:t>walk</a:t>
            </a:r>
            <a:r>
              <a:rPr lang="nb-NO" dirty="0"/>
              <a:t> </a:t>
            </a:r>
            <a:endParaRPr lang="nb-NO" i="1" dirty="0">
              <a:latin typeface="Cambria Math" panose="02040503050406030204" pitchFamily="18" charset="0"/>
            </a:endParaRP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2096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51" y="620688"/>
            <a:ext cx="8144952" cy="18724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447" y="2197501"/>
            <a:ext cx="7696200" cy="4114800"/>
          </a:xfrm>
        </p:spPr>
        <p:txBody>
          <a:bodyPr/>
          <a:lstStyle/>
          <a:p>
            <a:r>
              <a:rPr lang="en-US" sz="2400" dirty="0"/>
              <a:t>The that three grants us an  ergodic chain </a:t>
            </a:r>
          </a:p>
          <a:p>
            <a:pPr lvl="1"/>
            <a:r>
              <a:rPr lang="en-US" sz="2000" dirty="0"/>
              <a:t>irreducible (that we can move from any point to another),</a:t>
            </a:r>
          </a:p>
          <a:p>
            <a:pPr lvl="1"/>
            <a:r>
              <a:rPr lang="en-US" sz="2000" dirty="0"/>
              <a:t>aperiodic (so that we do not get stuck in cycles),</a:t>
            </a:r>
          </a:p>
          <a:p>
            <a:pPr lvl="1"/>
            <a:r>
              <a:rPr lang="en-US" sz="2000" dirty="0"/>
              <a:t>recurrent (so that we can visit any subset of points infinitely often).</a:t>
            </a:r>
          </a:p>
          <a:p>
            <a:r>
              <a:rPr lang="en-US" sz="2400" dirty="0"/>
              <a:t>The one to ensure the correct distribution 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Which is fulfilled by detailed balance</a:t>
            </a:r>
          </a:p>
          <a:p>
            <a:pPr lvl="1"/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847" y="6464701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1047447" y="6464701"/>
            <a:ext cx="1905000" cy="457200"/>
          </a:xfrm>
        </p:spPr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04847" y="6464701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519" y="4509397"/>
            <a:ext cx="5110207" cy="9361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8169" b="24772"/>
          <a:stretch/>
        </p:blipFill>
        <p:spPr>
          <a:xfrm>
            <a:off x="1927952" y="5805542"/>
            <a:ext cx="4607339" cy="432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03624" y="529878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MH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this</a:t>
            </a:r>
            <a:endParaRPr lang="nb-NO" dirty="0"/>
          </a:p>
        </p:txBody>
      </p:sp>
      <p:cxnSp>
        <p:nvCxnSpPr>
          <p:cNvPr id="11" name="Straight Arrow Connector 10"/>
          <p:cNvCxnSpPr>
            <a:endCxn id="8" idx="3"/>
          </p:cNvCxnSpPr>
          <p:nvPr/>
        </p:nvCxnSpPr>
        <p:spPr bwMode="auto">
          <a:xfrm flipH="1">
            <a:off x="6535291" y="5653142"/>
            <a:ext cx="628997" cy="368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0984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78433"/>
          <a:stretch/>
        </p:blipFill>
        <p:spPr>
          <a:xfrm>
            <a:off x="107504" y="908720"/>
            <a:ext cx="9000000" cy="11011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86973"/>
          <a:stretch/>
        </p:blipFill>
        <p:spPr>
          <a:xfrm>
            <a:off x="107504" y="1816358"/>
            <a:ext cx="9000000" cy="6651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390596"/>
            <a:ext cx="3384376" cy="4287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2390596"/>
            <a:ext cx="4722345" cy="21476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36" y="4458501"/>
            <a:ext cx="4813767" cy="221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74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2146"/>
          <a:stretch/>
        </p:blipFill>
        <p:spPr>
          <a:xfrm>
            <a:off x="238756" y="737936"/>
            <a:ext cx="8439040" cy="1012556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6166" y="1750492"/>
            <a:ext cx="5392018" cy="49108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8184" y="1988840"/>
            <a:ext cx="262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Trace plot</a:t>
            </a:r>
          </a:p>
          <a:p>
            <a:r>
              <a:rPr lang="nb-NO" dirty="0"/>
              <a:t>Multiple </a:t>
            </a:r>
            <a:r>
              <a:rPr lang="nb-NO" dirty="0" err="1"/>
              <a:t>chains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9297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2146"/>
          <a:stretch/>
        </p:blipFill>
        <p:spPr>
          <a:xfrm>
            <a:off x="238756" y="737936"/>
            <a:ext cx="8439040" cy="10125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76331" y="1988840"/>
            <a:ext cx="2625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Auto </a:t>
            </a:r>
            <a:r>
              <a:rPr lang="nb-NO" dirty="0" err="1"/>
              <a:t>correlation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5810" y="1700808"/>
            <a:ext cx="4960326" cy="495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45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598093"/>
            <a:ext cx="5832648" cy="45346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22146"/>
          <a:stretch/>
        </p:blipFill>
        <p:spPr>
          <a:xfrm>
            <a:off x="238756" y="737936"/>
            <a:ext cx="8439040" cy="10125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76331" y="1988840"/>
            <a:ext cx="262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Auto </a:t>
            </a:r>
            <a:r>
              <a:rPr lang="nb-NO" dirty="0" err="1"/>
              <a:t>correlation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With more lags 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2892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1143000"/>
          </a:xfrm>
        </p:spPr>
        <p:txBody>
          <a:bodyPr/>
          <a:lstStyle/>
          <a:p>
            <a:r>
              <a:rPr lang="nb-NO" b="0" dirty="0" err="1"/>
              <a:t>Gelman</a:t>
            </a:r>
            <a:r>
              <a:rPr lang="nb-NO" b="0" dirty="0"/>
              <a:t> and Rubin </a:t>
            </a:r>
            <a:r>
              <a:rPr lang="nb-NO" b="0" dirty="0" err="1"/>
              <a:t>statistis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772816"/>
            <a:ext cx="7696200" cy="17913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3933056"/>
            <a:ext cx="7233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Compute</a:t>
            </a:r>
            <a:r>
              <a:rPr lang="nb-NO" dirty="0"/>
              <a:t> for all parameters </a:t>
            </a:r>
          </a:p>
          <a:p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do it for </a:t>
            </a:r>
            <a:r>
              <a:rPr lang="nb-NO" dirty="0" err="1"/>
              <a:t>likelihood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worst</a:t>
            </a:r>
            <a:r>
              <a:rPr lang="nb-NO" dirty="0"/>
              <a:t> parameters</a:t>
            </a:r>
          </a:p>
        </p:txBody>
      </p:sp>
    </p:spTree>
    <p:extLst>
      <p:ext uri="{BB962C8B-B14F-4D97-AF65-F5344CB8AC3E}">
        <p14:creationId xmlns:p14="http://schemas.microsoft.com/office/powerpoint/2010/main" val="3398949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2146"/>
          <a:stretch/>
        </p:blipFill>
        <p:spPr>
          <a:xfrm>
            <a:off x="238756" y="737936"/>
            <a:ext cx="8439040" cy="1012556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908" y="1953404"/>
            <a:ext cx="6512809" cy="21956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0192" y="2636912"/>
            <a:ext cx="262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Histograms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comparision</a:t>
            </a:r>
            <a:r>
              <a:rPr lang="nb-NO" dirty="0"/>
              <a:t> to MLE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8" y="4038968"/>
            <a:ext cx="6622464" cy="19823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99592" y="2392970"/>
            <a:ext cx="40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</a:t>
            </a:r>
            <a:endParaRPr lang="nb-NO" dirty="0"/>
          </a:p>
        </p:txBody>
      </p:sp>
      <p:sp>
        <p:nvSpPr>
          <p:cNvPr id="13" name="Rectangle 12"/>
          <p:cNvSpPr/>
          <p:nvPr/>
        </p:nvSpPr>
        <p:spPr>
          <a:xfrm>
            <a:off x="3950904" y="2342195"/>
            <a:ext cx="40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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990600" y="4443140"/>
            <a:ext cx="40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15" name="Rectangle 14"/>
          <p:cNvSpPr/>
          <p:nvPr/>
        </p:nvSpPr>
        <p:spPr>
          <a:xfrm>
            <a:off x="4057204" y="4485019"/>
            <a:ext cx="40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0637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2146"/>
          <a:stretch/>
        </p:blipFill>
        <p:spPr>
          <a:xfrm>
            <a:off x="238756" y="737936"/>
            <a:ext cx="8439040" cy="1012556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9961"/>
          <a:stretch/>
        </p:blipFill>
        <p:spPr>
          <a:xfrm>
            <a:off x="395536" y="1722656"/>
            <a:ext cx="7605464" cy="49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87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656" y="1988840"/>
            <a:ext cx="5719742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2146"/>
          <a:stretch/>
        </p:blipFill>
        <p:spPr>
          <a:xfrm>
            <a:off x="14888" y="741364"/>
            <a:ext cx="8439040" cy="10125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1753920"/>
            <a:ext cx="1440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High </a:t>
            </a:r>
            <a:r>
              <a:rPr lang="nb-NO" dirty="0" err="1"/>
              <a:t>correlation</a:t>
            </a:r>
            <a:endParaRPr lang="nb-NO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835695" y="2426174"/>
            <a:ext cx="648073" cy="4267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359946" y="5984617"/>
            <a:ext cx="1440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High </a:t>
            </a:r>
            <a:r>
              <a:rPr lang="nb-NO" dirty="0" err="1"/>
              <a:t>correlation</a:t>
            </a:r>
            <a:endParaRPr lang="nb-NO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990600" y="5733256"/>
            <a:ext cx="809505" cy="515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3176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953"/>
          <a:stretch/>
        </p:blipFill>
        <p:spPr>
          <a:xfrm>
            <a:off x="486906" y="1120180"/>
            <a:ext cx="7361694" cy="37875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1" y="4725144"/>
            <a:ext cx="7253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MR10"/>
              </a:rPr>
              <a:t>Comment from student:</a:t>
            </a:r>
          </a:p>
          <a:p>
            <a:r>
              <a:rPr lang="en-US" sz="1600" dirty="0">
                <a:latin typeface="CMR10"/>
              </a:rPr>
              <a:t>We can clearly see that the variance is too high</a:t>
            </a:r>
          </a:p>
          <a:p>
            <a:r>
              <a:rPr lang="en-US" sz="1600" dirty="0">
                <a:latin typeface="CMR10"/>
              </a:rPr>
              <a:t>we get one </a:t>
            </a:r>
            <a:r>
              <a:rPr lang="en-US" sz="1600" dirty="0" err="1">
                <a:latin typeface="CMR10"/>
              </a:rPr>
              <a:t>traceplot</a:t>
            </a:r>
            <a:r>
              <a:rPr lang="en-US" sz="1600" dirty="0">
                <a:latin typeface="CMR10"/>
              </a:rPr>
              <a:t> that varies from 50 to -50. </a:t>
            </a:r>
            <a:r>
              <a:rPr lang="nb-NO" sz="1600" dirty="0">
                <a:sym typeface="Wingdings" panose="05000000000000000000" pitchFamily="2" charset="2"/>
              </a:rPr>
              <a:t></a:t>
            </a:r>
            <a:endParaRPr lang="en-US" sz="1600" dirty="0">
              <a:latin typeface="CMR1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804520" y="3237339"/>
            <a:ext cx="2799928" cy="13221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886264" y="1217250"/>
            <a:ext cx="2834182" cy="737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243366" y="2330511"/>
            <a:ext cx="1864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Never to </a:t>
            </a:r>
            <a:r>
              <a:rPr lang="nb-NO" sz="1600" dirty="0" err="1"/>
              <a:t>return</a:t>
            </a:r>
            <a:endParaRPr lang="nb-NO" sz="1600" dirty="0"/>
          </a:p>
          <a:p>
            <a:r>
              <a:rPr lang="nb-NO" sz="1600" dirty="0"/>
              <a:t>(At </a:t>
            </a:r>
            <a:r>
              <a:rPr lang="nb-NO" sz="1600" dirty="0" err="1"/>
              <a:t>the</a:t>
            </a:r>
            <a:r>
              <a:rPr lang="nb-NO" sz="1600" dirty="0"/>
              <a:t> same time)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" y="5583917"/>
            <a:ext cx="7128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A </a:t>
            </a:r>
            <a:r>
              <a:rPr lang="nb-NO" sz="1800" dirty="0" err="1"/>
              <a:t>good</a:t>
            </a:r>
            <a:r>
              <a:rPr lang="nb-NO" sz="1800" dirty="0"/>
              <a:t> </a:t>
            </a:r>
            <a:r>
              <a:rPr lang="nb-NO" sz="1800" dirty="0" err="1"/>
              <a:t>comment</a:t>
            </a:r>
            <a:r>
              <a:rPr lang="nb-NO" sz="1800" dirty="0"/>
              <a:t> to a bad plot is </a:t>
            </a:r>
            <a:r>
              <a:rPr lang="nb-NO" sz="1800" dirty="0" err="1"/>
              <a:t>easier</a:t>
            </a:r>
            <a:r>
              <a:rPr lang="nb-NO" sz="1800" dirty="0"/>
              <a:t> to </a:t>
            </a:r>
            <a:r>
              <a:rPr lang="nb-NO" sz="1800" dirty="0" err="1"/>
              <a:t>forgive</a:t>
            </a:r>
            <a:r>
              <a:rPr lang="nb-NO" sz="1800" dirty="0"/>
              <a:t>... </a:t>
            </a:r>
          </a:p>
          <a:p>
            <a:r>
              <a:rPr lang="nb-NO" sz="1800" dirty="0"/>
              <a:t>(</a:t>
            </a:r>
            <a:r>
              <a:rPr lang="nb-NO" sz="1800" dirty="0" err="1"/>
              <a:t>if</a:t>
            </a:r>
            <a:r>
              <a:rPr lang="nb-NO" sz="1800" dirty="0"/>
              <a:t>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</a:t>
            </a:r>
            <a:r>
              <a:rPr lang="nb-NO" sz="1800" dirty="0" err="1"/>
              <a:t>otherwise</a:t>
            </a:r>
            <a:r>
              <a:rPr lang="nb-NO" sz="1800" dirty="0"/>
              <a:t> is OK </a:t>
            </a:r>
            <a:r>
              <a:rPr lang="nb-NO" sz="1800" dirty="0" err="1"/>
              <a:t>then</a:t>
            </a:r>
            <a:r>
              <a:rPr lang="nb-NO" sz="1800" dirty="0"/>
              <a:t> </a:t>
            </a:r>
            <a:r>
              <a:rPr lang="nb-NO" sz="1800" dirty="0" err="1"/>
              <a:t>this</a:t>
            </a:r>
            <a:r>
              <a:rPr lang="nb-NO" sz="1800" dirty="0"/>
              <a:t> is </a:t>
            </a:r>
            <a:r>
              <a:rPr lang="nb-NO" sz="1800" dirty="0" err="1"/>
              <a:t>almost</a:t>
            </a:r>
            <a:r>
              <a:rPr lang="nb-NO" sz="1800" dirty="0"/>
              <a:t> </a:t>
            </a:r>
            <a:r>
              <a:rPr lang="nb-NO" sz="1800" dirty="0" err="1"/>
              <a:t>no</a:t>
            </a:r>
            <a:r>
              <a:rPr lang="nb-NO" sz="1800" dirty="0"/>
              <a:t> loss  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96200" cy="1143000"/>
          </a:xfrm>
        </p:spPr>
        <p:txBody>
          <a:bodyPr/>
          <a:lstStyle/>
          <a:p>
            <a:r>
              <a:rPr lang="nb-NO" dirty="0"/>
              <a:t>Problems: </a:t>
            </a:r>
            <a:r>
              <a:rPr lang="nb-NO" dirty="0" err="1"/>
              <a:t>Reccurence</a:t>
            </a:r>
            <a:r>
              <a:rPr lang="nb-NO" dirty="0"/>
              <a:t> </a:t>
            </a:r>
            <a:r>
              <a:rPr lang="nb-NO" dirty="0" err="1"/>
              <a:t>issue</a:t>
            </a:r>
            <a:r>
              <a:rPr lang="nb-NO" dirty="0"/>
              <a:t>??  </a:t>
            </a:r>
            <a:r>
              <a:rPr lang="nb-NO" dirty="0">
                <a:sym typeface="Wingdings" panose="05000000000000000000" pitchFamily="2" charset="2"/>
              </a:rPr>
              <a:t>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928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239933" cy="271688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" r="-14718"/>
          <a:stretch/>
        </p:blipFill>
        <p:spPr>
          <a:xfrm>
            <a:off x="1292940" y="2716882"/>
            <a:ext cx="6735443" cy="12567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9512" y="2780928"/>
                <a:ext cx="10195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 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780928"/>
                <a:ext cx="1019577" cy="400110"/>
              </a:xfrm>
              <a:prstGeom prst="rect">
                <a:avLst/>
              </a:prstGeom>
              <a:blipFill>
                <a:blip r:embed="rId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73364" y="3862345"/>
                <a:ext cx="10195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64" y="3862345"/>
                <a:ext cx="1019577" cy="400110"/>
              </a:xfrm>
              <a:prstGeom prst="rect">
                <a:avLst/>
              </a:prstGeom>
              <a:blipFill>
                <a:blip r:embed="rId5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941" y="4006447"/>
            <a:ext cx="6677606" cy="14997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9537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911" y="908720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Joint: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75656" y="954886"/>
                <a:ext cx="5893600" cy="3534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   =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954886"/>
                <a:ext cx="5893600" cy="353430"/>
              </a:xfrm>
              <a:prstGeom prst="rect">
                <a:avLst/>
              </a:prstGeom>
              <a:blipFill>
                <a:blip r:embed="rId2"/>
                <a:stretch>
                  <a:fillRect l="-827" r="-207" b="-258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81" y="3340185"/>
            <a:ext cx="8154119" cy="13129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8739" t="54651" r="14359" b="20589"/>
          <a:stretch/>
        </p:blipFill>
        <p:spPr>
          <a:xfrm>
            <a:off x="852722" y="1585457"/>
            <a:ext cx="6336705" cy="6727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1520" y="2654203"/>
                <a:ext cx="3015902" cy="8073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54203"/>
                <a:ext cx="3015902" cy="8073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611560" y="3388073"/>
            <a:ext cx="936104" cy="4729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5337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552" t="-557" r="552" b="72365"/>
          <a:stretch/>
        </p:blipFill>
        <p:spPr>
          <a:xfrm>
            <a:off x="132275" y="814668"/>
            <a:ext cx="8554525" cy="124880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5632" b="21668"/>
          <a:stretch/>
        </p:blipFill>
        <p:spPr>
          <a:xfrm>
            <a:off x="647700" y="2420888"/>
            <a:ext cx="7696200" cy="5760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533" y="3354370"/>
            <a:ext cx="7175914" cy="197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14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552" t="-557" r="552" b="87055"/>
          <a:stretch/>
        </p:blipFill>
        <p:spPr>
          <a:xfrm>
            <a:off x="132275" y="814668"/>
            <a:ext cx="8554525" cy="59810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5632" b="21668"/>
          <a:stretch/>
        </p:blipFill>
        <p:spPr>
          <a:xfrm>
            <a:off x="680095" y="2276872"/>
            <a:ext cx="7696200" cy="5760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-552" t="32862" r="552" b="48031"/>
          <a:stretch/>
        </p:blipFill>
        <p:spPr>
          <a:xfrm>
            <a:off x="142172" y="1412776"/>
            <a:ext cx="8554525" cy="846373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 bwMode="auto">
          <a:xfrm rot="5400000">
            <a:off x="4221193" y="1086936"/>
            <a:ext cx="212415" cy="3312368"/>
          </a:xfrm>
          <a:prstGeom prst="rightBrace">
            <a:avLst>
              <a:gd name="adj1" fmla="val 118867"/>
              <a:gd name="adj2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9194" y="2829451"/>
            <a:ext cx="1778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=1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3272194"/>
            <a:ext cx="5086350" cy="1762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7564" t="32862" r="58968" b="54322"/>
          <a:stretch/>
        </p:blipFill>
        <p:spPr>
          <a:xfrm>
            <a:off x="414586" y="2258907"/>
            <a:ext cx="1002061" cy="49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3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552" t="51959" r="552" b="899"/>
          <a:stretch/>
        </p:blipFill>
        <p:spPr>
          <a:xfrm>
            <a:off x="323528" y="692696"/>
            <a:ext cx="8554525" cy="2088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3420"/>
          <a:stretch/>
        </p:blipFill>
        <p:spPr>
          <a:xfrm>
            <a:off x="990600" y="2804157"/>
            <a:ext cx="6029325" cy="13937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58" y="4490078"/>
            <a:ext cx="1962150" cy="571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6378" y="412085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Linear </a:t>
            </a:r>
            <a:r>
              <a:rPr lang="nb-NO" dirty="0" err="1"/>
              <a:t>regression</a:t>
            </a:r>
            <a:r>
              <a:rPr lang="nb-NO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35581" y="4973189"/>
                <a:ext cx="2858347" cy="499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acc>
                        </m:e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nb-NO" b="1" i="1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81" y="4973189"/>
                <a:ext cx="2858347" cy="4998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76342" y="5473069"/>
                <a:ext cx="2988959" cy="499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ov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acc>
                        </m:e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42" y="5473069"/>
                <a:ext cx="2988959" cy="4998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39952" y="4273254"/>
                <a:ext cx="1816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Here: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=1 </a:t>
                </a:r>
                <a:r>
                  <a:rPr lang="nb-NO" dirty="0">
                    <a:sym typeface="Wingdings" panose="05000000000000000000" pitchFamily="2" charset="2"/>
                  </a:rPr>
                  <a:t>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273254"/>
                <a:ext cx="1816588" cy="400110"/>
              </a:xfrm>
              <a:prstGeom prst="rect">
                <a:avLst/>
              </a:prstGeom>
              <a:blipFill>
                <a:blip r:embed="rId7"/>
                <a:stretch>
                  <a:fillRect l="-3356" t="-7576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2095" t="69609" r="40739" b="3551"/>
          <a:stretch/>
        </p:blipFill>
        <p:spPr>
          <a:xfrm>
            <a:off x="505586" y="4497699"/>
            <a:ext cx="475489" cy="4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0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1495"/>
          <a:stretch/>
        </p:blipFill>
        <p:spPr>
          <a:xfrm>
            <a:off x="202958" y="620688"/>
            <a:ext cx="8941042" cy="12961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13" y="1916832"/>
            <a:ext cx="4171950" cy="3590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605" y="3010577"/>
            <a:ext cx="2533650" cy="1114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605" y="2006387"/>
            <a:ext cx="4725395" cy="9400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879" y="4001698"/>
            <a:ext cx="3220069" cy="270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84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522"/>
          <a:stretch/>
        </p:blipFill>
        <p:spPr>
          <a:xfrm>
            <a:off x="251520" y="690811"/>
            <a:ext cx="8608281" cy="9361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1626914"/>
            <a:ext cx="7696200" cy="1082005"/>
          </a:xfrm>
        </p:spPr>
        <p:txBody>
          <a:bodyPr/>
          <a:lstStyle/>
          <a:p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result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absolute</a:t>
            </a:r>
            <a:r>
              <a:rPr lang="nb-NO" dirty="0"/>
              <a:t> </a:t>
            </a:r>
            <a:r>
              <a:rPr lang="nb-NO" dirty="0" err="1"/>
              <a:t>result</a:t>
            </a:r>
            <a:r>
              <a:rPr lang="nb-NO" dirty="0"/>
              <a:t> </a:t>
            </a:r>
            <a:r>
              <a:rPr lang="nb-NO" dirty="0" err="1"/>
              <a:t>depend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normalization</a:t>
            </a:r>
            <a:r>
              <a:rPr lang="nb-NO" dirty="0"/>
              <a:t>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575570"/>
            <a:ext cx="5055197" cy="34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80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522"/>
          <a:stretch/>
        </p:blipFill>
        <p:spPr>
          <a:xfrm>
            <a:off x="217219" y="692696"/>
            <a:ext cx="8608281" cy="936104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7219" y="1628800"/>
            <a:ext cx="4664144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Content Placeholder 2"/>
          <p:cNvPicPr>
            <a:picLocks noChangeAspect="1"/>
          </p:cNvPicPr>
          <p:nvPr/>
        </p:nvPicPr>
        <p:blipFill rotWithShape="1">
          <a:blip r:embed="rId4"/>
          <a:srcRect b="11349"/>
          <a:stretch/>
        </p:blipFill>
        <p:spPr bwMode="auto">
          <a:xfrm>
            <a:off x="4784316" y="1772816"/>
            <a:ext cx="414732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187624" y="1356707"/>
            <a:ext cx="2052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mixing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5953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522"/>
          <a:stretch/>
        </p:blipFill>
        <p:spPr>
          <a:xfrm>
            <a:off x="217219" y="692696"/>
            <a:ext cx="8608281" cy="9361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7069" y="1585938"/>
            <a:ext cx="7696200" cy="4114800"/>
          </a:xfrm>
        </p:spPr>
        <p:txBody>
          <a:bodyPr/>
          <a:lstStyle/>
          <a:p>
            <a:r>
              <a:rPr lang="nb-NO" dirty="0" err="1"/>
              <a:t>Compute</a:t>
            </a:r>
            <a:r>
              <a:rPr lang="nb-NO" dirty="0"/>
              <a:t> time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4" y="2176462"/>
            <a:ext cx="7877175" cy="1609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9" y="4067746"/>
            <a:ext cx="7564263" cy="7822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1221" y="5075318"/>
            <a:ext cx="785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Good </a:t>
            </a:r>
            <a:r>
              <a:rPr lang="nb-NO" dirty="0" err="1"/>
              <a:t>measure</a:t>
            </a:r>
            <a:r>
              <a:rPr lang="nb-NO" dirty="0"/>
              <a:t>: 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effective</a:t>
            </a:r>
            <a:r>
              <a:rPr lang="nb-NO" dirty="0"/>
              <a:t> samples per time unit</a:t>
            </a:r>
          </a:p>
        </p:txBody>
      </p:sp>
    </p:spTree>
    <p:extLst>
      <p:ext uri="{BB962C8B-B14F-4D97-AF65-F5344CB8AC3E}">
        <p14:creationId xmlns:p14="http://schemas.microsoft.com/office/powerpoint/2010/main" val="1467073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522"/>
          <a:stretch/>
        </p:blipFill>
        <p:spPr>
          <a:xfrm>
            <a:off x="217219" y="692696"/>
            <a:ext cx="8608281" cy="9361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ahead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implementation</a:t>
            </a:r>
            <a:r>
              <a:rPr lang="nb-NO" dirty="0"/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67" y="2780928"/>
            <a:ext cx="8243465" cy="58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54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522"/>
          <a:stretch/>
        </p:blipFill>
        <p:spPr>
          <a:xfrm>
            <a:off x="217219" y="692696"/>
            <a:ext cx="8608281" cy="9361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/>
          </a:p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628800"/>
            <a:ext cx="7696200" cy="1143000"/>
          </a:xfrm>
        </p:spPr>
        <p:txBody>
          <a:bodyPr/>
          <a:lstStyle/>
          <a:p>
            <a:r>
              <a:rPr lang="nb-NO" b="0" dirty="0" err="1"/>
              <a:t>Gelman</a:t>
            </a:r>
            <a:r>
              <a:rPr lang="nb-NO" b="0" dirty="0"/>
              <a:t> and Rubin </a:t>
            </a:r>
            <a:r>
              <a:rPr lang="nb-NO" b="0" dirty="0" err="1"/>
              <a:t>statistis</a:t>
            </a:r>
            <a:endParaRPr lang="nb-NO" dirty="0"/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99592" y="2708920"/>
            <a:ext cx="7696200" cy="179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142026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20931</TotalTime>
  <Words>1194</Words>
  <Application>Microsoft Office PowerPoint</Application>
  <PresentationFormat>On-screen Show (4:3)</PresentationFormat>
  <Paragraphs>262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Cambria Math</vt:lpstr>
      <vt:lpstr>CMMI10</vt:lpstr>
      <vt:lpstr>CMMI7</vt:lpstr>
      <vt:lpstr>CMR10</vt:lpstr>
      <vt:lpstr>Times New Roman</vt:lpstr>
      <vt:lpstr>Wingdings</vt:lpstr>
      <vt:lpstr>ヒラギノ角ゴ Pro W3</vt:lpstr>
      <vt:lpstr>Blank Presentation</vt:lpstr>
      <vt:lpstr>STK-4051/9051  Computational Statistics  Spring 2024 Compulsory Part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Hidden Markov models - state space                                                     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Covergence with «narrow prior» centerd  in wrong place</vt:lpstr>
      <vt:lpstr>PowerPoint Presentation</vt:lpstr>
      <vt:lpstr>PowerPoint Presentation</vt:lpstr>
      <vt:lpstr>Some «bad choices»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Gelman and Rubin statistis</vt:lpstr>
      <vt:lpstr>PowerPoint Presentation</vt:lpstr>
      <vt:lpstr>PowerPoint Presentation</vt:lpstr>
      <vt:lpstr>PowerPoint Presentation</vt:lpstr>
      <vt:lpstr>Problems: Reccurence issue??  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Gelman and Rubin statistis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491</cp:revision>
  <dcterms:created xsi:type="dcterms:W3CDTF">2018-08-23T16:15:48Z</dcterms:created>
  <dcterms:modified xsi:type="dcterms:W3CDTF">2024-05-14T13:20:48Z</dcterms:modified>
  <cp:category/>
</cp:coreProperties>
</file>