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424" r:id="rId3"/>
    <p:sldId id="425" r:id="rId4"/>
    <p:sldId id="426" r:id="rId5"/>
    <p:sldId id="463" r:id="rId6"/>
    <p:sldId id="462" r:id="rId7"/>
    <p:sldId id="472" r:id="rId8"/>
    <p:sldId id="434" r:id="rId9"/>
    <p:sldId id="435" r:id="rId10"/>
    <p:sldId id="436" r:id="rId11"/>
    <p:sldId id="437" r:id="rId12"/>
    <p:sldId id="453" r:id="rId13"/>
    <p:sldId id="454" r:id="rId14"/>
    <p:sldId id="455" r:id="rId15"/>
    <p:sldId id="456" r:id="rId16"/>
    <p:sldId id="457" r:id="rId17"/>
    <p:sldId id="458" r:id="rId18"/>
    <p:sldId id="459" r:id="rId19"/>
    <p:sldId id="460" r:id="rId20"/>
    <p:sldId id="461" r:id="rId21"/>
    <p:sldId id="471" r:id="rId22"/>
    <p:sldId id="428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9E66"/>
    <a:srgbClr val="479775"/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3979" autoAdjust="0"/>
  </p:normalViewPr>
  <p:slideViewPr>
    <p:cSldViewPr>
      <p:cViewPr varScale="1">
        <p:scale>
          <a:sx n="120" d="100"/>
          <a:sy n="120" d="100"/>
        </p:scale>
        <p:origin x="534" y="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24.04.2023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9616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02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Probabilistic_programmi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tudio.com/products/rstudio/download/preview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abs/1604.00695" TargetMode="External"/><Relationship Id="rId3" Type="http://schemas.openxmlformats.org/officeDocument/2006/relationships/hyperlink" Target="https://mc-stan.org/docs/2_26/reference-manual" TargetMode="External"/><Relationship Id="rId7" Type="http://schemas.openxmlformats.org/officeDocument/2006/relationships/hyperlink" Target="https://mc-stan.org/users/documentation/case-studies/divergences_and_bias.html" TargetMode="External"/><Relationship Id="rId2" Type="http://schemas.openxmlformats.org/officeDocument/2006/relationships/hyperlink" Target="https://github.com/stan-dev/rstan/wiki/RStan-Getting-Starte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aculty.ucr.edu/~jflegal/203/STAN_tutorial.pdf" TargetMode="External"/><Relationship Id="rId5" Type="http://schemas.openxmlformats.org/officeDocument/2006/relationships/hyperlink" Target="https://mc-stan.org/rstan/reference/" TargetMode="External"/><Relationship Id="rId4" Type="http://schemas.openxmlformats.org/officeDocument/2006/relationships/hyperlink" Target="https://mc-stan.org/docs/2_26/functions-referen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2023</a:t>
            </a:r>
            <a:br>
              <a:rPr lang="en-US" dirty="0"/>
            </a:br>
            <a:r>
              <a:rPr lang="en-US" dirty="0"/>
              <a:t>Software for Bayesian Inference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2059" t="15971" r="34440" b="56724"/>
          <a:stretch/>
        </p:blipFill>
        <p:spPr>
          <a:xfrm>
            <a:off x="4150901" y="1000690"/>
            <a:ext cx="4289703" cy="701960"/>
          </a:xfrm>
          <a:prstGeom prst="rect">
            <a:avLst/>
          </a:prstGeom>
        </p:spPr>
      </p:pic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3"/>
          <a:srcRect l="3735" t="35387" b="50957"/>
          <a:stretch/>
        </p:blipFill>
        <p:spPr bwMode="auto">
          <a:xfrm>
            <a:off x="439189" y="3012172"/>
            <a:ext cx="7423424" cy="833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96200" cy="1143000"/>
          </a:xfrm>
        </p:spPr>
        <p:txBody>
          <a:bodyPr/>
          <a:lstStyle/>
          <a:p>
            <a:r>
              <a:rPr lang="en-US" dirty="0" err="1"/>
              <a:t>Variational</a:t>
            </a:r>
            <a:r>
              <a:rPr lang="en-US" dirty="0"/>
              <a:t> inference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21793" y="980728"/>
                <a:ext cx="3529108" cy="809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m:rPr>
                              <m:nor/>
                            </m:rPr>
                            <a:rPr lang="en-US" b="1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793" y="980728"/>
                <a:ext cx="3529108" cy="8097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233" y="1552471"/>
            <a:ext cx="2627985" cy="219605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7584" y="4272583"/>
            <a:ext cx="7467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CAVI: </a:t>
            </a:r>
            <a:r>
              <a:rPr lang="nb-NO" dirty="0" err="1"/>
              <a:t>Coordinate</a:t>
            </a:r>
            <a:r>
              <a:rPr lang="nb-NO" dirty="0"/>
              <a:t> </a:t>
            </a:r>
            <a:r>
              <a:rPr lang="nb-NO" dirty="0" err="1"/>
              <a:t>ascent</a:t>
            </a:r>
            <a:r>
              <a:rPr lang="nb-NO" dirty="0"/>
              <a:t> </a:t>
            </a:r>
            <a:r>
              <a:rPr lang="nb-NO" dirty="0" err="1"/>
              <a:t>variational</a:t>
            </a:r>
            <a:r>
              <a:rPr lang="nb-NO" dirty="0"/>
              <a:t> </a:t>
            </a:r>
            <a:r>
              <a:rPr lang="nb-NO" dirty="0" err="1"/>
              <a:t>inference</a:t>
            </a:r>
            <a:endParaRPr lang="nb-NO" dirty="0"/>
          </a:p>
        </p:txBody>
      </p:sp>
      <p:pic>
        <p:nvPicPr>
          <p:cNvPr id="14" name="Content Placeholder 4"/>
          <p:cNvPicPr>
            <a:picLocks noChangeAspect="1"/>
          </p:cNvPicPr>
          <p:nvPr/>
        </p:nvPicPr>
        <p:blipFill rotWithShape="1">
          <a:blip r:embed="rId6"/>
          <a:srcRect t="13246" b="15452"/>
          <a:stretch/>
        </p:blipFill>
        <p:spPr bwMode="auto">
          <a:xfrm>
            <a:off x="1433155" y="4961725"/>
            <a:ext cx="3744416" cy="1131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0" y="1567112"/>
                <a:ext cx="6453161" cy="1372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)||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/>
                        <m:e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⁡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1" i="1">
                                              <a:latin typeface="Cambria Math" panose="02040503050406030204" pitchFamily="18" charset="0"/>
                                            </a:rPr>
                                            <m:t>𝒛</m:t>
                                          </m:r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1" i="1">
                                              <a:latin typeface="Cambria Math" panose="02040503050406030204" pitchFamily="18" charset="0"/>
                                            </a:rPr>
                                            <m:t>𝒛</m:t>
                                          </m:r>
                                        </m:e>
                                        <m:e>
                                          <m:r>
                                            <a:rPr lang="en-US" b="1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/>
                          </m:eqArr>
                        </m:e>
                      </m:nary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567112"/>
                <a:ext cx="6453161" cy="1372876"/>
              </a:xfrm>
              <a:prstGeom prst="rect">
                <a:avLst/>
              </a:prstGeom>
              <a:blipFill>
                <a:blip r:embed="rId7"/>
                <a:stretch>
                  <a:fillRect b="-4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364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644" y="260648"/>
            <a:ext cx="7696200" cy="1143000"/>
          </a:xfrm>
        </p:spPr>
        <p:txBody>
          <a:bodyPr/>
          <a:lstStyle/>
          <a:p>
            <a:r>
              <a:rPr lang="nb-NO" dirty="0"/>
              <a:t>Software for </a:t>
            </a:r>
            <a:r>
              <a:rPr lang="nb-NO" dirty="0" err="1"/>
              <a:t>Bayesian</a:t>
            </a:r>
            <a:r>
              <a:rPr lang="nb-NO" dirty="0"/>
              <a:t> </a:t>
            </a:r>
            <a:r>
              <a:rPr lang="nb-NO" dirty="0" err="1"/>
              <a:t>inference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03648"/>
            <a:ext cx="8153400" cy="4680520"/>
          </a:xfrm>
        </p:spPr>
        <p:txBody>
          <a:bodyPr/>
          <a:lstStyle/>
          <a:p>
            <a:r>
              <a:rPr lang="nb-NO" dirty="0"/>
              <a:t>MCMC  </a:t>
            </a:r>
            <a:r>
              <a:rPr lang="nb-NO" sz="1800" dirty="0"/>
              <a:t>(</a:t>
            </a:r>
            <a:r>
              <a:rPr lang="nb-NO" sz="1800" dirty="0">
                <a:hlinkClick r:id="rId2"/>
              </a:rPr>
              <a:t>https://en.wikipedia.org/wiki/Probabilistic_programming</a:t>
            </a:r>
            <a:r>
              <a:rPr lang="nb-NO" sz="1800" dirty="0"/>
              <a:t>)</a:t>
            </a:r>
          </a:p>
          <a:p>
            <a:pPr lvl="1"/>
            <a:r>
              <a:rPr lang="nb-NO" dirty="0" err="1"/>
              <a:t>WinBUGS</a:t>
            </a:r>
            <a:r>
              <a:rPr lang="nb-NO" dirty="0"/>
              <a:t> </a:t>
            </a:r>
          </a:p>
          <a:p>
            <a:pPr lvl="1"/>
            <a:r>
              <a:rPr lang="nb-NO" dirty="0" err="1"/>
              <a:t>OpenBUGS</a:t>
            </a:r>
            <a:endParaRPr lang="nb-NO" dirty="0"/>
          </a:p>
          <a:p>
            <a:pPr lvl="1"/>
            <a:r>
              <a:rPr lang="nb-NO" dirty="0"/>
              <a:t>JAGS ( Just </a:t>
            </a:r>
            <a:r>
              <a:rPr lang="nb-NO" dirty="0" err="1"/>
              <a:t>Another</a:t>
            </a:r>
            <a:r>
              <a:rPr lang="nb-NO" dirty="0"/>
              <a:t> Gibbs Sampler)</a:t>
            </a:r>
          </a:p>
          <a:p>
            <a:pPr lvl="1"/>
            <a:r>
              <a:rPr lang="nb-NO" dirty="0" err="1"/>
              <a:t>TensorFlow</a:t>
            </a:r>
            <a:r>
              <a:rPr lang="nb-NO" dirty="0"/>
              <a:t> </a:t>
            </a:r>
            <a:r>
              <a:rPr lang="nb-NO" dirty="0" err="1"/>
              <a:t>Probability</a:t>
            </a:r>
            <a:endParaRPr lang="nb-NO" dirty="0"/>
          </a:p>
          <a:p>
            <a:pPr lvl="1"/>
            <a:r>
              <a:rPr lang="nb-NO" dirty="0"/>
              <a:t>R-STAN (</a:t>
            </a:r>
            <a:r>
              <a:rPr lang="nb-NO" dirty="0" err="1"/>
              <a:t>Hamiltonian</a:t>
            </a:r>
            <a:r>
              <a:rPr lang="nb-NO" dirty="0"/>
              <a:t> MC)</a:t>
            </a:r>
          </a:p>
          <a:p>
            <a:r>
              <a:rPr lang="nb-NO" dirty="0" err="1"/>
              <a:t>Approximation</a:t>
            </a:r>
            <a:endParaRPr lang="nb-NO" dirty="0"/>
          </a:p>
          <a:p>
            <a:pPr lvl="1"/>
            <a:r>
              <a:rPr lang="nb-NO" dirty="0"/>
              <a:t>R-STAN ( </a:t>
            </a:r>
            <a:r>
              <a:rPr lang="nb-NO" dirty="0" err="1"/>
              <a:t>Variational</a:t>
            </a:r>
            <a:r>
              <a:rPr lang="nb-NO" dirty="0"/>
              <a:t> </a:t>
            </a:r>
            <a:r>
              <a:rPr lang="nb-NO" dirty="0" err="1"/>
              <a:t>Inference</a:t>
            </a:r>
            <a:r>
              <a:rPr lang="nb-NO" dirty="0"/>
              <a:t> )</a:t>
            </a:r>
          </a:p>
          <a:p>
            <a:pPr lvl="1"/>
            <a:r>
              <a:rPr lang="nb-NO" dirty="0" err="1"/>
              <a:t>TensorFlow</a:t>
            </a:r>
            <a:r>
              <a:rPr lang="nb-NO" dirty="0"/>
              <a:t> </a:t>
            </a:r>
            <a:r>
              <a:rPr lang="nb-NO" dirty="0" err="1"/>
              <a:t>Probability</a:t>
            </a:r>
            <a:r>
              <a:rPr lang="nb-NO" dirty="0"/>
              <a:t> ( </a:t>
            </a:r>
            <a:r>
              <a:rPr lang="nb-NO" dirty="0" err="1"/>
              <a:t>Variational</a:t>
            </a:r>
            <a:r>
              <a:rPr lang="nb-NO" dirty="0"/>
              <a:t> </a:t>
            </a:r>
            <a:r>
              <a:rPr lang="nb-NO" dirty="0" err="1"/>
              <a:t>Inference</a:t>
            </a:r>
            <a:r>
              <a:rPr lang="nb-NO" dirty="0"/>
              <a:t> )</a:t>
            </a:r>
          </a:p>
          <a:p>
            <a:pPr lvl="1"/>
            <a:r>
              <a:rPr lang="nb-NO" dirty="0"/>
              <a:t>R-INLA (Integrated </a:t>
            </a:r>
            <a:r>
              <a:rPr lang="nb-NO" dirty="0" err="1"/>
              <a:t>Nested</a:t>
            </a:r>
            <a:r>
              <a:rPr lang="nb-NO" dirty="0"/>
              <a:t> </a:t>
            </a:r>
            <a:r>
              <a:rPr lang="nb-NO" dirty="0" err="1"/>
              <a:t>Laplace</a:t>
            </a:r>
            <a:r>
              <a:rPr lang="nb-NO" dirty="0"/>
              <a:t> </a:t>
            </a:r>
            <a:r>
              <a:rPr lang="nb-NO" dirty="0" err="1"/>
              <a:t>Approximations</a:t>
            </a:r>
            <a:r>
              <a:rPr lang="nb-NO" dirty="0"/>
              <a:t>)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418862" y="2180451"/>
            <a:ext cx="51809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nb-NO" sz="1600" dirty="0"/>
              <a:t>BUGS = </a:t>
            </a:r>
            <a:r>
              <a:rPr lang="nb-NO" sz="1600" dirty="0" err="1"/>
              <a:t>Bayesian</a:t>
            </a:r>
            <a:r>
              <a:rPr lang="nb-NO" sz="1600" dirty="0"/>
              <a:t> </a:t>
            </a:r>
            <a:r>
              <a:rPr lang="nb-NO" sz="1600" dirty="0" err="1"/>
              <a:t>inference</a:t>
            </a:r>
            <a:r>
              <a:rPr lang="nb-NO" sz="1600" dirty="0"/>
              <a:t> Using Gibbs Sampler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081835" y="4572000"/>
            <a:ext cx="4896544" cy="504056"/>
          </a:xfrm>
          <a:prstGeom prst="rect">
            <a:avLst/>
          </a:prstGeom>
          <a:noFill/>
          <a:ln w="38100" cap="flat" cmpd="sng" algn="ctr">
            <a:solidFill>
              <a:srgbClr val="229E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rgbClr val="229E66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230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16"/>
          <a:stretch/>
        </p:blipFill>
        <p:spPr>
          <a:xfrm>
            <a:off x="137765" y="764704"/>
            <a:ext cx="8549035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81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things are built together</a:t>
            </a:r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74"/>
          <a:stretch/>
        </p:blipFill>
        <p:spPr>
          <a:xfrm>
            <a:off x="323528" y="1844824"/>
            <a:ext cx="8435280" cy="4742758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CC4D6-CC22-5F43-961E-0E7301214EE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7" name="Plassholder for innhold 6"/>
          <p:cNvPicPr>
            <a:picLocks noChangeAspect="1"/>
          </p:cNvPicPr>
          <p:nvPr/>
        </p:nvPicPr>
        <p:blipFill rotWithShape="1">
          <a:blip r:embed="rId3"/>
          <a:srcRect l="-60" t="8617" r="80502" b="79799"/>
          <a:stretch/>
        </p:blipFill>
        <p:spPr bwMode="auto">
          <a:xfrm>
            <a:off x="100000" y="4581128"/>
            <a:ext cx="1781200" cy="2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6848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88340" y="332656"/>
            <a:ext cx="7696200" cy="1143000"/>
          </a:xfrm>
        </p:spPr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a stan </a:t>
            </a:r>
            <a:r>
              <a:rPr lang="nb-NO" dirty="0" err="1"/>
              <a:t>call</a:t>
            </a:r>
            <a:r>
              <a:rPr lang="nb-NO" dirty="0"/>
              <a:t> do in 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48" y="1483054"/>
            <a:ext cx="8215583" cy="3752491"/>
          </a:xfrm>
        </p:spPr>
        <p:txBody>
          <a:bodyPr>
            <a:noAutofit/>
          </a:bodyPr>
          <a:lstStyle/>
          <a:p>
            <a:r>
              <a:rPr lang="en-US" sz="1600" dirty="0"/>
              <a:t>The </a:t>
            </a:r>
            <a:r>
              <a:rPr lang="en-US" sz="1600" dirty="0" err="1"/>
              <a:t>stan</a:t>
            </a:r>
            <a:r>
              <a:rPr lang="en-US" sz="1600" dirty="0"/>
              <a:t> function does all of the work of fitting a Stan model and returning the results as an instance of </a:t>
            </a:r>
            <a:r>
              <a:rPr lang="en-US" sz="1600" dirty="0" err="1"/>
              <a:t>stanfit</a:t>
            </a:r>
            <a:r>
              <a:rPr lang="en-US" sz="1600" dirty="0"/>
              <a:t>. </a:t>
            </a:r>
          </a:p>
          <a:p>
            <a:endParaRPr lang="en-US" sz="1600" dirty="0"/>
          </a:p>
          <a:p>
            <a:r>
              <a:rPr lang="en-US" sz="1600" dirty="0"/>
              <a:t>The steps are roughly as follows:</a:t>
            </a:r>
          </a:p>
          <a:p>
            <a:pPr lvl="1"/>
            <a:r>
              <a:rPr lang="en-US" sz="1400" dirty="0"/>
              <a:t>Translate the Stan model to C++ code. (</a:t>
            </a:r>
            <a:r>
              <a:rPr lang="en-US" sz="1400" dirty="0" err="1"/>
              <a:t>stanc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Compile the C++ code into a binary shared object, which is loaded into the current R session (an object of S4 class </a:t>
            </a:r>
            <a:r>
              <a:rPr lang="en-US" sz="1400" dirty="0" err="1"/>
              <a:t>stanmodel</a:t>
            </a:r>
            <a:r>
              <a:rPr lang="en-US" sz="1400" dirty="0"/>
              <a:t> is created). (</a:t>
            </a:r>
            <a:r>
              <a:rPr lang="en-US" sz="1400" dirty="0" err="1"/>
              <a:t>stan_model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Draw samples and wrap them in an object of S4 class </a:t>
            </a:r>
            <a:r>
              <a:rPr lang="en-US" sz="1400" dirty="0" err="1"/>
              <a:t>stanfit</a:t>
            </a:r>
            <a:r>
              <a:rPr lang="en-US" sz="1400" dirty="0"/>
              <a:t>. (sampling)</a:t>
            </a:r>
          </a:p>
          <a:p>
            <a:endParaRPr lang="en-US" sz="1600" dirty="0"/>
          </a:p>
          <a:p>
            <a:r>
              <a:rPr lang="en-US" sz="1600" dirty="0"/>
              <a:t>The returned object can be used with methods such as print, summary, and plot to inspect and retrieve the results of the fitted model.</a:t>
            </a:r>
          </a:p>
          <a:p>
            <a:endParaRPr lang="en-US" sz="1600" dirty="0"/>
          </a:p>
          <a:p>
            <a:r>
              <a:rPr lang="en-US" sz="1600" dirty="0" err="1"/>
              <a:t>stan</a:t>
            </a:r>
            <a:r>
              <a:rPr lang="en-US" sz="1600" dirty="0"/>
              <a:t> can also be used to sample again from a fitted model under different settings (e.g., different </a:t>
            </a:r>
            <a:r>
              <a:rPr lang="en-US" sz="1600" dirty="0" err="1"/>
              <a:t>iter</a:t>
            </a:r>
            <a:r>
              <a:rPr lang="en-US" sz="1600" dirty="0"/>
              <a:t>, data, etc.) by using the fit argument to specify an existing </a:t>
            </a:r>
            <a:r>
              <a:rPr lang="en-US" sz="1600" dirty="0" err="1"/>
              <a:t>stanfit</a:t>
            </a:r>
            <a:r>
              <a:rPr lang="en-US" sz="1600" dirty="0"/>
              <a:t> object. In this case, the compiled C++ code for the model is reused.</a:t>
            </a:r>
          </a:p>
          <a:p>
            <a:endParaRPr lang="en-US" sz="1600" dirty="0"/>
          </a:p>
          <a:p>
            <a:r>
              <a:rPr lang="en-US" sz="1600" dirty="0"/>
              <a:t>Stan keeps track of what he has already compiled, if you change file you get: </a:t>
            </a:r>
            <a:br>
              <a:rPr lang="en-US" sz="1600" dirty="0"/>
            </a:br>
            <a:r>
              <a:rPr lang="en-US" sz="1600" dirty="0"/>
              <a:t>                                                                                                                 (not an error)</a:t>
            </a:r>
            <a:endParaRPr lang="nb-NO" sz="1600" dirty="0"/>
          </a:p>
        </p:txBody>
      </p:sp>
      <p:pic>
        <p:nvPicPr>
          <p:cNvPr id="6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40703" r="5596" b="5523"/>
          <a:stretch/>
        </p:blipFill>
        <p:spPr>
          <a:xfrm>
            <a:off x="1115616" y="6093296"/>
            <a:ext cx="6203471" cy="24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1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88340" y="332656"/>
            <a:ext cx="7696200" cy="1143000"/>
          </a:xfrm>
        </p:spPr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a stan </a:t>
            </a:r>
            <a:r>
              <a:rPr lang="nb-NO" dirty="0" err="1"/>
              <a:t>call</a:t>
            </a:r>
            <a:r>
              <a:rPr lang="nb-NO" dirty="0"/>
              <a:t> do in 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48" y="1483054"/>
            <a:ext cx="8215583" cy="3752491"/>
          </a:xfrm>
        </p:spPr>
        <p:txBody>
          <a:bodyPr>
            <a:noAutofit/>
          </a:bodyPr>
          <a:lstStyle/>
          <a:p>
            <a:r>
              <a:rPr lang="en-US" sz="1600" dirty="0"/>
              <a:t>The </a:t>
            </a:r>
            <a:r>
              <a:rPr lang="en-US" sz="1600" dirty="0" err="1"/>
              <a:t>stan</a:t>
            </a:r>
            <a:r>
              <a:rPr lang="en-US" sz="1600" dirty="0"/>
              <a:t> function does all of the work of fitting a Stan model and returning the results as an instance of </a:t>
            </a:r>
            <a:r>
              <a:rPr lang="en-US" sz="1600" dirty="0" err="1"/>
              <a:t>stanfit</a:t>
            </a:r>
            <a:r>
              <a:rPr lang="en-US" sz="1600" dirty="0"/>
              <a:t>. </a:t>
            </a:r>
          </a:p>
          <a:p>
            <a:endParaRPr lang="en-US" sz="1600" dirty="0"/>
          </a:p>
          <a:p>
            <a:r>
              <a:rPr lang="en-US" sz="1600" dirty="0"/>
              <a:t>The steps are roughly as follows:</a:t>
            </a:r>
          </a:p>
          <a:p>
            <a:pPr lvl="1"/>
            <a:r>
              <a:rPr lang="en-US" sz="1400" dirty="0"/>
              <a:t>Translate the Stan model to C++ code. (</a:t>
            </a:r>
            <a:r>
              <a:rPr lang="en-US" sz="1400" dirty="0" err="1"/>
              <a:t>stanc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Compile the C++ code into a binary shared object, which is loaded into the current R session (an object of S4 class </a:t>
            </a:r>
            <a:r>
              <a:rPr lang="en-US" sz="1400" dirty="0" err="1"/>
              <a:t>stanmodel</a:t>
            </a:r>
            <a:r>
              <a:rPr lang="en-US" sz="1400" dirty="0"/>
              <a:t> is created). (</a:t>
            </a:r>
            <a:r>
              <a:rPr lang="en-US" sz="1400" dirty="0" err="1"/>
              <a:t>stan_model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Draw samples and wrap them in an object of S4 class </a:t>
            </a:r>
            <a:r>
              <a:rPr lang="en-US" sz="1400" dirty="0" err="1"/>
              <a:t>stanfit</a:t>
            </a:r>
            <a:r>
              <a:rPr lang="en-US" sz="1400" dirty="0"/>
              <a:t>. (sampling)</a:t>
            </a:r>
          </a:p>
          <a:p>
            <a:endParaRPr lang="en-US" sz="1600" dirty="0"/>
          </a:p>
          <a:p>
            <a:r>
              <a:rPr lang="en-US" sz="1600" dirty="0"/>
              <a:t>The returned object can be used with methods such as print, summary, and plot to inspect and retrieve the results of the fitted model.</a:t>
            </a:r>
          </a:p>
          <a:p>
            <a:endParaRPr lang="en-US" sz="1600" dirty="0"/>
          </a:p>
          <a:p>
            <a:r>
              <a:rPr lang="en-US" sz="1600" dirty="0" err="1"/>
              <a:t>stan</a:t>
            </a:r>
            <a:r>
              <a:rPr lang="en-US" sz="1600" dirty="0"/>
              <a:t> can also be used to sample again from a fitted model under different settings (e.g., different </a:t>
            </a:r>
            <a:r>
              <a:rPr lang="en-US" sz="1600" dirty="0" err="1"/>
              <a:t>iter</a:t>
            </a:r>
            <a:r>
              <a:rPr lang="en-US" sz="1600" dirty="0"/>
              <a:t>, data, etc.) by using the fit argument to specify an existing </a:t>
            </a:r>
            <a:r>
              <a:rPr lang="en-US" sz="1600" dirty="0" err="1"/>
              <a:t>stanfit</a:t>
            </a:r>
            <a:r>
              <a:rPr lang="en-US" sz="1600" dirty="0"/>
              <a:t> object. In this case, the compiled C++ code for the model is reused.</a:t>
            </a:r>
          </a:p>
          <a:p>
            <a:endParaRPr lang="en-US" sz="1600" dirty="0"/>
          </a:p>
          <a:p>
            <a:r>
              <a:rPr lang="en-US" sz="1600" dirty="0"/>
              <a:t>Stan keeps track of what he has already compiled, if you change file you get: </a:t>
            </a:r>
            <a:br>
              <a:rPr lang="en-US" sz="1600" dirty="0"/>
            </a:br>
            <a:r>
              <a:rPr lang="en-US" sz="1600" dirty="0"/>
              <a:t>                                                                                                                 (not an error)</a:t>
            </a:r>
            <a:endParaRPr lang="nb-NO" sz="1600" dirty="0"/>
          </a:p>
        </p:txBody>
      </p:sp>
      <p:pic>
        <p:nvPicPr>
          <p:cNvPr id="6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40703" r="5596" b="5523"/>
          <a:stretch/>
        </p:blipFill>
        <p:spPr>
          <a:xfrm>
            <a:off x="1115616" y="6093296"/>
            <a:ext cx="6203471" cy="243112"/>
          </a:xfrm>
          <a:prstGeom prst="rect">
            <a:avLst/>
          </a:prstGeom>
        </p:spPr>
      </p:pic>
      <p:pic>
        <p:nvPicPr>
          <p:cNvPr id="7" name="Plassholder for innhold 6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83917" r="77818" b="-40"/>
          <a:stretch/>
        </p:blipFill>
        <p:spPr>
          <a:xfrm>
            <a:off x="971600" y="1114176"/>
            <a:ext cx="2415947" cy="370608"/>
          </a:xfrm>
          <a:prstGeom prst="rect">
            <a:avLst/>
          </a:prstGeom>
        </p:spPr>
      </p:pic>
      <p:pic>
        <p:nvPicPr>
          <p:cNvPr id="5" name="Plassholder for innhold 6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56931" t="83917" b="-495"/>
          <a:stretch/>
        </p:blipFill>
        <p:spPr>
          <a:xfrm>
            <a:off x="3121470" y="1103713"/>
            <a:ext cx="4690890" cy="38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58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 analysis of treatment effect in  8 schools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50" y="2226468"/>
            <a:ext cx="8115300" cy="4442891"/>
          </a:xfrm>
        </p:spPr>
        <p:txBody>
          <a:bodyPr>
            <a:normAutofit fontScale="47500" lnSpcReduction="20000"/>
          </a:bodyPr>
          <a:lstStyle/>
          <a:p>
            <a:r>
              <a:rPr lang="en-US" sz="5100" dirty="0"/>
              <a:t>Effect of coaching program for SAT-V  </a:t>
            </a:r>
            <a:br>
              <a:rPr lang="en-US" sz="5100" dirty="0"/>
            </a:br>
            <a:r>
              <a:rPr lang="en-US" sz="5100" dirty="0"/>
              <a:t>(Scholastic Aptitude Test - Verbal)</a:t>
            </a:r>
          </a:p>
          <a:p>
            <a:r>
              <a:rPr lang="en-US" sz="5100" dirty="0"/>
              <a:t>Data analyzed at each school  separately to derive:</a:t>
            </a:r>
          </a:p>
          <a:p>
            <a:pPr lvl="1"/>
            <a:r>
              <a:rPr lang="en-US" sz="3800" dirty="0"/>
              <a:t>Estimated treatment effect (Treatment=Special preparation)</a:t>
            </a:r>
          </a:p>
          <a:p>
            <a:pPr lvl="1"/>
            <a:r>
              <a:rPr lang="en-US" sz="3800" dirty="0"/>
              <a:t>Standard error of the treatment effect </a:t>
            </a:r>
          </a:p>
          <a:p>
            <a:r>
              <a:rPr lang="en-US" sz="5100" dirty="0"/>
              <a:t>Analysis of data at each school adjust for PSAT (initial level of students)</a:t>
            </a:r>
          </a:p>
          <a:p>
            <a:r>
              <a:rPr lang="en-US" sz="5100" dirty="0"/>
              <a:t>By pooling data across experiments we can improve all estimates</a:t>
            </a:r>
          </a:p>
          <a:p>
            <a:r>
              <a:rPr lang="en-US" sz="5100" dirty="0"/>
              <a:t>Is the pooling justified or is there an effect of “better” teaching at schools that does the best job</a:t>
            </a:r>
          </a:p>
          <a:p>
            <a:pPr lvl="1"/>
            <a:r>
              <a:rPr lang="en-US" sz="3800" dirty="0"/>
              <a:t>If so we should look to the best school to  investigate what they </a:t>
            </a:r>
            <a:br>
              <a:rPr lang="en-US" sz="3800" dirty="0"/>
            </a:br>
            <a:r>
              <a:rPr lang="en-US" sz="3800" dirty="0"/>
              <a:t>did differently (~right)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977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556956"/>
            <a:ext cx="7696200" cy="1143000"/>
          </a:xfrm>
        </p:spPr>
        <p:txBody>
          <a:bodyPr/>
          <a:lstStyle/>
          <a:p>
            <a:r>
              <a:rPr lang="nb-NO" dirty="0"/>
              <a:t>Data from Rubin (1981)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0" r="5685"/>
          <a:stretch/>
        </p:blipFill>
        <p:spPr>
          <a:xfrm rot="16200000">
            <a:off x="2750907" y="331894"/>
            <a:ext cx="3570178" cy="6552728"/>
          </a:xfr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751181"/>
            <a:ext cx="3713396" cy="754549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604101" y="5661248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Code on webpage: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8schools.r,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8schools.stan, 8schoolsDirect.stan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922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353213"/>
            <a:ext cx="7696200" cy="1143000"/>
          </a:xfrm>
        </p:spPr>
        <p:txBody>
          <a:bodyPr/>
          <a:lstStyle/>
          <a:p>
            <a:r>
              <a:rPr lang="nb-NO" dirty="0" err="1"/>
              <a:t>Running</a:t>
            </a:r>
            <a:r>
              <a:rPr lang="nb-NO" dirty="0"/>
              <a:t> Stan in </a:t>
            </a:r>
            <a:r>
              <a:rPr lang="nb-NO" dirty="0" err="1"/>
              <a:t>RStudio</a:t>
            </a:r>
            <a:endParaRPr lang="nb-NO" dirty="0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029" y="1377666"/>
            <a:ext cx="5890813" cy="1243164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4941042" y="1489680"/>
            <a:ext cx="23756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24292E"/>
                </a:solidFill>
                <a:latin typeface="-apple-system"/>
              </a:rPr>
              <a:t> </a:t>
            </a:r>
            <a:endParaRPr lang="nb-NO" sz="1500" dirty="0"/>
          </a:p>
        </p:txBody>
      </p:sp>
      <p:sp>
        <p:nvSpPr>
          <p:cNvPr id="10" name="Rektangel 9"/>
          <p:cNvSpPr/>
          <p:nvPr/>
        </p:nvSpPr>
        <p:spPr>
          <a:xfrm>
            <a:off x="5574386" y="4926838"/>
            <a:ext cx="2730954" cy="12464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24292E"/>
                </a:solidFill>
                <a:latin typeface="-apple-system"/>
              </a:rPr>
              <a:t>Be sure that your Stan programs ends in a blank line without any characters including spaces and comments.</a:t>
            </a:r>
            <a:endParaRPr lang="nb-NO" sz="1500" dirty="0"/>
          </a:p>
        </p:txBody>
      </p:sp>
      <p:sp>
        <p:nvSpPr>
          <p:cNvPr id="11" name="Plassholder for innhold 10"/>
          <p:cNvSpPr>
            <a:spLocks noGrp="1"/>
          </p:cNvSpPr>
          <p:nvPr>
            <p:ph sz="half" idx="2"/>
          </p:nvPr>
        </p:nvSpPr>
        <p:spPr>
          <a:xfrm>
            <a:off x="5294312" y="3480143"/>
            <a:ext cx="3886200" cy="1218682"/>
          </a:xfrm>
        </p:spPr>
        <p:txBody>
          <a:bodyPr/>
          <a:lstStyle/>
          <a:p>
            <a:r>
              <a:rPr lang="en-US" sz="1800" b="0" i="0" u="none" strike="noStrike" dirty="0" err="1">
                <a:solidFill>
                  <a:srgbClr val="0366D6"/>
                </a:solidFill>
                <a:effectLst/>
                <a:latin typeface="-apple-system"/>
                <a:hlinkClick r:id="rId3"/>
              </a:rPr>
              <a:t>RStudio</a:t>
            </a:r>
            <a:r>
              <a:rPr lang="en-US" sz="1800" b="0" i="0" dirty="0">
                <a:solidFill>
                  <a:srgbClr val="24292E"/>
                </a:solidFill>
                <a:effectLst/>
                <a:latin typeface="-apple-system"/>
              </a:rPr>
              <a:t> version 1.2.x or later</a:t>
            </a:r>
            <a:br>
              <a:rPr lang="en-US" sz="1800" b="0" i="0" dirty="0">
                <a:solidFill>
                  <a:srgbClr val="24292E"/>
                </a:solidFill>
                <a:effectLst/>
                <a:latin typeface="-apple-system"/>
              </a:rPr>
            </a:br>
            <a:r>
              <a:rPr lang="en-US" sz="1800" dirty="0">
                <a:solidFill>
                  <a:srgbClr val="24292E"/>
                </a:solidFill>
                <a:latin typeface="-apple-system"/>
              </a:rPr>
              <a:t>Has good support for R-STAN</a:t>
            </a:r>
          </a:p>
          <a:p>
            <a:r>
              <a:rPr lang="nb-NO" sz="1800" dirty="0"/>
              <a:t>File -&gt; New File -&gt; Stan File</a:t>
            </a:r>
          </a:p>
          <a:p>
            <a:endParaRPr lang="nb-NO" sz="1800" dirty="0"/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 rotWithShape="1">
          <a:blip r:embed="rId4"/>
          <a:srcRect b="5943"/>
          <a:stretch/>
        </p:blipFill>
        <p:spPr>
          <a:xfrm>
            <a:off x="85219" y="2911527"/>
            <a:ext cx="5093389" cy="305548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Rett pil 13"/>
          <p:cNvCxnSpPr/>
          <p:nvPr/>
        </p:nvCxnSpPr>
        <p:spPr>
          <a:xfrm flipH="1">
            <a:off x="395536" y="5805264"/>
            <a:ext cx="5196754" cy="7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/>
          <p:cNvSpPr txBox="1"/>
          <p:nvPr/>
        </p:nvSpPr>
        <p:spPr>
          <a:xfrm>
            <a:off x="6301466" y="1361526"/>
            <a:ext cx="26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err="1"/>
              <a:t>rstan</a:t>
            </a:r>
            <a:r>
              <a:rPr lang="nb-NO" sz="1600" dirty="0"/>
              <a:t> </a:t>
            </a:r>
            <a:r>
              <a:rPr lang="nb-NO" sz="1600" dirty="0" err="1"/>
              <a:t>install</a:t>
            </a:r>
            <a:r>
              <a:rPr lang="nb-NO" sz="1600" dirty="0"/>
              <a:t> </a:t>
            </a:r>
          </a:p>
          <a:p>
            <a:r>
              <a:rPr lang="nb-NO" sz="1600" dirty="0" err="1"/>
              <a:t>add</a:t>
            </a:r>
            <a:r>
              <a:rPr lang="nb-NO" sz="1600" dirty="0"/>
              <a:t> to </a:t>
            </a:r>
            <a:r>
              <a:rPr lang="nb-NO" sz="1600" dirty="0" err="1"/>
              <a:t>current</a:t>
            </a:r>
            <a:r>
              <a:rPr lang="nb-NO" sz="1600" dirty="0"/>
              <a:t> </a:t>
            </a:r>
            <a:r>
              <a:rPr lang="nb-NO" sz="1600" dirty="0" err="1"/>
              <a:t>session</a:t>
            </a:r>
            <a:endParaRPr lang="nb-NO" sz="1600" dirty="0"/>
          </a:p>
          <a:p>
            <a:endParaRPr lang="nb-NO" sz="1600" dirty="0"/>
          </a:p>
          <a:p>
            <a:r>
              <a:rPr lang="nb-NO" sz="1600" dirty="0"/>
              <a:t>Data (Rubin 1981)</a:t>
            </a:r>
          </a:p>
          <a:p>
            <a:r>
              <a:rPr lang="nb-NO" sz="1600" dirty="0"/>
              <a:t>Run</a:t>
            </a:r>
          </a:p>
        </p:txBody>
      </p:sp>
      <p:cxnSp>
        <p:nvCxnSpPr>
          <p:cNvPr id="18" name="Rett pil 17"/>
          <p:cNvCxnSpPr/>
          <p:nvPr/>
        </p:nvCxnSpPr>
        <p:spPr>
          <a:xfrm flipH="1" flipV="1">
            <a:off x="1475656" y="1553686"/>
            <a:ext cx="4825810" cy="2099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pil 24"/>
          <p:cNvCxnSpPr/>
          <p:nvPr/>
        </p:nvCxnSpPr>
        <p:spPr>
          <a:xfrm flipH="1" flipV="1">
            <a:off x="4283968" y="2236228"/>
            <a:ext cx="2048787" cy="40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pil 26"/>
          <p:cNvCxnSpPr/>
          <p:nvPr/>
        </p:nvCxnSpPr>
        <p:spPr>
          <a:xfrm flipH="1" flipV="1">
            <a:off x="5731170" y="1466555"/>
            <a:ext cx="655849" cy="87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pil 28"/>
          <p:cNvCxnSpPr/>
          <p:nvPr/>
        </p:nvCxnSpPr>
        <p:spPr>
          <a:xfrm flipH="1">
            <a:off x="5731170" y="2520666"/>
            <a:ext cx="601584" cy="37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ktangel 31"/>
          <p:cNvSpPr/>
          <p:nvPr/>
        </p:nvSpPr>
        <p:spPr>
          <a:xfrm>
            <a:off x="5929842" y="2818061"/>
            <a:ext cx="252825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24292E"/>
                </a:solidFill>
                <a:latin typeface="-apple-system"/>
              </a:rPr>
              <a:t>Stan program for the model</a:t>
            </a:r>
            <a:endParaRPr lang="nb-NO" sz="1500" dirty="0"/>
          </a:p>
        </p:txBody>
      </p:sp>
      <p:cxnSp>
        <p:nvCxnSpPr>
          <p:cNvPr id="33" name="Rett pil 32"/>
          <p:cNvCxnSpPr/>
          <p:nvPr/>
        </p:nvCxnSpPr>
        <p:spPr>
          <a:xfrm flipH="1">
            <a:off x="5233471" y="2953067"/>
            <a:ext cx="729741" cy="362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pil 34"/>
          <p:cNvCxnSpPr>
            <a:cxnSpLocks/>
          </p:cNvCxnSpPr>
          <p:nvPr/>
        </p:nvCxnSpPr>
        <p:spPr>
          <a:xfrm>
            <a:off x="2411760" y="2615466"/>
            <a:ext cx="242408" cy="256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BFE77A0-09EE-4651-9E96-3723C50C7177}"/>
              </a:ext>
            </a:extLst>
          </p:cNvPr>
          <p:cNvSpPr/>
          <p:nvPr/>
        </p:nvSpPr>
        <p:spPr bwMode="auto">
          <a:xfrm>
            <a:off x="43530" y="1757261"/>
            <a:ext cx="3164819" cy="20991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59A533-AA61-4D38-8712-657D0AEB6153}"/>
              </a:ext>
            </a:extLst>
          </p:cNvPr>
          <p:cNvSpPr/>
          <p:nvPr/>
        </p:nvSpPr>
        <p:spPr bwMode="auto">
          <a:xfrm>
            <a:off x="1907703" y="2450031"/>
            <a:ext cx="360041" cy="2099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943C3-357F-4CDF-AD8B-0D65CD2F321F}"/>
              </a:ext>
            </a:extLst>
          </p:cNvPr>
          <p:cNvSpPr txBox="1"/>
          <p:nvPr/>
        </p:nvSpPr>
        <p:spPr>
          <a:xfrm>
            <a:off x="1805633" y="2421448"/>
            <a:ext cx="5854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>
                <a:solidFill>
                  <a:srgbClr val="47977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files</a:t>
            </a:r>
          </a:p>
        </p:txBody>
      </p:sp>
    </p:spTree>
    <p:extLst>
      <p:ext uri="{BB962C8B-B14F-4D97-AF65-F5344CB8AC3E}">
        <p14:creationId xmlns:p14="http://schemas.microsoft.com/office/powerpoint/2010/main" val="70051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build="p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42924" y="313153"/>
            <a:ext cx="7886700" cy="994172"/>
          </a:xfrm>
        </p:spPr>
        <p:txBody>
          <a:bodyPr/>
          <a:lstStyle/>
          <a:p>
            <a:r>
              <a:rPr lang="en-US" dirty="0"/>
              <a:t>Content of    .</a:t>
            </a:r>
            <a:r>
              <a:rPr lang="en-US" dirty="0" err="1"/>
              <a:t>stan</a:t>
            </a:r>
            <a:r>
              <a:rPr lang="en-US" dirty="0"/>
              <a:t> file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31169" y="1159614"/>
                <a:ext cx="5099119" cy="4073658"/>
              </a:xfrm>
            </p:spPr>
            <p:txBody>
              <a:bodyPr>
                <a:normAutofit/>
              </a:bodyPr>
              <a:lstStyle/>
              <a:p>
                <a:r>
                  <a:rPr lang="en-US" sz="1400" dirty="0"/>
                  <a:t>Data</a:t>
                </a:r>
              </a:p>
              <a:p>
                <a:pPr lvl="1"/>
                <a:r>
                  <a:rPr lang="en-US" sz="1400" dirty="0"/>
                  <a:t>Real numbers with constraints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endParaRPr lang="en-US" sz="1400" dirty="0"/>
              </a:p>
              <a:p>
                <a:r>
                  <a:rPr lang="en-US" sz="1400" dirty="0"/>
                  <a:t>Transformed data:   (not a good name)</a:t>
                </a:r>
              </a:p>
              <a:p>
                <a:pPr lvl="1"/>
                <a:r>
                  <a:rPr lang="en-US" sz="1400" dirty="0"/>
                  <a:t>Real numbers and equations executed once</a:t>
                </a:r>
              </a:p>
              <a:p>
                <a:pPr lvl="1"/>
                <a:r>
                  <a:rPr lang="en-US" sz="1400" dirty="0"/>
                  <a:t>Typically fixed hyper parameters</a:t>
                </a:r>
              </a:p>
              <a:p>
                <a:pPr lvl="1"/>
                <a:r>
                  <a:rPr lang="en-US" sz="1400" dirty="0"/>
                  <a:t>a</a:t>
                </a:r>
                <a:r>
                  <a:rPr lang="en-US" sz="1400" b="0" dirty="0"/>
                  <a:t>lpha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=1, 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beta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400" dirty="0"/>
              </a:p>
              <a:p>
                <a:pPr lvl="1"/>
                <a:r>
                  <a:rPr lang="en-US" sz="1400" dirty="0"/>
                  <a:t>Any variable that is defined wholly in terms of data or transformed data should be declared and defined in the transformed data block. </a:t>
                </a:r>
              </a:p>
              <a:p>
                <a:r>
                  <a:rPr lang="en-US" sz="1400" dirty="0"/>
                  <a:t>Parameter</a:t>
                </a:r>
              </a:p>
              <a:p>
                <a:pPr lvl="1"/>
                <a:r>
                  <a:rPr lang="en-US" sz="1400" dirty="0"/>
                  <a:t>The random variables we will sample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4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𝜼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1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1400" dirty="0"/>
              </a:p>
              <a:p>
                <a:r>
                  <a:rPr lang="en-US" sz="1400" dirty="0"/>
                  <a:t>Transformed parameters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⋅</m:t>
                        </m:r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1169" y="1159614"/>
                <a:ext cx="5099119" cy="4073658"/>
              </a:xfrm>
              <a:blipFill rotWithShape="0">
                <a:blip r:embed="rId2"/>
                <a:stretch>
                  <a:fillRect l="-239" t="-299" r="-9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530288" y="1307325"/>
                <a:ext cx="3110084" cy="3421226"/>
              </a:xfrm>
            </p:spPr>
            <p:txBody>
              <a:bodyPr>
                <a:normAutofit/>
              </a:bodyPr>
              <a:lstStyle/>
              <a:p>
                <a:r>
                  <a:rPr lang="en-US" sz="1400" dirty="0"/>
                  <a:t>Model</a:t>
                </a:r>
              </a:p>
              <a:p>
                <a:pPr lvl="1"/>
                <a:r>
                  <a:rPr lang="en-US" sz="1400" dirty="0"/>
                  <a:t>Prior: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𝜼</m:t>
                        </m:r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endParaRPr lang="en-US" sz="1400" b="0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sz="1400" dirty="0"/>
                  <a:t>Likelihood: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1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  <a:p>
                <a:r>
                  <a:rPr lang="en-US" sz="1400" dirty="0"/>
                  <a:t>Generated quantities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sz="1400" dirty="0"/>
              </a:p>
              <a:p>
                <a:pPr lvl="1"/>
                <a:endParaRPr lang="en-US" sz="1400" dirty="0"/>
              </a:p>
              <a:p>
                <a:endParaRPr lang="en-US" sz="1400" dirty="0"/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4" name="Plassholder for innhold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530288" y="1307325"/>
                <a:ext cx="3110084" cy="3421226"/>
              </a:xfrm>
              <a:blipFill rotWithShape="0">
                <a:blip r:embed="rId3"/>
                <a:stretch>
                  <a:fillRect l="-196" t="-1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/>
              <p:cNvSpPr txBox="1"/>
              <p:nvPr/>
            </p:nvSpPr>
            <p:spPr>
              <a:xfrm>
                <a:off x="778534" y="5279965"/>
                <a:ext cx="3422531" cy="78483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Prior of mu and tau are not defined in model</a:t>
                </a:r>
              </a:p>
              <a:p>
                <a:r>
                  <a:rPr lang="en-US" sz="1500" dirty="0"/>
                  <a:t>=&gt; Improper prior:  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5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en-US" sz="1500" i="1">
                        <a:latin typeface="Cambria Math" panose="02040503050406030204" pitchFamily="18" charset="0"/>
                      </a:rPr>
                      <m:t>∝1</m:t>
                    </m:r>
                  </m:oMath>
                </a14:m>
                <a:endParaRPr lang="en-US" sz="1500" dirty="0"/>
              </a:p>
            </p:txBody>
          </p:sp>
        </mc:Choice>
        <mc:Fallback xmlns="">
          <p:sp>
            <p:nvSpPr>
              <p:cNvPr id="6" name="TekstSylin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534" y="5279965"/>
                <a:ext cx="3422531" cy="784830"/>
              </a:xfrm>
              <a:prstGeom prst="rect">
                <a:avLst/>
              </a:prstGeom>
              <a:blipFill rotWithShape="0">
                <a:blip r:embed="rId5"/>
                <a:stretch>
                  <a:fillRect l="-533" t="-763" b="-68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4"/>
              <p:cNvSpPr/>
              <p:nvPr/>
            </p:nvSpPr>
            <p:spPr>
              <a:xfrm>
                <a:off x="6052140" y="2708920"/>
                <a:ext cx="2808113" cy="80522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] =</m:t>
                      </m:r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nary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9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140" y="2708920"/>
                <a:ext cx="2808113" cy="805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232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255042"/>
            <a:ext cx="7696200" cy="1143000"/>
          </a:xfrm>
        </p:spPr>
        <p:txBody>
          <a:bodyPr/>
          <a:lstStyle/>
          <a:p>
            <a:r>
              <a:rPr lang="en-US" dirty="0" err="1"/>
              <a:t>Variational</a:t>
            </a:r>
            <a:r>
              <a:rPr lang="en-US" dirty="0"/>
              <a:t> Bayes in STAN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11560" y="1700808"/>
            <a:ext cx="7912224" cy="4114800"/>
          </a:xfrm>
        </p:spPr>
        <p:txBody>
          <a:bodyPr/>
          <a:lstStyle/>
          <a:p>
            <a:r>
              <a:rPr lang="en-US" dirty="0"/>
              <a:t>The same STAN program can be used to make inference by </a:t>
            </a:r>
            <a:r>
              <a:rPr lang="en-US" dirty="0" err="1"/>
              <a:t>variational</a:t>
            </a:r>
            <a:r>
              <a:rPr lang="en-US" dirty="0"/>
              <a:t> Bayes </a:t>
            </a:r>
          </a:p>
          <a:p>
            <a:r>
              <a:rPr lang="en-US" dirty="0" err="1"/>
              <a:t>vb</a:t>
            </a:r>
            <a:r>
              <a:rPr lang="en-US" dirty="0"/>
              <a:t>()  replace </a:t>
            </a:r>
            <a:r>
              <a:rPr lang="en-US" dirty="0" err="1"/>
              <a:t>stan</a:t>
            </a:r>
            <a:r>
              <a:rPr lang="en-US" dirty="0"/>
              <a:t>()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6"/>
              <p:cNvSpPr/>
              <p:nvPr/>
            </p:nvSpPr>
            <p:spPr>
              <a:xfrm>
                <a:off x="841829" y="3284984"/>
                <a:ext cx="5935791" cy="12400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  <m:e>
                          <m:r>
                            <a:rPr lang="en-US" sz="32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3200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m:rPr>
                              <m:nor/>
                            </m:rPr>
                            <a:rPr lang="en-US" sz="3200" b="1"/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829" y="3284984"/>
                <a:ext cx="5935791" cy="124008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7"/>
          <p:cNvPicPr>
            <a:picLocks noChangeAspect="1"/>
          </p:cNvPicPr>
          <p:nvPr/>
        </p:nvPicPr>
        <p:blipFill rotWithShape="1">
          <a:blip r:embed="rId3"/>
          <a:srcRect l="12059" t="15971" r="34440" b="56724"/>
          <a:stretch/>
        </p:blipFill>
        <p:spPr>
          <a:xfrm>
            <a:off x="944972" y="4437112"/>
            <a:ext cx="7983996" cy="130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69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51118" y="332656"/>
            <a:ext cx="7886700" cy="994172"/>
          </a:xfrm>
        </p:spPr>
        <p:txBody>
          <a:bodyPr/>
          <a:lstStyle/>
          <a:p>
            <a:r>
              <a:rPr lang="en-US" dirty="0" err="1"/>
              <a:t>Variational</a:t>
            </a:r>
            <a:r>
              <a:rPr lang="en-US" dirty="0"/>
              <a:t> Bayes in STAN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1929" y="1326828"/>
            <a:ext cx="3777293" cy="4152361"/>
          </a:xfrm>
        </p:spPr>
        <p:txBody>
          <a:bodyPr>
            <a:noAutofit/>
          </a:bodyPr>
          <a:lstStyle/>
          <a:p>
            <a:r>
              <a:rPr lang="en-US" sz="1500" dirty="0" err="1"/>
              <a:t>vb</a:t>
            </a:r>
            <a:r>
              <a:rPr lang="en-US" sz="1500" dirty="0"/>
              <a:t>(object, </a:t>
            </a:r>
            <a:br>
              <a:rPr lang="en-US" sz="1500" dirty="0"/>
            </a:br>
            <a:r>
              <a:rPr lang="en-US" sz="1500" dirty="0"/>
              <a:t>data = list(), </a:t>
            </a:r>
            <a:br>
              <a:rPr lang="en-US" sz="1500" dirty="0"/>
            </a:br>
            <a:r>
              <a:rPr lang="en-US" sz="1500" dirty="0"/>
              <a:t>pars = NA, </a:t>
            </a:r>
            <a:br>
              <a:rPr lang="en-US" sz="1500" dirty="0"/>
            </a:br>
            <a:r>
              <a:rPr lang="en-US" sz="1500" dirty="0"/>
              <a:t>include = TRUE,</a:t>
            </a:r>
            <a:br>
              <a:rPr lang="en-US" sz="1500" dirty="0"/>
            </a:br>
            <a:r>
              <a:rPr lang="en-US" sz="1500" dirty="0" err="1"/>
              <a:t>init</a:t>
            </a:r>
            <a:r>
              <a:rPr lang="en-US" sz="1500" dirty="0"/>
              <a:t> = 'random', </a:t>
            </a:r>
            <a:br>
              <a:rPr lang="en-US" sz="1500" dirty="0"/>
            </a:br>
            <a:r>
              <a:rPr lang="en-US" sz="1500" dirty="0" err="1"/>
              <a:t>check_data</a:t>
            </a:r>
            <a:r>
              <a:rPr lang="en-US" sz="1500" dirty="0"/>
              <a:t> = TRUE, </a:t>
            </a:r>
            <a:br>
              <a:rPr lang="en-US" sz="1500" dirty="0"/>
            </a:br>
            <a:r>
              <a:rPr lang="en-US" sz="1500" dirty="0" err="1"/>
              <a:t>sample_file</a:t>
            </a:r>
            <a:r>
              <a:rPr lang="en-US" sz="1500" dirty="0"/>
              <a:t> = </a:t>
            </a:r>
            <a:r>
              <a:rPr lang="en-US" sz="1500" dirty="0" err="1"/>
              <a:t>tempfile</a:t>
            </a:r>
            <a:r>
              <a:rPr lang="en-US" sz="1500" dirty="0"/>
              <a:t>(</a:t>
            </a:r>
            <a:r>
              <a:rPr lang="en-US" sz="1500" dirty="0" err="1"/>
              <a:t>fileext</a:t>
            </a:r>
            <a:r>
              <a:rPr lang="en-US" sz="1500" dirty="0"/>
              <a:t> = '.csv'),</a:t>
            </a:r>
            <a:br>
              <a:rPr lang="en-US" sz="1500" dirty="0"/>
            </a:br>
            <a:r>
              <a:rPr lang="en-US" sz="1500" dirty="0"/>
              <a:t>algorithm = c("</a:t>
            </a:r>
            <a:r>
              <a:rPr lang="en-US" sz="1500" dirty="0" err="1"/>
              <a:t>meanfield</a:t>
            </a:r>
            <a:r>
              <a:rPr lang="en-US" sz="1500" dirty="0"/>
              <a:t>", "</a:t>
            </a:r>
            <a:r>
              <a:rPr lang="en-US" sz="1500" dirty="0" err="1"/>
              <a:t>fullrank</a:t>
            </a:r>
            <a:r>
              <a:rPr lang="en-US" sz="1500" dirty="0"/>
              <a:t>"),</a:t>
            </a:r>
            <a:br>
              <a:rPr lang="en-US" sz="1500" dirty="0"/>
            </a:br>
            <a:r>
              <a:rPr lang="en-US" sz="1500" dirty="0" err="1"/>
              <a:t>importance_resampling</a:t>
            </a:r>
            <a:r>
              <a:rPr lang="en-US" sz="1500" dirty="0"/>
              <a:t> = FALSE, </a:t>
            </a:r>
            <a:br>
              <a:rPr lang="en-US" sz="1500" dirty="0"/>
            </a:br>
            <a:r>
              <a:rPr lang="en-US" sz="1500" dirty="0" err="1"/>
              <a:t>keep_every</a:t>
            </a:r>
            <a:r>
              <a:rPr lang="en-US" sz="1500" dirty="0"/>
              <a:t> = 1,  </a:t>
            </a:r>
            <a:br>
              <a:rPr lang="en-US" sz="1500" dirty="0"/>
            </a:br>
            <a:r>
              <a:rPr lang="en-US" sz="1500" dirty="0"/>
              <a:t>...) </a:t>
            </a:r>
          </a:p>
          <a:p>
            <a:endParaRPr lang="en-US" sz="1500" dirty="0"/>
          </a:p>
          <a:p>
            <a:endParaRPr lang="en-US" sz="1500" dirty="0"/>
          </a:p>
          <a:p>
            <a:pPr marL="0" indent="0">
              <a:buNone/>
            </a:pPr>
            <a:r>
              <a:rPr lang="en-US" sz="1500" dirty="0"/>
              <a:t>Making a </a:t>
            </a:r>
            <a:r>
              <a:rPr lang="en-US" sz="1500" dirty="0" err="1"/>
              <a:t>stanmodel</a:t>
            </a:r>
            <a:endParaRPr lang="en-US" sz="1500" dirty="0"/>
          </a:p>
          <a:p>
            <a:r>
              <a:rPr lang="en-US" sz="1500" dirty="0" err="1"/>
              <a:t>stan_model</a:t>
            </a:r>
            <a:r>
              <a:rPr lang="en-US" sz="1500" dirty="0"/>
              <a:t>(file, </a:t>
            </a:r>
            <a:br>
              <a:rPr lang="en-US" sz="1500" dirty="0"/>
            </a:br>
            <a:r>
              <a:rPr lang="en-US" sz="1500" dirty="0" err="1"/>
              <a:t>model_name</a:t>
            </a:r>
            <a:r>
              <a:rPr lang="en-US" sz="1500" dirty="0"/>
              <a:t> = "</a:t>
            </a:r>
            <a:r>
              <a:rPr lang="en-US" sz="1500" dirty="0" err="1"/>
              <a:t>anon_model</a:t>
            </a:r>
            <a:r>
              <a:rPr lang="en-US" sz="1500" dirty="0"/>
              <a:t>", </a:t>
            </a:r>
            <a:br>
              <a:rPr lang="en-US" sz="1500" dirty="0"/>
            </a:br>
            <a:r>
              <a:rPr lang="en-US" sz="1500" dirty="0" err="1"/>
              <a:t>model_code</a:t>
            </a:r>
            <a:r>
              <a:rPr lang="en-US" sz="1500" dirty="0"/>
              <a:t> = "", </a:t>
            </a:r>
            <a:br>
              <a:rPr lang="en-US" sz="1500" dirty="0"/>
            </a:br>
            <a:r>
              <a:rPr lang="en-US" sz="1500" dirty="0"/>
              <a:t>…)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12273" y="1196752"/>
            <a:ext cx="4240961" cy="3703113"/>
          </a:xfrm>
        </p:spPr>
        <p:txBody>
          <a:bodyPr>
            <a:noAutofit/>
          </a:bodyPr>
          <a:lstStyle/>
          <a:p>
            <a:r>
              <a:rPr lang="en-US" sz="1200" dirty="0"/>
              <a:t>object	An object of class </a:t>
            </a:r>
            <a:r>
              <a:rPr lang="en-US" sz="1200" dirty="0" err="1"/>
              <a:t>stanmodel</a:t>
            </a:r>
            <a:r>
              <a:rPr lang="en-US" sz="1200" dirty="0"/>
              <a:t>.</a:t>
            </a:r>
          </a:p>
          <a:p>
            <a:r>
              <a:rPr lang="en-US" sz="1200" dirty="0"/>
              <a:t>data	A named list or environment providing </a:t>
            </a:r>
            <a:br>
              <a:rPr lang="en-US" sz="1200" dirty="0"/>
            </a:br>
            <a:r>
              <a:rPr lang="en-US" sz="1200" dirty="0"/>
              <a:t>              the data for the model </a:t>
            </a:r>
          </a:p>
          <a:p>
            <a:r>
              <a:rPr lang="en-US" sz="1200" dirty="0" err="1"/>
              <a:t>check_data</a:t>
            </a:r>
            <a:r>
              <a:rPr lang="en-US" sz="1200" dirty="0"/>
              <a:t> If TRUE the data will be preprocessed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algorithm	</a:t>
            </a:r>
          </a:p>
          <a:p>
            <a:pPr lvl="1"/>
            <a:r>
              <a:rPr lang="en-US" sz="1200" dirty="0"/>
              <a:t>"</a:t>
            </a:r>
            <a:r>
              <a:rPr lang="en-US" sz="1200" dirty="0" err="1"/>
              <a:t>meanfield</a:t>
            </a:r>
            <a:r>
              <a:rPr lang="en-US" sz="1200" dirty="0"/>
              <a:t>"  uses a fully factorized </a:t>
            </a:r>
            <a:br>
              <a:rPr lang="en-US" sz="1200" dirty="0"/>
            </a:br>
            <a:r>
              <a:rPr lang="en-US" sz="1200" dirty="0"/>
              <a:t>Gaussian for the approximation </a:t>
            </a:r>
          </a:p>
          <a:p>
            <a:pPr lvl="1"/>
            <a:r>
              <a:rPr lang="en-US" sz="1200" dirty="0"/>
              <a:t>"</a:t>
            </a:r>
            <a:r>
              <a:rPr lang="en-US" sz="1200" dirty="0" err="1"/>
              <a:t>fullrank</a:t>
            </a:r>
            <a:r>
              <a:rPr lang="en-US" sz="1200" dirty="0"/>
              <a:t>", uses a Gaussian with a full-rank covariance matrix for the approximation.</a:t>
            </a:r>
          </a:p>
          <a:p>
            <a:pPr lvl="1"/>
            <a:endParaRPr lang="en-US" sz="1200" dirty="0"/>
          </a:p>
          <a:p>
            <a:r>
              <a:rPr lang="en-US" sz="1200" dirty="0" err="1"/>
              <a:t>importance_resampling</a:t>
            </a:r>
            <a:r>
              <a:rPr lang="en-US" sz="1200" dirty="0"/>
              <a:t>: If TRUE we do importance resampling to adjust the draws at the optimum to be more like draws from the posterior distribution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 err="1"/>
              <a:t>StanModel</a:t>
            </a:r>
            <a:endParaRPr lang="en-US" sz="1200" dirty="0"/>
          </a:p>
          <a:p>
            <a:r>
              <a:rPr lang="en-US" sz="1200" dirty="0"/>
              <a:t>file:	The path to the Stan program. Use  a .</a:t>
            </a:r>
            <a:r>
              <a:rPr lang="en-US" sz="1200" dirty="0" err="1"/>
              <a:t>stan</a:t>
            </a:r>
            <a:r>
              <a:rPr lang="en-US" sz="1200" dirty="0"/>
              <a:t> extension on file</a:t>
            </a:r>
          </a:p>
          <a:p>
            <a:r>
              <a:rPr lang="en-US" sz="1200" dirty="0" err="1"/>
              <a:t>model_code</a:t>
            </a:r>
            <a:r>
              <a:rPr lang="en-US" sz="1200" dirty="0"/>
              <a:t>: A  character string either containing the model definition</a:t>
            </a:r>
          </a:p>
          <a:p>
            <a:r>
              <a:rPr lang="en-US" sz="1200" dirty="0" err="1"/>
              <a:t>model_name</a:t>
            </a:r>
            <a:r>
              <a:rPr lang="en-US" sz="1200" dirty="0"/>
              <a:t>: A string to use as the name of the model; (affects the name used in printed messages)</a:t>
            </a:r>
          </a:p>
          <a:p>
            <a:endParaRPr lang="en-US" sz="1800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/>
          <a:srcRect t="27380" r="61165" b="53805"/>
          <a:stretch/>
        </p:blipFill>
        <p:spPr>
          <a:xfrm>
            <a:off x="6228184" y="2060848"/>
            <a:ext cx="2097255" cy="6480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Frihåndsform 7"/>
          <p:cNvSpPr/>
          <p:nvPr/>
        </p:nvSpPr>
        <p:spPr bwMode="auto">
          <a:xfrm>
            <a:off x="5520906" y="2087592"/>
            <a:ext cx="1613139" cy="517585"/>
          </a:xfrm>
          <a:custGeom>
            <a:avLst/>
            <a:gdLst>
              <a:gd name="connsiteX0" fmla="*/ 0 w 1613139"/>
              <a:gd name="connsiteY0" fmla="*/ 0 h 517585"/>
              <a:gd name="connsiteX1" fmla="*/ 534837 w 1613139"/>
              <a:gd name="connsiteY1" fmla="*/ 448574 h 517585"/>
              <a:gd name="connsiteX2" fmla="*/ 1035169 w 1613139"/>
              <a:gd name="connsiteY2" fmla="*/ 465827 h 517585"/>
              <a:gd name="connsiteX3" fmla="*/ 1311215 w 1613139"/>
              <a:gd name="connsiteY3" fmla="*/ 517585 h 517585"/>
              <a:gd name="connsiteX4" fmla="*/ 1613139 w 1613139"/>
              <a:gd name="connsiteY4" fmla="*/ 483080 h 5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139" h="517585">
                <a:moveTo>
                  <a:pt x="0" y="0"/>
                </a:moveTo>
                <a:lnTo>
                  <a:pt x="534837" y="448574"/>
                </a:lnTo>
                <a:lnTo>
                  <a:pt x="1035169" y="465827"/>
                </a:lnTo>
                <a:lnTo>
                  <a:pt x="1311215" y="517585"/>
                </a:lnTo>
                <a:lnTo>
                  <a:pt x="1613139" y="483080"/>
                </a:ln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220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48172" y="311426"/>
            <a:ext cx="7696200" cy="1143000"/>
          </a:xfrm>
        </p:spPr>
        <p:txBody>
          <a:bodyPr/>
          <a:lstStyle/>
          <a:p>
            <a:r>
              <a:rPr lang="en-US" dirty="0"/>
              <a:t>Running </a:t>
            </a:r>
            <a:r>
              <a:rPr lang="en-US" dirty="0" err="1"/>
              <a:t>Variational</a:t>
            </a:r>
            <a:r>
              <a:rPr lang="en-US" dirty="0"/>
              <a:t> Bayes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b="71336"/>
          <a:stretch/>
        </p:blipFill>
        <p:spPr>
          <a:xfrm>
            <a:off x="259319" y="1272946"/>
            <a:ext cx="4188856" cy="546707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10281" b="18345"/>
          <a:stretch/>
        </p:blipFill>
        <p:spPr>
          <a:xfrm>
            <a:off x="271507" y="1819653"/>
            <a:ext cx="4129921" cy="1892880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224" y="4137714"/>
            <a:ext cx="4320025" cy="1341275"/>
          </a:xfrm>
          <a:prstGeom prst="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259319" y="3763541"/>
            <a:ext cx="3770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…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349003"/>
            <a:ext cx="4469508" cy="2742068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5"/>
          <a:srcRect l="920" t="95180" r="64" b="-671"/>
          <a:stretch/>
        </p:blipFill>
        <p:spPr>
          <a:xfrm>
            <a:off x="411983" y="5623006"/>
            <a:ext cx="8640960" cy="2939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ktangel 11"/>
          <p:cNvSpPr/>
          <p:nvPr/>
        </p:nvSpPr>
        <p:spPr>
          <a:xfrm>
            <a:off x="3423040" y="5092085"/>
            <a:ext cx="1140334" cy="16594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13" name="Rektangel 12"/>
          <p:cNvSpPr/>
          <p:nvPr/>
        </p:nvSpPr>
        <p:spPr>
          <a:xfrm>
            <a:off x="971600" y="3143079"/>
            <a:ext cx="1296144" cy="14116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50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2535679" y="6064028"/>
            <a:ext cx="6585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Results are not   trusted by developer </a:t>
            </a:r>
            <a:r>
              <a:rPr lang="en-US" sz="1800" dirty="0">
                <a:sym typeface="Wingdings" panose="05000000000000000000" pitchFamily="2" charset="2"/>
              </a:rPr>
              <a:t> (they are statisticians)</a:t>
            </a:r>
            <a:endParaRPr lang="en-US" sz="1800" dirty="0"/>
          </a:p>
        </p:txBody>
      </p:sp>
      <p:cxnSp>
        <p:nvCxnSpPr>
          <p:cNvPr id="4" name="Rett linje 3"/>
          <p:cNvCxnSpPr/>
          <p:nvPr/>
        </p:nvCxnSpPr>
        <p:spPr bwMode="auto">
          <a:xfrm flipV="1">
            <a:off x="575824" y="4097096"/>
            <a:ext cx="4056697" cy="15593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Rett linje 16"/>
          <p:cNvCxnSpPr/>
          <p:nvPr/>
        </p:nvCxnSpPr>
        <p:spPr bwMode="auto">
          <a:xfrm flipH="1" flipV="1">
            <a:off x="8964488" y="4086706"/>
            <a:ext cx="1" cy="15533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2768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rank VB -  compared to MCMC</a:t>
            </a:r>
          </a:p>
        </p:txBody>
      </p:sp>
      <p:pic>
        <p:nvPicPr>
          <p:cNvPr id="11" name="Plassholder for innhold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23273" y="2226469"/>
            <a:ext cx="3223214" cy="3263504"/>
          </a:xfrm>
          <a:prstGeom prst="rect">
            <a:avLst/>
          </a:prstGeom>
        </p:spPr>
      </p:pic>
      <p:pic>
        <p:nvPicPr>
          <p:cNvPr id="12" name="Plassholder for innhold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66968" y="2226469"/>
            <a:ext cx="3392129" cy="3263504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5161936" y="191176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Direct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139313" y="1911760"/>
            <a:ext cx="148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Transformed</a:t>
            </a:r>
          </a:p>
        </p:txBody>
      </p:sp>
      <p:pic>
        <p:nvPicPr>
          <p:cNvPr id="7" name="Plassholder for innhold 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1377" b="9449"/>
          <a:stretch/>
        </p:blipFill>
        <p:spPr>
          <a:xfrm>
            <a:off x="1562100" y="2320576"/>
            <a:ext cx="1757173" cy="2955131"/>
          </a:xfrm>
          <a:prstGeom prst="rect">
            <a:avLst/>
          </a:prstGeom>
        </p:spPr>
      </p:pic>
      <p:pic>
        <p:nvPicPr>
          <p:cNvPr id="8" name="Plassholder for innhold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2029" b="6530"/>
          <a:stretch/>
        </p:blipFill>
        <p:spPr>
          <a:xfrm>
            <a:off x="5305425" y="2320576"/>
            <a:ext cx="1766425" cy="3050381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1257815" y="5527683"/>
            <a:ext cx="198002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C00000"/>
                </a:solidFill>
              </a:rPr>
              <a:t>MCMC  </a:t>
            </a:r>
            <a:r>
              <a:rPr lang="en-US" sz="1500" dirty="0"/>
              <a:t>/ VB full rank</a:t>
            </a:r>
          </a:p>
        </p:txBody>
      </p:sp>
      <p:sp>
        <p:nvSpPr>
          <p:cNvPr id="10" name="Rektangel 9"/>
          <p:cNvSpPr/>
          <p:nvPr/>
        </p:nvSpPr>
        <p:spPr>
          <a:xfrm>
            <a:off x="5305425" y="5527683"/>
            <a:ext cx="198002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C00000"/>
                </a:solidFill>
              </a:rPr>
              <a:t>MCMC  </a:t>
            </a:r>
            <a:r>
              <a:rPr lang="en-US" sz="1500" dirty="0"/>
              <a:t>/ VB full rank</a:t>
            </a:r>
          </a:p>
        </p:txBody>
      </p:sp>
    </p:spTree>
    <p:extLst>
      <p:ext uri="{BB962C8B-B14F-4D97-AF65-F5344CB8AC3E}">
        <p14:creationId xmlns:p14="http://schemas.microsoft.com/office/powerpoint/2010/main" val="4264646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field VB -  compared to MCMC</a:t>
            </a:r>
          </a:p>
        </p:txBody>
      </p:sp>
      <p:pic>
        <p:nvPicPr>
          <p:cNvPr id="11" name="Plassholder for innhold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23273" y="2226469"/>
            <a:ext cx="3223214" cy="3263504"/>
          </a:xfrm>
          <a:prstGeom prst="rect">
            <a:avLst/>
          </a:prstGeom>
        </p:spPr>
      </p:pic>
      <p:pic>
        <p:nvPicPr>
          <p:cNvPr id="12" name="Plassholder for innhold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66968" y="2226469"/>
            <a:ext cx="3392129" cy="3263504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5161936" y="191176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Direct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139313" y="1911760"/>
            <a:ext cx="148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Transformed</a:t>
            </a:r>
          </a:p>
        </p:txBody>
      </p:sp>
      <p:pic>
        <p:nvPicPr>
          <p:cNvPr id="7" name="Plassholder for innhold 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0150" b="8866"/>
          <a:stretch/>
        </p:blipFill>
        <p:spPr>
          <a:xfrm>
            <a:off x="1419225" y="2312194"/>
            <a:ext cx="2105642" cy="2974181"/>
          </a:xfrm>
          <a:prstGeom prst="rect">
            <a:avLst/>
          </a:prstGeom>
        </p:spPr>
      </p:pic>
      <p:pic>
        <p:nvPicPr>
          <p:cNvPr id="8" name="Plassholder for innhold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0668" b="7698"/>
          <a:stretch/>
        </p:blipFill>
        <p:spPr>
          <a:xfrm>
            <a:off x="5314950" y="2312194"/>
            <a:ext cx="2022372" cy="3012281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1257815" y="5527683"/>
            <a:ext cx="224773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C00000"/>
                </a:solidFill>
              </a:rPr>
              <a:t>MCMC  </a:t>
            </a:r>
            <a:r>
              <a:rPr lang="en-US" sz="1500" dirty="0"/>
              <a:t>/ VB mean field </a:t>
            </a:r>
          </a:p>
        </p:txBody>
      </p:sp>
      <p:sp>
        <p:nvSpPr>
          <p:cNvPr id="10" name="Rektangel 9"/>
          <p:cNvSpPr/>
          <p:nvPr/>
        </p:nvSpPr>
        <p:spPr>
          <a:xfrm>
            <a:off x="5305425" y="5527683"/>
            <a:ext cx="230063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C00000"/>
                </a:solidFill>
              </a:rPr>
              <a:t>MCMC  </a:t>
            </a:r>
            <a:r>
              <a:rPr lang="en-US" sz="1500" dirty="0"/>
              <a:t>/  VB mean field </a:t>
            </a:r>
          </a:p>
        </p:txBody>
      </p:sp>
    </p:spTree>
    <p:extLst>
      <p:ext uri="{BB962C8B-B14F-4D97-AF65-F5344CB8AC3E}">
        <p14:creationId xmlns:p14="http://schemas.microsoft.com/office/powerpoint/2010/main" val="1884528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«Short» MCMC compared to MCMC </a:t>
            </a:r>
          </a:p>
        </p:txBody>
      </p:sp>
      <p:pic>
        <p:nvPicPr>
          <p:cNvPr id="11" name="Plassholder for innhold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23273" y="2226469"/>
            <a:ext cx="3223214" cy="3263504"/>
          </a:xfrm>
          <a:prstGeom prst="rect">
            <a:avLst/>
          </a:prstGeom>
        </p:spPr>
      </p:pic>
      <p:pic>
        <p:nvPicPr>
          <p:cNvPr id="12" name="Plassholder for innhold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66968" y="2226469"/>
            <a:ext cx="3392129" cy="3263504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5161936" y="191176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Direct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139313" y="1911760"/>
            <a:ext cx="148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Transformed</a:t>
            </a:r>
          </a:p>
        </p:txBody>
      </p:sp>
      <p:pic>
        <p:nvPicPr>
          <p:cNvPr id="17" name="Plassholder for innhold 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4673" b="6239"/>
          <a:stretch/>
        </p:blipFill>
        <p:spPr>
          <a:xfrm>
            <a:off x="1419225" y="2302669"/>
            <a:ext cx="2764132" cy="3059906"/>
          </a:xfrm>
          <a:prstGeom prst="rect">
            <a:avLst/>
          </a:prstGeom>
        </p:spPr>
      </p:pic>
      <p:pic>
        <p:nvPicPr>
          <p:cNvPr id="18" name="Plassholder for innhold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1288" b="6822"/>
          <a:stretch/>
        </p:blipFill>
        <p:spPr>
          <a:xfrm>
            <a:off x="5324475" y="2302669"/>
            <a:ext cx="2859382" cy="3040856"/>
          </a:xfrm>
          <a:prstGeom prst="rect">
            <a:avLst/>
          </a:prstGeom>
        </p:spPr>
      </p:pic>
      <p:sp>
        <p:nvSpPr>
          <p:cNvPr id="19" name="Rektangel 18"/>
          <p:cNvSpPr/>
          <p:nvPr/>
        </p:nvSpPr>
        <p:spPr>
          <a:xfrm>
            <a:off x="1257814" y="5527683"/>
            <a:ext cx="24945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C00000"/>
                </a:solidFill>
              </a:rPr>
              <a:t>MCMC long  </a:t>
            </a:r>
            <a:r>
              <a:rPr lang="en-US" sz="1500" dirty="0"/>
              <a:t>/ MCMC short</a:t>
            </a:r>
          </a:p>
        </p:txBody>
      </p:sp>
      <p:sp>
        <p:nvSpPr>
          <p:cNvPr id="20" name="Rektangel 19"/>
          <p:cNvSpPr/>
          <p:nvPr/>
        </p:nvSpPr>
        <p:spPr>
          <a:xfrm>
            <a:off x="5363089" y="5527683"/>
            <a:ext cx="24945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C00000"/>
                </a:solidFill>
              </a:rPr>
              <a:t>MCMC long  </a:t>
            </a:r>
            <a:r>
              <a:rPr lang="en-US" sz="1500" dirty="0"/>
              <a:t>/ MCMC short</a:t>
            </a:r>
          </a:p>
        </p:txBody>
      </p:sp>
    </p:spTree>
    <p:extLst>
      <p:ext uri="{BB962C8B-B14F-4D97-AF65-F5344CB8AC3E}">
        <p14:creationId xmlns:p14="http://schemas.microsoft.com/office/powerpoint/2010/main" val="2355084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60643" y="2226469"/>
            <a:ext cx="3223214" cy="3263504"/>
          </a:xfrm>
          <a:prstGeom prst="rect">
            <a:avLst/>
          </a:prstGeom>
        </p:spPr>
      </p:pic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 MCMC</a:t>
            </a:r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60143" y="2226469"/>
            <a:ext cx="3223214" cy="3263504"/>
          </a:xfrm>
          <a:prstGeom prst="rect">
            <a:avLst/>
          </a:prstGeom>
        </p:spPr>
      </p:pic>
      <p:cxnSp>
        <p:nvCxnSpPr>
          <p:cNvPr id="11" name="Rett linje 10"/>
          <p:cNvCxnSpPr/>
          <p:nvPr/>
        </p:nvCxnSpPr>
        <p:spPr>
          <a:xfrm flipV="1">
            <a:off x="2953512" y="2969514"/>
            <a:ext cx="685800" cy="20939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/>
        </p:nvCxnSpPr>
        <p:spPr>
          <a:xfrm flipH="1" flipV="1">
            <a:off x="1581912" y="2850642"/>
            <a:ext cx="466344" cy="2130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Sylinder 20"/>
          <p:cNvSpPr txBox="1"/>
          <p:nvPr/>
        </p:nvSpPr>
        <p:spPr>
          <a:xfrm>
            <a:off x="5161936" y="191176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Direct</a:t>
            </a:r>
          </a:p>
        </p:txBody>
      </p:sp>
      <p:sp>
        <p:nvSpPr>
          <p:cNvPr id="22" name="TekstSylinder 21"/>
          <p:cNvSpPr txBox="1"/>
          <p:nvPr/>
        </p:nvSpPr>
        <p:spPr>
          <a:xfrm>
            <a:off x="1139313" y="1911760"/>
            <a:ext cx="148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Transformed</a:t>
            </a:r>
          </a:p>
        </p:txBody>
      </p:sp>
    </p:spTree>
    <p:extLst>
      <p:ext uri="{BB962C8B-B14F-4D97-AF65-F5344CB8AC3E}">
        <p14:creationId xmlns:p14="http://schemas.microsoft.com/office/powerpoint/2010/main" val="4270338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ssholder for innhold 1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60143" y="2226469"/>
            <a:ext cx="3223214" cy="3263504"/>
          </a:xfrm>
          <a:prstGeom prst="rect">
            <a:avLst/>
          </a:prstGeom>
        </p:spPr>
      </p:pic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   VB full rank</a:t>
            </a:r>
          </a:p>
        </p:txBody>
      </p:sp>
      <p:cxnSp>
        <p:nvCxnSpPr>
          <p:cNvPr id="10" name="Rett linje 9"/>
          <p:cNvCxnSpPr/>
          <p:nvPr/>
        </p:nvCxnSpPr>
        <p:spPr>
          <a:xfrm flipV="1">
            <a:off x="2953512" y="2969514"/>
            <a:ext cx="685800" cy="20939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/>
          <p:cNvCxnSpPr/>
          <p:nvPr/>
        </p:nvCxnSpPr>
        <p:spPr>
          <a:xfrm flipH="1" flipV="1">
            <a:off x="1581912" y="2850642"/>
            <a:ext cx="466344" cy="2130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lassholder for innhold 1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60643" y="2226469"/>
            <a:ext cx="3223214" cy="3263504"/>
          </a:xfrm>
          <a:prstGeom prst="rect">
            <a:avLst/>
          </a:prstGeom>
        </p:spPr>
      </p:pic>
      <p:sp>
        <p:nvSpPr>
          <p:cNvPr id="16" name="TekstSylinder 15"/>
          <p:cNvSpPr txBox="1"/>
          <p:nvPr/>
        </p:nvSpPr>
        <p:spPr>
          <a:xfrm>
            <a:off x="5161936" y="191176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Direct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1139313" y="1911760"/>
            <a:ext cx="148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Transformed</a:t>
            </a:r>
          </a:p>
        </p:txBody>
      </p:sp>
    </p:spTree>
    <p:extLst>
      <p:ext uri="{BB962C8B-B14F-4D97-AF65-F5344CB8AC3E}">
        <p14:creationId xmlns:p14="http://schemas.microsoft.com/office/powerpoint/2010/main" val="3016600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  VB mean filed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60143" y="2226469"/>
            <a:ext cx="3223214" cy="3263504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60643" y="2226469"/>
            <a:ext cx="3223214" cy="3263504"/>
          </a:xfrm>
          <a:prstGeom prst="rect">
            <a:avLst/>
          </a:prstGeom>
        </p:spPr>
      </p:pic>
      <p:cxnSp>
        <p:nvCxnSpPr>
          <p:cNvPr id="7" name="Rett linje 6"/>
          <p:cNvCxnSpPr/>
          <p:nvPr/>
        </p:nvCxnSpPr>
        <p:spPr>
          <a:xfrm flipV="1">
            <a:off x="2953512" y="2969514"/>
            <a:ext cx="685800" cy="20939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 flipH="1" flipV="1">
            <a:off x="1581912" y="2850642"/>
            <a:ext cx="466344" cy="2130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5161936" y="191176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Direct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1139313" y="1911760"/>
            <a:ext cx="148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Transformed</a:t>
            </a:r>
          </a:p>
        </p:txBody>
      </p:sp>
    </p:spTree>
    <p:extLst>
      <p:ext uri="{BB962C8B-B14F-4D97-AF65-F5344CB8AC3E}">
        <p14:creationId xmlns:p14="http://schemas.microsoft.com/office/powerpoint/2010/main" val="904372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80920" cy="1143000"/>
          </a:xfrm>
        </p:spPr>
        <p:txBody>
          <a:bodyPr/>
          <a:lstStyle/>
          <a:p>
            <a:r>
              <a:rPr lang="en-US" dirty="0"/>
              <a:t>STAN  summary </a:t>
            </a:r>
            <a:r>
              <a:rPr lang="en-US" sz="2000" dirty="0"/>
              <a:t>(including HMC result from Lecture 12)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90600" y="1243229"/>
            <a:ext cx="6749752" cy="5040560"/>
          </a:xfrm>
        </p:spPr>
        <p:txBody>
          <a:bodyPr/>
          <a:lstStyle/>
          <a:p>
            <a:r>
              <a:rPr lang="en-US" sz="2400" dirty="0"/>
              <a:t>Possible to do inference with</a:t>
            </a:r>
          </a:p>
          <a:p>
            <a:pPr lvl="1"/>
            <a:r>
              <a:rPr lang="en-US" sz="2000" dirty="0"/>
              <a:t>MCMC</a:t>
            </a:r>
          </a:p>
          <a:p>
            <a:pPr lvl="1"/>
            <a:r>
              <a:rPr lang="en-US" sz="2000" dirty="0"/>
              <a:t>VB</a:t>
            </a:r>
          </a:p>
          <a:p>
            <a:r>
              <a:rPr lang="en-US" sz="2400" dirty="0"/>
              <a:t>Quite robust/adaptive MCMC sampler</a:t>
            </a:r>
          </a:p>
          <a:p>
            <a:r>
              <a:rPr lang="en-US" sz="2400" dirty="0"/>
              <a:t>Still work to be done for VB</a:t>
            </a:r>
          </a:p>
          <a:p>
            <a:pPr lvl="1"/>
            <a:r>
              <a:rPr lang="en-US" sz="2000" dirty="0"/>
              <a:t>Methodologically weaknesses</a:t>
            </a:r>
          </a:p>
          <a:p>
            <a:pPr lvl="1"/>
            <a:r>
              <a:rPr lang="en-US" sz="2000" dirty="0"/>
              <a:t>Implementational weaknesses</a:t>
            </a:r>
          </a:p>
          <a:p>
            <a:r>
              <a:rPr lang="en-US" sz="2400" dirty="0"/>
              <a:t>Test show</a:t>
            </a:r>
          </a:p>
          <a:p>
            <a:pPr lvl="1"/>
            <a:r>
              <a:rPr lang="en-US" sz="2000" dirty="0"/>
              <a:t>VB underestimate uncertainty</a:t>
            </a:r>
          </a:p>
          <a:p>
            <a:pPr lvl="1"/>
            <a:r>
              <a:rPr lang="en-US" sz="2000" dirty="0"/>
              <a:t>VB sensitive to parameterization</a:t>
            </a:r>
          </a:p>
          <a:p>
            <a:pPr lvl="1"/>
            <a:r>
              <a:rPr lang="en-US" sz="2000" dirty="0"/>
              <a:t>VB can be “far off”</a:t>
            </a:r>
          </a:p>
          <a:p>
            <a:pPr lvl="1"/>
            <a:r>
              <a:rPr lang="en-US" sz="2000" dirty="0"/>
              <a:t>NUTS  is also sensitive to parameterization, but can compensate by longer chain </a:t>
            </a:r>
          </a:p>
          <a:p>
            <a:endParaRPr lang="en-US" sz="240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CC4D6-CC22-5F43-961E-0E7301214EE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Høyre klammeparentes 5"/>
          <p:cNvSpPr/>
          <p:nvPr/>
        </p:nvSpPr>
        <p:spPr bwMode="auto">
          <a:xfrm>
            <a:off x="2897913" y="1700808"/>
            <a:ext cx="360040" cy="792088"/>
          </a:xfrm>
          <a:prstGeom prst="rightBrace">
            <a:avLst>
              <a:gd name="adj1" fmla="val 43696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3347864" y="1896797"/>
            <a:ext cx="2616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Same STAN program</a:t>
            </a:r>
          </a:p>
        </p:txBody>
      </p:sp>
    </p:spTree>
    <p:extLst>
      <p:ext uri="{BB962C8B-B14F-4D97-AF65-F5344CB8AC3E}">
        <p14:creationId xmlns:p14="http://schemas.microsoft.com/office/powerpoint/2010/main" val="2750075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1200"/>
            <a:ext cx="8856984" cy="4114800"/>
          </a:xfrm>
        </p:spPr>
        <p:txBody>
          <a:bodyPr/>
          <a:lstStyle/>
          <a:p>
            <a:r>
              <a:rPr lang="en-US" sz="1800" dirty="0"/>
              <a:t>Slides: Introduction to Stan by Cameron Bracken at University of Colorado Boulder February 2015 </a:t>
            </a:r>
          </a:p>
          <a:p>
            <a:r>
              <a:rPr lang="nb-NO" sz="1800" dirty="0">
                <a:hlinkClick r:id="rId2"/>
              </a:rPr>
              <a:t>https://github.com/stan-dev/rstan/wiki/RStan-Getting-Started</a:t>
            </a:r>
            <a:endParaRPr lang="nb-NO" sz="1800" dirty="0"/>
          </a:p>
          <a:p>
            <a:r>
              <a:rPr lang="nb-NO" sz="1800" dirty="0">
                <a:hlinkClick r:id="rId3"/>
              </a:rPr>
              <a:t>https://mc-stan.org/docs/2_26/reference-manual</a:t>
            </a:r>
            <a:endParaRPr lang="nb-NO" sz="1800" dirty="0"/>
          </a:p>
          <a:p>
            <a:r>
              <a:rPr lang="nb-NO" sz="1800" dirty="0">
                <a:hlinkClick r:id="rId4"/>
              </a:rPr>
              <a:t>https://mc-stan.org/docs/2_26/functions-reference</a:t>
            </a:r>
            <a:endParaRPr lang="nb-NO" sz="1800" dirty="0"/>
          </a:p>
          <a:p>
            <a:r>
              <a:rPr lang="nb-NO" sz="1800" dirty="0">
                <a:hlinkClick r:id="rId5"/>
              </a:rPr>
              <a:t>https://mc-stan.org/rstan/reference/</a:t>
            </a:r>
            <a:endParaRPr lang="nb-NO" sz="1800" dirty="0"/>
          </a:p>
          <a:p>
            <a:r>
              <a:rPr lang="nb-NO" sz="1800" dirty="0">
                <a:hlinkClick r:id="rId6"/>
              </a:rPr>
              <a:t>https://faculty.ucr.edu/~jflegal/203/STAN_tutorial.pdf</a:t>
            </a:r>
            <a:endParaRPr lang="nb-NO" sz="1800" dirty="0"/>
          </a:p>
          <a:p>
            <a:r>
              <a:rPr lang="nb-NO" sz="1800" dirty="0">
                <a:hlinkClick r:id="rId7"/>
              </a:rPr>
              <a:t>https://mc-stan.org/users/documentation/case-studies/divergences_and_bias.html</a:t>
            </a:r>
            <a:endParaRPr lang="nb-NO" sz="1800" dirty="0"/>
          </a:p>
          <a:p>
            <a:r>
              <a:rPr lang="nb-NO" sz="1800" dirty="0" err="1"/>
              <a:t>Betancourt</a:t>
            </a:r>
            <a:r>
              <a:rPr lang="nb-NO" sz="1800" dirty="0"/>
              <a:t>, Michael 2016a. “</a:t>
            </a:r>
            <a:r>
              <a:rPr lang="nb-NO" sz="1800" dirty="0" err="1"/>
              <a:t>Diagnosing</a:t>
            </a:r>
            <a:r>
              <a:rPr lang="nb-NO" sz="1800" dirty="0"/>
              <a:t> </a:t>
            </a:r>
            <a:r>
              <a:rPr lang="nb-NO" sz="1800" dirty="0" err="1"/>
              <a:t>Suboptimal</a:t>
            </a:r>
            <a:r>
              <a:rPr lang="nb-NO" sz="1800" dirty="0"/>
              <a:t> </a:t>
            </a:r>
            <a:r>
              <a:rPr lang="nb-NO" sz="1800" dirty="0" err="1"/>
              <a:t>Cotangent</a:t>
            </a:r>
            <a:r>
              <a:rPr lang="nb-NO" sz="1800" dirty="0"/>
              <a:t> </a:t>
            </a:r>
            <a:r>
              <a:rPr lang="nb-NO" sz="1800" dirty="0" err="1"/>
              <a:t>Disintegrations</a:t>
            </a:r>
            <a:r>
              <a:rPr lang="nb-NO" sz="1800" dirty="0"/>
              <a:t> in </a:t>
            </a:r>
            <a:r>
              <a:rPr lang="nb-NO" sz="1800" dirty="0" err="1"/>
              <a:t>Hamiltonian</a:t>
            </a:r>
            <a:r>
              <a:rPr lang="nb-NO" sz="1800" dirty="0"/>
              <a:t> Monte Carlo. ” </a:t>
            </a:r>
            <a:r>
              <a:rPr lang="nb-NO" sz="1800" i="1" dirty="0" err="1"/>
              <a:t>arXiv</a:t>
            </a:r>
            <a:r>
              <a:rPr lang="nb-NO" sz="1800" dirty="0"/>
              <a:t> 1604.00695. </a:t>
            </a:r>
            <a:r>
              <a:rPr lang="nb-NO" sz="1800" dirty="0">
                <a:hlinkClick r:id="rId8"/>
              </a:rPr>
              <a:t>https://arxiv.org/abs/1604.00695</a:t>
            </a:r>
            <a:r>
              <a:rPr lang="nb-NO" sz="1800" dirty="0"/>
              <a:t>.</a:t>
            </a:r>
          </a:p>
          <a:p>
            <a:r>
              <a:rPr lang="en-US" sz="1800" dirty="0"/>
              <a:t>Rubin DB (1981). “Estimation in Parallel Randomized Experiments.” Journal of Educational Statistics, 6, 377–400</a:t>
            </a:r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7607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56554</TotalTime>
  <Words>1442</Words>
  <Application>Microsoft Office PowerPoint</Application>
  <PresentationFormat>On-screen Show (4:3)</PresentationFormat>
  <Paragraphs>175</Paragraphs>
  <Slides>22</Slides>
  <Notes>0</Notes>
  <HiddenSlides>5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-apple-system</vt:lpstr>
      <vt:lpstr>Arial</vt:lpstr>
      <vt:lpstr>Cambria Math</vt:lpstr>
      <vt:lpstr>Courier New</vt:lpstr>
      <vt:lpstr>Blank Presentation</vt:lpstr>
      <vt:lpstr>STK-4051/9051  Computational Statistics  Spring 2023 Software for Bayesian Inference</vt:lpstr>
      <vt:lpstr>Variational inference</vt:lpstr>
      <vt:lpstr>Software for Bayesian inference</vt:lpstr>
      <vt:lpstr>PowerPoint Presentation</vt:lpstr>
      <vt:lpstr>How things are built together</vt:lpstr>
      <vt:lpstr>What does a stan call do in R?</vt:lpstr>
      <vt:lpstr>What does a stan call do in R?</vt:lpstr>
      <vt:lpstr>Meta analysis of treatment effect in  8 schools</vt:lpstr>
      <vt:lpstr>Data from Rubin (1981)</vt:lpstr>
      <vt:lpstr>Running Stan in RStudio</vt:lpstr>
      <vt:lpstr>Content of    .stan file</vt:lpstr>
      <vt:lpstr>Variational Bayes in STAN</vt:lpstr>
      <vt:lpstr>Variational Bayes in STAN</vt:lpstr>
      <vt:lpstr>Running Variational Bayes</vt:lpstr>
      <vt:lpstr>Full rank VB -  compared to MCMC</vt:lpstr>
      <vt:lpstr>Mean field VB -  compared to MCMC</vt:lpstr>
      <vt:lpstr>«Short» MCMC compared to MCMC </vt:lpstr>
      <vt:lpstr>Joint distribution MCMC</vt:lpstr>
      <vt:lpstr>Joint distribution   VB full rank</vt:lpstr>
      <vt:lpstr>Joint distribution  VB mean filed</vt:lpstr>
      <vt:lpstr>STAN  summary (including HMC result from Lecture 12)</vt:lpstr>
      <vt:lpstr>References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VariationalBayes STAN</dc:title>
  <dc:subject/>
  <dc:creator>Odd Kolbjørnsen</dc:creator>
  <cp:keywords/>
  <dc:description/>
  <cp:lastModifiedBy>Odd Kolbjørnsen</cp:lastModifiedBy>
  <cp:revision>1064</cp:revision>
  <dcterms:created xsi:type="dcterms:W3CDTF">2018-08-23T16:15:48Z</dcterms:created>
  <dcterms:modified xsi:type="dcterms:W3CDTF">2023-04-24T16:02:53Z</dcterms:modified>
  <cp:category/>
</cp:coreProperties>
</file>