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432" r:id="rId3"/>
    <p:sldId id="425" r:id="rId4"/>
    <p:sldId id="426" r:id="rId5"/>
    <p:sldId id="468" r:id="rId6"/>
    <p:sldId id="473" r:id="rId7"/>
    <p:sldId id="463" r:id="rId8"/>
    <p:sldId id="462" r:id="rId9"/>
    <p:sldId id="472" r:id="rId10"/>
    <p:sldId id="434" r:id="rId11"/>
    <p:sldId id="435" r:id="rId12"/>
    <p:sldId id="436" r:id="rId13"/>
    <p:sldId id="437" r:id="rId14"/>
    <p:sldId id="466" r:id="rId15"/>
    <p:sldId id="438" r:id="rId16"/>
    <p:sldId id="439" r:id="rId17"/>
    <p:sldId id="467" r:id="rId18"/>
    <p:sldId id="440" r:id="rId19"/>
    <p:sldId id="442" r:id="rId20"/>
    <p:sldId id="443" r:id="rId21"/>
    <p:sldId id="444" r:id="rId22"/>
    <p:sldId id="445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70" r:id="rId31"/>
    <p:sldId id="469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9775"/>
    <a:srgbClr val="229E66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5930" autoAdjust="0"/>
  </p:normalViewPr>
  <p:slideViewPr>
    <p:cSldViewPr>
      <p:cViewPr varScale="1">
        <p:scale>
          <a:sx n="54" d="100"/>
          <a:sy n="54" d="100"/>
        </p:scale>
        <p:origin x="882" y="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18.04.2023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96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0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8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arkov_chain_Monte_Carlo#Software" TargetMode="External"/><Relationship Id="rId2" Type="http://schemas.openxmlformats.org/officeDocument/2006/relationships/hyperlink" Target="https://en.wikipedia.org/wiki/Probabilistic_programm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preview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mc-stan.org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ithub.com/stan-de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2023</a:t>
            </a:r>
            <a:br>
              <a:rPr lang="en-US" dirty="0"/>
            </a:br>
            <a:r>
              <a:rPr lang="en-US" dirty="0"/>
              <a:t>Software for Bayesian Inference - STAN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nb-NO" dirty="0"/>
              <a:t>Software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216" y="1196752"/>
            <a:ext cx="8424936" cy="5508848"/>
          </a:xfrm>
        </p:spPr>
        <p:txBody>
          <a:bodyPr/>
          <a:lstStyle/>
          <a:p>
            <a:r>
              <a:rPr lang="en-US" sz="2000" dirty="0"/>
              <a:t>There is always an existing software that ”does your job” </a:t>
            </a:r>
          </a:p>
          <a:p>
            <a:r>
              <a:rPr lang="en-US" sz="2000" dirty="0"/>
              <a:t>Even if the software does not do exactly what you want maybe it is good enough (cost - benefit)</a:t>
            </a:r>
          </a:p>
          <a:p>
            <a:r>
              <a:rPr lang="en-US" sz="2000" dirty="0"/>
              <a:t>The challenge is to figure out how this works </a:t>
            </a:r>
            <a:br>
              <a:rPr lang="en-US" sz="2000" dirty="0"/>
            </a:br>
            <a:r>
              <a:rPr lang="en-US" sz="2000" dirty="0"/>
              <a:t>(and how you can make it do what you want)</a:t>
            </a:r>
          </a:p>
          <a:p>
            <a:r>
              <a:rPr lang="en-US" sz="2000" dirty="0"/>
              <a:t>Reasons </a:t>
            </a:r>
            <a:r>
              <a:rPr lang="en-US" sz="2000" b="1" dirty="0"/>
              <a:t>not</a:t>
            </a:r>
            <a:r>
              <a:rPr lang="en-US" sz="2000" dirty="0"/>
              <a:t> to make your own computer code:</a:t>
            </a:r>
          </a:p>
          <a:p>
            <a:pPr lvl="1"/>
            <a:r>
              <a:rPr lang="en-US" sz="1800" dirty="0"/>
              <a:t>existing code is tested (less bugs) </a:t>
            </a:r>
          </a:p>
          <a:p>
            <a:pPr lvl="1"/>
            <a:r>
              <a:rPr lang="en-US" sz="1800" dirty="0"/>
              <a:t>existing code is optimized (speed) </a:t>
            </a:r>
          </a:p>
          <a:p>
            <a:pPr lvl="1"/>
            <a:r>
              <a:rPr lang="en-US" sz="1800" dirty="0"/>
              <a:t>often related to publications easier to get others to ”accept it” </a:t>
            </a:r>
          </a:p>
          <a:p>
            <a:r>
              <a:rPr lang="en-US" sz="2000" dirty="0"/>
              <a:t>Reasons to make your own computer code:</a:t>
            </a:r>
          </a:p>
          <a:p>
            <a:pPr lvl="1"/>
            <a:r>
              <a:rPr lang="en-US" sz="1800" dirty="0"/>
              <a:t>understand the methodology better </a:t>
            </a:r>
          </a:p>
          <a:p>
            <a:pPr lvl="1"/>
            <a:r>
              <a:rPr lang="en-US" sz="1800" dirty="0"/>
              <a:t>improve/develop existing methodology </a:t>
            </a:r>
          </a:p>
          <a:p>
            <a:pPr lvl="1"/>
            <a:r>
              <a:rPr lang="en-US" sz="1800" dirty="0"/>
              <a:t>combining with other techniques </a:t>
            </a:r>
          </a:p>
          <a:p>
            <a:pPr lvl="1"/>
            <a:r>
              <a:rPr lang="en-US" sz="1800" dirty="0"/>
              <a:t>compete with existing computer code </a:t>
            </a:r>
          </a:p>
          <a:p>
            <a:pPr lvl="1"/>
            <a:r>
              <a:rPr lang="en-US" sz="1800" dirty="0"/>
              <a:t>because you have too much spare time</a:t>
            </a: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644" y="260648"/>
            <a:ext cx="7696200" cy="1143000"/>
          </a:xfrm>
        </p:spPr>
        <p:txBody>
          <a:bodyPr/>
          <a:lstStyle/>
          <a:p>
            <a:r>
              <a:rPr lang="nb-NO" dirty="0"/>
              <a:t>Software for </a:t>
            </a:r>
            <a:r>
              <a:rPr lang="nb-NO" dirty="0" err="1"/>
              <a:t>Bayesian</a:t>
            </a:r>
            <a:r>
              <a:rPr lang="nb-NO" dirty="0"/>
              <a:t> </a:t>
            </a:r>
            <a:r>
              <a:rPr lang="nb-NO" dirty="0" err="1"/>
              <a:t>inference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66" y="1142184"/>
            <a:ext cx="8153400" cy="4680520"/>
          </a:xfrm>
        </p:spPr>
        <p:txBody>
          <a:bodyPr/>
          <a:lstStyle/>
          <a:p>
            <a:r>
              <a:rPr lang="nb-NO" dirty="0"/>
              <a:t>MCMC  </a:t>
            </a:r>
          </a:p>
          <a:p>
            <a:pPr lvl="1"/>
            <a:r>
              <a:rPr lang="nb-NO" dirty="0" err="1"/>
              <a:t>WinBUGS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OpenBUGS</a:t>
            </a:r>
            <a:endParaRPr lang="nb-NO" dirty="0"/>
          </a:p>
          <a:p>
            <a:pPr lvl="1"/>
            <a:r>
              <a:rPr lang="nb-NO" dirty="0"/>
              <a:t>JAGS ( Just </a:t>
            </a:r>
            <a:r>
              <a:rPr lang="nb-NO" dirty="0" err="1"/>
              <a:t>Another</a:t>
            </a:r>
            <a:r>
              <a:rPr lang="nb-NO" dirty="0"/>
              <a:t> Gibbs Sampler)</a:t>
            </a:r>
          </a:p>
          <a:p>
            <a:pPr lvl="1"/>
            <a:r>
              <a:rPr lang="nb-NO" dirty="0" err="1"/>
              <a:t>TensorFlow</a:t>
            </a:r>
            <a:r>
              <a:rPr lang="nb-NO" dirty="0"/>
              <a:t> </a:t>
            </a:r>
            <a:r>
              <a:rPr lang="nb-NO" dirty="0" err="1"/>
              <a:t>Probability</a:t>
            </a:r>
            <a:endParaRPr lang="nb-NO" dirty="0"/>
          </a:p>
          <a:p>
            <a:pPr lvl="1"/>
            <a:r>
              <a:rPr lang="nb-NO" dirty="0"/>
              <a:t>R-STAN (</a:t>
            </a:r>
            <a:r>
              <a:rPr lang="nb-NO" dirty="0" err="1"/>
              <a:t>Hamiltonian</a:t>
            </a:r>
            <a:r>
              <a:rPr lang="nb-NO" dirty="0"/>
              <a:t> MC)</a:t>
            </a:r>
          </a:p>
          <a:p>
            <a:r>
              <a:rPr lang="nb-NO" dirty="0" err="1"/>
              <a:t>Approximation</a:t>
            </a:r>
            <a:endParaRPr lang="nb-NO" dirty="0"/>
          </a:p>
          <a:p>
            <a:pPr lvl="1"/>
            <a:r>
              <a:rPr lang="nb-NO" dirty="0"/>
              <a:t>R-STAN (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Inference</a:t>
            </a:r>
            <a:r>
              <a:rPr lang="nb-NO" dirty="0"/>
              <a:t> )</a:t>
            </a:r>
          </a:p>
          <a:p>
            <a:pPr lvl="1"/>
            <a:r>
              <a:rPr lang="nb-NO" dirty="0" err="1"/>
              <a:t>TensorFlow</a:t>
            </a:r>
            <a:r>
              <a:rPr lang="nb-NO" dirty="0"/>
              <a:t> </a:t>
            </a:r>
            <a:r>
              <a:rPr lang="nb-NO" dirty="0" err="1"/>
              <a:t>Probability</a:t>
            </a:r>
            <a:r>
              <a:rPr lang="nb-NO" dirty="0"/>
              <a:t> (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Inference</a:t>
            </a:r>
            <a:r>
              <a:rPr lang="nb-NO" dirty="0"/>
              <a:t> )</a:t>
            </a:r>
          </a:p>
          <a:p>
            <a:pPr lvl="1"/>
            <a:r>
              <a:rPr lang="nb-NO" dirty="0"/>
              <a:t>R-INLA (Integrated </a:t>
            </a:r>
            <a:r>
              <a:rPr lang="nb-NO" dirty="0" err="1"/>
              <a:t>Nested</a:t>
            </a:r>
            <a:r>
              <a:rPr lang="nb-NO" dirty="0"/>
              <a:t> </a:t>
            </a:r>
            <a:r>
              <a:rPr lang="nb-NO" dirty="0" err="1"/>
              <a:t>Laplace</a:t>
            </a:r>
            <a:r>
              <a:rPr lang="nb-NO" dirty="0"/>
              <a:t> </a:t>
            </a:r>
            <a:r>
              <a:rPr lang="nb-NO" dirty="0" err="1"/>
              <a:t>Approximations</a:t>
            </a:r>
            <a:r>
              <a:rPr lang="nb-NO" dirty="0"/>
              <a:t>)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20086" y="2180451"/>
            <a:ext cx="5180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1600" dirty="0"/>
              <a:t>BUGS = </a:t>
            </a:r>
            <a:r>
              <a:rPr lang="nb-NO" sz="1600" dirty="0" err="1"/>
              <a:t>Bayesian</a:t>
            </a:r>
            <a:r>
              <a:rPr lang="nb-NO" sz="1600" dirty="0"/>
              <a:t> </a:t>
            </a:r>
            <a:r>
              <a:rPr lang="nb-NO" sz="1600" dirty="0" err="1"/>
              <a:t>inference</a:t>
            </a:r>
            <a:r>
              <a:rPr lang="nb-NO" sz="1600" dirty="0"/>
              <a:t> Using Gibbs Sampler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67426" y="4318988"/>
            <a:ext cx="4896544" cy="5040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67426" y="3429000"/>
            <a:ext cx="4896544" cy="5040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18A44-265F-469D-8F36-2310C343ABA3}"/>
              </a:ext>
            </a:extLst>
          </p:cNvPr>
          <p:cNvSpPr txBox="1"/>
          <p:nvPr/>
        </p:nvSpPr>
        <p:spPr>
          <a:xfrm>
            <a:off x="907395" y="6124481"/>
            <a:ext cx="78653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>
                <a:hlinkClick r:id="rId2"/>
              </a:rPr>
              <a:t>https://en.wikipedia.org/wiki/Probabilistic_programming</a:t>
            </a:r>
            <a:endParaRPr lang="nb-NO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C40C6F-10FA-4ACD-BC68-A0C6C3B3D95F}"/>
              </a:ext>
            </a:extLst>
          </p:cNvPr>
          <p:cNvSpPr txBox="1"/>
          <p:nvPr/>
        </p:nvSpPr>
        <p:spPr>
          <a:xfrm>
            <a:off x="907395" y="5724371"/>
            <a:ext cx="77794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https://en.wikipedia.org/wiki/Markov_chain_Monte_Carlo#Software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30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16"/>
          <a:stretch/>
        </p:blipFill>
        <p:spPr>
          <a:xfrm>
            <a:off x="137765" y="764704"/>
            <a:ext cx="854903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8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803699"/>
            <a:ext cx="7086180" cy="5015098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1600197" y="5818797"/>
            <a:ext cx="645710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“Adaptive Hamiltonian MC”</a:t>
            </a:r>
          </a:p>
        </p:txBody>
      </p:sp>
    </p:spTree>
    <p:extLst>
      <p:ext uri="{BB962C8B-B14F-4D97-AF65-F5344CB8AC3E}">
        <p14:creationId xmlns:p14="http://schemas.microsoft.com/office/powerpoint/2010/main" val="183771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B8BF-D0D0-4293-A0F3-3DC02EFB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NUTS = No U-Turn Sampler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0DF10-C7CF-4D77-B0BD-190091DB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2" descr="https://getoutside.ordnancesurvey.co.uk/site/uploads/images/assets/Web%20images/Slope-map.jpg">
            <a:extLst>
              <a:ext uri="{FF2B5EF4-FFF2-40B4-BE49-F238E27FC236}">
                <a16:creationId xmlns:a16="http://schemas.microsoft.com/office/drawing/2014/main" id="{A71E7659-CEC5-4B47-AB17-BA466B1CC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21" y="2166552"/>
            <a:ext cx="328413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4E5132AB-9303-4A4D-8545-9AF58DD39D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11422" y="2781289"/>
            <a:ext cx="4508762" cy="32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76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are built together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574"/>
          <a:stretch/>
        </p:blipFill>
        <p:spPr>
          <a:xfrm>
            <a:off x="323528" y="1844824"/>
            <a:ext cx="8435280" cy="4742758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lassholder for innhold 6"/>
          <p:cNvPicPr>
            <a:picLocks noChangeAspect="1"/>
          </p:cNvPicPr>
          <p:nvPr/>
        </p:nvPicPr>
        <p:blipFill rotWithShape="1">
          <a:blip r:embed="rId4"/>
          <a:srcRect l="-60" t="8617" r="80502" b="79799"/>
          <a:stretch/>
        </p:blipFill>
        <p:spPr bwMode="auto">
          <a:xfrm>
            <a:off x="100000" y="4581128"/>
            <a:ext cx="1781200" cy="2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684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88340" y="332656"/>
            <a:ext cx="7696200" cy="1143000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a stan </a:t>
            </a:r>
            <a:r>
              <a:rPr lang="nb-NO" dirty="0" err="1"/>
              <a:t>call</a:t>
            </a:r>
            <a:r>
              <a:rPr lang="nb-NO" dirty="0"/>
              <a:t> do in 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48" y="1483054"/>
            <a:ext cx="8215583" cy="3752491"/>
          </a:xfrm>
        </p:spPr>
        <p:txBody>
          <a:bodyPr>
            <a:noAutofit/>
          </a:bodyPr>
          <a:lstStyle/>
          <a:p>
            <a:r>
              <a:rPr lang="en-US" sz="1600" dirty="0"/>
              <a:t>The </a:t>
            </a:r>
            <a:r>
              <a:rPr lang="en-US" sz="1600" dirty="0" err="1"/>
              <a:t>stan</a:t>
            </a:r>
            <a:r>
              <a:rPr lang="en-US" sz="1600" dirty="0"/>
              <a:t> function does all of the work of fitting a Stan model and returning the results as an instance of </a:t>
            </a:r>
            <a:r>
              <a:rPr lang="en-US" sz="1600" dirty="0" err="1"/>
              <a:t>stanfit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r>
              <a:rPr lang="en-US" sz="1600" dirty="0"/>
              <a:t>The steps are roughly as follows:</a:t>
            </a:r>
          </a:p>
          <a:p>
            <a:pPr lvl="1"/>
            <a:r>
              <a:rPr lang="en-US" sz="1400" dirty="0"/>
              <a:t>Translate the Stan model to C++ code. (</a:t>
            </a:r>
            <a:r>
              <a:rPr lang="en-US" sz="1400" dirty="0" err="1"/>
              <a:t>stanc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Compile the C++ code into a binary shared object, which is loaded into the current R session (an object of S4 class </a:t>
            </a:r>
            <a:r>
              <a:rPr lang="en-US" sz="1400" dirty="0" err="1"/>
              <a:t>stanmodel</a:t>
            </a:r>
            <a:r>
              <a:rPr lang="en-US" sz="1400" dirty="0"/>
              <a:t> is created). (</a:t>
            </a:r>
            <a:r>
              <a:rPr lang="en-US" sz="1400" dirty="0" err="1"/>
              <a:t>stan_model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Draw samples and wrap them in an object of S4 class </a:t>
            </a:r>
            <a:r>
              <a:rPr lang="en-US" sz="1400" dirty="0" err="1"/>
              <a:t>stanfit</a:t>
            </a:r>
            <a:r>
              <a:rPr lang="en-US" sz="1400" dirty="0"/>
              <a:t>. (sampling)</a:t>
            </a:r>
          </a:p>
          <a:p>
            <a:endParaRPr lang="en-US" sz="1600" dirty="0"/>
          </a:p>
          <a:p>
            <a:r>
              <a:rPr lang="en-US" sz="1600" dirty="0"/>
              <a:t>The returned object can be used with methods such as print, summary, and plot to inspect and retrieve the results of the fitted model.</a:t>
            </a:r>
          </a:p>
          <a:p>
            <a:endParaRPr lang="en-US" sz="1600" dirty="0"/>
          </a:p>
          <a:p>
            <a:r>
              <a:rPr lang="en-US" sz="1600" dirty="0" err="1"/>
              <a:t>stan</a:t>
            </a:r>
            <a:r>
              <a:rPr lang="en-US" sz="1600" dirty="0"/>
              <a:t> can also be used to sample again from a fitted model under different settings (e.g., different </a:t>
            </a:r>
            <a:r>
              <a:rPr lang="en-US" sz="1600" dirty="0" err="1"/>
              <a:t>iter</a:t>
            </a:r>
            <a:r>
              <a:rPr lang="en-US" sz="1600" dirty="0"/>
              <a:t>, data, etc.) by using the fit argument to specify an existing </a:t>
            </a:r>
            <a:r>
              <a:rPr lang="en-US" sz="1600" dirty="0" err="1"/>
              <a:t>stanfit</a:t>
            </a:r>
            <a:r>
              <a:rPr lang="en-US" sz="1600" dirty="0"/>
              <a:t> object. In this case, the compiled C++ code for the model is reused.</a:t>
            </a:r>
          </a:p>
          <a:p>
            <a:endParaRPr lang="en-US" sz="1600" dirty="0"/>
          </a:p>
          <a:p>
            <a:r>
              <a:rPr lang="en-US" sz="1600" dirty="0"/>
              <a:t>Stan keeps track of what he has already compiled, if you change file you get: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                                                (not an error)</a:t>
            </a:r>
            <a:endParaRPr lang="nb-NO" sz="1600" dirty="0"/>
          </a:p>
        </p:txBody>
      </p:sp>
      <p:pic>
        <p:nvPicPr>
          <p:cNvPr id="6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703" r="5596" b="5523"/>
          <a:stretch/>
        </p:blipFill>
        <p:spPr>
          <a:xfrm>
            <a:off x="1115616" y="6093296"/>
            <a:ext cx="6203471" cy="2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88340" y="332656"/>
            <a:ext cx="7696200" cy="1143000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a stan </a:t>
            </a:r>
            <a:r>
              <a:rPr lang="nb-NO" dirty="0" err="1"/>
              <a:t>call</a:t>
            </a:r>
            <a:r>
              <a:rPr lang="nb-NO" dirty="0"/>
              <a:t> do in 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48" y="1483054"/>
            <a:ext cx="8215583" cy="3752491"/>
          </a:xfrm>
        </p:spPr>
        <p:txBody>
          <a:bodyPr>
            <a:noAutofit/>
          </a:bodyPr>
          <a:lstStyle/>
          <a:p>
            <a:r>
              <a:rPr lang="en-US" sz="1600" dirty="0"/>
              <a:t>The </a:t>
            </a:r>
            <a:r>
              <a:rPr lang="en-US" sz="1600" dirty="0" err="1"/>
              <a:t>stan</a:t>
            </a:r>
            <a:r>
              <a:rPr lang="en-US" sz="1600" dirty="0"/>
              <a:t> function does all of the work of fitting a Stan model and returning the results as an instance of </a:t>
            </a:r>
            <a:r>
              <a:rPr lang="en-US" sz="1600" dirty="0" err="1"/>
              <a:t>stanfit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r>
              <a:rPr lang="en-US" sz="1600" dirty="0"/>
              <a:t>The steps are roughly as follows:</a:t>
            </a:r>
          </a:p>
          <a:p>
            <a:pPr lvl="1"/>
            <a:r>
              <a:rPr lang="en-US" sz="1400" dirty="0"/>
              <a:t>Translate the Stan model to C++ code. (</a:t>
            </a:r>
            <a:r>
              <a:rPr lang="en-US" sz="1400" dirty="0" err="1"/>
              <a:t>stanc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Compile the C++ code into a binary shared object, which is loaded into the current R session (an object of S4 class </a:t>
            </a:r>
            <a:r>
              <a:rPr lang="en-US" sz="1400" dirty="0" err="1"/>
              <a:t>stanmodel</a:t>
            </a:r>
            <a:r>
              <a:rPr lang="en-US" sz="1400" dirty="0"/>
              <a:t> is created). (</a:t>
            </a:r>
            <a:r>
              <a:rPr lang="en-US" sz="1400" dirty="0" err="1"/>
              <a:t>stan_model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Draw samples and wrap them in an object of S4 class </a:t>
            </a:r>
            <a:r>
              <a:rPr lang="en-US" sz="1400" dirty="0" err="1"/>
              <a:t>stanfit</a:t>
            </a:r>
            <a:r>
              <a:rPr lang="en-US" sz="1400" dirty="0"/>
              <a:t>. (sampling)</a:t>
            </a:r>
          </a:p>
          <a:p>
            <a:endParaRPr lang="en-US" sz="1600" dirty="0"/>
          </a:p>
          <a:p>
            <a:r>
              <a:rPr lang="en-US" sz="1600" dirty="0"/>
              <a:t>The returned object can be used with methods such as print, summary, and plot to inspect and retrieve the results of the fitted model.</a:t>
            </a:r>
          </a:p>
          <a:p>
            <a:endParaRPr lang="en-US" sz="1600" dirty="0"/>
          </a:p>
          <a:p>
            <a:r>
              <a:rPr lang="en-US" sz="1600" dirty="0" err="1"/>
              <a:t>stan</a:t>
            </a:r>
            <a:r>
              <a:rPr lang="en-US" sz="1600" dirty="0"/>
              <a:t> can also be used to sample again from a fitted model under different settings (e.g., different </a:t>
            </a:r>
            <a:r>
              <a:rPr lang="en-US" sz="1600" dirty="0" err="1"/>
              <a:t>iter</a:t>
            </a:r>
            <a:r>
              <a:rPr lang="en-US" sz="1600" dirty="0"/>
              <a:t>, data, etc.) by using the fit argument to specify an existing </a:t>
            </a:r>
            <a:r>
              <a:rPr lang="en-US" sz="1600" dirty="0" err="1"/>
              <a:t>stanfit</a:t>
            </a:r>
            <a:r>
              <a:rPr lang="en-US" sz="1600" dirty="0"/>
              <a:t> object. In this case, the compiled C++ code for the model is reused.</a:t>
            </a:r>
          </a:p>
          <a:p>
            <a:endParaRPr lang="en-US" sz="1600" dirty="0"/>
          </a:p>
          <a:p>
            <a:r>
              <a:rPr lang="en-US" sz="1600" dirty="0"/>
              <a:t>Stan keeps track of what he has already compiled, if you change file you get: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                                                (not an error)</a:t>
            </a:r>
            <a:endParaRPr lang="nb-NO" sz="1600" dirty="0"/>
          </a:p>
        </p:txBody>
      </p:sp>
      <p:pic>
        <p:nvPicPr>
          <p:cNvPr id="6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703" r="5596" b="5523"/>
          <a:stretch/>
        </p:blipFill>
        <p:spPr>
          <a:xfrm>
            <a:off x="1115616" y="6093296"/>
            <a:ext cx="6203471" cy="243112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83917" r="77818" b="-40"/>
          <a:stretch/>
        </p:blipFill>
        <p:spPr>
          <a:xfrm>
            <a:off x="971600" y="1114176"/>
            <a:ext cx="2415947" cy="370608"/>
          </a:xfrm>
          <a:prstGeom prst="rect">
            <a:avLst/>
          </a:prstGeom>
        </p:spPr>
      </p:pic>
      <p:pic>
        <p:nvPicPr>
          <p:cNvPr id="5" name="Plassholder for innhold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56931" t="83917" b="-495"/>
          <a:stretch/>
        </p:blipFill>
        <p:spPr>
          <a:xfrm>
            <a:off x="3121470" y="1103713"/>
            <a:ext cx="4690890" cy="38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58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1050" y="692696"/>
            <a:ext cx="7696200" cy="1143000"/>
          </a:xfrm>
        </p:spPr>
        <p:txBody>
          <a:bodyPr/>
          <a:lstStyle/>
          <a:p>
            <a:r>
              <a:rPr lang="en-US" dirty="0"/>
              <a:t>Meta analysis of treatment effect in  8 schools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1500" y="1835696"/>
            <a:ext cx="8115300" cy="4442891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/>
              <a:t>Effect of coaching program for SAT-V  </a:t>
            </a:r>
            <a:br>
              <a:rPr lang="en-US" sz="5100" dirty="0"/>
            </a:br>
            <a:r>
              <a:rPr lang="en-US" sz="5100" dirty="0"/>
              <a:t>(Scholastic Aptitude Test - Verbal)</a:t>
            </a:r>
          </a:p>
          <a:p>
            <a:r>
              <a:rPr lang="en-US" sz="5100" dirty="0"/>
              <a:t>Data analyzed at each school  separately to derive:</a:t>
            </a:r>
          </a:p>
          <a:p>
            <a:pPr lvl="1"/>
            <a:r>
              <a:rPr lang="en-US" sz="3800" dirty="0"/>
              <a:t>Estimated treatment effect (Treatment=Special preparation)</a:t>
            </a:r>
          </a:p>
          <a:p>
            <a:pPr lvl="1"/>
            <a:r>
              <a:rPr lang="en-US" sz="3800" dirty="0"/>
              <a:t>Standard error of the treatment effect </a:t>
            </a:r>
          </a:p>
          <a:p>
            <a:r>
              <a:rPr lang="en-US" sz="5100" dirty="0"/>
              <a:t>Analysis of data at each school adjust for PSAT (initial level of students)</a:t>
            </a:r>
          </a:p>
          <a:p>
            <a:r>
              <a:rPr lang="en-US" sz="5100" dirty="0"/>
              <a:t>By pooling data across experiments we can improve all estimates</a:t>
            </a:r>
          </a:p>
          <a:p>
            <a:r>
              <a:rPr lang="en-US" sz="5100" dirty="0"/>
              <a:t>Is the pooling justified or is there an effect of “better” teaching at schools that does the best job</a:t>
            </a:r>
          </a:p>
          <a:p>
            <a:pPr lvl="1"/>
            <a:r>
              <a:rPr lang="en-US" sz="3800" dirty="0"/>
              <a:t>If so we should look to the best school to  investigate what they </a:t>
            </a:r>
            <a:br>
              <a:rPr lang="en-US" sz="3800" dirty="0"/>
            </a:br>
            <a:r>
              <a:rPr lang="en-US" sz="3800" dirty="0"/>
              <a:t>did differently (~right)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7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556956"/>
            <a:ext cx="7696200" cy="1143000"/>
          </a:xfrm>
        </p:spPr>
        <p:txBody>
          <a:bodyPr/>
          <a:lstStyle/>
          <a:p>
            <a:r>
              <a:rPr lang="nb-NO" dirty="0"/>
              <a:t>Data from Rubin (1981)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0" r="5685"/>
          <a:stretch/>
        </p:blipFill>
        <p:spPr>
          <a:xfrm rot="16200000">
            <a:off x="2750907" y="331894"/>
            <a:ext cx="3570178" cy="6552728"/>
          </a:xfr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751181"/>
            <a:ext cx="3713396" cy="754549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604101" y="5661248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Code on webpage: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8schools.r,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8schools.stan, 8schoolsDirect.stan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922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53213"/>
            <a:ext cx="7696200" cy="1143000"/>
          </a:xfrm>
        </p:spPr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Stan in </a:t>
            </a:r>
            <a:r>
              <a:rPr lang="nb-NO" dirty="0" err="1"/>
              <a:t>RStudio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029" y="1377666"/>
            <a:ext cx="5890813" cy="1243164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941042" y="1489680"/>
            <a:ext cx="2375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 </a:t>
            </a:r>
            <a:endParaRPr lang="nb-NO" sz="1500" dirty="0"/>
          </a:p>
        </p:txBody>
      </p:sp>
      <p:sp>
        <p:nvSpPr>
          <p:cNvPr id="10" name="Rektangel 9"/>
          <p:cNvSpPr/>
          <p:nvPr/>
        </p:nvSpPr>
        <p:spPr>
          <a:xfrm>
            <a:off x="5574386" y="4926838"/>
            <a:ext cx="2730954" cy="12464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Be sure that your Stan programs ends in a blank line without any characters including spaces and comments.</a:t>
            </a:r>
            <a:endParaRPr lang="nb-NO" sz="1500" dirty="0"/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5294312" y="3480143"/>
            <a:ext cx="3886200" cy="1218682"/>
          </a:xfrm>
        </p:spPr>
        <p:txBody>
          <a:bodyPr/>
          <a:lstStyle/>
          <a:p>
            <a:r>
              <a:rPr lang="en-US" sz="1800" b="0" i="0" u="none" strike="noStrike" dirty="0" err="1">
                <a:solidFill>
                  <a:srgbClr val="0366D6"/>
                </a:solidFill>
                <a:effectLst/>
                <a:latin typeface="-apple-system"/>
                <a:hlinkClick r:id="rId3"/>
              </a:rPr>
              <a:t>RStudio</a:t>
            </a:r>
            <a:r>
              <a:rPr lang="en-US" sz="1800" b="0" i="0" dirty="0">
                <a:solidFill>
                  <a:srgbClr val="24292E"/>
                </a:solidFill>
                <a:effectLst/>
                <a:latin typeface="-apple-system"/>
              </a:rPr>
              <a:t> version 1.2.x or later</a:t>
            </a:r>
            <a:br>
              <a:rPr lang="en-US" sz="1800" b="0" i="0" dirty="0">
                <a:solidFill>
                  <a:srgbClr val="24292E"/>
                </a:solidFill>
                <a:effectLst/>
                <a:latin typeface="-apple-system"/>
              </a:rPr>
            </a:br>
            <a:r>
              <a:rPr lang="en-US" sz="1800" dirty="0">
                <a:solidFill>
                  <a:srgbClr val="24292E"/>
                </a:solidFill>
                <a:latin typeface="-apple-system"/>
              </a:rPr>
              <a:t>Has good support for R-STAN</a:t>
            </a:r>
          </a:p>
          <a:p>
            <a:r>
              <a:rPr lang="nb-NO" sz="1800" dirty="0"/>
              <a:t>File -&gt; New File -&gt; Stan File</a:t>
            </a:r>
          </a:p>
          <a:p>
            <a:endParaRPr lang="nb-NO" sz="1800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4"/>
          <a:srcRect b="5943"/>
          <a:stretch/>
        </p:blipFill>
        <p:spPr>
          <a:xfrm>
            <a:off x="85219" y="2911527"/>
            <a:ext cx="5093389" cy="305548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Rett pil 13"/>
          <p:cNvCxnSpPr/>
          <p:nvPr/>
        </p:nvCxnSpPr>
        <p:spPr>
          <a:xfrm flipH="1">
            <a:off x="395536" y="5805264"/>
            <a:ext cx="519675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6301466" y="1361526"/>
            <a:ext cx="26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/>
              <a:t>rstan</a:t>
            </a:r>
            <a:r>
              <a:rPr lang="nb-NO" sz="1600" dirty="0"/>
              <a:t> </a:t>
            </a:r>
            <a:r>
              <a:rPr lang="nb-NO" sz="1600" dirty="0" err="1"/>
              <a:t>install</a:t>
            </a:r>
            <a:r>
              <a:rPr lang="nb-NO" sz="1600" dirty="0"/>
              <a:t> </a:t>
            </a:r>
          </a:p>
          <a:p>
            <a:r>
              <a:rPr lang="nb-NO" sz="1600" dirty="0" err="1"/>
              <a:t>add</a:t>
            </a:r>
            <a:r>
              <a:rPr lang="nb-NO" sz="1600" dirty="0"/>
              <a:t> to </a:t>
            </a:r>
            <a:r>
              <a:rPr lang="nb-NO" sz="1600" dirty="0" err="1"/>
              <a:t>current</a:t>
            </a:r>
            <a:r>
              <a:rPr lang="nb-NO" sz="1600" dirty="0"/>
              <a:t> </a:t>
            </a:r>
            <a:r>
              <a:rPr lang="nb-NO" sz="1600" dirty="0" err="1"/>
              <a:t>session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Data (Rubin 1981)</a:t>
            </a:r>
          </a:p>
          <a:p>
            <a:r>
              <a:rPr lang="nb-NO" sz="1600" dirty="0"/>
              <a:t>Run</a:t>
            </a:r>
          </a:p>
        </p:txBody>
      </p:sp>
      <p:cxnSp>
        <p:nvCxnSpPr>
          <p:cNvPr id="18" name="Rett pil 17"/>
          <p:cNvCxnSpPr/>
          <p:nvPr/>
        </p:nvCxnSpPr>
        <p:spPr>
          <a:xfrm flipH="1" flipV="1">
            <a:off x="1475656" y="1553686"/>
            <a:ext cx="4825810" cy="209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 24"/>
          <p:cNvCxnSpPr/>
          <p:nvPr/>
        </p:nvCxnSpPr>
        <p:spPr>
          <a:xfrm flipH="1" flipV="1">
            <a:off x="4283968" y="2236228"/>
            <a:ext cx="2048787" cy="40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/>
          <p:cNvCxnSpPr/>
          <p:nvPr/>
        </p:nvCxnSpPr>
        <p:spPr>
          <a:xfrm flipH="1" flipV="1">
            <a:off x="5731170" y="1466555"/>
            <a:ext cx="655849" cy="87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 28"/>
          <p:cNvCxnSpPr/>
          <p:nvPr/>
        </p:nvCxnSpPr>
        <p:spPr>
          <a:xfrm flipH="1">
            <a:off x="5731170" y="2520666"/>
            <a:ext cx="601584" cy="3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ktangel 31"/>
          <p:cNvSpPr/>
          <p:nvPr/>
        </p:nvSpPr>
        <p:spPr>
          <a:xfrm>
            <a:off x="5929842" y="2818061"/>
            <a:ext cx="2528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Stan program for the model</a:t>
            </a:r>
            <a:endParaRPr lang="nb-NO" sz="1500" dirty="0"/>
          </a:p>
        </p:txBody>
      </p:sp>
      <p:cxnSp>
        <p:nvCxnSpPr>
          <p:cNvPr id="33" name="Rett pil 32"/>
          <p:cNvCxnSpPr/>
          <p:nvPr/>
        </p:nvCxnSpPr>
        <p:spPr>
          <a:xfrm flipH="1">
            <a:off x="5233471" y="2953067"/>
            <a:ext cx="729741" cy="362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>
            <a:cxnSpLocks/>
          </p:cNvCxnSpPr>
          <p:nvPr/>
        </p:nvCxnSpPr>
        <p:spPr>
          <a:xfrm>
            <a:off x="2411760" y="2615466"/>
            <a:ext cx="242408" cy="256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BFE77A0-09EE-4651-9E96-3723C50C7177}"/>
              </a:ext>
            </a:extLst>
          </p:cNvPr>
          <p:cNvSpPr/>
          <p:nvPr/>
        </p:nvSpPr>
        <p:spPr bwMode="auto">
          <a:xfrm>
            <a:off x="43530" y="1757261"/>
            <a:ext cx="3164819" cy="2099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59A533-AA61-4D38-8712-657D0AEB6153}"/>
              </a:ext>
            </a:extLst>
          </p:cNvPr>
          <p:cNvSpPr/>
          <p:nvPr/>
        </p:nvSpPr>
        <p:spPr bwMode="auto">
          <a:xfrm>
            <a:off x="1907703" y="2450031"/>
            <a:ext cx="360041" cy="209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943C3-357F-4CDF-AD8B-0D65CD2F321F}"/>
              </a:ext>
            </a:extLst>
          </p:cNvPr>
          <p:cNvSpPr txBox="1"/>
          <p:nvPr/>
        </p:nvSpPr>
        <p:spPr>
          <a:xfrm>
            <a:off x="1805633" y="2421448"/>
            <a:ext cx="5854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47977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</a:t>
            </a:r>
          </a:p>
        </p:txBody>
      </p:sp>
    </p:spTree>
    <p:extLst>
      <p:ext uri="{BB962C8B-B14F-4D97-AF65-F5344CB8AC3E}">
        <p14:creationId xmlns:p14="http://schemas.microsoft.com/office/powerpoint/2010/main" val="70051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11">
            <a:extLst>
              <a:ext uri="{FF2B5EF4-FFF2-40B4-BE49-F238E27FC236}">
                <a16:creationId xmlns:a16="http://schemas.microsoft.com/office/drawing/2014/main" id="{48C1B8B3-930E-4175-A29F-B4CCCECFD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43"/>
          <a:stretch/>
        </p:blipFill>
        <p:spPr>
          <a:xfrm>
            <a:off x="4689065" y="3861048"/>
            <a:ext cx="4263754" cy="2557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2924" y="313153"/>
            <a:ext cx="7886700" cy="994172"/>
          </a:xfrm>
        </p:spPr>
        <p:txBody>
          <a:bodyPr/>
          <a:lstStyle/>
          <a:p>
            <a:r>
              <a:rPr lang="en-US" dirty="0"/>
              <a:t>Content of    .</a:t>
            </a:r>
            <a:r>
              <a:rPr lang="en-US" dirty="0" err="1"/>
              <a:t>stan</a:t>
            </a:r>
            <a:r>
              <a:rPr lang="en-US" dirty="0"/>
              <a:t> 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31169" y="1159614"/>
                <a:ext cx="5099119" cy="4073658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/>
                  <a:t>Data</a:t>
                </a:r>
              </a:p>
              <a:p>
                <a:pPr lvl="1"/>
                <a:r>
                  <a:rPr lang="en-US" sz="1400" dirty="0"/>
                  <a:t>Real numbers with constraints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Transformed data:   (not a good name)</a:t>
                </a:r>
              </a:p>
              <a:p>
                <a:pPr lvl="1"/>
                <a:r>
                  <a:rPr lang="en-US" sz="1400" dirty="0"/>
                  <a:t>Real numbers and equations executed once</a:t>
                </a:r>
              </a:p>
              <a:p>
                <a:pPr lvl="1"/>
                <a:r>
                  <a:rPr lang="en-US" sz="1400" dirty="0"/>
                  <a:t>Typically fixed hyper parameters</a:t>
                </a:r>
              </a:p>
              <a:p>
                <a:pPr lvl="1"/>
                <a:r>
                  <a:rPr lang="en-US" sz="1400" dirty="0"/>
                  <a:t>a</a:t>
                </a:r>
                <a:r>
                  <a:rPr lang="en-US" sz="1400" b="0" dirty="0"/>
                  <a:t>lpha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beta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400" dirty="0"/>
              </a:p>
              <a:p>
                <a:pPr lvl="1"/>
                <a:r>
                  <a:rPr lang="en-US" sz="1400" dirty="0"/>
                  <a:t>Any variable that is defined wholly in terms of data or transformed data should be declared and defined in the transformed data block. </a:t>
                </a:r>
              </a:p>
              <a:p>
                <a:r>
                  <a:rPr lang="en-US" sz="1400" dirty="0"/>
                  <a:t>Parameter</a:t>
                </a:r>
              </a:p>
              <a:p>
                <a:pPr lvl="1"/>
                <a:r>
                  <a:rPr lang="en-US" sz="1400" dirty="0"/>
                  <a:t>The random variables we will sample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𝜼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Transformed parameters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⋅</m:t>
                        </m:r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1169" y="1159614"/>
                <a:ext cx="5099119" cy="4073658"/>
              </a:xfrm>
              <a:blipFill rotWithShape="0">
                <a:blip r:embed="rId3"/>
                <a:stretch>
                  <a:fillRect l="-239" t="-299" r="-9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530288" y="1307325"/>
                <a:ext cx="3110084" cy="3421226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/>
                  <a:t>Model</a:t>
                </a:r>
              </a:p>
              <a:p>
                <a:pPr lvl="1"/>
                <a:r>
                  <a:rPr lang="en-US" sz="1400" dirty="0"/>
                  <a:t>Prior: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𝜼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US" sz="1400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1400" dirty="0"/>
                  <a:t>Likelihood: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Generated quantities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1400" dirty="0"/>
              </a:p>
              <a:p>
                <a:pPr lvl="1"/>
                <a:endParaRPr lang="en-US" sz="1400" dirty="0"/>
              </a:p>
              <a:p>
                <a:endParaRPr lang="en-US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530288" y="1307325"/>
                <a:ext cx="3110084" cy="3421226"/>
              </a:xfrm>
              <a:blipFill rotWithShape="0">
                <a:blip r:embed="rId4"/>
                <a:stretch>
                  <a:fillRect l="-196" t="-1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/>
              <p:cNvSpPr txBox="1"/>
              <p:nvPr/>
            </p:nvSpPr>
            <p:spPr>
              <a:xfrm>
                <a:off x="778534" y="5279965"/>
                <a:ext cx="3422531" cy="7848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Prior of mu and tau are not defined in model</a:t>
                </a:r>
              </a:p>
              <a:p>
                <a:r>
                  <a:rPr lang="en-US" sz="1500" dirty="0"/>
                  <a:t>=&gt; Improper prior:  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1500" i="1">
                        <a:latin typeface="Cambria Math" panose="02040503050406030204" pitchFamily="18" charset="0"/>
                      </a:rPr>
                      <m:t>∝1</m:t>
                    </m:r>
                  </m:oMath>
                </a14:m>
                <a:endParaRPr lang="en-US" sz="1500" dirty="0"/>
              </a:p>
            </p:txBody>
          </p:sp>
        </mc:Choice>
        <mc:Fallback xmlns="">
          <p:sp>
            <p:nvSpPr>
              <p:cNvPr id="6" name="TekstSylin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34" y="5279965"/>
                <a:ext cx="3422531" cy="784830"/>
              </a:xfrm>
              <a:prstGeom prst="rect">
                <a:avLst/>
              </a:prstGeom>
              <a:blipFill rotWithShape="0">
                <a:blip r:embed="rId5"/>
                <a:stretch>
                  <a:fillRect l="-533" t="-763" b="-68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pil 7"/>
          <p:cNvCxnSpPr>
            <a:cxnSpLocks/>
            <a:stCxn id="6" idx="3"/>
          </p:cNvCxnSpPr>
          <p:nvPr/>
        </p:nvCxnSpPr>
        <p:spPr>
          <a:xfrm>
            <a:off x="4201065" y="5672380"/>
            <a:ext cx="741872" cy="439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4"/>
              <p:cNvSpPr/>
              <p:nvPr/>
            </p:nvSpPr>
            <p:spPr>
              <a:xfrm>
                <a:off x="6052140" y="2708920"/>
                <a:ext cx="2808113" cy="8052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] =</m:t>
                      </m:r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40" y="2708920"/>
                <a:ext cx="2808113" cy="805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23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00"/>
          <a:stretch/>
        </p:blipFill>
        <p:spPr>
          <a:xfrm>
            <a:off x="395536" y="830075"/>
            <a:ext cx="8147248" cy="5439054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8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6447" y="418701"/>
            <a:ext cx="7696200" cy="1143000"/>
          </a:xfrm>
        </p:spPr>
        <p:txBody>
          <a:bodyPr/>
          <a:lstStyle/>
          <a:p>
            <a:r>
              <a:rPr lang="nb-NO" dirty="0"/>
              <a:t>Model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6447" y="3429000"/>
            <a:ext cx="5832305" cy="2798297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3567" y="1384300"/>
            <a:ext cx="5629035" cy="1972691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2483769" y="908720"/>
            <a:ext cx="46085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500" dirty="0"/>
              <a:t>https://mc-stan.org/docs/2_26/functions-reference/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547218"/>
            <a:ext cx="2152700" cy="468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8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94" y="543239"/>
            <a:ext cx="7886700" cy="994172"/>
          </a:xfrm>
        </p:spPr>
        <p:txBody>
          <a:bodyPr/>
          <a:lstStyle/>
          <a:p>
            <a:r>
              <a:rPr lang="en-US" dirty="0"/>
              <a:t>Vectorization of model </a:t>
            </a:r>
            <a:br>
              <a:rPr lang="en-US" dirty="0"/>
            </a:br>
            <a:r>
              <a:rPr lang="en-US" dirty="0"/>
              <a:t>conditional independence assumed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094" y="1844824"/>
            <a:ext cx="4543808" cy="4752807"/>
          </a:xfrm>
          <a:prstGeom prst="rect">
            <a:avLst/>
          </a:prstGeom>
        </p:spPr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4798996"/>
            <a:ext cx="3886200" cy="1294300"/>
          </a:xfrm>
        </p:spPr>
        <p:txBody>
          <a:bodyPr/>
          <a:lstStyle/>
          <a:p>
            <a:r>
              <a:rPr lang="en-US" sz="1800" dirty="0"/>
              <a:t>Dependency structure:</a:t>
            </a:r>
          </a:p>
          <a:p>
            <a:pPr lvl="1"/>
            <a:r>
              <a:rPr lang="en-US" sz="1600" dirty="0"/>
              <a:t>Built in:</a:t>
            </a:r>
          </a:p>
          <a:p>
            <a:pPr lvl="2"/>
            <a:r>
              <a:rPr lang="en-US" sz="1200" dirty="0"/>
              <a:t>Multi Normal &amp; Multi-Student-T</a:t>
            </a:r>
          </a:p>
          <a:p>
            <a:pPr lvl="2"/>
            <a:r>
              <a:rPr lang="en-US" sz="1200" dirty="0"/>
              <a:t>Hidden Markov models</a:t>
            </a:r>
          </a:p>
          <a:p>
            <a:pPr lvl="2"/>
            <a:r>
              <a:rPr lang="en-US" sz="1200" dirty="0"/>
              <a:t>Wishart/Inverse Wishart</a:t>
            </a:r>
            <a:endParaRPr lang="en-US" sz="1600" dirty="0"/>
          </a:p>
          <a:p>
            <a:pPr lvl="1"/>
            <a:r>
              <a:rPr lang="en-US" sz="1600" dirty="0"/>
              <a:t>Program it</a:t>
            </a:r>
          </a:p>
        </p:txBody>
      </p:sp>
      <p:sp>
        <p:nvSpPr>
          <p:cNvPr id="7" name="Ellipse 6"/>
          <p:cNvSpPr/>
          <p:nvPr/>
        </p:nvSpPr>
        <p:spPr>
          <a:xfrm>
            <a:off x="4871773" y="3328721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lipse 8"/>
              <p:cNvSpPr/>
              <p:nvPr/>
            </p:nvSpPr>
            <p:spPr>
              <a:xfrm>
                <a:off x="5786173" y="3328721"/>
                <a:ext cx="388189" cy="353285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rgbClr val="033D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9" name="Ellips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173" y="3328721"/>
                <a:ext cx="388189" cy="353285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033DBD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Ellipse 10"/>
          <p:cNvSpPr/>
          <p:nvPr/>
        </p:nvSpPr>
        <p:spPr>
          <a:xfrm>
            <a:off x="6700573" y="3328721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2" name="Ellipse 11"/>
          <p:cNvSpPr/>
          <p:nvPr/>
        </p:nvSpPr>
        <p:spPr>
          <a:xfrm>
            <a:off x="4871773" y="3965313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llipse 13"/>
              <p:cNvSpPr/>
              <p:nvPr/>
            </p:nvSpPr>
            <p:spPr>
              <a:xfrm>
                <a:off x="5786173" y="3965313"/>
                <a:ext cx="388189" cy="353285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rgbClr val="033D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4" name="Ellips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173" y="3965313"/>
                <a:ext cx="388189" cy="353285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033DBD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llipse 15"/>
          <p:cNvSpPr/>
          <p:nvPr/>
        </p:nvSpPr>
        <p:spPr>
          <a:xfrm>
            <a:off x="6700573" y="3965313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7" name="Ellipse 16"/>
          <p:cNvSpPr/>
          <p:nvPr/>
        </p:nvSpPr>
        <p:spPr>
          <a:xfrm>
            <a:off x="7640841" y="3328721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8" name="Ellipse 17"/>
          <p:cNvSpPr/>
          <p:nvPr/>
        </p:nvSpPr>
        <p:spPr>
          <a:xfrm>
            <a:off x="7640841" y="3965313"/>
            <a:ext cx="388189" cy="3532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33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Ellipse 18"/>
              <p:cNvSpPr/>
              <p:nvPr/>
            </p:nvSpPr>
            <p:spPr>
              <a:xfrm>
                <a:off x="5786173" y="2815567"/>
                <a:ext cx="388189" cy="353285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rgbClr val="033D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9" name="Ellips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173" y="2815567"/>
                <a:ext cx="388189" cy="353285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033DBD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Rett linje 20"/>
          <p:cNvCxnSpPr>
            <a:stCxn id="19" idx="3"/>
            <a:endCxn id="7" idx="7"/>
          </p:cNvCxnSpPr>
          <p:nvPr/>
        </p:nvCxnSpPr>
        <p:spPr>
          <a:xfrm flipH="1">
            <a:off x="5203113" y="3117114"/>
            <a:ext cx="639910" cy="263344"/>
          </a:xfrm>
          <a:prstGeom prst="line">
            <a:avLst/>
          </a:prstGeom>
          <a:ln>
            <a:solidFill>
              <a:srgbClr val="033DBD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>
            <a:stCxn id="19" idx="4"/>
            <a:endCxn id="9" idx="0"/>
          </p:cNvCxnSpPr>
          <p:nvPr/>
        </p:nvCxnSpPr>
        <p:spPr>
          <a:xfrm>
            <a:off x="5980268" y="3168852"/>
            <a:ext cx="0" cy="159869"/>
          </a:xfrm>
          <a:prstGeom prst="line">
            <a:avLst/>
          </a:prstGeom>
          <a:ln>
            <a:solidFill>
              <a:srgbClr val="033DBD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/>
          <p:cNvCxnSpPr>
            <a:stCxn id="19" idx="5"/>
            <a:endCxn id="11" idx="1"/>
          </p:cNvCxnSpPr>
          <p:nvPr/>
        </p:nvCxnSpPr>
        <p:spPr>
          <a:xfrm>
            <a:off x="6117513" y="3117114"/>
            <a:ext cx="639910" cy="263344"/>
          </a:xfrm>
          <a:prstGeom prst="line">
            <a:avLst/>
          </a:prstGeom>
          <a:ln>
            <a:solidFill>
              <a:srgbClr val="033DBD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/>
          <p:cNvCxnSpPr>
            <a:stCxn id="19" idx="6"/>
            <a:endCxn id="17" idx="0"/>
          </p:cNvCxnSpPr>
          <p:nvPr/>
        </p:nvCxnSpPr>
        <p:spPr>
          <a:xfrm>
            <a:off x="6174361" y="2992209"/>
            <a:ext cx="1660574" cy="336512"/>
          </a:xfrm>
          <a:prstGeom prst="line">
            <a:avLst/>
          </a:prstGeom>
          <a:ln>
            <a:solidFill>
              <a:srgbClr val="033DBD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stCxn id="9" idx="4"/>
            <a:endCxn id="14" idx="0"/>
          </p:cNvCxnSpPr>
          <p:nvPr/>
        </p:nvCxnSpPr>
        <p:spPr>
          <a:xfrm>
            <a:off x="5980268" y="3682006"/>
            <a:ext cx="0" cy="283307"/>
          </a:xfrm>
          <a:prstGeom prst="line">
            <a:avLst/>
          </a:prstGeom>
          <a:ln>
            <a:solidFill>
              <a:srgbClr val="033DBD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>
            <a:off x="6894667" y="3682006"/>
            <a:ext cx="0" cy="477404"/>
          </a:xfrm>
          <a:prstGeom prst="line">
            <a:avLst/>
          </a:prstGeom>
          <a:ln>
            <a:solidFill>
              <a:srgbClr val="033DBD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/>
          <p:cNvCxnSpPr>
            <a:stCxn id="17" idx="4"/>
            <a:endCxn id="18" idx="0"/>
          </p:cNvCxnSpPr>
          <p:nvPr/>
        </p:nvCxnSpPr>
        <p:spPr>
          <a:xfrm>
            <a:off x="7834935" y="3682006"/>
            <a:ext cx="0" cy="283307"/>
          </a:xfrm>
          <a:prstGeom prst="line">
            <a:avLst/>
          </a:prstGeom>
          <a:ln>
            <a:solidFill>
              <a:srgbClr val="033DBD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/>
          <p:cNvCxnSpPr>
            <a:stCxn id="7" idx="4"/>
            <a:endCxn id="12" idx="0"/>
          </p:cNvCxnSpPr>
          <p:nvPr/>
        </p:nvCxnSpPr>
        <p:spPr>
          <a:xfrm>
            <a:off x="5065868" y="3682006"/>
            <a:ext cx="0" cy="283307"/>
          </a:xfrm>
          <a:prstGeom prst="line">
            <a:avLst/>
          </a:prstGeom>
          <a:ln>
            <a:solidFill>
              <a:srgbClr val="033DBD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kstSylinder 40"/>
              <p:cNvSpPr txBox="1"/>
              <p:nvPr/>
            </p:nvSpPr>
            <p:spPr>
              <a:xfrm>
                <a:off x="5006258" y="2350658"/>
                <a:ext cx="29358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1" name="TekstSylinder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258" y="2350658"/>
                <a:ext cx="293586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1452" b="-2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ktangel 41"/>
          <p:cNvSpPr/>
          <p:nvPr/>
        </p:nvSpPr>
        <p:spPr>
          <a:xfrm>
            <a:off x="4860489" y="1950403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Conditional independence </a:t>
            </a:r>
          </a:p>
        </p:txBody>
      </p:sp>
      <p:sp>
        <p:nvSpPr>
          <p:cNvPr id="10" name="Rektangel 9"/>
          <p:cNvSpPr/>
          <p:nvPr/>
        </p:nvSpPr>
        <p:spPr bwMode="auto">
          <a:xfrm>
            <a:off x="5780208" y="3215390"/>
            <a:ext cx="450232" cy="57771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131840" y="1935014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29" name="TekstSylinder 28"/>
          <p:cNvSpPr txBox="1"/>
          <p:nvPr/>
        </p:nvSpPr>
        <p:spPr>
          <a:xfrm>
            <a:off x="3059832" y="4647852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0" name="TekstSylinder 29"/>
          <p:cNvSpPr txBox="1"/>
          <p:nvPr/>
        </p:nvSpPr>
        <p:spPr>
          <a:xfrm>
            <a:off x="3053003" y="5893241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</a:t>
            </a:r>
            <a:endParaRPr lang="en-US" dirty="0"/>
          </a:p>
        </p:txBody>
      </p:sp>
      <p:sp>
        <p:nvSpPr>
          <p:cNvPr id="33" name="TekstSylinder 32"/>
          <p:cNvSpPr txBox="1"/>
          <p:nvPr/>
        </p:nvSpPr>
        <p:spPr>
          <a:xfrm>
            <a:off x="3059832" y="3180403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1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 about priors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5543" t="14542" r="6568" b="34623"/>
          <a:stretch/>
        </p:blipFill>
        <p:spPr>
          <a:xfrm>
            <a:off x="575556" y="2099133"/>
            <a:ext cx="7992888" cy="1761915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" name="Rektangel 3"/>
          <p:cNvSpPr/>
          <p:nvPr/>
        </p:nvSpPr>
        <p:spPr bwMode="auto">
          <a:xfrm>
            <a:off x="5415844" y="3458344"/>
            <a:ext cx="1944216" cy="4027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82E2AF-1CD2-4CC7-BE6F-8ED85181BDD8}"/>
              </a:ext>
            </a:extLst>
          </p:cNvPr>
          <p:cNvSpPr/>
          <p:nvPr/>
        </p:nvSpPr>
        <p:spPr>
          <a:xfrm>
            <a:off x="1907704" y="4309065"/>
            <a:ext cx="3756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hlinkClick r:id="rId3"/>
              </a:rPr>
              <a:t>The Stan Forums (mc-stan.org)</a:t>
            </a:r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A1664-9017-48E7-82AC-356BCEF49984}"/>
              </a:ext>
            </a:extLst>
          </p:cNvPr>
          <p:cNvSpPr txBox="1"/>
          <p:nvPr/>
        </p:nvSpPr>
        <p:spPr>
          <a:xfrm>
            <a:off x="1912603" y="475886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Stan · GitHub</a:t>
            </a:r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CF99A-6599-4683-BC1B-6070AD3D28D6}"/>
              </a:ext>
            </a:extLst>
          </p:cNvPr>
          <p:cNvSpPr txBox="1"/>
          <p:nvPr/>
        </p:nvSpPr>
        <p:spPr>
          <a:xfrm>
            <a:off x="3635896" y="475886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https://github.com/stan-dev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2D922-F8DE-4462-BBB5-1AAADE276FDC}"/>
              </a:ext>
            </a:extLst>
          </p:cNvPr>
          <p:cNvSpPr txBox="1"/>
          <p:nvPr/>
        </p:nvSpPr>
        <p:spPr>
          <a:xfrm>
            <a:off x="755576" y="3910740"/>
            <a:ext cx="1827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&gt; Stan Online</a:t>
            </a:r>
          </a:p>
        </p:txBody>
      </p:sp>
    </p:spTree>
    <p:extLst>
      <p:ext uri="{BB962C8B-B14F-4D97-AF65-F5344CB8AC3E}">
        <p14:creationId xmlns:p14="http://schemas.microsoft.com/office/powerpoint/2010/main" val="2488006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578699"/>
            <a:ext cx="7886700" cy="994172"/>
          </a:xfrm>
        </p:spPr>
        <p:txBody>
          <a:bodyPr/>
          <a:lstStyle/>
          <a:p>
            <a:r>
              <a:rPr lang="en-US" dirty="0"/>
              <a:t>Stan MCMC </a:t>
            </a:r>
            <a:br>
              <a:rPr lang="en-US" dirty="0"/>
            </a:br>
            <a:r>
              <a:rPr lang="en-US" dirty="0"/>
              <a:t>parameters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146382" y="673753"/>
            <a:ext cx="4904695" cy="6067615"/>
          </a:xfrm>
        </p:spPr>
        <p:txBody>
          <a:bodyPr>
            <a:noAutofit/>
          </a:bodyPr>
          <a:lstStyle/>
          <a:p>
            <a:r>
              <a:rPr lang="en-US" sz="1200" dirty="0"/>
              <a:t>file:	The path to the Stan program. Use  a .</a:t>
            </a:r>
            <a:r>
              <a:rPr lang="en-US" sz="1200" dirty="0" err="1"/>
              <a:t>stan</a:t>
            </a:r>
            <a:r>
              <a:rPr lang="en-US" sz="1200" dirty="0"/>
              <a:t> extension </a:t>
            </a:r>
          </a:p>
          <a:p>
            <a:r>
              <a:rPr lang="en-US" sz="1200" dirty="0" err="1"/>
              <a:t>model_code</a:t>
            </a:r>
            <a:r>
              <a:rPr lang="en-US" sz="1200" dirty="0"/>
              <a:t>: A  character string (or variable) containing the </a:t>
            </a:r>
            <a:br>
              <a:rPr lang="en-US" sz="1200" dirty="0"/>
            </a:br>
            <a:r>
              <a:rPr lang="en-US" sz="1200" dirty="0"/>
              <a:t>                     model definition</a:t>
            </a:r>
          </a:p>
          <a:p>
            <a:r>
              <a:rPr lang="en-US" sz="1200" dirty="0"/>
              <a:t>fit:  An instance of S4 class </a:t>
            </a:r>
            <a:r>
              <a:rPr lang="en-US" sz="1200" dirty="0" err="1"/>
              <a:t>stanfit</a:t>
            </a:r>
            <a:r>
              <a:rPr lang="en-US" sz="1200" dirty="0"/>
              <a:t> derived from a previous fit;  Time for recompiling the C++ code for the model can be saved.</a:t>
            </a:r>
          </a:p>
          <a:p>
            <a:r>
              <a:rPr lang="en-US" sz="1200" dirty="0" err="1"/>
              <a:t>model_name</a:t>
            </a:r>
            <a:r>
              <a:rPr lang="en-US" sz="1200" dirty="0"/>
              <a:t>:  A string to use as the name of the model; </a:t>
            </a:r>
            <a:br>
              <a:rPr lang="en-US" sz="1200" dirty="0"/>
            </a:br>
            <a:r>
              <a:rPr lang="en-US" sz="1200" dirty="0"/>
              <a:t>                        (affects the name used in printed messages),</a:t>
            </a:r>
          </a:p>
          <a:p>
            <a:r>
              <a:rPr lang="en-US" sz="1200" dirty="0"/>
              <a:t>data:	A named list or environment providing the data for the</a:t>
            </a:r>
            <a:br>
              <a:rPr lang="en-US" sz="1200" dirty="0"/>
            </a:br>
            <a:r>
              <a:rPr lang="en-US" sz="1200" dirty="0"/>
              <a:t>             model, or a character vector for all the names of objects</a:t>
            </a:r>
            <a:br>
              <a:rPr lang="en-US" sz="1200" dirty="0"/>
            </a:br>
            <a:r>
              <a:rPr lang="en-US" sz="1200" dirty="0"/>
              <a:t>             to use as data. </a:t>
            </a:r>
          </a:p>
          <a:p>
            <a:r>
              <a:rPr lang="en-US" sz="1200" dirty="0"/>
              <a:t>pars:  A character vector specifying parameters of interest to </a:t>
            </a:r>
            <a:br>
              <a:rPr lang="en-US" sz="1200" dirty="0"/>
            </a:br>
            <a:r>
              <a:rPr lang="en-US" sz="1200" dirty="0"/>
              <a:t>          be saved(or not). The default is to save all parameters</a:t>
            </a:r>
            <a:br>
              <a:rPr lang="en-US" sz="1200" dirty="0"/>
            </a:br>
            <a:r>
              <a:rPr lang="en-US" sz="1200" dirty="0"/>
              <a:t>          from the model. </a:t>
            </a:r>
          </a:p>
          <a:p>
            <a:r>
              <a:rPr lang="en-US" sz="1200" dirty="0"/>
              <a:t>include: include or exclude the parameters given by the pars</a:t>
            </a:r>
            <a:br>
              <a:rPr lang="en-US" sz="1200" dirty="0"/>
            </a:br>
            <a:r>
              <a:rPr lang="en-US" sz="1200" dirty="0"/>
              <a:t>             argument</a:t>
            </a:r>
          </a:p>
          <a:p>
            <a:r>
              <a:rPr lang="en-US" sz="1200" dirty="0" err="1"/>
              <a:t>Iter</a:t>
            </a:r>
            <a:r>
              <a:rPr lang="en-US" sz="1200" dirty="0"/>
              <a:t>:  total number of iterations (including warmup). </a:t>
            </a:r>
            <a:br>
              <a:rPr lang="en-US" sz="1200" dirty="0"/>
            </a:br>
            <a:r>
              <a:rPr lang="en-US" sz="1200" dirty="0"/>
              <a:t>         The default is 2000.</a:t>
            </a:r>
          </a:p>
          <a:p>
            <a:r>
              <a:rPr lang="en-US" sz="1200" dirty="0"/>
              <a:t>warmup: The number of  samples in warmup (aka </a:t>
            </a:r>
            <a:r>
              <a:rPr lang="en-US" sz="1200" dirty="0" err="1"/>
              <a:t>burnin</a:t>
            </a:r>
            <a:r>
              <a:rPr lang="en-US" sz="1200" dirty="0"/>
              <a:t>) </a:t>
            </a:r>
            <a:br>
              <a:rPr lang="en-US" sz="1200" dirty="0"/>
            </a:br>
            <a:r>
              <a:rPr lang="en-US" sz="1200" dirty="0"/>
              <a:t>                 (also controls the number of iterations for which </a:t>
            </a:r>
            <a:br>
              <a:rPr lang="en-US" sz="1200" dirty="0"/>
            </a:br>
            <a:r>
              <a:rPr lang="en-US" sz="1200" dirty="0"/>
              <a:t>                  adaptation is run)</a:t>
            </a:r>
          </a:p>
          <a:p>
            <a:r>
              <a:rPr lang="en-US" sz="1200" dirty="0"/>
              <a:t>chains: The number of Markov chains. </a:t>
            </a:r>
          </a:p>
          <a:p>
            <a:r>
              <a:rPr lang="en-US" sz="1200" dirty="0"/>
              <a:t>thin:  A positive integer specifying the period for saving samples. </a:t>
            </a:r>
          </a:p>
          <a:p>
            <a:r>
              <a:rPr lang="en-US" sz="1200" dirty="0"/>
              <a:t>algorithm </a:t>
            </a:r>
          </a:p>
          <a:p>
            <a:pPr lvl="1"/>
            <a:r>
              <a:rPr lang="en-US" sz="1050" dirty="0"/>
              <a:t>“NUTS", which is the No-U-Turn sampler variant of Hamiltonian Monte Carlo </a:t>
            </a:r>
            <a:br>
              <a:rPr lang="en-US" sz="1050" dirty="0"/>
            </a:br>
            <a:r>
              <a:rPr lang="en-US" sz="1050" dirty="0"/>
              <a:t>(Hoffman and </a:t>
            </a:r>
            <a:r>
              <a:rPr lang="en-US" sz="1050" dirty="0" err="1"/>
              <a:t>Gelman</a:t>
            </a:r>
            <a:r>
              <a:rPr lang="en-US" sz="1050" dirty="0"/>
              <a:t> 2011, Betancourt 2017). </a:t>
            </a:r>
          </a:p>
          <a:p>
            <a:pPr lvl="1"/>
            <a:r>
              <a:rPr lang="en-US" sz="1050" dirty="0"/>
              <a:t>"HMC" (Hamiltonian Monte Carlo), </a:t>
            </a:r>
          </a:p>
          <a:p>
            <a:pPr lvl="1"/>
            <a:r>
              <a:rPr lang="en-US" sz="1050" dirty="0"/>
              <a:t>"</a:t>
            </a:r>
            <a:r>
              <a:rPr lang="en-US" sz="1050" dirty="0" err="1"/>
              <a:t>Fixed_param</a:t>
            </a:r>
            <a:r>
              <a:rPr lang="en-US" sz="1050" dirty="0"/>
              <a:t>” no sampling is performed (e.g., for simulating with in the generated quantities block).</a:t>
            </a:r>
          </a:p>
          <a:p>
            <a:endParaRPr lang="en-US" sz="1200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sz="half" idx="1"/>
          </p:nvPr>
        </p:nvSpPr>
        <p:spPr bwMode="auto">
          <a:xfrm>
            <a:off x="628650" y="1728850"/>
            <a:ext cx="3414982" cy="265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stan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(file,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model_name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 = "</a:t>
            </a: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anon_model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",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model_code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 = "",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fit = NA,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data = list(),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pars = NA,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chains = 4,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iter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 = 2000,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warmup = floor(</a:t>
            </a: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iter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/2),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thin = 1,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init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 = "random",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seed = sample.int(.</a:t>
            </a: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Machine$integer.max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, 1),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algorithm = c("NUTS", "HMC", "</a:t>
            </a:r>
            <a:r>
              <a:rPr lang="en-US" altLang="nb-NO" sz="1200" dirty="0" err="1">
                <a:solidFill>
                  <a:srgbClr val="000000"/>
                </a:solidFill>
                <a:latin typeface="Arial Unicode MS" panose="020B0604020202020204" pitchFamily="34" charset="-128"/>
              </a:rPr>
              <a:t>Fixed_param</a:t>
            </a: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"), </a:t>
            </a:r>
          </a:p>
          <a:p>
            <a:pPr marL="0" indent="0" defTabSz="685800" eaLnBrk="0" hangingPunct="0">
              <a:spcBef>
                <a:spcPct val="0"/>
              </a:spcBef>
              <a:buNone/>
            </a:pPr>
            <a:r>
              <a:rPr lang="en-US" altLang="nb-NO" sz="1200" dirty="0">
                <a:solidFill>
                  <a:srgbClr val="000000"/>
                </a:solidFill>
                <a:latin typeface="Arial Unicode MS" panose="020B0604020202020204" pitchFamily="34" charset="-128"/>
              </a:rPr>
              <a:t>....)</a:t>
            </a:r>
            <a:endParaRPr lang="en-US" altLang="nb-NO" sz="1200" dirty="0">
              <a:latin typeface="Arial" panose="020B0604020202020204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79512" y="4539402"/>
            <a:ext cx="38641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… =</a:t>
            </a:r>
          </a:p>
          <a:p>
            <a:r>
              <a:rPr lang="en-US" sz="1400" dirty="0"/>
              <a:t>Specification of initial values </a:t>
            </a:r>
          </a:p>
          <a:p>
            <a:r>
              <a:rPr lang="en-US" sz="1400" dirty="0"/>
              <a:t>File name for diagnostics</a:t>
            </a:r>
          </a:p>
          <a:p>
            <a:r>
              <a:rPr lang="en-US" sz="1400" dirty="0"/>
              <a:t>Print out in R console</a:t>
            </a:r>
          </a:p>
          <a:p>
            <a:r>
              <a:rPr lang="en-US" sz="1400" dirty="0"/>
              <a:t>Save warm up</a:t>
            </a:r>
          </a:p>
          <a:p>
            <a:r>
              <a:rPr lang="en-US" sz="1400" dirty="0"/>
              <a:t>Number of cores to use</a:t>
            </a:r>
          </a:p>
          <a:p>
            <a:r>
              <a:rPr lang="en-US" sz="1400" dirty="0"/>
              <a:t>Call to other than default libraries</a:t>
            </a:r>
          </a:p>
          <a:p>
            <a:r>
              <a:rPr lang="en-US" sz="1400" dirty="0"/>
              <a:t>Parameters to control the sampler's behavior. </a:t>
            </a:r>
          </a:p>
        </p:txBody>
      </p:sp>
      <p:sp>
        <p:nvSpPr>
          <p:cNvPr id="9" name="Venstre klammeparentes 8"/>
          <p:cNvSpPr/>
          <p:nvPr/>
        </p:nvSpPr>
        <p:spPr>
          <a:xfrm>
            <a:off x="4043633" y="673753"/>
            <a:ext cx="175268" cy="1055097"/>
          </a:xfrm>
          <a:prstGeom prst="leftBrace">
            <a:avLst>
              <a:gd name="adj1" fmla="val 57876"/>
              <a:gd name="adj2" fmla="val 51526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020978" y="1064642"/>
            <a:ext cx="109517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Alternative</a:t>
            </a:r>
          </a:p>
          <a:p>
            <a:r>
              <a:rPr lang="en-US" sz="1500" dirty="0"/>
              <a:t>Model </a:t>
            </a:r>
            <a:br>
              <a:rPr lang="en-US" sz="1500" dirty="0"/>
            </a:br>
            <a:r>
              <a:rPr lang="en-US" sz="1500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75598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24" y="346105"/>
            <a:ext cx="7696200" cy="1143000"/>
          </a:xfrm>
        </p:spPr>
        <p:txBody>
          <a:bodyPr/>
          <a:lstStyle/>
          <a:p>
            <a:r>
              <a:rPr lang="en-US" dirty="0"/>
              <a:t>Running Stan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59519" y="4118589"/>
            <a:ext cx="4789752" cy="1669760"/>
          </a:xfrm>
          <a:prstGeom prst="rect">
            <a:avLst/>
          </a:prstGeom>
        </p:spPr>
      </p:pic>
      <p:pic>
        <p:nvPicPr>
          <p:cNvPr id="6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8802" y="4142567"/>
            <a:ext cx="4370717" cy="1542291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453966" y="1612459"/>
            <a:ext cx="35419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fit1 = </a:t>
            </a:r>
            <a:r>
              <a:rPr lang="en-US" sz="1800" dirty="0" err="1"/>
              <a:t>stan</a:t>
            </a:r>
            <a:r>
              <a:rPr lang="en-US" sz="1800" dirty="0"/>
              <a:t>(file = '8schools.stan', data = </a:t>
            </a:r>
            <a:r>
              <a:rPr lang="en-US" sz="1800" dirty="0" err="1"/>
              <a:t>schools_dat</a:t>
            </a:r>
            <a:r>
              <a:rPr lang="en-US" sz="1800" dirty="0"/>
              <a:t>,</a:t>
            </a:r>
          </a:p>
          <a:p>
            <a:r>
              <a:rPr lang="en-US" sz="1800" dirty="0" err="1"/>
              <a:t>iter</a:t>
            </a:r>
            <a:r>
              <a:rPr lang="en-US" sz="1800" dirty="0"/>
              <a:t>=1.1*N, </a:t>
            </a:r>
          </a:p>
          <a:p>
            <a:r>
              <a:rPr lang="en-US" sz="1800" dirty="0"/>
              <a:t>warmup=0.1*N,</a:t>
            </a:r>
          </a:p>
          <a:p>
            <a:r>
              <a:rPr lang="en-US" sz="1800" dirty="0"/>
              <a:t>thin=N/1000, </a:t>
            </a:r>
          </a:p>
          <a:p>
            <a:r>
              <a:rPr lang="en-US" sz="1800" dirty="0"/>
              <a:t>chains=4, </a:t>
            </a:r>
          </a:p>
          <a:p>
            <a:r>
              <a:rPr lang="en-US" sz="1800" dirty="0"/>
              <a:t>seed=231171,  </a:t>
            </a:r>
          </a:p>
          <a:p>
            <a:r>
              <a:rPr lang="en-US" sz="1800" dirty="0"/>
              <a:t>refresh=10000)</a:t>
            </a:r>
          </a:p>
        </p:txBody>
      </p:sp>
      <p:sp>
        <p:nvSpPr>
          <p:cNvPr id="8" name="Rektangel 7"/>
          <p:cNvSpPr/>
          <p:nvPr/>
        </p:nvSpPr>
        <p:spPr>
          <a:xfrm>
            <a:off x="4686324" y="1473959"/>
            <a:ext cx="37068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fit1 = </a:t>
            </a:r>
            <a:r>
              <a:rPr lang="en-US" sz="1800" dirty="0" err="1"/>
              <a:t>stan</a:t>
            </a:r>
            <a:r>
              <a:rPr lang="en-US" sz="1800" dirty="0"/>
              <a:t>(file = '8schools.stan', data = </a:t>
            </a:r>
            <a:r>
              <a:rPr lang="en-US" sz="1800" dirty="0" err="1"/>
              <a:t>schools_dat</a:t>
            </a:r>
            <a:r>
              <a:rPr lang="en-US" sz="1800" dirty="0"/>
              <a:t>,</a:t>
            </a:r>
          </a:p>
          <a:p>
            <a:r>
              <a:rPr lang="en-US" sz="1800" dirty="0" err="1"/>
              <a:t>iter</a:t>
            </a:r>
            <a:r>
              <a:rPr lang="en-US" sz="1800" dirty="0"/>
              <a:t>=1.1*N, </a:t>
            </a:r>
          </a:p>
          <a:p>
            <a:r>
              <a:rPr lang="en-US" sz="1800" dirty="0"/>
              <a:t>warmup=0.1*N,</a:t>
            </a:r>
          </a:p>
          <a:p>
            <a:r>
              <a:rPr lang="en-US" sz="1800" dirty="0"/>
              <a:t>thin=N/1000, </a:t>
            </a:r>
          </a:p>
          <a:p>
            <a:r>
              <a:rPr lang="en-US" sz="1800" dirty="0"/>
              <a:t>chains=4, </a:t>
            </a:r>
          </a:p>
          <a:p>
            <a:r>
              <a:rPr lang="en-US" sz="1800" dirty="0"/>
              <a:t>seed=231171,  </a:t>
            </a:r>
          </a:p>
          <a:p>
            <a:r>
              <a:rPr lang="en-US" sz="1800" dirty="0"/>
              <a:t>refresh=10000,</a:t>
            </a:r>
          </a:p>
          <a:p>
            <a:r>
              <a:rPr lang="en-US" sz="1800" dirty="0"/>
              <a:t>control=list(</a:t>
            </a:r>
            <a:r>
              <a:rPr lang="en-US" sz="1800" dirty="0" err="1">
                <a:solidFill>
                  <a:srgbClr val="C00000"/>
                </a:solidFill>
              </a:rPr>
              <a:t>adapt_delta</a:t>
            </a:r>
            <a:r>
              <a:rPr lang="en-US" sz="1800" dirty="0">
                <a:solidFill>
                  <a:srgbClr val="C00000"/>
                </a:solidFill>
              </a:rPr>
              <a:t>=0.95</a:t>
            </a:r>
            <a:r>
              <a:rPr lang="en-US" sz="1800" dirty="0"/>
              <a:t>))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11133" y="5702066"/>
            <a:ext cx="3465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ym typeface="Wingdings" panose="05000000000000000000" pitchFamily="2" charset="2"/>
              </a:rPr>
              <a:t></a:t>
            </a:r>
            <a:endParaRPr lang="en-US" sz="15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4513039" y="5740291"/>
            <a:ext cx="3465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ym typeface="Wingdings" panose="05000000000000000000" pitchFamily="2" charset="2"/>
              </a:rPr>
              <a:t></a:t>
            </a:r>
            <a:endParaRPr lang="en-US" sz="1500" dirty="0"/>
          </a:p>
        </p:txBody>
      </p:sp>
      <p:sp>
        <p:nvSpPr>
          <p:cNvPr id="11" name="Rektangel 10"/>
          <p:cNvSpPr/>
          <p:nvPr/>
        </p:nvSpPr>
        <p:spPr>
          <a:xfrm>
            <a:off x="486664" y="3617974"/>
            <a:ext cx="1536505" cy="2430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2" name="Frihåndsform 11"/>
          <p:cNvSpPr/>
          <p:nvPr/>
        </p:nvSpPr>
        <p:spPr>
          <a:xfrm>
            <a:off x="49851" y="3716907"/>
            <a:ext cx="921750" cy="1296270"/>
          </a:xfrm>
          <a:custGeom>
            <a:avLst/>
            <a:gdLst>
              <a:gd name="connsiteX0" fmla="*/ 100661 w 1273854"/>
              <a:gd name="connsiteY0" fmla="*/ 139453 h 1722327"/>
              <a:gd name="connsiteX1" fmla="*/ 31650 w 1273854"/>
              <a:gd name="connsiteY1" fmla="*/ 139453 h 1722327"/>
              <a:gd name="connsiteX2" fmla="*/ 549235 w 1273854"/>
              <a:gd name="connsiteY2" fmla="*/ 1588691 h 1722327"/>
              <a:gd name="connsiteX3" fmla="*/ 1204842 w 1273854"/>
              <a:gd name="connsiteY3" fmla="*/ 1657703 h 1722327"/>
              <a:gd name="connsiteX4" fmla="*/ 1204842 w 1273854"/>
              <a:gd name="connsiteY4" fmla="*/ 1657703 h 1722327"/>
              <a:gd name="connsiteX5" fmla="*/ 1273854 w 1273854"/>
              <a:gd name="connsiteY5" fmla="*/ 1597318 h 1722327"/>
              <a:gd name="connsiteX0" fmla="*/ 0 w 1173193"/>
              <a:gd name="connsiteY0" fmla="*/ 0 h 1582874"/>
              <a:gd name="connsiteX1" fmla="*/ 448574 w 1173193"/>
              <a:gd name="connsiteY1" fmla="*/ 1449238 h 1582874"/>
              <a:gd name="connsiteX2" fmla="*/ 1104181 w 1173193"/>
              <a:gd name="connsiteY2" fmla="*/ 1518250 h 1582874"/>
              <a:gd name="connsiteX3" fmla="*/ 1104181 w 1173193"/>
              <a:gd name="connsiteY3" fmla="*/ 1518250 h 1582874"/>
              <a:gd name="connsiteX4" fmla="*/ 1173193 w 1173193"/>
              <a:gd name="connsiteY4" fmla="*/ 1457865 h 1582874"/>
              <a:gd name="connsiteX0" fmla="*/ 120815 w 1294008"/>
              <a:gd name="connsiteY0" fmla="*/ 0 h 1562112"/>
              <a:gd name="connsiteX1" fmla="*/ 17298 w 1294008"/>
              <a:gd name="connsiteY1" fmla="*/ 293298 h 1562112"/>
              <a:gd name="connsiteX2" fmla="*/ 569389 w 1294008"/>
              <a:gd name="connsiteY2" fmla="*/ 1449238 h 1562112"/>
              <a:gd name="connsiteX3" fmla="*/ 1224996 w 1294008"/>
              <a:gd name="connsiteY3" fmla="*/ 1518250 h 1562112"/>
              <a:gd name="connsiteX4" fmla="*/ 1224996 w 1294008"/>
              <a:gd name="connsiteY4" fmla="*/ 1518250 h 1562112"/>
              <a:gd name="connsiteX5" fmla="*/ 1294008 w 1294008"/>
              <a:gd name="connsiteY5" fmla="*/ 1457865 h 1562112"/>
              <a:gd name="connsiteX0" fmla="*/ 207038 w 1380231"/>
              <a:gd name="connsiteY0" fmla="*/ 0 h 1595741"/>
              <a:gd name="connsiteX1" fmla="*/ 103521 w 1380231"/>
              <a:gd name="connsiteY1" fmla="*/ 293298 h 1595741"/>
              <a:gd name="connsiteX2" fmla="*/ 69016 w 1380231"/>
              <a:gd name="connsiteY2" fmla="*/ 1500997 h 1595741"/>
              <a:gd name="connsiteX3" fmla="*/ 1311219 w 1380231"/>
              <a:gd name="connsiteY3" fmla="*/ 1518250 h 1595741"/>
              <a:gd name="connsiteX4" fmla="*/ 1311219 w 1380231"/>
              <a:gd name="connsiteY4" fmla="*/ 1518250 h 1595741"/>
              <a:gd name="connsiteX5" fmla="*/ 1380231 w 1380231"/>
              <a:gd name="connsiteY5" fmla="*/ 1457865 h 159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31" h="1595741">
                <a:moveTo>
                  <a:pt x="207038" y="0"/>
                </a:moveTo>
                <a:cubicBezTo>
                  <a:pt x="221415" y="44570"/>
                  <a:pt x="28759" y="51758"/>
                  <a:pt x="103521" y="293298"/>
                </a:cubicBezTo>
                <a:cubicBezTo>
                  <a:pt x="178283" y="534838"/>
                  <a:pt x="-132267" y="1296838"/>
                  <a:pt x="69016" y="1500997"/>
                </a:cubicBezTo>
                <a:cubicBezTo>
                  <a:pt x="270299" y="1705156"/>
                  <a:pt x="1104185" y="1515375"/>
                  <a:pt x="1311219" y="1518250"/>
                </a:cubicBezTo>
                <a:lnTo>
                  <a:pt x="1311219" y="1518250"/>
                </a:lnTo>
                <a:cubicBezTo>
                  <a:pt x="1322721" y="1508186"/>
                  <a:pt x="1365854" y="1467929"/>
                  <a:pt x="1380231" y="1457865"/>
                </a:cubicBezTo>
              </a:path>
            </a:pathLst>
          </a:custGeom>
          <a:noFill/>
          <a:ln w="190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3" name="Rektangel 12"/>
          <p:cNvSpPr/>
          <p:nvPr/>
        </p:nvSpPr>
        <p:spPr>
          <a:xfrm>
            <a:off x="2390694" y="5373216"/>
            <a:ext cx="1389218" cy="168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4" name="Rektangel 13"/>
          <p:cNvSpPr/>
          <p:nvPr/>
        </p:nvSpPr>
        <p:spPr>
          <a:xfrm>
            <a:off x="4687258" y="3734868"/>
            <a:ext cx="3269118" cy="2701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529802" y="1238177"/>
            <a:ext cx="973343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/>
              <a:t>N=10000</a:t>
            </a:r>
          </a:p>
        </p:txBody>
      </p:sp>
    </p:spTree>
    <p:extLst>
      <p:ext uri="{BB962C8B-B14F-4D97-AF65-F5344CB8AC3E}">
        <p14:creationId xmlns:p14="http://schemas.microsoft.com/office/powerpoint/2010/main" val="151954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8322" y="338910"/>
            <a:ext cx="7696200" cy="1143000"/>
          </a:xfrm>
        </p:spPr>
        <p:txBody>
          <a:bodyPr/>
          <a:lstStyle/>
          <a:p>
            <a:r>
              <a:rPr lang="nb-NO" dirty="0"/>
              <a:t>Runtime </a:t>
            </a:r>
            <a:r>
              <a:rPr lang="nb-NO" dirty="0" err="1"/>
              <a:t>Reported</a:t>
            </a:r>
            <a:r>
              <a:rPr lang="nb-NO" dirty="0"/>
              <a:t> </a:t>
            </a:r>
            <a:r>
              <a:rPr lang="nb-NO" dirty="0" err="1"/>
              <a:t>divergence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5082960" y="1340768"/>
            <a:ext cx="3881528" cy="4615572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rgbClr val="333333"/>
                </a:solidFill>
              </a:rPr>
              <a:t>D</a:t>
            </a:r>
            <a:r>
              <a:rPr lang="en-US" sz="1600" b="0" i="0" dirty="0">
                <a:solidFill>
                  <a:srgbClr val="333333"/>
                </a:solidFill>
                <a:effectLst/>
              </a:rPr>
              <a:t>ivergence:  the simulated Hamiltonian trajectory does not conserve energy. (i.e. depart from the true trajectory)</a:t>
            </a:r>
          </a:p>
          <a:p>
            <a:endParaRPr lang="en-US" sz="1600" dirty="0">
              <a:solidFill>
                <a:srgbClr val="333333"/>
              </a:solidFill>
            </a:endParaRPr>
          </a:p>
          <a:p>
            <a:r>
              <a:rPr lang="en-US" sz="1600" dirty="0"/>
              <a:t>Limits the ability to explore the posterior distribution.</a:t>
            </a:r>
            <a:br>
              <a:rPr lang="en-US" sz="1600" dirty="0"/>
            </a:br>
            <a:r>
              <a:rPr lang="en-US" sz="1600" dirty="0"/>
              <a:t>(can cause irreducible issues)</a:t>
            </a:r>
          </a:p>
          <a:p>
            <a:endParaRPr lang="en-US" sz="1600" b="0" i="0" dirty="0">
              <a:solidFill>
                <a:srgbClr val="333333"/>
              </a:solidFill>
              <a:effectLst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</a:rPr>
              <a:t>When this </a:t>
            </a:r>
            <a:br>
              <a:rPr lang="en-US" sz="1600" dirty="0">
                <a:solidFill>
                  <a:srgbClr val="333333"/>
                </a:solidFill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divergence is </a:t>
            </a:r>
            <a:br>
              <a:rPr lang="en-US" sz="1600" dirty="0">
                <a:solidFill>
                  <a:srgbClr val="333333"/>
                </a:solidFill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too high,</a:t>
            </a:r>
            <a:r>
              <a:rPr lang="en-US" sz="1600" baseline="30000" dirty="0">
                <a:solidFill>
                  <a:srgbClr val="4183C4"/>
                </a:solidFill>
              </a:rPr>
              <a:t> </a:t>
            </a:r>
            <a:r>
              <a:rPr lang="en-US" sz="1600" b="0" i="0" dirty="0">
                <a:solidFill>
                  <a:srgbClr val="333333"/>
                </a:solidFill>
                <a:effectLst/>
              </a:rPr>
              <a:t>the </a:t>
            </a:r>
            <a:br>
              <a:rPr lang="en-US" sz="1600" dirty="0">
                <a:solidFill>
                  <a:srgbClr val="333333"/>
                </a:solidFill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simulation has </a:t>
            </a:r>
            <a:br>
              <a:rPr lang="en-US" sz="1600" b="0" i="0" dirty="0">
                <a:solidFill>
                  <a:srgbClr val="333333"/>
                </a:solidFill>
                <a:effectLst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gone off the </a:t>
            </a:r>
            <a:br>
              <a:rPr lang="en-US" sz="1600" b="0" i="0" dirty="0">
                <a:solidFill>
                  <a:srgbClr val="333333"/>
                </a:solidFill>
                <a:effectLst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rails and </a:t>
            </a:r>
            <a:br>
              <a:rPr lang="en-US" sz="1600" b="0" i="0" dirty="0">
                <a:solidFill>
                  <a:srgbClr val="333333"/>
                </a:solidFill>
                <a:effectLst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cannot be </a:t>
            </a:r>
            <a:br>
              <a:rPr lang="en-US" sz="1600" b="0" i="0" dirty="0">
                <a:solidFill>
                  <a:srgbClr val="333333"/>
                </a:solidFill>
                <a:effectLst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</a:rPr>
              <a:t>trusted</a:t>
            </a:r>
            <a:endParaRPr lang="nb-NO" sz="1600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4934" t="64414" r="35316" b="3010"/>
          <a:stretch/>
        </p:blipFill>
        <p:spPr>
          <a:xfrm>
            <a:off x="985975" y="3542222"/>
            <a:ext cx="3162665" cy="2801731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497923"/>
            <a:ext cx="4670166" cy="1655888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2076530" y="6093296"/>
            <a:ext cx="4523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tau</a:t>
            </a:r>
          </a:p>
        </p:txBody>
      </p:sp>
      <p:sp>
        <p:nvSpPr>
          <p:cNvPr id="12" name="TekstSylinder 11"/>
          <p:cNvSpPr txBox="1"/>
          <p:nvPr/>
        </p:nvSpPr>
        <p:spPr>
          <a:xfrm rot="16200000">
            <a:off x="85396" y="4682433"/>
            <a:ext cx="12458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log </a:t>
            </a:r>
            <a:r>
              <a:rPr lang="nb-NO" sz="1500" dirty="0" err="1"/>
              <a:t>posterior</a:t>
            </a:r>
            <a:endParaRPr lang="nb-NO" sz="1500" dirty="0"/>
          </a:p>
        </p:txBody>
      </p:sp>
      <p:sp>
        <p:nvSpPr>
          <p:cNvPr id="13" name="Rektangel 12"/>
          <p:cNvSpPr/>
          <p:nvPr/>
        </p:nvSpPr>
        <p:spPr>
          <a:xfrm>
            <a:off x="1115616" y="3029511"/>
            <a:ext cx="367912" cy="1243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500"/>
          </a:p>
        </p:txBody>
      </p:sp>
      <p:cxnSp>
        <p:nvCxnSpPr>
          <p:cNvPr id="15" name="Rett pil 14"/>
          <p:cNvCxnSpPr/>
          <p:nvPr/>
        </p:nvCxnSpPr>
        <p:spPr>
          <a:xfrm flipH="1">
            <a:off x="1256182" y="3133817"/>
            <a:ext cx="135061" cy="453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getoutside.ordnancesurvey.co.uk/site/uploads/images/assets/Web%20images/Slope-m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432" y="3542222"/>
            <a:ext cx="1833446" cy="229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520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8237" y="341239"/>
            <a:ext cx="7696200" cy="1143000"/>
          </a:xfrm>
        </p:spPr>
        <p:txBody>
          <a:bodyPr/>
          <a:lstStyle/>
          <a:p>
            <a:r>
              <a:rPr lang="en-US" dirty="0"/>
              <a:t>The effect of clever transformations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4000"/>
          <a:stretch/>
        </p:blipFill>
        <p:spPr>
          <a:xfrm>
            <a:off x="463744" y="1461513"/>
            <a:ext cx="3886200" cy="1844123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23468"/>
          <a:stretch/>
        </p:blipFill>
        <p:spPr>
          <a:xfrm>
            <a:off x="4583861" y="1458754"/>
            <a:ext cx="3886200" cy="1838599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8314348" y="2515585"/>
            <a:ext cx="673939" cy="278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700" dirty="0">
                <a:solidFill>
                  <a:srgbClr val="229E66"/>
                </a:solidFill>
              </a:rPr>
              <a:t>normalized</a:t>
            </a:r>
            <a:endParaRPr lang="en-US" sz="1200" dirty="0">
              <a:solidFill>
                <a:srgbClr val="229E6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/>
              <p:cNvSpPr txBox="1"/>
              <p:nvPr/>
            </p:nvSpPr>
            <p:spPr>
              <a:xfrm>
                <a:off x="463744" y="3508913"/>
                <a:ext cx="337778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Compute: θ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⋅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kstSylinder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44" y="3508913"/>
                <a:ext cx="3377784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708" t="-5147" b="-169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5044884" y="3610006"/>
                <a:ext cx="359034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Compute: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884" y="3610006"/>
                <a:ext cx="3590342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2716" t="-5109" b="-160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/>
          <p:cNvSpPr txBox="1"/>
          <p:nvPr/>
        </p:nvSpPr>
        <p:spPr>
          <a:xfrm>
            <a:off x="1996200" y="5098597"/>
            <a:ext cx="426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Identical models. The difference is correlations vs not  </a:t>
            </a:r>
          </a:p>
          <a:p>
            <a:r>
              <a:rPr lang="en-US" dirty="0"/>
              <a:t>recap Exercise   42 vs 39</a:t>
            </a:r>
          </a:p>
        </p:txBody>
      </p:sp>
      <p:sp>
        <p:nvSpPr>
          <p:cNvPr id="12" name="Ellipse 11"/>
          <p:cNvSpPr/>
          <p:nvPr/>
        </p:nvSpPr>
        <p:spPr>
          <a:xfrm>
            <a:off x="731089" y="5244755"/>
            <a:ext cx="517585" cy="484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3" name="Ellipse 12"/>
          <p:cNvSpPr/>
          <p:nvPr/>
        </p:nvSpPr>
        <p:spPr>
          <a:xfrm rot="3183293">
            <a:off x="6978690" y="4914372"/>
            <a:ext cx="162607" cy="102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/>
              <p:cNvSpPr/>
              <p:nvPr/>
            </p:nvSpPr>
            <p:spPr>
              <a:xfrm>
                <a:off x="1315954" y="5690101"/>
                <a:ext cx="423834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4" name="Rektangel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954" y="5690101"/>
                <a:ext cx="423834" cy="323165"/>
              </a:xfrm>
              <a:prstGeom prst="rect">
                <a:avLst/>
              </a:prstGeom>
              <a:blipFill rotWithShape="0">
                <a:blip r:embed="rId6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ktangel 14"/>
              <p:cNvSpPr/>
              <p:nvPr/>
            </p:nvSpPr>
            <p:spPr>
              <a:xfrm>
                <a:off x="259915" y="5081450"/>
                <a:ext cx="42832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5" name="Rektangel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15" y="5081450"/>
                <a:ext cx="428322" cy="323165"/>
              </a:xfrm>
              <a:prstGeom prst="rect">
                <a:avLst/>
              </a:prstGeom>
              <a:blipFill rotWithShape="0">
                <a:blip r:embed="rId7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/>
              <p:cNvSpPr/>
              <p:nvPr/>
            </p:nvSpPr>
            <p:spPr>
              <a:xfrm>
                <a:off x="7497694" y="5690003"/>
                <a:ext cx="425116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6" name="Rektangel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694" y="5690003"/>
                <a:ext cx="425116" cy="3231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ktangel 16"/>
              <p:cNvSpPr/>
              <p:nvPr/>
            </p:nvSpPr>
            <p:spPr>
              <a:xfrm>
                <a:off x="6287979" y="5183888"/>
                <a:ext cx="429605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7" name="Rektangel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979" y="5183888"/>
                <a:ext cx="429605" cy="3231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Rett linje 18"/>
          <p:cNvCxnSpPr/>
          <p:nvPr/>
        </p:nvCxnSpPr>
        <p:spPr>
          <a:xfrm>
            <a:off x="555071" y="5135941"/>
            <a:ext cx="0" cy="727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 flipV="1">
            <a:off x="378052" y="5729019"/>
            <a:ext cx="1135884" cy="15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/>
          <p:nvPr/>
        </p:nvCxnSpPr>
        <p:spPr>
          <a:xfrm>
            <a:off x="6593721" y="5183888"/>
            <a:ext cx="0" cy="727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 flipV="1">
            <a:off x="6416702" y="5776965"/>
            <a:ext cx="1135884" cy="15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715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343453"/>
            <a:ext cx="7696200" cy="1143000"/>
          </a:xfrm>
        </p:spPr>
        <p:txBody>
          <a:bodyPr/>
          <a:lstStyle/>
          <a:p>
            <a:r>
              <a:rPr lang="en-US" dirty="0"/>
              <a:t>Running two models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3528" y="1178391"/>
            <a:ext cx="4472950" cy="1614716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022309" y="1892162"/>
            <a:ext cx="6215716" cy="2481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233820" y="2843151"/>
            <a:ext cx="2788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No reported errors  !</a:t>
            </a:r>
          </a:p>
        </p:txBody>
      </p:sp>
      <p:sp>
        <p:nvSpPr>
          <p:cNvPr id="9" name="Rektangel 8"/>
          <p:cNvSpPr/>
          <p:nvPr/>
        </p:nvSpPr>
        <p:spPr>
          <a:xfrm>
            <a:off x="3813047" y="5539030"/>
            <a:ext cx="2375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333333"/>
                </a:solidFill>
                <a:latin typeface="Helvetica Neue"/>
              </a:rPr>
              <a:t> </a:t>
            </a:r>
            <a:endParaRPr lang="en-US" sz="1500" dirty="0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146" y="5683190"/>
            <a:ext cx="3089001" cy="689594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6300192" y="5683190"/>
            <a:ext cx="160973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Related to </a:t>
            </a:r>
          </a:p>
          <a:p>
            <a:r>
              <a:rPr lang="en-US" sz="1500" dirty="0"/>
              <a:t>lag 1 correlation </a:t>
            </a:r>
            <a:br>
              <a:rPr lang="en-US" sz="1500" dirty="0"/>
            </a:br>
            <a:r>
              <a:rPr lang="en-US" sz="1500" dirty="0"/>
              <a:t>of log posterior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3022309" y="4373252"/>
            <a:ext cx="57374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Problem with: </a:t>
            </a:r>
          </a:p>
          <a:p>
            <a:r>
              <a:rPr lang="en-US" dirty="0"/>
              <a:t>divergence, </a:t>
            </a:r>
          </a:p>
          <a:p>
            <a:r>
              <a:rPr lang="en-US" dirty="0"/>
              <a:t>Effective sample size</a:t>
            </a:r>
          </a:p>
          <a:p>
            <a:r>
              <a:rPr lang="en-US" dirty="0">
                <a:solidFill>
                  <a:srgbClr val="333333"/>
                </a:solidFill>
                <a:latin typeface="Helvetica Neue"/>
              </a:rPr>
              <a:t>Bayesian Fraction of Missing Information (BFMI)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8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chain: 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19637"/>
          <a:stretch/>
        </p:blipFill>
        <p:spPr>
          <a:xfrm>
            <a:off x="768010" y="2226469"/>
            <a:ext cx="3691504" cy="2622655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19637"/>
          <a:stretch/>
        </p:blipFill>
        <p:spPr>
          <a:xfrm>
            <a:off x="4670518" y="2226469"/>
            <a:ext cx="3803465" cy="2622655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7770244" y="2539401"/>
            <a:ext cx="304081" cy="1902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8" name="Rektangel 7"/>
          <p:cNvSpPr/>
          <p:nvPr/>
        </p:nvSpPr>
        <p:spPr>
          <a:xfrm>
            <a:off x="3860322" y="2539401"/>
            <a:ext cx="304081" cy="1902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28650" y="5162056"/>
            <a:ext cx="28550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Effective number of samples is </a:t>
            </a:r>
          </a:p>
          <a:p>
            <a:r>
              <a:rPr lang="en-US" sz="1500" dirty="0"/>
              <a:t>consistently high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4611934" y="5162056"/>
            <a:ext cx="358437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Effective number of samples is variable </a:t>
            </a:r>
            <a:br>
              <a:rPr lang="en-US" sz="1500" dirty="0"/>
            </a:br>
            <a:r>
              <a:rPr lang="en-US" sz="1500" dirty="0"/>
              <a:t>some low some high</a:t>
            </a:r>
          </a:p>
          <a:p>
            <a:r>
              <a:rPr lang="en-US" sz="1500" dirty="0"/>
              <a:t>Have not investigated full space</a:t>
            </a:r>
          </a:p>
        </p:txBody>
      </p:sp>
    </p:spTree>
    <p:extLst>
      <p:ext uri="{BB962C8B-B14F-4D97-AF65-F5344CB8AC3E}">
        <p14:creationId xmlns:p14="http://schemas.microsoft.com/office/powerpoint/2010/main" val="25831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Pairs() is specialized in STAN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2393335"/>
            <a:ext cx="3886200" cy="2929771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2393335"/>
            <a:ext cx="3886200" cy="2929771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3234904" y="4350945"/>
            <a:ext cx="857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Log posterior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7295789" y="4351299"/>
            <a:ext cx="857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Log posterior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328763" y="5412076"/>
            <a:ext cx="52434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The models are the same but log posterior is different why?</a:t>
            </a:r>
          </a:p>
        </p:txBody>
      </p:sp>
    </p:spTree>
    <p:extLst>
      <p:ext uri="{BB962C8B-B14F-4D97-AF65-F5344CB8AC3E}">
        <p14:creationId xmlns:p14="http://schemas.microsoft.com/office/powerpoint/2010/main" val="3674683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7485" y="608446"/>
            <a:ext cx="7886700" cy="994172"/>
          </a:xfrm>
        </p:spPr>
        <p:txBody>
          <a:bodyPr/>
          <a:lstStyle/>
          <a:p>
            <a:r>
              <a:rPr lang="en-US" dirty="0"/>
              <a:t>Credibility intervals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24169" y="2226469"/>
            <a:ext cx="3223214" cy="3263504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251521" y="1977442"/>
            <a:ext cx="867862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plot(fit1,pars = c("mu", "tau", "eta"),</a:t>
            </a:r>
            <a:r>
              <a:rPr lang="en-US" sz="1050" dirty="0" err="1"/>
              <a:t>ci_level</a:t>
            </a:r>
            <a:r>
              <a:rPr lang="en-US" sz="1050" dirty="0"/>
              <a:t> = 0.95,outer_level = 0.99)     plot(fit2,pars = c("mu", "tau", "eta"),</a:t>
            </a:r>
            <a:r>
              <a:rPr lang="en-US" sz="1050" dirty="0" err="1"/>
              <a:t>ci_level</a:t>
            </a:r>
            <a:r>
              <a:rPr lang="en-US" sz="1050" dirty="0"/>
              <a:t> = 0.95,outer_level = 0.99)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5161936" y="155679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139313" y="1556792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1588041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9145016" cy="1143000"/>
          </a:xfrm>
        </p:spPr>
        <p:txBody>
          <a:bodyPr/>
          <a:lstStyle/>
          <a:p>
            <a:r>
              <a:rPr lang="en-US" dirty="0"/>
              <a:t>Convergence for MCMC, </a:t>
            </a:r>
            <a:br>
              <a:rPr lang="en-US" dirty="0"/>
            </a:br>
            <a:r>
              <a:rPr lang="en-US" dirty="0"/>
              <a:t>cumulative mean mu</a:t>
            </a:r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161936" y="183553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39313" y="1835532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3258083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9291" y="438880"/>
            <a:ext cx="7696200" cy="1143000"/>
          </a:xfrm>
        </p:spPr>
        <p:txBody>
          <a:bodyPr/>
          <a:lstStyle/>
          <a:p>
            <a:r>
              <a:rPr lang="en-US" dirty="0"/>
              <a:t>Convergence for MCMC, </a:t>
            </a:r>
            <a:br>
              <a:rPr lang="en-US" dirty="0"/>
            </a:br>
            <a:r>
              <a:rPr lang="en-US" dirty="0"/>
              <a:t>cumulative mean tau</a:t>
            </a:r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7610167" y="2958896"/>
            <a:ext cx="508820" cy="58256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161936" y="176352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139313" y="1763524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317843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81123" y="598458"/>
            <a:ext cx="7696200" cy="1143000"/>
          </a:xfrm>
        </p:spPr>
        <p:txBody>
          <a:bodyPr/>
          <a:lstStyle/>
          <a:p>
            <a:r>
              <a:rPr lang="en-US" dirty="0"/>
              <a:t>Likelihood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679" y="2226469"/>
            <a:ext cx="3223214" cy="3263504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7616073" y="2226468"/>
            <a:ext cx="508820" cy="58256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161936" y="155679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139313" y="1556792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77686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MCMC long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3273" y="2226469"/>
            <a:ext cx="3223214" cy="3263504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/>
          </p:cNvPicPr>
          <p:nvPr>
            <p:ph sz="half" idx="2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5894" b="5149"/>
          <a:stretch/>
        </p:blipFill>
        <p:spPr>
          <a:xfrm>
            <a:off x="1409700" y="2291883"/>
            <a:ext cx="2747732" cy="3080218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534881" y="191852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Transformed</a:t>
            </a:r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>
          <a:xfrm>
            <a:off x="4629150" y="2226469"/>
            <a:ext cx="38862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The Transformed approach has better convergence properties</a:t>
            </a:r>
          </a:p>
          <a:p>
            <a:r>
              <a:rPr lang="en-US" sz="2100" dirty="0"/>
              <a:t>In a long run 100000 samples</a:t>
            </a:r>
          </a:p>
          <a:p>
            <a:r>
              <a:rPr lang="en-US" sz="2100" dirty="0"/>
              <a:t>The difference between the two chains is not large</a:t>
            </a:r>
          </a:p>
          <a:p>
            <a:r>
              <a:rPr lang="en-US" sz="2100" dirty="0"/>
              <a:t>Results</a:t>
            </a:r>
          </a:p>
          <a:p>
            <a:pPr lvl="1"/>
            <a:r>
              <a:rPr lang="en-US" sz="1800" dirty="0"/>
              <a:t>The effect of coaching is not significant 5%-level, but has a strong indication</a:t>
            </a:r>
          </a:p>
          <a:p>
            <a:pPr lvl="1"/>
            <a:r>
              <a:rPr lang="en-US" sz="1800" dirty="0"/>
              <a:t>The «good» school appears as a «lucky shot»</a:t>
            </a:r>
          </a:p>
          <a:p>
            <a:endParaRPr lang="en-US" sz="2100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391490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708034"/>
            <a:ext cx="7245424" cy="5756390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08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7815"/>
          <a:stretch/>
        </p:blipFill>
        <p:spPr>
          <a:xfrm>
            <a:off x="1448323" y="581746"/>
            <a:ext cx="7956223" cy="2703238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9" name="Plassholder for innhold 7"/>
          <p:cNvPicPr>
            <a:picLocks noChangeAspect="1"/>
          </p:cNvPicPr>
          <p:nvPr/>
        </p:nvPicPr>
        <p:blipFill rotWithShape="1">
          <a:blip r:embed="rId2"/>
          <a:srcRect t="50082" b="-1"/>
          <a:stretch/>
        </p:blipFill>
        <p:spPr bwMode="auto">
          <a:xfrm>
            <a:off x="1455131" y="3429000"/>
            <a:ext cx="7956226" cy="319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569995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57895</TotalTime>
  <Words>1955</Words>
  <Application>Microsoft Office PowerPoint</Application>
  <PresentationFormat>On-screen Show (4:3)</PresentationFormat>
  <Paragraphs>259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-apple-system</vt:lpstr>
      <vt:lpstr>Arial</vt:lpstr>
      <vt:lpstr>Arial Unicode MS</vt:lpstr>
      <vt:lpstr>Cambria Math</vt:lpstr>
      <vt:lpstr>Courier New</vt:lpstr>
      <vt:lpstr>Helvetica Neue</vt:lpstr>
      <vt:lpstr>Blank Presentation</vt:lpstr>
      <vt:lpstr>STK-4051/9051  Computational Statistics  Spring 2023 Software for Bayesian Inference - STAN</vt:lpstr>
      <vt:lpstr>Software </vt:lpstr>
      <vt:lpstr>Software for Bayesian inference</vt:lpstr>
      <vt:lpstr>PowerPoint Presentation</vt:lpstr>
      <vt:lpstr>PowerPoint Presentation</vt:lpstr>
      <vt:lpstr>NUTS = No U-Turn Sampler</vt:lpstr>
      <vt:lpstr>How things are built together</vt:lpstr>
      <vt:lpstr>What does a stan call do in R?</vt:lpstr>
      <vt:lpstr>What does a stan call do in R?</vt:lpstr>
      <vt:lpstr>Meta analysis of treatment effect in  8 schools</vt:lpstr>
      <vt:lpstr>Data from Rubin (1981)</vt:lpstr>
      <vt:lpstr>Running Stan in RStudio</vt:lpstr>
      <vt:lpstr>Content of    .stan file</vt:lpstr>
      <vt:lpstr>PowerPoint Presentation</vt:lpstr>
      <vt:lpstr>Model</vt:lpstr>
      <vt:lpstr>Vectorization of model  conditional independence assumed</vt:lpstr>
      <vt:lpstr>Tip about priors</vt:lpstr>
      <vt:lpstr>Stan MCMC  parameters</vt:lpstr>
      <vt:lpstr>Running Stan</vt:lpstr>
      <vt:lpstr>Runtime Reported divergence </vt:lpstr>
      <vt:lpstr>The effect of clever transformations</vt:lpstr>
      <vt:lpstr>Running two models</vt:lpstr>
      <vt:lpstr>Result of chain: </vt:lpstr>
      <vt:lpstr>Pairs() is specialized in STAN</vt:lpstr>
      <vt:lpstr>Credibility intervals</vt:lpstr>
      <vt:lpstr>Convergence for MCMC,  cumulative mean mu</vt:lpstr>
      <vt:lpstr>Convergence for MCMC,  cumulative mean tau</vt:lpstr>
      <vt:lpstr>Likelihood</vt:lpstr>
      <vt:lpstr>Result MCMC long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STAN-HMC</dc:title>
  <dc:subject/>
  <dc:creator>Odd Kolbjørnsen</dc:creator>
  <cp:keywords/>
  <dc:description/>
  <cp:lastModifiedBy>Odd Kolbjørnsen</cp:lastModifiedBy>
  <cp:revision>1074</cp:revision>
  <dcterms:created xsi:type="dcterms:W3CDTF">2018-08-23T16:15:48Z</dcterms:created>
  <dcterms:modified xsi:type="dcterms:W3CDTF">2023-04-19T07:36:47Z</dcterms:modified>
  <cp:category/>
</cp:coreProperties>
</file>