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256" r:id="rId2"/>
    <p:sldId id="426" r:id="rId3"/>
    <p:sldId id="373" r:id="rId4"/>
    <p:sldId id="429" r:id="rId5"/>
    <p:sldId id="427" r:id="rId6"/>
    <p:sldId id="308" r:id="rId7"/>
    <p:sldId id="355" r:id="rId8"/>
    <p:sldId id="341" r:id="rId9"/>
    <p:sldId id="354" r:id="rId10"/>
    <p:sldId id="377" r:id="rId11"/>
    <p:sldId id="365" r:id="rId12"/>
    <p:sldId id="362" r:id="rId13"/>
    <p:sldId id="363" r:id="rId14"/>
    <p:sldId id="364" r:id="rId15"/>
    <p:sldId id="366" r:id="rId16"/>
    <p:sldId id="357" r:id="rId17"/>
    <p:sldId id="356" r:id="rId18"/>
    <p:sldId id="342" r:id="rId19"/>
    <p:sldId id="389" r:id="rId20"/>
    <p:sldId id="431" r:id="rId21"/>
    <p:sldId id="390" r:id="rId22"/>
    <p:sldId id="398" r:id="rId23"/>
    <p:sldId id="393" r:id="rId24"/>
    <p:sldId id="395" r:id="rId25"/>
    <p:sldId id="401" r:id="rId26"/>
    <p:sldId id="402" r:id="rId27"/>
    <p:sldId id="391" r:id="rId28"/>
    <p:sldId id="400" r:id="rId29"/>
    <p:sldId id="396" r:id="rId30"/>
    <p:sldId id="388" r:id="rId31"/>
    <p:sldId id="403" r:id="rId32"/>
    <p:sldId id="404" r:id="rId33"/>
    <p:sldId id="405" r:id="rId34"/>
    <p:sldId id="406" r:id="rId35"/>
    <p:sldId id="407" r:id="rId36"/>
    <p:sldId id="408" r:id="rId37"/>
    <p:sldId id="410" r:id="rId38"/>
    <p:sldId id="409" r:id="rId39"/>
    <p:sldId id="419" r:id="rId40"/>
    <p:sldId id="411" r:id="rId4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3DBD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54" autoAdjust="0"/>
    <p:restoredTop sz="80199" autoAdjust="0"/>
  </p:normalViewPr>
  <p:slideViewPr>
    <p:cSldViewPr>
      <p:cViewPr>
        <p:scale>
          <a:sx n="100" d="100"/>
          <a:sy n="100" d="100"/>
        </p:scale>
        <p:origin x="1260" y="48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411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869335E-8B0B-E747-BF20-4F33BAEEACEB}" type="datetime1">
              <a:rPr lang="nb-NO"/>
              <a:pPr>
                <a:defRPr/>
              </a:pPr>
              <a:t>02.04.2024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A29E114-AD7D-5640-91AE-ABD55590079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0E28453-F6BE-B546-A98D-107E694FF3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0E28453-F6BE-B546-A98D-107E694FF34B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8993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E28453-F6BE-B546-A98D-107E694FF34B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6507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Boltzmann</a:t>
            </a:r>
            <a:r>
              <a:rPr lang="nb-NO" dirty="0"/>
              <a:t> </a:t>
            </a:r>
            <a:r>
              <a:rPr lang="nb-NO" dirty="0" err="1"/>
              <a:t>distribution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0E28453-F6BE-B546-A98D-107E694FF34B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4583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Symplectic</a:t>
            </a:r>
            <a:r>
              <a:rPr lang="nb-NO" dirty="0"/>
              <a:t> </a:t>
            </a:r>
            <a:r>
              <a:rPr lang="nb-NO" dirty="0" err="1"/>
              <a:t>groups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0E28453-F6BE-B546-A98D-107E694FF34B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2744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E28453-F6BE-B546-A98D-107E694FF34B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0753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85F33-64F2-DC45-8242-2D1EA2FA57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spring 2024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7D754E-87E8-3F4E-8879-2A555318E5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spring 2024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5CC4D6-CC22-5F43-961E-0E7301214E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spring 2024</a:t>
            </a:r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64E8AA-21C1-294F-A0F0-D96940EE5D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spring 2024</a:t>
            </a:r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ftr" sz="quarter" idx="14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D668C4-2029-3A44-A36E-8E83129FD5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spring 2024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61078F-7754-0E43-992F-3441E48F0B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spring 2024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21B79-192D-244E-B153-B9BC177351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spring 2024</a:t>
            </a:r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AEF93-74BC-934C-8F9E-C70852BA16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spring 2024</a:t>
            </a:r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14A01A-608C-4147-80C7-C8BD8A98DD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spring 2024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A5B175-C43A-5F41-B294-7D2392EA30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spring 2024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spring 2024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043E2C96-FA80-E446-99D1-91B1FF4F53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7" descr="MN_MATH_A.pn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3665538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oddkol@math.uio.no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1.png"/><Relationship Id="rId4" Type="http://schemas.openxmlformats.org/officeDocument/2006/relationships/image" Target="../media/image38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0.png"/><Relationship Id="rId3" Type="http://schemas.openxmlformats.org/officeDocument/2006/relationships/image" Target="../media/image220.png"/><Relationship Id="rId7" Type="http://schemas.openxmlformats.org/officeDocument/2006/relationships/image" Target="../media/image260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0.png"/><Relationship Id="rId5" Type="http://schemas.openxmlformats.org/officeDocument/2006/relationships/image" Target="../media/image41.png"/><Relationship Id="rId4" Type="http://schemas.openxmlformats.org/officeDocument/2006/relationships/image" Target="../media/image2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9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36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0.png"/><Relationship Id="rId13" Type="http://schemas.openxmlformats.org/officeDocument/2006/relationships/image" Target="../media/image49.png"/><Relationship Id="rId3" Type="http://schemas.openxmlformats.org/officeDocument/2006/relationships/image" Target="../media/image20.png"/><Relationship Id="rId7" Type="http://schemas.openxmlformats.org/officeDocument/2006/relationships/image" Target="../media/image430.png"/><Relationship Id="rId12" Type="http://schemas.openxmlformats.org/officeDocument/2006/relationships/image" Target="../media/image4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0.png"/><Relationship Id="rId11" Type="http://schemas.openxmlformats.org/officeDocument/2006/relationships/image" Target="../media/image47.png"/><Relationship Id="rId5" Type="http://schemas.openxmlformats.org/officeDocument/2006/relationships/image" Target="../media/image410.png"/><Relationship Id="rId15" Type="http://schemas.openxmlformats.org/officeDocument/2006/relationships/image" Target="../media/image51.png"/><Relationship Id="rId10" Type="http://schemas.openxmlformats.org/officeDocument/2006/relationships/image" Target="../media/image46.png"/><Relationship Id="rId4" Type="http://schemas.openxmlformats.org/officeDocument/2006/relationships/image" Target="../media/image44.png"/><Relationship Id="rId9" Type="http://schemas.openxmlformats.org/officeDocument/2006/relationships/image" Target="../media/image45.png"/><Relationship Id="rId14" Type="http://schemas.openxmlformats.org/officeDocument/2006/relationships/image" Target="../media/image5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openxmlformats.org/officeDocument/2006/relationships/image" Target="../media/image4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STK-4051/9051  Computational Statistics  Spring 2024</a:t>
            </a:r>
            <a:br>
              <a:rPr lang="en-US" dirty="0"/>
            </a:br>
            <a:r>
              <a:rPr lang="en-US" dirty="0"/>
              <a:t>Markov Chain Monte Carlo part 3</a:t>
            </a:r>
            <a:br>
              <a:rPr lang="en-US" sz="1200" b="0" dirty="0"/>
            </a:br>
            <a:r>
              <a:rPr lang="en-US" dirty="0"/>
              <a:t> 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3000" y="3386847"/>
            <a:ext cx="7543800" cy="1752600"/>
          </a:xfrm>
        </p:spPr>
        <p:txBody>
          <a:bodyPr/>
          <a:lstStyle/>
          <a:p>
            <a:r>
              <a:rPr lang="en-US" sz="1400" dirty="0"/>
              <a:t>Instructor: Odd Kolbjørnsen, </a:t>
            </a:r>
            <a:r>
              <a:rPr lang="en-US" sz="1400" dirty="0">
                <a:hlinkClick r:id="rId2"/>
              </a:rPr>
              <a:t>oddkol@math.uio.no</a:t>
            </a:r>
            <a:endParaRPr lang="en-US" sz="1400" dirty="0"/>
          </a:p>
          <a:p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320E7-25DA-4878-9D68-08D5B228E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1396" y="332656"/>
            <a:ext cx="7696200" cy="1143000"/>
          </a:xfrm>
        </p:spPr>
        <p:txBody>
          <a:bodyPr/>
          <a:lstStyle/>
          <a:p>
            <a:r>
              <a:rPr lang="en-US" dirty="0"/>
              <a:t>Last time: Convergence in practice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A892E1-84A1-4B20-820F-BE94217AE6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1396" y="1268760"/>
            <a:ext cx="7696200" cy="5436840"/>
          </a:xfrm>
        </p:spPr>
        <p:txBody>
          <a:bodyPr/>
          <a:lstStyle/>
          <a:p>
            <a:r>
              <a:rPr lang="en-US" sz="1800" dirty="0"/>
              <a:t>Burn in </a:t>
            </a:r>
          </a:p>
          <a:p>
            <a:pPr lvl="1"/>
            <a:r>
              <a:rPr lang="en-US" sz="1600" dirty="0"/>
              <a:t>remove bias due to a bad start </a:t>
            </a:r>
          </a:p>
          <a:p>
            <a:r>
              <a:rPr lang="en-US" sz="1800" dirty="0"/>
              <a:t>Mixing </a:t>
            </a:r>
          </a:p>
          <a:p>
            <a:pPr lvl="1"/>
            <a:r>
              <a:rPr lang="en-US" sz="1600" dirty="0"/>
              <a:t>Effective number of samples </a:t>
            </a:r>
          </a:p>
          <a:p>
            <a:r>
              <a:rPr lang="en-US" sz="1800" dirty="0"/>
              <a:t>Visual</a:t>
            </a:r>
          </a:p>
          <a:p>
            <a:pPr lvl="1"/>
            <a:r>
              <a:rPr lang="en-US" sz="1600" dirty="0"/>
              <a:t>sample path </a:t>
            </a:r>
          </a:p>
          <a:p>
            <a:pPr lvl="1"/>
            <a:r>
              <a:rPr lang="en-US" sz="1600" dirty="0" err="1"/>
              <a:t>cumsum</a:t>
            </a:r>
            <a:r>
              <a:rPr lang="en-US" sz="1600" dirty="0"/>
              <a:t> diagnostics</a:t>
            </a:r>
          </a:p>
          <a:p>
            <a:pPr lvl="1"/>
            <a:r>
              <a:rPr lang="en-US" sz="1600" dirty="0"/>
              <a:t>Be aware of apparent convergence</a:t>
            </a:r>
          </a:p>
          <a:p>
            <a:r>
              <a:rPr lang="en-US" sz="1800" dirty="0"/>
              <a:t>How many chains? </a:t>
            </a:r>
          </a:p>
          <a:p>
            <a:pPr lvl="1"/>
            <a:r>
              <a:rPr lang="en-US" sz="1600" dirty="0"/>
              <a:t>at least two in «new territory»</a:t>
            </a:r>
          </a:p>
          <a:p>
            <a:r>
              <a:rPr lang="en-US" sz="1800" dirty="0"/>
              <a:t>Diagnostics</a:t>
            </a:r>
          </a:p>
          <a:p>
            <a:pPr lvl="1"/>
            <a:r>
              <a:rPr lang="en-US" sz="1600" dirty="0"/>
              <a:t>Gelman-Rubin </a:t>
            </a:r>
          </a:p>
          <a:p>
            <a:r>
              <a:rPr lang="en-US" sz="1800" dirty="0"/>
              <a:t>Practical </a:t>
            </a:r>
          </a:p>
          <a:p>
            <a:pPr lvl="1"/>
            <a:r>
              <a:rPr lang="en-US" sz="1600" dirty="0"/>
              <a:t>Monte Carlo variance less than 5%</a:t>
            </a:r>
          </a:p>
          <a:p>
            <a:r>
              <a:rPr lang="en-US" sz="1800" dirty="0"/>
              <a:t>Acceptance rate</a:t>
            </a:r>
          </a:p>
          <a:p>
            <a:pPr lvl="1"/>
            <a:r>
              <a:rPr lang="en-US" sz="1600" dirty="0"/>
              <a:t>Independence sampler high</a:t>
            </a:r>
          </a:p>
          <a:p>
            <a:pPr lvl="1"/>
            <a:r>
              <a:rPr lang="en-US" sz="1600" dirty="0"/>
              <a:t>Random walk not too high</a:t>
            </a:r>
          </a:p>
          <a:p>
            <a:pPr lvl="1"/>
            <a:endParaRPr lang="en-US" sz="1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610097-278C-48EB-BF13-C92E797FD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1D28991-0721-428B-9155-837A4638E4CF}"/>
              </a:ext>
            </a:extLst>
          </p:cNvPr>
          <p:cNvSpPr/>
          <p:nvPr/>
        </p:nvSpPr>
        <p:spPr>
          <a:xfrm>
            <a:off x="5534656" y="3699386"/>
            <a:ext cx="3065476" cy="101566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/>
              <a:t>Need a check of all model parameters!</a:t>
            </a:r>
          </a:p>
          <a:p>
            <a:r>
              <a:rPr lang="en-US" dirty="0"/>
              <a:t>(and important functions)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6427355-B7B6-40B6-AE9F-1CD95ACEBA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3256" y="1303085"/>
            <a:ext cx="2476500" cy="1143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C9BDFF5-2DF2-404E-B0C9-C5A08F1639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3256" y="2557809"/>
            <a:ext cx="3329348" cy="102187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28710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3614" y="402737"/>
            <a:ext cx="7696200" cy="1143000"/>
          </a:xfrm>
        </p:spPr>
        <p:txBody>
          <a:bodyPr/>
          <a:lstStyle/>
          <a:p>
            <a:r>
              <a:rPr lang="en-US" dirty="0"/>
              <a:t>Choices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83568" y="1340768"/>
                <a:ext cx="7488832" cy="4114800"/>
              </a:xfrm>
            </p:spPr>
            <p:txBody>
              <a:bodyPr/>
              <a:lstStyle/>
              <a:p>
                <a:r>
                  <a:rPr lang="en-US" sz="2400" dirty="0"/>
                  <a:t>Gibbs sampler</a:t>
                </a:r>
              </a:p>
              <a:p>
                <a:pPr lvl="1"/>
                <a:r>
                  <a:rPr lang="en-US" sz="2000" dirty="0"/>
                  <a:t>Random or deterministic scan? </a:t>
                </a:r>
              </a:p>
              <a:p>
                <a:pPr lvl="2"/>
                <a:r>
                  <a:rPr lang="en-US" sz="1800" dirty="0"/>
                  <a:t>Deterministic scan most common </a:t>
                </a:r>
              </a:p>
              <a:p>
                <a:pPr lvl="2"/>
                <a:r>
                  <a:rPr lang="en-US" sz="1800" dirty="0"/>
                  <a:t>When high correlation, random scan can be more efficient</a:t>
                </a:r>
              </a:p>
              <a:p>
                <a:r>
                  <a:rPr lang="en-US" sz="2400" dirty="0"/>
                  <a:t>Independence chain:</a:t>
                </a:r>
              </a:p>
              <a:p>
                <a:pPr lvl="1"/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2000" i="1" smtClean="0">
                        <a:latin typeface="Cambria Math" panose="02040503050406030204" pitchFamily="18" charset="0"/>
                      </a:rPr>
                      <m:t>(·) ≈ </m:t>
                    </m:r>
                    <m:r>
                      <a:rPr lang="en-US" sz="200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000" i="1" smtClean="0">
                        <a:latin typeface="Cambria Math" panose="02040503050406030204" pitchFamily="18" charset="0"/>
                      </a:rPr>
                      <m:t> (·) </m:t>
                    </m:r>
                  </m:oMath>
                </a14:m>
                <a:endParaRPr lang="en-US" sz="2000" dirty="0"/>
              </a:p>
              <a:p>
                <a:pPr lvl="1"/>
                <a:r>
                  <a:rPr lang="en-US" sz="2000" dirty="0"/>
                  <a:t>High acceptance rate </a:t>
                </a:r>
              </a:p>
              <a:p>
                <a:pPr lvl="1"/>
                <a:r>
                  <a:rPr lang="en-US" sz="2000" dirty="0"/>
                  <a:t>Tail properties most important </a:t>
                </a:r>
              </a:p>
              <a:p>
                <a:pPr lvl="1"/>
                <a:r>
                  <a:rPr lang="en-US" sz="2000" dirty="0"/>
                  <a:t>f /g should be bounded</a:t>
                </a:r>
              </a:p>
              <a:p>
                <a:r>
                  <a:rPr lang="en-US" sz="2400" dirty="0"/>
                  <a:t>Random walk proposal </a:t>
                </a:r>
              </a:p>
              <a:p>
                <a:pPr lvl="1"/>
                <a:r>
                  <a:rPr lang="en-US" sz="2000" dirty="0"/>
                  <a:t>Tune variance so that acceptance rate </a:t>
                </a:r>
                <a:br>
                  <a:rPr lang="en-US" sz="2000" dirty="0"/>
                </a:br>
                <a:r>
                  <a:rPr lang="en-US" sz="2000" dirty="0"/>
                  <a:t>is between 25% and 50%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3568" y="1340768"/>
                <a:ext cx="7488832" cy="4114800"/>
              </a:xfrm>
              <a:blipFill>
                <a:blip r:embed="rId2"/>
                <a:stretch>
                  <a:fillRect l="-1058" t="-1037" b="-12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6862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5843" y="332656"/>
            <a:ext cx="7696200" cy="1143000"/>
          </a:xfrm>
        </p:spPr>
        <p:txBody>
          <a:bodyPr/>
          <a:lstStyle/>
          <a:p>
            <a:r>
              <a:rPr lang="en-US" dirty="0"/>
              <a:t>Effective sample size for MCMC</a:t>
            </a:r>
            <a:endParaRPr lang="nb-NO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68649" r="18964" b="-1499"/>
          <a:stretch/>
        </p:blipFill>
        <p:spPr>
          <a:xfrm>
            <a:off x="812196" y="1340768"/>
            <a:ext cx="7735632" cy="181128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auto">
          <a:xfrm>
            <a:off x="3815916" y="1379678"/>
            <a:ext cx="1512168" cy="504056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3" name="Content Placeholder 4">
            <a:extLst>
              <a:ext uri="{FF2B5EF4-FFF2-40B4-BE49-F238E27FC236}">
                <a16:creationId xmlns:a16="http://schemas.microsoft.com/office/drawing/2014/main" id="{B7D64FB8-FBBA-5757-E19E-91FFC15E449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62" t="52238" r="62877" b="32543"/>
          <a:stretch/>
        </p:blipFill>
        <p:spPr bwMode="auto">
          <a:xfrm>
            <a:off x="827550" y="5134444"/>
            <a:ext cx="3327756" cy="839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271C5754-B75E-04D8-712D-2C9AFF06A8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7005" t="26800" r="20161" b="56302"/>
          <a:stretch/>
        </p:blipFill>
        <p:spPr bwMode="auto">
          <a:xfrm>
            <a:off x="5259114" y="5253846"/>
            <a:ext cx="2179689" cy="931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1DE239EC-2C81-C95A-05C6-56E107AB2A7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62" t="52238" r="78316" b="32543"/>
          <a:stretch/>
        </p:blipFill>
        <p:spPr bwMode="auto">
          <a:xfrm>
            <a:off x="3390630" y="5172481"/>
            <a:ext cx="1853983" cy="839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CD26E69-5F9E-BA96-F864-C6A1F59EB649}"/>
              </a:ext>
            </a:extLst>
          </p:cNvPr>
          <p:cNvSpPr txBox="1"/>
          <p:nvPr/>
        </p:nvSpPr>
        <p:spPr>
          <a:xfrm>
            <a:off x="1219195" y="4374294"/>
            <a:ext cx="42661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/>
              <a:t>Monte Carlo </a:t>
            </a:r>
            <a:r>
              <a:rPr lang="nb-NO" b="1" dirty="0" err="1"/>
              <a:t>variance</a:t>
            </a:r>
            <a:r>
              <a:rPr lang="nb-NO" b="1" dirty="0"/>
              <a:t> (L samples)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FE27DF2-AFD1-D3FE-6C7B-4469A80CBB4D}"/>
              </a:ext>
            </a:extLst>
          </p:cNvPr>
          <p:cNvSpPr txBox="1"/>
          <p:nvPr/>
        </p:nvSpPr>
        <p:spPr>
          <a:xfrm>
            <a:off x="1173883" y="4860903"/>
            <a:ext cx="18806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Independence: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2453A36-D151-50EB-2426-77A901629671}"/>
              </a:ext>
            </a:extLst>
          </p:cNvPr>
          <p:cNvSpPr txBox="1"/>
          <p:nvPr/>
        </p:nvSpPr>
        <p:spPr>
          <a:xfrm>
            <a:off x="4063692" y="4869160"/>
            <a:ext cx="33329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With </a:t>
            </a:r>
            <a:r>
              <a:rPr lang="nb-NO" dirty="0" err="1"/>
              <a:t>correlation</a:t>
            </a:r>
            <a:r>
              <a:rPr lang="nb-NO" dirty="0"/>
              <a:t> in samples:</a:t>
            </a:r>
          </a:p>
        </p:txBody>
      </p:sp>
    </p:spTree>
    <p:extLst>
      <p:ext uri="{BB962C8B-B14F-4D97-AF65-F5344CB8AC3E}">
        <p14:creationId xmlns:p14="http://schemas.microsoft.com/office/powerpoint/2010/main" val="3944242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DE194-1F8A-1251-1607-7A0F55AD4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5597" y="365642"/>
            <a:ext cx="7696200" cy="1143000"/>
          </a:xfrm>
        </p:spPr>
        <p:txBody>
          <a:bodyPr/>
          <a:lstStyle/>
          <a:p>
            <a:r>
              <a:rPr lang="en-US" dirty="0"/>
              <a:t>EX  mixture estimation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43D0C8D-2C3D-E0DE-B9ED-3DFCCB0CBAC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69234" y="5004846"/>
                <a:ext cx="7696200" cy="1583993"/>
              </a:xfrm>
            </p:spPr>
            <p:txBody>
              <a:bodyPr/>
              <a:lstStyle/>
              <a:p>
                <a:r>
                  <a:rPr lang="en-US" dirty="0"/>
                  <a:t>Sample distribution of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dirty="0"/>
                  <a:t> using </a:t>
                </a:r>
                <a:r>
                  <a:rPr lang="en-US" dirty="0" err="1"/>
                  <a:t>McMC</a:t>
                </a:r>
                <a:r>
                  <a:rPr lang="en-US" dirty="0"/>
                  <a:t> </a:t>
                </a:r>
              </a:p>
              <a:p>
                <a:r>
                  <a:rPr lang="en-US" dirty="0"/>
                  <a:t>Given 200 observations of independent y’s.</a:t>
                </a:r>
              </a:p>
              <a:p>
                <a:r>
                  <a:rPr lang="en-US" dirty="0"/>
                  <a:t>Give convergence plots and statistics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43D0C8D-2C3D-E0DE-B9ED-3DFCCB0CBAC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69234" y="5004846"/>
                <a:ext cx="7696200" cy="1583993"/>
              </a:xfrm>
              <a:blipFill>
                <a:blip r:embed="rId2"/>
                <a:stretch>
                  <a:fillRect l="-1426" t="-3846" b="-807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E6178D-3A89-6990-E0E9-BDEEC898D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3C62A99-6C6E-11EE-545B-31F5FFBB38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4" y="1356113"/>
            <a:ext cx="7762462" cy="259228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3E28637-238B-C182-241E-13E80F7D27A4}"/>
                  </a:ext>
                </a:extLst>
              </p:cNvPr>
              <p:cNvSpPr txBox="1"/>
              <p:nvPr/>
            </p:nvSpPr>
            <p:spPr>
              <a:xfrm>
                <a:off x="899592" y="4495122"/>
                <a:ext cx="640032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y = </a:t>
                </a:r>
                <a:r>
                  <a:rPr lang="en-US" dirty="0" err="1"/>
                  <a:t>rnorm</a:t>
                </a:r>
                <a:r>
                  <a:rPr lang="en-US" dirty="0"/>
                  <a:t>(n,10,0.5) with probability </a:t>
                </a:r>
                <a14:m>
                  <m:oMath xmlns:m="http://schemas.openxmlformats.org/officeDocument/2006/math">
                    <m:r>
                      <a:rPr lang="nb-NO" b="0" i="0" smtClean="0">
                        <a:latin typeface="Cambria Math" panose="02040503050406030204" pitchFamily="18" charset="0"/>
                      </a:rPr>
                      <m:t>1−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3E28637-238B-C182-241E-13E80F7D27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4495122"/>
                <a:ext cx="6400328" cy="400110"/>
              </a:xfrm>
              <a:prstGeom prst="rect">
                <a:avLst/>
              </a:prstGeom>
              <a:blipFill>
                <a:blip r:embed="rId4"/>
                <a:stretch>
                  <a:fillRect l="-1049" t="-6061" b="-2727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E057222-F61D-E712-BCC5-6F504DE40BF4}"/>
                  </a:ext>
                </a:extLst>
              </p:cNvPr>
              <p:cNvSpPr txBox="1"/>
              <p:nvPr/>
            </p:nvSpPr>
            <p:spPr>
              <a:xfrm>
                <a:off x="899592" y="4149080"/>
                <a:ext cx="488816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y = </a:t>
                </a:r>
                <a:r>
                  <a:rPr lang="en-US" dirty="0" err="1"/>
                  <a:t>rnorm</a:t>
                </a:r>
                <a:r>
                  <a:rPr lang="en-US" dirty="0"/>
                  <a:t>(n,7,0.5)  with probability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E057222-F61D-E712-BCC5-6F504DE40B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4149080"/>
                <a:ext cx="4888160" cy="400110"/>
              </a:xfrm>
              <a:prstGeom prst="rect">
                <a:avLst/>
              </a:prstGeom>
              <a:blipFill>
                <a:blip r:embed="rId5"/>
                <a:stretch>
                  <a:fillRect l="-1373" t="-7692" b="-2923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923577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209259"/>
            <a:ext cx="7696200" cy="1143000"/>
          </a:xfrm>
        </p:spPr>
        <p:txBody>
          <a:bodyPr/>
          <a:lstStyle/>
          <a:p>
            <a:r>
              <a:rPr lang="en-US" dirty="0"/>
              <a:t>Today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052736"/>
            <a:ext cx="6821760" cy="5317504"/>
          </a:xfrm>
        </p:spPr>
        <p:txBody>
          <a:bodyPr/>
          <a:lstStyle/>
          <a:p>
            <a:r>
              <a:rPr lang="en-US" sz="2000" dirty="0"/>
              <a:t>Tricks to customize sampling</a:t>
            </a:r>
          </a:p>
          <a:p>
            <a:pPr lvl="1"/>
            <a:r>
              <a:rPr lang="en-US" sz="1800" dirty="0"/>
              <a:t>Reparametrize</a:t>
            </a:r>
          </a:p>
          <a:p>
            <a:pPr lvl="1"/>
            <a:r>
              <a:rPr lang="en-US" sz="1800" dirty="0"/>
              <a:t>Augmentation</a:t>
            </a:r>
          </a:p>
          <a:p>
            <a:pPr lvl="1"/>
            <a:r>
              <a:rPr lang="en-US" sz="1800" dirty="0"/>
              <a:t>Block update</a:t>
            </a:r>
          </a:p>
          <a:p>
            <a:pPr lvl="1"/>
            <a:r>
              <a:rPr lang="en-US" sz="1800" dirty="0"/>
              <a:t>Hybrid</a:t>
            </a:r>
          </a:p>
          <a:p>
            <a:pPr lvl="1"/>
            <a:r>
              <a:rPr lang="en-US" sz="1800" dirty="0" err="1"/>
              <a:t>Griddy</a:t>
            </a:r>
            <a:r>
              <a:rPr lang="en-US" sz="1800" dirty="0"/>
              <a:t>-Gibbs</a:t>
            </a:r>
          </a:p>
          <a:p>
            <a:r>
              <a:rPr lang="en-US" sz="2000" dirty="0"/>
              <a:t>Advanced topics in MCMC</a:t>
            </a:r>
          </a:p>
          <a:p>
            <a:pPr lvl="1"/>
            <a:r>
              <a:rPr lang="en-US" sz="1800" dirty="0"/>
              <a:t>Adaptive MCMC: Automatic tuning of proposal distributions (ex 36)</a:t>
            </a:r>
          </a:p>
          <a:p>
            <a:pPr lvl="1"/>
            <a:r>
              <a:rPr lang="en-US" sz="1800" dirty="0"/>
              <a:t>Multiple-Try M-H (improve </a:t>
            </a:r>
            <a:r>
              <a:rPr lang="en-US" sz="1800" dirty="0" err="1"/>
              <a:t>griddy</a:t>
            </a:r>
            <a:r>
              <a:rPr lang="en-US" sz="1800" dirty="0"/>
              <a:t> Gibbs)</a:t>
            </a:r>
          </a:p>
          <a:p>
            <a:pPr lvl="1"/>
            <a:r>
              <a:rPr lang="en-US" sz="1800" dirty="0"/>
              <a:t>Slice sampler</a:t>
            </a:r>
          </a:p>
          <a:p>
            <a:pPr lvl="1"/>
            <a:r>
              <a:rPr lang="en-US" sz="1800" dirty="0"/>
              <a:t>Simulated tempering</a:t>
            </a:r>
          </a:p>
          <a:p>
            <a:pPr lvl="1"/>
            <a:r>
              <a:rPr lang="en-US" sz="1800" dirty="0"/>
              <a:t>Reversible Jump MCMC (model selection)</a:t>
            </a:r>
          </a:p>
          <a:p>
            <a:pPr lvl="1"/>
            <a:r>
              <a:rPr lang="en-US" sz="1800" dirty="0"/>
              <a:t>Langevin  </a:t>
            </a:r>
          </a:p>
          <a:p>
            <a:pPr lvl="1"/>
            <a:r>
              <a:rPr lang="en-US" sz="1800" dirty="0"/>
              <a:t>Hamiltonian  [Central in STAN]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17470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Reparameterization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Sometimes easier to transform variables to another scale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=</m:t>
                    </m:r>
                    <m:sSup>
                      <m:sSupPr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 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nb-NO" dirty="0"/>
              </a:p>
              <a:p>
                <a:r>
                  <a:rPr lang="en-US" dirty="0"/>
                  <a:t>Avoid boundary effects  (Exercise 7.1)</a:t>
                </a:r>
              </a:p>
              <a:p>
                <a:r>
                  <a:rPr lang="en-US" dirty="0"/>
                  <a:t>May improve convergence (Exercise 7.8)</a:t>
                </a:r>
              </a:p>
              <a:p>
                <a:r>
                  <a:rPr lang="en-US" dirty="0"/>
                  <a:t>Two approaches (identical results)</a:t>
                </a:r>
              </a:p>
              <a:p>
                <a:pPr lvl="1"/>
                <a:r>
                  <a:rPr lang="en-US" dirty="0"/>
                  <a:t>Possible to work directly in transformed space</a:t>
                </a:r>
              </a:p>
              <a:p>
                <a:pPr lvl="1"/>
                <a:r>
                  <a:rPr lang="en-US" dirty="0"/>
                  <a:t>Run the MCMC in X-space, but construct proposal through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 =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426" t="-148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1564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656456"/>
            <a:ext cx="7696200" cy="1143000"/>
          </a:xfrm>
        </p:spPr>
        <p:txBody>
          <a:bodyPr/>
          <a:lstStyle/>
          <a:p>
            <a:r>
              <a:rPr lang="nb-NO" dirty="0" err="1"/>
              <a:t>Reparameterization</a:t>
            </a:r>
            <a:r>
              <a:rPr lang="nb-NO" dirty="0"/>
              <a:t>  </a:t>
            </a:r>
            <a:r>
              <a:rPr lang="nb-NO" dirty="0" err="1"/>
              <a:t>version</a:t>
            </a:r>
            <a:r>
              <a:rPr lang="nb-NO" dirty="0"/>
              <a:t>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001000" y="6309320"/>
            <a:ext cx="685800" cy="457200"/>
          </a:xfrm>
        </p:spPr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3513" r="14957" b="70455"/>
          <a:stretch/>
        </p:blipFill>
        <p:spPr>
          <a:xfrm>
            <a:off x="409529" y="1641256"/>
            <a:ext cx="8414957" cy="1351875"/>
          </a:xfrm>
          <a:prstGeom prst="rect">
            <a:avLst/>
          </a:prstGeom>
        </p:spPr>
      </p:pic>
      <p:pic>
        <p:nvPicPr>
          <p:cNvPr id="5" name="Content Placeholder 5"/>
          <p:cNvPicPr>
            <a:picLocks noChangeAspect="1"/>
          </p:cNvPicPr>
          <p:nvPr/>
        </p:nvPicPr>
        <p:blipFill rotWithShape="1">
          <a:blip r:embed="rId2"/>
          <a:srcRect l="18193" t="29747" r="14957" b="59136"/>
          <a:stretch/>
        </p:blipFill>
        <p:spPr bwMode="auto">
          <a:xfrm>
            <a:off x="1619672" y="3357702"/>
            <a:ext cx="6614756" cy="937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Content Placeholder 5"/>
          <p:cNvPicPr>
            <a:picLocks noChangeAspect="1"/>
          </p:cNvPicPr>
          <p:nvPr/>
        </p:nvPicPr>
        <p:blipFill rotWithShape="1">
          <a:blip r:embed="rId2"/>
          <a:srcRect l="9881" t="39984" r="14958" b="43789"/>
          <a:stretch/>
        </p:blipFill>
        <p:spPr bwMode="auto">
          <a:xfrm>
            <a:off x="872240" y="4400872"/>
            <a:ext cx="7437175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4396B6AB-FA32-4D1F-AAEC-AFD8D9DE8705}"/>
                  </a:ext>
                </a:extLst>
              </p:cNvPr>
              <p:cNvSpPr/>
              <p:nvPr/>
            </p:nvSpPr>
            <p:spPr>
              <a:xfrm>
                <a:off x="7176150" y="737331"/>
                <a:ext cx="164833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 =</m:t>
                      </m:r>
                      <m:sSup>
                        <m:sSupPr>
                          <m:ctrlPr>
                            <a:rPr lang="nb-NO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 dirty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i="1" dirty="0"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4396B6AB-FA32-4D1F-AAEC-AFD8D9DE870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6150" y="737331"/>
                <a:ext cx="1648336" cy="400110"/>
              </a:xfrm>
              <a:prstGeom prst="rect">
                <a:avLst/>
              </a:prstGeom>
              <a:blipFill>
                <a:blip r:embed="rId3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EC36BC1-11E4-4094-A304-4F34852F08DD}"/>
                  </a:ext>
                </a:extLst>
              </p:cNvPr>
              <p:cNvSpPr/>
              <p:nvPr/>
            </p:nvSpPr>
            <p:spPr>
              <a:xfrm>
                <a:off x="7176150" y="1160917"/>
                <a:ext cx="139243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 =</m:t>
                      </m:r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EC36BC1-11E4-4094-A304-4F34852F08D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6150" y="1160917"/>
                <a:ext cx="1392432" cy="400110"/>
              </a:xfrm>
              <a:prstGeom prst="rect">
                <a:avLst/>
              </a:prstGeom>
              <a:blipFill>
                <a:blip r:embed="rId4"/>
                <a:stretch>
                  <a:fillRect b="-1818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10133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1" y="427580"/>
            <a:ext cx="7696200" cy="1143000"/>
          </a:xfrm>
        </p:spPr>
        <p:txBody>
          <a:bodyPr/>
          <a:lstStyle/>
          <a:p>
            <a:r>
              <a:rPr lang="nb-NO" dirty="0" err="1"/>
              <a:t>Reparameterization</a:t>
            </a:r>
            <a:r>
              <a:rPr lang="nb-NO" dirty="0"/>
              <a:t> </a:t>
            </a:r>
            <a:r>
              <a:rPr lang="nb-NO" dirty="0" err="1"/>
              <a:t>version</a:t>
            </a:r>
            <a:r>
              <a:rPr lang="nb-NO" dirty="0"/>
              <a:t> 2,  1D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56758" b="32491"/>
          <a:stretch/>
        </p:blipFill>
        <p:spPr>
          <a:xfrm>
            <a:off x="424838" y="1395854"/>
            <a:ext cx="8645707" cy="792088"/>
          </a:xfrm>
          <a:prstGeom prst="rect">
            <a:avLst/>
          </a:prstGeom>
        </p:spPr>
      </p:pic>
      <p:pic>
        <p:nvPicPr>
          <p:cNvPr id="7" name="Content Placeholder 5"/>
          <p:cNvPicPr>
            <a:picLocks noChangeAspect="1"/>
          </p:cNvPicPr>
          <p:nvPr/>
        </p:nvPicPr>
        <p:blipFill rotWithShape="1">
          <a:blip r:embed="rId2"/>
          <a:srcRect t="83089" r="8931" b="681"/>
          <a:stretch/>
        </p:blipFill>
        <p:spPr bwMode="auto">
          <a:xfrm>
            <a:off x="251521" y="4149080"/>
            <a:ext cx="8645708" cy="1313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kstSylinder 2">
                <a:extLst>
                  <a:ext uri="{FF2B5EF4-FFF2-40B4-BE49-F238E27FC236}">
                    <a16:creationId xmlns:a16="http://schemas.microsoft.com/office/drawing/2014/main" id="{3B8D8F38-78C7-4E63-93A5-0154B2D3ACD9}"/>
                  </a:ext>
                </a:extLst>
              </p:cNvPr>
              <p:cNvSpPr txBox="1"/>
              <p:nvPr/>
            </p:nvSpPr>
            <p:spPr>
              <a:xfrm>
                <a:off x="1531456" y="2446959"/>
                <a:ext cx="6102504" cy="4249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d>
                        <m:d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e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d>
                        <m:d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p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d>
                            <m:dPr>
                              <m:ctrlPr>
                                <a:rPr lang="nb-NO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2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nb-NO" sz="2400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</m:d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sSup>
                            <m:sSupPr>
                              <m:ctrlPr>
                                <a:rPr lang="nb-NO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p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d>
                            <m:dPr>
                              <m:ctrlPr>
                                <a:rPr lang="nb-NO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d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⋅|</m:t>
                      </m:r>
                      <m:sSup>
                        <m:sSup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)′(</m:t>
                      </m:r>
                      <m:sSup>
                        <m:sSup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)|</m:t>
                      </m:r>
                    </m:oMath>
                  </m:oMathPara>
                </a14:m>
                <a:endParaRPr lang="nb-NO" sz="2400" dirty="0"/>
              </a:p>
            </p:txBody>
          </p:sp>
        </mc:Choice>
        <mc:Fallback xmlns="">
          <p:sp>
            <p:nvSpPr>
              <p:cNvPr id="3" name="TekstSylinder 2">
                <a:extLst>
                  <a:ext uri="{FF2B5EF4-FFF2-40B4-BE49-F238E27FC236}">
                    <a16:creationId xmlns:a16="http://schemas.microsoft.com/office/drawing/2014/main" id="{3B8D8F38-78C7-4E63-93A5-0154B2D3AC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1456" y="2446959"/>
                <a:ext cx="6102504" cy="4249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47C30E4B-EDAF-4A1D-BFB2-A139246965AE}"/>
                  </a:ext>
                </a:extLst>
              </p:cNvPr>
              <p:cNvSpPr txBox="1"/>
              <p:nvPr/>
            </p:nvSpPr>
            <p:spPr>
              <a:xfrm>
                <a:off x="899592" y="3156216"/>
                <a:ext cx="7152599" cy="8765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e>
                      </m:d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sSub>
                            <m:sSubPr>
                              <m:ctrlPr>
                                <a:rPr lang="nb-NO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  <m:d>
                            <m:dPr>
                              <m:ctrlPr>
                                <a:rPr lang="nb-NO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2400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p>
                                  <m:r>
                                    <a:rPr lang="nb-NO" sz="2400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nb-NO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2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  <m:e>
                              <m:sSup>
                                <m:sSupPr>
                                  <m:ctrlPr>
                                    <a:rPr lang="nb-NO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2400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p>
                                  <m:r>
                                    <a:rPr lang="nb-NO" sz="2400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nb-NO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24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nb-NO" sz="2400" b="0" i="1" smtClean="0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d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⋅|</m:t>
                          </m:r>
                          <m:sSup>
                            <m:sSupPr>
                              <m:ctrlPr>
                                <a:rPr lang="nb-NO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p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)′(</m:t>
                          </m:r>
                          <m:sSup>
                            <m:sSupPr>
                              <m:ctrlPr>
                                <a:rPr lang="nb-NO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)|</m:t>
                          </m:r>
                        </m:num>
                        <m:den>
                          <m:sSub>
                            <m:sSubPr>
                              <m:ctrlP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d>
                            <m:dPr>
                              <m:ctrlP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sSub>
                            <m:sSubPr>
                              <m:ctrlPr>
                                <a:rPr lang="nb-NO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  <m:d>
                            <m:dPr>
                              <m:ctrlPr>
                                <a:rPr lang="nb-NO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2400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p>
                                  <m:r>
                                    <a:rPr lang="nb-NO" sz="2400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nb-NO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24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nb-NO" sz="2400" i="1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e>
                              <m:sSup>
                                <m:sSupPr>
                                  <m:ctrlPr>
                                    <a:rPr lang="nb-NO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2400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p>
                                  <m:r>
                                    <a:rPr lang="nb-NO" sz="2400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nb-NO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2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d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⋅|</m:t>
                          </m:r>
                          <m:sSup>
                            <m:sSupPr>
                              <m:ctrlPr>
                                <a:rPr lang="nb-NO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p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)′(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)|</m:t>
                          </m:r>
                        </m:den>
                      </m:f>
                    </m:oMath>
                  </m:oMathPara>
                </a14:m>
                <a:endParaRPr lang="nb-NO" sz="2400" dirty="0"/>
              </a:p>
            </p:txBody>
          </p:sp>
        </mc:Choice>
        <mc:Fallback xmlns=""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47C30E4B-EDAF-4A1D-BFB2-A139246965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3156216"/>
                <a:ext cx="7152599" cy="87652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Rett pilkobling 9">
            <a:extLst>
              <a:ext uri="{FF2B5EF4-FFF2-40B4-BE49-F238E27FC236}">
                <a16:creationId xmlns:a16="http://schemas.microsoft.com/office/drawing/2014/main" id="{A1B8C140-88C1-4D65-9F1B-2BBFBEB7E749}"/>
              </a:ext>
            </a:extLst>
          </p:cNvPr>
          <p:cNvCxnSpPr>
            <a:cxnSpLocks/>
          </p:cNvCxnSpPr>
          <p:nvPr/>
        </p:nvCxnSpPr>
        <p:spPr bwMode="auto">
          <a:xfrm flipV="1">
            <a:off x="2123728" y="5462146"/>
            <a:ext cx="288032" cy="34311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kstSylinder 12">
                <a:extLst>
                  <a:ext uri="{FF2B5EF4-FFF2-40B4-BE49-F238E27FC236}">
                    <a16:creationId xmlns:a16="http://schemas.microsoft.com/office/drawing/2014/main" id="{1E920CEF-6573-4494-9D77-0C6520A80327}"/>
                  </a:ext>
                </a:extLst>
              </p:cNvPr>
              <p:cNvSpPr txBox="1"/>
              <p:nvPr/>
            </p:nvSpPr>
            <p:spPr>
              <a:xfrm>
                <a:off x="1187624" y="5769114"/>
                <a:ext cx="590465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The derivative </a:t>
                </a:r>
                <a:r>
                  <a:rPr lang="nb-NO" dirty="0" err="1"/>
                  <a:t>of</a:t>
                </a:r>
                <a:r>
                  <a:rPr lang="nb-NO" dirty="0"/>
                  <a:t> </a:t>
                </a:r>
                <a:r>
                  <a:rPr lang="nb-NO" dirty="0" err="1"/>
                  <a:t>the</a:t>
                </a:r>
                <a:r>
                  <a:rPr lang="nb-NO" dirty="0"/>
                  <a:t> inverse </a:t>
                </a:r>
                <a:r>
                  <a:rPr lang="nb-NO" dirty="0" err="1"/>
                  <a:t>function</a:t>
                </a:r>
                <a:r>
                  <a:rPr lang="nb-NO" dirty="0"/>
                  <a:t> </a:t>
                </a:r>
              </a:p>
              <a:p>
                <a:r>
                  <a:rPr lang="nb-NO" dirty="0" err="1"/>
                  <a:t>with</a:t>
                </a:r>
                <a:r>
                  <a:rPr lang="nb-NO" dirty="0"/>
                  <a:t> </a:t>
                </a:r>
                <a:r>
                  <a:rPr lang="nb-NO" dirty="0" err="1"/>
                  <a:t>respect</a:t>
                </a:r>
                <a:r>
                  <a:rPr lang="nb-NO" dirty="0"/>
                  <a:t> to </a:t>
                </a:r>
                <a:r>
                  <a:rPr lang="nb-NO" dirty="0" err="1"/>
                  <a:t>the</a:t>
                </a:r>
                <a:r>
                  <a:rPr lang="nb-NO" dirty="0"/>
                  <a:t> argument.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;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13" name="TekstSylinder 12">
                <a:extLst>
                  <a:ext uri="{FF2B5EF4-FFF2-40B4-BE49-F238E27FC236}">
                    <a16:creationId xmlns:a16="http://schemas.microsoft.com/office/drawing/2014/main" id="{1E920CEF-6573-4494-9D77-0C6520A803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4" y="5769114"/>
                <a:ext cx="5904656" cy="707886"/>
              </a:xfrm>
              <a:prstGeom prst="rect">
                <a:avLst/>
              </a:prstGeom>
              <a:blipFill>
                <a:blip r:embed="rId5"/>
                <a:stretch>
                  <a:fillRect l="-1136" t="-3419" b="-1453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446745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63" y="226309"/>
            <a:ext cx="6318053" cy="1143000"/>
          </a:xfrm>
        </p:spPr>
        <p:txBody>
          <a:bodyPr/>
          <a:lstStyle/>
          <a:p>
            <a:r>
              <a:rPr lang="en-US" dirty="0" err="1"/>
              <a:t>Reparameterization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644008" y="505662"/>
                <a:ext cx="1553310" cy="70788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rgbClr val="7030A0"/>
                    </a:solidFill>
                  </a:rPr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p>
                        <m:r>
                          <a:rPr lang="en-US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dirty="0">
                    <a:solidFill>
                      <a:srgbClr val="7030A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4008" y="505662"/>
                <a:ext cx="1553310" cy="707886"/>
              </a:xfrm>
              <a:prstGeom prst="rect">
                <a:avLst/>
              </a:prstGeom>
              <a:blipFill>
                <a:blip r:embed="rId2"/>
                <a:stretch>
                  <a:fillRect b="-8475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5496" y="1988840"/>
                <a:ext cx="4176464" cy="4571829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800" dirty="0"/>
                  <a:t>Proposal in Y space: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1800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800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sz="1800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  <m:e>
                        <m:r>
                          <a:rPr lang="en-US" sz="18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</m:oMath>
                </a14:m>
                <a:r>
                  <a:rPr lang="en-US" sz="1800" b="0" dirty="0"/>
                  <a:t> </a:t>
                </a:r>
              </a:p>
              <a:p>
                <a:endParaRPr lang="en-US" sz="1800" dirty="0"/>
              </a:p>
              <a:p>
                <a:r>
                  <a:rPr lang="en-US" sz="1800" dirty="0"/>
                  <a:t>Target in Y space: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  <m:d>
                          <m:dPr>
                            <m:ctrlPr>
                              <a:rPr lang="en-US" sz="18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</m:e>
                    </m:d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⋅</m:t>
                    </m:r>
                    <m:d>
                      <m:dPr>
                        <m:begChr m:val="|"/>
                        <m:endChr m:val="|"/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p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d>
                          <m:d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1800" b="0" dirty="0"/>
                  <a:t> </a:t>
                </a:r>
              </a:p>
              <a:p>
                <a:endParaRPr lang="en-US" sz="1800" dirty="0"/>
              </a:p>
              <a:p>
                <a:r>
                  <a:rPr lang="en-US" sz="1800" dirty="0"/>
                  <a:t>Metropolis-Hastings-ratio in Y space: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d>
                        <m:d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8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18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e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8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</m:d>
                          <m:sSub>
                            <m:sSub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sSup>
                            <m:sSupPr>
                              <m:ctrlPr>
                                <a:rPr lang="en-US" sz="18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18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sz="180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  <m:sSub>
                            <m:sSub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sz="18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18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1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sz="180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lang="en-US" sz="1800" b="0" i="1" dirty="0">
                  <a:latin typeface="Cambria Math" panose="02040503050406030204" pitchFamily="18" charset="0"/>
                </a:endParaRPr>
              </a:p>
              <a:p>
                <a:endParaRPr lang="en-US" sz="18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d>
                                <m:dPr>
                                  <m:ctrlPr>
                                    <a:rPr lang="en-US" sz="18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1800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800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sz="1800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d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⋅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1800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800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sz="1800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d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|</m:t>
                          </m:r>
                          <m:sSup>
                            <m:sSupPr>
                              <m:ctrlPr>
                                <a:rPr lang="en-US" sz="18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18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d>
                                <m:dPr>
                                  <m:ctrlPr>
                                    <a:rPr lang="en-US" sz="18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d>
                            </m:e>
                          </m:d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⋅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d>
                            </m:e>
                          </m:d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|</m:t>
                          </m:r>
                          <m:sSup>
                            <m:sSupPr>
                              <m:ctrlPr>
                                <a:rPr lang="en-US" sz="18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18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sz="1800" b="0" i="1" dirty="0">
                  <a:latin typeface="Cambria Math" panose="02040503050406030204" pitchFamily="18" charset="0"/>
                </a:endParaRPr>
              </a:p>
              <a:p>
                <a:endParaRPr lang="en-US" sz="18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8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8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180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1800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800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sz="1800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d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|</m:t>
                          </m:r>
                          <m:sSup>
                            <m:sSupPr>
                              <m:ctrlPr>
                                <a:rPr lang="en-US" sz="180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18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⋅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d>
                            </m:e>
                          </m:d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|</m:t>
                          </m:r>
                          <m:sSup>
                            <m:sSupPr>
                              <m:ctrlPr>
                                <a:rPr lang="en-US" sz="180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18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96" y="1988840"/>
                <a:ext cx="4176464" cy="4571829"/>
              </a:xfrm>
              <a:prstGeom prst="rect">
                <a:avLst/>
              </a:prstGeom>
              <a:blipFill>
                <a:blip r:embed="rId3"/>
                <a:stretch>
                  <a:fillRect l="-1164" t="-532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249645" y="1988840"/>
                <a:ext cx="4858859" cy="4480009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800" dirty="0"/>
                  <a:t>Proposal in X space: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8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8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sz="18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nor/>
                            </m:rPr>
                            <a:rPr lang="en-US" sz="1800"/>
                            <m:t>|</m:t>
                          </m:r>
                          <m:sSup>
                            <m:sSup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p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)′(</m:t>
                          </m:r>
                          <m:sSup>
                            <m:sSupPr>
                              <m:ctrlPr>
                                <a:rPr lang="en-US" sz="18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8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) </m:t>
                          </m:r>
                          <m:r>
                            <m:rPr>
                              <m:nor/>
                            </m:rPr>
                            <a:rPr lang="en-US" sz="1800"/>
                            <m:t>| 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d>
                        <m:d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8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p>
                              <m:r>
                                <a:rPr lang="en-US" sz="18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18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8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8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  <m:e>
                          <m:sSup>
                            <m:sSupPr>
                              <m:ctrlPr>
                                <a:rPr lang="en-US" sz="180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1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p>
                              <m:r>
                                <a:rPr lang="en-US" sz="1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en-US" sz="1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US" sz="1800" dirty="0"/>
              </a:p>
              <a:p>
                <a:endParaRPr lang="en-US" sz="1800" dirty="0"/>
              </a:p>
              <a:p>
                <a:r>
                  <a:rPr lang="en-US" sz="1800" dirty="0"/>
                  <a:t>Target in X space: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1800" b="0" dirty="0"/>
                  <a:t> </a:t>
                </a:r>
              </a:p>
              <a:p>
                <a:endParaRPr lang="en-US" sz="1800" dirty="0"/>
              </a:p>
              <a:p>
                <a:r>
                  <a:rPr lang="en-US" sz="1800" dirty="0"/>
                  <a:t>Metropolis Hastings – ratio in X space: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d>
                        <m:d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e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8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</m:d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|</m:t>
                          </m:r>
                          <m:sSup>
                            <m:sSupPr>
                              <m:ctrlPr>
                                <a:rPr lang="en-US" sz="18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8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) </m:t>
                          </m:r>
                        </m:num>
                        <m:den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sz="18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8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) </m:t>
                          </m:r>
                        </m:den>
                      </m:f>
                    </m:oMath>
                  </m:oMathPara>
                </a14:m>
                <a:endParaRPr lang="en-US" sz="1800" i="1" dirty="0">
                  <a:latin typeface="Cambria Math" panose="02040503050406030204" pitchFamily="18" charset="0"/>
                </a:endParaRPr>
              </a:p>
              <a:p>
                <a:endParaRPr lang="en-US" sz="18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8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8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</m:d>
                          <m:sSub>
                            <m:sSub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m:rPr>
                                  <m:nor/>
                                </m:rPr>
                                <a:rPr lang="en-US" sz="1800"/>
                                <m:t>|</m:t>
                              </m:r>
                              <m:sSup>
                                <m:sSup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)′(</m:t>
                              </m:r>
                              <m:r>
                                <a:rPr lang="en-US" sz="1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) </m:t>
                              </m:r>
                              <m:r>
                                <m:rPr>
                                  <m:nor/>
                                </m:rPr>
                                <a:rPr lang="en-US" sz="1800"/>
                                <m:t>|</m:t>
                              </m:r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sSup>
                            <m:sSupPr>
                              <m:ctrlPr>
                                <a:rPr lang="en-US" sz="18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18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) </m:t>
                          </m:r>
                        </m:num>
                        <m:den>
                          <m:sSub>
                            <m:sSub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m:rPr>
                              <m:nor/>
                            </m:rPr>
                            <a:rPr lang="en-US" sz="1800"/>
                            <m:t>|</m:t>
                          </m:r>
                          <m:sSup>
                            <m:sSup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p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)′(</m:t>
                          </m:r>
                          <m:sSup>
                            <m:sSupPr>
                              <m:ctrlPr>
                                <a:rPr lang="en-US" sz="18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8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) </m:t>
                          </m:r>
                          <m:r>
                            <m:rPr>
                              <m:nor/>
                            </m:rPr>
                            <a:rPr lang="en-US" sz="1800"/>
                            <m:t>|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sSub>
                            <m:sSub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sz="18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18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1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sz="1800" b="0" i="1" dirty="0">
                  <a:latin typeface="Cambria Math" panose="02040503050406030204" pitchFamily="18" charset="0"/>
                </a:endParaRPr>
              </a:p>
              <a:p>
                <a:endParaRPr lang="en-US" sz="18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8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</m:d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  <m:t>h</m:t>
                                      </m:r>
                                    </m:e>
                                    <m:sup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d>
                                    <m:dPr>
                                      <m:ctrlP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1800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800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p>
                                          <m:r>
                                            <a:rPr lang="en-US" sz="1800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∗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|</m:t>
                          </m:r>
                          <m:sSup>
                            <m:sSupPr>
                              <m:ctrlPr>
                                <a:rPr lang="en-US" sz="18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18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  <m:t>h</m:t>
                                      </m:r>
                                    </m:e>
                                    <m:sup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d>
                                    <m:dPr>
                                      <m:ctrlP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8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</m:d>
                                </m:e>
                              </m:d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sz="18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18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1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9645" y="1988840"/>
                <a:ext cx="4858859" cy="4480009"/>
              </a:xfrm>
              <a:prstGeom prst="rect">
                <a:avLst/>
              </a:prstGeom>
              <a:blipFill>
                <a:blip r:embed="rId4"/>
                <a:stretch>
                  <a:fillRect l="-876" t="-543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4355976" y="1438483"/>
            <a:ext cx="4575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McMC</a:t>
            </a:r>
            <a:r>
              <a:rPr lang="en-US" sz="2400" dirty="0"/>
              <a:t> in X space (original)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2056" y="1448242"/>
            <a:ext cx="35325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McMC</a:t>
            </a:r>
            <a:r>
              <a:rPr lang="en-US" sz="2400" dirty="0"/>
              <a:t> in Y space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408056" y="505662"/>
                <a:ext cx="1586203" cy="72462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h</m:t>
                    </m:r>
                    <m:sSup>
                      <m:sSupPr>
                        <m:ctrlP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rgbClr val="00B050"/>
                    </a:solidFill>
                  </a:rPr>
                  <a:t> 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p>
                        <m:r>
                          <a:rPr lang="en-US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/>
                      <m:sup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rgbClr val="00B05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8056" y="505662"/>
                <a:ext cx="1586203" cy="724622"/>
              </a:xfrm>
              <a:prstGeom prst="rect">
                <a:avLst/>
              </a:prstGeom>
              <a:blipFill>
                <a:blip r:embed="rId5"/>
                <a:stretch>
                  <a:fillRect b="-3306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7534472" y="2554072"/>
                <a:ext cx="51238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4472" y="2554072"/>
                <a:ext cx="512384" cy="400110"/>
              </a:xfrm>
              <a:prstGeom prst="rect">
                <a:avLst/>
              </a:prstGeom>
              <a:blipFill>
                <a:blip r:embed="rId6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ight Brace 15"/>
          <p:cNvSpPr/>
          <p:nvPr/>
        </p:nvSpPr>
        <p:spPr bwMode="auto">
          <a:xfrm rot="5400000">
            <a:off x="7587798" y="2249862"/>
            <a:ext cx="161884" cy="756232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8426396" y="2547036"/>
                <a:ext cx="40382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26396" y="2547036"/>
                <a:ext cx="403828" cy="400110"/>
              </a:xfrm>
              <a:prstGeom prst="rect">
                <a:avLst/>
              </a:prstGeom>
              <a:blipFill>
                <a:blip r:embed="rId7"/>
                <a:stretch>
                  <a:fillRect b="-1076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ight Brace 17"/>
          <p:cNvSpPr/>
          <p:nvPr/>
        </p:nvSpPr>
        <p:spPr bwMode="auto">
          <a:xfrm rot="5400000">
            <a:off x="8505430" y="2228406"/>
            <a:ext cx="161884" cy="756232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3879023" y="6312154"/>
                <a:ext cx="1529970" cy="47077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1200" smtClean="0"/>
                        <m:t>|</m:t>
                      </m:r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1200" i="1">
                          <a:latin typeface="Cambria Math" panose="02040503050406030204" pitchFamily="18" charset="0"/>
                        </a:rPr>
                        <m:t>)′(</m:t>
                      </m:r>
                      <m:r>
                        <a:rPr lang="en-US" sz="12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) </m:t>
                      </m:r>
                      <m:r>
                        <m:rPr>
                          <m:nor/>
                        </m:rPr>
                        <a:rPr lang="en-US" sz="1200"/>
                        <m:t>|</m:t>
                      </m:r>
                      <m:r>
                        <m:rPr>
                          <m:nor/>
                        </m:rPr>
                        <a:rPr lang="en-US" sz="1200" b="0" i="0" smtClean="0"/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d>
                            <m:dPr>
                              <m:begChr m:val="|"/>
                              <m:endChr m:val="|"/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d>
                            </m:e>
                          </m:d>
                        </m:den>
                      </m:f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9023" y="6312154"/>
                <a:ext cx="1529970" cy="47077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/>
          <p:cNvCxnSpPr/>
          <p:nvPr/>
        </p:nvCxnSpPr>
        <p:spPr bwMode="auto">
          <a:xfrm flipV="1">
            <a:off x="5408993" y="6381328"/>
            <a:ext cx="891199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880786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404664"/>
            <a:ext cx="7696200" cy="1143000"/>
          </a:xfrm>
        </p:spPr>
        <p:txBody>
          <a:bodyPr/>
          <a:lstStyle/>
          <a:p>
            <a:r>
              <a:rPr lang="nb-NO" dirty="0"/>
              <a:t>Variable </a:t>
            </a:r>
            <a:r>
              <a:rPr lang="nb-NO" dirty="0" err="1"/>
              <a:t>augmentation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90600" y="1345275"/>
                <a:ext cx="7696200" cy="4114800"/>
              </a:xfrm>
            </p:spPr>
            <p:txBody>
              <a:bodyPr/>
              <a:lstStyle/>
              <a:p>
                <a:r>
                  <a:rPr lang="en-US" dirty="0"/>
                  <a:t>It is difficult or impossible to sample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directly, but there exists a “latent variable” z such that it is possible to conditionally sample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dirty="0"/>
                  <a:t> 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90600" y="1345275"/>
                <a:ext cx="7696200" cy="4114800"/>
              </a:xfrm>
              <a:blipFill>
                <a:blip r:embed="rId2"/>
                <a:stretch>
                  <a:fillRect l="-1426" t="-1630" r="-261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1760" y="4013132"/>
            <a:ext cx="3816424" cy="197979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95537" y="4705091"/>
            <a:ext cx="17812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latent variable</a:t>
            </a:r>
            <a:endParaRPr lang="nb-NO" dirty="0"/>
          </a:p>
        </p:txBody>
      </p:sp>
      <p:sp>
        <p:nvSpPr>
          <p:cNvPr id="7" name="Rectangle 6"/>
          <p:cNvSpPr/>
          <p:nvPr/>
        </p:nvSpPr>
        <p:spPr>
          <a:xfrm>
            <a:off x="395536" y="3915248"/>
            <a:ext cx="6832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data</a:t>
            </a:r>
            <a:endParaRPr lang="nb-NO" dirty="0"/>
          </a:p>
        </p:txBody>
      </p:sp>
      <p:sp>
        <p:nvSpPr>
          <p:cNvPr id="8" name="Rectangle 7"/>
          <p:cNvSpPr/>
          <p:nvPr/>
        </p:nvSpPr>
        <p:spPr>
          <a:xfrm>
            <a:off x="395536" y="5592818"/>
            <a:ext cx="13516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parameter</a:t>
            </a:r>
            <a:endParaRPr lang="nb-NO" dirty="0"/>
          </a:p>
        </p:txBody>
      </p:sp>
      <p:sp>
        <p:nvSpPr>
          <p:cNvPr id="9" name="TextBox 8"/>
          <p:cNvSpPr txBox="1"/>
          <p:nvPr/>
        </p:nvSpPr>
        <p:spPr>
          <a:xfrm>
            <a:off x="395536" y="3298116"/>
            <a:ext cx="35283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err="1"/>
              <a:t>Example</a:t>
            </a:r>
            <a:r>
              <a:rPr lang="nb-NO" sz="2800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9984148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4"/>
          <p:cNvPicPr>
            <a:picLocks noChangeAspect="1"/>
          </p:cNvPicPr>
          <p:nvPr/>
        </p:nvPicPr>
        <p:blipFill rotWithShape="1">
          <a:blip r:embed="rId2"/>
          <a:srcRect t="42120" b="38143"/>
          <a:stretch/>
        </p:blipFill>
        <p:spPr bwMode="auto">
          <a:xfrm>
            <a:off x="593800" y="3645023"/>
            <a:ext cx="8144146" cy="1080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640960" cy="1143000"/>
          </a:xfrm>
        </p:spPr>
        <p:txBody>
          <a:bodyPr/>
          <a:lstStyle/>
          <a:p>
            <a:r>
              <a:rPr lang="en-US" dirty="0"/>
              <a:t>Example mixture distribution (augmenting)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57879"/>
          <a:stretch/>
        </p:blipFill>
        <p:spPr>
          <a:xfrm>
            <a:off x="611560" y="1267933"/>
            <a:ext cx="8144146" cy="2305083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084168" y="3046269"/>
            <a:ext cx="2808312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/>
              <a:t>Augmenting the</a:t>
            </a:r>
            <a:br>
              <a:rPr lang="en-US" sz="1800" dirty="0"/>
            </a:br>
            <a:r>
              <a:rPr lang="en-US" sz="1800" dirty="0"/>
              <a:t>variable set with </a:t>
            </a:r>
            <a:r>
              <a:rPr lang="en-US" sz="1800" i="1" dirty="0"/>
              <a:t>z</a:t>
            </a:r>
          </a:p>
          <a:p>
            <a:r>
              <a:rPr lang="en-US" sz="1800" dirty="0"/>
              <a:t>(similar to EM-algorithm)</a:t>
            </a:r>
          </a:p>
        </p:txBody>
      </p:sp>
      <p:cxnSp>
        <p:nvCxnSpPr>
          <p:cNvPr id="8" name="Straight Arrow Connector 7"/>
          <p:cNvCxnSpPr>
            <a:stCxn id="6" idx="1"/>
          </p:cNvCxnSpPr>
          <p:nvPr/>
        </p:nvCxnSpPr>
        <p:spPr bwMode="auto">
          <a:xfrm flipH="1">
            <a:off x="5508104" y="3507934"/>
            <a:ext cx="576064" cy="49630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16" name="Content Placeholder 4"/>
          <p:cNvPicPr>
            <a:picLocks noChangeAspect="1"/>
          </p:cNvPicPr>
          <p:nvPr/>
        </p:nvPicPr>
        <p:blipFill rotWithShape="1">
          <a:blip r:embed="rId2"/>
          <a:srcRect t="64489"/>
          <a:stretch/>
        </p:blipFill>
        <p:spPr bwMode="auto">
          <a:xfrm>
            <a:off x="611560" y="4776240"/>
            <a:ext cx="8144146" cy="19433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" name="Picture 7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8183" y="4178376"/>
            <a:ext cx="2608947" cy="1353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322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0465" y="327816"/>
            <a:ext cx="7696200" cy="1143000"/>
          </a:xfrm>
        </p:spPr>
        <p:txBody>
          <a:bodyPr/>
          <a:lstStyle/>
          <a:p>
            <a:r>
              <a:rPr lang="nb-NO" dirty="0" err="1"/>
              <a:t>Example</a:t>
            </a:r>
            <a:r>
              <a:rPr lang="nb-NO" dirty="0"/>
              <a:t> </a:t>
            </a:r>
            <a:r>
              <a:rPr lang="en-US" dirty="0"/>
              <a:t>mixture distribution </a:t>
            </a:r>
            <a:r>
              <a:rPr lang="nb-NO" dirty="0" err="1"/>
              <a:t>cont</a:t>
            </a:r>
            <a:r>
              <a:rPr lang="nb-NO" dirty="0"/>
              <a:t>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638" r="86" b="66136"/>
          <a:stretch/>
        </p:blipFill>
        <p:spPr>
          <a:xfrm>
            <a:off x="1293290" y="4537056"/>
            <a:ext cx="7013026" cy="2060296"/>
          </a:xfrm>
          <a:prstGeom prst="rect">
            <a:avLst/>
          </a:prstGeom>
        </p:spPr>
      </p:pic>
      <p:pic>
        <p:nvPicPr>
          <p:cNvPr id="5" name="Content Placeholder 10"/>
          <p:cNvPicPr>
            <a:picLocks noChangeAspect="1"/>
          </p:cNvPicPr>
          <p:nvPr/>
        </p:nvPicPr>
        <p:blipFill rotWithShape="1">
          <a:blip r:embed="rId2"/>
          <a:srcRect t="33710" r="86" b="40833"/>
          <a:stretch/>
        </p:blipFill>
        <p:spPr bwMode="auto">
          <a:xfrm>
            <a:off x="1010648" y="1236089"/>
            <a:ext cx="6192688" cy="139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Content Placeholder 10"/>
          <p:cNvPicPr>
            <a:picLocks noChangeAspect="1"/>
          </p:cNvPicPr>
          <p:nvPr/>
        </p:nvPicPr>
        <p:blipFill rotWithShape="1">
          <a:blip r:embed="rId2"/>
          <a:srcRect t="61644" r="86" b="4330"/>
          <a:stretch/>
        </p:blipFill>
        <p:spPr bwMode="auto">
          <a:xfrm>
            <a:off x="1293288" y="2492896"/>
            <a:ext cx="6794131" cy="2044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25502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320" t="6395" r="4971" b="225"/>
          <a:stretch/>
        </p:blipFill>
        <p:spPr>
          <a:xfrm>
            <a:off x="876904" y="845512"/>
            <a:ext cx="5711319" cy="5872201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3888" y="1124744"/>
            <a:ext cx="3526930" cy="51992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582616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1472" y="332656"/>
            <a:ext cx="7696200" cy="1143000"/>
          </a:xfrm>
        </p:spPr>
        <p:txBody>
          <a:bodyPr/>
          <a:lstStyle/>
          <a:p>
            <a:r>
              <a:rPr lang="en-US" dirty="0"/>
              <a:t>Blocking/ Block update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5576" y="1628800"/>
                <a:ext cx="7696200" cy="2952328"/>
              </a:xfrm>
            </p:spPr>
            <p:txBody>
              <a:bodyPr/>
              <a:lstStyle/>
              <a:p>
                <a:r>
                  <a:rPr lang="en-US" dirty="0"/>
                  <a:t>When dividing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 = (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 …, 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each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dirty="0"/>
                  <a:t> can be vectors </a:t>
                </a:r>
              </a:p>
              <a:p>
                <a:r>
                  <a:rPr lang="en-US" dirty="0"/>
                  <a:t>Making each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dirty="0"/>
                  <a:t>  as large as possible will typically improve convergence</a:t>
                </a:r>
              </a:p>
              <a:p>
                <a:r>
                  <a:rPr lang="en-US" dirty="0"/>
                  <a:t>Especially beneficial when high correlation between single components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5576" y="1628800"/>
                <a:ext cx="7696200" cy="2952328"/>
              </a:xfrm>
              <a:blipFill>
                <a:blip r:embed="rId2"/>
                <a:stretch>
                  <a:fillRect l="-1426" t="-2273" b="-392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892953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Hybrid Gibbs sampler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0600" y="1915886"/>
            <a:ext cx="7696200" cy="219891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6029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040" y="332656"/>
            <a:ext cx="8621960" cy="1143000"/>
          </a:xfrm>
        </p:spPr>
        <p:txBody>
          <a:bodyPr/>
          <a:lstStyle/>
          <a:p>
            <a:r>
              <a:rPr lang="nb-NO" dirty="0" err="1"/>
              <a:t>Capture-recapture</a:t>
            </a:r>
            <a:r>
              <a:rPr lang="nb-NO" dirty="0"/>
              <a:t> - </a:t>
            </a:r>
            <a:r>
              <a:rPr lang="nb-NO" dirty="0" err="1"/>
              <a:t>extended</a:t>
            </a:r>
            <a:r>
              <a:rPr lang="nb-NO" dirty="0"/>
              <a:t> </a:t>
            </a:r>
            <a:r>
              <a:rPr lang="nb-NO" dirty="0" err="1"/>
              <a:t>approach</a:t>
            </a:r>
            <a:endParaRPr lang="nb-NO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4175"/>
          <a:stretch/>
        </p:blipFill>
        <p:spPr>
          <a:xfrm>
            <a:off x="683567" y="1246076"/>
            <a:ext cx="7466723" cy="362308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sp>
        <p:nvSpPr>
          <p:cNvPr id="3" name="Right Brace 2"/>
          <p:cNvSpPr/>
          <p:nvPr/>
        </p:nvSpPr>
        <p:spPr bwMode="auto">
          <a:xfrm rot="5400000">
            <a:off x="5044897" y="1731967"/>
            <a:ext cx="360040" cy="4906235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11960" y="4345357"/>
            <a:ext cx="22797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Sample </a:t>
            </a:r>
            <a:r>
              <a:rPr lang="nb-NO" dirty="0" err="1"/>
              <a:t>using</a:t>
            </a:r>
            <a:r>
              <a:rPr lang="nb-NO" dirty="0"/>
              <a:t> M.H</a:t>
            </a:r>
          </a:p>
        </p:txBody>
      </p:sp>
      <p:sp>
        <p:nvSpPr>
          <p:cNvPr id="7" name="Rectangle 6"/>
          <p:cNvSpPr/>
          <p:nvPr/>
        </p:nvSpPr>
        <p:spPr>
          <a:xfrm>
            <a:off x="1259632" y="5229200"/>
            <a:ext cx="38884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/>
              <a:t>= Hybrid Gibbs sampler</a:t>
            </a:r>
          </a:p>
        </p:txBody>
      </p:sp>
    </p:spTree>
    <p:extLst>
      <p:ext uri="{BB962C8B-B14F-4D97-AF65-F5344CB8AC3E}">
        <p14:creationId xmlns:p14="http://schemas.microsoft.com/office/powerpoint/2010/main" val="24492375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32656"/>
            <a:ext cx="7696200" cy="1143000"/>
          </a:xfrm>
        </p:spPr>
        <p:txBody>
          <a:bodyPr/>
          <a:lstStyle/>
          <a:p>
            <a:r>
              <a:rPr lang="en-US" dirty="0" err="1"/>
              <a:t>Griddy</a:t>
            </a:r>
            <a:r>
              <a:rPr lang="en-US" dirty="0"/>
              <a:t> Gibbs sampler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90600" y="1340768"/>
                <a:ext cx="7696200" cy="5040560"/>
              </a:xfrm>
            </p:spPr>
            <p:txBody>
              <a:bodyPr/>
              <a:lstStyle/>
              <a:p>
                <a:r>
                  <a:rPr lang="en-US" dirty="0"/>
                  <a:t>Many variants</a:t>
                </a:r>
              </a:p>
              <a:p>
                <a:r>
                  <a:rPr lang="en-US" dirty="0"/>
                  <a:t>Assume that one dimension  is particularly hard to sample, i.e.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Simplest version of </a:t>
                </a:r>
                <a:r>
                  <a:rPr lang="en-US" dirty="0" err="1"/>
                  <a:t>Griddy</a:t>
                </a:r>
                <a:r>
                  <a:rPr lang="en-US" dirty="0"/>
                  <a:t> Gibbs:</a:t>
                </a:r>
              </a:p>
              <a:p>
                <a:pPr lvl="1"/>
                <a:r>
                  <a:rPr lang="en-US" dirty="0"/>
                  <a:t>Initialize: Sample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Per iteration: </a:t>
                </a:r>
                <a:endParaRPr lang="en-US" i="1" dirty="0">
                  <a:latin typeface="Cambria Math" panose="02040503050406030204" pitchFamily="18" charset="0"/>
                </a:endParaRPr>
              </a:p>
              <a:p>
                <a:pPr lvl="2"/>
                <a:r>
                  <a:rPr lang="en-US" dirty="0"/>
                  <a:t>Compute weights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∝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|</m:t>
                    </m:r>
                    <m:sSubSup>
                      <m:sSubSup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2"/>
                <a:r>
                  <a:rPr lang="en-US" dirty="0"/>
                  <a:t>Sample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|</m:t>
                    </m:r>
                    <m:sSubSup>
                      <m:sSubSup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∼(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Need to keep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dirty="0"/>
                  <a:t> fixed through iterations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90600" y="1340768"/>
                <a:ext cx="7696200" cy="5040560"/>
              </a:xfrm>
              <a:blipFill>
                <a:blip r:embed="rId2"/>
                <a:stretch>
                  <a:fillRect l="-1426" t="-133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8370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696200" cy="1143000"/>
          </a:xfrm>
        </p:spPr>
        <p:txBody>
          <a:bodyPr/>
          <a:lstStyle/>
          <a:p>
            <a:r>
              <a:rPr lang="en-US" dirty="0"/>
              <a:t>Now advanced topics in MCMC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268760"/>
            <a:ext cx="7696200" cy="4114800"/>
          </a:xfrm>
        </p:spPr>
        <p:txBody>
          <a:bodyPr/>
          <a:lstStyle/>
          <a:p>
            <a:r>
              <a:rPr lang="en-US" dirty="0"/>
              <a:t>Adaptive MCMC: Automatic tuning of proposal distributions (ex 36)</a:t>
            </a:r>
          </a:p>
          <a:p>
            <a:r>
              <a:rPr lang="en-US" dirty="0"/>
              <a:t>Multiple-Try M-H (improve </a:t>
            </a:r>
            <a:r>
              <a:rPr lang="en-US" dirty="0" err="1"/>
              <a:t>griddy</a:t>
            </a:r>
            <a:r>
              <a:rPr lang="en-US" dirty="0"/>
              <a:t> Gibbs)</a:t>
            </a:r>
          </a:p>
          <a:p>
            <a:r>
              <a:rPr lang="en-US" dirty="0"/>
              <a:t>Slice sampler</a:t>
            </a:r>
          </a:p>
          <a:p>
            <a:r>
              <a:rPr lang="en-US" dirty="0"/>
              <a:t>Simulated tempering</a:t>
            </a:r>
          </a:p>
          <a:p>
            <a:r>
              <a:rPr lang="en-US" dirty="0"/>
              <a:t>Reversible Jump MCMC (model selection)</a:t>
            </a:r>
          </a:p>
          <a:p>
            <a:r>
              <a:rPr lang="en-US" dirty="0"/>
              <a:t>Langevin  </a:t>
            </a:r>
          </a:p>
          <a:p>
            <a:r>
              <a:rPr lang="en-US" dirty="0"/>
              <a:t>Hamiltonian  [Central in STAN]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8285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56151-BE92-9BE7-BC2A-73D9F999E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Syllabus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F63403-1D02-BFAE-DF08-0AC05F60B0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Chapter 8 is not a part of syllabus, but</a:t>
            </a:r>
            <a:br>
              <a:rPr lang="en-US" dirty="0"/>
            </a:br>
            <a:r>
              <a:rPr lang="en-US" dirty="0"/>
              <a:t>the general theory of </a:t>
            </a:r>
            <a:r>
              <a:rPr lang="en-US" dirty="0" err="1"/>
              <a:t>McMC</a:t>
            </a:r>
            <a:r>
              <a:rPr lang="en-US" dirty="0"/>
              <a:t> is a part of syllabus and all the topics today are examples where we use this theory.</a:t>
            </a:r>
          </a:p>
          <a:p>
            <a:endParaRPr lang="en-US" dirty="0"/>
          </a:p>
          <a:p>
            <a:r>
              <a:rPr lang="en-US" dirty="0"/>
              <a:t>STAN is a popular tool for </a:t>
            </a:r>
            <a:r>
              <a:rPr lang="en-US" dirty="0" err="1"/>
              <a:t>McMC</a:t>
            </a:r>
            <a:r>
              <a:rPr lang="en-US" dirty="0"/>
              <a:t> it is an implementation of  Hamiltonian Monte Carlo 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EF56FE-EA0B-CD59-80EC-A70D5E9A3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008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395164"/>
            <a:ext cx="7696200" cy="1143000"/>
          </a:xfrm>
        </p:spPr>
        <p:txBody>
          <a:bodyPr/>
          <a:lstStyle/>
          <a:p>
            <a:r>
              <a:rPr lang="en-US" dirty="0"/>
              <a:t>Adaptive MCMC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423864"/>
            <a:ext cx="8424936" cy="4824536"/>
          </a:xfrm>
        </p:spPr>
        <p:txBody>
          <a:bodyPr/>
          <a:lstStyle/>
          <a:p>
            <a:r>
              <a:rPr lang="en-US" sz="2400" b="1" dirty="0"/>
              <a:t>Want:</a:t>
            </a:r>
            <a:r>
              <a:rPr lang="en-US" sz="2400" dirty="0"/>
              <a:t> Automatic tuning of proposal distributions</a:t>
            </a:r>
          </a:p>
          <a:p>
            <a:pPr marL="0" indent="0">
              <a:buNone/>
            </a:pPr>
            <a:r>
              <a:rPr lang="en-US" sz="2400" dirty="0"/>
              <a:t>    (To get a black box algorithm- universal inference) </a:t>
            </a:r>
          </a:p>
          <a:p>
            <a:endParaRPr lang="en-US" sz="2400" b="1" dirty="0"/>
          </a:p>
          <a:p>
            <a:r>
              <a:rPr lang="en-US" sz="2400" b="1" dirty="0"/>
              <a:t>Main challenge: </a:t>
            </a:r>
            <a:r>
              <a:rPr lang="en-US" sz="2400" dirty="0"/>
              <a:t>Specifying proposal based on history of chain breaks down the Markov property</a:t>
            </a:r>
          </a:p>
          <a:p>
            <a:endParaRPr lang="en-US" sz="2400" b="1" dirty="0"/>
          </a:p>
          <a:p>
            <a:r>
              <a:rPr lang="en-US" sz="2400" b="1" dirty="0"/>
              <a:t>Solution: </a:t>
            </a:r>
            <a:r>
              <a:rPr lang="en-US" sz="2400" dirty="0"/>
              <a:t>Reduce the amount of tuning as the number of iterations increase</a:t>
            </a:r>
          </a:p>
          <a:p>
            <a:endParaRPr lang="en-US" sz="2400" dirty="0"/>
          </a:p>
          <a:p>
            <a:r>
              <a:rPr lang="en-US" sz="2400" b="1" dirty="0"/>
              <a:t>Example: </a:t>
            </a:r>
            <a:r>
              <a:rPr lang="en-US" sz="2400" dirty="0"/>
              <a:t>Tune the variance in proposal distribution per component in random walk to get 44% acceptance rate</a:t>
            </a:r>
            <a:br>
              <a:rPr lang="en-US" sz="2400" dirty="0"/>
            </a:br>
            <a:endParaRPr lang="nb-NO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4543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3596" y="252986"/>
            <a:ext cx="7696200" cy="1143000"/>
          </a:xfrm>
        </p:spPr>
        <p:txBody>
          <a:bodyPr/>
          <a:lstStyle/>
          <a:p>
            <a:r>
              <a:rPr lang="en-US" dirty="0"/>
              <a:t>Multiple-Try M-H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47700" y="1268760"/>
                <a:ext cx="7696200" cy="4114800"/>
              </a:xfrm>
            </p:spPr>
            <p:txBody>
              <a:bodyPr/>
              <a:lstStyle/>
              <a:p>
                <a:r>
                  <a:rPr lang="en-US" sz="2400" b="1" dirty="0"/>
                  <a:t>Want:</a:t>
                </a:r>
                <a:r>
                  <a:rPr lang="en-US" sz="2400" dirty="0"/>
                  <a:t> A standard M-H approach gives one proposal (which might be bad), if we could propose many and «select» the best </a:t>
                </a:r>
              </a:p>
              <a:p>
                <a:r>
                  <a:rPr lang="en-US" sz="2400" b="1" dirty="0"/>
                  <a:t>Solution:</a:t>
                </a:r>
              </a:p>
              <a:p>
                <a:pPr lvl="1"/>
                <a:r>
                  <a:rPr lang="en-US" sz="2000" dirty="0"/>
                  <a:t>Generate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000" dirty="0"/>
                  <a:t> proposals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…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,</m:t>
                    </m:r>
                    <m:sSubSup>
                      <m:sSub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2000" dirty="0"/>
                  <a:t> from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2000" i="1" smtClean="0">
                        <a:latin typeface="Cambria Math" panose="02040503050406030204" pitchFamily="18" charset="0"/>
                      </a:rPr>
                      <m:t>(·|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  <m:r>
                      <a:rPr lang="en-US" sz="2000" i="1" smtClean="0">
                        <a:latin typeface="Cambria Math" panose="02040503050406030204" pitchFamily="18" charset="0"/>
                      </a:rPr>
                      <m:t> ) </m:t>
                    </m:r>
                  </m:oMath>
                </a14:m>
                <a:endParaRPr lang="en-US" sz="2000" dirty="0"/>
              </a:p>
              <a:p>
                <a:pPr lvl="1"/>
                <a:r>
                  <a:rPr lang="en-US" sz="2000" dirty="0"/>
                  <a:t>Select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00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with probability </a:t>
                </a:r>
              </a:p>
              <a:p>
                <a:pPr marL="857250" lvl="2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𝑤</m:t>
                      </m:r>
                      <m:d>
                        <m:d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p>
                          </m:s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, </m:t>
                          </m:r>
                          <m:sSubSup>
                            <m:sSub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</m:e>
                      </m:d>
                      <m:r>
                        <a:rPr lang="en-US" sz="1600" i="1"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p>
                          </m:sSup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  <m:e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p>
                          </m:sSup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</a:rPr>
                        <m:t>, </m:t>
                      </m:r>
                      <m:sSubSup>
                        <m:sSub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sz="16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600" dirty="0"/>
              </a:p>
              <a:p>
                <a:pPr lvl="1"/>
                <a:r>
                  <a:rPr lang="en-US" sz="2000" dirty="0"/>
                  <a:t>Reverse:</a:t>
                </a:r>
              </a:p>
              <a:p>
                <a:pPr lvl="1"/>
                <a:r>
                  <a:rPr lang="en-US" sz="2000" dirty="0"/>
                  <a:t>Generate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sz="2000" dirty="0"/>
                  <a:t> reverse </a:t>
                </a:r>
                <a14:m>
                  <m:oMath xmlns:m="http://schemas.openxmlformats.org/officeDocument/2006/math"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  </m:t>
                    </m:r>
                    <m:sSubSup>
                      <m:sSub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000" i="1">
                        <a:latin typeface="Cambria Math" panose="02040503050406030204" pitchFamily="18" charset="0"/>
                      </a:rPr>
                      <m:t>, …,</m:t>
                    </m:r>
                    <m:sSubSup>
                      <m:sSub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2000" dirty="0"/>
                  <a:t>from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2000" i="1" smtClean="0">
                        <a:latin typeface="Cambria Math" panose="02040503050406030204" pitchFamily="18" charset="0"/>
                      </a:rPr>
                      <m:t>(·|</m:t>
                    </m:r>
                    <m:sSubSup>
                      <m:sSub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/>
                  <a:t>,</a:t>
                </a:r>
              </a:p>
              <a:p>
                <a:pPr lvl="1"/>
                <a:r>
                  <a:rPr lang="en-US" sz="2000" dirty="0"/>
                  <a:t> Put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∗∗</m:t>
                        </m:r>
                      </m:sup>
                    </m:sSub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endParaRPr lang="en-US" sz="2000" dirty="0"/>
              </a:p>
              <a:p>
                <a:pPr lvl="1"/>
                <a:r>
                  <a:rPr lang="en-US" sz="2000" dirty="0"/>
                  <a:t> Use Generalized M-H ratio 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00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</m:sSub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p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sup>
                              </m:s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sSubSup>
                                <m:sSubSup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p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Sup>
                                <m:sSubSup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  <m:sup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sSubSup>
                                <m:sSubSup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7700" y="1268760"/>
                <a:ext cx="7696200" cy="4114800"/>
              </a:xfrm>
              <a:blipFill>
                <a:blip r:embed="rId2"/>
                <a:stretch>
                  <a:fillRect l="-1029" t="-1037" r="-950" b="-2014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6444208" y="3573016"/>
                <a:ext cx="2537874" cy="646331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dirty="0"/>
                  <a:t> symmetric </a:t>
                </a:r>
              </a:p>
              <a:p>
                <a:pPr marL="0" indent="0">
                  <a:buNone/>
                </a:pPr>
                <a:r>
                  <a:rPr lang="en-US" sz="1600" dirty="0"/>
                  <a:t>(Extra degree of freedom)</a:t>
                </a: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4208" y="3573016"/>
                <a:ext cx="2537874" cy="646331"/>
              </a:xfrm>
              <a:prstGeom prst="rect">
                <a:avLst/>
              </a:prstGeom>
              <a:blipFill>
                <a:blip r:embed="rId3"/>
                <a:stretch>
                  <a:fillRect l="-957" t="-2778" b="-10185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77986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5899"/>
          <a:stretch/>
        </p:blipFill>
        <p:spPr>
          <a:xfrm>
            <a:off x="3923928" y="2708920"/>
            <a:ext cx="1978163" cy="158417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260648"/>
            <a:ext cx="7696200" cy="1143000"/>
          </a:xfrm>
        </p:spPr>
        <p:txBody>
          <a:bodyPr/>
          <a:lstStyle/>
          <a:p>
            <a:r>
              <a:rPr lang="nb-NO" dirty="0"/>
              <a:t>Slice sampler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716" y="1016543"/>
            <a:ext cx="8549952" cy="5256584"/>
          </a:xfrm>
        </p:spPr>
        <p:txBody>
          <a:bodyPr/>
          <a:lstStyle/>
          <a:p>
            <a:r>
              <a:rPr lang="en-US" sz="2400" b="1" dirty="0"/>
              <a:t>Want:</a:t>
            </a:r>
            <a:r>
              <a:rPr lang="en-US" sz="2400" dirty="0"/>
              <a:t> Show that sampling from any distribution can be reduced to sampling from a uniform distribution (on a restricted domain) </a:t>
            </a:r>
          </a:p>
          <a:p>
            <a:r>
              <a:rPr lang="en-US" sz="2400" b="1" dirty="0"/>
              <a:t>Solution: </a:t>
            </a:r>
            <a:r>
              <a:rPr lang="en-US" sz="2400" dirty="0"/>
              <a:t>Sample the uniform distribution obtained by the image of the distribution.</a:t>
            </a:r>
          </a:p>
          <a:p>
            <a:pPr lvl="1"/>
            <a:r>
              <a:rPr lang="en-US" sz="2000" dirty="0"/>
              <a:t>Alternate horizontal moves</a:t>
            </a:r>
          </a:p>
          <a:p>
            <a:pPr lvl="1"/>
            <a:r>
              <a:rPr lang="en-US" sz="2000" dirty="0"/>
              <a:t>Vertical moves </a:t>
            </a:r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r>
              <a:rPr lang="en-US" sz="2400" dirty="0"/>
              <a:t>Multivariate distributions using one-dimensional conditional </a:t>
            </a:r>
          </a:p>
          <a:p>
            <a:r>
              <a:rPr lang="en-US" sz="2400" dirty="0"/>
              <a:t>Do not require sampling of the conditional distributions </a:t>
            </a:r>
            <a:br>
              <a:rPr lang="en-US" sz="2400" dirty="0"/>
            </a:br>
            <a:r>
              <a:rPr lang="en-US" sz="2400" dirty="0"/>
              <a:t>only need to evaluate them </a:t>
            </a:r>
          </a:p>
          <a:p>
            <a:r>
              <a:rPr lang="en-US" sz="2400" dirty="0"/>
              <a:t>Can cope with multiple modes if not too far apart</a:t>
            </a:r>
            <a:endParaRPr lang="nb-NO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 bwMode="auto">
          <a:xfrm flipV="1">
            <a:off x="4716016" y="3161988"/>
            <a:ext cx="21020" cy="86409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/>
          <p:cNvCxnSpPr/>
          <p:nvPr/>
        </p:nvCxnSpPr>
        <p:spPr bwMode="auto">
          <a:xfrm>
            <a:off x="4572000" y="3594036"/>
            <a:ext cx="72008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/>
          <p:cNvCxnSpPr/>
          <p:nvPr/>
        </p:nvCxnSpPr>
        <p:spPr bwMode="auto">
          <a:xfrm flipH="1" flipV="1">
            <a:off x="5055035" y="2852936"/>
            <a:ext cx="20900" cy="117314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/>
          <a:srcRect t="9631"/>
          <a:stretch/>
        </p:blipFill>
        <p:spPr>
          <a:xfrm>
            <a:off x="6334320" y="2682007"/>
            <a:ext cx="2126112" cy="1611089"/>
          </a:xfrm>
          <a:prstGeom prst="rect">
            <a:avLst/>
          </a:prstGeom>
        </p:spPr>
      </p:pic>
      <p:sp>
        <p:nvSpPr>
          <p:cNvPr id="18" name="Oval 17"/>
          <p:cNvSpPr/>
          <p:nvPr/>
        </p:nvSpPr>
        <p:spPr bwMode="auto">
          <a:xfrm>
            <a:off x="4686048" y="3562506"/>
            <a:ext cx="72008" cy="7200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5035578" y="3562506"/>
            <a:ext cx="72008" cy="7200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5035578" y="3140968"/>
            <a:ext cx="72008" cy="7200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2618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3614" y="548680"/>
            <a:ext cx="7696200" cy="1143000"/>
          </a:xfrm>
        </p:spPr>
        <p:txBody>
          <a:bodyPr/>
          <a:lstStyle/>
          <a:p>
            <a:r>
              <a:rPr lang="nb-NO" dirty="0" err="1"/>
              <a:t>Simulated</a:t>
            </a:r>
            <a:r>
              <a:rPr lang="nb-NO" dirty="0"/>
              <a:t> tempering</a:t>
            </a:r>
            <a:br>
              <a:rPr lang="nb-NO" dirty="0"/>
            </a:br>
            <a:endParaRPr lang="nb-NO" b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81425" y="1196752"/>
                <a:ext cx="7696200" cy="4114800"/>
              </a:xfrm>
            </p:spPr>
            <p:txBody>
              <a:bodyPr/>
              <a:lstStyle/>
              <a:p>
                <a:r>
                  <a:rPr lang="en-US" sz="2400" b="1" dirty="0"/>
                  <a:t>Want: </a:t>
                </a:r>
                <a:r>
                  <a:rPr lang="en-US" sz="2400" dirty="0"/>
                  <a:t>to bypass “low probability” regions </a:t>
                </a:r>
              </a:p>
              <a:p>
                <a:r>
                  <a:rPr lang="en-US" sz="2400" b="1" dirty="0"/>
                  <a:t>Solution:</a:t>
                </a:r>
              </a:p>
              <a:p>
                <a:pPr lvl="1"/>
                <a:r>
                  <a:rPr lang="en-US" sz="2000" dirty="0"/>
                  <a:t>Define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20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2000" i="1" dirty="0" err="1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p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000" i="1" dirty="0">
                        <a:latin typeface="Cambria Math" panose="02040503050406030204" pitchFamily="18" charset="0"/>
                      </a:rPr>
                      <m:t>∝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𝑓</m:t>
                    </m:r>
                    <m:sSup>
                      <m:sSupPr>
                        <m:ctrlPr>
                          <a:rPr lang="nb-NO" sz="20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p>
                        <m:f>
                          <m:fPr>
                            <m:type m:val="lin"/>
                            <m:ctrlPr>
                              <a:rPr lang="en-US" sz="2000" i="1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nb-NO" sz="2000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b>
                              <m:sSubPr>
                                <m:ctrlPr>
                                  <a:rPr lang="nb-NO" sz="20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2000" b="0" i="1" dirty="0" smtClean="0">
                                    <a:latin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  <m:sub>
                                <m:r>
                                  <a:rPr lang="nb-NO" sz="2000" b="0" i="1" dirty="0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nb-NO" sz="2000" b="0" i="1" dirty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den>
                        </m:f>
                      </m:sup>
                    </m:sSup>
                    <m:r>
                      <a:rPr lang="en-US" sz="200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2000" b="0" i="1" dirty="0" smtClean="0">
                        <a:latin typeface="Cambria Math" panose="02040503050406030204" pitchFamily="18" charset="0"/>
                      </a:rPr>
                      <m:t>,   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1 = </m:t>
                    </m:r>
                    <m:sSub>
                      <m:sSubPr>
                        <m:ctrlPr>
                          <a:rPr lang="nb-NO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 dirty="0">
                        <a:latin typeface="Cambria Math" panose="02040503050406030204" pitchFamily="18" charset="0"/>
                      </a:rPr>
                      <m:t> &lt; </m:t>
                    </m:r>
                    <m:sSub>
                      <m:sSubPr>
                        <m:ctrlPr>
                          <a:rPr lang="nb-NO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i="1" dirty="0">
                        <a:latin typeface="Cambria Math" panose="02040503050406030204" pitchFamily="18" charset="0"/>
                      </a:rPr>
                      <m:t> &lt; · · · </m:t>
                    </m:r>
                    <m:sSub>
                      <m:sSubPr>
                        <m:ctrlPr>
                          <a:rPr lang="nb-NO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 err="1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sz="2000" i="1" dirty="0" err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sz="20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nb-NO" sz="2000" dirty="0"/>
              </a:p>
              <a:p>
                <a:pPr lvl="1"/>
                <a:r>
                  <a:rPr lang="en-US" sz="2000" dirty="0"/>
                  <a:t>Simulate pair </a:t>
                </a:r>
                <a14:m>
                  <m:oMath xmlns:m="http://schemas.openxmlformats.org/officeDocument/2006/math">
                    <m:r>
                      <a:rPr lang="nb-NO" sz="2000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sz="2000" b="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2000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2000" b="0" i="1" dirty="0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nb-NO" sz="2000" b="0" i="1" dirty="0" smtClean="0">
                        <a:latin typeface="Cambria Math" panose="02040503050406030204" pitchFamily="18" charset="0"/>
                      </a:rPr>
                      <m:t>), </m:t>
                    </m:r>
                  </m:oMath>
                </a14:m>
                <a:r>
                  <a:rPr lang="en-US" sz="2000" dirty="0"/>
                  <a:t> where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r>
                  <a:rPr lang="en-US" sz="2000" dirty="0"/>
                  <a:t> changes distribution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20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nb-NO" sz="2000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dirty="0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  <m:r>
                        <a:rPr lang="nb-NO" sz="2000" b="0" i="1" dirty="0" smtClean="0">
                          <a:latin typeface="Cambria Math" panose="02040503050406030204" pitchFamily="18" charset="0"/>
                        </a:rPr>
                        <m:t>∝</m:t>
                      </m:r>
                      <m:sSup>
                        <m:sSupPr>
                          <m:ctrlPr>
                            <a:rPr lang="nb-NO" sz="20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 dirty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nb-NO" sz="2000" b="0" i="1" dirty="0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  <m:d>
                        <m:dPr>
                          <m:ctrlPr>
                            <a:rPr lang="en-US" sz="20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nb-NO" sz="2000" i="1" dirty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sz="2000" i="1" dirty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2000" b="0" i="1" dirty="0" smtClean="0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nb-NO" sz="2000" i="1" dirty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/>
              </a:p>
              <a:p>
                <a:pPr marL="457200" lvl="1" indent="0">
                  <a:buNone/>
                </a:pPr>
                <a:r>
                  <a:rPr lang="en-US" sz="2000" dirty="0"/>
                  <a:t>Chain: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 dirty="0" err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 dirty="0" err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i="1" dirty="0" err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sz="2000" i="1" dirty="0" err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000" i="1" dirty="0" err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 dirty="0" err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  <m:sub>
                            <m:r>
                              <a:rPr lang="en-US" sz="2000" i="1" dirty="0" err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  <m:r>
                      <a:rPr lang="nb-NO" sz="2000" b="0" i="1" dirty="0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nb-NO" sz="2000" b="0" i="1" dirty="0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nb-NO" sz="2000" b="0" i="1" dirty="0" smtClean="0">
                        <a:latin typeface="Cambria Math" panose="02040503050406030204" pitchFamily="18" charset="0"/>
                      </a:rPr>
                      <m:t>=1,…,</m:t>
                    </m:r>
                    <m:r>
                      <a:rPr lang="nb-NO" sz="2000" b="0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nb-NO" sz="2000" b="0" dirty="0"/>
                  <a:t> with</a:t>
                </a:r>
                <a:endParaRPr lang="nb-NO" sz="2000" dirty="0"/>
              </a:p>
              <a:p>
                <a:pPr marL="457200" lvl="1" indent="0">
                  <a:buNone/>
                </a:pPr>
                <a:endParaRPr lang="nb-NO" sz="2000" dirty="0"/>
              </a:p>
              <a:p>
                <a:pPr marL="457200" lvl="1" indent="0">
                  <a:buNone/>
                </a:pPr>
                <a:endParaRPr lang="nb-NO" sz="2000" dirty="0"/>
              </a:p>
              <a:p>
                <a:pPr marL="457200" lvl="1" indent="0">
                  <a:buNone/>
                </a:pPr>
                <a:endParaRPr lang="nb-NO" sz="2000" dirty="0"/>
              </a:p>
              <a:p>
                <a:pPr marL="457200" lvl="1" indent="0">
                  <a:buNone/>
                </a:pPr>
                <a:endParaRPr lang="nb-NO" sz="2000" dirty="0"/>
              </a:p>
              <a:p>
                <a:pPr marL="457200" lvl="1" indent="0">
                  <a:buNone/>
                </a:pPr>
                <a:r>
                  <a:rPr lang="nb-NO" sz="2000" dirty="0" err="1"/>
                  <a:t>Inference</a:t>
                </a:r>
                <a:r>
                  <a:rPr lang="nb-NO" sz="2000" dirty="0"/>
                  <a:t>:</a:t>
                </a:r>
              </a:p>
              <a:p>
                <a:pPr marL="457200" lvl="1" indent="0">
                  <a:buNone/>
                </a:pPr>
                <a:r>
                  <a:rPr lang="nb-NO" sz="2000" dirty="0"/>
                  <a:t>1) </a:t>
                </a:r>
                <a:r>
                  <a:rPr lang="nb-NO" sz="2000" dirty="0" err="1"/>
                  <a:t>Use</a:t>
                </a:r>
                <a:r>
                  <a:rPr lang="nb-NO" sz="2000" dirty="0"/>
                  <a:t> </a:t>
                </a:r>
                <a:r>
                  <a:rPr lang="nb-NO" sz="2000" dirty="0" err="1"/>
                  <a:t>subset</a:t>
                </a:r>
                <a:r>
                  <a:rPr lang="nb-NO" sz="2000" dirty="0"/>
                  <a:t> </a:t>
                </a:r>
                <a:r>
                  <a:rPr lang="nb-NO" sz="2000" dirty="0" err="1"/>
                  <a:t>where</a:t>
                </a:r>
                <a:r>
                  <a:rPr lang="nb-NO" sz="20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0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nb-NO" sz="200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nb-NO" sz="2000" i="1" dirty="0" smtClean="0">
                        <a:latin typeface="Cambria Math" panose="02040503050406030204" pitchFamily="18" charset="0"/>
                      </a:rPr>
                      <m:t> =1</m:t>
                    </m:r>
                  </m:oMath>
                </a14:m>
                <a:endParaRPr lang="nb-NO" sz="2000" b="0" dirty="0"/>
              </a:p>
              <a:p>
                <a:pPr marL="457200" lvl="1" indent="0">
                  <a:buNone/>
                </a:pPr>
                <a:r>
                  <a:rPr lang="nb-NO" sz="2000" b="0" dirty="0"/>
                  <a:t>2) </a:t>
                </a:r>
                <a:r>
                  <a:rPr lang="nb-NO" sz="2000" dirty="0" err="1"/>
                  <a:t>I</a:t>
                </a:r>
                <a:r>
                  <a:rPr lang="nb-NO" sz="2000" b="0" dirty="0" err="1"/>
                  <a:t>mportance</a:t>
                </a:r>
                <a:r>
                  <a:rPr lang="nb-NO" sz="2000" b="0" dirty="0"/>
                  <a:t> </a:t>
                </a:r>
                <a:r>
                  <a:rPr lang="nb-NO" sz="2000" b="0" dirty="0" err="1"/>
                  <a:t>weigthing</a:t>
                </a:r>
                <a:r>
                  <a:rPr lang="nb-NO" sz="2000" b="0" dirty="0"/>
                  <a:t> </a:t>
                </a:r>
                <a:r>
                  <a:rPr lang="nb-NO" sz="2000" b="0" dirty="0" err="1"/>
                  <a:t>can</a:t>
                </a:r>
                <a:r>
                  <a:rPr lang="nb-NO" sz="2000" b="0" dirty="0"/>
                  <a:t> be used to </a:t>
                </a:r>
                <a:r>
                  <a:rPr lang="nb-NO" sz="2000" b="0" dirty="0" err="1"/>
                  <a:t>include</a:t>
                </a:r>
                <a:r>
                  <a:rPr lang="nb-NO" sz="2000" b="0" dirty="0"/>
                  <a:t> all samples</a:t>
                </a:r>
                <a:endParaRPr lang="nb-NO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81425" y="1196752"/>
                <a:ext cx="7696200" cy="4114800"/>
              </a:xfrm>
              <a:blipFill>
                <a:blip r:embed="rId2"/>
                <a:stretch>
                  <a:fillRect l="-1109" t="-1037" b="-2163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1475656" y="3861048"/>
                <a:ext cx="2781852" cy="7838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i="1" dirty="0" err="1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  <m:d>
                        <m:d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∝</m:t>
                      </m:r>
                      <m:func>
                        <m:funcPr>
                          <m:ctrlPr>
                            <a:rPr lang="nb-NO" b="0" i="1" dirty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dirty="0" smtClean="0">
                              <a:latin typeface="Cambria Math" panose="02040503050406030204" pitchFamily="18" charset="0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ctrlP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func>
                                    <m:funcPr>
                                      <m:ctrlPr>
                                        <a:rPr lang="nb-NO" b="0" i="1" dirty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nb-NO" b="0" i="0" dirty="0" smtClean="0">
                                          <a:latin typeface="Cambria Math" panose="02040503050406030204" pitchFamily="18" charset="0"/>
                                        </a:rPr>
                                        <m:t>log</m:t>
                                      </m:r>
                                    </m:fName>
                                    <m:e>
                                      <m:r>
                                        <a:rPr lang="nb-NO" b="0" i="1" dirty="0" smtClean="0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  <m:d>
                                        <m:dPr>
                                          <m:ctrlPr>
                                            <a:rPr lang="nb-NO" b="0" i="1" dirty="0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nb-NO" b="0" i="1" dirty="0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</m:e>
                                  </m:func>
                                </m:num>
                                <m:den>
                                  <m:sSub>
                                    <m:sSubPr>
                                      <m:ctrlPr>
                                        <a:rPr lang="nb-NO" b="0" i="1" dirty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dirty="0" smtClean="0">
                                          <a:latin typeface="Cambria Math" panose="02040503050406030204" pitchFamily="18" charset="0"/>
                                        </a:rPr>
                                        <m:t>𝜏</m:t>
                                      </m:r>
                                    </m:e>
                                    <m:sub>
                                      <m:r>
                                        <a:rPr lang="nb-NO" b="0" i="1" dirty="0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5656" y="3861048"/>
                <a:ext cx="2781852" cy="78386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671492" y="3745150"/>
                <a:ext cx="3672408" cy="101566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Parallell to </a:t>
                </a:r>
                <a:r>
                  <a:rPr lang="nb-NO" dirty="0" err="1"/>
                  <a:t>simulated</a:t>
                </a:r>
                <a:r>
                  <a:rPr lang="nb-NO" dirty="0"/>
                  <a:t> </a:t>
                </a:r>
                <a:r>
                  <a:rPr lang="nb-NO" dirty="0" err="1"/>
                  <a:t>anealing</a:t>
                </a:r>
                <a:r>
                  <a:rPr lang="nb-NO" dirty="0"/>
                  <a:t>, </a:t>
                </a:r>
                <a:r>
                  <a:rPr lang="nb-NO" dirty="0" err="1"/>
                  <a:t>but</a:t>
                </a:r>
                <a:r>
                  <a:rPr lang="nb-NO" dirty="0"/>
                  <a:t> </a:t>
                </a:r>
                <a:r>
                  <a:rPr lang="nb-NO" dirty="0" err="1"/>
                  <a:t>we</a:t>
                </a:r>
                <a:r>
                  <a:rPr lang="nb-NO" dirty="0"/>
                  <a:t> stop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nb-NO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nb-NO" dirty="0"/>
                  <a:t>, and </a:t>
                </a:r>
                <a:r>
                  <a:rPr lang="nb-NO" dirty="0" err="1"/>
                  <a:t>can</a:t>
                </a:r>
                <a:r>
                  <a:rPr lang="nb-NO" dirty="0"/>
                  <a:t> </a:t>
                </a:r>
                <a:r>
                  <a:rPr lang="nb-NO" dirty="0" err="1"/>
                  <a:t>go</a:t>
                </a:r>
                <a:r>
                  <a:rPr lang="nb-NO" dirty="0"/>
                  <a:t> back up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1492" y="3745150"/>
                <a:ext cx="3672408" cy="1015663"/>
              </a:xfrm>
              <a:prstGeom prst="rect">
                <a:avLst/>
              </a:prstGeom>
              <a:blipFill>
                <a:blip r:embed="rId4"/>
                <a:stretch>
                  <a:fillRect l="-1488" t="-1775" r="-2314" b="-9467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93194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31907"/>
            <a:ext cx="7696200" cy="1143000"/>
          </a:xfrm>
        </p:spPr>
        <p:txBody>
          <a:bodyPr/>
          <a:lstStyle/>
          <a:p>
            <a:r>
              <a:rPr lang="en-US" dirty="0"/>
              <a:t>Simulated tempering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930932" y="411005"/>
            <a:ext cx="2493818" cy="41148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424750" y="6458509"/>
            <a:ext cx="685800" cy="457200"/>
          </a:xfrm>
        </p:spPr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 txBox="1">
                <a:spLocks/>
              </p:cNvSpPr>
              <p:nvPr/>
            </p:nvSpPr>
            <p:spPr bwMode="auto">
              <a:xfrm>
                <a:off x="827584" y="1196752"/>
                <a:ext cx="4995658" cy="41148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400" kern="0" dirty="0"/>
                  <a:t>Alternate changes to </a:t>
                </a:r>
                <a14:m>
                  <m:oMath xmlns:m="http://schemas.openxmlformats.org/officeDocument/2006/math">
                    <m:r>
                      <a:rPr lang="en-US" sz="2400" i="1" kern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kern="0" dirty="0"/>
                  <a:t> and </a:t>
                </a:r>
                <a14:m>
                  <m:oMath xmlns:m="http://schemas.openxmlformats.org/officeDocument/2006/math">
                    <m:r>
                      <a:rPr lang="en-US" sz="2400" i="1" kern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endParaRPr lang="en-US" sz="2400" kern="0" dirty="0"/>
              </a:p>
              <a:p>
                <a:r>
                  <a:rPr lang="en-US" sz="2400" kern="0" dirty="0"/>
                  <a:t>Change </a:t>
                </a:r>
                <a14:m>
                  <m:oMath xmlns:m="http://schemas.openxmlformats.org/officeDocument/2006/math">
                    <m:r>
                      <a:rPr lang="en-US" sz="2400" i="1" kern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kern="0" dirty="0"/>
                  <a:t> by standard M-H when currently at level </a:t>
                </a:r>
                <a14:m>
                  <m:oMath xmlns:m="http://schemas.openxmlformats.org/officeDocument/2006/math">
                    <m:r>
                      <a:rPr lang="en-US" sz="2400" i="1" kern="0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endParaRPr lang="en-US" sz="2400" kern="0" dirty="0"/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e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p>
                          <m:d>
                            <m:d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</m:d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 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p>
                          <m:d>
                            <m:d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 </m:t>
                          </m:r>
                        </m:den>
                      </m:f>
                    </m:oMath>
                  </m:oMathPara>
                </a14:m>
                <a:endParaRPr lang="en-US" sz="2400" kern="0" dirty="0"/>
              </a:p>
              <a:p>
                <a:r>
                  <a:rPr lang="en-US" sz="2400" kern="0" dirty="0"/>
                  <a:t>Proposal for </a:t>
                </a:r>
                <a14:m>
                  <m:oMath xmlns:m="http://schemas.openxmlformats.org/officeDocument/2006/math">
                    <m:r>
                      <a:rPr lang="en-US" sz="2400" i="1" kern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400" kern="0" dirty="0"/>
                  <a:t> (simple)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400" i="1" ker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i="1" ker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 ker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  <m:sup>
                            <m:r>
                              <a:rPr lang="en-US" sz="2400" i="1" ker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  <m:e>
                        <m:r>
                          <a:rPr lang="en-US" sz="2400" i="1" ker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en-US" sz="2400" i="1" ker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endParaRPr lang="en-US" sz="2400" kern="0" dirty="0"/>
              </a:p>
              <a:p>
                <a:pPr lvl="1"/>
                <a:r>
                  <a:rPr lang="en-US" sz="2000" kern="0" dirty="0"/>
                  <a:t>On the edge move deterministic</a:t>
                </a:r>
              </a:p>
              <a:p>
                <a:pPr lvl="1"/>
                <a:r>
                  <a:rPr lang="en-US" sz="2000" kern="0" dirty="0"/>
                  <a:t>In center 50-50 increase or decrease</a:t>
                </a:r>
                <a:endParaRPr lang="en-US" sz="2400" kern="0" dirty="0"/>
              </a:p>
              <a:p>
                <a:r>
                  <a:rPr lang="en-US" sz="2400" kern="0" dirty="0"/>
                  <a:t>M-H Ratio</a:t>
                </a:r>
              </a:p>
              <a:p>
                <a:pPr marL="457200" lvl="1" indent="0">
                  <a:buNone/>
                </a:pPr>
                <a:endParaRPr lang="en-US" sz="2400" kern="0" dirty="0"/>
              </a:p>
              <a:p>
                <a:endParaRPr lang="en-US" sz="2400" kern="0" dirty="0"/>
              </a:p>
              <a:p>
                <a:pPr marL="457200" lvl="1" indent="0">
                  <a:buNone/>
                </a:pPr>
                <a:endParaRPr lang="en-US" sz="1600" kern="0" dirty="0"/>
              </a:p>
            </p:txBody>
          </p:sp>
        </mc:Choice>
        <mc:Fallback xmlns="">
          <p:sp>
            <p:nvSpPr>
              <p:cNvPr id="6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7584" y="1196752"/>
                <a:ext cx="4995658" cy="4114800"/>
              </a:xfrm>
              <a:prstGeom prst="rect">
                <a:avLst/>
              </a:prstGeom>
              <a:blipFill>
                <a:blip r:embed="rId4"/>
                <a:stretch>
                  <a:fillRect l="-1709" t="-1037" b="-444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 11"/>
          <p:cNvGrpSpPr/>
          <p:nvPr/>
        </p:nvGrpSpPr>
        <p:grpSpPr>
          <a:xfrm>
            <a:off x="8264925" y="593490"/>
            <a:ext cx="915587" cy="3391272"/>
            <a:chOff x="7748137" y="2133600"/>
            <a:chExt cx="915587" cy="339127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Rectangle 6"/>
                <p:cNvSpPr/>
                <p:nvPr/>
              </p:nvSpPr>
              <p:spPr>
                <a:xfrm>
                  <a:off x="7839171" y="5124762"/>
                  <a:ext cx="760657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" name="Rectangle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39171" y="5124762"/>
                  <a:ext cx="760657" cy="400110"/>
                </a:xfrm>
                <a:prstGeom prst="rect">
                  <a:avLst/>
                </a:prstGeom>
                <a:blipFill>
                  <a:blip r:embed="rId5"/>
                  <a:stretch>
                    <a:fillRect b="-16667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/>
                <p:cNvSpPr/>
                <p:nvPr/>
              </p:nvSpPr>
              <p:spPr>
                <a:xfrm>
                  <a:off x="7758192" y="4135474"/>
                  <a:ext cx="88844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9" name="Rectangle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58192" y="4135474"/>
                  <a:ext cx="888448" cy="400110"/>
                </a:xfrm>
                <a:prstGeom prst="rect">
                  <a:avLst/>
                </a:prstGeom>
                <a:blipFill>
                  <a:blip r:embed="rId6"/>
                  <a:stretch>
                    <a:fillRect b="-18462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Rectangle 9"/>
                <p:cNvSpPr/>
                <p:nvPr/>
              </p:nvSpPr>
              <p:spPr>
                <a:xfrm>
                  <a:off x="7748137" y="3146186"/>
                  <a:ext cx="88844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0" name="Rectangle 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48137" y="3146186"/>
                  <a:ext cx="888448" cy="400110"/>
                </a:xfrm>
                <a:prstGeom prst="rect">
                  <a:avLst/>
                </a:prstGeom>
                <a:blipFill>
                  <a:blip r:embed="rId7"/>
                  <a:stretch>
                    <a:fillRect b="-16667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ectangle 10"/>
                <p:cNvSpPr/>
                <p:nvPr/>
              </p:nvSpPr>
              <p:spPr>
                <a:xfrm>
                  <a:off x="7775276" y="2133600"/>
                  <a:ext cx="88844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" name="Rectangle 1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75276" y="2133600"/>
                  <a:ext cx="888448" cy="400110"/>
                </a:xfrm>
                <a:prstGeom prst="rect">
                  <a:avLst/>
                </a:prstGeom>
                <a:blipFill>
                  <a:blip r:embed="rId8"/>
                  <a:stretch>
                    <a:fillRect b="-16667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7002790" y="4497012"/>
                <a:ext cx="152965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2790" y="4497012"/>
                <a:ext cx="1529650" cy="400110"/>
              </a:xfrm>
              <a:prstGeom prst="rect">
                <a:avLst/>
              </a:prstGeom>
              <a:blipFill>
                <a:blip r:embed="rId9"/>
                <a:stretch>
                  <a:fillRect b="-1076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6446613" y="5074338"/>
                <a:ext cx="208582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6613" y="5074338"/>
                <a:ext cx="2085827" cy="400110"/>
              </a:xfrm>
              <a:prstGeom prst="rect">
                <a:avLst/>
              </a:prstGeom>
              <a:blipFill>
                <a:blip r:embed="rId10"/>
                <a:stretch>
                  <a:fillRect b="-1060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6479125" y="4785675"/>
                <a:ext cx="2053315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≠2</m:t>
                          </m:r>
                        </m: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9125" y="4785675"/>
                <a:ext cx="2053315" cy="400110"/>
              </a:xfrm>
              <a:prstGeom prst="rect">
                <a:avLst/>
              </a:prstGeom>
              <a:blipFill>
                <a:blip r:embed="rId11"/>
                <a:stretch>
                  <a:fillRect b="-1060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5907106" y="5363001"/>
                <a:ext cx="262533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7106" y="5363001"/>
                <a:ext cx="2625334" cy="400110"/>
              </a:xfrm>
              <a:prstGeom prst="rect">
                <a:avLst/>
              </a:prstGeom>
              <a:blipFill>
                <a:blip r:embed="rId12"/>
                <a:stretch>
                  <a:fillRect b="-1076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5976227" y="5651664"/>
                <a:ext cx="2556213" cy="5269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e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6227" y="5651664"/>
                <a:ext cx="2556213" cy="526939"/>
              </a:xfrm>
              <a:prstGeom prst="rect">
                <a:avLst/>
              </a:prstGeom>
              <a:blipFill>
                <a:blip r:embed="rId13"/>
                <a:stretch>
                  <a:fillRect b="-229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5942565" y="6067157"/>
                <a:ext cx="258987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2565" y="6067157"/>
                <a:ext cx="2589875" cy="400110"/>
              </a:xfrm>
              <a:prstGeom prst="rect">
                <a:avLst/>
              </a:prstGeom>
              <a:blipFill>
                <a:blip r:embed="rId14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467544" y="5225111"/>
                <a:ext cx="5022337" cy="951286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𝑆𝑇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p>
                              </m:sSup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  <m:e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) </m:t>
                          </m:r>
                        </m:den>
                      </m:f>
                    </m:oMath>
                  </m:oMathPara>
                </a14:m>
                <a:endParaRPr lang="nb-NO" sz="24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5225111"/>
                <a:ext cx="5022337" cy="951286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80940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  <p:bldP spid="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32656"/>
            <a:ext cx="7696200" cy="1143000"/>
          </a:xfrm>
        </p:spPr>
        <p:txBody>
          <a:bodyPr/>
          <a:lstStyle/>
          <a:p>
            <a:r>
              <a:rPr lang="en-US" dirty="0"/>
              <a:t>Simulated tempering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>
              <a:xfrm>
                <a:off x="990600" y="1469095"/>
                <a:ext cx="7696200" cy="456124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Select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dirty="0"/>
                  <a:t>such that the algorithm spends equal time at each level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Lowest level is the target distribution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Highest level is the set such that we can move freely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Number of levels: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Too high we use too much time climbing up and down 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Too low we do not get acceptance moving between layers </a:t>
                </a:r>
                <a:endParaRPr lang="nb-NO" dirty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90600" y="1469095"/>
                <a:ext cx="7696200" cy="4561249"/>
              </a:xfrm>
              <a:prstGeom prst="rect">
                <a:avLst/>
              </a:prstGeom>
              <a:blipFill>
                <a:blip r:embed="rId2"/>
                <a:stretch>
                  <a:fillRect l="-1426" t="-1471" b="-227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73847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6696744" cy="1143000"/>
          </a:xfrm>
        </p:spPr>
        <p:txBody>
          <a:bodyPr/>
          <a:lstStyle/>
          <a:p>
            <a:r>
              <a:rPr lang="en-US" dirty="0"/>
              <a:t>Reversible Jump MCMC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42020" y="1196752"/>
                <a:ext cx="7901880" cy="5508848"/>
              </a:xfrm>
            </p:spPr>
            <p:txBody>
              <a:bodyPr/>
              <a:lstStyle/>
              <a:p>
                <a:r>
                  <a:rPr lang="en-US" sz="2400" dirty="0"/>
                  <a:t>Assume several models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 smtClean="0">
                        <a:latin typeface="Cambria Math" panose="02040503050406030204" pitchFamily="18" charset="0"/>
                      </a:rPr>
                      <m:t>, …,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400" b="0" dirty="0"/>
              </a:p>
              <a:p>
                <a:r>
                  <a:rPr lang="en-US" sz="2400" dirty="0"/>
                  <a:t>Corresponding parameters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 smtClean="0">
                        <a:latin typeface="Cambria Math" panose="02040503050406030204" pitchFamily="18" charset="0"/>
                      </a:rPr>
                      <m:t>, …, 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br>
                  <a:rPr lang="en-US" sz="2400" dirty="0"/>
                </a:br>
                <a:r>
                  <a:rPr lang="en-US" sz="2400" dirty="0"/>
                  <a:t>off different dimensions and different interpretations!</a:t>
                </a:r>
              </a:p>
              <a:p>
                <a:r>
                  <a:rPr lang="en-US" sz="2400" dirty="0"/>
                  <a:t>RJMCMC is a M-H method for moving between spaces of different dimensions </a:t>
                </a:r>
              </a:p>
              <a:p>
                <a:r>
                  <a:rPr lang="en-US" sz="2400" b="1" dirty="0"/>
                  <a:t>Want to: </a:t>
                </a:r>
                <a:r>
                  <a:rPr lang="en-US" sz="2400" dirty="0"/>
                  <a:t>Simulate pairs 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= (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𝑀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endParaRPr lang="en-US" sz="2400" dirty="0"/>
              </a:p>
              <a:p>
                <a:endParaRPr lang="en-US" sz="2400" b="1" dirty="0"/>
              </a:p>
              <a:p>
                <a:r>
                  <a:rPr lang="en-US" sz="2400" b="1" dirty="0"/>
                  <a:t>Main challenge:</a:t>
                </a:r>
                <a:r>
                  <a:rPr lang="en-US" sz="2400" dirty="0"/>
                  <a:t> </a:t>
                </a:r>
              </a:p>
              <a:p>
                <a:pPr lvl="1"/>
                <a:r>
                  <a:rPr lang="en-US" sz="2000" dirty="0"/>
                  <a:t>When changing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2000" i="1" smtClean="0">
                        <a:latin typeface="Cambria Math" panose="02040503050406030204" pitchFamily="18" charset="0"/>
                      </a:rPr>
                      <m:t> → </m:t>
                    </m:r>
                    <m:sSup>
                      <m:sSup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000" dirty="0"/>
                  <a:t>, how to propose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2000" dirty="0"/>
                  <a:t>,</a:t>
                </a:r>
              </a:p>
              <a:p>
                <a:pPr lvl="1"/>
                <a:r>
                  <a:rPr lang="en-US" sz="2000" dirty="0"/>
                  <a:t>construct a reversible chain using auxiliary variables</a:t>
                </a:r>
              </a:p>
              <a:p>
                <a:endParaRPr lang="en-US" sz="2400" b="1" dirty="0"/>
              </a:p>
              <a:p>
                <a:r>
                  <a:rPr lang="en-US" sz="2400" b="1" dirty="0"/>
                  <a:t>Example:</a:t>
                </a:r>
                <a:r>
                  <a:rPr lang="en-US" sz="2400" dirty="0"/>
                  <a:t> Bayesian model selection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42020" y="1196752"/>
                <a:ext cx="7901880" cy="5508848"/>
              </a:xfrm>
              <a:blipFill>
                <a:blip r:embed="rId2"/>
                <a:stretch>
                  <a:fillRect l="-1080" t="-77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7678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332656"/>
            <a:ext cx="7696200" cy="1143000"/>
          </a:xfrm>
        </p:spPr>
        <p:txBody>
          <a:bodyPr/>
          <a:lstStyle/>
          <a:p>
            <a:r>
              <a:rPr lang="en-US" dirty="0" err="1"/>
              <a:t>Langevin</a:t>
            </a:r>
            <a:r>
              <a:rPr lang="en-US" dirty="0"/>
              <a:t> M-H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90600" y="1169404"/>
                <a:ext cx="7696200" cy="5355939"/>
              </a:xfrm>
            </p:spPr>
            <p:txBody>
              <a:bodyPr/>
              <a:lstStyle/>
              <a:p>
                <a:r>
                  <a:rPr lang="en-US" sz="2000" b="1" dirty="0"/>
                  <a:t>Want:</a:t>
                </a:r>
                <a:r>
                  <a:rPr lang="en-US" sz="2000" dirty="0"/>
                  <a:t> To avoid symmetric proposal rules which propose moves into low probability areas and giving low acceptance rates</a:t>
                </a:r>
              </a:p>
              <a:p>
                <a:endParaRPr lang="en-US" sz="2000" dirty="0"/>
              </a:p>
              <a:p>
                <a:r>
                  <a:rPr lang="en-US" sz="2000" b="1" dirty="0"/>
                  <a:t>Solution:</a:t>
                </a:r>
                <a:r>
                  <a:rPr lang="en-US" sz="2000" dirty="0"/>
                  <a:t> Changes the proposal distribution of the MH algorithm to favor proposals in the direction of the maximum gradient of the target density, thus moving the chains towards the high-density regions of the distribution</a:t>
                </a:r>
                <a:br>
                  <a:rPr lang="en-US" sz="2000" dirty="0"/>
                </a:br>
                <a:br>
                  <a:rPr lang="en-US" sz="2000" dirty="0"/>
                </a:br>
                <a14:m>
                  <m:oMath xmlns:m="http://schemas.openxmlformats.org/officeDocument/2006/math"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            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∼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0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𝒅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/>
                  <a:t> </a:t>
                </a:r>
              </a:p>
              <a:p>
                <a:endParaRPr lang="en-US" sz="2000" dirty="0"/>
              </a:p>
              <a:p>
                <a:r>
                  <a:rPr lang="en-US" sz="2000" dirty="0"/>
                  <a:t>The proposal density depends on the location of the current sample, and this is not symmetric</a:t>
                </a:r>
              </a:p>
              <a:p>
                <a:endParaRPr lang="en-US" sz="2000" dirty="0"/>
              </a:p>
              <a:p>
                <a:endParaRPr lang="en-US" sz="2000" dirty="0"/>
              </a:p>
              <a:p>
                <a:r>
                  <a:rPr lang="en-US" sz="2000" dirty="0"/>
                  <a:t>When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0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sz="20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/>
                  <a:t> favors high probability the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e>
                        <m:sSup>
                          <m:sSupPr>
                            <m:ctrlPr>
                              <a:rPr lang="en-US" sz="20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2000" b="1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sz="2000" dirty="0"/>
                  <a:t> tend to be low, so we do not get the full benefit [“reverse penalty”]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90600" y="1169404"/>
                <a:ext cx="7696200" cy="5355939"/>
              </a:xfrm>
              <a:blipFill>
                <a:blip r:embed="rId3"/>
                <a:stretch>
                  <a:fillRect l="-713" t="-569" r="-1506" b="-296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4283968" y="5022059"/>
                <a:ext cx="3153747" cy="7442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b="1" i="1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e>
                              <m:sSup>
                                <m:sSup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 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3968" y="5022059"/>
                <a:ext cx="3153747" cy="7442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5314697" y="3553558"/>
                <a:ext cx="3067635" cy="8283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𝒅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func>
                                    <m:func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 b="0" i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log</m:t>
                                      </m:r>
                                    </m:fName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𝑓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US" b="1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𝒖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)</m:t>
                                      </m:r>
                                    </m:e>
                                  </m:func>
                                </m:num>
                                <m:den>
                                  <m:r>
                                    <a:rPr lang="en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𝒖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𝒖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4697" y="3553558"/>
                <a:ext cx="3067635" cy="82830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251932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872" y="1460590"/>
            <a:ext cx="8333928" cy="5064754"/>
          </a:xfrm>
        </p:spPr>
        <p:txBody>
          <a:bodyPr/>
          <a:lstStyle/>
          <a:p>
            <a:r>
              <a:rPr lang="en-US" sz="2000" b="1" dirty="0"/>
              <a:t>Want: </a:t>
            </a:r>
            <a:r>
              <a:rPr lang="en-US" sz="2000" dirty="0"/>
              <a:t>To avoid symmetric proposal rules which propose moves into low probability areas and giving low acceptance rates, but want to avoid the “reverse penalty”  from </a:t>
            </a:r>
            <a:r>
              <a:rPr lang="en-US" sz="2000" dirty="0" err="1"/>
              <a:t>Langevin</a:t>
            </a:r>
            <a:r>
              <a:rPr lang="en-US" sz="2000" dirty="0"/>
              <a:t> </a:t>
            </a:r>
          </a:p>
          <a:p>
            <a:endParaRPr lang="en-US" sz="2000" dirty="0"/>
          </a:p>
          <a:p>
            <a:r>
              <a:rPr lang="en-US" sz="2000" b="1" dirty="0"/>
              <a:t>Solution:</a:t>
            </a:r>
            <a:r>
              <a:rPr lang="en-US" sz="2000" dirty="0"/>
              <a:t> Adding a momentum term </a:t>
            </a:r>
            <a:r>
              <a:rPr lang="en-US" sz="2000" b="1" dirty="0"/>
              <a:t>p</a:t>
            </a:r>
            <a:r>
              <a:rPr lang="en-US" sz="2000" dirty="0"/>
              <a:t> to each component of the target variable </a:t>
            </a:r>
            <a:r>
              <a:rPr lang="en-US" sz="2000" b="1" dirty="0"/>
              <a:t>q</a:t>
            </a:r>
            <a:r>
              <a:rPr lang="en-US" sz="2000" dirty="0"/>
              <a:t>  (auxiliary variable = </a:t>
            </a:r>
            <a:r>
              <a:rPr lang="en-US" sz="2000" b="1" dirty="0"/>
              <a:t>p</a:t>
            </a:r>
            <a:r>
              <a:rPr lang="en-US" sz="2000" dirty="0"/>
              <a:t>) , </a:t>
            </a:r>
          </a:p>
          <a:p>
            <a:pPr lvl="1"/>
            <a:r>
              <a:rPr lang="en-US" sz="1600" dirty="0"/>
              <a:t>Helps the chain move more rapidly though the target distribution </a:t>
            </a:r>
          </a:p>
          <a:p>
            <a:pPr lvl="1"/>
            <a:r>
              <a:rPr lang="en-US" sz="1600" dirty="0"/>
              <a:t>It favors successive proposals in the same direction, allowing the simulation to move rapidly through the space</a:t>
            </a:r>
          </a:p>
          <a:p>
            <a:pPr lvl="1"/>
            <a:r>
              <a:rPr lang="en-US" sz="1600" dirty="0"/>
              <a:t>Update target </a:t>
            </a:r>
            <a:r>
              <a:rPr lang="en-US" sz="1600" b="1" dirty="0"/>
              <a:t>q</a:t>
            </a:r>
            <a:r>
              <a:rPr lang="en-US" sz="1600" dirty="0"/>
              <a:t> and  and moment </a:t>
            </a:r>
            <a:r>
              <a:rPr lang="en-US" sz="1600" b="1" dirty="0"/>
              <a:t>p</a:t>
            </a:r>
            <a:r>
              <a:rPr lang="en-US" sz="1600" dirty="0"/>
              <a:t> simultaneously  . </a:t>
            </a:r>
          </a:p>
          <a:p>
            <a:pPr lvl="1"/>
            <a:r>
              <a:rPr lang="en-US" sz="1600" dirty="0"/>
              <a:t>We couple the proposal of the target variables </a:t>
            </a:r>
            <a:r>
              <a:rPr lang="en-US" sz="1600" b="1" dirty="0"/>
              <a:t>q</a:t>
            </a:r>
            <a:r>
              <a:rPr lang="en-US" sz="1600" dirty="0"/>
              <a:t> and the auxiliary variables </a:t>
            </a:r>
            <a:r>
              <a:rPr lang="en-US" sz="1600" b="1" dirty="0"/>
              <a:t>p</a:t>
            </a:r>
            <a:r>
              <a:rPr lang="en-US" sz="1600" dirty="0"/>
              <a:t> </a:t>
            </a:r>
            <a:br>
              <a:rPr lang="en-US" sz="1600" dirty="0"/>
            </a:br>
            <a:r>
              <a:rPr lang="en-US" sz="1600" dirty="0"/>
              <a:t>such that a low probability of the target variable is countered by a high  probability of the auxiliary variables [avoid “reverse penalty”]</a:t>
            </a:r>
          </a:p>
          <a:p>
            <a:pPr lvl="1"/>
            <a:r>
              <a:rPr lang="en-US" sz="1600" dirty="0"/>
              <a:t>Interpreted as a trade off between potential and kinetic energy  </a:t>
            </a:r>
          </a:p>
          <a:p>
            <a:pPr lvl="1"/>
            <a:endParaRPr lang="en-US" sz="1600" dirty="0"/>
          </a:p>
          <a:p>
            <a:pPr lvl="1"/>
            <a:endParaRPr lang="nb-NO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1115616" y="332656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nb-NO" kern="0" dirty="0" err="1"/>
              <a:t>Hamiltonian</a:t>
            </a:r>
            <a:r>
              <a:rPr lang="nb-NO" kern="0" dirty="0"/>
              <a:t> MC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970DF17-705C-4AAE-B297-4069CB0F6B59}"/>
              </a:ext>
            </a:extLst>
          </p:cNvPr>
          <p:cNvCxnSpPr>
            <a:cxnSpLocks/>
          </p:cNvCxnSpPr>
          <p:nvPr/>
        </p:nvCxnSpPr>
        <p:spPr bwMode="auto">
          <a:xfrm flipV="1">
            <a:off x="3995936" y="5661248"/>
            <a:ext cx="600100" cy="37585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880D81F-0B5F-41EC-BF61-3B8F45F14C7A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6145746" y="5661248"/>
            <a:ext cx="495672" cy="37585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64F1B20B-3AB3-487E-9350-2BE2729B7E63}"/>
              </a:ext>
            </a:extLst>
          </p:cNvPr>
          <p:cNvSpPr/>
          <p:nvPr/>
        </p:nvSpPr>
        <p:spPr>
          <a:xfrm>
            <a:off x="2915816" y="5951779"/>
            <a:ext cx="20072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target variables </a:t>
            </a:r>
            <a:endParaRPr lang="nb-NO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A3D9C58-1927-4DE6-BDEA-0D9288FF78C5}"/>
              </a:ext>
            </a:extLst>
          </p:cNvPr>
          <p:cNvSpPr/>
          <p:nvPr/>
        </p:nvSpPr>
        <p:spPr>
          <a:xfrm>
            <a:off x="5874977" y="6003602"/>
            <a:ext cx="22252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auxiliary variables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895698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332656"/>
            <a:ext cx="7696200" cy="1143000"/>
          </a:xfrm>
        </p:spPr>
        <p:txBody>
          <a:bodyPr/>
          <a:lstStyle/>
          <a:p>
            <a:r>
              <a:rPr lang="en-US" dirty="0"/>
              <a:t>Hamiltonian MC 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7823" y="1052736"/>
            <a:ext cx="8764403" cy="432048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 bwMode="auto">
          <a:xfrm flipH="1" flipV="1">
            <a:off x="3779912" y="3645024"/>
            <a:ext cx="144016" cy="36004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3167844" y="3933056"/>
            <a:ext cx="15121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Momentum</a:t>
            </a:r>
          </a:p>
        </p:txBody>
      </p:sp>
      <p:cxnSp>
        <p:nvCxnSpPr>
          <p:cNvPr id="10" name="Straight Arrow Connector 9"/>
          <p:cNvCxnSpPr/>
          <p:nvPr/>
        </p:nvCxnSpPr>
        <p:spPr bwMode="auto">
          <a:xfrm flipV="1">
            <a:off x="6804248" y="3501008"/>
            <a:ext cx="551769" cy="32403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5344951" y="3735188"/>
            <a:ext cx="23762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«potential energy»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36096" y="4300913"/>
            <a:ext cx="23762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«kinetic energy»</a:t>
            </a:r>
          </a:p>
        </p:txBody>
      </p:sp>
      <p:cxnSp>
        <p:nvCxnSpPr>
          <p:cNvPr id="15" name="Straight Arrow Connector 14"/>
          <p:cNvCxnSpPr/>
          <p:nvPr/>
        </p:nvCxnSpPr>
        <p:spPr bwMode="auto">
          <a:xfrm flipV="1">
            <a:off x="7396834" y="3628720"/>
            <a:ext cx="947066" cy="82206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12" name="Picture 2" descr="Hamiltonian Monte Carlo | Research groups | Imperial College London">
            <a:extLst>
              <a:ext uri="{FF2B5EF4-FFF2-40B4-BE49-F238E27FC236}">
                <a16:creationId xmlns:a16="http://schemas.microsoft.com/office/drawing/2014/main" id="{554BD2D7-D6B5-47C8-8A42-7D78F9827B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63"/>
          <a:stretch/>
        </p:blipFill>
        <p:spPr bwMode="auto">
          <a:xfrm>
            <a:off x="4750159" y="5065134"/>
            <a:ext cx="3250841" cy="1460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8705E73-9AAA-4D5F-AFE7-F75538DDD00C}"/>
              </a:ext>
            </a:extLst>
          </p:cNvPr>
          <p:cNvSpPr/>
          <p:nvPr/>
        </p:nvSpPr>
        <p:spPr>
          <a:xfrm>
            <a:off x="680814" y="6241826"/>
            <a:ext cx="7696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200" dirty="0" err="1"/>
              <a:t>Figure</a:t>
            </a:r>
            <a:r>
              <a:rPr lang="nb-NO" sz="1200" dirty="0"/>
              <a:t> from: https://www.imperial.ac.uk/inference-group/projects/monte-carlo-methods/hamiltonian-monte-carlo/</a:t>
            </a:r>
          </a:p>
        </p:txBody>
      </p:sp>
    </p:spTree>
    <p:extLst>
      <p:ext uri="{BB962C8B-B14F-4D97-AF65-F5344CB8AC3E}">
        <p14:creationId xmlns:p14="http://schemas.microsoft.com/office/powerpoint/2010/main" val="1653103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48578B5-B434-482A-A785-120C7C995C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3511999"/>
            <a:ext cx="4572000" cy="3337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404664"/>
            <a:ext cx="7696200" cy="1143000"/>
          </a:xfrm>
        </p:spPr>
        <p:txBody>
          <a:bodyPr/>
          <a:lstStyle/>
          <a:p>
            <a:r>
              <a:rPr lang="en-US" dirty="0"/>
              <a:t>Hamiltonian MC Algorithm </a:t>
            </a:r>
            <a:endParaRPr lang="nb-NO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90600" y="1569307"/>
            <a:ext cx="7696200" cy="2412477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C244D3C-E5AA-4303-AA74-C9B4A487ADF5}"/>
              </a:ext>
            </a:extLst>
          </p:cNvPr>
          <p:cNvSpPr/>
          <p:nvPr/>
        </p:nvSpPr>
        <p:spPr>
          <a:xfrm>
            <a:off x="4305684" y="6191726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b-NO" sz="1100" dirty="0" err="1"/>
              <a:t>Figure</a:t>
            </a:r>
            <a:r>
              <a:rPr lang="nb-NO" sz="1100" dirty="0"/>
              <a:t> from: https://mucrn.missouri.edu/assets/docs/stanintro_0.pdf</a:t>
            </a:r>
          </a:p>
        </p:txBody>
      </p:sp>
    </p:spTree>
    <p:extLst>
      <p:ext uri="{BB962C8B-B14F-4D97-AF65-F5344CB8AC3E}">
        <p14:creationId xmlns:p14="http://schemas.microsoft.com/office/powerpoint/2010/main" val="2389484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340" y="332656"/>
            <a:ext cx="7903433" cy="1143000"/>
          </a:xfrm>
        </p:spPr>
        <p:txBody>
          <a:bodyPr/>
          <a:lstStyle/>
          <a:p>
            <a:r>
              <a:rPr lang="en-US"/>
              <a:t>Hamiltonian dynamics preserve energy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61"/>
          <a:stretch/>
        </p:blipFill>
        <p:spPr>
          <a:xfrm>
            <a:off x="723724" y="1397208"/>
            <a:ext cx="7903434" cy="482453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139952" y="2276872"/>
            <a:ext cx="30963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«Conservation of energy»</a:t>
            </a:r>
          </a:p>
          <a:p>
            <a:r>
              <a:rPr lang="en-US"/>
              <a:t> Potential to kinetic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ECF1C1-7F97-4507-A905-BA0AC1F0F83C}"/>
              </a:ext>
            </a:extLst>
          </p:cNvPr>
          <p:cNvSpPr txBox="1"/>
          <p:nvPr/>
        </p:nvSpPr>
        <p:spPr>
          <a:xfrm>
            <a:off x="5232188" y="4095419"/>
            <a:ext cx="353334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Need to solve equations </a:t>
            </a:r>
            <a:br>
              <a:rPr lang="en-US"/>
            </a:br>
            <a:r>
              <a:rPr lang="en-US"/>
              <a:t>for the Hamiltonian Dynamics</a:t>
            </a:r>
          </a:p>
          <a:p>
            <a:r>
              <a:rPr lang="en-US"/>
              <a:t>by numerical scheeme</a:t>
            </a:r>
          </a:p>
        </p:txBody>
      </p:sp>
    </p:spTree>
    <p:extLst>
      <p:ext uri="{BB962C8B-B14F-4D97-AF65-F5344CB8AC3E}">
        <p14:creationId xmlns:p14="http://schemas.microsoft.com/office/powerpoint/2010/main" val="1974541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696200" cy="1143000"/>
          </a:xfrm>
        </p:spPr>
        <p:txBody>
          <a:bodyPr/>
          <a:lstStyle/>
          <a:p>
            <a:r>
              <a:rPr lang="nb-NO" dirty="0" err="1"/>
              <a:t>Hamiltonian</a:t>
            </a:r>
            <a:r>
              <a:rPr lang="nb-NO" dirty="0"/>
              <a:t> </a:t>
            </a:r>
            <a:r>
              <a:rPr lang="nb-NO" dirty="0" err="1"/>
              <a:t>dynamics</a:t>
            </a:r>
            <a:r>
              <a:rPr lang="nb-NO" dirty="0"/>
              <a:t> - </a:t>
            </a:r>
            <a:r>
              <a:rPr lang="nb-NO" dirty="0" err="1"/>
              <a:t>Eulers</a:t>
            </a:r>
            <a:r>
              <a:rPr lang="nb-NO" dirty="0"/>
              <a:t> </a:t>
            </a:r>
            <a:r>
              <a:rPr lang="nb-NO" dirty="0" err="1"/>
              <a:t>method</a:t>
            </a:r>
            <a:endParaRPr lang="nb-NO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5536" y="1340768"/>
            <a:ext cx="8693492" cy="396044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967786" y="6466329"/>
            <a:ext cx="685800" cy="457200"/>
          </a:xfrm>
        </p:spPr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656F2CFD-8C6C-4E70-9633-65861C998B4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225" t="28333" r="60019" b="61667"/>
          <a:stretch/>
        </p:blipFill>
        <p:spPr bwMode="auto">
          <a:xfrm>
            <a:off x="4259915" y="6250305"/>
            <a:ext cx="2520280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EEF6BDBA-6663-496D-9B4D-A9EE9E02A04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781" t="12492" r="72264" b="60712"/>
          <a:stretch/>
        </p:blipFill>
        <p:spPr bwMode="auto">
          <a:xfrm>
            <a:off x="490414" y="5085184"/>
            <a:ext cx="1656184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F0CFE942-1DE9-4709-8ABE-09024A56B42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3427" t="50839" r="2065" b="41666"/>
          <a:stretch/>
        </p:blipFill>
        <p:spPr bwMode="auto">
          <a:xfrm>
            <a:off x="2294302" y="5371746"/>
            <a:ext cx="3024336" cy="32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073FDC1-E7CE-40E0-B7E3-6EEBA33AFDD6}"/>
              </a:ext>
            </a:extLst>
          </p:cNvPr>
          <p:cNvSpPr txBox="1"/>
          <p:nvPr/>
        </p:nvSpPr>
        <p:spPr>
          <a:xfrm>
            <a:off x="4259915" y="5909210"/>
            <a:ext cx="25090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Negative log-</a:t>
            </a:r>
            <a:r>
              <a:rPr lang="nb-NO" dirty="0" err="1"/>
              <a:t>density</a:t>
            </a:r>
            <a:endParaRPr lang="nb-NO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D7B7A63-FEB1-463C-9969-55E166B5AE49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3923928" y="5783741"/>
            <a:ext cx="360040" cy="36974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34D523D9-2F2D-43B8-9B28-CCDC9BB812C6}"/>
              </a:ext>
            </a:extLst>
          </p:cNvPr>
          <p:cNvSpPr/>
          <p:nvPr/>
        </p:nvSpPr>
        <p:spPr bwMode="auto">
          <a:xfrm>
            <a:off x="395536" y="5220072"/>
            <a:ext cx="6480720" cy="1462281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98359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7455" y="643539"/>
            <a:ext cx="8820472" cy="1143000"/>
          </a:xfrm>
        </p:spPr>
        <p:txBody>
          <a:bodyPr/>
          <a:lstStyle/>
          <a:p>
            <a:r>
              <a:rPr lang="en-US" sz="2800" dirty="0"/>
              <a:t>Hamiltonian dynamics - the modified </a:t>
            </a:r>
            <a:br>
              <a:rPr lang="en-US" sz="2800" dirty="0"/>
            </a:br>
            <a:r>
              <a:rPr lang="en-US" sz="2800" dirty="0" err="1"/>
              <a:t>Eulers</a:t>
            </a:r>
            <a:r>
              <a:rPr lang="en-US" sz="2800" dirty="0"/>
              <a:t> method</a:t>
            </a:r>
            <a:endParaRPr lang="nb-NO" sz="28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5579" y="1786539"/>
            <a:ext cx="8613959" cy="417646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7605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16430"/>
          <a:stretch/>
        </p:blipFill>
        <p:spPr>
          <a:xfrm>
            <a:off x="611560" y="1361407"/>
            <a:ext cx="8237886" cy="352839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19256" cy="1143000"/>
          </a:xfrm>
        </p:spPr>
        <p:txBody>
          <a:bodyPr/>
          <a:lstStyle/>
          <a:p>
            <a:r>
              <a:rPr lang="en-US" dirty="0"/>
              <a:t>Hamiltonian dynamics – </a:t>
            </a:r>
            <a:br>
              <a:rPr lang="en-US" dirty="0"/>
            </a:br>
            <a:r>
              <a:rPr lang="en-US" dirty="0"/>
              <a:t>the Leapfrog method</a:t>
            </a:r>
            <a:endParaRPr lang="nb-NO" dirty="0"/>
          </a:p>
        </p:txBody>
      </p:sp>
      <p:sp>
        <p:nvSpPr>
          <p:cNvPr id="6" name="TextBox 5"/>
          <p:cNvSpPr txBox="1"/>
          <p:nvPr/>
        </p:nvSpPr>
        <p:spPr>
          <a:xfrm>
            <a:off x="467544" y="4438012"/>
            <a:ext cx="80648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By </a:t>
            </a:r>
            <a:r>
              <a:rPr lang="nb-NO" dirty="0" err="1"/>
              <a:t>solving</a:t>
            </a:r>
            <a:r>
              <a:rPr lang="nb-NO" dirty="0"/>
              <a:t> </a:t>
            </a:r>
            <a:r>
              <a:rPr lang="nb-NO" dirty="0" err="1"/>
              <a:t>this</a:t>
            </a:r>
            <a:r>
              <a:rPr lang="nb-NO" dirty="0"/>
              <a:t> </a:t>
            </a:r>
            <a:r>
              <a:rPr lang="nb-NO" dirty="0" err="1"/>
              <a:t>excact</a:t>
            </a:r>
            <a:r>
              <a:rPr lang="nb-NO" dirty="0"/>
              <a:t>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get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inverse </a:t>
            </a:r>
            <a:br>
              <a:rPr lang="nb-NO" dirty="0"/>
            </a:br>
            <a:r>
              <a:rPr lang="nb-NO" dirty="0" err="1"/>
              <a:t>proposal</a:t>
            </a:r>
            <a:r>
              <a:rPr lang="nb-NO" dirty="0"/>
              <a:t> to be </a:t>
            </a:r>
            <a:r>
              <a:rPr lang="nb-NO" dirty="0" err="1"/>
              <a:t>identical</a:t>
            </a:r>
            <a:r>
              <a:rPr lang="nb-NO" dirty="0"/>
              <a:t> and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keep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total </a:t>
            </a:r>
            <a:r>
              <a:rPr lang="nb-NO" dirty="0" err="1"/>
              <a:t>energy</a:t>
            </a:r>
            <a:r>
              <a:rPr lang="nb-NO" dirty="0"/>
              <a:t> </a:t>
            </a:r>
          </a:p>
          <a:p>
            <a:r>
              <a:rPr lang="nb-NO" dirty="0"/>
              <a:t>(in </a:t>
            </a:r>
            <a:r>
              <a:rPr lang="nb-NO" dirty="0" err="1"/>
              <a:t>practice</a:t>
            </a:r>
            <a:r>
              <a:rPr lang="nb-NO" dirty="0"/>
              <a:t> still </a:t>
            </a:r>
            <a:r>
              <a:rPr lang="nb-NO" dirty="0" err="1"/>
              <a:t>need</a:t>
            </a:r>
            <a:r>
              <a:rPr lang="nb-NO" dirty="0"/>
              <a:t> to </a:t>
            </a:r>
            <a:r>
              <a:rPr lang="nb-NO" dirty="0" err="1"/>
              <a:t>correct</a:t>
            </a:r>
            <a:r>
              <a:rPr lang="nb-NO" dirty="0"/>
              <a:t> for </a:t>
            </a:r>
            <a:r>
              <a:rPr lang="nb-NO" dirty="0" err="1"/>
              <a:t>approaximation</a:t>
            </a:r>
            <a:r>
              <a:rPr lang="nb-NO" dirty="0"/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35496" y="5589240"/>
                <a:ext cx="6775893" cy="7442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e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e>
                              <m:sSup>
                                <m:sSup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</m:d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exp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⁡(−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1" i="1" smtClean="0">
                                      <a:latin typeface="Cambria Math" panose="02040503050406030204" pitchFamily="18" charset="0"/>
                                    </a:rPr>
                                    <m:t>𝒒</m:t>
                                  </m:r>
                                </m:e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1" i="1" smtClean="0">
                                      <a:latin typeface="Cambria Math" panose="02040503050406030204" pitchFamily="18" charset="0"/>
                                    </a:rPr>
                                    <m:t>𝒑</m:t>
                                  </m:r>
                                </m:e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𝒒</m:t>
                              </m:r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e>
                            <m:e>
                              <m:sSup>
                                <m:sSup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1" i="1" smtClean="0">
                                      <a:latin typeface="Cambria Math" panose="02040503050406030204" pitchFamily="18" charset="0"/>
                                    </a:rPr>
                                    <m:t>𝒒</m:t>
                                  </m:r>
                                </m:e>
                                <m:sup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nb-NO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1" i="1" smtClean="0">
                                      <a:latin typeface="Cambria Math" panose="02040503050406030204" pitchFamily="18" charset="0"/>
                                    </a:rPr>
                                    <m:t>𝒑</m:t>
                                  </m:r>
                                </m:e>
                                <m:sup>
                                  <m:r>
                                    <a:rPr lang="nb-NO" b="1" i="1" smtClean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exp</m:t>
                          </m:r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(−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𝐻</m:t>
                          </m:r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𝒒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𝒒</m:t>
                                  </m:r>
                                </m:e>
                                <m:sup>
                                  <m:r>
                                    <a:rPr lang="nb-NO" b="1" i="1" smtClean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nb-NO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𝒑</m:t>
                                  </m:r>
                                </m:e>
                                <m:sup>
                                  <m:r>
                                    <a:rPr lang="nb-NO" b="1" i="1" smtClean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𝒒</m:t>
                              </m:r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96" y="5589240"/>
                <a:ext cx="6775893" cy="7442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A5FEBE3F-2805-4ECD-A4F6-4DA7E3B41B3D}"/>
                  </a:ext>
                </a:extLst>
              </p:cNvPr>
              <p:cNvSpPr/>
              <p:nvPr/>
            </p:nvSpPr>
            <p:spPr>
              <a:xfrm>
                <a:off x="6660232" y="5583796"/>
                <a:ext cx="2330895" cy="7442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exp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⁡(−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𝐻</m:t>
                          </m:r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𝒒</m:t>
                                  </m:r>
                                </m:e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𝒑</m:t>
                                  </m:r>
                                </m:e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</m:d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exp</m:t>
                          </m:r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(−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𝐻</m:t>
                          </m:r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𝒒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e>
                          </m:d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A5FEBE3F-2805-4ECD-A4F6-4DA7E3B41B3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0232" y="5583796"/>
                <a:ext cx="2330895" cy="74424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8C72819-A015-4DA6-AFB4-D10694014749}"/>
              </a:ext>
            </a:extLst>
          </p:cNvPr>
          <p:cNvCxnSpPr>
            <a:cxnSpLocks/>
          </p:cNvCxnSpPr>
          <p:nvPr/>
        </p:nvCxnSpPr>
        <p:spPr bwMode="auto">
          <a:xfrm>
            <a:off x="6300192" y="5365050"/>
            <a:ext cx="720080" cy="29619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839800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8455" y="388029"/>
            <a:ext cx="7696200" cy="1143000"/>
          </a:xfrm>
        </p:spPr>
        <p:txBody>
          <a:bodyPr/>
          <a:lstStyle/>
          <a:p>
            <a:r>
              <a:rPr lang="nb-NO" dirty="0" err="1"/>
              <a:t>Example</a:t>
            </a:r>
            <a:r>
              <a:rPr lang="nb-NO" dirty="0"/>
              <a:t> - 2-dimensional </a:t>
            </a:r>
            <a:r>
              <a:rPr lang="nb-NO" dirty="0" err="1"/>
              <a:t>Gaussian</a:t>
            </a:r>
            <a:endParaRPr lang="nb-NO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11633"/>
          <a:stretch/>
        </p:blipFill>
        <p:spPr>
          <a:xfrm>
            <a:off x="767339" y="1372524"/>
            <a:ext cx="7696200" cy="2734873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-1089" t="2421" r="1089" b="23462"/>
          <a:stretch/>
        </p:blipFill>
        <p:spPr>
          <a:xfrm>
            <a:off x="-36512" y="3804244"/>
            <a:ext cx="6610350" cy="21602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31680" y="4550408"/>
            <a:ext cx="12250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Standard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65505" y="6048345"/>
            <a:ext cx="14221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>
                <a:solidFill>
                  <a:srgbClr val="FF0000"/>
                </a:solidFill>
              </a:rPr>
              <a:t>Leap</a:t>
            </a:r>
            <a:r>
              <a:rPr lang="nb-NO" dirty="0">
                <a:solidFill>
                  <a:srgbClr val="FF0000"/>
                </a:solidFill>
              </a:rPr>
              <a:t> - </a:t>
            </a:r>
            <a:r>
              <a:rPr lang="nb-NO" dirty="0" err="1">
                <a:solidFill>
                  <a:srgbClr val="FF0000"/>
                </a:solidFill>
              </a:rPr>
              <a:t>frog</a:t>
            </a:r>
            <a:endParaRPr lang="nb-NO" dirty="0">
              <a:solidFill>
                <a:srgbClr val="FF0000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 bwMode="auto">
          <a:xfrm flipH="1" flipV="1">
            <a:off x="2411760" y="5013176"/>
            <a:ext cx="216024" cy="115212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8624" y="3741125"/>
            <a:ext cx="3092376" cy="94756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8267" y="5551978"/>
            <a:ext cx="3391611" cy="85491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98275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EAF22A-2D9D-4EF0-80DE-153D0F8870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-196"/>
          <a:stretch/>
        </p:blipFill>
        <p:spPr>
          <a:xfrm>
            <a:off x="4450825" y="1016931"/>
            <a:ext cx="4451999" cy="5768877"/>
          </a:xfrm>
          <a:prstGeom prst="rect">
            <a:avLst/>
          </a:prstGeom>
        </p:spPr>
      </p:pic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868" r="-1" b="1699"/>
          <a:stretch/>
        </p:blipFill>
        <p:spPr>
          <a:xfrm>
            <a:off x="395537" y="764705"/>
            <a:ext cx="3735316" cy="184040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  <p:sp>
        <p:nvSpPr>
          <p:cNvPr id="8" name="Left Brace 7"/>
          <p:cNvSpPr/>
          <p:nvPr/>
        </p:nvSpPr>
        <p:spPr bwMode="auto">
          <a:xfrm>
            <a:off x="4067943" y="3420097"/>
            <a:ext cx="426359" cy="1161029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10" name="Straight Arrow Connector 9"/>
          <p:cNvCxnSpPr/>
          <p:nvPr/>
        </p:nvCxnSpPr>
        <p:spPr bwMode="auto">
          <a:xfrm>
            <a:off x="3851920" y="2995463"/>
            <a:ext cx="648072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2" name="TextBox 11"/>
          <p:cNvSpPr txBox="1"/>
          <p:nvPr/>
        </p:nvSpPr>
        <p:spPr>
          <a:xfrm>
            <a:off x="1115616" y="2780928"/>
            <a:ext cx="29523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Sets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kinetic</a:t>
            </a:r>
            <a:r>
              <a:rPr lang="nb-NO" dirty="0"/>
              <a:t> </a:t>
            </a:r>
            <a:r>
              <a:rPr lang="nb-NO" dirty="0" err="1"/>
              <a:t>energy</a:t>
            </a:r>
            <a:endParaRPr lang="nb-NO" dirty="0"/>
          </a:p>
        </p:txBody>
      </p:sp>
      <p:sp>
        <p:nvSpPr>
          <p:cNvPr id="14" name="TextBox 13"/>
          <p:cNvSpPr txBox="1"/>
          <p:nvPr/>
        </p:nvSpPr>
        <p:spPr>
          <a:xfrm>
            <a:off x="827584" y="3664633"/>
            <a:ext cx="32251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Conservation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energy</a:t>
            </a:r>
            <a:endParaRPr lang="nb-NO" dirty="0"/>
          </a:p>
        </p:txBody>
      </p:sp>
      <p:sp>
        <p:nvSpPr>
          <p:cNvPr id="15" name="Left Brace 14"/>
          <p:cNvSpPr/>
          <p:nvPr/>
        </p:nvSpPr>
        <p:spPr bwMode="auto">
          <a:xfrm>
            <a:off x="4130853" y="4581126"/>
            <a:ext cx="309736" cy="1908448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55576" y="5002916"/>
            <a:ext cx="34203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Metropolis Hastings </a:t>
            </a:r>
            <a:br>
              <a:rPr lang="nb-NO" dirty="0"/>
            </a:br>
            <a:r>
              <a:rPr lang="nb-NO" dirty="0"/>
              <a:t>(To </a:t>
            </a:r>
            <a:r>
              <a:rPr lang="nb-NO" dirty="0" err="1"/>
              <a:t>correct</a:t>
            </a:r>
            <a:r>
              <a:rPr lang="nb-NO" dirty="0"/>
              <a:t> for not </a:t>
            </a:r>
            <a:r>
              <a:rPr lang="nb-NO" dirty="0" err="1"/>
              <a:t>conserving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energy</a:t>
            </a:r>
            <a:r>
              <a:rPr lang="nb-NO" dirty="0"/>
              <a:t> </a:t>
            </a:r>
            <a:r>
              <a:rPr lang="nb-NO" dirty="0" err="1"/>
              <a:t>perfectly</a:t>
            </a:r>
            <a:r>
              <a:rPr lang="nb-NO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68802283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6691" y="332656"/>
            <a:ext cx="7696200" cy="1143000"/>
          </a:xfrm>
        </p:spPr>
        <p:txBody>
          <a:bodyPr/>
          <a:lstStyle/>
          <a:p>
            <a:r>
              <a:rPr lang="nb-NO" dirty="0" err="1"/>
              <a:t>Example</a:t>
            </a:r>
            <a:r>
              <a:rPr lang="nb-NO" dirty="0"/>
              <a:t> - </a:t>
            </a:r>
            <a:r>
              <a:rPr lang="nb-NO" dirty="0" err="1"/>
              <a:t>mixture</a:t>
            </a:r>
            <a:r>
              <a:rPr lang="nb-NO" dirty="0"/>
              <a:t> </a:t>
            </a:r>
            <a:r>
              <a:rPr lang="nb-NO" dirty="0" err="1"/>
              <a:t>Gaussians</a:t>
            </a:r>
            <a:endParaRPr lang="nb-NO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8817" b="38713"/>
          <a:stretch/>
        </p:blipFill>
        <p:spPr>
          <a:xfrm>
            <a:off x="936691" y="1268760"/>
            <a:ext cx="7128792" cy="1629869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524" y="3129620"/>
            <a:ext cx="7134225" cy="10001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r="67122" b="48160"/>
          <a:stretch/>
        </p:blipFill>
        <p:spPr>
          <a:xfrm>
            <a:off x="231524" y="4913188"/>
            <a:ext cx="2693184" cy="179241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FC530E1-C97B-4026-9CDD-CA65F4BBF779}"/>
              </a:ext>
            </a:extLst>
          </p:cNvPr>
          <p:cNvSpPr txBox="1"/>
          <p:nvPr/>
        </p:nvSpPr>
        <p:spPr>
          <a:xfrm>
            <a:off x="3971872" y="2413370"/>
            <a:ext cx="3048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dirty="0"/>
              <a:t>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68143C8-AE4B-4D08-AB2B-FE3B62B41B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8295" y="4129744"/>
            <a:ext cx="6338449" cy="114299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02803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D9F55F-4C02-445F-9905-ADA5E9091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B5457E0B-F1E9-40C9-A16A-C716E1FC02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79912" y="1548682"/>
            <a:ext cx="5235681" cy="376063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E3D1C5F-155D-42D1-B335-49DEFDC14B5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1520" y="762000"/>
            <a:ext cx="3656799" cy="577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5999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00BDAC57-FAE8-4D57-8935-4B9D0272BC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1140" y="679331"/>
            <a:ext cx="4016501" cy="549933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49348" t="4229"/>
          <a:stretch/>
        </p:blipFill>
        <p:spPr>
          <a:xfrm>
            <a:off x="4838700" y="3797261"/>
            <a:ext cx="4240216" cy="247193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6836" y="1105195"/>
            <a:ext cx="3835727" cy="2460873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 bwMode="auto">
          <a:xfrm>
            <a:off x="518048" y="2393672"/>
            <a:ext cx="529318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0" name="TextBox 9"/>
          <p:cNvSpPr txBox="1"/>
          <p:nvPr/>
        </p:nvSpPr>
        <p:spPr>
          <a:xfrm rot="16200000">
            <a:off x="-921289" y="2193617"/>
            <a:ext cx="24785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Random </a:t>
            </a:r>
            <a:r>
              <a:rPr lang="nb-NO" dirty="0" err="1"/>
              <a:t>step</a:t>
            </a:r>
            <a:r>
              <a:rPr lang="nb-NO" dirty="0"/>
              <a:t> </a:t>
            </a:r>
            <a:r>
              <a:rPr lang="nb-NO" dirty="0" err="1"/>
              <a:t>length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01352186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mn-mat-2</Template>
  <TotalTime>58773</TotalTime>
  <Words>1855</Words>
  <Application>Microsoft Office PowerPoint</Application>
  <PresentationFormat>On-screen Show (4:3)</PresentationFormat>
  <Paragraphs>329</Paragraphs>
  <Slides>40</Slides>
  <Notes>5</Notes>
  <HiddenSlides>2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3" baseType="lpstr">
      <vt:lpstr>Arial</vt:lpstr>
      <vt:lpstr>Cambria Math</vt:lpstr>
      <vt:lpstr>Blank Presentation</vt:lpstr>
      <vt:lpstr>STK-4051/9051  Computational Statistics  Spring 2024 Markov Chain Monte Carlo part 3  </vt:lpstr>
      <vt:lpstr>Last time: Convergence in practice</vt:lpstr>
      <vt:lpstr>Choices </vt:lpstr>
      <vt:lpstr>Effective sample size for MCMC</vt:lpstr>
      <vt:lpstr>EX  mixture estimation</vt:lpstr>
      <vt:lpstr>Today</vt:lpstr>
      <vt:lpstr>Reparameterization</vt:lpstr>
      <vt:lpstr>Reparameterization  version 1</vt:lpstr>
      <vt:lpstr>Reparameterization version 2,  1D</vt:lpstr>
      <vt:lpstr>Reparameterization</vt:lpstr>
      <vt:lpstr>Variable augmentation</vt:lpstr>
      <vt:lpstr>Example mixture distribution (augmenting)</vt:lpstr>
      <vt:lpstr>Example mixture distribution cont…</vt:lpstr>
      <vt:lpstr>PowerPoint Presentation</vt:lpstr>
      <vt:lpstr>Blocking/ Block update</vt:lpstr>
      <vt:lpstr>Hybrid Gibbs sampler</vt:lpstr>
      <vt:lpstr>Capture-recapture - extended approach</vt:lpstr>
      <vt:lpstr>Griddy Gibbs sampler</vt:lpstr>
      <vt:lpstr>Now advanced topics in MCMC </vt:lpstr>
      <vt:lpstr>About Syllabus</vt:lpstr>
      <vt:lpstr>Adaptive MCMC</vt:lpstr>
      <vt:lpstr>Multiple-Try M-H</vt:lpstr>
      <vt:lpstr>Slice sampler</vt:lpstr>
      <vt:lpstr>Simulated tempering </vt:lpstr>
      <vt:lpstr>Simulated tempering</vt:lpstr>
      <vt:lpstr>Simulated tempering</vt:lpstr>
      <vt:lpstr>Reversible Jump MCMC </vt:lpstr>
      <vt:lpstr>Langevin M-H</vt:lpstr>
      <vt:lpstr>PowerPoint Presentation</vt:lpstr>
      <vt:lpstr>Hamiltonian MC </vt:lpstr>
      <vt:lpstr>Hamiltonian MC Algorithm </vt:lpstr>
      <vt:lpstr>Hamiltonian dynamics preserve energy</vt:lpstr>
      <vt:lpstr>Hamiltonian dynamics - Eulers method</vt:lpstr>
      <vt:lpstr>Hamiltonian dynamics - the modified  Eulers method</vt:lpstr>
      <vt:lpstr>Hamiltonian dynamics –  the Leapfrog method</vt:lpstr>
      <vt:lpstr>Example - 2-dimensional Gaussian</vt:lpstr>
      <vt:lpstr>PowerPoint Presentation</vt:lpstr>
      <vt:lpstr>Example - mixture Gaussians</vt:lpstr>
      <vt:lpstr>PowerPoint Presentation</vt:lpstr>
      <vt:lpstr>PowerPoint Presentation</vt:lpstr>
    </vt:vector>
  </TitlesOfParts>
  <Manager/>
  <Company>Lundin Norway AS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McMC part 3</dc:title>
  <dc:subject/>
  <dc:creator>Odd Kolbjørnsen</dc:creator>
  <cp:keywords/>
  <dc:description/>
  <cp:lastModifiedBy>Odd Kolbjørnsen</cp:lastModifiedBy>
  <cp:revision>968</cp:revision>
  <dcterms:created xsi:type="dcterms:W3CDTF">2018-08-23T16:15:48Z</dcterms:created>
  <dcterms:modified xsi:type="dcterms:W3CDTF">2024-04-02T18:09:26Z</dcterms:modified>
  <cp:category/>
</cp:coreProperties>
</file>