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429" r:id="rId3"/>
    <p:sldId id="320" r:id="rId4"/>
    <p:sldId id="392" r:id="rId5"/>
    <p:sldId id="308" r:id="rId6"/>
    <p:sldId id="317" r:id="rId7"/>
    <p:sldId id="318" r:id="rId8"/>
    <p:sldId id="319" r:id="rId9"/>
    <p:sldId id="321" r:id="rId10"/>
    <p:sldId id="379" r:id="rId11"/>
    <p:sldId id="331" r:id="rId12"/>
    <p:sldId id="332" r:id="rId13"/>
    <p:sldId id="345" r:id="rId14"/>
    <p:sldId id="348" r:id="rId15"/>
    <p:sldId id="347" r:id="rId16"/>
    <p:sldId id="346" r:id="rId17"/>
    <p:sldId id="333" r:id="rId18"/>
    <p:sldId id="334" r:id="rId19"/>
    <p:sldId id="335" r:id="rId20"/>
    <p:sldId id="373" r:id="rId21"/>
    <p:sldId id="430" r:id="rId22"/>
    <p:sldId id="383" r:id="rId23"/>
    <p:sldId id="384" r:id="rId24"/>
    <p:sldId id="412" r:id="rId25"/>
    <p:sldId id="415" r:id="rId26"/>
    <p:sldId id="416" r:id="rId27"/>
    <p:sldId id="340" r:id="rId28"/>
    <p:sldId id="385" r:id="rId29"/>
    <p:sldId id="417" r:id="rId30"/>
    <p:sldId id="422" r:id="rId31"/>
    <p:sldId id="337" r:id="rId32"/>
    <p:sldId id="338" r:id="rId33"/>
    <p:sldId id="423" r:id="rId34"/>
    <p:sldId id="367" r:id="rId35"/>
    <p:sldId id="387" r:id="rId36"/>
    <p:sldId id="368" r:id="rId37"/>
    <p:sldId id="399" r:id="rId38"/>
    <p:sldId id="369" r:id="rId39"/>
    <p:sldId id="372" r:id="rId40"/>
    <p:sldId id="428" r:id="rId41"/>
    <p:sldId id="374" r:id="rId42"/>
    <p:sldId id="370" r:id="rId43"/>
    <p:sldId id="371" r:id="rId44"/>
    <p:sldId id="375" r:id="rId45"/>
    <p:sldId id="421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4DF"/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607" autoAdjust="0"/>
  </p:normalViewPr>
  <p:slideViewPr>
    <p:cSldViewPr>
      <p:cViewPr>
        <p:scale>
          <a:sx n="41" d="100"/>
          <a:sy n="41" d="100"/>
        </p:scale>
        <p:origin x="960" y="32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19.03.2024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68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0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ddkol@math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19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0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5.png"/><Relationship Id="rId4" Type="http://schemas.openxmlformats.org/officeDocument/2006/relationships/image" Target="../media/image211.png"/><Relationship Id="rId9" Type="http://schemas.openxmlformats.org/officeDocument/2006/relationships/image" Target="../media/image2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3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1.png"/><Relationship Id="rId7" Type="http://schemas.openxmlformats.org/officeDocument/2006/relationships/image" Target="NUL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27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Markov Chain Monte Carlo part 2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3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2BC0-69A2-991F-E311-981AB75A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8" y="415338"/>
            <a:ext cx="7696200" cy="1143000"/>
          </a:xfrm>
        </p:spPr>
        <p:txBody>
          <a:bodyPr/>
          <a:lstStyle/>
          <a:p>
            <a:r>
              <a:rPr lang="en-US" dirty="0"/>
              <a:t>Last time SMC parameter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CE3ED-1977-3787-4E32-B3FF0BA9D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757" y="1311923"/>
            <a:ext cx="7696200" cy="5129788"/>
          </a:xfrm>
        </p:spPr>
        <p:txBody>
          <a:bodyPr/>
          <a:lstStyle/>
          <a:p>
            <a:r>
              <a:rPr lang="en-US" dirty="0"/>
              <a:t>Maximum likelihood in SMC</a:t>
            </a:r>
          </a:p>
          <a:p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Bayesian inference:</a:t>
            </a:r>
          </a:p>
          <a:p>
            <a:pPr lvl="1"/>
            <a:r>
              <a:rPr lang="en-US" dirty="0"/>
              <a:t>Direct (degenerate?)</a:t>
            </a:r>
          </a:p>
          <a:p>
            <a:pPr lvl="1"/>
            <a:r>
              <a:rPr lang="en-US" dirty="0"/>
              <a:t>Dynamic </a:t>
            </a:r>
            <a:br>
              <a:rPr lang="en-US" dirty="0"/>
            </a:br>
            <a:r>
              <a:rPr lang="en-US" dirty="0"/>
              <a:t>(not the same model!)</a:t>
            </a:r>
          </a:p>
          <a:p>
            <a:pPr lvl="1"/>
            <a:r>
              <a:rPr lang="en-US" dirty="0"/>
              <a:t>Sufficient</a:t>
            </a:r>
            <a:br>
              <a:rPr lang="en-US" dirty="0"/>
            </a:br>
            <a:r>
              <a:rPr lang="en-US" dirty="0"/>
              <a:t>(reduces the problem </a:t>
            </a:r>
            <a:br>
              <a:rPr lang="en-US" dirty="0"/>
            </a:br>
            <a:r>
              <a:rPr lang="en-US" dirty="0"/>
              <a:t>of degeneracy)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851DE-84A4-C4DF-0B2A-7DC0C031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0D534D-D11A-C0AE-3999-2E2623261D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8" t="36092" r="35943" b="49076"/>
          <a:stretch/>
        </p:blipFill>
        <p:spPr bwMode="auto">
          <a:xfrm>
            <a:off x="830398" y="2133563"/>
            <a:ext cx="3240360" cy="79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2206B310-E060-1AAF-4717-34962390F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56" t="64922" r="20736" b="12269"/>
          <a:stretch/>
        </p:blipFill>
        <p:spPr>
          <a:xfrm>
            <a:off x="4398193" y="1855959"/>
            <a:ext cx="4536504" cy="13385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BCE707-E1C9-72E7-D01E-55560C1A3521}"/>
              </a:ext>
            </a:extLst>
          </p:cNvPr>
          <p:cNvSpPr/>
          <p:nvPr/>
        </p:nvSpPr>
        <p:spPr bwMode="auto">
          <a:xfrm>
            <a:off x="4550865" y="1916832"/>
            <a:ext cx="237159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Picture 9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7496EFA9-1778-49D6-9E48-137F90010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284" y="3562372"/>
            <a:ext cx="4423413" cy="28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8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18097"/>
            <a:ext cx="7696200" cy="1143000"/>
          </a:xfrm>
        </p:spPr>
        <p:txBody>
          <a:bodyPr/>
          <a:lstStyle/>
          <a:p>
            <a:r>
              <a:rPr lang="en-US" dirty="0"/>
              <a:t>Last time </a:t>
            </a:r>
            <a:r>
              <a:rPr lang="en-US" dirty="0" err="1"/>
              <a:t>McMC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8288" y="1340768"/>
            <a:ext cx="7696200" cy="4114800"/>
          </a:xfrm>
        </p:spPr>
        <p:txBody>
          <a:bodyPr/>
          <a:lstStyle/>
          <a:p>
            <a:r>
              <a:rPr lang="en-US" dirty="0"/>
              <a:t>Markov chain Monte Carlo</a:t>
            </a:r>
          </a:p>
          <a:p>
            <a:pPr lvl="1"/>
            <a:r>
              <a:rPr lang="en-US" dirty="0"/>
              <a:t>Make a Markov chain P(</a:t>
            </a:r>
            <a:r>
              <a:rPr lang="en-US" b="1" dirty="0" err="1"/>
              <a:t>y</a:t>
            </a:r>
            <a:r>
              <a:rPr lang="en-US" dirty="0" err="1"/>
              <a:t>|</a:t>
            </a:r>
            <a:r>
              <a:rPr lang="en-US" b="1" dirty="0" err="1"/>
              <a:t>x</a:t>
            </a:r>
            <a:r>
              <a:rPr lang="en-US" dirty="0"/>
              <a:t>) with  f(</a:t>
            </a:r>
            <a:r>
              <a:rPr lang="en-US" b="1" dirty="0"/>
              <a:t>x</a:t>
            </a:r>
            <a:r>
              <a:rPr lang="en-US" dirty="0"/>
              <a:t>) as </a:t>
            </a:r>
            <a:br>
              <a:rPr lang="en-US" dirty="0"/>
            </a:br>
            <a:r>
              <a:rPr lang="en-US" dirty="0"/>
              <a:t>limiting distribution / stationary distribution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Markov chain discrete/continuous</a:t>
            </a:r>
          </a:p>
          <a:p>
            <a:pPr lvl="1"/>
            <a:r>
              <a:rPr lang="en-US" dirty="0"/>
              <a:t>Irreducible, aperiodic, recurrent (always revisit)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383AE-53A3-45B0-A6A6-0CCB3F7999EE}"/>
              </a:ext>
            </a:extLst>
          </p:cNvPr>
          <p:cNvSpPr txBox="1"/>
          <p:nvPr/>
        </p:nvSpPr>
        <p:spPr>
          <a:xfrm>
            <a:off x="714780" y="4340005"/>
            <a:ext cx="4216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Periodic examples, state transitions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6E3EED-880F-4ADA-9331-0DA151E59EE9}"/>
              </a:ext>
            </a:extLst>
          </p:cNvPr>
          <p:cNvSpPr/>
          <p:nvPr/>
        </p:nvSpPr>
        <p:spPr bwMode="auto">
          <a:xfrm>
            <a:off x="827584" y="5042301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EE4FD1-2B97-4AE8-9BAD-61799A9F8AA3}"/>
              </a:ext>
            </a:extLst>
          </p:cNvPr>
          <p:cNvSpPr/>
          <p:nvPr/>
        </p:nvSpPr>
        <p:spPr bwMode="auto">
          <a:xfrm>
            <a:off x="1916449" y="5042301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B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1A1ED3-6CDE-47EB-92BA-E9AFB50C9EC6}"/>
              </a:ext>
            </a:extLst>
          </p:cNvPr>
          <p:cNvSpPr/>
          <p:nvPr/>
        </p:nvSpPr>
        <p:spPr bwMode="auto">
          <a:xfrm>
            <a:off x="1361392" y="5811825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C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055B04-65D1-40BB-AE4D-2E3990A31B99}"/>
              </a:ext>
            </a:extLst>
          </p:cNvPr>
          <p:cNvCxnSpPr>
            <a:cxnSpLocks/>
            <a:stCxn id="15" idx="4"/>
            <a:endCxn id="16" idx="6"/>
          </p:cNvCxnSpPr>
          <p:nvPr/>
        </p:nvCxnSpPr>
        <p:spPr bwMode="auto">
          <a:xfrm flipH="1">
            <a:off x="1785706" y="5442411"/>
            <a:ext cx="342900" cy="569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4B32AF-2B40-4961-AAB1-6B974869A86C}"/>
              </a:ext>
            </a:extLst>
          </p:cNvPr>
          <p:cNvCxnSpPr>
            <a:cxnSpLocks/>
            <a:stCxn id="16" idx="2"/>
            <a:endCxn id="12" idx="4"/>
          </p:cNvCxnSpPr>
          <p:nvPr/>
        </p:nvCxnSpPr>
        <p:spPr bwMode="auto">
          <a:xfrm flipH="1" flipV="1">
            <a:off x="1039741" y="5442411"/>
            <a:ext cx="321651" cy="569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0B625C7-AC89-4301-A671-22A0CD5A64E4}"/>
              </a:ext>
            </a:extLst>
          </p:cNvPr>
          <p:cNvCxnSpPr>
            <a:cxnSpLocks/>
            <a:stCxn id="12" idx="6"/>
            <a:endCxn id="15" idx="2"/>
          </p:cNvCxnSpPr>
          <p:nvPr/>
        </p:nvCxnSpPr>
        <p:spPr bwMode="auto">
          <a:xfrm>
            <a:off x="1251898" y="5242356"/>
            <a:ext cx="66455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350D0672-5996-480D-9782-DF8D04701500}"/>
              </a:ext>
            </a:extLst>
          </p:cNvPr>
          <p:cNvSpPr/>
          <p:nvPr/>
        </p:nvSpPr>
        <p:spPr bwMode="auto">
          <a:xfrm>
            <a:off x="4928836" y="5139686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CCD2BE0-42EB-49A5-9B98-F669DFF42CCA}"/>
              </a:ext>
            </a:extLst>
          </p:cNvPr>
          <p:cNvSpPr/>
          <p:nvPr/>
        </p:nvSpPr>
        <p:spPr bwMode="auto">
          <a:xfrm>
            <a:off x="6017701" y="5139686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B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E52B516-88A2-425A-8465-285E3D131C39}"/>
              </a:ext>
            </a:extLst>
          </p:cNvPr>
          <p:cNvSpPr/>
          <p:nvPr/>
        </p:nvSpPr>
        <p:spPr bwMode="auto">
          <a:xfrm>
            <a:off x="5462644" y="5909210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C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D96124-B27A-401E-AFDD-E1604B6DEB77}"/>
              </a:ext>
            </a:extLst>
          </p:cNvPr>
          <p:cNvSpPr txBox="1"/>
          <p:nvPr/>
        </p:nvSpPr>
        <p:spPr>
          <a:xfrm>
            <a:off x="1303282" y="489163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476CEB-563B-42FF-91C7-128E000FC4BF}"/>
              </a:ext>
            </a:extLst>
          </p:cNvPr>
          <p:cNvSpPr txBox="1"/>
          <p:nvPr/>
        </p:nvSpPr>
        <p:spPr>
          <a:xfrm>
            <a:off x="1885499" y="5607613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14A38A-42F5-4BA4-A982-58181B703829}"/>
              </a:ext>
            </a:extLst>
          </p:cNvPr>
          <p:cNvSpPr txBox="1"/>
          <p:nvPr/>
        </p:nvSpPr>
        <p:spPr>
          <a:xfrm>
            <a:off x="714780" y="564246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CD87B0B-5E3D-4F28-BEBB-E83DB64D22B7}"/>
              </a:ext>
            </a:extLst>
          </p:cNvPr>
          <p:cNvSpPr/>
          <p:nvPr/>
        </p:nvSpPr>
        <p:spPr bwMode="auto">
          <a:xfrm>
            <a:off x="5283323" y="4979346"/>
            <a:ext cx="864066" cy="192947"/>
          </a:xfrm>
          <a:custGeom>
            <a:avLst/>
            <a:gdLst>
              <a:gd name="connsiteX0" fmla="*/ 0 w 864066"/>
              <a:gd name="connsiteY0" fmla="*/ 192947 h 192947"/>
              <a:gd name="connsiteX1" fmla="*/ 369116 w 864066"/>
              <a:gd name="connsiteY1" fmla="*/ 0 h 192947"/>
              <a:gd name="connsiteX2" fmla="*/ 864066 w 864066"/>
              <a:gd name="connsiteY2" fmla="*/ 159391 h 19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066" h="192947">
                <a:moveTo>
                  <a:pt x="0" y="192947"/>
                </a:moveTo>
                <a:lnTo>
                  <a:pt x="369116" y="0"/>
                </a:lnTo>
                <a:lnTo>
                  <a:pt x="864066" y="15939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DEF7BD0-5EDE-45A2-A3E9-61643922D08A}"/>
              </a:ext>
            </a:extLst>
          </p:cNvPr>
          <p:cNvSpPr/>
          <p:nvPr/>
        </p:nvSpPr>
        <p:spPr bwMode="auto">
          <a:xfrm>
            <a:off x="5031654" y="5524631"/>
            <a:ext cx="430990" cy="624458"/>
          </a:xfrm>
          <a:custGeom>
            <a:avLst/>
            <a:gdLst>
              <a:gd name="connsiteX0" fmla="*/ 478172 w 478172"/>
              <a:gd name="connsiteY0" fmla="*/ 746620 h 746620"/>
              <a:gd name="connsiteX1" fmla="*/ 100667 w 478172"/>
              <a:gd name="connsiteY1" fmla="*/ 545284 h 746620"/>
              <a:gd name="connsiteX2" fmla="*/ 0 w 478172"/>
              <a:gd name="connsiteY2" fmla="*/ 0 h 74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172" h="746620">
                <a:moveTo>
                  <a:pt x="478172" y="746620"/>
                </a:moveTo>
                <a:lnTo>
                  <a:pt x="100667" y="545284"/>
                </a:lnTo>
                <a:lnTo>
                  <a:pt x="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8E22833-99CE-4FC4-9FD5-CEFD821ED8F0}"/>
              </a:ext>
            </a:extLst>
          </p:cNvPr>
          <p:cNvSpPr/>
          <p:nvPr/>
        </p:nvSpPr>
        <p:spPr bwMode="auto">
          <a:xfrm>
            <a:off x="5226262" y="5510415"/>
            <a:ext cx="375843" cy="400110"/>
          </a:xfrm>
          <a:custGeom>
            <a:avLst/>
            <a:gdLst>
              <a:gd name="connsiteX0" fmla="*/ 318782 w 318782"/>
              <a:gd name="connsiteY0" fmla="*/ 369115 h 369115"/>
              <a:gd name="connsiteX1" fmla="*/ 0 w 318782"/>
              <a:gd name="connsiteY1" fmla="*/ 0 h 36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8782" h="369115">
                <a:moveTo>
                  <a:pt x="318782" y="369115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8C67933-DF55-4CE4-987C-3FE04E732FD9}"/>
              </a:ext>
            </a:extLst>
          </p:cNvPr>
          <p:cNvSpPr txBox="1"/>
          <p:nvPr/>
        </p:nvSpPr>
        <p:spPr>
          <a:xfrm>
            <a:off x="5343081" y="553979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F274BED-D2B9-4908-8CDC-27667F9C710E}"/>
              </a:ext>
            </a:extLst>
          </p:cNvPr>
          <p:cNvCxnSpPr>
            <a:stCxn id="41" idx="2"/>
            <a:endCxn id="40" idx="6"/>
          </p:cNvCxnSpPr>
          <p:nvPr/>
        </p:nvCxnSpPr>
        <p:spPr bwMode="auto">
          <a:xfrm flipH="1">
            <a:off x="5353150" y="5339741"/>
            <a:ext cx="66455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28D0EBB-5B41-44E0-A102-342BB00A5774}"/>
              </a:ext>
            </a:extLst>
          </p:cNvPr>
          <p:cNvSpPr txBox="1"/>
          <p:nvPr/>
        </p:nvSpPr>
        <p:spPr>
          <a:xfrm>
            <a:off x="5504931" y="512363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E6F8BB-00AF-4C61-8288-5B0EAE368F90}"/>
              </a:ext>
            </a:extLst>
          </p:cNvPr>
          <p:cNvSpPr txBox="1"/>
          <p:nvPr/>
        </p:nvSpPr>
        <p:spPr>
          <a:xfrm>
            <a:off x="5697903" y="47720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960D09-F740-4D0A-AD0A-BA3367F9D0C2}"/>
              </a:ext>
            </a:extLst>
          </p:cNvPr>
          <p:cNvSpPr txBox="1"/>
          <p:nvPr/>
        </p:nvSpPr>
        <p:spPr>
          <a:xfrm>
            <a:off x="4788024" y="59522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725DF8B-DB7A-4C12-9D6C-C734564938A1}"/>
                  </a:ext>
                </a:extLst>
              </p:cNvPr>
              <p:cNvSpPr txBox="1"/>
              <p:nvPr/>
            </p:nvSpPr>
            <p:spPr>
              <a:xfrm>
                <a:off x="2571645" y="5322727"/>
                <a:ext cx="1608838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725DF8B-DB7A-4C12-9D6C-C73456493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645" y="5322727"/>
                <a:ext cx="1608838" cy="5697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B26E27F-58D8-48E2-9397-845123871378}"/>
                  </a:ext>
                </a:extLst>
              </p:cNvPr>
              <p:cNvSpPr txBox="1"/>
              <p:nvPr/>
            </p:nvSpPr>
            <p:spPr>
              <a:xfrm>
                <a:off x="6216256" y="5505299"/>
                <a:ext cx="1881349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B26E27F-58D8-48E2-9397-845123871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256" y="5505299"/>
                <a:ext cx="1881349" cy="5741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Content Placeholder 4">
            <a:extLst>
              <a:ext uri="{FF2B5EF4-FFF2-40B4-BE49-F238E27FC236}">
                <a16:creationId xmlns:a16="http://schemas.microsoft.com/office/drawing/2014/main" id="{E7D61130-7885-43A6-BC76-5A606A9990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47" t="10903" r="59404" b="77065"/>
          <a:stretch/>
        </p:blipFill>
        <p:spPr bwMode="auto">
          <a:xfrm>
            <a:off x="4645177" y="2622293"/>
            <a:ext cx="3587082" cy="8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E3AE34-0656-4534-9B02-35A4BABDB62F}"/>
                  </a:ext>
                </a:extLst>
              </p:cNvPr>
              <p:cNvSpPr/>
              <p:nvPr/>
            </p:nvSpPr>
            <p:spPr>
              <a:xfrm>
                <a:off x="779536" y="2710632"/>
                <a:ext cx="3719288" cy="6532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→∞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lim>
                            </m:limLow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E3AE34-0656-4534-9B02-35A4BABDB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36" y="2710632"/>
                <a:ext cx="3719288" cy="6532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43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5" grpId="0" animBg="1"/>
      <p:bldP spid="16" grpId="0" animBg="1"/>
      <p:bldP spid="40" grpId="0" animBg="1"/>
      <p:bldP spid="41" grpId="0" animBg="1"/>
      <p:bldP spid="42" grpId="0" animBg="1"/>
      <p:bldP spid="39" grpId="0"/>
      <p:bldP spid="47" grpId="0"/>
      <p:bldP spid="48" grpId="0"/>
      <p:bldP spid="46" grpId="0" animBg="1"/>
      <p:bldP spid="50" grpId="0" animBg="1"/>
      <p:bldP spid="51" grpId="0" animBg="1"/>
      <p:bldP spid="53" grpId="0"/>
      <p:bldP spid="57" grpId="0"/>
      <p:bldP spid="58" grpId="0"/>
      <p:bldP spid="59" grpId="0"/>
      <p:bldP spid="60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7663-169B-44B1-B567-2AC290A65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42194"/>
            <a:ext cx="7696200" cy="1143000"/>
          </a:xfrm>
        </p:spPr>
        <p:txBody>
          <a:bodyPr/>
          <a:lstStyle/>
          <a:p>
            <a:r>
              <a:rPr lang="en-US"/>
              <a:t>How to construct the chain?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CF2429-3214-4215-AB43-25E588EA12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5178" y="1921148"/>
                <a:ext cx="8511622" cy="4114800"/>
              </a:xfrm>
            </p:spPr>
            <p:txBody>
              <a:bodyPr/>
              <a:lstStyle/>
              <a:p>
                <a:pPr lvl="1"/>
                <a:r>
                  <a:rPr lang="en-US" dirty="0"/>
                  <a:t>Detailed balance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Metropolis-Hastings algorithm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Random walk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Selecting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000" dirty="0"/>
                  <a:t> symmetric: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CF2429-3214-4215-AB43-25E588EA12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178" y="1921148"/>
                <a:ext cx="8511622" cy="4114800"/>
              </a:xfrm>
              <a:blipFill>
                <a:blip r:embed="rId2"/>
                <a:stretch>
                  <a:fillRect t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3946D-5102-4048-8D90-72307B3B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A553FE-E433-4DC4-8AC9-32FA6E81A4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2488" b="-8783"/>
          <a:stretch/>
        </p:blipFill>
        <p:spPr>
          <a:xfrm>
            <a:off x="2129603" y="2187235"/>
            <a:ext cx="3298359" cy="7996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4062C8-4A1B-43CC-AECB-8F91E196FA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79937" y="3241083"/>
            <a:ext cx="4315255" cy="798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7A840E-69FE-4936-B667-AA454C7BDCCC}"/>
                  </a:ext>
                </a:extLst>
              </p:cNvPr>
              <p:cNvSpPr txBox="1"/>
              <p:nvPr/>
            </p:nvSpPr>
            <p:spPr>
              <a:xfrm>
                <a:off x="723900" y="3384918"/>
                <a:ext cx="19442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7A840E-69FE-4936-B667-AA454C7BD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3384918"/>
                <a:ext cx="1944216" cy="400110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696A3CA-13F3-48D4-A01F-34182A0D7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0044" y="2859451"/>
            <a:ext cx="1761483" cy="16266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7DE526-C3D5-4CC5-BBFF-C692E16B7DEF}"/>
              </a:ext>
            </a:extLst>
          </p:cNvPr>
          <p:cNvSpPr txBox="1"/>
          <p:nvPr/>
        </p:nvSpPr>
        <p:spPr>
          <a:xfrm>
            <a:off x="6774682" y="2571419"/>
            <a:ext cx="188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Lag 1 scatter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B8EC6E1-3258-4CFB-8AC6-7EC76BD3A84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347" t="10903" r="59404" b="77065"/>
          <a:stretch/>
        </p:blipFill>
        <p:spPr bwMode="auto">
          <a:xfrm>
            <a:off x="2908110" y="1233968"/>
            <a:ext cx="3587082" cy="8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ACBFD01-40F2-496E-B493-3C96FA5E4ECF}"/>
              </a:ext>
            </a:extLst>
          </p:cNvPr>
          <p:cNvCxnSpPr>
            <a:cxnSpLocks/>
          </p:cNvCxnSpPr>
          <p:nvPr/>
        </p:nvCxnSpPr>
        <p:spPr bwMode="auto">
          <a:xfrm flipV="1">
            <a:off x="2908110" y="3785028"/>
            <a:ext cx="655778" cy="3280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3B6CDA4-0DF1-450C-8261-607FA0E602F9}"/>
              </a:ext>
            </a:extLst>
          </p:cNvPr>
          <p:cNvSpPr txBox="1"/>
          <p:nvPr/>
        </p:nvSpPr>
        <p:spPr>
          <a:xfrm>
            <a:off x="2343773" y="3989419"/>
            <a:ext cx="168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proposal</a:t>
            </a: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40E799C9-23F9-4F71-BE93-08C6835BEF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832" t="73407" r="29979" b="5492"/>
          <a:stretch/>
        </p:blipFill>
        <p:spPr bwMode="auto">
          <a:xfrm>
            <a:off x="3275731" y="5774983"/>
            <a:ext cx="3587082" cy="7983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2BD29349-3263-4346-8572-96A3B3DD7927}"/>
              </a:ext>
            </a:extLst>
          </p:cNvPr>
          <p:cNvSpPr/>
          <p:nvPr/>
        </p:nvSpPr>
        <p:spPr bwMode="auto">
          <a:xfrm rot="16200000">
            <a:off x="5437752" y="3355495"/>
            <a:ext cx="356727" cy="1224137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F7B5A4-C8F2-4E59-B506-061D23F4B124}"/>
              </a:ext>
            </a:extLst>
          </p:cNvPr>
          <p:cNvSpPr txBox="1"/>
          <p:nvPr/>
        </p:nvSpPr>
        <p:spPr>
          <a:xfrm>
            <a:off x="5069272" y="4108311"/>
            <a:ext cx="1268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MH-Ratio</a:t>
            </a:r>
          </a:p>
        </p:txBody>
      </p:sp>
    </p:spTree>
    <p:extLst>
      <p:ext uri="{BB962C8B-B14F-4D97-AF65-F5344CB8AC3E}">
        <p14:creationId xmlns:p14="http://schemas.microsoft.com/office/powerpoint/2010/main" val="35384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13792"/>
            <a:ext cx="7696200" cy="1143000"/>
          </a:xfrm>
        </p:spPr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95" y="1196752"/>
            <a:ext cx="10278144" cy="4896544"/>
          </a:xfrm>
        </p:spPr>
        <p:txBody>
          <a:bodyPr/>
          <a:lstStyle/>
          <a:p>
            <a:r>
              <a:rPr lang="en-US" dirty="0"/>
              <a:t>Multivariate chains</a:t>
            </a:r>
          </a:p>
          <a:p>
            <a:r>
              <a:rPr lang="en-US" dirty="0"/>
              <a:t>Gibbs sampler</a:t>
            </a:r>
          </a:p>
          <a:p>
            <a:r>
              <a:rPr lang="en-US" dirty="0"/>
              <a:t>Convergence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0FBDE0-C481-0BA5-2AC5-90E5D8C806E7}"/>
              </a:ext>
            </a:extLst>
          </p:cNvPr>
          <p:cNvSpPr txBox="1"/>
          <p:nvPr/>
        </p:nvSpPr>
        <p:spPr>
          <a:xfrm>
            <a:off x="4541297" y="2869773"/>
            <a:ext cx="4567207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How many chains?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at least two in «new territory»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Diagnostics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Gelman-Rubin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Practical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Monte Carlo variance less than 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Acceptance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Independence sampler high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Random walk not too high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BE283-0D0E-67E1-64B3-3BFA1F1EA0F7}"/>
              </a:ext>
            </a:extLst>
          </p:cNvPr>
          <p:cNvSpPr txBox="1"/>
          <p:nvPr/>
        </p:nvSpPr>
        <p:spPr>
          <a:xfrm>
            <a:off x="955104" y="2869773"/>
            <a:ext cx="535466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Burn in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remove bias due to a bad start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Mixing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Effective number of samples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Visual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sample path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cumsum</a:t>
            </a:r>
            <a:r>
              <a:rPr lang="en-US" sz="1600" dirty="0"/>
              <a:t> diagnostics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Be aware of apparent convergence</a:t>
            </a:r>
          </a:p>
        </p:txBody>
      </p:sp>
    </p:spTree>
    <p:extLst>
      <p:ext uri="{BB962C8B-B14F-4D97-AF65-F5344CB8AC3E}">
        <p14:creationId xmlns:p14="http://schemas.microsoft.com/office/powerpoint/2010/main" val="264174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en-US" dirty="0"/>
              <a:t>M-H and multivariate settings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50"/>
          <a:stretch/>
        </p:blipFill>
        <p:spPr>
          <a:xfrm>
            <a:off x="539552" y="1340768"/>
            <a:ext cx="8451683" cy="46085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1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826" y="404664"/>
            <a:ext cx="8854702" cy="1143000"/>
          </a:xfrm>
        </p:spPr>
        <p:txBody>
          <a:bodyPr/>
          <a:lstStyle/>
          <a:p>
            <a:r>
              <a:rPr lang="en-US" dirty="0"/>
              <a:t>Example multivariate with </a:t>
            </a:r>
            <a:br>
              <a:rPr lang="en-US" dirty="0"/>
            </a:br>
            <a:r>
              <a:rPr lang="en-US" dirty="0"/>
              <a:t>single coordinate update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333" b="5118"/>
          <a:stretch/>
        </p:blipFill>
        <p:spPr>
          <a:xfrm>
            <a:off x="889360" y="1484784"/>
            <a:ext cx="5986896" cy="170648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9826" y="6368151"/>
            <a:ext cx="79906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See also fixed scan in: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Example_MH_cubic_multivariate_2.R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596"/>
          <a:stretch/>
        </p:blipFill>
        <p:spPr>
          <a:xfrm>
            <a:off x="1014654" y="3098350"/>
            <a:ext cx="5736307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0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528" y="405637"/>
            <a:ext cx="7696200" cy="1143000"/>
          </a:xfrm>
        </p:spPr>
        <p:txBody>
          <a:bodyPr/>
          <a:lstStyle/>
          <a:p>
            <a:r>
              <a:rPr lang="en-US" dirty="0"/>
              <a:t>Results independent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052" y="1548637"/>
            <a:ext cx="3365376" cy="485478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5576" y="6428075"/>
            <a:ext cx="2736304" cy="1692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Acceptance rate= 0.3053943 </a:t>
            </a:r>
            <a:endParaRPr kumimoji="0" lang="en-US" altLang="nb-N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722" y="1548637"/>
            <a:ext cx="1575718" cy="47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99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96200" cy="1143000"/>
          </a:xfrm>
        </p:spPr>
        <p:txBody>
          <a:bodyPr/>
          <a:lstStyle/>
          <a:p>
            <a:r>
              <a:rPr lang="en-US" dirty="0"/>
              <a:t>Gibbs sampler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71" y="1196752"/>
            <a:ext cx="5134433" cy="53285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C9368E-0BD2-4802-B4E7-3FC8B569ACEE}"/>
              </a:ext>
            </a:extLst>
          </p:cNvPr>
          <p:cNvSpPr txBox="1"/>
          <p:nvPr/>
        </p:nvSpPr>
        <p:spPr>
          <a:xfrm>
            <a:off x="5213179" y="902461"/>
            <a:ext cx="384111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The Metropolis Hastings </a:t>
            </a:r>
            <a:br>
              <a:rPr lang="en-US" sz="2400" b="1" dirty="0"/>
            </a:br>
            <a:r>
              <a:rPr lang="en-US" sz="2400" b="1" dirty="0"/>
              <a:t>Ratio </a:t>
            </a:r>
            <a:r>
              <a:rPr lang="en-US" sz="2400" b="1"/>
              <a:t>is 1  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ED24C7-A26F-48DC-B483-1CD3A75E5A25}"/>
              </a:ext>
            </a:extLst>
          </p:cNvPr>
          <p:cNvSpPr txBox="1"/>
          <p:nvPr/>
        </p:nvSpPr>
        <p:spPr>
          <a:xfrm>
            <a:off x="7596336" y="259151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90836D-AD7D-48D5-9A6D-5FA061020CBC}"/>
                  </a:ext>
                </a:extLst>
              </p:cNvPr>
              <p:cNvSpPr txBox="1"/>
              <p:nvPr/>
            </p:nvSpPr>
            <p:spPr>
              <a:xfrm>
                <a:off x="5134913" y="2999508"/>
                <a:ext cx="1426865" cy="384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90836D-AD7D-48D5-9A6D-5FA061020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913" y="2999508"/>
                <a:ext cx="1426865" cy="384336"/>
              </a:xfrm>
              <a:prstGeom prst="rect">
                <a:avLst/>
              </a:prstGeom>
              <a:blipFill>
                <a:blip r:embed="rId3"/>
                <a:stretch>
                  <a:fillRect l="-855" t="-4762" r="-5983" b="-253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7661F-469F-4C2C-B02D-475D4989ED64}"/>
                  </a:ext>
                </a:extLst>
              </p:cNvPr>
              <p:cNvSpPr txBox="1"/>
              <p:nvPr/>
            </p:nvSpPr>
            <p:spPr>
              <a:xfrm>
                <a:off x="5287313" y="3427282"/>
                <a:ext cx="1432828" cy="384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7661F-469F-4C2C-B02D-475D4989E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313" y="3427282"/>
                <a:ext cx="1432828" cy="384657"/>
              </a:xfrm>
              <a:prstGeom prst="rect">
                <a:avLst/>
              </a:prstGeom>
              <a:blipFill>
                <a:blip r:embed="rId4"/>
                <a:stretch>
                  <a:fillRect l="-851" t="-4762" r="-5957" b="-253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07C41-CBD6-45E4-96DF-F2EB7D16EACC}"/>
                  </a:ext>
                </a:extLst>
              </p:cNvPr>
              <p:cNvSpPr txBox="1"/>
              <p:nvPr/>
            </p:nvSpPr>
            <p:spPr>
              <a:xfrm>
                <a:off x="5703063" y="4411698"/>
                <a:ext cx="2101088" cy="4328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07C41-CBD6-45E4-96DF-F2EB7D16E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063" y="4411698"/>
                <a:ext cx="2101088" cy="4328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574811-C443-4751-9E81-9E7BEF1DDDF6}"/>
                  </a:ext>
                </a:extLst>
              </p:cNvPr>
              <p:cNvSpPr txBox="1"/>
              <p:nvPr/>
            </p:nvSpPr>
            <p:spPr>
              <a:xfrm>
                <a:off x="5032649" y="4835688"/>
                <a:ext cx="1456681" cy="407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574811-C443-4751-9E81-9E7BEF1DD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649" y="4835688"/>
                <a:ext cx="1456681" cy="407612"/>
              </a:xfrm>
              <a:prstGeom prst="rect">
                <a:avLst/>
              </a:prstGeom>
              <a:blipFill>
                <a:blip r:embed="rId6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CCDD75-C684-4EAB-86C4-2255F2B45336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flipH="1">
            <a:off x="6641550" y="2791566"/>
            <a:ext cx="954786" cy="4001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EDCDE0-E37E-433F-8091-7DE7D1C4018B}"/>
              </a:ext>
            </a:extLst>
          </p:cNvPr>
          <p:cNvCxnSpPr>
            <a:cxnSpLocks/>
          </p:cNvCxnSpPr>
          <p:nvPr/>
        </p:nvCxnSpPr>
        <p:spPr bwMode="auto">
          <a:xfrm flipH="1">
            <a:off x="6719130" y="3055711"/>
            <a:ext cx="877206" cy="5627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DE6A71-2B23-4C3B-A9A6-31B570C8FF45}"/>
              </a:ext>
            </a:extLst>
          </p:cNvPr>
          <p:cNvCxnSpPr>
            <a:cxnSpLocks/>
          </p:cNvCxnSpPr>
          <p:nvPr/>
        </p:nvCxnSpPr>
        <p:spPr bwMode="auto">
          <a:xfrm flipH="1">
            <a:off x="6561778" y="3080449"/>
            <a:ext cx="1242374" cy="13312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403F0BC-D221-42E8-8233-EF4137DF96DD}"/>
              </a:ext>
            </a:extLst>
          </p:cNvPr>
          <p:cNvSpPr/>
          <p:nvPr/>
        </p:nvSpPr>
        <p:spPr bwMode="auto">
          <a:xfrm>
            <a:off x="6561778" y="3002844"/>
            <a:ext cx="1588800" cy="2167467"/>
          </a:xfrm>
          <a:custGeom>
            <a:avLst/>
            <a:gdLst>
              <a:gd name="connsiteX0" fmla="*/ 1241778 w 1241778"/>
              <a:gd name="connsiteY0" fmla="*/ 0 h 2167467"/>
              <a:gd name="connsiteX1" fmla="*/ 1038578 w 1241778"/>
              <a:gd name="connsiteY1" fmla="*/ 2099734 h 2167467"/>
              <a:gd name="connsiteX2" fmla="*/ 0 w 1241778"/>
              <a:gd name="connsiteY2" fmla="*/ 2167467 h 216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1778" h="2167467">
                <a:moveTo>
                  <a:pt x="1241778" y="0"/>
                </a:moveTo>
                <a:lnTo>
                  <a:pt x="1038578" y="2099734"/>
                </a:lnTo>
                <a:lnTo>
                  <a:pt x="0" y="2167467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7EA9BCE-9043-4FDB-BA09-324BC05803F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142634" y="5243300"/>
            <a:ext cx="248295" cy="5718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755A01F-14DE-4050-803D-9C769508B50B}"/>
                  </a:ext>
                </a:extLst>
              </p:cNvPr>
              <p:cNvSpPr txBox="1"/>
              <p:nvPr/>
            </p:nvSpPr>
            <p:spPr>
              <a:xfrm>
                <a:off x="5904156" y="5710440"/>
                <a:ext cx="2160400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All </a:t>
                </a:r>
                <a:r>
                  <a:rPr lang="en-US" dirty="0" err="1"/>
                  <a:t>x’es</a:t>
                </a:r>
                <a:r>
                  <a:rPr lang="en-US" dirty="0"/>
                  <a:t> except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755A01F-14DE-4050-803D-9C769508B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156" y="5710440"/>
                <a:ext cx="2160400" cy="423770"/>
              </a:xfrm>
              <a:prstGeom prst="rect">
                <a:avLst/>
              </a:prstGeom>
              <a:blipFill>
                <a:blip r:embed="rId7"/>
                <a:stretch>
                  <a:fillRect l="-3107" t="-8696" b="-202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5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8" grpId="0"/>
      <p:bldP spid="9" grpId="0"/>
      <p:bldP spid="10" grpId="0"/>
      <p:bldP spid="18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A83A6-11B8-4388-AB28-0802A1E49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91508"/>
            <a:ext cx="7696200" cy="1143000"/>
          </a:xfrm>
        </p:spPr>
        <p:txBody>
          <a:bodyPr/>
          <a:lstStyle/>
          <a:p>
            <a:r>
              <a:rPr lang="en-US"/>
              <a:t>Gibbs sampler is popular in </a:t>
            </a:r>
            <a:br>
              <a:rPr lang="en-US"/>
            </a:br>
            <a:r>
              <a:rPr lang="en-US"/>
              <a:t>Bayesian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45B6A-97F2-4ACC-99BE-A6B117DF2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760" y="1834508"/>
            <a:ext cx="7901880" cy="2880320"/>
          </a:xfrm>
        </p:spPr>
        <p:txBody>
          <a:bodyPr/>
          <a:lstStyle/>
          <a:p>
            <a:r>
              <a:rPr lang="en-US" sz="2400" dirty="0"/>
              <a:t>Has acceptance rate (MH-Ratio) 1 [show this later]</a:t>
            </a:r>
          </a:p>
          <a:p>
            <a:r>
              <a:rPr lang="en-US" sz="2400" dirty="0"/>
              <a:t>Use analytical results to speed up computation</a:t>
            </a:r>
          </a:p>
          <a:p>
            <a:r>
              <a:rPr lang="en-US" sz="2400" dirty="0"/>
              <a:t>Often easy to evaluate the conditional distribution given everything else being fixed.</a:t>
            </a:r>
          </a:p>
          <a:p>
            <a:r>
              <a:rPr lang="en-US" sz="2400" dirty="0"/>
              <a:t>Gives «tailor made» algorithms</a:t>
            </a:r>
          </a:p>
          <a:p>
            <a:pPr lvl="1"/>
            <a:r>
              <a:rPr lang="en-US" sz="2000" dirty="0"/>
              <a:t>Good and bad</a:t>
            </a:r>
          </a:p>
          <a:p>
            <a:r>
              <a:rPr lang="en-US" sz="2400" dirty="0"/>
              <a:t>Example Bayesian inference: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CC99F-812D-4201-BFEA-092A4BA5E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6680" y="6406645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807104-9E9B-4FD6-9CD7-91970363EB4E}"/>
                  </a:ext>
                </a:extLst>
              </p:cNvPr>
              <p:cNvSpPr txBox="1"/>
              <p:nvPr/>
            </p:nvSpPr>
            <p:spPr>
              <a:xfrm>
                <a:off x="2627784" y="5060322"/>
                <a:ext cx="24309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807104-9E9B-4FD6-9CD7-91970363E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060322"/>
                <a:ext cx="2430922" cy="307777"/>
              </a:xfrm>
              <a:prstGeom prst="rect">
                <a:avLst/>
              </a:prstGeom>
              <a:blipFill>
                <a:blip r:embed="rId2"/>
                <a:stretch>
                  <a:fillRect l="-1754" r="-1754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73E413-7DED-4D3A-A484-5237D57775A2}"/>
              </a:ext>
            </a:extLst>
          </p:cNvPr>
          <p:cNvSpPr txBox="1"/>
          <p:nvPr/>
        </p:nvSpPr>
        <p:spPr>
          <a:xfrm>
            <a:off x="254952" y="5713593"/>
            <a:ext cx="8634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Posterior distribution is proportional to prior distribution times the likelihood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9DD87C-31F4-45AA-A3AE-E55F45CA92DF}"/>
              </a:ext>
            </a:extLst>
          </p:cNvPr>
          <p:cNvCxnSpPr/>
          <p:nvPr/>
        </p:nvCxnSpPr>
        <p:spPr bwMode="auto">
          <a:xfrm flipV="1">
            <a:off x="990600" y="5360681"/>
            <a:ext cx="1637184" cy="3529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0B675F-605F-442E-8CE6-5E893CC39E2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139952" y="5402515"/>
            <a:ext cx="698748" cy="4553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046CEDC-DACD-4169-B8A7-C1BAAE151B1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716016" y="5420651"/>
            <a:ext cx="3291036" cy="4027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9088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7526"/>
          <a:stretch/>
        </p:blipFill>
        <p:spPr>
          <a:xfrm>
            <a:off x="344848" y="1052736"/>
            <a:ext cx="8661672" cy="33123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en-US" dirty="0"/>
              <a:t>Example capture recapture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27984" y="5012929"/>
            <a:ext cx="265564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Note: N is a parameter </a:t>
            </a:r>
            <a:br>
              <a:rPr lang="en-US" sz="1600" dirty="0"/>
            </a:br>
            <a:r>
              <a:rPr lang="en-US" sz="1600" dirty="0"/>
              <a:t>no proportionality trick </a:t>
            </a:r>
            <a:r>
              <a:rPr lang="en-US" sz="1600" dirty="0">
                <a:sym typeface="Wingdings" panose="05000000000000000000" pitchFamily="2" charset="2"/>
              </a:rPr>
              <a:t></a:t>
            </a:r>
            <a:endParaRPr lang="en-US" sz="16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4427984" y="4198278"/>
            <a:ext cx="360040" cy="8146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2843808" y="2420888"/>
            <a:ext cx="1800200" cy="2880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943708" y="2676982"/>
            <a:ext cx="3636404" cy="24796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1680" y="4803249"/>
            <a:ext cx="196880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  = </a:t>
            </a:r>
            <a:r>
              <a:rPr lang="nb-NO" dirty="0" err="1"/>
              <a:t>catch</a:t>
            </a:r>
            <a:endParaRPr lang="nb-NO" dirty="0"/>
          </a:p>
          <a:p>
            <a:r>
              <a:rPr lang="nb-NO" dirty="0"/>
              <a:t>m = mark (</a:t>
            </a:r>
            <a:r>
              <a:rPr lang="nb-NO" dirty="0" err="1"/>
              <a:t>new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35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10381"/>
            <a:ext cx="7696200" cy="1143000"/>
          </a:xfrm>
        </p:spPr>
        <p:txBody>
          <a:bodyPr/>
          <a:lstStyle/>
          <a:p>
            <a:r>
              <a:rPr lang="en-US" dirty="0"/>
              <a:t>Capture recapture </a:t>
            </a:r>
            <a:r>
              <a:rPr lang="en-US" dirty="0" err="1"/>
              <a:t>cont</a:t>
            </a:r>
            <a:r>
              <a:rPr lang="en-US" dirty="0"/>
              <a:t>…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7816"/>
          <a:stretch/>
        </p:blipFill>
        <p:spPr>
          <a:xfrm>
            <a:off x="939139" y="1254586"/>
            <a:ext cx="7696200" cy="1512168"/>
          </a:xfrm>
          <a:prstGeom prst="rect">
            <a:avLst/>
          </a:prstGeom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41951" b="25908"/>
          <a:stretch/>
        </p:blipFill>
        <p:spPr bwMode="auto">
          <a:xfrm>
            <a:off x="1115616" y="3184169"/>
            <a:ext cx="76962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71849"/>
          <a:stretch/>
        </p:blipFill>
        <p:spPr bwMode="auto">
          <a:xfrm>
            <a:off x="1043608" y="4725144"/>
            <a:ext cx="7696200" cy="100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6134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1" y="1052736"/>
            <a:ext cx="7696200" cy="35184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56914" y="6260707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150" r="15286" b="13903"/>
          <a:stretch/>
        </p:blipFill>
        <p:spPr>
          <a:xfrm>
            <a:off x="1187624" y="5481195"/>
            <a:ext cx="3941625" cy="100811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74258" y="213556"/>
            <a:ext cx="7696200" cy="1143000"/>
          </a:xfrm>
        </p:spPr>
        <p:txBody>
          <a:bodyPr/>
          <a:lstStyle/>
          <a:p>
            <a:r>
              <a:rPr lang="en-US" dirty="0"/>
              <a:t>Capture recapture </a:t>
            </a:r>
            <a:r>
              <a:rPr lang="en-US" dirty="0" err="1"/>
              <a:t>cont</a:t>
            </a:r>
            <a:r>
              <a:rPr lang="en-US" dirty="0"/>
              <a:t>…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2838" y="4621448"/>
                <a:ext cx="7913513" cy="8374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600" dirty="0"/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838" y="4621448"/>
                <a:ext cx="7913513" cy="8374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12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77940" y="289096"/>
                <a:ext cx="7696200" cy="1143000"/>
              </a:xfrm>
            </p:spPr>
            <p:txBody>
              <a:bodyPr/>
              <a:lstStyle/>
              <a:p>
                <a:r>
                  <a:rPr lang="nb-NO" dirty="0"/>
                  <a:t>The </a:t>
                </a:r>
                <a:r>
                  <a:rPr lang="nb-NO" dirty="0" err="1"/>
                  <a:t>conditional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  α</a:t>
                </a:r>
                <a14:m>
                  <m:oMath xmlns:m="http://schemas.openxmlformats.org/officeDocument/2006/math">
                    <m:r>
                      <a:rPr lang="nb-NO" b="1" i="1" baseline="-25000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7940" y="289096"/>
                <a:ext cx="7696200" cy="1143000"/>
              </a:xfrm>
              <a:blipFill>
                <a:blip r:embed="rId2"/>
                <a:stretch>
                  <a:fillRect l="-19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572" t="51833" r="15286" b="13903"/>
          <a:stretch/>
        </p:blipFill>
        <p:spPr>
          <a:xfrm>
            <a:off x="980207" y="1528488"/>
            <a:ext cx="3077528" cy="4320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150" r="15286" b="67173"/>
          <a:stretch/>
        </p:blipFill>
        <p:spPr>
          <a:xfrm>
            <a:off x="467544" y="1220393"/>
            <a:ext cx="3941625" cy="3363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827584" y="1916589"/>
            <a:ext cx="2776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80207" y="2299147"/>
                <a:ext cx="3766352" cy="11794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d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207" y="2299147"/>
                <a:ext cx="3766352" cy="1179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9417" y="2555756"/>
                <a:ext cx="2292615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Everything except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 is constant!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9417" y="2555756"/>
                <a:ext cx="2292615" cy="707886"/>
              </a:xfrm>
              <a:prstGeom prst="rect">
                <a:avLst/>
              </a:prstGeom>
              <a:blipFill>
                <a:blip r:embed="rId5"/>
                <a:stretch>
                  <a:fillRect l="-2646" t="-2542" r="-1323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40043" y="3981022"/>
                <a:ext cx="4516133" cy="10949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043" y="3981022"/>
                <a:ext cx="4516133" cy="1094915"/>
              </a:xfrm>
              <a:prstGeom prst="rect">
                <a:avLst/>
              </a:prstGeom>
              <a:blipFill>
                <a:blip r:embed="rId6"/>
                <a:stretch>
                  <a:fillRect l="-1484" t="-556" b="-44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832389" y="3651865"/>
            <a:ext cx="10631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Posterior: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618327" y="1519689"/>
                <a:ext cx="2767168" cy="480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−1 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327" y="1519689"/>
                <a:ext cx="2767168" cy="480196"/>
              </a:xfrm>
              <a:prstGeom prst="rect">
                <a:avLst/>
              </a:prstGeom>
              <a:blipFill>
                <a:blip r:embed="rId7"/>
                <a:stretch>
                  <a:fillRect b="-37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F0D95C-F684-5BF3-AABA-2A234B719CAA}"/>
                  </a:ext>
                </a:extLst>
              </p:cNvPr>
              <p:cNvSpPr txBox="1"/>
              <p:nvPr/>
            </p:nvSpPr>
            <p:spPr>
              <a:xfrm>
                <a:off x="1475656" y="5413898"/>
                <a:ext cx="37497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Beta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F0D95C-F684-5BF3-AABA-2A234B71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413898"/>
                <a:ext cx="3749744" cy="369332"/>
              </a:xfrm>
              <a:prstGeom prst="rect">
                <a:avLst/>
              </a:prstGeom>
              <a:blipFill>
                <a:blip r:embed="rId8"/>
                <a:stretch>
                  <a:fillRect l="-488" r="-2439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175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0667"/>
            <a:ext cx="7696200" cy="1143000"/>
          </a:xfrm>
        </p:spPr>
        <p:txBody>
          <a:bodyPr/>
          <a:lstStyle/>
          <a:p>
            <a:r>
              <a:rPr lang="en-US" dirty="0"/>
              <a:t>The conditional distribution of 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150" r="15286" b="43276"/>
          <a:stretch/>
        </p:blipFill>
        <p:spPr>
          <a:xfrm>
            <a:off x="467544" y="1357920"/>
            <a:ext cx="3941625" cy="637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7584" y="1916589"/>
            <a:ext cx="2776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8065" y="2219313"/>
                <a:ext cx="3849707" cy="8717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d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65" y="2219313"/>
                <a:ext cx="3849707" cy="8717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665891" y="1839270"/>
            <a:ext cx="2292615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Everything except </a:t>
            </a:r>
            <a:br>
              <a:rPr lang="en-US" dirty="0"/>
            </a:br>
            <a:r>
              <a:rPr lang="en-US" dirty="0"/>
              <a:t>N is constant! 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795996" y="3212976"/>
            <a:ext cx="2776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Posterior: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48065" y="3538357"/>
                <a:ext cx="6743834" cy="1923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d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d>
                      <m:nary>
                        <m:naryPr>
                          <m:chr m:val="∏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d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∏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65" y="3538357"/>
                <a:ext cx="6743834" cy="192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27149" t="-1" r="15057" b="4928"/>
          <a:stretch/>
        </p:blipFill>
        <p:spPr>
          <a:xfrm>
            <a:off x="1590031" y="5763791"/>
            <a:ext cx="1469801" cy="9055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23928" y="5572095"/>
                <a:ext cx="4077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Negative binomial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572095"/>
                <a:ext cx="4077072" cy="400110"/>
              </a:xfrm>
              <a:prstGeom prst="rect">
                <a:avLst/>
              </a:prstGeom>
              <a:blipFill>
                <a:blip r:embed="rId6"/>
                <a:stretch>
                  <a:fillRect l="-1644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r="71723" b="20847"/>
          <a:stretch/>
        </p:blipFill>
        <p:spPr>
          <a:xfrm>
            <a:off x="431862" y="5765307"/>
            <a:ext cx="1158169" cy="7162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8429" y="5515735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Binomial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862781" y="5572094"/>
            <a:ext cx="4430503" cy="1097265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8F9FA"/>
              </a:clrFrom>
              <a:clrTo>
                <a:srgbClr val="F8F9FA">
                  <a:alpha val="0"/>
                </a:srgbClr>
              </a:clrTo>
            </a:clrChange>
          </a:blip>
          <a:srcRect t="23006"/>
          <a:stretch/>
        </p:blipFill>
        <p:spPr>
          <a:xfrm>
            <a:off x="5863317" y="5935994"/>
            <a:ext cx="2286047" cy="7086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39952" y="6045504"/>
                <a:ext cx="17445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6045504"/>
                <a:ext cx="1744517" cy="369332"/>
              </a:xfrm>
              <a:prstGeom prst="rect">
                <a:avLst/>
              </a:prstGeom>
              <a:blipFill>
                <a:blip r:embed="rId9"/>
                <a:stretch>
                  <a:fillRect l="-3147" r="-1049"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87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8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720" y="1340768"/>
            <a:ext cx="7696200" cy="24754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99592" y="310381"/>
            <a:ext cx="7696200" cy="1143000"/>
          </a:xfrm>
        </p:spPr>
        <p:txBody>
          <a:bodyPr/>
          <a:lstStyle/>
          <a:p>
            <a:r>
              <a:rPr lang="en-US" dirty="0"/>
              <a:t>Capture recapture </a:t>
            </a:r>
            <a:r>
              <a:rPr lang="en-US" dirty="0" err="1"/>
              <a:t>cont</a:t>
            </a:r>
            <a:r>
              <a:rPr lang="en-US" dirty="0"/>
              <a:t>…</a:t>
            </a:r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7" y="3852034"/>
            <a:ext cx="6757103" cy="260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97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858" y="446957"/>
            <a:ext cx="8496300" cy="1143000"/>
          </a:xfrm>
        </p:spPr>
        <p:txBody>
          <a:bodyPr/>
          <a:lstStyle/>
          <a:p>
            <a:r>
              <a:rPr lang="en-US" dirty="0"/>
              <a:t>Properties of Gibbs sampler-random scan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00" b="57049"/>
          <a:stretch/>
        </p:blipFill>
        <p:spPr>
          <a:xfrm>
            <a:off x="944216" y="1350973"/>
            <a:ext cx="7056784" cy="19661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80447" b="6029"/>
          <a:stretch/>
        </p:blipFill>
        <p:spPr bwMode="auto">
          <a:xfrm>
            <a:off x="952302" y="5442605"/>
            <a:ext cx="7056784" cy="7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t="65004" b="19196"/>
          <a:stretch/>
        </p:blipFill>
        <p:spPr bwMode="auto">
          <a:xfrm>
            <a:off x="944216" y="4519128"/>
            <a:ext cx="705678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t="42549" b="34936"/>
          <a:stretch/>
        </p:blipFill>
        <p:spPr bwMode="auto">
          <a:xfrm>
            <a:off x="944216" y="3349763"/>
            <a:ext cx="7056784" cy="123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9552" y="5053225"/>
                <a:ext cx="1100173" cy="3465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053225"/>
                <a:ext cx="1100173" cy="346505"/>
              </a:xfrm>
              <a:prstGeom prst="rect">
                <a:avLst/>
              </a:prstGeom>
              <a:blipFill>
                <a:blip r:embed="rId3"/>
                <a:stretch>
                  <a:fillRect l="-1648" r="-3297" b="-237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651736" y="4021749"/>
            <a:ext cx="2792472" cy="309109"/>
          </a:xfrm>
          <a:custGeom>
            <a:avLst/>
            <a:gdLst>
              <a:gd name="connsiteX0" fmla="*/ 0 w 2637322"/>
              <a:gd name="connsiteY0" fmla="*/ 173255 h 173255"/>
              <a:gd name="connsiteX1" fmla="*/ 510139 w 2637322"/>
              <a:gd name="connsiteY1" fmla="*/ 9625 h 173255"/>
              <a:gd name="connsiteX2" fmla="*/ 2637322 w 2637322"/>
              <a:gd name="connsiteY2" fmla="*/ 0 h 173255"/>
              <a:gd name="connsiteX0" fmla="*/ 0 w 2637322"/>
              <a:gd name="connsiteY0" fmla="*/ 216982 h 216982"/>
              <a:gd name="connsiteX1" fmla="*/ 216335 w 2637322"/>
              <a:gd name="connsiteY1" fmla="*/ 148 h 216982"/>
              <a:gd name="connsiteX2" fmla="*/ 2637322 w 2637322"/>
              <a:gd name="connsiteY2" fmla="*/ 43727 h 216982"/>
              <a:gd name="connsiteX0" fmla="*/ 0 w 2637322"/>
              <a:gd name="connsiteY0" fmla="*/ 270112 h 270112"/>
              <a:gd name="connsiteX1" fmla="*/ 63993 w 2637322"/>
              <a:gd name="connsiteY1" fmla="*/ 73 h 270112"/>
              <a:gd name="connsiteX2" fmla="*/ 2637322 w 2637322"/>
              <a:gd name="connsiteY2" fmla="*/ 96857 h 270112"/>
              <a:gd name="connsiteX0" fmla="*/ 0 w 2637322"/>
              <a:gd name="connsiteY0" fmla="*/ 294573 h 294573"/>
              <a:gd name="connsiteX1" fmla="*/ 63993 w 2637322"/>
              <a:gd name="connsiteY1" fmla="*/ 24534 h 294573"/>
              <a:gd name="connsiteX2" fmla="*/ 386510 w 2637322"/>
              <a:gd name="connsiteY2" fmla="*/ 21750 h 294573"/>
              <a:gd name="connsiteX3" fmla="*/ 2637322 w 2637322"/>
              <a:gd name="connsiteY3" fmla="*/ 121318 h 294573"/>
              <a:gd name="connsiteX0" fmla="*/ 0 w 2691730"/>
              <a:gd name="connsiteY0" fmla="*/ 305214 h 305214"/>
              <a:gd name="connsiteX1" fmla="*/ 118401 w 2691730"/>
              <a:gd name="connsiteY1" fmla="*/ 24534 h 305214"/>
              <a:gd name="connsiteX2" fmla="*/ 440918 w 2691730"/>
              <a:gd name="connsiteY2" fmla="*/ 21750 h 305214"/>
              <a:gd name="connsiteX3" fmla="*/ 2691730 w 2691730"/>
              <a:gd name="connsiteY3" fmla="*/ 121318 h 305214"/>
              <a:gd name="connsiteX0" fmla="*/ 0 w 2691730"/>
              <a:gd name="connsiteY0" fmla="*/ 291366 h 291366"/>
              <a:gd name="connsiteX1" fmla="*/ 151045 w 2691730"/>
              <a:gd name="connsiteY1" fmla="*/ 42609 h 291366"/>
              <a:gd name="connsiteX2" fmla="*/ 440918 w 2691730"/>
              <a:gd name="connsiteY2" fmla="*/ 7902 h 291366"/>
              <a:gd name="connsiteX3" fmla="*/ 2691730 w 2691730"/>
              <a:gd name="connsiteY3" fmla="*/ 107470 h 29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1730" h="291366">
                <a:moveTo>
                  <a:pt x="0" y="291366"/>
                </a:moveTo>
                <a:lnTo>
                  <a:pt x="151045" y="42609"/>
                </a:lnTo>
                <a:cubicBezTo>
                  <a:pt x="229972" y="-1088"/>
                  <a:pt x="12030" y="-8229"/>
                  <a:pt x="440918" y="7902"/>
                </a:cubicBezTo>
                <a:lnTo>
                  <a:pt x="2691730" y="10747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860032" y="4372795"/>
            <a:ext cx="1511892" cy="64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71924" y="3944697"/>
                <a:ext cx="2138471" cy="42479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Pr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changed)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24" y="3944697"/>
                <a:ext cx="2138471" cy="424796"/>
              </a:xfrm>
              <a:prstGeom prst="rect">
                <a:avLst/>
              </a:prstGeom>
              <a:blipFill>
                <a:blip r:embed="rId4"/>
                <a:stretch>
                  <a:fillRect l="-2550" t="-5556" r="-1700" b="-1666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71924" y="4347400"/>
                <a:ext cx="2772076" cy="7325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Proposal density given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changed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24" y="4347400"/>
                <a:ext cx="2772076" cy="732573"/>
              </a:xfrm>
              <a:prstGeom prst="rect">
                <a:avLst/>
              </a:prstGeom>
              <a:blipFill>
                <a:blip r:embed="rId5"/>
                <a:stretch>
                  <a:fillRect l="-1969" t="-2459" r="-1532" b="-98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4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Gibbs sampler-</a:t>
            </a:r>
            <a:r>
              <a:rPr lang="nb-NO" dirty="0" err="1"/>
              <a:t>deterministic</a:t>
            </a:r>
            <a:r>
              <a:rPr lang="nb-NO" dirty="0"/>
              <a:t> </a:t>
            </a:r>
            <a:r>
              <a:rPr lang="nb-NO" dirty="0" err="1"/>
              <a:t>scan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2541"/>
          <a:stretch/>
        </p:blipFill>
        <p:spPr>
          <a:xfrm>
            <a:off x="971600" y="1124744"/>
            <a:ext cx="7685484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66563"/>
          <a:stretch/>
        </p:blipFill>
        <p:spPr bwMode="auto">
          <a:xfrm>
            <a:off x="971600" y="4763827"/>
            <a:ext cx="7685484" cy="1713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6963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983" y="30198"/>
            <a:ext cx="2905355" cy="1143000"/>
          </a:xfrm>
        </p:spPr>
        <p:txBody>
          <a:bodyPr/>
          <a:lstStyle/>
          <a:p>
            <a:r>
              <a:rPr lang="nb-NO" dirty="0" err="1"/>
              <a:t>Proof</a:t>
            </a:r>
            <a:r>
              <a:rPr lang="nb-NO" dirty="0"/>
              <a:t> d=2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5807968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703" b="45189"/>
          <a:stretch/>
        </p:blipFill>
        <p:spPr>
          <a:xfrm>
            <a:off x="789979" y="2443944"/>
            <a:ext cx="8159897" cy="1440160"/>
          </a:xfrm>
          <a:prstGeom prst="rect">
            <a:avLst/>
          </a:prstGeom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b="73461"/>
          <a:stretch/>
        </p:blipFill>
        <p:spPr bwMode="auto">
          <a:xfrm>
            <a:off x="763959" y="836712"/>
            <a:ext cx="8159897" cy="135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54811" b="18978"/>
          <a:stretch/>
        </p:blipFill>
        <p:spPr bwMode="auto">
          <a:xfrm>
            <a:off x="730541" y="3949824"/>
            <a:ext cx="8159897" cy="13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5508104" y="2556520"/>
            <a:ext cx="1368152" cy="11521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300192" y="3276600"/>
            <a:ext cx="1440160" cy="432048"/>
          </a:xfrm>
          <a:prstGeom prst="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858561" y="4026148"/>
            <a:ext cx="929463" cy="474588"/>
          </a:xfrm>
          <a:prstGeom prst="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997252" y="4428728"/>
            <a:ext cx="1671092" cy="678768"/>
            <a:chOff x="5997252" y="4869160"/>
            <a:chExt cx="1671092" cy="678768"/>
          </a:xfrm>
        </p:grpSpPr>
        <p:sp>
          <p:nvSpPr>
            <p:cNvPr id="15" name="Right Brace 14"/>
            <p:cNvSpPr/>
            <p:nvPr/>
          </p:nvSpPr>
          <p:spPr bwMode="auto">
            <a:xfrm rot="5400000">
              <a:off x="6637057" y="4229355"/>
              <a:ext cx="391481" cy="1671092"/>
            </a:xfrm>
            <a:prstGeom prst="rightBrace">
              <a:avLst>
                <a:gd name="adj1" fmla="val 8333"/>
                <a:gd name="adj2" fmla="val 3404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76900" y="5147818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=1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73116" y="5118112"/>
            <a:ext cx="1671092" cy="678768"/>
            <a:chOff x="5997252" y="4869160"/>
            <a:chExt cx="1671092" cy="678768"/>
          </a:xfrm>
        </p:grpSpPr>
        <p:sp>
          <p:nvSpPr>
            <p:cNvPr id="19" name="Right Brace 18"/>
            <p:cNvSpPr/>
            <p:nvPr/>
          </p:nvSpPr>
          <p:spPr bwMode="auto">
            <a:xfrm rot="5400000">
              <a:off x="6637057" y="4229355"/>
              <a:ext cx="391481" cy="1671092"/>
            </a:xfrm>
            <a:prstGeom prst="rightBrace">
              <a:avLst>
                <a:gd name="adj1" fmla="val 8333"/>
                <a:gd name="adj2" fmla="val 3404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76900" y="5147818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=1</a:t>
              </a:r>
            </a:p>
          </p:txBody>
        </p:sp>
      </p:grpSp>
      <p:pic>
        <p:nvPicPr>
          <p:cNvPr id="21" name="Content Placeholder 6"/>
          <p:cNvPicPr>
            <a:picLocks noChangeAspect="1"/>
          </p:cNvPicPr>
          <p:nvPr/>
        </p:nvPicPr>
        <p:blipFill rotWithShape="1">
          <a:blip r:embed="rId2"/>
          <a:srcRect t="81397" r="38803" b="1571"/>
          <a:stretch/>
        </p:blipFill>
        <p:spPr bwMode="auto">
          <a:xfrm>
            <a:off x="676386" y="5690661"/>
            <a:ext cx="4993587" cy="87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43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402737"/>
            <a:ext cx="7696200" cy="1143000"/>
          </a:xfrm>
        </p:spPr>
        <p:txBody>
          <a:bodyPr/>
          <a:lstStyle/>
          <a:p>
            <a:r>
              <a:rPr lang="en-US" dirty="0"/>
              <a:t>Choices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</p:spPr>
            <p:txBody>
              <a:bodyPr/>
              <a:lstStyle/>
              <a:p>
                <a:r>
                  <a:rPr lang="en-US" sz="2400" dirty="0"/>
                  <a:t>Gibbs sampler</a:t>
                </a:r>
              </a:p>
              <a:p>
                <a:pPr lvl="1"/>
                <a:r>
                  <a:rPr lang="en-US" sz="2000" dirty="0"/>
                  <a:t>Random or deterministic scan? </a:t>
                </a:r>
              </a:p>
              <a:p>
                <a:pPr lvl="2"/>
                <a:r>
                  <a:rPr lang="en-US" sz="1800" dirty="0"/>
                  <a:t>Deterministic scan most common (?)</a:t>
                </a:r>
              </a:p>
              <a:p>
                <a:pPr lvl="2"/>
                <a:r>
                  <a:rPr lang="en-US" sz="1800" dirty="0"/>
                  <a:t> When high correlation, random scan can be more efficient</a:t>
                </a:r>
              </a:p>
              <a:p>
                <a:r>
                  <a:rPr lang="en-US" sz="2400" dirty="0"/>
                  <a:t>Independence chain:</a:t>
                </a:r>
              </a:p>
              <a:p>
                <a:pPr lvl="1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(·) ≈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(·)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High acceptance rate </a:t>
                </a:r>
              </a:p>
              <a:p>
                <a:pPr lvl="1"/>
                <a:r>
                  <a:rPr lang="en-US" sz="2000" dirty="0"/>
                  <a:t>Tail properties most important </a:t>
                </a:r>
              </a:p>
              <a:p>
                <a:pPr lvl="1"/>
                <a:r>
                  <a:rPr lang="en-US" sz="2000" dirty="0"/>
                  <a:t>f /g should be bounded</a:t>
                </a:r>
              </a:p>
              <a:p>
                <a:r>
                  <a:rPr lang="en-US" sz="2400" dirty="0"/>
                  <a:t>Random walk proposal </a:t>
                </a:r>
              </a:p>
              <a:p>
                <a:pPr lvl="1"/>
                <a:r>
                  <a:rPr lang="en-US" sz="2000" dirty="0"/>
                  <a:t>Tune variance so that acceptance rate </a:t>
                </a:r>
                <a:br>
                  <a:rPr lang="en-US" sz="2000" dirty="0"/>
                </a:br>
                <a:r>
                  <a:rPr lang="en-US" sz="2000" dirty="0"/>
                  <a:t>is between 25% and 50%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  <a:blipFill>
                <a:blip r:embed="rId2"/>
                <a:stretch>
                  <a:fillRect l="-1058" t="-1037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1124744"/>
            <a:ext cx="302433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My experience:</a:t>
            </a:r>
          </a:p>
          <a:p>
            <a:r>
              <a:rPr lang="en-US" sz="1600" dirty="0"/>
              <a:t>Random is robust</a:t>
            </a:r>
          </a:p>
          <a:p>
            <a:r>
              <a:rPr lang="en-US" sz="1600" dirty="0"/>
              <a:t>You should rather spend time improving other parts of code</a:t>
            </a:r>
          </a:p>
        </p:txBody>
      </p:sp>
    </p:spTree>
    <p:extLst>
      <p:ext uri="{BB962C8B-B14F-4D97-AF65-F5344CB8AC3E}">
        <p14:creationId xmlns:p14="http://schemas.microsoft.com/office/powerpoint/2010/main" val="3676862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044" y="332656"/>
            <a:ext cx="7696200" cy="1143000"/>
          </a:xfrm>
        </p:spPr>
        <p:txBody>
          <a:bodyPr/>
          <a:lstStyle/>
          <a:p>
            <a:r>
              <a:rPr lang="en-US" dirty="0"/>
              <a:t>Requirement for 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800" y="1475656"/>
            <a:ext cx="8075240" cy="3033465"/>
          </a:xfrm>
        </p:spPr>
        <p:txBody>
          <a:bodyPr/>
          <a:lstStyle/>
          <a:p>
            <a:r>
              <a:rPr lang="en-US" dirty="0"/>
              <a:t>Markov chain:</a:t>
            </a:r>
          </a:p>
          <a:p>
            <a:pPr lvl="1"/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Irreducible</a:t>
            </a:r>
            <a:r>
              <a:rPr lang="en-US" dirty="0"/>
              <a:t>: you can visit all of parameter space</a:t>
            </a:r>
          </a:p>
          <a:p>
            <a:pPr lvl="1"/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Aperiodic</a:t>
            </a:r>
            <a:r>
              <a:rPr lang="en-US" dirty="0"/>
              <a:t> : you do not go in loop</a:t>
            </a:r>
          </a:p>
          <a:p>
            <a:pPr lvl="1"/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Recurrent</a:t>
            </a:r>
            <a:r>
              <a:rPr lang="en-US" dirty="0"/>
              <a:t> : you will always return to a set</a:t>
            </a:r>
          </a:p>
          <a:p>
            <a:pPr lvl="1"/>
            <a:r>
              <a:rPr lang="en-US" dirty="0"/>
              <a:t>Has the correct </a:t>
            </a:r>
            <a:r>
              <a:rPr lang="en-US" dirty="0">
                <a:solidFill>
                  <a:srgbClr val="FF0000"/>
                </a:solidFill>
              </a:rPr>
              <a:t>stationary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7083" b="9323"/>
          <a:stretch/>
        </p:blipFill>
        <p:spPr>
          <a:xfrm>
            <a:off x="2123728" y="3861048"/>
            <a:ext cx="3960440" cy="864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1720" y="4905817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Detailed balance: </a:t>
            </a: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3959931" y="2816934"/>
            <a:ext cx="432049" cy="381642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051720" y="5405216"/>
                <a:ext cx="41296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05216"/>
                <a:ext cx="412965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1979712" y="4923994"/>
            <a:ext cx="4320480" cy="100810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92138" y="4944788"/>
            <a:ext cx="1656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Sufficient for stationary 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58339" y="5996008"/>
            <a:ext cx="4341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guarantee for the other three</a:t>
            </a:r>
          </a:p>
        </p:txBody>
      </p:sp>
    </p:spTree>
    <p:extLst>
      <p:ext uri="{BB962C8B-B14F-4D97-AF65-F5344CB8AC3E}">
        <p14:creationId xmlns:p14="http://schemas.microsoft.com/office/powerpoint/2010/main" val="167812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/>
      <p:bldP spid="11" grpId="0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2841" r="18958" b="7382"/>
          <a:stretch/>
        </p:blipFill>
        <p:spPr>
          <a:xfrm>
            <a:off x="7246640" y="3296658"/>
            <a:ext cx="1440160" cy="936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9356" t="25926" r="16783" b="-1621"/>
          <a:stretch/>
        </p:blipFill>
        <p:spPr>
          <a:xfrm>
            <a:off x="7092279" y="2209643"/>
            <a:ext cx="1800201" cy="931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934" y="404664"/>
            <a:ext cx="8291553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Error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 independence sampler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8037" y="1340768"/>
                <a:ext cx="8352928" cy="475252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Example 1:  Independence sampler: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Target: 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(standard normal)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Proposal: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</a:rPr>
                      <m:t>= 0.5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240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−1&lt;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≤ 1</m:t>
                    </m:r>
                  </m:oMath>
                </a14:m>
                <a:r>
                  <a:rPr lang="en-US" sz="2400" dirty="0"/>
                  <a:t>  (uniform)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Result: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(−1)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−1&lt;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≤ 1</m:t>
                    </m:r>
                  </m:oMath>
                </a14:m>
                <a:r>
                  <a:rPr lang="en-US" sz="2400" dirty="0"/>
                  <a:t> (truncated)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Your proposal does not allow you to visit outside the interval: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−1&lt;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≤ 1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irreducible</a:t>
                </a:r>
                <a:r>
                  <a:rPr lang="en-US" sz="2400" dirty="0"/>
                  <a:t> fail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037" y="1340768"/>
                <a:ext cx="8352928" cy="4752528"/>
              </a:xfrm>
              <a:blipFill>
                <a:blip r:embed="rId4"/>
                <a:stretch>
                  <a:fillRect l="-1168" t="-897" b="-101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22159" r="26442" b="1000"/>
          <a:stretch/>
        </p:blipFill>
        <p:spPr>
          <a:xfrm>
            <a:off x="7173770" y="4581128"/>
            <a:ext cx="1585900" cy="93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8064896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Gibbs sampler  failure, not irreducible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484784"/>
            <a:ext cx="7696200" cy="3747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7544" y="5437508"/>
            <a:ext cx="8676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MCMC and Bayesian Modeling(2017), Martin </a:t>
            </a:r>
            <a:r>
              <a:rPr lang="en-US" dirty="0" err="1"/>
              <a:t>Haugh</a:t>
            </a:r>
            <a:r>
              <a:rPr lang="en-US" dirty="0"/>
              <a:t> Columbia University</a:t>
            </a:r>
          </a:p>
          <a:p>
            <a:r>
              <a:rPr lang="en-US" dirty="0"/>
              <a:t>(under resources on course page)</a:t>
            </a:r>
          </a:p>
        </p:txBody>
      </p:sp>
    </p:spTree>
    <p:extLst>
      <p:ext uri="{BB962C8B-B14F-4D97-AF65-F5344CB8AC3E}">
        <p14:creationId xmlns:p14="http://schemas.microsoft.com/office/powerpoint/2010/main" val="7533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B390F4-B405-4B91-9886-F2E0E0CF46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b="50801"/>
          <a:stretch/>
        </p:blipFill>
        <p:spPr>
          <a:xfrm>
            <a:off x="773832" y="3437402"/>
            <a:ext cx="7596336" cy="2524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7A2B8-F70C-4999-A97A-7CC43FD9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71246"/>
            <a:ext cx="7696200" cy="1143000"/>
          </a:xfrm>
        </p:spPr>
        <p:txBody>
          <a:bodyPr/>
          <a:lstStyle/>
          <a:p>
            <a:r>
              <a:rPr lang="en-US" dirty="0"/>
              <a:t>When does a MCMC fail periodicity?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8F124-B59C-4327-953B-10CF0D95DD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1258416"/>
                <a:ext cx="8496944" cy="4114800"/>
              </a:xfrm>
            </p:spPr>
            <p:txBody>
              <a:bodyPr/>
              <a:lstStyle/>
              <a:p>
                <a:r>
                  <a:rPr lang="en-US" dirty="0"/>
                  <a:t>Rare in continuous chains, avoided by construction</a:t>
                </a:r>
              </a:p>
              <a:p>
                <a:r>
                  <a:rPr lang="en-US" dirty="0"/>
                  <a:t>PRNG  with a short period may cause a </a:t>
                </a:r>
                <a:br>
                  <a:rPr lang="en-US" dirty="0"/>
                </a:br>
                <a:r>
                  <a:rPr lang="en-US" dirty="0"/>
                  <a:t>periodicity failure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br>
                  <a:rPr lang="en-US" sz="2400" dirty="0"/>
                </a:br>
                <a:endParaRPr lang="en-US" sz="2400" dirty="0"/>
              </a:p>
              <a:p>
                <a:pPr marL="0" indent="0">
                  <a:buNone/>
                </a:pPr>
                <a:br>
                  <a:rPr lang="en-US" dirty="0"/>
                </a:br>
                <a:r>
                  <a:rPr lang="en-US" dirty="0"/>
                  <a:t>=&gt; Use Mersenne Twister (</a:t>
                </a:r>
                <a:r>
                  <a:rPr lang="en-US" sz="2400" dirty="0"/>
                  <a:t>or another modern PRNG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8F124-B59C-4327-953B-10CF0D95DD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258416"/>
                <a:ext cx="8496944" cy="4114800"/>
              </a:xfrm>
              <a:blipFill>
                <a:blip r:embed="rId3"/>
                <a:stretch>
                  <a:fillRect l="-1506" t="-1481" b="-27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2A1A3-2FAC-4216-886A-48F9B9BB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7E0265-CB34-42FA-A8E2-2C30A53B450B}"/>
              </a:ext>
            </a:extLst>
          </p:cNvPr>
          <p:cNvCxnSpPr/>
          <p:nvPr/>
        </p:nvCxnSpPr>
        <p:spPr bwMode="auto">
          <a:xfrm flipH="1" flipV="1">
            <a:off x="1511568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152273E-0872-4C2E-8E32-4775E4DF1B44}"/>
              </a:ext>
            </a:extLst>
          </p:cNvPr>
          <p:cNvCxnSpPr/>
          <p:nvPr/>
        </p:nvCxnSpPr>
        <p:spPr bwMode="auto">
          <a:xfrm flipH="1" flipV="1">
            <a:off x="2401394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7E7BF7-C4DA-46A6-B7FD-797CCE084C07}"/>
              </a:ext>
            </a:extLst>
          </p:cNvPr>
          <p:cNvCxnSpPr/>
          <p:nvPr/>
        </p:nvCxnSpPr>
        <p:spPr bwMode="auto">
          <a:xfrm flipH="1" flipV="1">
            <a:off x="3291220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14E191-C825-4E28-A1EB-52354CAA6BB3}"/>
              </a:ext>
            </a:extLst>
          </p:cNvPr>
          <p:cNvCxnSpPr/>
          <p:nvPr/>
        </p:nvCxnSpPr>
        <p:spPr bwMode="auto">
          <a:xfrm flipH="1" flipV="1">
            <a:off x="4181046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391F1E-2BB3-4CDE-AE2E-F73D0E737D16}"/>
              </a:ext>
            </a:extLst>
          </p:cNvPr>
          <p:cNvCxnSpPr/>
          <p:nvPr/>
        </p:nvCxnSpPr>
        <p:spPr bwMode="auto">
          <a:xfrm flipH="1" flipV="1">
            <a:off x="5070872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9FFD3BA-A558-4648-9F9B-4A590B8C8271}"/>
              </a:ext>
            </a:extLst>
          </p:cNvPr>
          <p:cNvCxnSpPr/>
          <p:nvPr/>
        </p:nvCxnSpPr>
        <p:spPr bwMode="auto">
          <a:xfrm flipH="1" flipV="1">
            <a:off x="5960698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04B5ED-A77B-406A-A3EC-8CF60B4852E0}"/>
              </a:ext>
            </a:extLst>
          </p:cNvPr>
          <p:cNvCxnSpPr/>
          <p:nvPr/>
        </p:nvCxnSpPr>
        <p:spPr bwMode="auto">
          <a:xfrm flipH="1" flipV="1">
            <a:off x="6850524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CAEB3C-71C9-4346-A196-C7B95FE5DB60}"/>
              </a:ext>
            </a:extLst>
          </p:cNvPr>
          <p:cNvCxnSpPr/>
          <p:nvPr/>
        </p:nvCxnSpPr>
        <p:spPr bwMode="auto">
          <a:xfrm flipH="1" flipV="1">
            <a:off x="7740352" y="5493168"/>
            <a:ext cx="72008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911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Example</a:t>
            </a:r>
            <a:r>
              <a:rPr lang="nb-NO" dirty="0"/>
              <a:t> </a:t>
            </a:r>
            <a:r>
              <a:rPr lang="nb-NO" dirty="0" err="1"/>
              <a:t>recurrent</a:t>
            </a:r>
            <a:r>
              <a:rPr lang="nb-NO" dirty="0"/>
              <a:t> </a:t>
            </a:r>
            <a:r>
              <a:rPr lang="nb-NO" dirty="0" err="1"/>
              <a:t>fail</a:t>
            </a:r>
            <a:r>
              <a:rPr lang="nb-NO" dirty="0"/>
              <a:t> </a:t>
            </a:r>
            <a:r>
              <a:rPr lang="en-US" dirty="0"/>
              <a:t>: improper prior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268760"/>
                <a:ext cx="7973888" cy="461615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 1 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b="0" dirty="0"/>
              </a:p>
              <a:p>
                <a:r>
                  <a:rPr lang="en-US" dirty="0">
                    <a:latin typeface="Cambria Math" panose="02040503050406030204" pitchFamily="18" charset="0"/>
                  </a:rPr>
                  <a:t>Random walk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,1)</m:t>
                    </m:r>
                  </m:oMath>
                </a14:m>
                <a:endParaRPr lang="en-US" b="0" dirty="0"/>
              </a:p>
              <a:p>
                <a:r>
                  <a:rPr lang="en-US" sz="2400" dirty="0"/>
                  <a:t>Irreducible? (possible to reach any point  with a finite number of steps)</a:t>
                </a:r>
              </a:p>
              <a:p>
                <a:pPr lvl="1"/>
                <a:r>
                  <a:rPr lang="en-US" sz="2000" dirty="0"/>
                  <a:t>Yes,  there is a positive probability for any set of non-zero measure in one step.</a:t>
                </a:r>
              </a:p>
              <a:p>
                <a:r>
                  <a:rPr lang="en-US" sz="2400" b="0" dirty="0"/>
                  <a:t>Aperiodic</a:t>
                </a:r>
                <a:r>
                  <a:rPr lang="en-US" sz="2400" dirty="0"/>
                  <a:t>?</a:t>
                </a:r>
                <a:endParaRPr lang="en-US" sz="2400" b="0" dirty="0"/>
              </a:p>
              <a:p>
                <a:pPr lvl="1"/>
                <a:r>
                  <a:rPr lang="en-US" sz="2000" dirty="0"/>
                  <a:t>Yes, any non zero set can be reached at any time </a:t>
                </a:r>
              </a:p>
              <a:p>
                <a:r>
                  <a:rPr lang="en-US" sz="2400" dirty="0"/>
                  <a:t>D</a:t>
                </a:r>
                <a:r>
                  <a:rPr lang="en-US" sz="2400" b="0" dirty="0"/>
                  <a:t>etailed balance</a:t>
                </a:r>
                <a:r>
                  <a:rPr lang="en-US" sz="2400" dirty="0"/>
                  <a:t>?</a:t>
                </a:r>
              </a:p>
              <a:p>
                <a:pPr lvl="1"/>
                <a:r>
                  <a:rPr lang="en-US" sz="2000" b="0" dirty="0"/>
                  <a:t>Yes we have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dirty="0"/>
                  <a:t>=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sSup>
                          <m:sSupPr>
                            <m:ctrlPr>
                              <a:rPr lang="nb-NO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nb-NO" sz="20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0" dirty="0"/>
              </a:p>
              <a:p>
                <a:r>
                  <a:rPr lang="en-US" sz="2400" b="0" dirty="0"/>
                  <a:t>So what could go wrong?? </a:t>
                </a:r>
              </a:p>
              <a:p>
                <a:pPr lvl="1"/>
                <a:r>
                  <a:rPr lang="en-US" sz="2000" dirty="0"/>
                  <a:t>The chain is not recurrent</a:t>
                </a:r>
                <a:endParaRPr lang="en-US" sz="2000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268760"/>
                <a:ext cx="7973888" cy="4616152"/>
              </a:xfrm>
              <a:blipFill>
                <a:blip r:embed="rId2"/>
                <a:stretch>
                  <a:fillRect l="-1453" b="-202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58106" y="332656"/>
                <a:ext cx="7696200" cy="1143000"/>
              </a:xfrm>
            </p:spPr>
            <p:txBody>
              <a:bodyPr/>
              <a:lstStyle/>
              <a:p>
                <a:r>
                  <a:rPr lang="en-US" dirty="0"/>
                  <a:t>Example  random walk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58106" y="332656"/>
                <a:ext cx="7696200" cy="1143000"/>
              </a:xfrm>
              <a:blipFill>
                <a:blip r:embed="rId2"/>
                <a:stretch>
                  <a:fillRect l="-19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73" t="11545" b="5334"/>
          <a:stretch/>
        </p:blipFill>
        <p:spPr>
          <a:xfrm>
            <a:off x="323528" y="1262801"/>
            <a:ext cx="5472607" cy="25397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906"/>
          <a:stretch/>
        </p:blipFill>
        <p:spPr>
          <a:xfrm>
            <a:off x="410887" y="3794937"/>
            <a:ext cx="5297891" cy="30650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7178" y="1556792"/>
            <a:ext cx="29123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get sample paths like these, you might have a recurrence issue</a:t>
            </a:r>
          </a:p>
          <a:p>
            <a:endParaRPr lang="en-US" dirty="0"/>
          </a:p>
          <a:p>
            <a:r>
              <a:rPr lang="en-US" dirty="0"/>
              <a:t>Perhaps your target distribution is not a proper distribution </a:t>
            </a:r>
            <a:br>
              <a:rPr lang="en-US" dirty="0"/>
            </a:br>
            <a:r>
              <a:rPr lang="en-US" dirty="0"/>
              <a:t>[not easy to tell upfront]</a:t>
            </a:r>
          </a:p>
          <a:p>
            <a:endParaRPr lang="en-US" dirty="0"/>
          </a:p>
          <a:p>
            <a:r>
              <a:rPr lang="en-US" dirty="0"/>
              <a:t>If you safeguard yourself against zero density regions by setting a minimum density value. </a:t>
            </a:r>
            <a:br>
              <a:rPr lang="en-US" dirty="0"/>
            </a:br>
            <a:r>
              <a:rPr lang="en-US" dirty="0"/>
              <a:t>[you get into trouble]</a:t>
            </a:r>
          </a:p>
        </p:txBody>
      </p:sp>
    </p:spTree>
    <p:extLst>
      <p:ext uri="{BB962C8B-B14F-4D97-AF65-F5344CB8AC3E}">
        <p14:creationId xmlns:p14="http://schemas.microsoft.com/office/powerpoint/2010/main" val="85472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636" y="274380"/>
            <a:ext cx="76962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Reccurent</a:t>
            </a:r>
            <a:r>
              <a:rPr lang="en-US" dirty="0">
                <a:solidFill>
                  <a:srgbClr val="FF0000"/>
                </a:solidFill>
              </a:rPr>
              <a:t> fail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86614"/>
            <a:ext cx="8363272" cy="2025352"/>
          </a:xfrm>
        </p:spPr>
        <p:txBody>
          <a:bodyPr/>
          <a:lstStyle/>
          <a:p>
            <a:r>
              <a:rPr lang="en-US" sz="2400" dirty="0"/>
              <a:t>Since we often work with log density  a probability of zero causes problems. A quick fix could be to allow the probability to be slightly positive everywhere. </a:t>
            </a:r>
            <a:br>
              <a:rPr lang="en-US" sz="2400" dirty="0"/>
            </a:br>
            <a:r>
              <a:rPr lang="en-US" sz="2400" b="1" dirty="0"/>
              <a:t>This is not a good solution</a:t>
            </a:r>
          </a:p>
          <a:p>
            <a:pPr lvl="1"/>
            <a:r>
              <a:rPr lang="en-US" sz="2000" dirty="0"/>
              <a:t>Having a small probability for everything gives problems </a:t>
            </a:r>
            <a:r>
              <a:rPr lang="en-US" sz="2000" dirty="0">
                <a:sym typeface="Wingdings" panose="05000000000000000000" pitchFamily="2" charset="2"/>
              </a:rPr>
              <a:t>  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=&gt; Mc fail to be recurrent</a:t>
            </a:r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777537" y="3923928"/>
            <a:ext cx="2200486" cy="18722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143586" y="4252190"/>
            <a:ext cx="1468388" cy="14428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420580" y="4605964"/>
            <a:ext cx="914400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649180" y="4805536"/>
            <a:ext cx="457200" cy="457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9518" y="3687125"/>
            <a:ext cx="30460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get </a:t>
            </a:r>
          </a:p>
          <a:p>
            <a:r>
              <a:rPr lang="en-US" dirty="0"/>
              <a:t>out here and dimension </a:t>
            </a:r>
          </a:p>
          <a:p>
            <a:r>
              <a:rPr lang="en-US" dirty="0"/>
              <a:t>is larger than  2 chances </a:t>
            </a:r>
          </a:p>
          <a:p>
            <a:r>
              <a:rPr lang="en-US" dirty="0"/>
              <a:t>are that you will never </a:t>
            </a:r>
          </a:p>
          <a:p>
            <a:r>
              <a:rPr lang="en-US" dirty="0"/>
              <a:t>return to «central part»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5726274" y="4125754"/>
            <a:ext cx="108000" cy="108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5834274" y="3771528"/>
            <a:ext cx="245244" cy="3542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090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  <p:bldP spid="14" grpId="0" animBg="1"/>
      <p:bldP spid="15" grpId="0" animBg="1"/>
      <p:bldP spid="17" grpId="0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47623"/>
            <a:ext cx="8153400" cy="1143000"/>
          </a:xfrm>
        </p:spPr>
        <p:txBody>
          <a:bodyPr/>
          <a:lstStyle/>
          <a:p>
            <a:r>
              <a:rPr lang="en-US" dirty="0"/>
              <a:t>Example where we it is easy to overlook </a:t>
            </a:r>
            <a:br>
              <a:rPr lang="en-US" dirty="0"/>
            </a:br>
            <a:r>
              <a:rPr lang="en-US" dirty="0"/>
              <a:t>detailed balance (and it matters)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4915" y="1819822"/>
                <a:ext cx="7200800" cy="4885777"/>
              </a:xfrm>
            </p:spPr>
            <p:txBody>
              <a:bodyPr/>
              <a:lstStyle/>
              <a:p>
                <a:r>
                  <a:rPr lang="en-US" sz="2000" dirty="0"/>
                  <a:t>Target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0.5     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−1&lt;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≤ 1</m:t>
                    </m:r>
                  </m:oMath>
                </a14:m>
                <a:r>
                  <a:rPr lang="en-US" sz="2000" dirty="0"/>
                  <a:t>  (uniform)</a:t>
                </a:r>
              </a:p>
              <a:p>
                <a:r>
                  <a:rPr lang="en-US" sz="2000" dirty="0"/>
                  <a:t>Proposal: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,0.1)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400" dirty="0"/>
                  <a:t>Want to avoid many proposals outside the interval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MH-Ratio: 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Classic mistake - forget: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4915" y="1819822"/>
                <a:ext cx="7200800" cy="4885777"/>
              </a:xfrm>
              <a:blipFill>
                <a:blip r:embed="rId2"/>
                <a:stretch>
                  <a:fillRect l="-1355" t="-6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800" smtClean="0"/>
              <a:pPr>
                <a:defRPr/>
              </a:pPr>
              <a:t>29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4953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239" y="1642055"/>
            <a:ext cx="2797761" cy="2396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/>
              <a:t>Results with and without  error: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12160" y="1910256"/>
                <a:ext cx="1557799" cy="930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/>
                  <a:t>Forget: </a:t>
                </a:r>
                <a:r>
                  <a:rPr lang="en-US">
                    <a:sym typeface="Wingdings" panose="05000000000000000000" pitchFamily="2" charset="2"/>
                  </a:rPr>
                  <a:t></a:t>
                </a:r>
                <a:r>
                  <a:rPr lang="en-US"/>
                  <a:t> </a:t>
                </a:r>
              </a:p>
              <a:p>
                <a:r>
                  <a:rPr lang="en-US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1910256"/>
                <a:ext cx="1557799" cy="930255"/>
              </a:xfrm>
              <a:prstGeom prst="rect">
                <a:avLst/>
              </a:prstGeom>
              <a:blipFill>
                <a:blip r:embed="rId3"/>
                <a:stretch>
                  <a:fillRect l="-3906" t="-26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37" y="1642055"/>
            <a:ext cx="2768451" cy="24040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906" y="4038967"/>
            <a:ext cx="2592288" cy="26167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712" y="4061350"/>
            <a:ext cx="2592288" cy="25378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0429097">
            <a:off x="5138905" y="5125422"/>
            <a:ext cx="3554438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Too easy to move from center  hard to return since variance on edge is smaller</a:t>
            </a:r>
          </a:p>
        </p:txBody>
      </p:sp>
      <p:sp>
        <p:nvSpPr>
          <p:cNvPr id="11" name="Rectangle 10"/>
          <p:cNvSpPr/>
          <p:nvPr/>
        </p:nvSpPr>
        <p:spPr>
          <a:xfrm flipH="1">
            <a:off x="1043608" y="1609102"/>
            <a:ext cx="340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ym typeface="Wingdings" panose="05000000000000000000" pitchFamily="2" charset="2"/>
              </a:rPr>
              <a:t>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0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320E7-25DA-4878-9D68-08D5B228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396" y="332656"/>
            <a:ext cx="7696200" cy="1143000"/>
          </a:xfrm>
        </p:spPr>
        <p:txBody>
          <a:bodyPr/>
          <a:lstStyle/>
          <a:p>
            <a:r>
              <a:rPr lang="en-US" dirty="0"/>
              <a:t>Now: Convergence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892E1-84A1-4B20-820F-BE94217AE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96" y="1268760"/>
            <a:ext cx="7696200" cy="5436840"/>
          </a:xfrm>
        </p:spPr>
        <p:txBody>
          <a:bodyPr/>
          <a:lstStyle/>
          <a:p>
            <a:r>
              <a:rPr lang="en-US" sz="1800" dirty="0"/>
              <a:t>Burn in </a:t>
            </a:r>
          </a:p>
          <a:p>
            <a:pPr lvl="1"/>
            <a:r>
              <a:rPr lang="en-US" sz="1600" dirty="0"/>
              <a:t>remove bias due to a bad start </a:t>
            </a:r>
          </a:p>
          <a:p>
            <a:r>
              <a:rPr lang="en-US" sz="1800" dirty="0"/>
              <a:t>Mixing </a:t>
            </a:r>
          </a:p>
          <a:p>
            <a:pPr lvl="1"/>
            <a:r>
              <a:rPr lang="en-US" sz="1600" dirty="0"/>
              <a:t>Effective number of samples </a:t>
            </a:r>
          </a:p>
          <a:p>
            <a:r>
              <a:rPr lang="en-US" sz="1800" dirty="0"/>
              <a:t>Visual</a:t>
            </a:r>
          </a:p>
          <a:p>
            <a:pPr lvl="1"/>
            <a:r>
              <a:rPr lang="en-US" sz="1600" dirty="0"/>
              <a:t>sample path </a:t>
            </a:r>
          </a:p>
          <a:p>
            <a:pPr lvl="1"/>
            <a:r>
              <a:rPr lang="en-US" sz="1600" dirty="0" err="1"/>
              <a:t>cumsum</a:t>
            </a:r>
            <a:r>
              <a:rPr lang="en-US" sz="1600" dirty="0"/>
              <a:t> diagnostics</a:t>
            </a:r>
          </a:p>
          <a:p>
            <a:pPr lvl="1"/>
            <a:r>
              <a:rPr lang="en-US" sz="1600" dirty="0"/>
              <a:t>Be aware of apparent convergence</a:t>
            </a:r>
          </a:p>
          <a:p>
            <a:r>
              <a:rPr lang="en-US" sz="1800" dirty="0"/>
              <a:t>How many chains? </a:t>
            </a:r>
          </a:p>
          <a:p>
            <a:pPr lvl="1"/>
            <a:r>
              <a:rPr lang="en-US" sz="1600" dirty="0"/>
              <a:t>at least two in «new territory»</a:t>
            </a:r>
          </a:p>
          <a:p>
            <a:r>
              <a:rPr lang="en-US" sz="1800" dirty="0"/>
              <a:t>Diagnostics</a:t>
            </a:r>
          </a:p>
          <a:p>
            <a:pPr lvl="1"/>
            <a:r>
              <a:rPr lang="en-US" sz="1600" dirty="0"/>
              <a:t>Gelman-Rubin </a:t>
            </a:r>
          </a:p>
          <a:p>
            <a:r>
              <a:rPr lang="en-US" sz="1800" dirty="0"/>
              <a:t>Practical </a:t>
            </a:r>
          </a:p>
          <a:p>
            <a:pPr lvl="1"/>
            <a:r>
              <a:rPr lang="en-US" sz="1600" dirty="0"/>
              <a:t>Monte Carlo variance less than 5%</a:t>
            </a:r>
          </a:p>
          <a:p>
            <a:r>
              <a:rPr lang="en-US" sz="1800" dirty="0"/>
              <a:t>Acceptance rate</a:t>
            </a:r>
          </a:p>
          <a:p>
            <a:pPr lvl="1"/>
            <a:r>
              <a:rPr lang="en-US" sz="1600" dirty="0"/>
              <a:t>Independence sampler high</a:t>
            </a:r>
          </a:p>
          <a:p>
            <a:pPr lvl="1"/>
            <a:r>
              <a:rPr lang="en-US" sz="1600" dirty="0"/>
              <a:t>Random walk not too high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10097-278C-48EB-BF13-C92E797F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28991-0721-428B-9155-837A4638E4CF}"/>
              </a:ext>
            </a:extLst>
          </p:cNvPr>
          <p:cNvSpPr/>
          <p:nvPr/>
        </p:nvSpPr>
        <p:spPr>
          <a:xfrm>
            <a:off x="5989680" y="2514298"/>
            <a:ext cx="306547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Need a check of all model parameters!</a:t>
            </a:r>
          </a:p>
          <a:p>
            <a:r>
              <a:rPr lang="en-US" dirty="0"/>
              <a:t>(and important functions)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427355-B7B6-40B6-AE9F-1CD95ACEB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680" y="1234555"/>
            <a:ext cx="2476500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BDFF5-2DF2-404E-B0C9-C5A08F163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08" y="3701371"/>
            <a:ext cx="3329348" cy="1021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324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nb-NO" dirty="0" err="1"/>
              <a:t>Convergence</a:t>
            </a:r>
            <a:r>
              <a:rPr lang="nb-NO" dirty="0"/>
              <a:t> </a:t>
            </a:r>
            <a:r>
              <a:rPr lang="nb-NO" dirty="0" err="1"/>
              <a:t>issues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MCMC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885" y="1196752"/>
            <a:ext cx="8124656" cy="5400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1495D3-3B67-4AA3-B47C-C5A40078F213}"/>
              </a:ext>
            </a:extLst>
          </p:cNvPr>
          <p:cNvSpPr txBox="1"/>
          <p:nvPr/>
        </p:nvSpPr>
        <p:spPr>
          <a:xfrm>
            <a:off x="5672916" y="2703876"/>
            <a:ext cx="2834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 is </a:t>
            </a:r>
            <a:r>
              <a:rPr lang="nb-NO" dirty="0" err="1"/>
              <a:t>denoted</a:t>
            </a:r>
            <a:r>
              <a:rPr lang="nb-NO" dirty="0"/>
              <a:t>  «</a:t>
            </a:r>
            <a:r>
              <a:rPr lang="nb-NO" dirty="0" err="1"/>
              <a:t>burn</a:t>
            </a:r>
            <a:r>
              <a:rPr lang="nb-NO" dirty="0"/>
              <a:t> in»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549274B7-8476-49E4-A029-C8AC4FA60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" t="21192" b="43152"/>
          <a:stretch/>
        </p:blipFill>
        <p:spPr bwMode="auto">
          <a:xfrm>
            <a:off x="5493461" y="1475656"/>
            <a:ext cx="3193339" cy="1159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407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/>
              <a:t>Mixing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268760"/>
            <a:ext cx="7344816" cy="53345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76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4E0D3-A448-4E94-ABE6-1FC499301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400" y="6374340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4DE852-AF53-4210-A39E-BAA96D427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7698" y="2496526"/>
            <a:ext cx="3102574" cy="2545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A11BCF-D5C4-4E86-9D29-AAC97109E0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620688"/>
            <a:ext cx="8574736" cy="18549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380150-D5CD-4EDD-9207-483857961024}"/>
              </a:ext>
            </a:extLst>
          </p:cNvPr>
          <p:cNvSpPr txBox="1"/>
          <p:nvPr/>
        </p:nvSpPr>
        <p:spPr>
          <a:xfrm>
            <a:off x="4451530" y="1023957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acf</a:t>
            </a:r>
            <a:r>
              <a:rPr lang="nb-NO" dirty="0"/>
              <a:t>=</a:t>
            </a:r>
            <a:r>
              <a:rPr lang="nb-NO" dirty="0" err="1"/>
              <a:t>autocorrelation</a:t>
            </a:r>
            <a:r>
              <a:rPr lang="nb-NO" dirty="0"/>
              <a:t> </a:t>
            </a:r>
            <a:r>
              <a:rPr lang="nb-NO" dirty="0" err="1"/>
              <a:t>function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CA7D2E-E282-4782-BBDA-4123D34D94D2}"/>
                  </a:ext>
                </a:extLst>
              </p:cNvPr>
              <p:cNvSpPr txBox="1"/>
              <p:nvPr/>
            </p:nvSpPr>
            <p:spPr>
              <a:xfrm>
                <a:off x="173728" y="2607298"/>
                <a:ext cx="45994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err="1"/>
                  <a:t>Corresponding</a:t>
                </a:r>
                <a:r>
                  <a:rPr lang="nb-NO" dirty="0"/>
                  <a:t> </a:t>
                </a:r>
                <a:r>
                  <a:rPr lang="nb-NO" dirty="0" err="1"/>
                  <a:t>covariance</a:t>
                </a:r>
                <a:r>
                  <a:rPr lang="nb-NO" dirty="0"/>
                  <a:t> </a:t>
                </a:r>
                <a:r>
                  <a:rPr lang="nb-NO" dirty="0" err="1"/>
                  <a:t>matrix</a:t>
                </a:r>
                <a:r>
                  <a:rPr lang="nb-NO" dirty="0"/>
                  <a:t>: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𝚺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CA7D2E-E282-4782-BBDA-4123D34D9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28" y="2607298"/>
                <a:ext cx="4599429" cy="400110"/>
              </a:xfrm>
              <a:prstGeom prst="rect">
                <a:avLst/>
              </a:prstGeom>
              <a:blipFill>
                <a:blip r:embed="rId4"/>
                <a:stretch>
                  <a:fillRect l="-132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25680C-7DBC-46D8-842F-9B1F9D83FEEE}"/>
                  </a:ext>
                </a:extLst>
              </p:cNvPr>
              <p:cNvSpPr txBox="1"/>
              <p:nvPr/>
            </p:nvSpPr>
            <p:spPr>
              <a:xfrm>
                <a:off x="190372" y="3237026"/>
                <a:ext cx="5635324" cy="8917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𝚺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b-NO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25680C-7DBC-46D8-842F-9B1F9D83F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72" y="3237026"/>
                <a:ext cx="5635324" cy="8917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B88670D-6142-4C22-9961-D850E0AA48B3}"/>
                  </a:ext>
                </a:extLst>
              </p:cNvPr>
              <p:cNvSpPr/>
              <p:nvPr/>
            </p:nvSpPr>
            <p:spPr>
              <a:xfrm>
                <a:off x="390289" y="4449894"/>
                <a:ext cx="5573834" cy="902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nary>
                            <m:naryPr>
                              <m:chr m:val="∑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≈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nary>
                        <m:naryPr>
                          <m:chr m:val="∑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B88670D-6142-4C22-9961-D850E0AA48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89" y="4449894"/>
                <a:ext cx="5573834" cy="9025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DF14BE-9767-4C35-9988-38D3E0DD0415}"/>
                  </a:ext>
                </a:extLst>
              </p:cNvPr>
              <p:cNvSpPr/>
              <p:nvPr/>
            </p:nvSpPr>
            <p:spPr>
              <a:xfrm>
                <a:off x="5465863" y="5536196"/>
                <a:ext cx="3402085" cy="8850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p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DF14BE-9767-4C35-9988-38D3E0DD04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863" y="5536196"/>
                <a:ext cx="3402085" cy="8850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4C0AFA-B6D4-40CF-9606-52B5805877D0}"/>
                  </a:ext>
                </a:extLst>
              </p:cNvPr>
              <p:cNvSpPr/>
              <p:nvPr/>
            </p:nvSpPr>
            <p:spPr>
              <a:xfrm>
                <a:off x="683568" y="5480763"/>
                <a:ext cx="4439164" cy="1083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nary>
                            <m:naryPr>
                              <m:chr m:val="∑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p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4C0AFA-B6D4-40CF-9606-52B580587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480763"/>
                <a:ext cx="4439164" cy="10831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110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843" y="332656"/>
            <a:ext cx="7696200" cy="1143000"/>
          </a:xfrm>
        </p:spPr>
        <p:txBody>
          <a:bodyPr/>
          <a:lstStyle/>
          <a:p>
            <a:r>
              <a:rPr lang="en-US" dirty="0"/>
              <a:t>Effective sample size for MCMC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000" r="18964" b="-1499"/>
          <a:stretch/>
        </p:blipFill>
        <p:spPr>
          <a:xfrm>
            <a:off x="934493" y="1423864"/>
            <a:ext cx="7735632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3923928" y="4509120"/>
            <a:ext cx="1512168" cy="50405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74070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9282451-B5F3-4484-949F-8641AEE2B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404664"/>
            <a:ext cx="7696200" cy="1143000"/>
          </a:xfrm>
        </p:spPr>
        <p:txBody>
          <a:bodyPr/>
          <a:lstStyle/>
          <a:p>
            <a:r>
              <a:rPr lang="en-US"/>
              <a:t>Convergence for all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140A17-A4EA-4F12-B198-BD2FF8D11C2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755576" y="1371600"/>
            <a:ext cx="8388424" cy="4577680"/>
          </a:xfrm>
        </p:spPr>
        <p:txBody>
          <a:bodyPr wrap="square" rtlCol="0" anchor="t">
            <a:normAutofit/>
          </a:bodyPr>
          <a:lstStyle/>
          <a:p>
            <a:r>
              <a:rPr lang="en-US" dirty="0"/>
              <a:t>We can have the situation that:  some variables mix well while other have bad mixing</a:t>
            </a:r>
          </a:p>
          <a:p>
            <a:r>
              <a:rPr lang="en-US" dirty="0"/>
              <a:t>Need to check </a:t>
            </a:r>
          </a:p>
          <a:p>
            <a:pPr lvl="1"/>
            <a:r>
              <a:rPr lang="en-US" dirty="0"/>
              <a:t>Each model parameter</a:t>
            </a:r>
          </a:p>
          <a:p>
            <a:pPr lvl="1"/>
            <a:r>
              <a:rPr lang="en-US" dirty="0"/>
              <a:t>Important functions of model parameters</a:t>
            </a:r>
          </a:p>
          <a:p>
            <a:r>
              <a:rPr lang="en-US" dirty="0"/>
              <a:t>Consider also</a:t>
            </a:r>
          </a:p>
          <a:p>
            <a:pPr lvl="1"/>
            <a:r>
              <a:rPr lang="en-US" dirty="0"/>
              <a:t>Likelihood and/or posterior density (to proportionality)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Convergence check is essential, the </a:t>
            </a:r>
            <a:r>
              <a:rPr lang="en-US" dirty="0" err="1"/>
              <a:t>McMC</a:t>
            </a:r>
            <a:r>
              <a:rPr lang="en-US" dirty="0"/>
              <a:t> code is not complete without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01CD2-1DFA-416E-BB71-19B9B444E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80E85F33-64F2-DC45-8242-2D1EA2FA570D}" type="slidenum">
              <a:rPr lang="en-US" smtClean="0"/>
              <a:pPr>
                <a:spcAft>
                  <a:spcPts val="600"/>
                </a:spcAft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98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4" y="404664"/>
            <a:ext cx="7696200" cy="1143000"/>
          </a:xfrm>
        </p:spPr>
        <p:txBody>
          <a:bodyPr/>
          <a:lstStyle/>
          <a:p>
            <a:r>
              <a:rPr lang="nb-NO" dirty="0"/>
              <a:t>Visual </a:t>
            </a:r>
            <a:r>
              <a:rPr lang="nb-NO" dirty="0" err="1"/>
              <a:t>inspection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chain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17" b="50572"/>
          <a:stretch/>
        </p:blipFill>
        <p:spPr>
          <a:xfrm>
            <a:off x="277583" y="3863752"/>
            <a:ext cx="8724746" cy="23846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79A86B3-CB96-4571-A9F1-39C1382CC3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572" r="1717"/>
          <a:stretch/>
        </p:blipFill>
        <p:spPr bwMode="auto">
          <a:xfrm>
            <a:off x="141671" y="1700808"/>
            <a:ext cx="8724746" cy="2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521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BA04-E911-4417-9023-773053D69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12" y="611160"/>
            <a:ext cx="7696200" cy="1143000"/>
          </a:xfrm>
        </p:spPr>
        <p:txBody>
          <a:bodyPr/>
          <a:lstStyle/>
          <a:p>
            <a:r>
              <a:rPr lang="nb-NO" sz="2800" dirty="0"/>
              <a:t>Gibbs sampler for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Bivariate</a:t>
            </a:r>
            <a:r>
              <a:rPr lang="nb-NO" sz="2800" dirty="0"/>
              <a:t> normal </a:t>
            </a:r>
            <a:r>
              <a:rPr lang="nb-NO" sz="2800" dirty="0" err="1"/>
              <a:t>distribution</a:t>
            </a:r>
            <a:endParaRPr lang="nb-NO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4C32A-A177-4C5C-B403-26C36FFC1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026" name="Picture 2" descr="Gibbs Sampling - an overview | ScienceDirect Topics">
            <a:extLst>
              <a:ext uri="{FF2B5EF4-FFF2-40B4-BE49-F238E27FC236}">
                <a16:creationId xmlns:a16="http://schemas.microsoft.com/office/drawing/2014/main" id="{852D329C-AB5A-4A11-B3E7-E0E3503E8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96226"/>
            <a:ext cx="7056784" cy="375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424DA3-CA55-473C-828E-DC83D97FB259}"/>
              </a:ext>
            </a:extLst>
          </p:cNvPr>
          <p:cNvSpPr txBox="1"/>
          <p:nvPr/>
        </p:nvSpPr>
        <p:spPr>
          <a:xfrm>
            <a:off x="1475656" y="5848290"/>
            <a:ext cx="1726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Will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well</a:t>
            </a:r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76E63F-A06F-4303-8A39-DB1026687284}"/>
              </a:ext>
            </a:extLst>
          </p:cNvPr>
          <p:cNvSpPr txBox="1"/>
          <p:nvPr/>
        </p:nvSpPr>
        <p:spPr>
          <a:xfrm>
            <a:off x="4903054" y="5854386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Bad </a:t>
            </a:r>
            <a:r>
              <a:rPr lang="nb-NO" dirty="0" err="1"/>
              <a:t>mixing</a:t>
            </a:r>
            <a:endParaRPr lang="nb-NO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2F8C9B6-B0A0-4013-9438-437991015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0572" r="50092" b="4652"/>
          <a:stretch/>
        </p:blipFill>
        <p:spPr bwMode="auto">
          <a:xfrm>
            <a:off x="1461234" y="1628800"/>
            <a:ext cx="2198081" cy="107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9DCDFF0-466D-4F56-8F67-129AF5D1E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36" r="51623" b="50572"/>
          <a:stretch/>
        </p:blipFill>
        <p:spPr>
          <a:xfrm>
            <a:off x="5076768" y="1658296"/>
            <a:ext cx="2087520" cy="9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3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432" y="404664"/>
            <a:ext cx="7696200" cy="1143000"/>
          </a:xfrm>
        </p:spPr>
        <p:txBody>
          <a:bodyPr/>
          <a:lstStyle/>
          <a:p>
            <a:r>
              <a:rPr lang="en-US"/>
              <a:t>How to assess convergence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96" y="1304764"/>
            <a:ext cx="7745803" cy="49685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5576" y="544522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Better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718122" y="3789040"/>
            <a:ext cx="0" cy="7086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1691680" y="5229200"/>
            <a:ext cx="0" cy="7086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1" name="Rectangle 10"/>
          <p:cNvSpPr/>
          <p:nvPr/>
        </p:nvSpPr>
        <p:spPr>
          <a:xfrm>
            <a:off x="755576" y="3943322"/>
            <a:ext cx="6415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Bad</a:t>
            </a: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AE6DB3E0-CBA8-4E6A-A149-BE3EF79788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0572" r="50092" b="4652"/>
          <a:stretch/>
        </p:blipFill>
        <p:spPr bwMode="auto">
          <a:xfrm>
            <a:off x="7348259" y="5272744"/>
            <a:ext cx="1601679" cy="78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C690931-A5B2-4F4C-B2B4-36BCFFE35D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6" r="51623" b="50572"/>
          <a:stretch/>
        </p:blipFill>
        <p:spPr bwMode="auto">
          <a:xfrm>
            <a:off x="7395851" y="3658151"/>
            <a:ext cx="1614940" cy="7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67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490" y="260648"/>
            <a:ext cx="7696200" cy="1143000"/>
          </a:xfrm>
        </p:spPr>
        <p:txBody>
          <a:bodyPr/>
          <a:lstStyle/>
          <a:p>
            <a:r>
              <a:rPr lang="en-US" dirty="0"/>
              <a:t>Apparent convergence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-3599"/>
          <a:stretch/>
        </p:blipFill>
        <p:spPr>
          <a:xfrm>
            <a:off x="683568" y="1039264"/>
            <a:ext cx="5760640" cy="57741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82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A4E7C-1FE8-971F-AAD6-76A06A1D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multiple chains  to visually check convergence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B9BAA-E326-6065-B5AC-AB63CD6B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0AFEA7-55B3-AE39-B90E-F80B57BB7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276080"/>
            <a:ext cx="7696200" cy="352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40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60648"/>
            <a:ext cx="7696200" cy="1143000"/>
          </a:xfrm>
        </p:spPr>
        <p:txBody>
          <a:bodyPr/>
          <a:lstStyle/>
          <a:p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chains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700" y="1268760"/>
            <a:ext cx="7353300" cy="50032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607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Gelman</a:t>
            </a:r>
            <a:r>
              <a:rPr lang="nb-NO" dirty="0"/>
              <a:t>-Rubin </a:t>
            </a:r>
            <a:r>
              <a:rPr lang="nb-NO" dirty="0" err="1"/>
              <a:t>diagnostic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738" y="1143124"/>
            <a:ext cx="7128792" cy="543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353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929" y="404664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Exercise</a:t>
            </a:r>
            <a:r>
              <a:rPr lang="nb-NO" dirty="0"/>
              <a:t> 7.8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500" b="-5250"/>
          <a:stretch/>
        </p:blipFill>
        <p:spPr>
          <a:xfrm>
            <a:off x="648986" y="1547664"/>
            <a:ext cx="7224337" cy="47007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/>
          <a:srcRect t="5970" r="52142"/>
          <a:stretch/>
        </p:blipFill>
        <p:spPr bwMode="auto">
          <a:xfrm>
            <a:off x="6895500" y="3284984"/>
            <a:ext cx="195564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2843808" y="3717032"/>
            <a:ext cx="4104456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2699792" y="4941168"/>
            <a:ext cx="4392488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78268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uncertainty and Monte Carlo uncertainty (a practical approach)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954926"/>
            <a:ext cx="8515029" cy="33843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DFA0-7BFF-48FC-B8E1-FA70422B9AEA}"/>
              </a:ext>
            </a:extLst>
          </p:cNvPr>
          <p:cNvSpPr txBox="1"/>
          <p:nvPr/>
        </p:nvSpPr>
        <p:spPr>
          <a:xfrm>
            <a:off x="1601540" y="5269424"/>
            <a:ext cx="7061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Practical argument: since the uncertainty in h(X)  has a </a:t>
            </a:r>
            <a:br>
              <a:rPr lang="en-US" dirty="0"/>
            </a:br>
            <a:r>
              <a:rPr lang="en-US" dirty="0"/>
              <a:t>fixed uncertainty (for a give dataset), it makes little sense </a:t>
            </a:r>
            <a:br>
              <a:rPr lang="en-US" dirty="0"/>
            </a:br>
            <a:r>
              <a:rPr lang="en-US" dirty="0"/>
              <a:t>to estimate the mean with an accuracy  several orders below.</a:t>
            </a:r>
          </a:p>
        </p:txBody>
      </p:sp>
    </p:spTree>
    <p:extLst>
      <p:ext uri="{BB962C8B-B14F-4D97-AF65-F5344CB8AC3E}">
        <p14:creationId xmlns:p14="http://schemas.microsoft.com/office/powerpoint/2010/main" val="318314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157" y="208856"/>
            <a:ext cx="7696200" cy="1143000"/>
          </a:xfrm>
        </p:spPr>
        <p:txBody>
          <a:bodyPr/>
          <a:lstStyle/>
          <a:p>
            <a:r>
              <a:rPr lang="en-US" dirty="0" err="1"/>
              <a:t>McMC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71600"/>
            <a:ext cx="6821760" cy="5677544"/>
          </a:xfrm>
        </p:spPr>
        <p:txBody>
          <a:bodyPr/>
          <a:lstStyle/>
          <a:p>
            <a:r>
              <a:rPr lang="en-US" dirty="0"/>
              <a:t>General Markov chain theory</a:t>
            </a:r>
          </a:p>
          <a:p>
            <a:r>
              <a:rPr lang="en-US" dirty="0"/>
              <a:t>Specific chains:</a:t>
            </a:r>
          </a:p>
          <a:p>
            <a:pPr lvl="1"/>
            <a:r>
              <a:rPr lang="en-US" sz="1800" dirty="0"/>
              <a:t>Random walk chain</a:t>
            </a:r>
          </a:p>
          <a:p>
            <a:pPr lvl="1"/>
            <a:r>
              <a:rPr lang="en-US" sz="1800" dirty="0"/>
              <a:t>Independent chain</a:t>
            </a:r>
          </a:p>
          <a:p>
            <a:pPr lvl="1"/>
            <a:r>
              <a:rPr lang="en-US" sz="1800" dirty="0"/>
              <a:t>Gibbs sampler</a:t>
            </a:r>
          </a:p>
          <a:p>
            <a:r>
              <a:rPr lang="en-US" dirty="0"/>
              <a:t>Convergence</a:t>
            </a:r>
          </a:p>
          <a:p>
            <a:pPr lvl="1"/>
            <a:r>
              <a:rPr lang="en-US" sz="1800" dirty="0" err="1"/>
              <a:t>Burnin</a:t>
            </a:r>
            <a:r>
              <a:rPr lang="en-US" sz="1800" dirty="0"/>
              <a:t>                       </a:t>
            </a:r>
          </a:p>
          <a:p>
            <a:pPr lvl="1"/>
            <a:r>
              <a:rPr lang="en-US" sz="1800" dirty="0"/>
              <a:t>Mixing</a:t>
            </a:r>
          </a:p>
          <a:p>
            <a:pPr lvl="1"/>
            <a:r>
              <a:rPr lang="en-US" sz="1800" dirty="0"/>
              <a:t>Effective sample size </a:t>
            </a:r>
          </a:p>
          <a:p>
            <a:pPr lvl="1"/>
            <a:r>
              <a:rPr lang="en-US" sz="1800" dirty="0"/>
              <a:t>Visual </a:t>
            </a:r>
          </a:p>
          <a:p>
            <a:pPr lvl="1"/>
            <a:r>
              <a:rPr lang="en-US" sz="1800" dirty="0" err="1"/>
              <a:t>Multple</a:t>
            </a:r>
            <a:r>
              <a:rPr lang="en-US" sz="1800" dirty="0"/>
              <a:t> chains </a:t>
            </a:r>
          </a:p>
          <a:p>
            <a:pPr lvl="1"/>
            <a:r>
              <a:rPr lang="en-US" sz="1800" dirty="0"/>
              <a:t>Diagnostics: Gelman-Rubin </a:t>
            </a:r>
          </a:p>
          <a:p>
            <a:pPr lvl="1"/>
            <a:r>
              <a:rPr lang="en-US" sz="1800" dirty="0"/>
              <a:t>Monte Carlo variance less than 5%</a:t>
            </a:r>
          </a:p>
          <a:p>
            <a:pPr lvl="1"/>
            <a:r>
              <a:rPr lang="en-US" sz="1800" dirty="0"/>
              <a:t>Acceptance rate </a:t>
            </a:r>
          </a:p>
          <a:p>
            <a:pPr lvl="2"/>
            <a:r>
              <a:rPr lang="en-US" sz="1800" dirty="0"/>
              <a:t>Independence sampler high</a:t>
            </a:r>
          </a:p>
          <a:p>
            <a:pPr lvl="2"/>
            <a:r>
              <a:rPr lang="en-US" sz="1800" dirty="0"/>
              <a:t>Random walk not too high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C41A62-E812-942A-0B66-85D219BCD984}"/>
              </a:ext>
            </a:extLst>
          </p:cNvPr>
          <p:cNvSpPr txBox="1"/>
          <p:nvPr/>
        </p:nvSpPr>
        <p:spPr>
          <a:xfrm>
            <a:off x="5220072" y="2060848"/>
            <a:ext cx="3641500" cy="3687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Next time: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Tricks to customize sampling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Augmentation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Block update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Reparametrize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Hybrid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Griddy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-Gibbs</a:t>
            </a:r>
          </a:p>
        </p:txBody>
      </p:sp>
    </p:spTree>
    <p:extLst>
      <p:ext uri="{BB962C8B-B14F-4D97-AF65-F5344CB8AC3E}">
        <p14:creationId xmlns:p14="http://schemas.microsoft.com/office/powerpoint/2010/main" val="425328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3905</TotalTime>
  <Words>1594</Words>
  <Application>Microsoft Office PowerPoint</Application>
  <PresentationFormat>On-screen Show (4:3)</PresentationFormat>
  <Paragraphs>341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Cambria Math</vt:lpstr>
      <vt:lpstr>Courier New</vt:lpstr>
      <vt:lpstr>Lucida Console</vt:lpstr>
      <vt:lpstr>Wingdings</vt:lpstr>
      <vt:lpstr>Blank Presentation</vt:lpstr>
      <vt:lpstr>STK-4051/9051  Computational Statistics  Spring 2024 Markov Chain Monte Carlo part 2  </vt:lpstr>
      <vt:lpstr>Last time SMC parameter estimation</vt:lpstr>
      <vt:lpstr>Last time McMC</vt:lpstr>
      <vt:lpstr>How to construct the chain?</vt:lpstr>
      <vt:lpstr>Today</vt:lpstr>
      <vt:lpstr>M-H and multivariate settings</vt:lpstr>
      <vt:lpstr>Example multivariate with  single coordinate update</vt:lpstr>
      <vt:lpstr>Results independent</vt:lpstr>
      <vt:lpstr>Gibbs sampler</vt:lpstr>
      <vt:lpstr>Gibbs sampler is popular in  Bayesian inference</vt:lpstr>
      <vt:lpstr>Example capture recapture</vt:lpstr>
      <vt:lpstr>Capture recapture cont…</vt:lpstr>
      <vt:lpstr>Capture recapture cont…</vt:lpstr>
      <vt:lpstr>The conditional distribution of   αi </vt:lpstr>
      <vt:lpstr>The conditional distribution of N</vt:lpstr>
      <vt:lpstr>Capture recapture cont…</vt:lpstr>
      <vt:lpstr>Properties of Gibbs sampler-random scan</vt:lpstr>
      <vt:lpstr>Gibbs sampler-deterministic scan</vt:lpstr>
      <vt:lpstr>Proof d=2</vt:lpstr>
      <vt:lpstr>Choices </vt:lpstr>
      <vt:lpstr>Requirement for convergence</vt:lpstr>
      <vt:lpstr>Error in independence sampler</vt:lpstr>
      <vt:lpstr>Gibbs sampler  failure, not irreducible</vt:lpstr>
      <vt:lpstr>When does a MCMC fail periodicity?</vt:lpstr>
      <vt:lpstr>Example recurrent fail : improper prior</vt:lpstr>
      <vt:lpstr>Example  random walk in R^3</vt:lpstr>
      <vt:lpstr>Reccurent fail</vt:lpstr>
      <vt:lpstr>Example where we it is easy to overlook  detailed balance (and it matters)</vt:lpstr>
      <vt:lpstr>Results with and without  error:</vt:lpstr>
      <vt:lpstr>Now: Convergence in practice</vt:lpstr>
      <vt:lpstr>Convergence issues of MCMC </vt:lpstr>
      <vt:lpstr>Mixing</vt:lpstr>
      <vt:lpstr>PowerPoint Presentation</vt:lpstr>
      <vt:lpstr>Effective sample size for MCMC</vt:lpstr>
      <vt:lpstr>Convergence for all</vt:lpstr>
      <vt:lpstr>Visual inspection of chain</vt:lpstr>
      <vt:lpstr>Gibbs sampler for the Bivariate normal distribution</vt:lpstr>
      <vt:lpstr>How to assess convergence</vt:lpstr>
      <vt:lpstr>Apparent convergence</vt:lpstr>
      <vt:lpstr>Use multiple chains  to visually check convergence</vt:lpstr>
      <vt:lpstr>Number of chains</vt:lpstr>
      <vt:lpstr>The Gelman-Rubin diagnostic</vt:lpstr>
      <vt:lpstr>Example: Exercise 7.8 </vt:lpstr>
      <vt:lpstr>Data uncertainty and Monte Carlo uncertainty (a practical approach)</vt:lpstr>
      <vt:lpstr>McMC: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STK-4051/9051  Computational Statistics, Markov Chain Monte Carlo part 2  </dc:title>
  <dc:creator>Odd Kolbjørnsen</dc:creator>
  <cp:lastModifiedBy>Odd Kolbjørnsen</cp:lastModifiedBy>
  <cp:revision>39</cp:revision>
  <dcterms:created xsi:type="dcterms:W3CDTF">2021-03-17T23:23:10Z</dcterms:created>
  <dcterms:modified xsi:type="dcterms:W3CDTF">2024-03-19T23:44:08Z</dcterms:modified>
</cp:coreProperties>
</file>