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449" r:id="rId3"/>
    <p:sldId id="295" r:id="rId4"/>
    <p:sldId id="296" r:id="rId5"/>
    <p:sldId id="316" r:id="rId6"/>
    <p:sldId id="297" r:id="rId7"/>
    <p:sldId id="298" r:id="rId8"/>
    <p:sldId id="340" r:id="rId9"/>
    <p:sldId id="299" r:id="rId10"/>
    <p:sldId id="301" r:id="rId11"/>
    <p:sldId id="302" r:id="rId12"/>
    <p:sldId id="337" r:id="rId13"/>
    <p:sldId id="303" r:id="rId14"/>
    <p:sldId id="312" r:id="rId15"/>
    <p:sldId id="310" r:id="rId16"/>
    <p:sldId id="304" r:id="rId17"/>
    <p:sldId id="343" r:id="rId18"/>
    <p:sldId id="305" r:id="rId19"/>
    <p:sldId id="306" r:id="rId20"/>
    <p:sldId id="336" r:id="rId21"/>
    <p:sldId id="334" r:id="rId22"/>
    <p:sldId id="335" r:id="rId23"/>
    <p:sldId id="339" r:id="rId24"/>
    <p:sldId id="307" r:id="rId25"/>
    <p:sldId id="338" r:id="rId26"/>
    <p:sldId id="309" r:id="rId27"/>
    <p:sldId id="308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00" autoAdjust="0"/>
    <p:restoredTop sz="93165" autoAdjust="0"/>
  </p:normalViewPr>
  <p:slideViewPr>
    <p:cSldViewPr>
      <p:cViewPr varScale="1">
        <p:scale>
          <a:sx n="58" d="100"/>
          <a:sy n="58" d="100"/>
        </p:scale>
        <p:origin x="1140" y="3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19.03.2024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323602" y="1182351"/>
            <a:ext cx="4104382" cy="5357395"/>
          </a:xfrm>
          <a:prstGeom prst="rect">
            <a:avLst/>
          </a:prstGeom>
        </p:spPr>
        <p:txBody>
          <a:bodyPr/>
          <a:lstStyle>
            <a:lvl1pPr marL="342900" indent="-180000">
              <a:spcBef>
                <a:spcPts val="48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latin typeface="+mj-lt"/>
                <a:cs typeface="Arial" panose="020B0604020202020204" pitchFamily="34" charset="0"/>
              </a:defRPr>
            </a:lvl1pPr>
            <a:lvl2pPr marL="540000" indent="-180000"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+mj-lt"/>
              </a:defRPr>
            </a:lvl2pPr>
            <a:lvl3pPr marL="720000" indent="-180000">
              <a:buClr>
                <a:schemeClr val="tx1"/>
              </a:buClr>
              <a:defRPr sz="1400" i="0">
                <a:latin typeface="+mj-lt"/>
                <a:cs typeface="Arial" panose="020B0604020202020204" pitchFamily="34" charset="0"/>
              </a:defRPr>
            </a:lvl3pPr>
            <a:lvl4pPr marL="900000" indent="-1800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400" i="0">
                <a:latin typeface="+mj-lt"/>
              </a:defRPr>
            </a:lvl4pPr>
            <a:lvl5pPr marL="1107450" indent="-171450"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  <a:defRPr sz="120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467544" y="432003"/>
            <a:ext cx="7057032" cy="6038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6"/>
          </p:nvPr>
        </p:nvSpPr>
        <p:spPr>
          <a:xfrm>
            <a:off x="4499992" y="1182351"/>
            <a:ext cx="4104382" cy="5357395"/>
          </a:xfrm>
          <a:prstGeom prst="rect">
            <a:avLst/>
          </a:prstGeom>
        </p:spPr>
        <p:txBody>
          <a:bodyPr/>
          <a:lstStyle>
            <a:lvl1pPr marL="342900" indent="-180000">
              <a:spcBef>
                <a:spcPts val="48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latin typeface="+mj-lt"/>
                <a:cs typeface="Arial" panose="020B0604020202020204" pitchFamily="34" charset="0"/>
              </a:defRPr>
            </a:lvl1pPr>
            <a:lvl2pPr marL="540000" indent="-180000"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+mj-lt"/>
              </a:defRPr>
            </a:lvl2pPr>
            <a:lvl3pPr marL="720000" indent="-180000">
              <a:buClr>
                <a:schemeClr val="tx1"/>
              </a:buClr>
              <a:defRPr sz="1400" i="0">
                <a:latin typeface="+mj-lt"/>
                <a:cs typeface="Arial" panose="020B0604020202020204" pitchFamily="34" charset="0"/>
              </a:defRPr>
            </a:lvl3pPr>
            <a:lvl4pPr marL="900000" indent="-1800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400" i="0">
                <a:latin typeface="+mj-lt"/>
              </a:defRPr>
            </a:lvl4pPr>
            <a:lvl5pPr marL="1107450" indent="-171450"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  <a:defRPr sz="120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350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3.png"/><Relationship Id="rId7" Type="http://schemas.openxmlformats.org/officeDocument/2006/relationships/image" Target="../media/image2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3" Type="http://schemas.openxmlformats.org/officeDocument/2006/relationships/image" Target="../media/image252.png"/><Relationship Id="rId7" Type="http://schemas.openxmlformats.org/officeDocument/2006/relationships/image" Target="../media/image35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5" Type="http://schemas.openxmlformats.org/officeDocument/2006/relationships/image" Target="../media/image331.png"/><Relationship Id="rId4" Type="http://schemas.openxmlformats.org/officeDocument/2006/relationships/image" Target="../media/image262.png"/><Relationship Id="rId9" Type="http://schemas.openxmlformats.org/officeDocument/2006/relationships/image" Target="../media/image37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70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21.png"/><Relationship Id="rId7" Type="http://schemas.openxmlformats.org/officeDocument/2006/relationships/image" Target="../media/image74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11" Type="http://schemas.openxmlformats.org/officeDocument/2006/relationships/image" Target="../media/image512.png"/><Relationship Id="rId5" Type="http://schemas.openxmlformats.org/officeDocument/2006/relationships/image" Target="../media/image721.png"/><Relationship Id="rId10" Type="http://schemas.openxmlformats.org/officeDocument/2006/relationships/image" Target="../media/image501.png"/><Relationship Id="rId4" Type="http://schemas.openxmlformats.org/officeDocument/2006/relationships/image" Target="../media/image20.png"/><Relationship Id="rId9" Type="http://schemas.openxmlformats.org/officeDocument/2006/relationships/image" Target="../media/image49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4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0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20.png"/><Relationship Id="rId13" Type="http://schemas.openxmlformats.org/officeDocument/2006/relationships/image" Target="../media/image63.png"/><Relationship Id="rId26" Type="http://schemas.openxmlformats.org/officeDocument/2006/relationships/image" Target="../media/image530.png"/><Relationship Id="rId21" Type="http://schemas.openxmlformats.org/officeDocument/2006/relationships/image" Target="../media/image64.png"/><Relationship Id="rId34" Type="http://schemas.openxmlformats.org/officeDocument/2006/relationships/image" Target="../media/image710.png"/><Relationship Id="rId7" Type="http://schemas.openxmlformats.org/officeDocument/2006/relationships/image" Target="../media/image320.png"/><Relationship Id="rId17" Type="http://schemas.openxmlformats.org/officeDocument/2006/relationships/image" Target="../media/image310.png"/><Relationship Id="rId12" Type="http://schemas.openxmlformats.org/officeDocument/2006/relationships/image" Target="../media/image62.png"/><Relationship Id="rId25" Type="http://schemas.openxmlformats.org/officeDocument/2006/relationships/image" Target="../media/image520.png"/><Relationship Id="rId33" Type="http://schemas.openxmlformats.org/officeDocument/2006/relationships/image" Target="../media/image700.png"/><Relationship Id="rId38" Type="http://schemas.openxmlformats.org/officeDocument/2006/relationships/image" Target="../media/image750.png"/><Relationship Id="rId2" Type="http://schemas.openxmlformats.org/officeDocument/2006/relationships/image" Target="../media/image13.png"/><Relationship Id="rId16" Type="http://schemas.openxmlformats.org/officeDocument/2006/relationships/image" Target="../media/image56.png"/><Relationship Id="rId20" Type="http://schemas.openxmlformats.org/officeDocument/2006/relationships/image" Target="../media/image58.png"/><Relationship Id="rId29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61.png"/><Relationship Id="rId24" Type="http://schemas.openxmlformats.org/officeDocument/2006/relationships/image" Target="../media/image511.png"/><Relationship Id="rId32" Type="http://schemas.openxmlformats.org/officeDocument/2006/relationships/image" Target="../media/image690.png"/><Relationship Id="rId37" Type="http://schemas.openxmlformats.org/officeDocument/2006/relationships/image" Target="../media/image740.png"/><Relationship Id="rId5" Type="http://schemas.openxmlformats.org/officeDocument/2006/relationships/image" Target="../media/image56.png"/><Relationship Id="rId15" Type="http://schemas.openxmlformats.org/officeDocument/2006/relationships/image" Target="../media/image55.png"/><Relationship Id="rId23" Type="http://schemas.openxmlformats.org/officeDocument/2006/relationships/image" Target="../media/image500.png"/><Relationship Id="rId28" Type="http://schemas.openxmlformats.org/officeDocument/2006/relationships/image" Target="../media/image650.png"/><Relationship Id="rId36" Type="http://schemas.openxmlformats.org/officeDocument/2006/relationships/image" Target="../media/image730.png"/><Relationship Id="rId19" Type="http://schemas.openxmlformats.org/officeDocument/2006/relationships/image" Target="../media/image57.png"/><Relationship Id="rId10" Type="http://schemas.openxmlformats.org/officeDocument/2006/relationships/image" Target="../media/image60.png"/><Relationship Id="rId31" Type="http://schemas.openxmlformats.org/officeDocument/2006/relationships/image" Target="../media/image680.png"/><Relationship Id="rId4" Type="http://schemas.openxmlformats.org/officeDocument/2006/relationships/image" Target="../media/image55.png"/><Relationship Id="rId14" Type="http://schemas.openxmlformats.org/officeDocument/2006/relationships/image" Target="../media/image64.png"/><Relationship Id="rId9" Type="http://schemas.openxmlformats.org/officeDocument/2006/relationships/image" Target="../media/image59.png"/><Relationship Id="rId22" Type="http://schemas.openxmlformats.org/officeDocument/2006/relationships/image" Target="../media/image19.png"/><Relationship Id="rId27" Type="http://schemas.openxmlformats.org/officeDocument/2006/relationships/image" Target="../media/image540.png"/><Relationship Id="rId30" Type="http://schemas.openxmlformats.org/officeDocument/2006/relationships/image" Target="../media/image670.png"/><Relationship Id="rId35" Type="http://schemas.openxmlformats.org/officeDocument/2006/relationships/image" Target="../media/image720.png"/><Relationship Id="rId8" Type="http://schemas.openxmlformats.org/officeDocument/2006/relationships/image" Target="../media/image57.png"/><Relationship Id="rId3" Type="http://schemas.openxmlformats.org/officeDocument/2006/relationships/image" Target="../media/image49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Sequential Monte Carlo</a:t>
            </a:r>
            <a:br>
              <a:rPr lang="en-US" sz="1200" b="0" dirty="0"/>
            </a:br>
            <a:r>
              <a:rPr lang="en-US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D5FF3E-9AE0-9B55-EFC9-29FD4FEFE3D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SMC</a:t>
            </a:r>
          </a:p>
          <a:p>
            <a:pPr lvl="1"/>
            <a:r>
              <a:rPr lang="en-US" dirty="0"/>
              <a:t>Particle filter  SMC with resampling</a:t>
            </a:r>
          </a:p>
          <a:p>
            <a:pPr lvl="1"/>
            <a:r>
              <a:rPr lang="en-US" dirty="0"/>
              <a:t>Bootstrap filter proposal from prior</a:t>
            </a:r>
          </a:p>
          <a:p>
            <a:r>
              <a:rPr lang="en-US" dirty="0"/>
              <a:t>SMC use case:</a:t>
            </a:r>
          </a:p>
          <a:p>
            <a:pPr lvl="1"/>
            <a:r>
              <a:rPr lang="en-US" dirty="0"/>
              <a:t>GPS</a:t>
            </a:r>
          </a:p>
          <a:p>
            <a:pPr lvl="1"/>
            <a:r>
              <a:rPr lang="en-US" dirty="0"/>
              <a:t>Terrain navigation</a:t>
            </a:r>
          </a:p>
          <a:p>
            <a:pPr lvl="1"/>
            <a:r>
              <a:rPr lang="en-US" dirty="0"/>
              <a:t>Robot location on a map</a:t>
            </a:r>
          </a:p>
          <a:p>
            <a:pPr lvl="1"/>
            <a:r>
              <a:rPr lang="en-US" dirty="0"/>
              <a:t>COVID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67EAD-5493-4BB8-9BB3-032CB8764E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7544" y="651436"/>
            <a:ext cx="7057032" cy="603884"/>
          </a:xfrm>
        </p:spPr>
        <p:txBody>
          <a:bodyPr/>
          <a:lstStyle/>
          <a:p>
            <a:r>
              <a:rPr lang="en-US" sz="2800" b="1" dirty="0"/>
              <a:t>Last time</a:t>
            </a:r>
          </a:p>
        </p:txBody>
      </p:sp>
      <p:pic>
        <p:nvPicPr>
          <p:cNvPr id="5" name="Content Placeholder 4" descr="A diagram of a graph&#10;&#10;Description automatically generated">
            <a:extLst>
              <a:ext uri="{FF2B5EF4-FFF2-40B4-BE49-F238E27FC236}">
                <a16:creationId xmlns:a16="http://schemas.microsoft.com/office/drawing/2014/main" id="{05BD646E-0F5D-CC20-6865-D25302BA5C4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 rotWithShape="1">
          <a:blip r:embed="rId2"/>
          <a:srcRect t="8780"/>
          <a:stretch/>
        </p:blipFill>
        <p:spPr>
          <a:xfrm>
            <a:off x="4613429" y="1302267"/>
            <a:ext cx="4103687" cy="2912393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CBE3B58-C5FE-A14F-DA49-61BB18327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45017" y="4327300"/>
            <a:ext cx="3456384" cy="192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57B9FF-21FE-6CD3-136B-7A85780034A5}"/>
              </a:ext>
            </a:extLst>
          </p:cNvPr>
          <p:cNvSpPr/>
          <p:nvPr/>
        </p:nvSpPr>
        <p:spPr bwMode="auto">
          <a:xfrm>
            <a:off x="6795940" y="4566417"/>
            <a:ext cx="107936" cy="145487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20948D-C754-B9A2-B4A4-2D76C0EBC372}"/>
              </a:ext>
            </a:extLst>
          </p:cNvPr>
          <p:cNvSpPr/>
          <p:nvPr/>
        </p:nvSpPr>
        <p:spPr bwMode="auto">
          <a:xfrm>
            <a:off x="8215530" y="4513677"/>
            <a:ext cx="107936" cy="1507611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DB4D88-99ED-BC94-B0D4-E0889D8A5CD9}"/>
              </a:ext>
            </a:extLst>
          </p:cNvPr>
          <p:cNvSpPr/>
          <p:nvPr/>
        </p:nvSpPr>
        <p:spPr bwMode="auto">
          <a:xfrm>
            <a:off x="5592222" y="4865434"/>
            <a:ext cx="2796202" cy="80696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3A1CDE9F-413D-3F41-BCEF-9F6014004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98706" y="4494935"/>
            <a:ext cx="3122576" cy="171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C33C5B-E3B0-6965-5724-7E0F4F409098}"/>
              </a:ext>
            </a:extLst>
          </p:cNvPr>
          <p:cNvSpPr/>
          <p:nvPr/>
        </p:nvSpPr>
        <p:spPr bwMode="auto">
          <a:xfrm>
            <a:off x="2556721" y="4597389"/>
            <a:ext cx="109512" cy="1368152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1CCFE9-E032-DFBD-FF94-468D1165DC01}"/>
                  </a:ext>
                </a:extLst>
              </p:cNvPr>
              <p:cNvSpPr txBox="1"/>
              <p:nvPr/>
            </p:nvSpPr>
            <p:spPr>
              <a:xfrm>
                <a:off x="1290113" y="6106172"/>
                <a:ext cx="271926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1CCFE9-E032-DFBD-FF94-468D1165D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113" y="6106172"/>
                <a:ext cx="2719267" cy="400110"/>
              </a:xfrm>
              <a:prstGeom prst="rect">
                <a:avLst/>
              </a:prstGeom>
              <a:blipFill>
                <a:blip r:embed="rId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7DCC7C-A6C3-8735-0109-7EF0A3DC0EF8}"/>
                  </a:ext>
                </a:extLst>
              </p:cNvPr>
              <p:cNvSpPr txBox="1"/>
              <p:nvPr/>
            </p:nvSpPr>
            <p:spPr>
              <a:xfrm>
                <a:off x="6890607" y="4044555"/>
                <a:ext cx="271926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7DCC7C-A6C3-8735-0109-7EF0A3DC0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0607" y="4044555"/>
                <a:ext cx="2719267" cy="40011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E8B71D2-FE99-81EB-6FD0-F21EA17BBFAC}"/>
                  </a:ext>
                </a:extLst>
              </p:cNvPr>
              <p:cNvSpPr txBox="1"/>
              <p:nvPr/>
            </p:nvSpPr>
            <p:spPr>
              <a:xfrm>
                <a:off x="5586996" y="6143040"/>
                <a:ext cx="271926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E8B71D2-FE99-81EB-6FD0-F21EA17BB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6996" y="6143040"/>
                <a:ext cx="2719267" cy="400110"/>
              </a:xfrm>
              <a:prstGeom prst="rect">
                <a:avLst/>
              </a:prstGeom>
              <a:blipFill>
                <a:blip r:embed="rId7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A8F1480-13D3-1D48-2738-21A076D67C05}"/>
                  </a:ext>
                </a:extLst>
              </p:cNvPr>
              <p:cNvSpPr txBox="1"/>
              <p:nvPr/>
            </p:nvSpPr>
            <p:spPr>
              <a:xfrm>
                <a:off x="4823543" y="4475204"/>
                <a:ext cx="271926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A8F1480-13D3-1D48-2738-21A076D67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543" y="4475204"/>
                <a:ext cx="2719267" cy="400110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66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Bootstrap filter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908" y="1441376"/>
            <a:ext cx="8092480" cy="439519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051720" y="2204864"/>
            <a:ext cx="1368152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066960" y="3732272"/>
            <a:ext cx="1368152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39752" y="4012684"/>
            <a:ext cx="1656184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179512" y="3501008"/>
            <a:ext cx="88569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1506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General algorithm particle filter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42635" y="1441376"/>
            <a:ext cx="8144165" cy="4284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2051720" y="2204864"/>
            <a:ext cx="2448272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066960" y="3732272"/>
            <a:ext cx="1640944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339752" y="4012684"/>
            <a:ext cx="3888432" cy="2880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179512" y="3501008"/>
            <a:ext cx="88569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2635" y="5750817"/>
                <a:ext cx="3085289" cy="430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Could also have: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35" y="5750817"/>
                <a:ext cx="3085289" cy="430952"/>
              </a:xfrm>
              <a:prstGeom prst="rect">
                <a:avLst/>
              </a:prstGeom>
              <a:blipFill>
                <a:blip r:embed="rId3"/>
                <a:stretch>
                  <a:fillRect l="-1976" t="-2817" r="-791" b="-211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 rot="20854022">
                <a:off x="4520073" y="5185938"/>
                <a:ext cx="3600400" cy="101566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Challenge: Find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a good approximation to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54022">
                <a:off x="4520073" y="5185938"/>
                <a:ext cx="3600400" cy="1015663"/>
              </a:xfrm>
              <a:prstGeom prst="rect">
                <a:avLst/>
              </a:prstGeom>
              <a:blipFill>
                <a:blip r:embed="rId4"/>
                <a:stretch>
                  <a:fillRect l="-129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133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/>
          <a:srcRect l="13278" t="36092" r="35943" b="49076"/>
          <a:stretch/>
        </p:blipFill>
        <p:spPr bwMode="auto">
          <a:xfrm>
            <a:off x="1763688" y="3957568"/>
            <a:ext cx="32403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l="25163" t="70115" r="36811" b="18046"/>
          <a:stretch/>
        </p:blipFill>
        <p:spPr bwMode="auto">
          <a:xfrm>
            <a:off x="5933695" y="4043058"/>
            <a:ext cx="2426575" cy="63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 bwMode="auto">
          <a:xfrm rot="21141634">
            <a:off x="4372636" y="4505023"/>
            <a:ext cx="1575385" cy="298513"/>
          </a:xfrm>
          <a:custGeom>
            <a:avLst/>
            <a:gdLst>
              <a:gd name="connsiteX0" fmla="*/ 0 w 2220686"/>
              <a:gd name="connsiteY0" fmla="*/ 0 h 272143"/>
              <a:gd name="connsiteX1" fmla="*/ 729343 w 2220686"/>
              <a:gd name="connsiteY1" fmla="*/ 272143 h 272143"/>
              <a:gd name="connsiteX2" fmla="*/ 2220686 w 2220686"/>
              <a:gd name="connsiteY2" fmla="*/ 10886 h 272143"/>
              <a:gd name="connsiteX0" fmla="*/ 0 w 2220686"/>
              <a:gd name="connsiteY0" fmla="*/ 0 h 272156"/>
              <a:gd name="connsiteX1" fmla="*/ 729343 w 2220686"/>
              <a:gd name="connsiteY1" fmla="*/ 272143 h 272156"/>
              <a:gd name="connsiteX2" fmla="*/ 2220686 w 2220686"/>
              <a:gd name="connsiteY2" fmla="*/ 10886 h 27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20686" h="272156">
                <a:moveTo>
                  <a:pt x="0" y="0"/>
                </a:moveTo>
                <a:cubicBezTo>
                  <a:pt x="243114" y="90714"/>
                  <a:pt x="359229" y="270329"/>
                  <a:pt x="729343" y="272143"/>
                </a:cubicBezTo>
                <a:cubicBezTo>
                  <a:pt x="1099457" y="273957"/>
                  <a:pt x="1723572" y="97972"/>
                  <a:pt x="2220686" y="1088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612" y="332656"/>
            <a:ext cx="7696200" cy="1143000"/>
          </a:xfrm>
        </p:spPr>
        <p:txBody>
          <a:bodyPr/>
          <a:lstStyle/>
          <a:p>
            <a:r>
              <a:rPr lang="en-US" sz="2800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74246"/>
            <a:ext cx="7696200" cy="4114800"/>
          </a:xfrm>
        </p:spPr>
        <p:txBody>
          <a:bodyPr/>
          <a:lstStyle/>
          <a:p>
            <a:r>
              <a:rPr lang="en-US" sz="2400" dirty="0"/>
              <a:t>Inference in Markov models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Maximum likelihood</a:t>
            </a:r>
          </a:p>
          <a:p>
            <a:pPr lvl="1"/>
            <a:r>
              <a:rPr lang="en-US" sz="2000" dirty="0"/>
              <a:t>Likelihood by sampling (bootstrap filter)</a:t>
            </a:r>
          </a:p>
          <a:p>
            <a:pPr lvl="1"/>
            <a:endParaRPr lang="en-US" sz="2000" dirty="0"/>
          </a:p>
          <a:p>
            <a:pPr lvl="3"/>
            <a:endParaRPr lang="en-US" sz="1400" dirty="0"/>
          </a:p>
          <a:p>
            <a:r>
              <a:rPr lang="en-US" sz="2400" dirty="0"/>
              <a:t>Bayesian approach</a:t>
            </a:r>
          </a:p>
          <a:p>
            <a:pPr lvl="1"/>
            <a:r>
              <a:rPr lang="en-US" sz="2000" dirty="0"/>
              <a:t>Direct  approach    </a:t>
            </a:r>
          </a:p>
          <a:p>
            <a:pPr lvl="1"/>
            <a:r>
              <a:rPr lang="en-US" sz="2000" dirty="0"/>
              <a:t>Dynamic approach </a:t>
            </a:r>
          </a:p>
          <a:p>
            <a:pPr lvl="1"/>
            <a:r>
              <a:rPr lang="en-US" sz="2000" dirty="0"/>
              <a:t>Sufficient 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800" smtClean="0"/>
              <a:pPr>
                <a:defRPr/>
              </a:pPr>
              <a:t>6</a:t>
            </a:fld>
            <a:endParaRPr lang="en-US" sz="8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772816"/>
            <a:ext cx="2736304" cy="864306"/>
          </a:xfrm>
          <a:prstGeom prst="rect">
            <a:avLst/>
          </a:prstGeom>
        </p:spPr>
      </p:pic>
      <p:cxnSp>
        <p:nvCxnSpPr>
          <p:cNvPr id="56" name="Straight Arrow Connector 55"/>
          <p:cNvCxnSpPr>
            <a:stCxn id="63" idx="3"/>
          </p:cNvCxnSpPr>
          <p:nvPr/>
        </p:nvCxnSpPr>
        <p:spPr bwMode="auto">
          <a:xfrm flipH="1" flipV="1">
            <a:off x="1763688" y="2617270"/>
            <a:ext cx="987588" cy="4770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p:cxnSp>
        <p:nvCxnSpPr>
          <p:cNvPr id="57" name="Straight Arrow Connector 56"/>
          <p:cNvCxnSpPr>
            <a:stCxn id="63" idx="2"/>
          </p:cNvCxnSpPr>
          <p:nvPr/>
        </p:nvCxnSpPr>
        <p:spPr bwMode="auto">
          <a:xfrm flipH="1" flipV="1">
            <a:off x="2267744" y="2617270"/>
            <a:ext cx="432048" cy="3644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H="1" flipV="1">
            <a:off x="2699792" y="2627196"/>
            <a:ext cx="84047" cy="2349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p:cxnSp>
        <p:nvCxnSpPr>
          <p:cNvPr id="59" name="Straight Arrow Connector 58"/>
          <p:cNvCxnSpPr>
            <a:stCxn id="63" idx="7"/>
          </p:cNvCxnSpPr>
          <p:nvPr/>
        </p:nvCxnSpPr>
        <p:spPr bwMode="auto">
          <a:xfrm flipV="1">
            <a:off x="2999863" y="2617270"/>
            <a:ext cx="140462" cy="2518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p:cxnSp>
        <p:nvCxnSpPr>
          <p:cNvPr id="60" name="Straight Arrow Connector 59"/>
          <p:cNvCxnSpPr>
            <a:stCxn id="63" idx="5"/>
          </p:cNvCxnSpPr>
          <p:nvPr/>
        </p:nvCxnSpPr>
        <p:spPr bwMode="auto">
          <a:xfrm flipV="1">
            <a:off x="2999863" y="2617270"/>
            <a:ext cx="1059596" cy="4770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 w="med" len="sm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Oval 62"/>
              <p:cNvSpPr/>
              <p:nvPr/>
            </p:nvSpPr>
            <p:spPr bwMode="auto">
              <a:xfrm>
                <a:off x="2699792" y="2822508"/>
                <a:ext cx="351555" cy="31846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11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ヒラギノ角ゴ Pro W3" charset="-128"/>
                        <a:cs typeface="ヒラギノ角ゴ Pro W3" charset="-128"/>
                      </a:rPr>
                      <m:t>𝜃</m:t>
                    </m:r>
                  </m:oMath>
                </a14:m>
                <a:r>
                  <a:rPr kumimoji="0" lang="en-US" sz="11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63" name="Oval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9792" y="2822508"/>
                <a:ext cx="351555" cy="31846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/>
          <p:cNvCxnSpPr/>
          <p:nvPr/>
        </p:nvCxnSpPr>
        <p:spPr bwMode="auto">
          <a:xfrm flipV="1">
            <a:off x="3054255" y="2577441"/>
            <a:ext cx="509633" cy="355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sm"/>
            <a:tailEnd type="none" w="med" len="sm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 flipV="1">
            <a:off x="3057316" y="2603649"/>
            <a:ext cx="662627" cy="384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sm"/>
            <a:tailEnd type="none" w="med" len="sm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 flipV="1">
            <a:off x="3023873" y="2582598"/>
            <a:ext cx="402717" cy="3157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sm"/>
            <a:tailEnd type="none" w="med" len="sm"/>
          </a:ln>
          <a:effectLst/>
        </p:spPr>
      </p:cxnSp>
      <p:sp>
        <p:nvSpPr>
          <p:cNvPr id="78" name="Left Brace 77"/>
          <p:cNvSpPr/>
          <p:nvPr/>
        </p:nvSpPr>
        <p:spPr bwMode="auto">
          <a:xfrm rot="16200000">
            <a:off x="4062226" y="3996198"/>
            <a:ext cx="257049" cy="1207983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 rot="20092777">
                <a:off x="4778208" y="4432093"/>
                <a:ext cx="12241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=2,…,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92777">
                <a:off x="4778208" y="4432093"/>
                <a:ext cx="1224137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6681214" y="3404778"/>
                <a:ext cx="779572" cy="400110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1214" y="3404778"/>
                <a:ext cx="77957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6660232" y="4987635"/>
                <a:ext cx="1860766" cy="1015663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nb-NO" dirty="0"/>
                  <a:t> prior</a:t>
                </a:r>
              </a:p>
              <a:p>
                <a:r>
                  <a:rPr lang="nb-NO" dirty="0"/>
                  <a:t>Want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nb-NO" b="0" dirty="0"/>
              </a:p>
              <a:p>
                <a:r>
                  <a:rPr lang="nb-NO" dirty="0"/>
                  <a:t>(</a:t>
                </a:r>
                <a:r>
                  <a:rPr lang="nb-NO" dirty="0" err="1"/>
                  <a:t>posterior</a:t>
                </a:r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4987635"/>
                <a:ext cx="1860766" cy="1015663"/>
              </a:xfrm>
              <a:prstGeom prst="rect">
                <a:avLst/>
              </a:prstGeom>
              <a:blipFill>
                <a:blip r:embed="rId8"/>
                <a:stretch>
                  <a:fillRect l="-3607" t="-2395" b="-101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711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8" grpId="0" animBg="1"/>
      <p:bldP spid="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SMC and parameter estimation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556792"/>
            <a:ext cx="6455979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60032" y="2060848"/>
            <a:ext cx="32736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Hidden Markov model </a:t>
            </a:r>
          </a:p>
          <a:p>
            <a:r>
              <a:rPr lang="en-US" dirty="0"/>
              <a:t>With unknown parameters</a:t>
            </a:r>
          </a:p>
          <a:p>
            <a:r>
              <a:rPr lang="en-US" dirty="0"/>
              <a:t>(we saw this type of model </a:t>
            </a:r>
            <a:br>
              <a:rPr lang="en-US" dirty="0"/>
            </a:br>
            <a:r>
              <a:rPr lang="en-US" dirty="0"/>
              <a:t>in lecture 4, EM for HMM )</a:t>
            </a:r>
          </a:p>
        </p:txBody>
      </p:sp>
    </p:spTree>
    <p:extLst>
      <p:ext uri="{BB962C8B-B14F-4D97-AF65-F5344CB8AC3E}">
        <p14:creationId xmlns:p14="http://schemas.microsoft.com/office/powerpoint/2010/main" val="1619502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SMC and maximum likelihood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b="69603"/>
          <a:stretch/>
        </p:blipFill>
        <p:spPr bwMode="auto">
          <a:xfrm>
            <a:off x="1340024" y="1196752"/>
            <a:ext cx="6381328" cy="1623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t="30241" b="10431"/>
          <a:stretch/>
        </p:blipFill>
        <p:spPr bwMode="auto">
          <a:xfrm>
            <a:off x="1340024" y="2820084"/>
            <a:ext cx="638132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t="89412"/>
          <a:stretch/>
        </p:blipFill>
        <p:spPr bwMode="auto">
          <a:xfrm>
            <a:off x="1340024" y="6202680"/>
            <a:ext cx="6381328" cy="565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505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5C910-3AC5-4B70-8A8E-4A599DEF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7" y="296198"/>
            <a:ext cx="7696200" cy="1143000"/>
          </a:xfrm>
        </p:spPr>
        <p:txBody>
          <a:bodyPr/>
          <a:lstStyle/>
          <a:p>
            <a:r>
              <a:rPr lang="nb-NO" dirty="0"/>
              <a:t>Maximum </a:t>
            </a:r>
            <a:r>
              <a:rPr lang="nb-NO" dirty="0" err="1"/>
              <a:t>likelihood</a:t>
            </a:r>
            <a:r>
              <a:rPr lang="nb-NO" dirty="0"/>
              <a:t> in SMC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578DA-D4AF-4C44-A3D1-F14BE35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1990EF-D4E2-463C-B07E-EE59D52FC5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8" t="36092" r="35943" b="49076"/>
          <a:stretch/>
        </p:blipFill>
        <p:spPr bwMode="auto">
          <a:xfrm>
            <a:off x="816832" y="1286454"/>
            <a:ext cx="32403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AC08491-6508-459C-92F1-862CE5036E59}"/>
                  </a:ext>
                </a:extLst>
              </p:cNvPr>
              <p:cNvSpPr txBox="1"/>
              <p:nvPr/>
            </p:nvSpPr>
            <p:spPr>
              <a:xfrm>
                <a:off x="899592" y="1916832"/>
                <a:ext cx="6516849" cy="2977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24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24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|"/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AC08491-6508-459C-92F1-862CE5036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916832"/>
                <a:ext cx="6516849" cy="2977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A0F12E6-EE3A-4BCB-B6C2-4BFAB282DC5E}"/>
              </a:ext>
            </a:extLst>
          </p:cNvPr>
          <p:cNvCxnSpPr>
            <a:cxnSpLocks/>
          </p:cNvCxnSpPr>
          <p:nvPr/>
        </p:nvCxnSpPr>
        <p:spPr bwMode="auto">
          <a:xfrm flipV="1">
            <a:off x="2069063" y="4624011"/>
            <a:ext cx="144016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ight Brace 24">
            <a:extLst>
              <a:ext uri="{FF2B5EF4-FFF2-40B4-BE49-F238E27FC236}">
                <a16:creationId xmlns:a16="http://schemas.microsoft.com/office/drawing/2014/main" id="{2A18DA57-817A-4964-A1FC-CECFD9C5618D}"/>
              </a:ext>
            </a:extLst>
          </p:cNvPr>
          <p:cNvSpPr/>
          <p:nvPr/>
        </p:nvSpPr>
        <p:spPr bwMode="auto">
          <a:xfrm rot="5400000">
            <a:off x="4112588" y="3859287"/>
            <a:ext cx="270752" cy="18002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BDA4F9-2C70-4D06-AFD7-D9B50755B9F1}"/>
                  </a:ext>
                </a:extLst>
              </p:cNvPr>
              <p:cNvSpPr txBox="1"/>
              <p:nvPr/>
            </p:nvSpPr>
            <p:spPr>
              <a:xfrm>
                <a:off x="3347864" y="5054898"/>
                <a:ext cx="3271280" cy="1033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We have </a:t>
                </a:r>
                <a:r>
                  <a:rPr lang="nb-NO" dirty="0" err="1"/>
                  <a:t>this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with</a:t>
                </a:r>
                <a:r>
                  <a:rPr lang="nb-NO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nb-NO" dirty="0"/>
                </a:br>
                <a:endParaRPr lang="nb-NO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BDA4F9-2C70-4D06-AFD7-D9B50755B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5054898"/>
                <a:ext cx="3271280" cy="1033296"/>
              </a:xfrm>
              <a:prstGeom prst="rect">
                <a:avLst/>
              </a:prstGeom>
              <a:blipFill>
                <a:blip r:embed="rId4"/>
                <a:stretch>
                  <a:fillRect l="-1862" t="-2353" r="-11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5FC2027-07CD-481D-B32A-769FE120ED9E}"/>
                  </a:ext>
                </a:extLst>
              </p:cNvPr>
              <p:cNvSpPr txBox="1"/>
              <p:nvPr/>
            </p:nvSpPr>
            <p:spPr>
              <a:xfrm>
                <a:off x="899592" y="5096905"/>
                <a:ext cx="1932132" cy="72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We</a:t>
                </a:r>
                <a:r>
                  <a:rPr lang="nb-NO" dirty="0"/>
                  <a:t> sample </a:t>
                </a:r>
                <a:r>
                  <a:rPr lang="nb-NO" dirty="0" err="1"/>
                  <a:t>this</a:t>
                </a:r>
                <a:endParaRPr lang="nb-NO" dirty="0"/>
              </a:p>
              <a:p>
                <a:r>
                  <a:rPr lang="nb-NO" dirty="0"/>
                  <a:t>To </a:t>
                </a:r>
                <a:r>
                  <a:rPr lang="nb-NO" dirty="0" err="1"/>
                  <a:t>get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5FC2027-07CD-481D-B32A-769FE120E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096905"/>
                <a:ext cx="1932132" cy="725520"/>
              </a:xfrm>
              <a:prstGeom prst="rect">
                <a:avLst/>
              </a:prstGeom>
              <a:blipFill>
                <a:blip r:embed="rId5"/>
                <a:stretch>
                  <a:fillRect l="-3470" t="-3361" r="-2208" b="-134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D8E0C0A-9C56-41D5-84CE-AE19837A59D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55624" y="4545970"/>
            <a:ext cx="1319313" cy="5820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E1D9359-9619-47D2-BC8E-C10D9D97E12F}"/>
                  </a:ext>
                </a:extLst>
              </p:cNvPr>
              <p:cNvSpPr txBox="1"/>
              <p:nvPr/>
            </p:nvSpPr>
            <p:spPr>
              <a:xfrm>
                <a:off x="6786761" y="5163493"/>
                <a:ext cx="2300823" cy="10766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We </a:t>
                </a:r>
                <a:r>
                  <a:rPr lang="nb-NO" dirty="0" err="1"/>
                  <a:t>get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weight</a:t>
                </a:r>
                <a:r>
                  <a:rPr lang="nb-NO" dirty="0"/>
                  <a:t> </a:t>
                </a:r>
                <a:br>
                  <a:rPr lang="nb-NO" dirty="0"/>
                </a:br>
                <a:r>
                  <a:rPr lang="nb-NO" dirty="0" err="1"/>
                  <a:t>update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E1D9359-9619-47D2-BC8E-C10D9D97E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761" y="5163493"/>
                <a:ext cx="2300823" cy="1076641"/>
              </a:xfrm>
              <a:prstGeom prst="rect">
                <a:avLst/>
              </a:prstGeom>
              <a:blipFill>
                <a:blip r:embed="rId6"/>
                <a:stretch>
                  <a:fillRect l="-2646" t="-22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8EEE132-176F-4F11-B232-502D306923C8}"/>
                  </a:ext>
                </a:extLst>
              </p:cNvPr>
              <p:cNvSpPr/>
              <p:nvPr/>
            </p:nvSpPr>
            <p:spPr>
              <a:xfrm>
                <a:off x="2213079" y="6088194"/>
                <a:ext cx="2875852" cy="4177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8EEE132-176F-4F11-B232-502D306923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079" y="6088194"/>
                <a:ext cx="2875852" cy="417743"/>
              </a:xfrm>
              <a:prstGeom prst="rect">
                <a:avLst/>
              </a:prstGeom>
              <a:blipFill>
                <a:blip r:embed="rId7"/>
                <a:stretch>
                  <a:fillRect l="-844" t="-2857" b="-2428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867FE3D-4DDE-418F-AC4E-A24765243674}"/>
                  </a:ext>
                </a:extLst>
              </p:cNvPr>
              <p:cNvSpPr/>
              <p:nvPr/>
            </p:nvSpPr>
            <p:spPr>
              <a:xfrm>
                <a:off x="527553" y="6097010"/>
                <a:ext cx="168552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Sample for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867FE3D-4DDE-418F-AC4E-A247652436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53" y="6097010"/>
                <a:ext cx="1685526" cy="400110"/>
              </a:xfrm>
              <a:prstGeom prst="rect">
                <a:avLst/>
              </a:prstGeom>
              <a:blipFill>
                <a:blip r:embed="rId8"/>
                <a:stretch>
                  <a:fillRect l="-3986"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296AA0-4DA4-40EC-BC5B-A20640776B7A}"/>
                  </a:ext>
                </a:extLst>
              </p:cNvPr>
              <p:cNvSpPr txBox="1"/>
              <p:nvPr/>
            </p:nvSpPr>
            <p:spPr>
              <a:xfrm>
                <a:off x="6885568" y="811380"/>
                <a:ext cx="1658916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To </a:t>
                </a:r>
                <a:r>
                  <a:rPr lang="nb-NO" dirty="0" err="1"/>
                  <a:t>evaluate</a:t>
                </a:r>
                <a:br>
                  <a:rPr lang="nb-NO" dirty="0"/>
                </a:br>
                <a:r>
                  <a:rPr lang="nb-NO" dirty="0"/>
                  <a:t>for a given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296AA0-4DA4-40EC-BC5B-A20640776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568" y="811380"/>
                <a:ext cx="1658916" cy="707886"/>
              </a:xfrm>
              <a:prstGeom prst="rect">
                <a:avLst/>
              </a:prstGeom>
              <a:blipFill>
                <a:blip r:embed="rId9"/>
                <a:stretch>
                  <a:fillRect l="-3650" t="-2542" b="-14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205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31" grpId="0"/>
      <p:bldP spid="32" grpId="0" animBg="1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296" y="260648"/>
            <a:ext cx="8075200" cy="1143000"/>
          </a:xfrm>
        </p:spPr>
        <p:txBody>
          <a:bodyPr/>
          <a:lstStyle/>
          <a:p>
            <a:r>
              <a:rPr lang="en-US" dirty="0"/>
              <a:t>SMC and Bayesian parameter estimation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664" y="1340768"/>
            <a:ext cx="5040560" cy="48688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9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664" y="332656"/>
            <a:ext cx="7696200" cy="1143000"/>
          </a:xfrm>
        </p:spPr>
        <p:txBody>
          <a:bodyPr/>
          <a:lstStyle/>
          <a:p>
            <a:r>
              <a:rPr lang="en-US" dirty="0"/>
              <a:t>Direct use of SMC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435"/>
          <a:stretch/>
        </p:blipFill>
        <p:spPr>
          <a:xfrm>
            <a:off x="1331640" y="1196752"/>
            <a:ext cx="6440903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69850" b="12759"/>
          <a:stretch/>
        </p:blipFill>
        <p:spPr bwMode="auto">
          <a:xfrm>
            <a:off x="1331640" y="4653136"/>
            <a:ext cx="6440903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43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75240" cy="1143000"/>
          </a:xfrm>
        </p:spPr>
        <p:txBody>
          <a:bodyPr/>
          <a:lstStyle/>
          <a:p>
            <a:r>
              <a:rPr lang="en-US" dirty="0"/>
              <a:t>Is direct use of SMC properly weighted?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678" b="12140"/>
          <a:stretch/>
        </p:blipFill>
        <p:spPr>
          <a:xfrm>
            <a:off x="1475656" y="3356992"/>
            <a:ext cx="5544616" cy="24482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b="61738"/>
          <a:stretch/>
        </p:blipFill>
        <p:spPr bwMode="auto">
          <a:xfrm>
            <a:off x="1547664" y="1196752"/>
            <a:ext cx="55446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t="87696"/>
          <a:stretch/>
        </p:blipFill>
        <p:spPr bwMode="auto">
          <a:xfrm>
            <a:off x="1628056" y="5949280"/>
            <a:ext cx="5544616" cy="62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2195736" y="1552228"/>
            <a:ext cx="720080" cy="2971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l="11537" t="6920" r="74948" b="86702"/>
          <a:stretch/>
        </p:blipFill>
        <p:spPr bwMode="auto">
          <a:xfrm>
            <a:off x="1806412" y="1520788"/>
            <a:ext cx="749364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14800" y="2971800"/>
            <a:ext cx="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nb-NO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4522500" y="5037544"/>
            <a:ext cx="193516" cy="1916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549140" y="4493880"/>
            <a:ext cx="193516" cy="1916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303606" y="3932096"/>
            <a:ext cx="52370" cy="1916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084168" y="4804772"/>
            <a:ext cx="144016" cy="1744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3325004" y="5229200"/>
            <a:ext cx="144016" cy="1744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5356468" y="2508136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3332624" y="2508136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574936" y="3838188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3806200" y="4956408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3810392" y="4418444"/>
            <a:ext cx="144016" cy="174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23708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Issue: Direct approach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5243" y="1268760"/>
            <a:ext cx="61654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Direct approach  samples theta initially and </a:t>
            </a:r>
          </a:p>
          <a:p>
            <a:r>
              <a:rPr lang="en-US" dirty="0"/>
              <a:t>is never able to resample it thus at each resampling </a:t>
            </a:r>
          </a:p>
          <a:p>
            <a:r>
              <a:rPr lang="en-US" dirty="0"/>
              <a:t>it is a thinning/depletion of unique elements </a:t>
            </a:r>
          </a:p>
          <a:p>
            <a:r>
              <a:rPr lang="en-US" dirty="0"/>
              <a:t> </a:t>
            </a:r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271" t="55072" b="31930"/>
          <a:stretch/>
        </p:blipFill>
        <p:spPr>
          <a:xfrm>
            <a:off x="1115616" y="2204864"/>
            <a:ext cx="5650507" cy="64581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/>
          <a:srcRect t="-7488" b="-1"/>
          <a:stretch/>
        </p:blipFill>
        <p:spPr>
          <a:xfrm>
            <a:off x="5868145" y="2225159"/>
            <a:ext cx="3024336" cy="1636270"/>
          </a:xfrm>
          <a:prstGeom prst="rect">
            <a:avLst/>
          </a:prstGeom>
        </p:spPr>
      </p:pic>
      <p:pic>
        <p:nvPicPr>
          <p:cNvPr id="56" name="Content Placeholder 4"/>
          <p:cNvPicPr>
            <a:picLocks noChangeAspect="1"/>
          </p:cNvPicPr>
          <p:nvPr/>
        </p:nvPicPr>
        <p:blipFill rotWithShape="1">
          <a:blip r:embed="rId4"/>
          <a:srcRect l="15741" t="22803" r="4299" b="17395"/>
          <a:stretch/>
        </p:blipFill>
        <p:spPr bwMode="auto">
          <a:xfrm>
            <a:off x="2339752" y="2865129"/>
            <a:ext cx="2592288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467544" y="2802463"/>
                <a:ext cx="170380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is sampled </a:t>
                </a:r>
                <a:br>
                  <a:rPr lang="en-US" dirty="0"/>
                </a:br>
                <a:r>
                  <a:rPr lang="en-US" dirty="0"/>
                  <a:t>here</a:t>
                </a: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802463"/>
                <a:ext cx="1703800" cy="707886"/>
              </a:xfrm>
              <a:prstGeom prst="rect">
                <a:avLst/>
              </a:prstGeom>
              <a:blipFill>
                <a:blip r:embed="rId7"/>
                <a:stretch>
                  <a:fillRect l="-3943" t="-4310" r="-2867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/>
          <p:cNvCxnSpPr/>
          <p:nvPr/>
        </p:nvCxnSpPr>
        <p:spPr bwMode="auto">
          <a:xfrm flipV="1">
            <a:off x="1135955" y="3307113"/>
            <a:ext cx="1275805" cy="7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A6388A29-5DD8-4423-B785-A300EB92EA53}"/>
              </a:ext>
            </a:extLst>
          </p:cNvPr>
          <p:cNvSpPr/>
          <p:nvPr/>
        </p:nvSpPr>
        <p:spPr bwMode="auto">
          <a:xfrm>
            <a:off x="717451" y="4386462"/>
            <a:ext cx="2232248" cy="201622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7C7831-8CB2-4299-8D29-6147E1A64BFE}"/>
              </a:ext>
            </a:extLst>
          </p:cNvPr>
          <p:cNvSpPr txBox="1"/>
          <p:nvPr/>
        </p:nvSpPr>
        <p:spPr>
          <a:xfrm>
            <a:off x="1221507" y="3986352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Prior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189483-BD5A-4CC7-B151-BF2A727548D6}"/>
              </a:ext>
            </a:extLst>
          </p:cNvPr>
          <p:cNvSpPr txBox="1"/>
          <p:nvPr/>
        </p:nvSpPr>
        <p:spPr>
          <a:xfrm>
            <a:off x="4634195" y="3986352"/>
            <a:ext cx="2220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Sample from prior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035252B-9B65-4A29-9535-6D72BCAF410C}"/>
              </a:ext>
            </a:extLst>
          </p:cNvPr>
          <p:cNvSpPr/>
          <p:nvPr/>
        </p:nvSpPr>
        <p:spPr bwMode="auto">
          <a:xfrm>
            <a:off x="1833575" y="5645337"/>
            <a:ext cx="631528" cy="605486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EEF58FE-52FE-4731-88CF-1A0286BFDFF6}"/>
              </a:ext>
            </a:extLst>
          </p:cNvPr>
          <p:cNvSpPr/>
          <p:nvPr/>
        </p:nvSpPr>
        <p:spPr bwMode="auto">
          <a:xfrm>
            <a:off x="4533875" y="4458470"/>
            <a:ext cx="2232248" cy="20162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FF2F2FF-FEDB-44C2-A3E4-46CE4C6B35CC}"/>
              </a:ext>
            </a:extLst>
          </p:cNvPr>
          <p:cNvCxnSpPr>
            <a:cxnSpLocks/>
            <a:stCxn id="20" idx="1"/>
          </p:cNvCxnSpPr>
          <p:nvPr/>
        </p:nvCxnSpPr>
        <p:spPr bwMode="auto">
          <a:xfrm>
            <a:off x="1221507" y="4186407"/>
            <a:ext cx="0" cy="3851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93A1E8A-5654-4237-9F43-286841BF9273}"/>
              </a:ext>
            </a:extLst>
          </p:cNvPr>
          <p:cNvCxnSpPr>
            <a:cxnSpLocks/>
            <a:stCxn id="26" idx="1"/>
          </p:cNvCxnSpPr>
          <p:nvPr/>
        </p:nvCxnSpPr>
        <p:spPr bwMode="auto">
          <a:xfrm flipH="1" flipV="1">
            <a:off x="2325280" y="6175383"/>
            <a:ext cx="441032" cy="1932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9F1979E-7FCD-494D-BDA6-59C139D58618}"/>
              </a:ext>
            </a:extLst>
          </p:cNvPr>
          <p:cNvSpPr txBox="1"/>
          <p:nvPr/>
        </p:nvSpPr>
        <p:spPr>
          <a:xfrm>
            <a:off x="2766312" y="616860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Posterior</a:t>
            </a:r>
            <a:endParaRPr lang="nb-NO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56CEE19-442C-48A3-9B05-2B44F6025178}"/>
              </a:ext>
            </a:extLst>
          </p:cNvPr>
          <p:cNvSpPr/>
          <p:nvPr/>
        </p:nvSpPr>
        <p:spPr bwMode="auto">
          <a:xfrm>
            <a:off x="5744435" y="5658513"/>
            <a:ext cx="631528" cy="60548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453A239-4B9B-4724-8274-F6C2B5A23D92}"/>
              </a:ext>
            </a:extLst>
          </p:cNvPr>
          <p:cNvSpPr/>
          <p:nvPr/>
        </p:nvSpPr>
        <p:spPr bwMode="auto">
          <a:xfrm flipV="1">
            <a:off x="5037931" y="525055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14886B0-30C1-4DB4-A4DF-1FDA396CEAF1}"/>
              </a:ext>
            </a:extLst>
          </p:cNvPr>
          <p:cNvSpPr/>
          <p:nvPr/>
        </p:nvSpPr>
        <p:spPr bwMode="auto">
          <a:xfrm flipV="1">
            <a:off x="5190331" y="489051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5E8BF05-26E2-4734-8394-EFBC1B4BF1C2}"/>
              </a:ext>
            </a:extLst>
          </p:cNvPr>
          <p:cNvSpPr/>
          <p:nvPr/>
        </p:nvSpPr>
        <p:spPr bwMode="auto">
          <a:xfrm flipV="1">
            <a:off x="5830019" y="510654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C4A63CA-536F-47C5-A278-8B2DED1BDC25}"/>
              </a:ext>
            </a:extLst>
          </p:cNvPr>
          <p:cNvSpPr/>
          <p:nvPr/>
        </p:nvSpPr>
        <p:spPr bwMode="auto">
          <a:xfrm flipV="1">
            <a:off x="6118051" y="625867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325AF81-EB94-49F5-A8B0-1A9F827A615F}"/>
              </a:ext>
            </a:extLst>
          </p:cNvPr>
          <p:cNvSpPr/>
          <p:nvPr/>
        </p:nvSpPr>
        <p:spPr bwMode="auto">
          <a:xfrm flipV="1">
            <a:off x="5647531" y="481851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8526447-44E9-4E1A-9858-25725C7C1BB7}"/>
              </a:ext>
            </a:extLst>
          </p:cNvPr>
          <p:cNvSpPr/>
          <p:nvPr/>
        </p:nvSpPr>
        <p:spPr bwMode="auto">
          <a:xfrm flipV="1">
            <a:off x="4893915" y="546658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94293BC-4BA3-4F84-BBE7-B72E21522723}"/>
              </a:ext>
            </a:extLst>
          </p:cNvPr>
          <p:cNvSpPr/>
          <p:nvPr/>
        </p:nvSpPr>
        <p:spPr bwMode="auto">
          <a:xfrm flipV="1">
            <a:off x="5325963" y="560147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1AE75D5-B674-4CF1-B78C-9B6C6E62E378}"/>
              </a:ext>
            </a:extLst>
          </p:cNvPr>
          <p:cNvSpPr/>
          <p:nvPr/>
        </p:nvSpPr>
        <p:spPr bwMode="auto">
          <a:xfrm flipV="1">
            <a:off x="5478363" y="524143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7F9B9D0-79B8-4587-B22A-51EEBE47DE3A}"/>
              </a:ext>
            </a:extLst>
          </p:cNvPr>
          <p:cNvSpPr/>
          <p:nvPr/>
        </p:nvSpPr>
        <p:spPr bwMode="auto">
          <a:xfrm flipV="1">
            <a:off x="6118051" y="5457455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628BF61-8154-4210-B198-8D08D127C647}"/>
              </a:ext>
            </a:extLst>
          </p:cNvPr>
          <p:cNvSpPr/>
          <p:nvPr/>
        </p:nvSpPr>
        <p:spPr bwMode="auto">
          <a:xfrm flipV="1">
            <a:off x="5783163" y="567347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5265C70-45C3-4F4B-8B87-34C83E7C452F}"/>
              </a:ext>
            </a:extLst>
          </p:cNvPr>
          <p:cNvSpPr/>
          <p:nvPr/>
        </p:nvSpPr>
        <p:spPr bwMode="auto">
          <a:xfrm flipV="1">
            <a:off x="5935563" y="516942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3153E7E-4563-452C-8BCE-7889F29597DB}"/>
              </a:ext>
            </a:extLst>
          </p:cNvPr>
          <p:cNvSpPr/>
          <p:nvPr/>
        </p:nvSpPr>
        <p:spPr bwMode="auto">
          <a:xfrm flipV="1">
            <a:off x="5181947" y="5817495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90770E-58E1-4845-B5D4-647BCE656C2C}"/>
              </a:ext>
            </a:extLst>
          </p:cNvPr>
          <p:cNvSpPr/>
          <p:nvPr/>
        </p:nvSpPr>
        <p:spPr bwMode="auto">
          <a:xfrm flipV="1">
            <a:off x="5686003" y="624954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8A66C9E-C2D7-4F03-BFF6-66E54E3B1A14}"/>
              </a:ext>
            </a:extLst>
          </p:cNvPr>
          <p:cNvSpPr/>
          <p:nvPr/>
        </p:nvSpPr>
        <p:spPr bwMode="auto">
          <a:xfrm flipV="1">
            <a:off x="5550371" y="567347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B7E5926-E2AE-43E6-9721-2D52A02FD012}"/>
              </a:ext>
            </a:extLst>
          </p:cNvPr>
          <p:cNvSpPr/>
          <p:nvPr/>
        </p:nvSpPr>
        <p:spPr bwMode="auto">
          <a:xfrm flipV="1">
            <a:off x="6190059" y="588950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B716872-635E-4A44-AAC6-B40F0E3BF104}"/>
              </a:ext>
            </a:extLst>
          </p:cNvPr>
          <p:cNvSpPr/>
          <p:nvPr/>
        </p:nvSpPr>
        <p:spPr bwMode="auto">
          <a:xfrm flipV="1">
            <a:off x="5855171" y="610552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46CCBDC-A57D-4707-941E-B4DBC6F33B6C}"/>
              </a:ext>
            </a:extLst>
          </p:cNvPr>
          <p:cNvSpPr/>
          <p:nvPr/>
        </p:nvSpPr>
        <p:spPr bwMode="auto">
          <a:xfrm flipV="1">
            <a:off x="6007571" y="574548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3F12AB-1DA8-4F07-B6E5-AA1626C0E480}"/>
              </a:ext>
            </a:extLst>
          </p:cNvPr>
          <p:cNvSpPr/>
          <p:nvPr/>
        </p:nvSpPr>
        <p:spPr bwMode="auto">
          <a:xfrm flipV="1">
            <a:off x="5253955" y="624954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B78E3E6-9316-48A7-B1B4-53DE42D2A587}"/>
              </a:ext>
            </a:extLst>
          </p:cNvPr>
          <p:cNvSpPr/>
          <p:nvPr/>
        </p:nvSpPr>
        <p:spPr bwMode="auto">
          <a:xfrm flipV="1">
            <a:off x="5469979" y="539457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AACC377-B7D0-408B-843C-9E669A78CCA5}"/>
              </a:ext>
            </a:extLst>
          </p:cNvPr>
          <p:cNvSpPr/>
          <p:nvPr/>
        </p:nvSpPr>
        <p:spPr bwMode="auto">
          <a:xfrm flipV="1">
            <a:off x="5622379" y="5034534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0EF43DF-B753-4779-A032-993B71D1666E}"/>
              </a:ext>
            </a:extLst>
          </p:cNvPr>
          <p:cNvSpPr/>
          <p:nvPr/>
        </p:nvSpPr>
        <p:spPr bwMode="auto">
          <a:xfrm flipV="1">
            <a:off x="6262067" y="525055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57E66BB-7E39-404E-A1FD-F63D61FD0142}"/>
              </a:ext>
            </a:extLst>
          </p:cNvPr>
          <p:cNvSpPr/>
          <p:nvPr/>
        </p:nvSpPr>
        <p:spPr bwMode="auto">
          <a:xfrm flipV="1">
            <a:off x="5927179" y="546658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CBB1B2E-156C-4A15-B0F0-4695BEA1FD5A}"/>
              </a:ext>
            </a:extLst>
          </p:cNvPr>
          <p:cNvSpPr/>
          <p:nvPr/>
        </p:nvSpPr>
        <p:spPr bwMode="auto">
          <a:xfrm flipV="1">
            <a:off x="6079579" y="4962526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7EC3A29-BB46-41A3-B91D-C0F57DDE6C42}"/>
              </a:ext>
            </a:extLst>
          </p:cNvPr>
          <p:cNvSpPr/>
          <p:nvPr/>
        </p:nvSpPr>
        <p:spPr bwMode="auto">
          <a:xfrm flipV="1">
            <a:off x="5325963" y="561059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AB8B321-3FE1-473D-9D3B-76188AB245E3}"/>
              </a:ext>
            </a:extLst>
          </p:cNvPr>
          <p:cNvSpPr/>
          <p:nvPr/>
        </p:nvSpPr>
        <p:spPr bwMode="auto">
          <a:xfrm flipV="1">
            <a:off x="5686003" y="5385446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78ECBCF-DFFA-4A2B-9EE9-B597879C2479}"/>
              </a:ext>
            </a:extLst>
          </p:cNvPr>
          <p:cNvSpPr/>
          <p:nvPr/>
        </p:nvSpPr>
        <p:spPr bwMode="auto">
          <a:xfrm flipV="1">
            <a:off x="5838403" y="502540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4A2ED73-0D5E-4DEB-956A-D2D16F01E1C7}"/>
              </a:ext>
            </a:extLst>
          </p:cNvPr>
          <p:cNvSpPr/>
          <p:nvPr/>
        </p:nvSpPr>
        <p:spPr bwMode="auto">
          <a:xfrm flipV="1">
            <a:off x="6478091" y="524143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05E92BA-5250-4E4E-B85D-12DC34DFD2B4}"/>
              </a:ext>
            </a:extLst>
          </p:cNvPr>
          <p:cNvSpPr/>
          <p:nvPr/>
        </p:nvSpPr>
        <p:spPr bwMode="auto">
          <a:xfrm flipV="1">
            <a:off x="6406083" y="574548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EDCD321-3C46-4B17-85C4-E333459D6FBE}"/>
              </a:ext>
            </a:extLst>
          </p:cNvPr>
          <p:cNvSpPr/>
          <p:nvPr/>
        </p:nvSpPr>
        <p:spPr bwMode="auto">
          <a:xfrm flipV="1">
            <a:off x="6295603" y="495339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A7B1199-D4D9-46AA-B557-9F5F47EE0A74}"/>
              </a:ext>
            </a:extLst>
          </p:cNvPr>
          <p:cNvSpPr/>
          <p:nvPr/>
        </p:nvSpPr>
        <p:spPr bwMode="auto">
          <a:xfrm flipV="1">
            <a:off x="5541987" y="560147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EC3E90C-E240-4DA4-BEB8-ABD7CF3F006C}"/>
              </a:ext>
            </a:extLst>
          </p:cNvPr>
          <p:cNvSpPr/>
          <p:nvPr/>
        </p:nvSpPr>
        <p:spPr bwMode="auto">
          <a:xfrm flipV="1">
            <a:off x="4749899" y="537631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36ADBB8-C952-41A4-9CAD-1BD7585FA20C}"/>
              </a:ext>
            </a:extLst>
          </p:cNvPr>
          <p:cNvSpPr/>
          <p:nvPr/>
        </p:nvSpPr>
        <p:spPr bwMode="auto">
          <a:xfrm flipV="1">
            <a:off x="4902299" y="501628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D90962F-4C72-4FA0-8E46-FA1F1F8DD422}"/>
              </a:ext>
            </a:extLst>
          </p:cNvPr>
          <p:cNvSpPr/>
          <p:nvPr/>
        </p:nvSpPr>
        <p:spPr bwMode="auto">
          <a:xfrm flipV="1">
            <a:off x="5541987" y="5232304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CB1586E-E607-489D-B5B3-E1C35C8092E1}"/>
              </a:ext>
            </a:extLst>
          </p:cNvPr>
          <p:cNvSpPr/>
          <p:nvPr/>
        </p:nvSpPr>
        <p:spPr bwMode="auto">
          <a:xfrm flipV="1">
            <a:off x="5207099" y="544832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E35F0C7-C7FF-4C9D-B960-359FBFAD1455}"/>
              </a:ext>
            </a:extLst>
          </p:cNvPr>
          <p:cNvSpPr/>
          <p:nvPr/>
        </p:nvSpPr>
        <p:spPr bwMode="auto">
          <a:xfrm flipV="1">
            <a:off x="5359499" y="494427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13F69A5-6F45-4D88-BF97-15C8C63CBEFF}"/>
              </a:ext>
            </a:extLst>
          </p:cNvPr>
          <p:cNvSpPr/>
          <p:nvPr/>
        </p:nvSpPr>
        <p:spPr bwMode="auto">
          <a:xfrm flipV="1">
            <a:off x="4605883" y="5592344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2568799-4A78-4700-AA43-A77357C6930B}"/>
              </a:ext>
            </a:extLst>
          </p:cNvPr>
          <p:cNvSpPr/>
          <p:nvPr/>
        </p:nvSpPr>
        <p:spPr bwMode="auto">
          <a:xfrm flipV="1">
            <a:off x="4821907" y="596151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DFB7E36-DBE0-4082-832B-861306BD121A}"/>
              </a:ext>
            </a:extLst>
          </p:cNvPr>
          <p:cNvSpPr/>
          <p:nvPr/>
        </p:nvSpPr>
        <p:spPr bwMode="auto">
          <a:xfrm flipV="1">
            <a:off x="4974307" y="560147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DD91AC29-D98A-4618-A4DF-5B161AF039E4}"/>
              </a:ext>
            </a:extLst>
          </p:cNvPr>
          <p:cNvSpPr/>
          <p:nvPr/>
        </p:nvSpPr>
        <p:spPr bwMode="auto">
          <a:xfrm flipV="1">
            <a:off x="5613995" y="5817495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1ABEFC56-8291-49E9-901D-292700B687B4}"/>
              </a:ext>
            </a:extLst>
          </p:cNvPr>
          <p:cNvSpPr/>
          <p:nvPr/>
        </p:nvSpPr>
        <p:spPr bwMode="auto">
          <a:xfrm flipV="1">
            <a:off x="5279107" y="603351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1220803-92AF-4A3B-9ECC-1E1B71A377E3}"/>
              </a:ext>
            </a:extLst>
          </p:cNvPr>
          <p:cNvSpPr/>
          <p:nvPr/>
        </p:nvSpPr>
        <p:spPr bwMode="auto">
          <a:xfrm flipV="1">
            <a:off x="5431507" y="552946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25A8751-54F9-4C74-8A5B-AC209EBB818B}"/>
              </a:ext>
            </a:extLst>
          </p:cNvPr>
          <p:cNvSpPr/>
          <p:nvPr/>
        </p:nvSpPr>
        <p:spPr bwMode="auto">
          <a:xfrm flipV="1">
            <a:off x="6342459" y="6041903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6721EF9-D711-4479-8F49-B52E40C7C936}"/>
              </a:ext>
            </a:extLst>
          </p:cNvPr>
          <p:cNvSpPr/>
          <p:nvPr/>
        </p:nvSpPr>
        <p:spPr bwMode="auto">
          <a:xfrm flipV="1">
            <a:off x="6007571" y="625792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5D3BC40-939A-43A4-8F82-4748DC8DC56D}"/>
              </a:ext>
            </a:extLst>
          </p:cNvPr>
          <p:cNvSpPr/>
          <p:nvPr/>
        </p:nvSpPr>
        <p:spPr bwMode="auto">
          <a:xfrm flipV="1">
            <a:off x="5686003" y="4530477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77848F5-76AC-4957-ABD1-F31DBF209FDB}"/>
              </a:ext>
            </a:extLst>
          </p:cNvPr>
          <p:cNvSpPr/>
          <p:nvPr/>
        </p:nvSpPr>
        <p:spPr bwMode="auto">
          <a:xfrm flipV="1">
            <a:off x="5541987" y="4746502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F4EC2A4-9E2F-4EE9-8A12-9DE9404D5A6D}"/>
              </a:ext>
            </a:extLst>
          </p:cNvPr>
          <p:cNvSpPr/>
          <p:nvPr/>
        </p:nvSpPr>
        <p:spPr bwMode="auto">
          <a:xfrm flipV="1">
            <a:off x="5974035" y="4881390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6354283-F88B-4571-BB34-7946691A8DB7}"/>
              </a:ext>
            </a:extLst>
          </p:cNvPr>
          <p:cNvSpPr/>
          <p:nvPr/>
        </p:nvSpPr>
        <p:spPr bwMode="auto">
          <a:xfrm flipV="1">
            <a:off x="5830019" y="5097415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1C61D44-0291-4A85-AF92-0805EBC6FB6C}"/>
              </a:ext>
            </a:extLst>
          </p:cNvPr>
          <p:cNvSpPr/>
          <p:nvPr/>
        </p:nvSpPr>
        <p:spPr bwMode="auto">
          <a:xfrm flipV="1">
            <a:off x="5974035" y="489051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51CF1C2-7008-4183-9C30-90F212592419}"/>
              </a:ext>
            </a:extLst>
          </p:cNvPr>
          <p:cNvSpPr/>
          <p:nvPr/>
        </p:nvSpPr>
        <p:spPr bwMode="auto">
          <a:xfrm flipV="1">
            <a:off x="5397971" y="4656239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6DB4202-70A4-4406-B39B-3D490BF809D1}"/>
              </a:ext>
            </a:extLst>
          </p:cNvPr>
          <p:cNvSpPr/>
          <p:nvPr/>
        </p:nvSpPr>
        <p:spPr bwMode="auto">
          <a:xfrm flipV="1">
            <a:off x="5855171" y="4728248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16E3327-FA11-42D6-8BA1-A738A1DB92F8}"/>
              </a:ext>
            </a:extLst>
          </p:cNvPr>
          <p:cNvSpPr/>
          <p:nvPr/>
        </p:nvSpPr>
        <p:spPr bwMode="auto">
          <a:xfrm flipV="1">
            <a:off x="5253955" y="4872264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386DEF0-F9B2-46D9-B977-546F00A03E2D}"/>
              </a:ext>
            </a:extLst>
          </p:cNvPr>
          <p:cNvSpPr/>
          <p:nvPr/>
        </p:nvSpPr>
        <p:spPr bwMode="auto">
          <a:xfrm flipV="1">
            <a:off x="5622379" y="4881391"/>
            <a:ext cx="72008" cy="8113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98C99F-0971-F67F-A0A7-DFA076112041}"/>
              </a:ext>
            </a:extLst>
          </p:cNvPr>
          <p:cNvSpPr/>
          <p:nvPr/>
        </p:nvSpPr>
        <p:spPr bwMode="auto">
          <a:xfrm>
            <a:off x="2411760" y="3068960"/>
            <a:ext cx="144016" cy="51092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146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/>
              <a:t>Lemmings data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552527"/>
            <a:ext cx="7696200" cy="410507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/>
          <a:srcRect t="92917" r="49012" b="1457"/>
          <a:stretch/>
        </p:blipFill>
        <p:spPr bwMode="auto">
          <a:xfrm>
            <a:off x="1049871" y="5492180"/>
            <a:ext cx="4562342" cy="36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3774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56486"/>
            <a:ext cx="4505325" cy="2628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349" t="6207" b="17141"/>
          <a:stretch/>
        </p:blipFill>
        <p:spPr>
          <a:xfrm>
            <a:off x="467544" y="3701028"/>
            <a:ext cx="6023087" cy="22661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82535" r="43353" b="429"/>
          <a:stretch/>
        </p:blipFill>
        <p:spPr>
          <a:xfrm>
            <a:off x="5423917" y="3259067"/>
            <a:ext cx="3024336" cy="44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13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01" y="1272451"/>
            <a:ext cx="4389799" cy="350557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3"/>
          <a:srcRect t="92917" r="49012" b="1457"/>
          <a:stretch/>
        </p:blipFill>
        <p:spPr bwMode="auto">
          <a:xfrm>
            <a:off x="4499992" y="881558"/>
            <a:ext cx="4562342" cy="36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4"/>
          <a:srcRect l="32500" t="84265" r="29139" b="5210"/>
          <a:stretch/>
        </p:blipFill>
        <p:spPr bwMode="auto">
          <a:xfrm>
            <a:off x="323528" y="749218"/>
            <a:ext cx="29523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5546" y="1409700"/>
                <a:ext cx="345638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Number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unique</a:t>
                </a:r>
                <a:r>
                  <a:rPr lang="nb-NO" dirty="0"/>
                  <a:t> samples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dirty="0"/>
                  <a:t>  in </a:t>
                </a:r>
                <a:r>
                  <a:rPr lang="nb-NO" dirty="0" err="1"/>
                  <a:t>the</a:t>
                </a:r>
                <a:r>
                  <a:rPr lang="nb-NO" dirty="0"/>
                  <a:t> final data </a:t>
                </a:r>
                <a:r>
                  <a:rPr lang="nb-NO" dirty="0" err="1"/>
                  <a:t>set</a:t>
                </a:r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46" y="1409700"/>
                <a:ext cx="3456384" cy="707886"/>
              </a:xfrm>
              <a:prstGeom prst="rect">
                <a:avLst/>
              </a:prstGeom>
              <a:blipFill>
                <a:blip r:embed="rId5"/>
                <a:stretch>
                  <a:fillRect l="-1940" t="-3448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06918" y="5074468"/>
            <a:ext cx="1044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a=0.9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002" y="1259642"/>
            <a:ext cx="4264113" cy="5158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39552" y="3140968"/>
                <a:ext cx="4863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140968"/>
                <a:ext cx="486351" cy="400110"/>
              </a:xfrm>
              <a:prstGeom prst="rect">
                <a:avLst/>
              </a:prstGeom>
              <a:blipFill>
                <a:blip r:embed="rId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9782D6-8512-4EB5-BD93-9DE4F19D3EE4}"/>
                  </a:ext>
                </a:extLst>
              </p:cNvPr>
              <p:cNvSpPr txBox="1"/>
              <p:nvPr/>
            </p:nvSpPr>
            <p:spPr>
              <a:xfrm>
                <a:off x="4211960" y="2708920"/>
                <a:ext cx="2160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9782D6-8512-4EB5-BD93-9DE4F19D3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708920"/>
                <a:ext cx="216024" cy="400110"/>
              </a:xfrm>
              <a:prstGeom prst="rect">
                <a:avLst/>
              </a:prstGeom>
              <a:blipFill>
                <a:blip r:embed="rId8"/>
                <a:stretch>
                  <a:fillRect r="-2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E72A74-B6E9-4AA3-8202-3E49F984BA47}"/>
                  </a:ext>
                </a:extLst>
              </p:cNvPr>
              <p:cNvSpPr txBox="1"/>
              <p:nvPr/>
            </p:nvSpPr>
            <p:spPr>
              <a:xfrm>
                <a:off x="8578788" y="2665642"/>
                <a:ext cx="2160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E72A74-B6E9-4AA3-8202-3E49F984B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8788" y="2665642"/>
                <a:ext cx="216024" cy="400110"/>
              </a:xfrm>
              <a:prstGeom prst="rect">
                <a:avLst/>
              </a:prstGeom>
              <a:blipFill>
                <a:blip r:embed="rId9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60C2BF-C1D4-4456-BD99-935EBFE061D7}"/>
                  </a:ext>
                </a:extLst>
              </p:cNvPr>
              <p:cNvSpPr txBox="1"/>
              <p:nvPr/>
            </p:nvSpPr>
            <p:spPr>
              <a:xfrm>
                <a:off x="4211960" y="4480390"/>
                <a:ext cx="2160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60C2BF-C1D4-4456-BD99-935EBFE06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480390"/>
                <a:ext cx="216024" cy="400110"/>
              </a:xfrm>
              <a:prstGeom prst="rect">
                <a:avLst/>
              </a:prstGeom>
              <a:blipFill>
                <a:blip r:embed="rId10"/>
                <a:stretch>
                  <a:fillRect r="-2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7D5DCD-C581-4105-B11E-26F45D87AE5A}"/>
                  </a:ext>
                </a:extLst>
              </p:cNvPr>
              <p:cNvSpPr txBox="1"/>
              <p:nvPr/>
            </p:nvSpPr>
            <p:spPr>
              <a:xfrm>
                <a:off x="8578788" y="4437112"/>
                <a:ext cx="2160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7D5DCD-C581-4105-B11E-26F45D87A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8788" y="4437112"/>
                <a:ext cx="216024" cy="400110"/>
              </a:xfrm>
              <a:prstGeom prst="rect">
                <a:avLst/>
              </a:prstGeom>
              <a:blipFill>
                <a:blip r:embed="rId11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9450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90600" y="332656"/>
                <a:ext cx="7696200" cy="1143000"/>
              </a:xfrm>
            </p:spPr>
            <p:txBody>
              <a:bodyPr/>
              <a:lstStyle/>
              <a:p>
                <a:r>
                  <a:rPr lang="en-US" dirty="0"/>
                  <a:t>Introducing dynamics in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90600" y="332656"/>
                <a:ext cx="7696200" cy="1143000"/>
              </a:xfrm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5515724" y="4183752"/>
            <a:ext cx="0" cy="28803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26983" y="2564904"/>
                <a:ext cx="1728192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«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is like 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»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983" y="2564904"/>
                <a:ext cx="1728192" cy="400110"/>
              </a:xfrm>
              <a:prstGeom prst="rect">
                <a:avLst/>
              </a:prstGeom>
              <a:blipFill>
                <a:blip r:embed="rId3"/>
                <a:stretch>
                  <a:fillRect l="-3147" t="-5970" b="-2686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F8D6338D-5940-D197-A2DE-1DE68C5883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535" r="54634" b="29091"/>
          <a:stretch/>
        </p:blipFill>
        <p:spPr>
          <a:xfrm>
            <a:off x="990601" y="1809026"/>
            <a:ext cx="5309592" cy="12599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215E9B-44F4-1246-50D9-612E33AA7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700" y="3717032"/>
            <a:ext cx="3246286" cy="1715287"/>
          </a:xfrm>
          <a:prstGeom prst="rect">
            <a:avLst/>
          </a:prstGeom>
        </p:spPr>
      </p:pic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4260E97E-BFF8-EE93-C211-A5D7A09A7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12975" t="13310" r="27143" b="57111"/>
          <a:stretch/>
        </p:blipFill>
        <p:spPr>
          <a:xfrm>
            <a:off x="1763688" y="3284984"/>
            <a:ext cx="3018393" cy="144016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C305802-6657-CFFF-8A55-1495323A2682}"/>
              </a:ext>
            </a:extLst>
          </p:cNvPr>
          <p:cNvSpPr txBox="1"/>
          <p:nvPr/>
        </p:nvSpPr>
        <p:spPr>
          <a:xfrm>
            <a:off x="3259128" y="351697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F8627AB-46E4-9D07-45FC-B775ED2661AB}"/>
              </a:ext>
            </a:extLst>
          </p:cNvPr>
          <p:cNvSpPr txBox="1"/>
          <p:nvPr/>
        </p:nvSpPr>
        <p:spPr>
          <a:xfrm>
            <a:off x="3779912" y="3925525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D4D9D7-DD53-7755-2BE3-1E84F4108A66}"/>
              </a:ext>
            </a:extLst>
          </p:cNvPr>
          <p:cNvSpPr txBox="1"/>
          <p:nvPr/>
        </p:nvSpPr>
        <p:spPr>
          <a:xfrm>
            <a:off x="3525336" y="4364985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48340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CB918-E7F3-475F-9A80-EE700B53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03130" y="6304779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2B29227-8792-42EB-8D64-360901A83DE6}"/>
                  </a:ext>
                </a:extLst>
              </p:cNvPr>
              <p:cNvSpPr/>
              <p:nvPr/>
            </p:nvSpPr>
            <p:spPr>
              <a:xfrm>
                <a:off x="548578" y="1443208"/>
                <a:ext cx="7147157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Dynamic approach. We can resample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at each time step </a:t>
                </a:r>
              </a:p>
              <a:p>
                <a:r>
                  <a:rPr lang="en-US" dirty="0"/>
                  <a:t>This solves the problem of degeneration </a:t>
                </a:r>
              </a:p>
              <a:p>
                <a:r>
                  <a:rPr lang="en-US" dirty="0"/>
                  <a:t>(but we solve a different problem…)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2B29227-8792-42EB-8D64-360901A83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78" y="1443208"/>
                <a:ext cx="7147157" cy="1015663"/>
              </a:xfrm>
              <a:prstGeom prst="rect">
                <a:avLst/>
              </a:prstGeom>
              <a:blipFill>
                <a:blip r:embed="rId2"/>
                <a:stretch>
                  <a:fillRect l="-939" t="-3012" b="-108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85CBBD5-AE89-45CB-BE63-77762E25E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29" y="4653136"/>
            <a:ext cx="3246286" cy="171528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8D490C4-AA84-485E-A1AE-6A223EB38B19}"/>
              </a:ext>
            </a:extLst>
          </p:cNvPr>
          <p:cNvSpPr/>
          <p:nvPr/>
        </p:nvSpPr>
        <p:spPr bwMode="auto">
          <a:xfrm>
            <a:off x="445403" y="5210216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61A9353-17E9-4297-962D-BFFE51C78BE4}"/>
              </a:ext>
            </a:extLst>
          </p:cNvPr>
          <p:cNvSpPr/>
          <p:nvPr/>
        </p:nvSpPr>
        <p:spPr bwMode="auto">
          <a:xfrm>
            <a:off x="1006885" y="5222610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5CE925-1D84-4A66-8986-D57C5B13BA1B}"/>
              </a:ext>
            </a:extLst>
          </p:cNvPr>
          <p:cNvSpPr/>
          <p:nvPr/>
        </p:nvSpPr>
        <p:spPr bwMode="auto">
          <a:xfrm>
            <a:off x="1603536" y="5223281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966E5EC-7DFB-49B0-BC8D-CD9DCF6B5A46}"/>
              </a:ext>
            </a:extLst>
          </p:cNvPr>
          <p:cNvSpPr/>
          <p:nvPr/>
        </p:nvSpPr>
        <p:spPr bwMode="auto">
          <a:xfrm>
            <a:off x="2188464" y="5223952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E95E52-301D-4E56-A9C4-BED54F6FED94}"/>
              </a:ext>
            </a:extLst>
          </p:cNvPr>
          <p:cNvSpPr/>
          <p:nvPr/>
        </p:nvSpPr>
        <p:spPr bwMode="auto">
          <a:xfrm>
            <a:off x="3324534" y="5224623"/>
            <a:ext cx="470076" cy="1285092"/>
          </a:xfrm>
          <a:prstGeom prst="ellipse">
            <a:avLst/>
          </a:prstGeom>
          <a:noFill/>
          <a:ln w="28575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808B6D8-EB85-4046-9054-0492045F878A}"/>
                  </a:ext>
                </a:extLst>
              </p:cNvPr>
              <p:cNvSpPr/>
              <p:nvPr/>
            </p:nvSpPr>
            <p:spPr>
              <a:xfrm>
                <a:off x="4700557" y="4910996"/>
                <a:ext cx="3549370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This problem is </a:t>
                </a:r>
                <a:r>
                  <a:rPr lang="en-US" dirty="0" err="1"/>
                  <a:t>equivalet</a:t>
                </a:r>
                <a:r>
                  <a:rPr lang="en-US" dirty="0"/>
                  <a:t> with</a:t>
                </a:r>
                <a:br>
                  <a:rPr lang="en-US" dirty="0"/>
                </a:br>
                <a:r>
                  <a:rPr lang="en-US" dirty="0"/>
                  <a:t>the «no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problem»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  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808B6D8-EB85-4046-9054-0492045F87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557" y="4910996"/>
                <a:ext cx="3549370" cy="1323439"/>
              </a:xfrm>
              <a:prstGeom prst="rect">
                <a:avLst/>
              </a:prstGeom>
              <a:blipFill>
                <a:blip r:embed="rId4"/>
                <a:stretch>
                  <a:fillRect l="-1718" t="-2304" r="-8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eft Brace 12">
            <a:extLst>
              <a:ext uri="{FF2B5EF4-FFF2-40B4-BE49-F238E27FC236}">
                <a16:creationId xmlns:a16="http://schemas.microsoft.com/office/drawing/2014/main" id="{CC58C974-20A8-4470-8879-18245E2182B4}"/>
              </a:ext>
            </a:extLst>
          </p:cNvPr>
          <p:cNvSpPr/>
          <p:nvPr/>
        </p:nvSpPr>
        <p:spPr bwMode="auto">
          <a:xfrm rot="16200000">
            <a:off x="5565315" y="5637411"/>
            <a:ext cx="356248" cy="710235"/>
          </a:xfrm>
          <a:prstGeom prst="lef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6BD6EA-969F-45E0-BF38-2C21D705B4BD}"/>
              </a:ext>
            </a:extLst>
          </p:cNvPr>
          <p:cNvSpPr txBox="1"/>
          <p:nvPr/>
        </p:nvSpPr>
        <p:spPr>
          <a:xfrm>
            <a:off x="5388322" y="6155341"/>
            <a:ext cx="1428596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«Dynamic duo»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7BFF48-5775-4C7B-AD11-55AA6D40D822}"/>
              </a:ext>
            </a:extLst>
          </p:cNvPr>
          <p:cNvSpPr/>
          <p:nvPr/>
        </p:nvSpPr>
        <p:spPr>
          <a:xfrm>
            <a:off x="492707" y="605062"/>
            <a:ext cx="51475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Issue: Dynamic approach</a:t>
            </a:r>
            <a:endParaRPr lang="nb-NO" sz="3200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979FB87-DF9F-4F73-98F7-DE684D4517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7488" b="-1"/>
          <a:stretch/>
        </p:blipFill>
        <p:spPr>
          <a:xfrm>
            <a:off x="561444" y="2610865"/>
            <a:ext cx="3024336" cy="16362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E33B0EF-8ED4-4237-9584-6F45C3B9233C}"/>
              </a:ext>
            </a:extLst>
          </p:cNvPr>
          <p:cNvSpPr txBox="1"/>
          <p:nvPr/>
        </p:nvSpPr>
        <p:spPr>
          <a:xfrm>
            <a:off x="4555252" y="2617139"/>
            <a:ext cx="2066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Original problem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E6CCAB-71B7-414B-A6A2-0DC08C7F5A13}"/>
              </a:ext>
            </a:extLst>
          </p:cNvPr>
          <p:cNvSpPr txBox="1"/>
          <p:nvPr/>
        </p:nvSpPr>
        <p:spPr>
          <a:xfrm>
            <a:off x="4699184" y="4447104"/>
            <a:ext cx="1696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New problem</a:t>
            </a:r>
          </a:p>
        </p:txBody>
      </p:sp>
    </p:spTree>
    <p:extLst>
      <p:ext uri="{BB962C8B-B14F-4D97-AF65-F5344CB8AC3E}">
        <p14:creationId xmlns:p14="http://schemas.microsoft.com/office/powerpoint/2010/main" val="58649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Dynamics 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nb-NO" dirty="0"/>
                  <a:t> continued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3608" y="1772816"/>
            <a:ext cx="7696200" cy="277622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21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044" y="332656"/>
            <a:ext cx="7696200" cy="1143000"/>
          </a:xfrm>
        </p:spPr>
        <p:txBody>
          <a:bodyPr/>
          <a:lstStyle/>
          <a:p>
            <a:r>
              <a:rPr lang="en-US" dirty="0"/>
              <a:t>Sufficient statistics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8044" y="1268760"/>
            <a:ext cx="7542636" cy="518457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000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sz="2800" dirty="0"/>
              <a:t>Approach using sufficient statistics</a:t>
            </a:r>
            <a:endParaRPr lang="nb-NO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2176" y="2192415"/>
                <a:ext cx="8108295" cy="4114800"/>
              </a:xfrm>
            </p:spPr>
            <p:txBody>
              <a:bodyPr/>
              <a:lstStyle/>
              <a:p>
                <a:r>
                  <a:rPr lang="en-US" sz="2400" dirty="0"/>
                  <a:t>We can update the statistics recursively</a:t>
                </a:r>
              </a:p>
              <a:p>
                <a:r>
                  <a:rPr lang="en-US" sz="2400" dirty="0"/>
                  <a:t>We can compute sufficient statistics for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This opens for resampling of theta </a:t>
                </a:r>
                <a:r>
                  <a:rPr lang="en-US" sz="2400" dirty="0">
                    <a:sym typeface="Wingdings" panose="05000000000000000000" pitchFamily="2" charset="2"/>
                  </a:rPr>
                  <a:t></a:t>
                </a:r>
                <a:endParaRPr lang="en-US" sz="2400" dirty="0"/>
              </a:p>
              <a:p>
                <a:r>
                  <a:rPr lang="en-US" sz="2400" dirty="0"/>
                  <a:t>We can expand this to the hidden Markov model as long as the hidden variable is the one influenced by theta  </a:t>
                </a:r>
              </a:p>
              <a:p>
                <a:r>
                  <a:rPr lang="en-US" sz="2400" dirty="0"/>
                  <a:t>This keeps the original </a:t>
                </a:r>
                <a:br>
                  <a:rPr lang="en-US" sz="2400" dirty="0"/>
                </a:br>
                <a:r>
                  <a:rPr lang="en-US" sz="2400" dirty="0"/>
                  <a:t>conditioning structure</a:t>
                </a:r>
                <a:br>
                  <a:rPr lang="en-US" sz="2400" dirty="0"/>
                </a:br>
                <a:r>
                  <a:rPr lang="en-US" sz="2400" dirty="0"/>
                  <a:t>(as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“protect” </a:t>
                </a:r>
                <a14:m>
                  <m:oMath xmlns:m="http://schemas.openxmlformats.org/officeDocument/2006/math">
                    <m:r>
                      <a:rPr lang="nb-NO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) 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2176" y="2192415"/>
                <a:ext cx="8108295" cy="4114800"/>
              </a:xfrm>
              <a:blipFill>
                <a:blip r:embed="rId2"/>
                <a:stretch>
                  <a:fillRect l="-1053" t="-1037" b="-3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t="40281"/>
          <a:stretch/>
        </p:blipFill>
        <p:spPr>
          <a:xfrm>
            <a:off x="2483768" y="1224309"/>
            <a:ext cx="3312368" cy="99566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-7488" b="-1"/>
          <a:stretch/>
        </p:blipFill>
        <p:spPr>
          <a:xfrm>
            <a:off x="4838700" y="4653136"/>
            <a:ext cx="2737341" cy="14809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111625"/>
            <a:ext cx="4464496" cy="29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47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624" y="332656"/>
            <a:ext cx="7696200" cy="1143000"/>
          </a:xfrm>
        </p:spPr>
        <p:txBody>
          <a:bodyPr/>
          <a:lstStyle/>
          <a:p>
            <a:r>
              <a:rPr lang="en-US" dirty="0"/>
              <a:t>SMC and sufficient statistics general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973"/>
          <a:stretch/>
        </p:blipFill>
        <p:spPr>
          <a:xfrm>
            <a:off x="1043608" y="1124744"/>
            <a:ext cx="7676152" cy="410445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78221" r="18387"/>
          <a:stretch/>
        </p:blipFill>
        <p:spPr bwMode="auto">
          <a:xfrm>
            <a:off x="958318" y="5181309"/>
            <a:ext cx="7385582" cy="13681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Left Brace 6"/>
          <p:cNvSpPr/>
          <p:nvPr/>
        </p:nvSpPr>
        <p:spPr bwMode="auto">
          <a:xfrm rot="5400000">
            <a:off x="6053019" y="1700808"/>
            <a:ext cx="144016" cy="504056"/>
          </a:xfrm>
          <a:prstGeom prst="lef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rgbClr val="00B05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2999" y="1560620"/>
            <a:ext cx="1428596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«</a:t>
            </a:r>
            <a:r>
              <a:rPr lang="nb-NO" sz="1400" dirty="0" err="1">
                <a:solidFill>
                  <a:srgbClr val="00B050"/>
                </a:solidFill>
              </a:rPr>
              <a:t>Dynamic</a:t>
            </a:r>
            <a:r>
              <a:rPr lang="nb-NO" sz="1400" dirty="0">
                <a:solidFill>
                  <a:srgbClr val="00B050"/>
                </a:solidFill>
              </a:rPr>
              <a:t> duo»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6096" y="5636654"/>
            <a:ext cx="2975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Bootstrap</a:t>
            </a:r>
            <a:r>
              <a:rPr lang="nb-NO" dirty="0"/>
              <a:t> filter</a:t>
            </a:r>
            <a:br>
              <a:rPr lang="nb-NO" dirty="0"/>
            </a:br>
            <a:r>
              <a:rPr lang="nb-NO" dirty="0"/>
              <a:t>for </a:t>
            </a:r>
            <a:r>
              <a:rPr lang="nb-NO" dirty="0" err="1"/>
              <a:t>the</a:t>
            </a:r>
            <a:r>
              <a:rPr lang="nb-NO" dirty="0"/>
              <a:t> «</a:t>
            </a:r>
            <a:r>
              <a:rPr lang="nb-NO" dirty="0" err="1"/>
              <a:t>dynamic</a:t>
            </a:r>
            <a:r>
              <a:rPr lang="nb-NO" dirty="0"/>
              <a:t> duo»…</a:t>
            </a:r>
          </a:p>
        </p:txBody>
      </p:sp>
    </p:spTree>
    <p:extLst>
      <p:ext uri="{BB962C8B-B14F-4D97-AF65-F5344CB8AC3E}">
        <p14:creationId xmlns:p14="http://schemas.microsoft.com/office/powerpoint/2010/main" val="7444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Algorithm Storvik filter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124744"/>
            <a:ext cx="7861247" cy="4824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80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916" y="332656"/>
            <a:ext cx="8096572" cy="1143000"/>
          </a:xfrm>
        </p:spPr>
        <p:txBody>
          <a:bodyPr/>
          <a:lstStyle/>
          <a:p>
            <a:r>
              <a:rPr lang="en-US" sz="2800" dirty="0"/>
              <a:t>Example Lemmings evolving parameter: 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078" y="3933056"/>
            <a:ext cx="4192627" cy="244732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616" y="1290060"/>
            <a:ext cx="4361058" cy="24719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86" y="1278434"/>
            <a:ext cx="4055906" cy="23675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389" y="4158304"/>
            <a:ext cx="3363283" cy="199682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4161776" y="1238962"/>
            <a:ext cx="163316" cy="244648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205706" y="3812699"/>
            <a:ext cx="163316" cy="2446482"/>
          </a:xfrm>
          <a:prstGeom prst="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8705707" y="1328299"/>
            <a:ext cx="163316" cy="244648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5382" y="1290432"/>
            <a:ext cx="1512417" cy="8708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71633" y="1447743"/>
            <a:ext cx="1021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Direct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50516" y="1380569"/>
            <a:ext cx="8951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Number of </a:t>
            </a:r>
            <a:br>
              <a:rPr lang="en-US" sz="1050" dirty="0"/>
            </a:br>
            <a:r>
              <a:rPr lang="en-US" sz="1050" dirty="0"/>
              <a:t>unique 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04488" y="1411346"/>
            <a:ext cx="1436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Dynamic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9459" y="4077072"/>
            <a:ext cx="1436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Sufficient</a:t>
            </a:r>
          </a:p>
        </p:txBody>
      </p:sp>
    </p:spTree>
    <p:extLst>
      <p:ext uri="{BB962C8B-B14F-4D97-AF65-F5344CB8AC3E}">
        <p14:creationId xmlns:p14="http://schemas.microsoft.com/office/powerpoint/2010/main" val="249298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References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2532254"/>
            <a:ext cx="7696200" cy="30126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9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856105" y="4507471"/>
            <a:ext cx="2736304" cy="1368152"/>
            <a:chOff x="5856105" y="4507471"/>
            <a:chExt cx="2736304" cy="136815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56105" y="4507471"/>
              <a:ext cx="2736304" cy="864306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>
              <a:stCxn id="12" idx="3"/>
            </p:cNvCxnSpPr>
            <p:nvPr/>
          </p:nvCxnSpPr>
          <p:spPr bwMode="auto">
            <a:xfrm flipH="1" flipV="1">
              <a:off x="6072129" y="5351925"/>
              <a:ext cx="987588" cy="47706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8" name="Straight Arrow Connector 7"/>
            <p:cNvCxnSpPr>
              <a:stCxn id="12" idx="2"/>
            </p:cNvCxnSpPr>
            <p:nvPr/>
          </p:nvCxnSpPr>
          <p:spPr bwMode="auto">
            <a:xfrm flipH="1" flipV="1">
              <a:off x="6576185" y="5351925"/>
              <a:ext cx="432048" cy="3644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7008233" y="5361851"/>
              <a:ext cx="84047" cy="2349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10" name="Straight Arrow Connector 9"/>
            <p:cNvCxnSpPr>
              <a:stCxn id="12" idx="7"/>
            </p:cNvCxnSpPr>
            <p:nvPr/>
          </p:nvCxnSpPr>
          <p:spPr bwMode="auto">
            <a:xfrm flipV="1">
              <a:off x="7308304" y="5351925"/>
              <a:ext cx="140462" cy="25187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11" name="Straight Arrow Connector 10"/>
            <p:cNvCxnSpPr>
              <a:stCxn id="12" idx="5"/>
            </p:cNvCxnSpPr>
            <p:nvPr/>
          </p:nvCxnSpPr>
          <p:spPr bwMode="auto">
            <a:xfrm flipV="1">
              <a:off x="7308304" y="5351925"/>
              <a:ext cx="1059596" cy="47706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 bwMode="auto">
                <a:xfrm>
                  <a:off x="7008233" y="5557163"/>
                  <a:ext cx="351555" cy="31846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𝜃</m:t>
                      </m:r>
                    </m:oMath>
                  </a14:m>
                  <a:r>
                    <a:rPr kumimoji="0" 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ヒラギノ角ゴ Pro W3" charset="-128"/>
                      <a:cs typeface="ヒラギノ角ゴ Pro W3" charset="-128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2" name="Oval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08233" y="5557163"/>
                  <a:ext cx="351555" cy="3184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 bwMode="auto">
            <a:xfrm flipV="1">
              <a:off x="7362696" y="5312096"/>
              <a:ext cx="509633" cy="355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flipV="1">
              <a:off x="7365757" y="5338304"/>
              <a:ext cx="662627" cy="384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7332314" y="5317253"/>
              <a:ext cx="402717" cy="31571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</p:grpSp>
      <p:grpSp>
        <p:nvGrpSpPr>
          <p:cNvPr id="16" name="Group 15"/>
          <p:cNvGrpSpPr/>
          <p:nvPr/>
        </p:nvGrpSpPr>
        <p:grpSpPr>
          <a:xfrm>
            <a:off x="842986" y="3602485"/>
            <a:ext cx="4168235" cy="444137"/>
            <a:chOff x="1475656" y="2780928"/>
            <a:chExt cx="4824536" cy="5040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Oval 16"/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/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/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/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14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4813825" y="2439290"/>
            <a:ext cx="4176464" cy="1307232"/>
            <a:chOff x="1466131" y="1801391"/>
            <a:chExt cx="4834061" cy="14835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Oval 28"/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Oval 29"/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Oval 30"/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Oval 31"/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/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/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 flipV="1">
              <a:off x="1727684" y="2286000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Oval 40"/>
                <p:cNvSpPr/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Oval 41"/>
                <p:cNvSpPr/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Oval 42"/>
                <p:cNvSpPr/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Oval 43"/>
                <p:cNvSpPr/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 bwMode="auto">
            <a:xfrm flipV="1">
              <a:off x="2599209" y="2295922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3470734" y="2296319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4313684" y="2287191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8" name="Straight Arrow Connector 47"/>
            <p:cNvCxnSpPr/>
            <p:nvPr/>
          </p:nvCxnSpPr>
          <p:spPr bwMode="auto">
            <a:xfrm flipV="1">
              <a:off x="6050260" y="2287985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21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2"/>
          <a:srcRect l="-294" t="40533" r="294"/>
          <a:stretch/>
        </p:blipFill>
        <p:spPr>
          <a:xfrm>
            <a:off x="667513" y="1364122"/>
            <a:ext cx="3904770" cy="1168790"/>
          </a:xfrm>
          <a:prstGeom prst="rect">
            <a:avLst/>
          </a:prstGeom>
        </p:spPr>
      </p:pic>
      <p:grpSp>
        <p:nvGrpSpPr>
          <p:cNvPr id="91" name="Group 90"/>
          <p:cNvGrpSpPr/>
          <p:nvPr/>
        </p:nvGrpSpPr>
        <p:grpSpPr>
          <a:xfrm>
            <a:off x="811303" y="4528651"/>
            <a:ext cx="4176464" cy="2200994"/>
            <a:chOff x="811303" y="4528651"/>
            <a:chExt cx="4176464" cy="22009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Oval 52"/>
                <p:cNvSpPr/>
                <p:nvPr/>
              </p:nvSpPr>
              <p:spPr bwMode="auto">
                <a:xfrm>
                  <a:off x="819532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3" name="Oval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9532" y="5391746"/>
                  <a:ext cx="435487" cy="444137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Oval 53"/>
                <p:cNvSpPr/>
                <p:nvPr/>
              </p:nvSpPr>
              <p:spPr bwMode="auto">
                <a:xfrm>
                  <a:off x="1566082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4" name="Oval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6082" y="5391746"/>
                  <a:ext cx="435487" cy="444137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Oval 54"/>
                <p:cNvSpPr/>
                <p:nvPr/>
              </p:nvSpPr>
              <p:spPr bwMode="auto">
                <a:xfrm>
                  <a:off x="2312631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5" name="Oval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12631" y="5391746"/>
                  <a:ext cx="435487" cy="444137"/>
                </a:xfrm>
                <a:prstGeom prst="ellipse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Oval 55"/>
                <p:cNvSpPr/>
                <p:nvPr/>
              </p:nvSpPr>
              <p:spPr bwMode="auto">
                <a:xfrm>
                  <a:off x="3059181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6" name="Oval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9181" y="5391746"/>
                  <a:ext cx="435487" cy="444137"/>
                </a:xfrm>
                <a:prstGeom prst="ellipse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Oval 56"/>
                <p:cNvSpPr/>
                <p:nvPr/>
              </p:nvSpPr>
              <p:spPr bwMode="auto">
                <a:xfrm>
                  <a:off x="4552280" y="5391746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57" name="Oval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52280" y="5391746"/>
                  <a:ext cx="435487" cy="444137"/>
                </a:xfrm>
                <a:prstGeom prst="ellipse">
                  <a:avLst/>
                </a:prstGeom>
                <a:blipFill>
                  <a:blip r:embed="rId2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/>
            <p:nvPr/>
          </p:nvCxnSpPr>
          <p:spPr bwMode="auto">
            <a:xfrm>
              <a:off x="1255019" y="5613815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2001569" y="5607269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/>
            <p:cNvCxnSpPr/>
            <p:nvPr/>
          </p:nvCxnSpPr>
          <p:spPr bwMode="auto">
            <a:xfrm>
              <a:off x="2748118" y="5600723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>
              <a:off x="3494668" y="5594177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2" name="Straight Arrow Connector 61"/>
            <p:cNvCxnSpPr/>
            <p:nvPr/>
          </p:nvCxnSpPr>
          <p:spPr bwMode="auto">
            <a:xfrm>
              <a:off x="4241217" y="5587631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Arrow Connector 62"/>
            <p:cNvCxnSpPr/>
            <p:nvPr/>
          </p:nvCxnSpPr>
          <p:spPr bwMode="auto">
            <a:xfrm flipV="1">
              <a:off x="1037276" y="4955652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Oval 63"/>
                <p:cNvSpPr/>
                <p:nvPr/>
              </p:nvSpPr>
              <p:spPr bwMode="auto">
                <a:xfrm>
                  <a:off x="811303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4" name="Oval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1303" y="4528651"/>
                  <a:ext cx="435487" cy="444137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Oval 64"/>
                <p:cNvSpPr/>
                <p:nvPr/>
              </p:nvSpPr>
              <p:spPr bwMode="auto">
                <a:xfrm>
                  <a:off x="1557853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5" name="Oval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57853" y="4528651"/>
                  <a:ext cx="435487" cy="444137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Oval 65"/>
                <p:cNvSpPr/>
                <p:nvPr/>
              </p:nvSpPr>
              <p:spPr bwMode="auto">
                <a:xfrm>
                  <a:off x="2304402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6" name="Oval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04402" y="4528651"/>
                  <a:ext cx="435487" cy="444137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Oval 66"/>
                <p:cNvSpPr/>
                <p:nvPr/>
              </p:nvSpPr>
              <p:spPr bwMode="auto">
                <a:xfrm>
                  <a:off x="3050952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7" name="Oval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0952" y="4528651"/>
                  <a:ext cx="435487" cy="444137"/>
                </a:xfrm>
                <a:prstGeom prst="ellipse">
                  <a:avLst/>
                </a:prstGeom>
                <a:blipFill>
                  <a:blip r:embed="rId3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Oval 67"/>
                <p:cNvSpPr/>
                <p:nvPr/>
              </p:nvSpPr>
              <p:spPr bwMode="auto">
                <a:xfrm>
                  <a:off x="4544051" y="4528651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68" name="Oval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4051" y="4528651"/>
                  <a:ext cx="435487" cy="444137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9" name="Straight Arrow Connector 68"/>
            <p:cNvCxnSpPr/>
            <p:nvPr/>
          </p:nvCxnSpPr>
          <p:spPr bwMode="auto">
            <a:xfrm flipV="1">
              <a:off x="1790244" y="4964395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0" name="Straight Arrow Connector 69"/>
            <p:cNvCxnSpPr/>
            <p:nvPr/>
          </p:nvCxnSpPr>
          <p:spPr bwMode="auto">
            <a:xfrm flipV="1">
              <a:off x="2543212" y="4964745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1" name="Straight Arrow Connector 70"/>
            <p:cNvCxnSpPr/>
            <p:nvPr/>
          </p:nvCxnSpPr>
          <p:spPr bwMode="auto">
            <a:xfrm flipV="1">
              <a:off x="3271492" y="4956702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2" name="Straight Arrow Connector 71"/>
            <p:cNvCxnSpPr/>
            <p:nvPr/>
          </p:nvCxnSpPr>
          <p:spPr bwMode="auto">
            <a:xfrm flipV="1">
              <a:off x="4771834" y="4957402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3837060" y="4622273"/>
                  <a:ext cx="32681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7060" y="4622273"/>
                  <a:ext cx="326815" cy="307777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3902894" y="5391747"/>
                  <a:ext cx="32681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2894" y="5391747"/>
                  <a:ext cx="326815" cy="307777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Oval 74"/>
                <p:cNvSpPr/>
                <p:nvPr/>
              </p:nvSpPr>
              <p:spPr bwMode="auto">
                <a:xfrm>
                  <a:off x="815861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5" name="Oval 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5861" y="6285508"/>
                  <a:ext cx="435487" cy="444137"/>
                </a:xfrm>
                <a:prstGeom prst="ellipse">
                  <a:avLst/>
                </a:prstGeom>
                <a:blipFill>
                  <a:blip r:embed="rId3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Oval 75"/>
                <p:cNvSpPr/>
                <p:nvPr/>
              </p:nvSpPr>
              <p:spPr bwMode="auto">
                <a:xfrm>
                  <a:off x="1562411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6" name="Oval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2411" y="6285508"/>
                  <a:ext cx="435487" cy="444137"/>
                </a:xfrm>
                <a:prstGeom prst="ellipse">
                  <a:avLst/>
                </a:prstGeom>
                <a:blipFill>
                  <a:blip r:embed="rId3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Oval 76"/>
                <p:cNvSpPr/>
                <p:nvPr/>
              </p:nvSpPr>
              <p:spPr bwMode="auto">
                <a:xfrm>
                  <a:off x="2308960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7" name="Oval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08960" y="6285508"/>
                  <a:ext cx="435487" cy="444137"/>
                </a:xfrm>
                <a:prstGeom prst="ellipse">
                  <a:avLst/>
                </a:prstGeom>
                <a:blipFill>
                  <a:blip r:embed="rId3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Oval 77"/>
                <p:cNvSpPr/>
                <p:nvPr/>
              </p:nvSpPr>
              <p:spPr bwMode="auto">
                <a:xfrm>
                  <a:off x="3055510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8" name="Oval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5510" y="6285508"/>
                  <a:ext cx="435487" cy="444137"/>
                </a:xfrm>
                <a:prstGeom prst="ellipse">
                  <a:avLst/>
                </a:prstGeom>
                <a:blipFill>
                  <a:blip r:embed="rId3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Oval 78"/>
                <p:cNvSpPr/>
                <p:nvPr/>
              </p:nvSpPr>
              <p:spPr bwMode="auto">
                <a:xfrm>
                  <a:off x="4548609" y="6285508"/>
                  <a:ext cx="435487" cy="444137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nb-NO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9" name="Oval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8609" y="6285508"/>
                  <a:ext cx="435487" cy="444137"/>
                </a:xfrm>
                <a:prstGeom prst="ellipse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Arrow Connector 79"/>
            <p:cNvCxnSpPr/>
            <p:nvPr/>
          </p:nvCxnSpPr>
          <p:spPr bwMode="auto">
            <a:xfrm>
              <a:off x="1251348" y="6507577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1" name="Straight Arrow Connector 80"/>
            <p:cNvCxnSpPr/>
            <p:nvPr/>
          </p:nvCxnSpPr>
          <p:spPr bwMode="auto">
            <a:xfrm>
              <a:off x="1997898" y="6501031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81"/>
            <p:cNvCxnSpPr/>
            <p:nvPr/>
          </p:nvCxnSpPr>
          <p:spPr bwMode="auto">
            <a:xfrm>
              <a:off x="2744447" y="6494485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3" name="Straight Arrow Connector 82"/>
            <p:cNvCxnSpPr/>
            <p:nvPr/>
          </p:nvCxnSpPr>
          <p:spPr bwMode="auto">
            <a:xfrm>
              <a:off x="3490997" y="6487939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4" name="Straight Arrow Connector 83"/>
            <p:cNvCxnSpPr/>
            <p:nvPr/>
          </p:nvCxnSpPr>
          <p:spPr bwMode="auto">
            <a:xfrm>
              <a:off x="4237546" y="6481393"/>
              <a:ext cx="3110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5" name="Straight Arrow Connector 84"/>
            <p:cNvCxnSpPr/>
            <p:nvPr/>
          </p:nvCxnSpPr>
          <p:spPr bwMode="auto">
            <a:xfrm flipV="1">
              <a:off x="1033605" y="5849414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6" name="Straight Arrow Connector 85"/>
            <p:cNvCxnSpPr/>
            <p:nvPr/>
          </p:nvCxnSpPr>
          <p:spPr bwMode="auto">
            <a:xfrm flipV="1">
              <a:off x="1786573" y="5858157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7" name="Straight Arrow Connector 86"/>
            <p:cNvCxnSpPr/>
            <p:nvPr/>
          </p:nvCxnSpPr>
          <p:spPr bwMode="auto">
            <a:xfrm flipV="1">
              <a:off x="2539541" y="5858507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8" name="Straight Arrow Connector 87"/>
            <p:cNvCxnSpPr/>
            <p:nvPr/>
          </p:nvCxnSpPr>
          <p:spPr bwMode="auto">
            <a:xfrm flipV="1">
              <a:off x="3267821" y="5850464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9" name="Straight Arrow Connector 88"/>
            <p:cNvCxnSpPr/>
            <p:nvPr/>
          </p:nvCxnSpPr>
          <p:spPr bwMode="auto">
            <a:xfrm flipV="1">
              <a:off x="4768163" y="5851164"/>
              <a:ext cx="0" cy="4360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/>
                <p:cNvSpPr txBox="1"/>
                <p:nvPr/>
              </p:nvSpPr>
              <p:spPr>
                <a:xfrm>
                  <a:off x="3899223" y="6285509"/>
                  <a:ext cx="32681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90" name="TextBox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9223" y="6285509"/>
                  <a:ext cx="326815" cy="307777"/>
                </a:xfrm>
                <a:prstGeom prst="rect">
                  <a:avLst/>
                </a:prstGeom>
                <a:blipFill>
                  <a:blip r:embed="rId33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53402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624" y="332656"/>
            <a:ext cx="7696200" cy="1143000"/>
          </a:xfrm>
        </p:spPr>
        <p:txBody>
          <a:bodyPr/>
          <a:lstStyle/>
          <a:p>
            <a:r>
              <a:rPr lang="en-US" dirty="0"/>
              <a:t>SMC and sufficient statistics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973"/>
          <a:stretch/>
        </p:blipFill>
        <p:spPr>
          <a:xfrm>
            <a:off x="1043608" y="1124744"/>
            <a:ext cx="7676152" cy="410445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78221"/>
          <a:stretch/>
        </p:blipFill>
        <p:spPr bwMode="auto">
          <a:xfrm>
            <a:off x="1043608" y="5316488"/>
            <a:ext cx="7676152" cy="116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021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Algorithm Storvik filter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124744"/>
            <a:ext cx="7861247" cy="4824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68439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36323</TotalTime>
  <Words>565</Words>
  <Application>Microsoft Office PowerPoint</Application>
  <PresentationFormat>On-screen Show (4:3)</PresentationFormat>
  <Paragraphs>185</Paragraphs>
  <Slides>27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Cambria Math</vt:lpstr>
      <vt:lpstr>Wingdings</vt:lpstr>
      <vt:lpstr>ヒラギノ角ゴ Pro W3</vt:lpstr>
      <vt:lpstr>Blank Presentation</vt:lpstr>
      <vt:lpstr>STK-4051/9051  Computational Statistics  Spring 2024 Sequential Monte Carlo  </vt:lpstr>
      <vt:lpstr>PowerPoint Presentation</vt:lpstr>
      <vt:lpstr>Bootstrap filter</vt:lpstr>
      <vt:lpstr>General algorithm particle filter</vt:lpstr>
      <vt:lpstr>Today</vt:lpstr>
      <vt:lpstr>SMC and parameter estimation</vt:lpstr>
      <vt:lpstr>SMC and maximum likelihood</vt:lpstr>
      <vt:lpstr>Maximum likelihood in SMC</vt:lpstr>
      <vt:lpstr>SMC and Bayesian parameter estimation</vt:lpstr>
      <vt:lpstr>Direct use of SMC</vt:lpstr>
      <vt:lpstr>Is direct use of SMC properly weighted?</vt:lpstr>
      <vt:lpstr>Issue: Direct approach</vt:lpstr>
      <vt:lpstr>Lemmings data</vt:lpstr>
      <vt:lpstr>PowerPoint Presentation</vt:lpstr>
      <vt:lpstr>PowerPoint Presentation</vt:lpstr>
      <vt:lpstr>Introducing dynamics in θ</vt:lpstr>
      <vt:lpstr>PowerPoint Presentation</vt:lpstr>
      <vt:lpstr>Dynamics in θ continued</vt:lpstr>
      <vt:lpstr>Sufficient statistics</vt:lpstr>
      <vt:lpstr>Approach using sufficient statistics</vt:lpstr>
      <vt:lpstr>SMC and sufficient statistics general</vt:lpstr>
      <vt:lpstr>Algorithm Storvik filter</vt:lpstr>
      <vt:lpstr>Example Lemmings evolving parameter: a</vt:lpstr>
      <vt:lpstr>References</vt:lpstr>
      <vt:lpstr>PowerPoint Presentation</vt:lpstr>
      <vt:lpstr>SMC and sufficient statistics</vt:lpstr>
      <vt:lpstr>Algorithm Storvik filter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SMC parameter estimation</dc:title>
  <dc:subject/>
  <dc:creator>Odd Kolbjørnsen</dc:creator>
  <cp:keywords/>
  <dc:description/>
  <cp:lastModifiedBy>Odd Kolbjørnsen</cp:lastModifiedBy>
  <cp:revision>704</cp:revision>
  <dcterms:created xsi:type="dcterms:W3CDTF">2018-08-23T16:15:48Z</dcterms:created>
  <dcterms:modified xsi:type="dcterms:W3CDTF">2024-03-19T21:07:31Z</dcterms:modified>
  <cp:category/>
</cp:coreProperties>
</file>