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347" r:id="rId3"/>
    <p:sldId id="346" r:id="rId4"/>
    <p:sldId id="272" r:id="rId5"/>
    <p:sldId id="313" r:id="rId6"/>
    <p:sldId id="319" r:id="rId7"/>
    <p:sldId id="320" r:id="rId8"/>
    <p:sldId id="322" r:id="rId9"/>
    <p:sldId id="327" r:id="rId10"/>
    <p:sldId id="328" r:id="rId11"/>
    <p:sldId id="329" r:id="rId12"/>
    <p:sldId id="330" r:id="rId13"/>
    <p:sldId id="331" r:id="rId14"/>
    <p:sldId id="332" r:id="rId15"/>
    <p:sldId id="316" r:id="rId16"/>
    <p:sldId id="317" r:id="rId17"/>
    <p:sldId id="269" r:id="rId18"/>
    <p:sldId id="291" r:id="rId19"/>
    <p:sldId id="292" r:id="rId20"/>
    <p:sldId id="294" r:id="rId21"/>
    <p:sldId id="295" r:id="rId22"/>
    <p:sldId id="296" r:id="rId23"/>
    <p:sldId id="333" r:id="rId24"/>
    <p:sldId id="446" r:id="rId25"/>
    <p:sldId id="447" r:id="rId26"/>
    <p:sldId id="287" r:id="rId27"/>
    <p:sldId id="288" r:id="rId28"/>
    <p:sldId id="289" r:id="rId29"/>
    <p:sldId id="290" r:id="rId30"/>
    <p:sldId id="442" r:id="rId31"/>
    <p:sldId id="443" r:id="rId32"/>
    <p:sldId id="444" r:id="rId33"/>
    <p:sldId id="445" r:id="rId34"/>
    <p:sldId id="427" r:id="rId35"/>
    <p:sldId id="432" r:id="rId36"/>
    <p:sldId id="433" r:id="rId37"/>
    <p:sldId id="441" r:id="rId38"/>
    <p:sldId id="434" r:id="rId39"/>
    <p:sldId id="448" r:id="rId40"/>
    <p:sldId id="297" r:id="rId41"/>
    <p:sldId id="298" r:id="rId42"/>
    <p:sldId id="340" r:id="rId43"/>
    <p:sldId id="299" r:id="rId44"/>
    <p:sldId id="301" r:id="rId45"/>
    <p:sldId id="302" r:id="rId46"/>
    <p:sldId id="337" r:id="rId47"/>
    <p:sldId id="303" r:id="rId48"/>
    <p:sldId id="312" r:id="rId49"/>
    <p:sldId id="310" r:id="rId50"/>
    <p:sldId id="304" r:id="rId51"/>
    <p:sldId id="343" r:id="rId52"/>
    <p:sldId id="305" r:id="rId53"/>
    <p:sldId id="306" r:id="rId54"/>
    <p:sldId id="309" r:id="rId55"/>
    <p:sldId id="308" r:id="rId56"/>
    <p:sldId id="336" r:id="rId57"/>
    <p:sldId id="334" r:id="rId58"/>
    <p:sldId id="335" r:id="rId59"/>
    <p:sldId id="339" r:id="rId60"/>
    <p:sldId id="307" r:id="rId61"/>
    <p:sldId id="338" r:id="rId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00" autoAdjust="0"/>
    <p:restoredTop sz="93165" autoAdjust="0"/>
  </p:normalViewPr>
  <p:slideViewPr>
    <p:cSldViewPr>
      <p:cViewPr varScale="1">
        <p:scale>
          <a:sx n="171" d="100"/>
          <a:sy n="171" d="100"/>
        </p:scale>
        <p:origin x="2112" y="14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06.03.2024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323602" y="1182351"/>
            <a:ext cx="4104382" cy="5357395"/>
          </a:xfrm>
          <a:prstGeom prst="rect">
            <a:avLst/>
          </a:prstGeom>
        </p:spPr>
        <p:txBody>
          <a:bodyPr/>
          <a:lstStyle>
            <a:lvl1pPr marL="342900" indent="-180000">
              <a:spcBef>
                <a:spcPts val="48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latin typeface="+mj-lt"/>
                <a:cs typeface="Arial" panose="020B0604020202020204" pitchFamily="34" charset="0"/>
              </a:defRPr>
            </a:lvl1pPr>
            <a:lvl2pPr marL="540000" indent="-180000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j-lt"/>
              </a:defRPr>
            </a:lvl2pPr>
            <a:lvl3pPr marL="720000" indent="-180000">
              <a:buClr>
                <a:schemeClr val="tx1"/>
              </a:buClr>
              <a:defRPr sz="1400" i="0">
                <a:latin typeface="+mj-lt"/>
                <a:cs typeface="Arial" panose="020B0604020202020204" pitchFamily="34" charset="0"/>
              </a:defRPr>
            </a:lvl3pPr>
            <a:lvl4pPr marL="900000" indent="-1800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400" i="0">
                <a:latin typeface="+mj-lt"/>
              </a:defRPr>
            </a:lvl4pPr>
            <a:lvl5pPr marL="1107450" indent="-171450"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  <a:defRPr sz="120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67544" y="432003"/>
            <a:ext cx="7057032" cy="6038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6"/>
          </p:nvPr>
        </p:nvSpPr>
        <p:spPr>
          <a:xfrm>
            <a:off x="4499992" y="1182351"/>
            <a:ext cx="4104382" cy="5357395"/>
          </a:xfrm>
          <a:prstGeom prst="rect">
            <a:avLst/>
          </a:prstGeom>
        </p:spPr>
        <p:txBody>
          <a:bodyPr/>
          <a:lstStyle>
            <a:lvl1pPr marL="342900" indent="-180000">
              <a:spcBef>
                <a:spcPts val="48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latin typeface="+mj-lt"/>
                <a:cs typeface="Arial" panose="020B0604020202020204" pitchFamily="34" charset="0"/>
              </a:defRPr>
            </a:lvl1pPr>
            <a:lvl2pPr marL="540000" indent="-180000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j-lt"/>
              </a:defRPr>
            </a:lvl2pPr>
            <a:lvl3pPr marL="720000" indent="-180000">
              <a:buClr>
                <a:schemeClr val="tx1"/>
              </a:buClr>
              <a:defRPr sz="1400" i="0">
                <a:latin typeface="+mj-lt"/>
                <a:cs typeface="Arial" panose="020B0604020202020204" pitchFamily="34" charset="0"/>
              </a:defRPr>
            </a:lvl3pPr>
            <a:lvl4pPr marL="900000" indent="-1800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400" i="0">
                <a:latin typeface="+mj-lt"/>
              </a:defRPr>
            </a:lvl4pPr>
            <a:lvl5pPr marL="1107450" indent="-171450"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  <a:defRPr sz="120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350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6.png"/><Relationship Id="rId1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61.png"/><Relationship Id="rId5" Type="http://schemas.openxmlformats.org/officeDocument/2006/relationships/image" Target="../media/image31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301.png"/><Relationship Id="rId3" Type="http://schemas.openxmlformats.org/officeDocument/2006/relationships/image" Target="../media/image200.png"/><Relationship Id="rId7" Type="http://schemas.openxmlformats.org/officeDocument/2006/relationships/image" Target="../media/image241.png"/><Relationship Id="rId12" Type="http://schemas.openxmlformats.org/officeDocument/2006/relationships/image" Target="../media/image2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281.png"/><Relationship Id="rId5" Type="http://schemas.openxmlformats.org/officeDocument/2006/relationships/image" Target="../media/image220.png"/><Relationship Id="rId15" Type="http://schemas.openxmlformats.org/officeDocument/2006/relationships/image" Target="../media/image26.png"/><Relationship Id="rId10" Type="http://schemas.openxmlformats.org/officeDocument/2006/relationships/image" Target="../media/image271.png"/><Relationship Id="rId4" Type="http://schemas.openxmlformats.org/officeDocument/2006/relationships/image" Target="../media/image210.png"/><Relationship Id="rId9" Type="http://schemas.openxmlformats.org/officeDocument/2006/relationships/image" Target="../media/image261.png"/><Relationship Id="rId14" Type="http://schemas.openxmlformats.org/officeDocument/2006/relationships/image" Target="../media/image3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7" Type="http://schemas.openxmlformats.org/officeDocument/2006/relationships/image" Target="../media/image36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1.png"/><Relationship Id="rId4" Type="http://schemas.openxmlformats.org/officeDocument/2006/relationships/image" Target="../media/image3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1.png"/><Relationship Id="rId4" Type="http://schemas.openxmlformats.org/officeDocument/2006/relationships/image" Target="../media/image19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rzmH_yerBU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rzmH_yerBU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rzmH_yerBU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rzmH_yerBU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mpartmental_models_in_epidemiology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0.png"/><Relationship Id="rId4" Type="http://schemas.openxmlformats.org/officeDocument/2006/relationships/image" Target="../media/image30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252.png"/><Relationship Id="rId7" Type="http://schemas.openxmlformats.org/officeDocument/2006/relationships/image" Target="../media/image35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5" Type="http://schemas.openxmlformats.org/officeDocument/2006/relationships/image" Target="../media/image331.png"/><Relationship Id="rId4" Type="http://schemas.openxmlformats.org/officeDocument/2006/relationships/image" Target="../media/image262.png"/><Relationship Id="rId9" Type="http://schemas.openxmlformats.org/officeDocument/2006/relationships/image" Target="../media/image37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370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75.png"/><Relationship Id="rId7" Type="http://schemas.openxmlformats.org/officeDocument/2006/relationships/image" Target="../media/image741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G"/><Relationship Id="rId11" Type="http://schemas.openxmlformats.org/officeDocument/2006/relationships/image" Target="../media/image512.png"/><Relationship Id="rId5" Type="http://schemas.openxmlformats.org/officeDocument/2006/relationships/image" Target="../media/image721.png"/><Relationship Id="rId10" Type="http://schemas.openxmlformats.org/officeDocument/2006/relationships/image" Target="../media/image501.png"/><Relationship Id="rId4" Type="http://schemas.openxmlformats.org/officeDocument/2006/relationships/image" Target="../media/image74.png"/><Relationship Id="rId9" Type="http://schemas.openxmlformats.org/officeDocument/2006/relationships/image" Target="../media/image4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4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0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13" Type="http://schemas.openxmlformats.org/officeDocument/2006/relationships/image" Target="../media/image63.png"/><Relationship Id="rId26" Type="http://schemas.openxmlformats.org/officeDocument/2006/relationships/image" Target="../media/image530.png"/><Relationship Id="rId21" Type="http://schemas.openxmlformats.org/officeDocument/2006/relationships/image" Target="../media/image64.png"/><Relationship Id="rId34" Type="http://schemas.openxmlformats.org/officeDocument/2006/relationships/image" Target="../media/image710.png"/><Relationship Id="rId7" Type="http://schemas.openxmlformats.org/officeDocument/2006/relationships/image" Target="../media/image32.png"/><Relationship Id="rId17" Type="http://schemas.openxmlformats.org/officeDocument/2006/relationships/image" Target="../media/image31.png"/><Relationship Id="rId12" Type="http://schemas.openxmlformats.org/officeDocument/2006/relationships/image" Target="../media/image62.png"/><Relationship Id="rId25" Type="http://schemas.openxmlformats.org/officeDocument/2006/relationships/image" Target="../media/image520.png"/><Relationship Id="rId33" Type="http://schemas.openxmlformats.org/officeDocument/2006/relationships/image" Target="../media/image700.png"/><Relationship Id="rId38" Type="http://schemas.openxmlformats.org/officeDocument/2006/relationships/image" Target="../media/image750.png"/><Relationship Id="rId2" Type="http://schemas.openxmlformats.org/officeDocument/2006/relationships/image" Target="../media/image21.png"/><Relationship Id="rId16" Type="http://schemas.openxmlformats.org/officeDocument/2006/relationships/image" Target="../media/image56.png"/><Relationship Id="rId20" Type="http://schemas.openxmlformats.org/officeDocument/2006/relationships/image" Target="../media/image58.png"/><Relationship Id="rId29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61.png"/><Relationship Id="rId24" Type="http://schemas.openxmlformats.org/officeDocument/2006/relationships/image" Target="../media/image511.png"/><Relationship Id="rId32" Type="http://schemas.openxmlformats.org/officeDocument/2006/relationships/image" Target="../media/image690.png"/><Relationship Id="rId37" Type="http://schemas.openxmlformats.org/officeDocument/2006/relationships/image" Target="../media/image740.png"/><Relationship Id="rId5" Type="http://schemas.openxmlformats.org/officeDocument/2006/relationships/image" Target="../media/image56.png"/><Relationship Id="rId15" Type="http://schemas.openxmlformats.org/officeDocument/2006/relationships/image" Target="../media/image55.png"/><Relationship Id="rId23" Type="http://schemas.openxmlformats.org/officeDocument/2006/relationships/image" Target="../media/image500.png"/><Relationship Id="rId28" Type="http://schemas.openxmlformats.org/officeDocument/2006/relationships/image" Target="../media/image650.png"/><Relationship Id="rId36" Type="http://schemas.openxmlformats.org/officeDocument/2006/relationships/image" Target="../media/image730.png"/><Relationship Id="rId19" Type="http://schemas.openxmlformats.org/officeDocument/2006/relationships/image" Target="../media/image57.png"/><Relationship Id="rId10" Type="http://schemas.openxmlformats.org/officeDocument/2006/relationships/image" Target="../media/image60.png"/><Relationship Id="rId31" Type="http://schemas.openxmlformats.org/officeDocument/2006/relationships/image" Target="../media/image680.png"/><Relationship Id="rId4" Type="http://schemas.openxmlformats.org/officeDocument/2006/relationships/image" Target="../media/image55.png"/><Relationship Id="rId14" Type="http://schemas.openxmlformats.org/officeDocument/2006/relationships/image" Target="../media/image64.png"/><Relationship Id="rId9" Type="http://schemas.openxmlformats.org/officeDocument/2006/relationships/image" Target="../media/image59.png"/><Relationship Id="rId22" Type="http://schemas.openxmlformats.org/officeDocument/2006/relationships/image" Target="../media/image73.png"/><Relationship Id="rId27" Type="http://schemas.openxmlformats.org/officeDocument/2006/relationships/image" Target="../media/image540.png"/><Relationship Id="rId30" Type="http://schemas.openxmlformats.org/officeDocument/2006/relationships/image" Target="../media/image670.png"/><Relationship Id="rId35" Type="http://schemas.openxmlformats.org/officeDocument/2006/relationships/image" Target="../media/image720.png"/><Relationship Id="rId8" Type="http://schemas.openxmlformats.org/officeDocument/2006/relationships/image" Target="../media/image57.png"/><Relationship Id="rId3" Type="http://schemas.openxmlformats.org/officeDocument/2006/relationships/image" Target="../media/image4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Sequential Monte Carlo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F457-1194-BEF8-6A6A-70D825FB3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</a:t>
            </a:r>
            <a:br>
              <a:rPr lang="en-US" dirty="0"/>
            </a:br>
            <a:r>
              <a:rPr lang="en-US" dirty="0"/>
              <a:t>Variance reduction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78E34-9A5D-CC28-A579-607F1226E4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Importance sampling </a:t>
                </a:r>
              </a:p>
              <a:p>
                <a:pPr lvl="1"/>
                <a:r>
                  <a:rPr lang="en-US" sz="1800" dirty="0"/>
                  <a:t>By choosing to normalize (if we do not need to) </a:t>
                </a:r>
                <a:br>
                  <a:rPr lang="en-US" sz="1800" dirty="0"/>
                </a:br>
                <a:r>
                  <a:rPr lang="en-US" sz="1800" dirty="0"/>
                  <a:t>we utilize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p>
                              <m:s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r>
                  <a:rPr lang="en-US" sz="2000" dirty="0"/>
                  <a:t>Control variates</a:t>
                </a:r>
              </a:p>
              <a:p>
                <a:pPr lvl="1"/>
                <a:r>
                  <a:rPr lang="en-US" sz="1800" dirty="0"/>
                  <a:t>We utilize something we know about the distribution</a:t>
                </a:r>
              </a:p>
              <a:p>
                <a:r>
                  <a:rPr lang="en-US" sz="2000" dirty="0"/>
                  <a:t>Rao-</a:t>
                </a:r>
                <a:r>
                  <a:rPr lang="en-US" sz="2000" dirty="0" err="1"/>
                  <a:t>Blackwellization</a:t>
                </a:r>
                <a:endParaRPr lang="en-US" sz="2000" dirty="0"/>
              </a:p>
              <a:p>
                <a:pPr lvl="1"/>
                <a:r>
                  <a:rPr lang="en-US" sz="1800" dirty="0"/>
                  <a:t>We utilize that we know something  about a conditional distribution</a:t>
                </a:r>
              </a:p>
              <a:p>
                <a:r>
                  <a:rPr lang="en-US" sz="2000" dirty="0"/>
                  <a:t>Antithetic sampling</a:t>
                </a:r>
              </a:p>
              <a:p>
                <a:pPr lvl="1"/>
                <a:r>
                  <a:rPr lang="en-US" sz="1600" dirty="0"/>
                  <a:t>We utilize correlation in random seeds</a:t>
                </a:r>
              </a:p>
              <a:p>
                <a:r>
                  <a:rPr lang="en-US" sz="2000" dirty="0"/>
                  <a:t>Common random numbers (in Exercise)</a:t>
                </a:r>
              </a:p>
              <a:p>
                <a:pPr lvl="1"/>
                <a:r>
                  <a:rPr lang="en-US" sz="1600" dirty="0"/>
                  <a:t>We utilize correlation in random seeds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78E34-9A5D-CC28-A579-607F1226E4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13" t="-593" r="-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E31DC-C560-3655-B2D0-0C02AA67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0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331C-28EC-A981-6352-D97D50341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16E75-861E-D6B0-E69A-BB112C2DA5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981200"/>
                <a:ext cx="8435280" cy="4114800"/>
              </a:xfrm>
            </p:spPr>
            <p:txBody>
              <a:bodyPr/>
              <a:lstStyle/>
              <a:p>
                <a:r>
                  <a:rPr lang="en-US"/>
                  <a:t>Sampling importance resampling (SIR)</a:t>
                </a:r>
              </a:p>
              <a:p>
                <a:pPr lvl="1"/>
                <a:r>
                  <a:rPr lang="en-US"/>
                  <a:t>Resampling proportional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/>
                  <a:t>=&gt; new weigths: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∝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1"/>
                <a:r>
                  <a:rPr lang="en-US"/>
                  <a:t>Resampling proportional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/>
                  <a:t>=&gt; new weigths: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∝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 W3"/>
                </a:endParaRPr>
              </a:p>
              <a:p>
                <a:r>
                  <a:rPr lang="en-US"/>
                  <a:t>Sampling vs weigthing vs resampling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 W3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Sequential Monte Carlo intro</a:t>
                </a:r>
              </a:p>
              <a:p>
                <a:pPr marL="742950" marR="0" lvl="1" indent="-28575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What if the dimension becomes high?</a:t>
                </a:r>
              </a:p>
              <a:p>
                <a:pPr marL="742950" marR="0" lvl="1" indent="-28575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What happens to weights?</a:t>
                </a:r>
              </a:p>
              <a:p>
                <a:pPr marL="742950" marR="0" lvl="1" indent="-28575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What can we do? </a:t>
                </a:r>
              </a:p>
              <a:p>
                <a:pPr marL="1143000" marR="0" lvl="2" indent="-2286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Evaluation for the special case of a Markov structure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16E75-861E-D6B0-E69A-BB112C2DA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981200"/>
                <a:ext cx="8435280" cy="4114800"/>
              </a:xfrm>
              <a:blipFill>
                <a:blip r:embed="rId2"/>
                <a:stretch>
                  <a:fillRect l="-1301" t="-1481" b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B00B8-009E-BD19-45F3-BDBE967C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03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99592" y="332656"/>
                <a:ext cx="8496944" cy="1143000"/>
              </a:xfrm>
            </p:spPr>
            <p:txBody>
              <a:bodyPr/>
              <a:lstStyle/>
              <a:p>
                <a:r>
                  <a:rPr lang="nb-NO" dirty="0" err="1"/>
                  <a:t>Illustration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optimal </a:t>
                </a:r>
                <a:r>
                  <a:rPr lang="nb-NO" dirty="0" err="1"/>
                  <a:t>resampling</a:t>
                </a:r>
                <a:r>
                  <a:rPr lang="nb-NO" dirty="0"/>
                  <a:t> </a:t>
                </a:r>
                <a:r>
                  <a:rPr lang="nb-NO" sz="20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resample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weigth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b-NO" sz="2000" dirty="0"/>
                  <a:t>)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99592" y="332656"/>
                <a:ext cx="8496944" cy="1143000"/>
              </a:xfrm>
              <a:blipFill>
                <a:blip r:embed="rId2"/>
                <a:stretch>
                  <a:fillRect l="-18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428184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986061" y="1520552"/>
            <a:ext cx="0" cy="21602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683568" y="3248744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683568" y="2960712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83568" y="2672680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683568" y="2384648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83568" y="2096616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683568" y="1808584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1331640" y="3500772"/>
            <a:ext cx="0" cy="360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1619672" y="3464768"/>
            <a:ext cx="0" cy="720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V="1">
            <a:off x="1907704" y="3500772"/>
            <a:ext cx="0" cy="360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2195736" y="3464768"/>
            <a:ext cx="0" cy="720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2483768" y="3428764"/>
            <a:ext cx="0" cy="1080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2771800" y="2816696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V="1">
            <a:off x="3059832" y="3032720"/>
            <a:ext cx="0" cy="5040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3347864" y="2816696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3635896" y="3320752"/>
            <a:ext cx="0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3923928" y="1608529"/>
            <a:ext cx="0" cy="192824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4211960" y="3104728"/>
            <a:ext cx="0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4499992" y="2240632"/>
            <a:ext cx="0" cy="12961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1070867" y="1422667"/>
                <a:ext cx="9239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867" y="1422667"/>
                <a:ext cx="923907" cy="400110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Straight Connector 104"/>
          <p:cNvCxnSpPr/>
          <p:nvPr/>
        </p:nvCxnSpPr>
        <p:spPr bwMode="auto">
          <a:xfrm>
            <a:off x="2771800" y="2807567"/>
            <a:ext cx="0" cy="1258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 flipV="1">
            <a:off x="2771800" y="2960712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 flipV="1">
            <a:off x="3059832" y="3254109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/>
          <p:cNvCxnSpPr/>
          <p:nvPr/>
        </p:nvCxnSpPr>
        <p:spPr bwMode="auto">
          <a:xfrm flipV="1">
            <a:off x="3347864" y="2960712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/>
          <p:cNvCxnSpPr/>
          <p:nvPr/>
        </p:nvCxnSpPr>
        <p:spPr bwMode="auto">
          <a:xfrm flipV="1">
            <a:off x="3923928" y="1810742"/>
            <a:ext cx="0" cy="17281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/>
          <p:nvPr/>
        </p:nvCxnSpPr>
        <p:spPr bwMode="auto">
          <a:xfrm flipV="1">
            <a:off x="4211960" y="3248744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/>
          <p:cNvCxnSpPr/>
          <p:nvPr/>
        </p:nvCxnSpPr>
        <p:spPr bwMode="auto">
          <a:xfrm flipV="1">
            <a:off x="4499992" y="2384648"/>
            <a:ext cx="0" cy="113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/>
          <p:cNvCxnSpPr/>
          <p:nvPr/>
        </p:nvCxnSpPr>
        <p:spPr bwMode="auto">
          <a:xfrm>
            <a:off x="986061" y="4167529"/>
            <a:ext cx="0" cy="21602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/>
          <p:nvPr/>
        </p:nvCxnSpPr>
        <p:spPr bwMode="auto">
          <a:xfrm>
            <a:off x="683568" y="6183753"/>
            <a:ext cx="5400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Straight Connector 129"/>
          <p:cNvCxnSpPr/>
          <p:nvPr/>
        </p:nvCxnSpPr>
        <p:spPr bwMode="auto">
          <a:xfrm>
            <a:off x="683568" y="5895721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Straight Connector 130"/>
          <p:cNvCxnSpPr/>
          <p:nvPr/>
        </p:nvCxnSpPr>
        <p:spPr bwMode="auto">
          <a:xfrm>
            <a:off x="683568" y="5607689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/>
          <p:nvPr/>
        </p:nvCxnSpPr>
        <p:spPr bwMode="auto">
          <a:xfrm>
            <a:off x="683568" y="5319657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traight Connector 132"/>
          <p:cNvCxnSpPr/>
          <p:nvPr/>
        </p:nvCxnSpPr>
        <p:spPr bwMode="auto">
          <a:xfrm>
            <a:off x="683568" y="5031625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/>
          <p:cNvCxnSpPr/>
          <p:nvPr/>
        </p:nvCxnSpPr>
        <p:spPr bwMode="auto">
          <a:xfrm>
            <a:off x="683568" y="4743593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/>
          <p:nvPr/>
        </p:nvCxnSpPr>
        <p:spPr bwMode="auto">
          <a:xfrm>
            <a:off x="683568" y="4455561"/>
            <a:ext cx="540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/>
          <p:cNvCxnSpPr/>
          <p:nvPr/>
        </p:nvCxnSpPr>
        <p:spPr bwMode="auto">
          <a:xfrm flipV="1">
            <a:off x="1331640" y="6147749"/>
            <a:ext cx="0" cy="360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/>
          <p:cNvCxnSpPr/>
          <p:nvPr/>
        </p:nvCxnSpPr>
        <p:spPr bwMode="auto">
          <a:xfrm flipV="1">
            <a:off x="1619672" y="6111745"/>
            <a:ext cx="0" cy="720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/>
          <p:nvPr/>
        </p:nvCxnSpPr>
        <p:spPr bwMode="auto">
          <a:xfrm flipV="1">
            <a:off x="1907704" y="6147749"/>
            <a:ext cx="0" cy="360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/>
          <p:cNvCxnSpPr/>
          <p:nvPr/>
        </p:nvCxnSpPr>
        <p:spPr bwMode="auto">
          <a:xfrm flipV="1">
            <a:off x="2195736" y="6111745"/>
            <a:ext cx="0" cy="720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/>
          <p:cNvCxnSpPr/>
          <p:nvPr/>
        </p:nvCxnSpPr>
        <p:spPr bwMode="auto">
          <a:xfrm flipV="1">
            <a:off x="2483768" y="6075741"/>
            <a:ext cx="0" cy="1080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/>
          <p:cNvCxnSpPr/>
          <p:nvPr/>
        </p:nvCxnSpPr>
        <p:spPr bwMode="auto">
          <a:xfrm flipV="1">
            <a:off x="2771800" y="6042198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/>
          <p:cNvCxnSpPr/>
          <p:nvPr/>
        </p:nvCxnSpPr>
        <p:spPr bwMode="auto">
          <a:xfrm flipV="1">
            <a:off x="3059832" y="5955332"/>
            <a:ext cx="0" cy="5040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/>
          <p:cNvCxnSpPr/>
          <p:nvPr/>
        </p:nvCxnSpPr>
        <p:spPr bwMode="auto">
          <a:xfrm flipV="1">
            <a:off x="3347864" y="6047531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Straight Connector 143"/>
          <p:cNvCxnSpPr/>
          <p:nvPr/>
        </p:nvCxnSpPr>
        <p:spPr bwMode="auto">
          <a:xfrm flipV="1">
            <a:off x="3635896" y="5967729"/>
            <a:ext cx="0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5" name="Straight Connector 144"/>
          <p:cNvCxnSpPr/>
          <p:nvPr/>
        </p:nvCxnSpPr>
        <p:spPr bwMode="auto">
          <a:xfrm flipV="1">
            <a:off x="3923928" y="6080298"/>
            <a:ext cx="0" cy="67451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/>
          <p:cNvCxnSpPr/>
          <p:nvPr/>
        </p:nvCxnSpPr>
        <p:spPr bwMode="auto">
          <a:xfrm flipV="1">
            <a:off x="4211960" y="6046980"/>
            <a:ext cx="0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/>
          <p:cNvCxnSpPr/>
          <p:nvPr/>
        </p:nvCxnSpPr>
        <p:spPr bwMode="auto">
          <a:xfrm flipV="1">
            <a:off x="4499992" y="6042198"/>
            <a:ext cx="0" cy="2927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/>
          <p:cNvCxnSpPr/>
          <p:nvPr/>
        </p:nvCxnSpPr>
        <p:spPr bwMode="auto">
          <a:xfrm>
            <a:off x="2771800" y="6033069"/>
            <a:ext cx="0" cy="1258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/>
          <p:cNvCxnSpPr/>
          <p:nvPr/>
        </p:nvCxnSpPr>
        <p:spPr bwMode="auto">
          <a:xfrm flipV="1">
            <a:off x="2771800" y="6186214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/>
          <p:cNvCxnSpPr/>
          <p:nvPr/>
        </p:nvCxnSpPr>
        <p:spPr bwMode="auto">
          <a:xfrm flipV="1">
            <a:off x="3059832" y="6186246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 flipV="1">
            <a:off x="3347864" y="6191547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Straight Connector 152"/>
          <p:cNvCxnSpPr/>
          <p:nvPr/>
        </p:nvCxnSpPr>
        <p:spPr bwMode="auto">
          <a:xfrm flipV="1">
            <a:off x="3923928" y="6186214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Straight Connector 153"/>
          <p:cNvCxnSpPr/>
          <p:nvPr/>
        </p:nvCxnSpPr>
        <p:spPr bwMode="auto">
          <a:xfrm flipV="1">
            <a:off x="4211960" y="6190996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/>
          <p:cNvCxnSpPr/>
          <p:nvPr/>
        </p:nvCxnSpPr>
        <p:spPr bwMode="auto">
          <a:xfrm flipV="1">
            <a:off x="4499992" y="6186214"/>
            <a:ext cx="0" cy="5040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/>
          <p:cNvCxnSpPr/>
          <p:nvPr/>
        </p:nvCxnSpPr>
        <p:spPr bwMode="auto">
          <a:xfrm flipV="1">
            <a:off x="4788024" y="5946948"/>
            <a:ext cx="0" cy="5040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/>
          <p:cNvCxnSpPr/>
          <p:nvPr/>
        </p:nvCxnSpPr>
        <p:spPr bwMode="auto">
          <a:xfrm flipV="1">
            <a:off x="5076056" y="6039147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/>
          <p:cNvCxnSpPr/>
          <p:nvPr/>
        </p:nvCxnSpPr>
        <p:spPr bwMode="auto">
          <a:xfrm flipV="1">
            <a:off x="5364088" y="5959345"/>
            <a:ext cx="0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3" name="Straight Connector 162"/>
          <p:cNvCxnSpPr/>
          <p:nvPr/>
        </p:nvCxnSpPr>
        <p:spPr bwMode="auto">
          <a:xfrm flipV="1">
            <a:off x="4788024" y="6177862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/>
          <p:cNvCxnSpPr/>
          <p:nvPr/>
        </p:nvCxnSpPr>
        <p:spPr bwMode="auto">
          <a:xfrm flipV="1">
            <a:off x="5076056" y="6183163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/>
          <p:cNvCxnSpPr/>
          <p:nvPr/>
        </p:nvCxnSpPr>
        <p:spPr bwMode="auto">
          <a:xfrm flipV="1">
            <a:off x="4788024" y="3032720"/>
            <a:ext cx="0" cy="5040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Straight Connector 165"/>
          <p:cNvCxnSpPr/>
          <p:nvPr/>
        </p:nvCxnSpPr>
        <p:spPr bwMode="auto">
          <a:xfrm flipV="1">
            <a:off x="5076056" y="2816696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Straight Connector 166"/>
          <p:cNvCxnSpPr/>
          <p:nvPr/>
        </p:nvCxnSpPr>
        <p:spPr bwMode="auto">
          <a:xfrm flipV="1">
            <a:off x="5364088" y="3320752"/>
            <a:ext cx="0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/>
          <p:cNvCxnSpPr/>
          <p:nvPr/>
        </p:nvCxnSpPr>
        <p:spPr bwMode="auto">
          <a:xfrm flipV="1">
            <a:off x="4788024" y="3257284"/>
            <a:ext cx="0" cy="288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9" name="Straight Connector 168"/>
          <p:cNvCxnSpPr/>
          <p:nvPr/>
        </p:nvCxnSpPr>
        <p:spPr bwMode="auto">
          <a:xfrm flipV="1">
            <a:off x="5076056" y="2960712"/>
            <a:ext cx="0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0" name="TextBox 169"/>
          <p:cNvSpPr txBox="1"/>
          <p:nvPr/>
        </p:nvSpPr>
        <p:spPr>
          <a:xfrm>
            <a:off x="2606177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894493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3182809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471125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3759441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4047757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336073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624389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4912705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5201022" y="35262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1187624" y="353677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1460798" y="3537731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1733972" y="353868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2007146" y="3539641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2280320" y="35405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6089464" y="356600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Total=19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257258" y="1608529"/>
            <a:ext cx="863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m=25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6106059" y="4919547"/>
            <a:ext cx="182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Resample</a:t>
            </a:r>
            <a:r>
              <a:rPr lang="nb-NO" dirty="0"/>
              <a:t>=6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/>
              <p:cNvSpPr txBox="1"/>
              <p:nvPr/>
            </p:nvSpPr>
            <p:spPr>
              <a:xfrm>
                <a:off x="1155469" y="4391530"/>
                <a:ext cx="2870466" cy="461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⌊"/>
                          <m:endChr m:val="⌋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</m:sSub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8" name="TextBox 1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469" y="4391530"/>
                <a:ext cx="2870466" cy="46134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683568" y="3536776"/>
            <a:ext cx="5400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182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7" grpId="0"/>
      <p:bldP spid="1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/>
              <a:t>Recap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8262" y="1324611"/>
                <a:ext cx="8434257" cy="3060816"/>
              </a:xfrm>
            </p:spPr>
            <p:txBody>
              <a:bodyPr/>
              <a:lstStyle/>
              <a:p>
                <a:r>
                  <a:rPr lang="nb-NO" dirty="0"/>
                  <a:t>Sequential Mote Carlo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1800" dirty="0"/>
              </a:p>
              <a:p>
                <a:pPr lvl="1"/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200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  <m:e>
                        <m:sSubSup>
                          <m:sSub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d>
                  </m:oMath>
                </a14:m>
                <a:r>
                  <a:rPr lang="nb-NO" sz="2000" b="0" dirty="0"/>
                  <a:t>,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20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f>
                      <m:f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</m:num>
                      <m:den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nb-NO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</m:den>
                    </m:f>
                  </m:oMath>
                </a14:m>
                <a:endParaRPr lang="nb-NO" sz="2000" dirty="0"/>
              </a:p>
              <a:p>
                <a:pPr lvl="1"/>
                <a:r>
                  <a:rPr lang="nb-NO" dirty="0"/>
                  <a:t>Problem: </a:t>
                </a:r>
                <a:r>
                  <a:rPr lang="nb-NO" dirty="0" err="1"/>
                  <a:t>weigth</a:t>
                </a:r>
                <a:r>
                  <a:rPr lang="nb-NO" dirty="0"/>
                  <a:t> </a:t>
                </a:r>
                <a:r>
                  <a:rPr lang="nb-NO" dirty="0" err="1"/>
                  <a:t>accumulation</a:t>
                </a:r>
                <a:r>
                  <a:rPr lang="nb-NO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endParaRPr lang="nb-NO" dirty="0"/>
              </a:p>
              <a:p>
                <a:pPr lvl="2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 err="1"/>
                  <a:t>Partial</a:t>
                </a:r>
                <a:r>
                  <a:rPr lang="nb-NO" dirty="0"/>
                  <a:t> </a:t>
                </a:r>
                <a:r>
                  <a:rPr lang="nb-NO" dirty="0" err="1"/>
                  <a:t>solution</a:t>
                </a:r>
                <a:r>
                  <a:rPr lang="nb-NO" dirty="0"/>
                  <a:t>: </a:t>
                </a:r>
                <a:r>
                  <a:rPr lang="nb-NO" dirty="0" err="1"/>
                  <a:t>Resampling</a:t>
                </a:r>
                <a:endParaRPr lang="nb-NO" dirty="0"/>
              </a:p>
              <a:p>
                <a:pPr lvl="1"/>
                <a:r>
                  <a:rPr lang="nb-NO" dirty="0" err="1"/>
                  <a:t>Issues</a:t>
                </a:r>
                <a:r>
                  <a:rPr lang="nb-NO" dirty="0"/>
                  <a:t>: </a:t>
                </a:r>
                <a:r>
                  <a:rPr lang="nb-NO" dirty="0" err="1"/>
                  <a:t>Degeneracy</a:t>
                </a:r>
                <a:r>
                  <a:rPr lang="nb-NO" dirty="0"/>
                  <a:t> in sampling </a:t>
                </a:r>
                <a:r>
                  <a:rPr lang="nb-NO" dirty="0" err="1"/>
                  <a:t>distribution</a:t>
                </a:r>
                <a:endParaRPr lang="nb-NO" dirty="0"/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8262" y="1324611"/>
                <a:ext cx="8434257" cy="3060816"/>
              </a:xfrm>
              <a:blipFill>
                <a:blip r:embed="rId2"/>
                <a:stretch>
                  <a:fillRect l="-1301" t="-1992" b="-52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691680" y="2708473"/>
            <a:ext cx="4168235" cy="444137"/>
            <a:chOff x="1475656" y="2780928"/>
            <a:chExt cx="4824536" cy="5040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1084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Proposal = sample from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3068" y="1981200"/>
            <a:ext cx="751138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5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Compute</a:t>
            </a:r>
            <a:r>
              <a:rPr lang="nb-NO" dirty="0"/>
              <a:t> </a:t>
            </a:r>
            <a:r>
              <a:rPr lang="nb-NO" dirty="0" err="1"/>
              <a:t>weigths</a:t>
            </a:r>
            <a:r>
              <a:rPr lang="nb-NO" dirty="0"/>
              <a:t> and </a:t>
            </a:r>
            <a:r>
              <a:rPr lang="nb-NO" dirty="0" err="1"/>
              <a:t>resample</a:t>
            </a:r>
            <a:r>
              <a:rPr lang="nb-NO" dirty="0"/>
              <a:t> =red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4147" y="1981200"/>
            <a:ext cx="7298293" cy="40400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 bwMode="auto">
          <a:xfrm>
            <a:off x="2323126" y="2836310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331439" y="4298600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339752" y="4484181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220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3472" y="2041440"/>
            <a:ext cx="7530976" cy="4051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 bwMode="auto">
          <a:xfrm>
            <a:off x="2467142" y="2924944"/>
            <a:ext cx="72008" cy="72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483768" y="4547876"/>
            <a:ext cx="72008" cy="72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/>
          <p:cNvCxnSpPr>
            <a:stCxn id="15" idx="5"/>
          </p:cNvCxnSpPr>
          <p:nvPr/>
        </p:nvCxnSpPr>
        <p:spPr bwMode="auto">
          <a:xfrm>
            <a:off x="2545231" y="4609339"/>
            <a:ext cx="586609" cy="4038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2545458" y="4576169"/>
            <a:ext cx="586382" cy="2187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2511459" y="2769839"/>
            <a:ext cx="620381" cy="2090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Oval 28"/>
          <p:cNvSpPr/>
          <p:nvPr/>
        </p:nvSpPr>
        <p:spPr bwMode="auto">
          <a:xfrm>
            <a:off x="3009954" y="4549281"/>
            <a:ext cx="216024" cy="20080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2C9B42-9068-4EAC-B56B-7C4077ABDDEB}"/>
              </a:ext>
            </a:extLst>
          </p:cNvPr>
          <p:cNvSpPr/>
          <p:nvPr/>
        </p:nvSpPr>
        <p:spPr bwMode="auto">
          <a:xfrm>
            <a:off x="2323126" y="2836310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B477B92-7A7C-47E8-8F10-43FF9FD454BC}"/>
              </a:ext>
            </a:extLst>
          </p:cNvPr>
          <p:cNvSpPr/>
          <p:nvPr/>
        </p:nvSpPr>
        <p:spPr bwMode="auto">
          <a:xfrm>
            <a:off x="2331439" y="4298600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5281401-85C0-4A1A-BBD1-73F2278A10E6}"/>
              </a:ext>
            </a:extLst>
          </p:cNvPr>
          <p:cNvSpPr/>
          <p:nvPr/>
        </p:nvSpPr>
        <p:spPr bwMode="auto">
          <a:xfrm>
            <a:off x="2339752" y="4484181"/>
            <a:ext cx="360040" cy="216024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300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3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761" y="1955800"/>
            <a:ext cx="7435679" cy="42095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3009954" y="4549281"/>
            <a:ext cx="216024" cy="20080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084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4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916832"/>
            <a:ext cx="7416824" cy="42484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3009954" y="4549281"/>
            <a:ext cx="216024" cy="20080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2250" y="4859926"/>
            <a:ext cx="3846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Not </a:t>
            </a:r>
            <a:r>
              <a:rPr lang="nb-NO" dirty="0" err="1"/>
              <a:t>resampled</a:t>
            </a:r>
            <a:endParaRPr lang="nb-NO" dirty="0"/>
          </a:p>
          <a:p>
            <a:r>
              <a:rPr lang="nb-NO" dirty="0"/>
              <a:t>The full sample </a:t>
            </a:r>
            <a:r>
              <a:rPr lang="nb-NO" dirty="0" err="1"/>
              <a:t>path</a:t>
            </a:r>
            <a:r>
              <a:rPr lang="nb-NO" dirty="0"/>
              <a:t> «is </a:t>
            </a:r>
            <a:r>
              <a:rPr lang="nb-NO" dirty="0" err="1"/>
              <a:t>out</a:t>
            </a:r>
            <a:r>
              <a:rPr lang="nb-NO" dirty="0"/>
              <a:t>»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2535382" y="4422370"/>
            <a:ext cx="1853738" cy="332509"/>
          </a:xfrm>
          <a:custGeom>
            <a:avLst/>
            <a:gdLst>
              <a:gd name="connsiteX0" fmla="*/ 0 w 1970116"/>
              <a:gd name="connsiteY0" fmla="*/ 16625 h 440574"/>
              <a:gd name="connsiteX1" fmla="*/ 590203 w 1970116"/>
              <a:gd name="connsiteY1" fmla="*/ 249382 h 440574"/>
              <a:gd name="connsiteX2" fmla="*/ 1221971 w 1970116"/>
              <a:gd name="connsiteY2" fmla="*/ 0 h 440574"/>
              <a:gd name="connsiteX3" fmla="*/ 1970116 w 1970116"/>
              <a:gd name="connsiteY3" fmla="*/ 440574 h 440574"/>
              <a:gd name="connsiteX0" fmla="*/ 0 w 1853738"/>
              <a:gd name="connsiteY0" fmla="*/ 16625 h 332509"/>
              <a:gd name="connsiteX1" fmla="*/ 590203 w 1853738"/>
              <a:gd name="connsiteY1" fmla="*/ 249382 h 332509"/>
              <a:gd name="connsiteX2" fmla="*/ 1221971 w 1853738"/>
              <a:gd name="connsiteY2" fmla="*/ 0 h 332509"/>
              <a:gd name="connsiteX3" fmla="*/ 1853738 w 1853738"/>
              <a:gd name="connsiteY3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3738" h="332509">
                <a:moveTo>
                  <a:pt x="0" y="16625"/>
                </a:moveTo>
                <a:lnTo>
                  <a:pt x="590203" y="249382"/>
                </a:lnTo>
                <a:lnTo>
                  <a:pt x="1221971" y="0"/>
                </a:lnTo>
                <a:lnTo>
                  <a:pt x="1853738" y="332509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191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5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2015188"/>
            <a:ext cx="7571184" cy="41501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8773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50 samples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resampling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771" y="1916832"/>
            <a:ext cx="7496677" cy="41764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Red is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approximation</a:t>
                </a:r>
                <a:r>
                  <a:rPr lang="nb-NO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60016"/>
                <a:ext cx="4608512" cy="400110"/>
              </a:xfrm>
              <a:prstGeom prst="rect">
                <a:avLst/>
              </a:prstGeom>
              <a:blipFill>
                <a:blip r:embed="rId3"/>
                <a:stretch>
                  <a:fillRect l="-145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900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50 samples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look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00B76948-11C8-4E2C-91E0-E8D40187C6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1017" y="1981200"/>
            <a:ext cx="746343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8982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When is what a good approximation?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772816"/>
                <a:ext cx="7696200" cy="46085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Sequential Monte Carlo:</a:t>
                </a:r>
              </a:p>
              <a:p>
                <a:r>
                  <a:rPr lang="en-US" sz="2000" dirty="0"/>
                  <a:t>Sampling along the way is a good approximation </a:t>
                </a:r>
                <a:br>
                  <a:rPr lang="en-US" sz="2000" dirty="0"/>
                </a:br>
                <a:r>
                  <a:rPr lang="en-US" sz="2000" dirty="0"/>
                  <a:t>for the marginal distribution at each step,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pPr marL="1828800" lvl="4" indent="0">
                  <a:buNone/>
                </a:pPr>
                <a:endParaRPr lang="en-US" sz="1100" dirty="0"/>
              </a:p>
              <a:p>
                <a:r>
                  <a:rPr lang="en-US" sz="2000" dirty="0"/>
                  <a:t>At the end you can trace back the sample path for the final sample, this could have been an approximation for a sample from full distribution, but it is degenerated. Few samples in the beginning of the path.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not good (as seen)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If you try to use the final sample to </a:t>
                </a:r>
                <a:br>
                  <a:rPr lang="en-US" sz="2000" dirty="0"/>
                </a:br>
                <a:r>
                  <a:rPr lang="en-US" sz="2000" dirty="0"/>
                  <a:t>get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, this is in general </a:t>
                </a:r>
                <a:br>
                  <a:rPr lang="en-US" sz="2000" dirty="0"/>
                </a:br>
                <a:r>
                  <a:rPr lang="en-US" sz="2000" dirty="0"/>
                  <a:t>not a good sample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772816"/>
                <a:ext cx="7696200" cy="4608512"/>
              </a:xfrm>
              <a:blipFill>
                <a:blip r:embed="rId2"/>
                <a:stretch>
                  <a:fillRect l="-872" t="-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46602" y="1775829"/>
            <a:ext cx="210186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7596336" y="1916832"/>
            <a:ext cx="216024" cy="936104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92080" y="4509120"/>
            <a:ext cx="23265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6438268" y="4632472"/>
            <a:ext cx="124442" cy="10081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3812" y="1592560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6299250" y="4306996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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380312" y="4653136"/>
            <a:ext cx="165980" cy="1008112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62766" y="4304501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24128" y="4869160"/>
            <a:ext cx="1894506" cy="57606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80126" y="4566796"/>
            <a:ext cx="40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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451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l="13278" t="36092" r="35943" b="49076"/>
          <a:stretch/>
        </p:blipFill>
        <p:spPr bwMode="auto">
          <a:xfrm>
            <a:off x="1763688" y="3957568"/>
            <a:ext cx="32403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25163" t="70115" r="36811" b="18046"/>
          <a:stretch/>
        </p:blipFill>
        <p:spPr bwMode="auto">
          <a:xfrm>
            <a:off x="5933695" y="4043058"/>
            <a:ext cx="2426575" cy="63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 bwMode="auto">
          <a:xfrm rot="21141634">
            <a:off x="4372636" y="4505023"/>
            <a:ext cx="1575385" cy="298513"/>
          </a:xfrm>
          <a:custGeom>
            <a:avLst/>
            <a:gdLst>
              <a:gd name="connsiteX0" fmla="*/ 0 w 2220686"/>
              <a:gd name="connsiteY0" fmla="*/ 0 h 272143"/>
              <a:gd name="connsiteX1" fmla="*/ 729343 w 2220686"/>
              <a:gd name="connsiteY1" fmla="*/ 272143 h 272143"/>
              <a:gd name="connsiteX2" fmla="*/ 2220686 w 2220686"/>
              <a:gd name="connsiteY2" fmla="*/ 10886 h 272143"/>
              <a:gd name="connsiteX0" fmla="*/ 0 w 2220686"/>
              <a:gd name="connsiteY0" fmla="*/ 0 h 272156"/>
              <a:gd name="connsiteX1" fmla="*/ 729343 w 2220686"/>
              <a:gd name="connsiteY1" fmla="*/ 272143 h 272156"/>
              <a:gd name="connsiteX2" fmla="*/ 2220686 w 2220686"/>
              <a:gd name="connsiteY2" fmla="*/ 10886 h 27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0686" h="272156">
                <a:moveTo>
                  <a:pt x="0" y="0"/>
                </a:moveTo>
                <a:cubicBezTo>
                  <a:pt x="243114" y="90714"/>
                  <a:pt x="359229" y="270329"/>
                  <a:pt x="729343" y="272143"/>
                </a:cubicBezTo>
                <a:cubicBezTo>
                  <a:pt x="1099457" y="273957"/>
                  <a:pt x="1723572" y="97972"/>
                  <a:pt x="2220686" y="108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612" y="332656"/>
            <a:ext cx="7696200" cy="1143000"/>
          </a:xfrm>
        </p:spPr>
        <p:txBody>
          <a:bodyPr/>
          <a:lstStyle/>
          <a:p>
            <a:r>
              <a:rPr lang="en-US" sz="2800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74246"/>
            <a:ext cx="7696200" cy="4114800"/>
          </a:xfrm>
        </p:spPr>
        <p:txBody>
          <a:bodyPr/>
          <a:lstStyle/>
          <a:p>
            <a:r>
              <a:rPr lang="en-US" sz="2400" dirty="0"/>
              <a:t>State space models</a:t>
            </a:r>
          </a:p>
          <a:p>
            <a:r>
              <a:rPr lang="en-US" sz="2400" dirty="0"/>
              <a:t>Inference in Markov models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Maximum likelihood</a:t>
            </a:r>
          </a:p>
          <a:p>
            <a:pPr lvl="1"/>
            <a:r>
              <a:rPr lang="en-US" sz="2000" dirty="0"/>
              <a:t>Likelihood by sampling (bootstrap filter)</a:t>
            </a:r>
          </a:p>
          <a:p>
            <a:pPr lvl="1"/>
            <a:endParaRPr lang="en-US" sz="2000" dirty="0"/>
          </a:p>
          <a:p>
            <a:pPr lvl="3"/>
            <a:endParaRPr lang="en-US" sz="1400" dirty="0"/>
          </a:p>
          <a:p>
            <a:r>
              <a:rPr lang="en-US" sz="2400" dirty="0"/>
              <a:t>Bayesian approach</a:t>
            </a:r>
          </a:p>
          <a:p>
            <a:pPr lvl="1"/>
            <a:r>
              <a:rPr lang="en-US" sz="2000" dirty="0"/>
              <a:t>Direct  approach    </a:t>
            </a:r>
          </a:p>
          <a:p>
            <a:pPr lvl="1"/>
            <a:r>
              <a:rPr lang="en-US" sz="2000" dirty="0"/>
              <a:t>Dynamic approach </a:t>
            </a:r>
          </a:p>
          <a:p>
            <a:pPr lvl="1"/>
            <a:r>
              <a:rPr lang="en-US" sz="2000" dirty="0"/>
              <a:t>Sufficient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800" smtClean="0"/>
              <a:pPr>
                <a:defRPr/>
              </a:pPr>
              <a:t>16</a:t>
            </a:fld>
            <a:endParaRPr lang="en-US" sz="8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025412"/>
            <a:ext cx="2736304" cy="864306"/>
          </a:xfrm>
          <a:prstGeom prst="rect">
            <a:avLst/>
          </a:prstGeom>
        </p:spPr>
      </p:pic>
      <p:cxnSp>
        <p:nvCxnSpPr>
          <p:cNvPr id="56" name="Straight Arrow Connector 55"/>
          <p:cNvCxnSpPr>
            <a:stCxn id="63" idx="3"/>
          </p:cNvCxnSpPr>
          <p:nvPr/>
        </p:nvCxnSpPr>
        <p:spPr bwMode="auto">
          <a:xfrm flipH="1" flipV="1">
            <a:off x="1763688" y="2869866"/>
            <a:ext cx="987588" cy="4770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7" name="Straight Arrow Connector 56"/>
          <p:cNvCxnSpPr>
            <a:stCxn id="63" idx="2"/>
          </p:cNvCxnSpPr>
          <p:nvPr/>
        </p:nvCxnSpPr>
        <p:spPr bwMode="auto">
          <a:xfrm flipH="1" flipV="1">
            <a:off x="2267744" y="2869866"/>
            <a:ext cx="432048" cy="364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 flipV="1">
            <a:off x="2699792" y="2879792"/>
            <a:ext cx="84047" cy="2349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9" name="Straight Arrow Connector 58"/>
          <p:cNvCxnSpPr>
            <a:stCxn id="63" idx="7"/>
          </p:cNvCxnSpPr>
          <p:nvPr/>
        </p:nvCxnSpPr>
        <p:spPr bwMode="auto">
          <a:xfrm flipV="1">
            <a:off x="2999863" y="2869866"/>
            <a:ext cx="140462" cy="2518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60" name="Straight Arrow Connector 59"/>
          <p:cNvCxnSpPr>
            <a:stCxn id="63" idx="5"/>
          </p:cNvCxnSpPr>
          <p:nvPr/>
        </p:nvCxnSpPr>
        <p:spPr bwMode="auto">
          <a:xfrm flipV="1">
            <a:off x="2999863" y="2869866"/>
            <a:ext cx="1059596" cy="4770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Oval 62"/>
              <p:cNvSpPr/>
              <p:nvPr/>
            </p:nvSpPr>
            <p:spPr bwMode="auto">
              <a:xfrm>
                <a:off x="2699792" y="3075104"/>
                <a:ext cx="351555" cy="31846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11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ヒラギノ角ゴ Pro W3" charset="-128"/>
                        <a:cs typeface="ヒラギノ角ゴ Pro W3" charset="-128"/>
                      </a:rPr>
                      <m:t>𝜃</m:t>
                    </m:r>
                  </m:oMath>
                </a14:m>
                <a:r>
                  <a:rPr kumimoji="0" lang="en-US" sz="11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63" name="Oval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92" y="3075104"/>
                <a:ext cx="351555" cy="31846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/>
          <p:cNvCxnSpPr/>
          <p:nvPr/>
        </p:nvCxnSpPr>
        <p:spPr bwMode="auto">
          <a:xfrm flipV="1">
            <a:off x="3054255" y="2830037"/>
            <a:ext cx="509633" cy="355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flipV="1">
            <a:off x="3057316" y="2856245"/>
            <a:ext cx="662627" cy="384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 flipV="1">
            <a:off x="3023873" y="2835194"/>
            <a:ext cx="402717" cy="3157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sp>
        <p:nvSpPr>
          <p:cNvPr id="78" name="Left Brace 77"/>
          <p:cNvSpPr/>
          <p:nvPr/>
        </p:nvSpPr>
        <p:spPr bwMode="auto">
          <a:xfrm rot="16200000">
            <a:off x="4062226" y="3996198"/>
            <a:ext cx="257049" cy="120798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 rot="20092777">
                <a:off x="4778208" y="4432093"/>
                <a:ext cx="12241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=2,…,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92777">
                <a:off x="4778208" y="4432093"/>
                <a:ext cx="1224137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6681214" y="3404778"/>
                <a:ext cx="779572" cy="400110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214" y="3404778"/>
                <a:ext cx="77957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6660232" y="4987635"/>
                <a:ext cx="1860766" cy="1015663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nb-NO" dirty="0"/>
                  <a:t> prior</a:t>
                </a:r>
              </a:p>
              <a:p>
                <a:r>
                  <a:rPr lang="nb-NO" dirty="0"/>
                  <a:t>Want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nb-NO" b="0" dirty="0"/>
              </a:p>
              <a:p>
                <a:r>
                  <a:rPr lang="nb-NO" dirty="0"/>
                  <a:t>(</a:t>
                </a:r>
                <a:r>
                  <a:rPr lang="nb-NO" dirty="0" err="1"/>
                  <a:t>posterior</a:t>
                </a:r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4987635"/>
                <a:ext cx="1860766" cy="1015663"/>
              </a:xfrm>
              <a:prstGeom prst="rect">
                <a:avLst/>
              </a:prstGeom>
              <a:blipFill>
                <a:blip r:embed="rId8"/>
                <a:stretch>
                  <a:fillRect l="-3607" t="-2395" b="-101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" name="Picture 75">
            <a:extLst>
              <a:ext uri="{FF2B5EF4-FFF2-40B4-BE49-F238E27FC236}">
                <a16:creationId xmlns:a16="http://schemas.microsoft.com/office/drawing/2014/main" id="{0C4E7D0D-C9CF-4EE5-7E3A-CBC117435D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0602" y="547089"/>
            <a:ext cx="3365734" cy="106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1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8" grpId="0" animBg="1"/>
      <p:bldP spid="7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7113" y="687862"/>
                <a:ext cx="7696200" cy="4114800"/>
              </a:xfrm>
            </p:spPr>
            <p:txBody>
              <a:bodyPr/>
              <a:lstStyle/>
              <a:p>
                <a:r>
                  <a:rPr lang="nb-NO" sz="2000" dirty="0"/>
                  <a:t>Sequential Monte Carlo for </a:t>
                </a:r>
                <a:r>
                  <a:rPr lang="nb-NO" sz="2000" dirty="0" err="1"/>
                  <a:t>Hidden</a:t>
                </a:r>
                <a:r>
                  <a:rPr lang="nb-NO" sz="2000" dirty="0"/>
                  <a:t> Markov Model </a:t>
                </a:r>
              </a:p>
              <a:p>
                <a:pPr lvl="1"/>
                <a:r>
                  <a:rPr lang="nb-NO" sz="1800" dirty="0" err="1"/>
                  <a:t>Want</a:t>
                </a:r>
                <a:r>
                  <a:rPr lang="nb-NO" sz="1800" dirty="0"/>
                  <a:t> to sample from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sz="1800" i="1">
                        <a:latin typeface="Cambria Math" panose="02040503050406030204" pitchFamily="18" charset="0"/>
                      </a:rPr>
                      <m:t>)∝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>
                        <a:latin typeface="Cambria Math" panose="02040503050406030204" pitchFamily="18" charset="0"/>
                      </a:rPr>
                      <m:t> )</m:t>
                    </m:r>
                    <m:r>
                      <a:rPr lang="nb-NO" sz="18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sz="1800" i="1" dirty="0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r>
                  <a:rPr lang="nb-NO" sz="1800" dirty="0" err="1"/>
                  <a:t>Bootstrap</a:t>
                </a:r>
                <a:r>
                  <a:rPr lang="nb-NO" sz="1800" dirty="0"/>
                  <a:t> filter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 panose="02040503050406030204" pitchFamily="18" charset="0"/>
                      </a:rPr>
                      <m:t>  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>
                        <a:latin typeface="Cambria Math" panose="02040503050406030204" pitchFamily="18" charset="0"/>
                      </a:rPr>
                      <m:t> ∼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sz="1800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800" dirty="0"/>
                  <a:t>,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sz="1800" i="1" dirty="0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1800" dirty="0"/>
              </a:p>
              <a:p>
                <a:pPr lvl="1"/>
                <a:endParaRPr lang="nb-NO" sz="1800" dirty="0"/>
              </a:p>
              <a:p>
                <a:pPr lvl="1"/>
                <a:r>
                  <a:rPr lang="nb-NO" sz="1800" dirty="0"/>
                  <a:t>General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 panose="02040503050406030204" pitchFamily="18" charset="0"/>
                      </a:rPr>
                      <m:t>       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>
                        <a:latin typeface="Cambria Math" panose="02040503050406030204" pitchFamily="18" charset="0"/>
                      </a:rPr>
                      <m:t> ∼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,</m:t>
                        </m:r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nb-NO" sz="1800" dirty="0"/>
                  <a:t>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sz="1800" i="1" dirty="0">
                        <a:latin typeface="Cambria Math" panose="02040503050406030204" pitchFamily="18" charset="0"/>
                      </a:rPr>
                      <m:t> =</m:t>
                    </m:r>
                    <m:sSubSup>
                      <m:sSub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f>
                      <m:f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)</m:t>
                        </m:r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sz="1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nb-NO" sz="18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nb-NO" sz="18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Sup>
                              <m:sSub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 ,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nb-NO" sz="1800" dirty="0"/>
              </a:p>
              <a:p>
                <a:r>
                  <a:rPr lang="nb-NO" sz="2200" dirty="0"/>
                  <a:t>Same problems as </a:t>
                </a:r>
                <a:r>
                  <a:rPr lang="nb-NO" sz="2200" dirty="0" err="1"/>
                  <a:t>before</a:t>
                </a:r>
                <a:r>
                  <a:rPr lang="nb-NO" sz="2200" dirty="0"/>
                  <a:t>:</a:t>
                </a:r>
              </a:p>
              <a:p>
                <a:pPr lvl="1"/>
                <a:r>
                  <a:rPr lang="nb-NO" sz="2000" dirty="0" err="1"/>
                  <a:t>Weigth</a:t>
                </a:r>
                <a:r>
                  <a:rPr lang="nb-NO" sz="2000" dirty="0"/>
                  <a:t> </a:t>
                </a:r>
                <a:r>
                  <a:rPr lang="nb-NO" sz="2000" dirty="0" err="1"/>
                  <a:t>accumulation</a:t>
                </a:r>
                <a:r>
                  <a:rPr lang="nb-NO" sz="20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endParaRPr lang="nb-NO" sz="2000" dirty="0"/>
              </a:p>
              <a:p>
                <a:pPr lvl="1"/>
                <a:r>
                  <a:rPr lang="nb-NO" sz="2000" dirty="0" err="1"/>
                  <a:t>Resampling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sz="2000" dirty="0"/>
                  <a:t> Degeneracy</a:t>
                </a:r>
              </a:p>
              <a:p>
                <a:pPr lvl="1"/>
                <a:endParaRPr lang="nb-NO" sz="2000" dirty="0"/>
              </a:p>
              <a:p>
                <a:endParaRPr lang="nb-NO" sz="22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7113" y="687862"/>
                <a:ext cx="7696200" cy="4114800"/>
              </a:xfrm>
              <a:blipFill>
                <a:blip r:embed="rId2"/>
                <a:stretch>
                  <a:fillRect l="-871" t="-741" b="-19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619672" y="1556792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/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124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86" y="357973"/>
            <a:ext cx="8399118" cy="1143000"/>
          </a:xfrm>
        </p:spPr>
        <p:txBody>
          <a:bodyPr/>
          <a:lstStyle/>
          <a:p>
            <a:r>
              <a:rPr lang="en-US" dirty="0"/>
              <a:t>Origin of method in state space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2341240"/>
                <a:ext cx="7696200" cy="4184104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the filtering problem the target is the distribution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is good match for the resampling approach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2341240"/>
                <a:ext cx="7696200" cy="4184104"/>
              </a:xfrm>
              <a:blipFill>
                <a:blip r:embed="rId2"/>
                <a:stretch>
                  <a:fillRect l="-14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 bwMode="auto">
              <a:xfrm>
                <a:off x="1917229" y="2996952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17229" y="2996952"/>
                <a:ext cx="504056" cy="50405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 bwMode="auto">
              <a:xfrm>
                <a:off x="2781325" y="2996952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1325" y="2996952"/>
                <a:ext cx="504056" cy="50405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3645421" y="2996952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3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5421" y="2996952"/>
                <a:ext cx="504056" cy="50405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4509517" y="2996952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9517" y="2996952"/>
                <a:ext cx="504056" cy="50405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/>
              <p:cNvSpPr/>
              <p:nvPr/>
            </p:nvSpPr>
            <p:spPr bwMode="auto">
              <a:xfrm>
                <a:off x="6237709" y="2996952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10" name="Oval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709" y="2996952"/>
                <a:ext cx="504056" cy="504056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2421285" y="3248980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285381" y="3241551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149477" y="3234122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5013573" y="3226693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877669" y="3219264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2169257" y="2502024"/>
            <a:ext cx="0" cy="49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val 19"/>
              <p:cNvSpPr/>
              <p:nvPr/>
            </p:nvSpPr>
            <p:spPr bwMode="auto">
              <a:xfrm>
                <a:off x="1907704" y="2017415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𝑦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20" name="Oval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7704" y="2017415"/>
                <a:ext cx="504056" cy="504056"/>
              </a:xfrm>
              <a:prstGeom prst="ellipse">
                <a:avLst/>
              </a:prstGeom>
              <a:blipFill>
                <a:blip r:embed="rId8"/>
                <a:stretch>
                  <a:fillRect b="-117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20"/>
              <p:cNvSpPr/>
              <p:nvPr/>
            </p:nvSpPr>
            <p:spPr bwMode="auto">
              <a:xfrm>
                <a:off x="2771800" y="2017415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𝑦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21" name="Oval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800" y="2017415"/>
                <a:ext cx="504056" cy="504056"/>
              </a:xfrm>
              <a:prstGeom prst="ellipse">
                <a:avLst/>
              </a:prstGeom>
              <a:blipFill>
                <a:blip r:embed="rId9"/>
                <a:stretch>
                  <a:fillRect b="-117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val 21"/>
              <p:cNvSpPr/>
              <p:nvPr/>
            </p:nvSpPr>
            <p:spPr bwMode="auto">
              <a:xfrm>
                <a:off x="3635896" y="2017415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𝑦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3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22" name="Oval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896" y="2017415"/>
                <a:ext cx="504056" cy="504056"/>
              </a:xfrm>
              <a:prstGeom prst="ellipse">
                <a:avLst/>
              </a:prstGeom>
              <a:blipFill>
                <a:blip r:embed="rId10"/>
                <a:stretch>
                  <a:fillRect b="-117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val 22"/>
              <p:cNvSpPr/>
              <p:nvPr/>
            </p:nvSpPr>
            <p:spPr bwMode="auto">
              <a:xfrm>
                <a:off x="4499992" y="2017415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𝑦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23" name="Oval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992" y="2017415"/>
                <a:ext cx="504056" cy="504056"/>
              </a:xfrm>
              <a:prstGeom prst="ellipse">
                <a:avLst/>
              </a:prstGeom>
              <a:blipFill>
                <a:blip r:embed="rId11"/>
                <a:stretch>
                  <a:fillRect b="-117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val 23"/>
              <p:cNvSpPr/>
              <p:nvPr/>
            </p:nvSpPr>
            <p:spPr bwMode="auto">
              <a:xfrm>
                <a:off x="6228184" y="2017415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𝑦</m:t>
                          </m:r>
                        </m:e>
                        <m:sub>
                          <m:r>
                            <a:rPr kumimoji="0" lang="en-US" sz="20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24" name="Oval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8184" y="2017415"/>
                <a:ext cx="504056" cy="504056"/>
              </a:xfrm>
              <a:prstGeom prst="ellipse">
                <a:avLst/>
              </a:prstGeom>
              <a:blipFill>
                <a:blip r:embed="rId12"/>
                <a:stretch>
                  <a:fillRect b="-1176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 bwMode="auto">
          <a:xfrm flipV="1">
            <a:off x="3040782" y="2511946"/>
            <a:ext cx="0" cy="49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3912307" y="2512343"/>
            <a:ext cx="0" cy="49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4755257" y="2503215"/>
            <a:ext cx="0" cy="49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6491833" y="2504009"/>
            <a:ext cx="0" cy="49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409876" y="2123668"/>
                <a:ext cx="378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876" y="2123668"/>
                <a:ext cx="378272" cy="400110"/>
              </a:xfrm>
              <a:prstGeom prst="rect">
                <a:avLst/>
              </a:prstGeom>
              <a:blipFill>
                <a:blip r:embed="rId13"/>
                <a:stretch>
                  <a:fillRect r="-129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86076" y="2996952"/>
                <a:ext cx="378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076" y="2996952"/>
                <a:ext cx="378272" cy="400110"/>
              </a:xfrm>
              <a:prstGeom prst="rect">
                <a:avLst/>
              </a:prstGeom>
              <a:blipFill>
                <a:blip r:embed="rId14"/>
                <a:stretch>
                  <a:fillRect r="-129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Content Placeholder 4">
            <a:extLst>
              <a:ext uri="{FF2B5EF4-FFF2-40B4-BE49-F238E27FC236}">
                <a16:creationId xmlns:a16="http://schemas.microsoft.com/office/drawing/2014/main" id="{5F262AEA-011A-47FF-B51A-C41F713819F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467" t="26047" r="54686" b="64751"/>
          <a:stretch/>
        </p:blipFill>
        <p:spPr bwMode="auto">
          <a:xfrm>
            <a:off x="3040782" y="1391442"/>
            <a:ext cx="2196806" cy="484966"/>
          </a:xfrm>
          <a:prstGeom prst="rect">
            <a:avLst/>
          </a:prstGeom>
          <a:solidFill>
            <a:srgbClr val="0070C0"/>
          </a:solidFill>
          <a:ln w="9525">
            <a:solidFill>
              <a:srgbClr val="033DBD"/>
            </a:solidFill>
            <a:miter lim="800000"/>
            <a:headEnd/>
            <a:tailEnd/>
          </a:ln>
        </p:spPr>
      </p:pic>
      <p:pic>
        <p:nvPicPr>
          <p:cNvPr id="32" name="Content Placeholder 4">
            <a:extLst>
              <a:ext uri="{FF2B5EF4-FFF2-40B4-BE49-F238E27FC236}">
                <a16:creationId xmlns:a16="http://schemas.microsoft.com/office/drawing/2014/main" id="{B2709C17-D65D-4A9A-AE02-B93265044B7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0990" t="12142" r="64034" b="80970"/>
          <a:stretch/>
        </p:blipFill>
        <p:spPr bwMode="auto">
          <a:xfrm>
            <a:off x="287682" y="3694239"/>
            <a:ext cx="1449678" cy="363046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3" name="Content Placeholder 4">
            <a:extLst>
              <a:ext uri="{FF2B5EF4-FFF2-40B4-BE49-F238E27FC236}">
                <a16:creationId xmlns:a16="http://schemas.microsoft.com/office/drawing/2014/main" id="{32A1CA5E-B37C-494E-984A-9079C7F2024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1190" t="19380" r="54685" b="73722"/>
          <a:stretch/>
        </p:blipFill>
        <p:spPr bwMode="auto">
          <a:xfrm>
            <a:off x="3151979" y="4017701"/>
            <a:ext cx="1980740" cy="36359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134F4E7-56CF-404A-9133-8E8C7AEC77EB}"/>
              </a:ext>
            </a:extLst>
          </p:cNvPr>
          <p:cNvCxnSpPr>
            <a:cxnSpLocks/>
          </p:cNvCxnSpPr>
          <p:nvPr/>
        </p:nvCxnSpPr>
        <p:spPr bwMode="auto">
          <a:xfrm flipV="1">
            <a:off x="1233311" y="3397063"/>
            <a:ext cx="602385" cy="3279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0D7CD44-2642-45D1-9339-C14A5FEC7B1F}"/>
              </a:ext>
            </a:extLst>
          </p:cNvPr>
          <p:cNvCxnSpPr/>
          <p:nvPr/>
        </p:nvCxnSpPr>
        <p:spPr bwMode="auto">
          <a:xfrm flipV="1">
            <a:off x="4838700" y="3309293"/>
            <a:ext cx="1218989" cy="6183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EE4FF14-9101-49D0-B2EF-500A14AD5DA2}"/>
              </a:ext>
            </a:extLst>
          </p:cNvPr>
          <p:cNvCxnSpPr>
            <a:cxnSpLocks/>
          </p:cNvCxnSpPr>
          <p:nvPr/>
        </p:nvCxnSpPr>
        <p:spPr bwMode="auto">
          <a:xfrm flipV="1">
            <a:off x="4458994" y="3248980"/>
            <a:ext cx="802520" cy="6513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B994312-0D4D-49A3-8072-0A271AA15E4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292674" y="3248981"/>
            <a:ext cx="20140" cy="6786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D51CD5C-5C22-4514-B347-FEA97F5217B9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3447215" y="3359545"/>
            <a:ext cx="695134" cy="6581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A3D19D2-7F8E-427E-9504-6EDEB3569F0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01305" y="3273068"/>
            <a:ext cx="706579" cy="7842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7CFCE86-3772-4277-B296-117F14586646}"/>
              </a:ext>
            </a:extLst>
          </p:cNvPr>
          <p:cNvCxnSpPr>
            <a:cxnSpLocks/>
          </p:cNvCxnSpPr>
          <p:nvPr/>
        </p:nvCxnSpPr>
        <p:spPr bwMode="auto">
          <a:xfrm>
            <a:off x="5267697" y="1936721"/>
            <a:ext cx="1104503" cy="8069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33DBD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ECA83D4-1EB8-41B3-BBAE-EA95BE4518DA}"/>
              </a:ext>
            </a:extLst>
          </p:cNvPr>
          <p:cNvCxnSpPr>
            <a:cxnSpLocks/>
          </p:cNvCxnSpPr>
          <p:nvPr/>
        </p:nvCxnSpPr>
        <p:spPr bwMode="auto">
          <a:xfrm>
            <a:off x="4292674" y="1966436"/>
            <a:ext cx="459346" cy="7995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33DBD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87A739D-25FE-4906-B9DC-0EE1C771017C}"/>
              </a:ext>
            </a:extLst>
          </p:cNvPr>
          <p:cNvCxnSpPr>
            <a:cxnSpLocks/>
          </p:cNvCxnSpPr>
          <p:nvPr/>
        </p:nvCxnSpPr>
        <p:spPr bwMode="auto">
          <a:xfrm flipH="1">
            <a:off x="3114678" y="1892289"/>
            <a:ext cx="495299" cy="888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33DBD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F8F7D4D-6917-4C1E-A596-FB8332546282}"/>
              </a:ext>
            </a:extLst>
          </p:cNvPr>
          <p:cNvCxnSpPr>
            <a:cxnSpLocks/>
          </p:cNvCxnSpPr>
          <p:nvPr/>
        </p:nvCxnSpPr>
        <p:spPr bwMode="auto">
          <a:xfrm flipH="1">
            <a:off x="2236266" y="1892289"/>
            <a:ext cx="684883" cy="8233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33DBD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B9141AC-2104-4C4C-90E7-381E17F47933}"/>
              </a:ext>
            </a:extLst>
          </p:cNvPr>
          <p:cNvCxnSpPr>
            <a:cxnSpLocks/>
          </p:cNvCxnSpPr>
          <p:nvPr/>
        </p:nvCxnSpPr>
        <p:spPr bwMode="auto">
          <a:xfrm flipH="1">
            <a:off x="3970017" y="1944150"/>
            <a:ext cx="342797" cy="7995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33DBD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7473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00" y="315395"/>
            <a:ext cx="8172400" cy="1143000"/>
          </a:xfrm>
        </p:spPr>
        <p:txBody>
          <a:bodyPr/>
          <a:lstStyle/>
          <a:p>
            <a:r>
              <a:rPr lang="en-US" sz="2800" dirty="0"/>
              <a:t>Hidden Markov model sequential Monte Carlo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4934" r="68597" b="22816"/>
          <a:stretch/>
        </p:blipFill>
        <p:spPr>
          <a:xfrm>
            <a:off x="683568" y="1124744"/>
            <a:ext cx="1423125" cy="504056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31218" t="90980" b="2019"/>
          <a:stretch/>
        </p:blipFill>
        <p:spPr bwMode="auto">
          <a:xfrm>
            <a:off x="2105577" y="1305352"/>
            <a:ext cx="3117037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2411760" y="1628800"/>
            <a:ext cx="144016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799692" y="19302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Current sample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17240" y="1930202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Update according to Markov dynamics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 flipV="1">
            <a:off x="3563888" y="1584256"/>
            <a:ext cx="19756" cy="3459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626006" y="193020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Weight adjustment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 flipV="1">
            <a:off x="4626006" y="1584256"/>
            <a:ext cx="75410" cy="4045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496564" y="1930202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Sample next time step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1187624" y="1628800"/>
            <a:ext cx="144016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212975"/>
            <a:ext cx="5256584" cy="32293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1158169" y="3253246"/>
            <a:ext cx="9474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Use :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4208" y="458112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Expand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4208" y="5261138"/>
            <a:ext cx="2242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«Summarize t-1»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4208" y="5837202"/>
            <a:ext cx="2242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«Recognize»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BEA45-85ED-8D2E-8E2C-029E6C4B6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437" y="1867466"/>
            <a:ext cx="3180532" cy="100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09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1143000"/>
          </a:xfrm>
        </p:spPr>
        <p:txBody>
          <a:bodyPr/>
          <a:lstStyle/>
          <a:p>
            <a:r>
              <a:rPr lang="en-US" dirty="0"/>
              <a:t>Algorithm SMC for HMM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67" t="15879" r="17093"/>
          <a:stretch/>
        </p:blipFill>
        <p:spPr>
          <a:xfrm>
            <a:off x="827584" y="1844824"/>
            <a:ext cx="8031867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107504" y="2708920"/>
            <a:ext cx="12241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 rot="16200000">
            <a:off x="197768" y="2139697"/>
            <a:ext cx="683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</a:t>
            </a:r>
          </a:p>
        </p:txBody>
      </p:sp>
      <p:sp>
        <p:nvSpPr>
          <p:cNvPr id="15" name="TextBox 14"/>
          <p:cNvSpPr txBox="1"/>
          <p:nvPr/>
        </p:nvSpPr>
        <p:spPr>
          <a:xfrm rot="16200000">
            <a:off x="-324544" y="3444969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49248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SMC/ Particle filter /  Bootstrap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564904"/>
            <a:ext cx="7696200" cy="13221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05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Bootstrap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908" y="1441376"/>
            <a:ext cx="8092480" cy="43951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051720" y="2204864"/>
            <a:ext cx="136815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066960" y="3732272"/>
            <a:ext cx="136815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39752" y="4012684"/>
            <a:ext cx="1656184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79512" y="3501008"/>
            <a:ext cx="88569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506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General algorithm particle filter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42635" y="1441376"/>
            <a:ext cx="8144165" cy="4284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2051720" y="2204864"/>
            <a:ext cx="244827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066960" y="3732272"/>
            <a:ext cx="1640944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339752" y="4012684"/>
            <a:ext cx="388843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79512" y="3501008"/>
            <a:ext cx="88569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2635" y="5750817"/>
                <a:ext cx="3085289" cy="430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Could also have: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35" y="5750817"/>
                <a:ext cx="3085289" cy="430952"/>
              </a:xfrm>
              <a:prstGeom prst="rect">
                <a:avLst/>
              </a:prstGeom>
              <a:blipFill>
                <a:blip r:embed="rId3"/>
                <a:stretch>
                  <a:fillRect l="-1976" t="-2817" r="-791" b="-211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 rot="20854022">
                <a:off x="4520073" y="5185938"/>
                <a:ext cx="3600400" cy="101566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Challenge: 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a good approximation to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54022">
                <a:off x="4520073" y="5185938"/>
                <a:ext cx="3600400" cy="1015663"/>
              </a:xfrm>
              <a:prstGeom prst="rect">
                <a:avLst/>
              </a:prstGeom>
              <a:blipFill>
                <a:blip r:embed="rId4"/>
                <a:stretch>
                  <a:fillRect l="-129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133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05544"/>
            <a:ext cx="7696200" cy="1143000"/>
          </a:xfrm>
        </p:spPr>
        <p:txBody>
          <a:bodyPr/>
          <a:lstStyle/>
          <a:p>
            <a:r>
              <a:rPr lang="en-US" dirty="0"/>
              <a:t>When is what a good approximation?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8356" y="1340768"/>
                <a:ext cx="7696200" cy="46085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Sequential Monte Carlo bootstrap filter:</a:t>
                </a:r>
              </a:p>
              <a:p>
                <a:r>
                  <a:rPr lang="en-US" sz="2000" dirty="0"/>
                  <a:t>Sampling along the way is a good approximation </a:t>
                </a:r>
                <a:br>
                  <a:rPr lang="en-US" sz="2000" dirty="0"/>
                </a:br>
                <a:r>
                  <a:rPr lang="en-US" sz="2000" dirty="0"/>
                  <a:t>for the marginal distribution at each step,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pPr marL="1828800" lvl="4" indent="0">
                  <a:buNone/>
                </a:pPr>
                <a:endParaRPr lang="en-US" sz="1100" dirty="0"/>
              </a:p>
              <a:p>
                <a:r>
                  <a:rPr lang="en-US" sz="2000" dirty="0"/>
                  <a:t>At the end you can trace back the sample path for the final sample, this could have been an approximation for a sample from full distribution, but it is degenerated. Few samples in the beginning of the path.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not good (as seen)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If you try to use the final sample to </a:t>
                </a:r>
                <a:br>
                  <a:rPr lang="en-US" sz="2000" dirty="0"/>
                </a:br>
                <a:r>
                  <a:rPr lang="en-US" sz="2000" dirty="0"/>
                  <a:t>get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, this is not a good sample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So you solve the filter problem,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sz="2000" dirty="0"/>
                </a:br>
                <a:r>
                  <a:rPr lang="en-US" sz="2000" b="1" dirty="0"/>
                  <a:t>not</a:t>
                </a:r>
                <a:r>
                  <a:rPr lang="en-US" sz="2000" dirty="0"/>
                  <a:t> the smoothing problem,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sz="2000" dirty="0"/>
                </a:br>
                <a:r>
                  <a:rPr lang="en-US" sz="2000" b="1" dirty="0"/>
                  <a:t>not</a:t>
                </a:r>
                <a:r>
                  <a:rPr lang="en-US" sz="2000" dirty="0"/>
                  <a:t> the full conditioning problem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8356" y="1340768"/>
                <a:ext cx="7696200" cy="4608512"/>
              </a:xfrm>
              <a:blipFill>
                <a:blip r:embed="rId2"/>
                <a:stretch>
                  <a:fillRect l="-872" t="-661" b="-93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90618" y="1412776"/>
            <a:ext cx="210186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7820956" y="1504877"/>
            <a:ext cx="105212" cy="900336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28666" y="4077072"/>
            <a:ext cx="23265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7185835" y="4221088"/>
            <a:ext cx="107936" cy="97234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5508104" y="5589240"/>
            <a:ext cx="576065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5148064" y="5877272"/>
            <a:ext cx="936106" cy="72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002660" y="5463619"/>
            <a:ext cx="2962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difference is which </a:t>
            </a:r>
            <a:br>
              <a:rPr lang="en-US" dirty="0"/>
            </a:br>
            <a:r>
              <a:rPr lang="en-US" dirty="0"/>
              <a:t>data you condition to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151500" y="4221088"/>
            <a:ext cx="118758" cy="972344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444208" y="4493445"/>
            <a:ext cx="2079576" cy="5040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675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4E1EED08-F20B-45EB-A4BB-5C573658772B}"/>
              </a:ext>
            </a:extLst>
          </p:cNvPr>
          <p:cNvSpPr/>
          <p:nvPr/>
        </p:nvSpPr>
        <p:spPr bwMode="auto">
          <a:xfrm>
            <a:off x="6359704" y="3140968"/>
            <a:ext cx="216024" cy="216024"/>
          </a:xfrm>
          <a:prstGeom prst="ellipse">
            <a:avLst/>
          </a:prstGeom>
          <a:solidFill>
            <a:srgbClr val="033DBD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96FBF-2986-49B0-A41B-4A2610A2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/>
              <a:t>Model for GPS positioning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7EE9A-A3C0-4C88-9650-6269EE5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246345-78B0-4224-9379-EDBD14C52D21}"/>
                  </a:ext>
                </a:extLst>
              </p:cNvPr>
              <p:cNvSpPr txBox="1"/>
              <p:nvPr/>
            </p:nvSpPr>
            <p:spPr>
              <a:xfrm>
                <a:off x="755576" y="1412776"/>
                <a:ext cx="3388628" cy="35430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0" i="1" dirty="0">
                    <a:latin typeface="Cambria Math" panose="02040503050406030204" pitchFamily="18" charset="0"/>
                  </a:rPr>
                  <a:t>Model: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endParaRPr lang="en-US" dirty="0"/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246345-78B0-4224-9379-EDBD14C5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12776"/>
                <a:ext cx="3388628" cy="3543021"/>
              </a:xfrm>
              <a:prstGeom prst="rect">
                <a:avLst/>
              </a:prstGeom>
              <a:blipFill>
                <a:blip r:embed="rId2"/>
                <a:stretch>
                  <a:fillRect l="-4676" t="-22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6CA6393D-FD44-4DCE-A33E-5FD26A92B8D7}"/>
              </a:ext>
            </a:extLst>
          </p:cNvPr>
          <p:cNvSpPr/>
          <p:nvPr/>
        </p:nvSpPr>
        <p:spPr bwMode="auto">
          <a:xfrm>
            <a:off x="5647868" y="1916832"/>
            <a:ext cx="1296144" cy="136815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1994588-A278-44D3-9FFD-A1C3B9D907AD}"/>
              </a:ext>
            </a:extLst>
          </p:cNvPr>
          <p:cNvSpPr/>
          <p:nvPr/>
        </p:nvSpPr>
        <p:spPr bwMode="auto">
          <a:xfrm>
            <a:off x="6444208" y="1985180"/>
            <a:ext cx="2592288" cy="244827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A5BA3B3-9A26-45AA-B1D4-F2647D7FEA51}"/>
              </a:ext>
            </a:extLst>
          </p:cNvPr>
          <p:cNvSpPr/>
          <p:nvPr/>
        </p:nvSpPr>
        <p:spPr bwMode="auto">
          <a:xfrm>
            <a:off x="5508104" y="3294218"/>
            <a:ext cx="2164492" cy="224823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E3F9CC-37BF-4D5D-B06A-84DB927AC51B}"/>
              </a:ext>
            </a:extLst>
          </p:cNvPr>
          <p:cNvSpPr/>
          <p:nvPr/>
        </p:nvSpPr>
        <p:spPr bwMode="auto">
          <a:xfrm>
            <a:off x="7668344" y="3140968"/>
            <a:ext cx="45719" cy="68348"/>
          </a:xfrm>
          <a:prstGeom prst="ellipse">
            <a:avLst/>
          </a:prstGeom>
          <a:solidFill>
            <a:srgbClr val="033DBD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350B07-F87B-4E72-AC8B-8DE503918E8C}"/>
              </a:ext>
            </a:extLst>
          </p:cNvPr>
          <p:cNvSpPr/>
          <p:nvPr/>
        </p:nvSpPr>
        <p:spPr bwMode="auto">
          <a:xfrm>
            <a:off x="6228184" y="2622100"/>
            <a:ext cx="45719" cy="68348"/>
          </a:xfrm>
          <a:prstGeom prst="ellipse">
            <a:avLst/>
          </a:prstGeom>
          <a:solidFill>
            <a:srgbClr val="033DBD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24F1BD6-7BAC-484D-B326-B0B4AE12C585}"/>
              </a:ext>
            </a:extLst>
          </p:cNvPr>
          <p:cNvSpPr/>
          <p:nvPr/>
        </p:nvSpPr>
        <p:spPr bwMode="auto">
          <a:xfrm>
            <a:off x="6543924" y="4422300"/>
            <a:ext cx="45719" cy="68348"/>
          </a:xfrm>
          <a:prstGeom prst="ellipse">
            <a:avLst/>
          </a:prstGeom>
          <a:solidFill>
            <a:srgbClr val="033DBD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BD9EB6-C455-47D6-BDCD-687D35EABA78}"/>
              </a:ext>
            </a:extLst>
          </p:cNvPr>
          <p:cNvCxnSpPr>
            <a:cxnSpLocks/>
          </p:cNvCxnSpPr>
          <p:nvPr/>
        </p:nvCxnSpPr>
        <p:spPr bwMode="auto">
          <a:xfrm flipH="1">
            <a:off x="5411121" y="3268428"/>
            <a:ext cx="1080120" cy="756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328E862-0D19-4960-9806-09011DE76C35}"/>
              </a:ext>
            </a:extLst>
          </p:cNvPr>
          <p:cNvSpPr txBox="1"/>
          <p:nvPr/>
        </p:nvSpPr>
        <p:spPr>
          <a:xfrm>
            <a:off x="221923" y="5622618"/>
            <a:ext cx="7405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can this problem be solved using SMC?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5FE5325-D2A8-4CA8-956E-6DCA032360C6}"/>
                  </a:ext>
                </a:extLst>
              </p:cNvPr>
              <p:cNvSpPr/>
              <p:nvPr/>
            </p:nvSpPr>
            <p:spPr>
              <a:xfrm>
                <a:off x="7627719" y="2784694"/>
                <a:ext cx="614464" cy="429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5FE5325-D2A8-4CA8-956E-6DCA032360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719" y="2784694"/>
                <a:ext cx="614464" cy="429990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BC16401-A0DE-497D-B3EF-31EE5A1165FF}"/>
                  </a:ext>
                </a:extLst>
              </p:cNvPr>
              <p:cNvSpPr/>
              <p:nvPr/>
            </p:nvSpPr>
            <p:spPr>
              <a:xfrm>
                <a:off x="6040722" y="2242926"/>
                <a:ext cx="608500" cy="429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BC16401-A0DE-497D-B3EF-31EE5A1165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22" y="2242926"/>
                <a:ext cx="608500" cy="429990"/>
              </a:xfrm>
              <a:prstGeom prst="rect">
                <a:avLst/>
              </a:prstGeom>
              <a:blipFill>
                <a:blip r:embed="rId4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7A9B10F-B2B0-4DF0-9EA0-656B654AF28D}"/>
                  </a:ext>
                </a:extLst>
              </p:cNvPr>
              <p:cNvSpPr/>
              <p:nvPr/>
            </p:nvSpPr>
            <p:spPr>
              <a:xfrm>
                <a:off x="6543924" y="4304357"/>
                <a:ext cx="614464" cy="43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7A9B10F-B2B0-4DF0-9EA0-656B654AF2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24" y="4304357"/>
                <a:ext cx="614464" cy="431593"/>
              </a:xfrm>
              <a:prstGeom prst="rect">
                <a:avLst/>
              </a:prstGeom>
              <a:blipFill>
                <a:blip r:embed="rId5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4913027-5B31-4ABA-9523-507F8E69FCF1}"/>
                  </a:ext>
                </a:extLst>
              </p:cNvPr>
              <p:cNvSpPr/>
              <p:nvPr/>
            </p:nvSpPr>
            <p:spPr>
              <a:xfrm>
                <a:off x="5395048" y="2947550"/>
                <a:ext cx="4749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4913027-5B31-4ABA-9523-507F8E69FC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048" y="2947550"/>
                <a:ext cx="474938" cy="400110"/>
              </a:xfrm>
              <a:prstGeom prst="rect">
                <a:avLst/>
              </a:prstGeom>
              <a:blipFill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EB340F4-BEC3-4478-BAB9-ECDB6DBCEBA6}"/>
                  </a:ext>
                </a:extLst>
              </p:cNvPr>
              <p:cNvSpPr/>
              <p:nvPr/>
            </p:nvSpPr>
            <p:spPr>
              <a:xfrm>
                <a:off x="6588785" y="2979450"/>
                <a:ext cx="4717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EB340F4-BEC3-4478-BAB9-ECDB6DBCEB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85" y="2979450"/>
                <a:ext cx="471731" cy="400110"/>
              </a:xfrm>
              <a:prstGeom prst="rect">
                <a:avLst/>
              </a:prstGeom>
              <a:blipFill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37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1F7CF-48DB-4FDA-B02E-D25DDEC4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Solving</a:t>
            </a:r>
            <a:r>
              <a:rPr lang="nb-NO" dirty="0"/>
              <a:t>  </a:t>
            </a:r>
            <a:r>
              <a:rPr lang="nb-NO" dirty="0" err="1"/>
              <a:t>two</a:t>
            </a:r>
            <a:r>
              <a:rPr lang="nb-NO" dirty="0"/>
              <a:t> different </a:t>
            </a:r>
            <a:r>
              <a:rPr lang="nb-NO" dirty="0" err="1"/>
              <a:t>ways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95595-537B-46E1-B2CD-F9AB0B386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Solving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filter </a:t>
            </a:r>
            <a:r>
              <a:rPr lang="nb-NO" dirty="0" err="1"/>
              <a:t>distribution</a:t>
            </a:r>
            <a:endParaRPr lang="nb-NO" dirty="0"/>
          </a:p>
          <a:p>
            <a:r>
              <a:rPr lang="nb-NO" dirty="0" err="1"/>
              <a:t>Solving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posterior</a:t>
            </a:r>
            <a:r>
              <a:rPr lang="nb-NO" dirty="0"/>
              <a:t> [</a:t>
            </a:r>
            <a:r>
              <a:rPr lang="nb-NO" dirty="0" err="1"/>
              <a:t>degeneracy</a:t>
            </a:r>
            <a:r>
              <a:rPr lang="nb-NO" dirty="0"/>
              <a:t> </a:t>
            </a:r>
            <a:r>
              <a:rPr lang="nb-NO" dirty="0" err="1"/>
              <a:t>issues</a:t>
            </a:r>
            <a:r>
              <a:rPr lang="nb-NO" dirty="0"/>
              <a:t>]</a:t>
            </a:r>
          </a:p>
          <a:p>
            <a:endParaRPr lang="nb-NO" dirty="0"/>
          </a:p>
          <a:p>
            <a:r>
              <a:rPr lang="nb-NO" dirty="0"/>
              <a:t>Code GPS_EX.R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FCF83-297E-450E-9406-3EF9BEE2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6121B-E94B-441B-B21E-C60B4C1C6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4168864"/>
            <a:ext cx="84296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0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Terrain navigation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753"/>
          <a:stretch/>
        </p:blipFill>
        <p:spPr>
          <a:xfrm>
            <a:off x="821938" y="1196752"/>
            <a:ext cx="5262230" cy="46085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58112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4920263"/>
            <a:ext cx="714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Map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409008" y="1971906"/>
            <a:ext cx="0" cy="1440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7192984" y="3268050"/>
            <a:ext cx="1791816" cy="3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Oval 17"/>
          <p:cNvSpPr/>
          <p:nvPr/>
        </p:nvSpPr>
        <p:spPr bwMode="auto">
          <a:xfrm rot="2724610">
            <a:off x="7201612" y="2631513"/>
            <a:ext cx="1400930" cy="16434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Arc 18"/>
          <p:cNvSpPr/>
          <p:nvPr/>
        </p:nvSpPr>
        <p:spPr bwMode="auto">
          <a:xfrm>
            <a:off x="6769403" y="2550018"/>
            <a:ext cx="1327191" cy="1383038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7655066" y="2488701"/>
            <a:ext cx="520629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7409008" y="2763994"/>
            <a:ext cx="504056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6760245" y="1217807"/>
            <a:ext cx="1400930" cy="16434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7432998" y="1140903"/>
            <a:ext cx="0" cy="3906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660232" y="1302628"/>
            <a:ext cx="1626428" cy="126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747162" y="833126"/>
            <a:ext cx="2108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Uncertainty along path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5761871" y="956196"/>
            <a:ext cx="139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Uncertainty </a:t>
            </a:r>
            <a:br>
              <a:rPr lang="en-US" sz="1400" dirty="0"/>
            </a:br>
            <a:r>
              <a:rPr lang="en-US" sz="1400" dirty="0"/>
              <a:t>normal to path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46036" y="1999190"/>
            <a:ext cx="1230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Rotation</a:t>
            </a:r>
          </a:p>
        </p:txBody>
      </p:sp>
      <p:pic>
        <p:nvPicPr>
          <p:cNvPr id="34" name="Content Placeholder 4"/>
          <p:cNvPicPr>
            <a:picLocks noChangeAspect="1"/>
          </p:cNvPicPr>
          <p:nvPr/>
        </p:nvPicPr>
        <p:blipFill rotWithShape="1">
          <a:blip r:embed="rId2"/>
          <a:srcRect l="75610" t="60756" b="29869"/>
          <a:stretch/>
        </p:blipFill>
        <p:spPr bwMode="auto">
          <a:xfrm>
            <a:off x="6809133" y="1396866"/>
            <a:ext cx="188059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Content Placeholder 4"/>
          <p:cNvPicPr>
            <a:picLocks noChangeAspect="1"/>
          </p:cNvPicPr>
          <p:nvPr/>
        </p:nvPicPr>
        <p:blipFill rotWithShape="1">
          <a:blip r:embed="rId2"/>
          <a:srcRect l="14199" t="48681" r="81420" b="45069"/>
          <a:stretch/>
        </p:blipFill>
        <p:spPr bwMode="auto">
          <a:xfrm>
            <a:off x="8458316" y="2054104"/>
            <a:ext cx="337818" cy="28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 bwMode="auto">
          <a:xfrm>
            <a:off x="4306828" y="2420888"/>
            <a:ext cx="0" cy="4320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123" y="3751252"/>
            <a:ext cx="2926339" cy="2361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082692" y="5847927"/>
                <a:ext cx="244827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Uncertainty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692" y="5847927"/>
                <a:ext cx="2448272" cy="400110"/>
              </a:xfrm>
              <a:prstGeom prst="rect">
                <a:avLst/>
              </a:prstGeom>
              <a:blipFill>
                <a:blip r:embed="rId4"/>
                <a:stretch>
                  <a:fillRect l="-2481" t="-4412" b="-25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9FA1CE-90E8-418B-BB37-F197AADA5ACC}"/>
                  </a:ext>
                </a:extLst>
              </p:cNvPr>
              <p:cNvSpPr txBox="1"/>
              <p:nvPr/>
            </p:nvSpPr>
            <p:spPr>
              <a:xfrm>
                <a:off x="2267744" y="3585854"/>
                <a:ext cx="247487" cy="3307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9FA1CE-90E8-418B-BB37-F197AADA5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3585854"/>
                <a:ext cx="247487" cy="330796"/>
              </a:xfrm>
              <a:prstGeom prst="rect">
                <a:avLst/>
              </a:prstGeom>
              <a:blipFill>
                <a:blip r:embed="rId5"/>
                <a:stretch>
                  <a:fillRect l="-34146" t="-11111" r="-36585" b="-240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30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 animBg="1"/>
      <p:bldP spid="29" grpId="0"/>
      <p:bldP spid="30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Terrain navigation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57175"/>
            <a:ext cx="3448050" cy="157162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 bwMode="auto">
          <a:xfrm>
            <a:off x="531085" y="603754"/>
            <a:ext cx="0" cy="1440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315061" y="1899898"/>
            <a:ext cx="1791816" cy="3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Arc 7"/>
          <p:cNvSpPr/>
          <p:nvPr/>
        </p:nvSpPr>
        <p:spPr bwMode="auto">
          <a:xfrm>
            <a:off x="-108520" y="1181866"/>
            <a:ext cx="1327191" cy="1383038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2249" y="1328318"/>
            <a:ext cx="1608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  (given)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1249572" y="1557401"/>
            <a:ext cx="28357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40230" b="24650"/>
          <a:stretch/>
        </p:blipFill>
        <p:spPr>
          <a:xfrm>
            <a:off x="493665" y="3645024"/>
            <a:ext cx="3735822" cy="1440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992" y="4437112"/>
            <a:ext cx="2743200" cy="13430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952" y="2338591"/>
            <a:ext cx="4618856" cy="2762627"/>
          </a:xfrm>
        </p:spPr>
        <p:txBody>
          <a:bodyPr/>
          <a:lstStyle/>
          <a:p>
            <a:r>
              <a:rPr lang="en-US" dirty="0"/>
              <a:t>Initialization</a:t>
            </a:r>
          </a:p>
          <a:p>
            <a:pPr lvl="1"/>
            <a:r>
              <a:rPr lang="en-US" dirty="0"/>
              <a:t>Path is constructed</a:t>
            </a:r>
          </a:p>
          <a:p>
            <a:pPr lvl="1"/>
            <a:r>
              <a:rPr lang="en-US" dirty="0"/>
              <a:t>Radius of curve 30 000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t="10601" r="22462" b="12583"/>
          <a:stretch/>
        </p:blipFill>
        <p:spPr>
          <a:xfrm>
            <a:off x="4355976" y="4579329"/>
            <a:ext cx="288032" cy="3365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73408" y="4459850"/>
            <a:ext cx="1638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Just one way to get it from the synthetic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508905" y="1151386"/>
            <a:ext cx="45719" cy="45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565" y="5159099"/>
            <a:ext cx="3139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 ensemble (n = 100 )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455565" y="4789533"/>
            <a:ext cx="3180331" cy="36004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t="1" r="29830" b="71437"/>
          <a:stretch/>
        </p:blipFill>
        <p:spPr>
          <a:xfrm>
            <a:off x="553266" y="2043110"/>
            <a:ext cx="2621428" cy="11712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5565" y="3178596"/>
            <a:ext cx="3278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Initial ensemble members equal weight</a:t>
            </a:r>
          </a:p>
        </p:txBody>
      </p:sp>
    </p:spTree>
    <p:extLst>
      <p:ext uri="{BB962C8B-B14F-4D97-AF65-F5344CB8AC3E}">
        <p14:creationId xmlns:p14="http://schemas.microsoft.com/office/powerpoint/2010/main" val="56053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Terrain navigation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57175"/>
            <a:ext cx="3448050" cy="157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9975" b="5083"/>
          <a:stretch/>
        </p:blipFill>
        <p:spPr>
          <a:xfrm>
            <a:off x="79623" y="1904233"/>
            <a:ext cx="4924425" cy="720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768" y="1475656"/>
            <a:ext cx="3219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Mimic observation process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14802"/>
          <a:stretch/>
        </p:blipFill>
        <p:spPr>
          <a:xfrm>
            <a:off x="107504" y="3234358"/>
            <a:ext cx="4536366" cy="201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650" y="2859832"/>
            <a:ext cx="3103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weights from data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5733628"/>
            <a:ext cx="3248025" cy="647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505" y="5386586"/>
            <a:ext cx="2077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Current estimate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r="4134"/>
          <a:stretch/>
        </p:blipFill>
        <p:spPr>
          <a:xfrm>
            <a:off x="4788025" y="5610597"/>
            <a:ext cx="4320480" cy="8427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r="7819"/>
          <a:stretch/>
        </p:blipFill>
        <p:spPr>
          <a:xfrm>
            <a:off x="4804400" y="4488998"/>
            <a:ext cx="4232096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9180" y="3961428"/>
            <a:ext cx="2505075" cy="5143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auto">
          <a:xfrm>
            <a:off x="107504" y="5351250"/>
            <a:ext cx="3384376" cy="110208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07504" y="2859832"/>
            <a:ext cx="4515172" cy="23928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15163" y="1554110"/>
            <a:ext cx="4788995" cy="117279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788025" y="4012684"/>
            <a:ext cx="4320480" cy="24311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36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 animBg="1"/>
      <p:bldP spid="16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Terrain navigation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57175"/>
            <a:ext cx="3448050" cy="157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985" t="12777"/>
          <a:stretch/>
        </p:blipFill>
        <p:spPr>
          <a:xfrm>
            <a:off x="433324" y="2182170"/>
            <a:ext cx="3393951" cy="10717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3976796"/>
            <a:ext cx="4376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 according to dynamic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179260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Resample?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68" y="4421702"/>
            <a:ext cx="5095875" cy="15430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451499" y="4045840"/>
            <a:ext cx="5078443" cy="19754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62196" y="1806066"/>
            <a:ext cx="3096344" cy="162293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8458" y="2733078"/>
            <a:ext cx="3271946" cy="264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5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6E53A4-7540-45EA-82B3-3CC103692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583744"/>
            <a:ext cx="9144000" cy="51664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1496B-C074-4400-930A-064A88355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2A5295-554B-4C0F-9302-53EF1D5DF520}"/>
              </a:ext>
            </a:extLst>
          </p:cNvPr>
          <p:cNvSpPr/>
          <p:nvPr/>
        </p:nvSpPr>
        <p:spPr>
          <a:xfrm>
            <a:off x="107504" y="5949280"/>
            <a:ext cx="8706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Autonomous Navigation, Part 2: Understanding the Particle Filter - YouTube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00833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9140-34E3-4064-B3D6-E8140989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CD8E8C-D496-4EA7-ACC7-66356410F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804" y="556036"/>
            <a:ext cx="9183490" cy="51845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95625-58F5-4C3D-9682-2A6F13E2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CB7F2B-D303-4FB2-A96B-6D4527E23102}"/>
              </a:ext>
            </a:extLst>
          </p:cNvPr>
          <p:cNvSpPr/>
          <p:nvPr/>
        </p:nvSpPr>
        <p:spPr>
          <a:xfrm>
            <a:off x="107504" y="5949280"/>
            <a:ext cx="8706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Autonomous Navigation, Part 2: Understanding the Particle Filter - YouTube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300483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8AF5-CADD-427B-839B-66EBE0B7E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AE6F73-6767-477F-A6F0-F597F9B37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040" y="565272"/>
            <a:ext cx="9153680" cy="51845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914F2-4556-467B-B595-77C74846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8F4190-453D-4AD7-B59F-48E641D54DD9}"/>
              </a:ext>
            </a:extLst>
          </p:cNvPr>
          <p:cNvSpPr/>
          <p:nvPr/>
        </p:nvSpPr>
        <p:spPr>
          <a:xfrm>
            <a:off x="107504" y="5949280"/>
            <a:ext cx="8706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Autonomous Navigation, Part 2: Understanding the Particle Filter - YouTube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40448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58CC-AC64-435A-85EF-3D0B579E2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6E83B9-AF82-4D9E-8211-5D35794C2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708" y="592980"/>
            <a:ext cx="9083079" cy="51125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82A58-CA7C-4E96-812F-03A33EBB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DDF011-2433-44F3-870F-E9CB304DA8DF}"/>
              </a:ext>
            </a:extLst>
          </p:cNvPr>
          <p:cNvSpPr/>
          <p:nvPr/>
        </p:nvSpPr>
        <p:spPr>
          <a:xfrm>
            <a:off x="107504" y="5949280"/>
            <a:ext cx="8706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Autonomous Navigation, Part 2: Understanding the Particle Filter - YouTube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731716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FE4BC0E-7005-40D8-A766-7EC27AD743A6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86" y="1734190"/>
            <a:ext cx="8753695" cy="90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82C4D-59B9-41B6-9582-C4FCD9D8D6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225" y="622289"/>
            <a:ext cx="9006012" cy="503237"/>
          </a:xfrm>
        </p:spPr>
        <p:txBody>
          <a:bodyPr/>
          <a:lstStyle/>
          <a:p>
            <a:r>
              <a:rPr lang="en-US" dirty="0" err="1"/>
              <a:t>Kermack</a:t>
            </a:r>
            <a:r>
              <a:rPr lang="en-US" dirty="0"/>
              <a:t>-McKendrick theory, population with N individuals (SIR)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075F3FC7-8D1A-4E5E-9B46-6404A10C9BB1}"/>
                  </a:ext>
                </a:extLst>
              </p:cNvPr>
              <p:cNvSpPr>
                <a:spLocks noGrp="1"/>
              </p:cNvSpPr>
              <p:nvPr>
                <p:ph sz="quarter" idx="16"/>
              </p:nvPr>
            </p:nvSpPr>
            <p:spPr>
              <a:xfrm>
                <a:off x="75215" y="4244022"/>
                <a:ext cx="9036496" cy="1527059"/>
              </a:xfrm>
            </p:spPr>
            <p:txBody>
              <a:bodyPr/>
              <a:lstStyle/>
              <a:p>
                <a:pPr marL="162900" indent="0">
                  <a:buNone/>
                </a:pPr>
                <a:r>
                  <a:rPr lang="en-US" dirty="0"/>
                  <a:t>Number of recovered =  Number of Infectious/ Number of days the disease transfer  </a:t>
                </a:r>
              </a:p>
              <a:p>
                <a:pPr marL="162900" indent="0">
                  <a:buNone/>
                </a:pPr>
                <a:r>
                  <a:rPr lang="en-US" dirty="0"/>
                  <a:t>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/>
              </a:p>
              <a:p>
                <a:pPr marL="162900" indent="0">
                  <a:buNone/>
                </a:pPr>
                <a:r>
                  <a:rPr lang="en-US" dirty="0"/>
                  <a:t>Number of newly infected = Number of infectious encounters of people</a:t>
                </a:r>
              </a:p>
              <a:p>
                <a:pPr marL="162900" indent="0">
                  <a:buNone/>
                </a:pPr>
                <a:r>
                  <a:rPr lang="en-US" dirty="0"/>
                  <a:t>                                            </a:t>
                </a:r>
                <a:r>
                  <a:rPr lang="en-US" sz="1400" dirty="0"/>
                  <a:t>  </a:t>
                </a:r>
                <a:r>
                  <a:rPr lang="en-US" dirty="0"/>
                  <a:t>=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:pPr marL="16290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075F3FC7-8D1A-4E5E-9B46-6404A10C9B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6"/>
              </p:nvPr>
            </p:nvSpPr>
            <p:spPr>
              <a:xfrm>
                <a:off x="75215" y="4244022"/>
                <a:ext cx="9036496" cy="1527059"/>
              </a:xfrm>
              <a:blipFill>
                <a:blip r:embed="rId3"/>
                <a:stretch>
                  <a:fillRect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1D6D0B8-9699-4F8C-9DD4-F0B996C88EAE}"/>
              </a:ext>
            </a:extLst>
          </p:cNvPr>
          <p:cNvSpPr/>
          <p:nvPr/>
        </p:nvSpPr>
        <p:spPr>
          <a:xfrm>
            <a:off x="2530291" y="1636680"/>
            <a:ext cx="67219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89D917-566D-4B88-B4C0-0F59A20991C1}"/>
              </a:ext>
            </a:extLst>
          </p:cNvPr>
          <p:cNvSpPr/>
          <p:nvPr/>
        </p:nvSpPr>
        <p:spPr>
          <a:xfrm>
            <a:off x="5764215" y="1589163"/>
            <a:ext cx="5760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utoShape 8" descr="R">
            <a:extLst>
              <a:ext uri="{FF2B5EF4-FFF2-40B4-BE49-F238E27FC236}">
                <a16:creationId xmlns:a16="http://schemas.microsoft.com/office/drawing/2014/main" id="{037FC79C-0E32-42F6-BF50-9B3B57227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8866" y="44605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327C27-597F-4C36-A405-7DDA63F0A1C1}"/>
              </a:ext>
            </a:extLst>
          </p:cNvPr>
          <p:cNvSpPr/>
          <p:nvPr/>
        </p:nvSpPr>
        <p:spPr>
          <a:xfrm>
            <a:off x="6944946" y="2257306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nb-NO" dirty="0">
                <a:latin typeface="Arial" panose="020B0604020202020204" pitchFamily="34" charset="0"/>
                <a:cs typeface="Arial" panose="020B0604020202020204" pitchFamily="34" charset="0"/>
              </a:rPr>
              <a:t>(or deceased)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F9E27A-1260-4C2C-B595-3321217029B1}"/>
                  </a:ext>
                </a:extLst>
              </p:cNvPr>
              <p:cNvSpPr txBox="1"/>
              <p:nvPr/>
            </p:nvSpPr>
            <p:spPr>
              <a:xfrm>
                <a:off x="3653756" y="2680906"/>
                <a:ext cx="16301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F9E27A-1260-4C2C-B595-332121702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756" y="2680906"/>
                <a:ext cx="1630126" cy="307777"/>
              </a:xfrm>
              <a:prstGeom prst="rect">
                <a:avLst/>
              </a:prstGeom>
              <a:blipFill>
                <a:blip r:embed="rId5"/>
                <a:stretch>
                  <a:fillRect l="-2612" r="-2239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9BA8FE-E8CB-4E71-BAC2-D67B0D7F4D2F}"/>
              </a:ext>
            </a:extLst>
          </p:cNvPr>
          <p:cNvCxnSpPr/>
          <p:nvPr/>
        </p:nvCxnSpPr>
        <p:spPr>
          <a:xfrm>
            <a:off x="4468819" y="4548252"/>
            <a:ext cx="43522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070E629-B456-4020-BDAB-40027D2EAF1F}"/>
              </a:ext>
            </a:extLst>
          </p:cNvPr>
          <p:cNvCxnSpPr>
            <a:cxnSpLocks/>
          </p:cNvCxnSpPr>
          <p:nvPr/>
        </p:nvCxnSpPr>
        <p:spPr>
          <a:xfrm flipH="1">
            <a:off x="5652120" y="4638998"/>
            <a:ext cx="1127123" cy="211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C5BDFD3-E5B9-4123-9266-A4AC53557E9D}"/>
              </a:ext>
            </a:extLst>
          </p:cNvPr>
          <p:cNvSpPr/>
          <p:nvPr/>
        </p:nvSpPr>
        <p:spPr>
          <a:xfrm>
            <a:off x="75215" y="3673743"/>
            <a:ext cx="40222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Change  in number of infectious =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F8C75F-C4EE-4352-97F8-AB2659B6F819}"/>
              </a:ext>
            </a:extLst>
          </p:cNvPr>
          <p:cNvSpPr/>
          <p:nvPr/>
        </p:nvSpPr>
        <p:spPr>
          <a:xfrm>
            <a:off x="3897877" y="3671305"/>
            <a:ext cx="5240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Number of newly infected-number recovered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4AC64DC-80F9-4D09-98B6-57B7AF1DC6A6}"/>
                  </a:ext>
                </a:extLst>
              </p:cNvPr>
              <p:cNvSpPr txBox="1"/>
              <p:nvPr/>
            </p:nvSpPr>
            <p:spPr>
              <a:xfrm>
                <a:off x="2771033" y="3099249"/>
                <a:ext cx="3569247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 −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4AC64DC-80F9-4D09-98B6-57B7AF1DC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33" y="3099249"/>
                <a:ext cx="3569247" cy="461665"/>
              </a:xfrm>
              <a:prstGeom prst="rect">
                <a:avLst/>
              </a:prstGeom>
              <a:blipFill>
                <a:blip r:embed="rId6"/>
                <a:stretch>
                  <a:fillRect b="-179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087380D1-C852-488E-8751-2342F80E1605}"/>
              </a:ext>
            </a:extLst>
          </p:cNvPr>
          <p:cNvSpPr/>
          <p:nvPr/>
        </p:nvSpPr>
        <p:spPr>
          <a:xfrm>
            <a:off x="251520" y="5912545"/>
            <a:ext cx="8208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 err="1"/>
              <a:t>Details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model</a:t>
            </a:r>
            <a:r>
              <a:rPr lang="nb-NO" sz="1800" dirty="0"/>
              <a:t> used in Norway: </a:t>
            </a:r>
          </a:p>
          <a:p>
            <a:r>
              <a:rPr lang="nb-NO" sz="1800" dirty="0"/>
              <a:t>https://www.fhi.no/sv/smittsomme-sykdommer/corona/koronavirus-modellering/</a:t>
            </a:r>
          </a:p>
        </p:txBody>
      </p:sp>
    </p:spTree>
    <p:extLst>
      <p:ext uri="{BB962C8B-B14F-4D97-AF65-F5344CB8AC3E}">
        <p14:creationId xmlns:p14="http://schemas.microsoft.com/office/powerpoint/2010/main" val="5609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  <p:bldP spid="34" grpId="0"/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5">
            <a:extLst>
              <a:ext uri="{FF2B5EF4-FFF2-40B4-BE49-F238E27FC236}">
                <a16:creationId xmlns:a16="http://schemas.microsoft.com/office/drawing/2014/main" id="{4DEFC151-7CDA-4EEC-9673-74B5F3284131}"/>
              </a:ext>
            </a:extLst>
          </p:cNvPr>
          <p:cNvGraphicFramePr>
            <a:graphicFrameLocks/>
          </p:cNvGraphicFramePr>
          <p:nvPr/>
        </p:nvGraphicFramePr>
        <p:xfrm>
          <a:off x="543487" y="1452235"/>
          <a:ext cx="4176464" cy="3816424"/>
        </p:xfrm>
        <a:graphic>
          <a:graphicData uri="http://schemas.openxmlformats.org/drawingml/2006/table">
            <a:tbl>
              <a:tblPr firstRow="1" lastCol="1" bandRow="1">
                <a:tableStyleId>{21E4AEA4-8DFA-4A89-87EB-49C32662AFE0}</a:tableStyleId>
              </a:tblPr>
              <a:tblGrid>
                <a:gridCol w="1044116">
                  <a:extLst>
                    <a:ext uri="{9D8B030D-6E8A-4147-A177-3AD203B41FA5}">
                      <a16:colId xmlns:a16="http://schemas.microsoft.com/office/drawing/2014/main" val="2315950070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770192179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543961274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097378639"/>
                    </a:ext>
                  </a:extLst>
                </a:gridCol>
              </a:tblGrid>
              <a:tr h="954106"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solidFill>
                      <a:srgbClr val="FFE9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solidFill>
                      <a:srgbClr val="FFA6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880084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solidFill>
                      <a:srgbClr val="FFE9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171977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solidFill>
                      <a:srgbClr val="FF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096791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solidFill>
                      <a:srgbClr val="B4C7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025795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D42D5-FDA3-4CE7-B5E5-ACE32F1D1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836713"/>
            <a:ext cx="8352928" cy="503237"/>
          </a:xfrm>
        </p:spPr>
        <p:txBody>
          <a:bodyPr/>
          <a:lstStyle/>
          <a:p>
            <a:r>
              <a:rPr lang="en-US" sz="3200" dirty="0"/>
              <a:t>Number of infectious encounters?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75BABCA-FEBF-4900-97A1-B41064A1D227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543487" y="1443487"/>
          <a:ext cx="4176464" cy="3816424"/>
        </p:xfrm>
        <a:graphic>
          <a:graphicData uri="http://schemas.openxmlformats.org/drawingml/2006/table">
            <a:tbl>
              <a:tblPr firstRow="1" lastCol="1" bandRow="1">
                <a:tableStyleId>{21E4AEA4-8DFA-4A89-87EB-49C32662AFE0}</a:tableStyleId>
              </a:tblPr>
              <a:tblGrid>
                <a:gridCol w="1044116">
                  <a:extLst>
                    <a:ext uri="{9D8B030D-6E8A-4147-A177-3AD203B41FA5}">
                      <a16:colId xmlns:a16="http://schemas.microsoft.com/office/drawing/2014/main" val="2315950070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770192179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543961274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097378639"/>
                    </a:ext>
                  </a:extLst>
                </a:gridCol>
              </a:tblGrid>
              <a:tr h="954106"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solidFill>
                      <a:srgbClr val="FFE9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solidFill>
                      <a:srgbClr val="FFA6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880084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solidFill>
                      <a:srgbClr val="FFE9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171977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solidFill>
                      <a:srgbClr val="FF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096791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3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6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solidFill>
                      <a:srgbClr val="B4C7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025795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C86991-81CD-4579-9E25-16F4199778D9}"/>
              </a:ext>
            </a:extLst>
          </p:cNvPr>
          <p:cNvCxnSpPr>
            <a:cxnSpLocks/>
          </p:cNvCxnSpPr>
          <p:nvPr/>
        </p:nvCxnSpPr>
        <p:spPr>
          <a:xfrm flipV="1">
            <a:off x="751642" y="3351700"/>
            <a:ext cx="868031" cy="86938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FEA22FA-B852-42FB-8CDD-67C47ACB4E00}"/>
              </a:ext>
            </a:extLst>
          </p:cNvPr>
          <p:cNvSpPr txBox="1"/>
          <p:nvPr/>
        </p:nvSpPr>
        <p:spPr>
          <a:xfrm>
            <a:off x="105536" y="4221089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Infectious encounters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99C8593-5C89-45CB-920D-9960EE7B2BB4}"/>
                  </a:ext>
                </a:extLst>
              </p:cNvPr>
              <p:cNvSpPr txBox="1"/>
              <p:nvPr/>
            </p:nvSpPr>
            <p:spPr>
              <a:xfrm>
                <a:off x="5487499" y="2830725"/>
                <a:ext cx="2777517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⋅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99C8593-5C89-45CB-920D-9960EE7B2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499" y="2830725"/>
                <a:ext cx="2777517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BAAC026-89E0-481E-8AAB-BE1EBA9B6486}"/>
                  </a:ext>
                </a:extLst>
              </p:cNvPr>
              <p:cNvSpPr/>
              <p:nvPr/>
            </p:nvSpPr>
            <p:spPr>
              <a:xfrm>
                <a:off x="1691681" y="2679304"/>
                <a:ext cx="8023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BAAC026-89E0-481E-8AAB-BE1EBA9B64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1" y="2679304"/>
                <a:ext cx="8023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65FD7818-FD17-4C9C-A6B8-83661C99892E}"/>
              </a:ext>
            </a:extLst>
          </p:cNvPr>
          <p:cNvSpPr txBox="1"/>
          <p:nvPr/>
        </p:nvSpPr>
        <p:spPr>
          <a:xfrm>
            <a:off x="5364089" y="1556792"/>
            <a:ext cx="3621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Just a fraction of all possible meetings occur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AE7F58A-D0F3-4319-BE74-1E2B19512A43}"/>
              </a:ext>
            </a:extLst>
          </p:cNvPr>
          <p:cNvCxnSpPr>
            <a:cxnSpLocks/>
          </p:cNvCxnSpPr>
          <p:nvPr/>
        </p:nvCxnSpPr>
        <p:spPr>
          <a:xfrm flipV="1">
            <a:off x="6095866" y="3601779"/>
            <a:ext cx="0" cy="399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E75C036-D771-4148-B146-A4CF6C46E668}"/>
              </a:ext>
            </a:extLst>
          </p:cNvPr>
          <p:cNvSpPr txBox="1"/>
          <p:nvPr/>
        </p:nvSpPr>
        <p:spPr>
          <a:xfrm>
            <a:off x="5364088" y="3995772"/>
            <a:ext cx="1821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Transfer rate: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F948F1-7613-40BA-9038-31876E49D570}"/>
              </a:ext>
            </a:extLst>
          </p:cNvPr>
          <p:cNvSpPr txBox="1"/>
          <p:nvPr/>
        </p:nvSpPr>
        <p:spPr>
          <a:xfrm>
            <a:off x="6876256" y="2313663"/>
            <a:ext cx="1452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Infectious </a:t>
            </a:r>
            <a:br>
              <a:rPr lang="en-US" dirty="0"/>
            </a:br>
            <a:r>
              <a:rPr lang="en-US" dirty="0"/>
              <a:t>encounters</a:t>
            </a: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DEC1B1FD-5AEA-4B1B-8EBE-BDBDB8B394EA}"/>
              </a:ext>
            </a:extLst>
          </p:cNvPr>
          <p:cNvSpPr/>
          <p:nvPr/>
        </p:nvSpPr>
        <p:spPr>
          <a:xfrm rot="16200000">
            <a:off x="7349828" y="2764009"/>
            <a:ext cx="163020" cy="6542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530BCDD-7677-4362-AB1B-FEC5F7E2D9AD}"/>
                  </a:ext>
                </a:extLst>
              </p:cNvPr>
              <p:cNvSpPr/>
              <p:nvPr/>
            </p:nvSpPr>
            <p:spPr>
              <a:xfrm>
                <a:off x="5364089" y="4295643"/>
                <a:ext cx="3621359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Number of new infections generated by an infected persons per day if the total population is susceptible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530BCDD-7677-4362-AB1B-FEC5F7E2D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9" y="4295643"/>
                <a:ext cx="3621359" cy="1631216"/>
              </a:xfrm>
              <a:prstGeom prst="rect">
                <a:avLst/>
              </a:prstGeom>
              <a:blipFill>
                <a:blip r:embed="rId4"/>
                <a:stretch>
                  <a:fillRect l="-1852" t="-1873" b="-63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82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2" grpId="0"/>
      <p:bldP spid="28" grpId="0"/>
      <p:bldP spid="35" grpId="0"/>
      <p:bldP spid="38" grpId="0"/>
      <p:bldP spid="43" grpId="0" animBg="1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FE4BC0E-7005-40D8-A766-7EC27AD743A6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86" y="1486615"/>
            <a:ext cx="8753695" cy="90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82C4D-59B9-41B6-9582-C4FCD9D8D6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931503"/>
            <a:ext cx="8424936" cy="503237"/>
          </a:xfrm>
        </p:spPr>
        <p:txBody>
          <a:bodyPr/>
          <a:lstStyle/>
          <a:p>
            <a:r>
              <a:rPr lang="en-US" sz="2800" dirty="0"/>
              <a:t>SIR  in </a:t>
            </a:r>
            <a:r>
              <a:rPr lang="en-US" sz="2800" dirty="0" err="1"/>
              <a:t>Kermack</a:t>
            </a:r>
            <a:r>
              <a:rPr lang="en-US" sz="2800" dirty="0"/>
              <a:t>-McKendrick theory  population of 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6D0B8-9699-4F8C-9DD4-F0B996C88EAE}"/>
              </a:ext>
            </a:extLst>
          </p:cNvPr>
          <p:cNvSpPr/>
          <p:nvPr/>
        </p:nvSpPr>
        <p:spPr>
          <a:xfrm>
            <a:off x="2530291" y="1389105"/>
            <a:ext cx="67219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89D917-566D-4B88-B4C0-0F59A20991C1}"/>
              </a:ext>
            </a:extLst>
          </p:cNvPr>
          <p:cNvSpPr/>
          <p:nvPr/>
        </p:nvSpPr>
        <p:spPr>
          <a:xfrm>
            <a:off x="5764215" y="1610613"/>
            <a:ext cx="576064" cy="235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utoShape 6" descr="S">
            <a:extLst>
              <a:ext uri="{FF2B5EF4-FFF2-40B4-BE49-F238E27FC236}">
                <a16:creationId xmlns:a16="http://schemas.microsoft.com/office/drawing/2014/main" id="{05AE076A-1E10-43A6-84BF-CEAAB34168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3973" y="3596754"/>
            <a:ext cx="1296838" cy="67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AutoShape 8" descr="R">
            <a:extLst>
              <a:ext uri="{FF2B5EF4-FFF2-40B4-BE49-F238E27FC236}">
                <a16:creationId xmlns:a16="http://schemas.microsoft.com/office/drawing/2014/main" id="{037FC79C-0E32-42F6-BF50-9B3B57227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28866" y="35967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7B11FB-5935-48D8-B1AD-A1C8F4E337A7}"/>
              </a:ext>
            </a:extLst>
          </p:cNvPr>
          <p:cNvSpPr/>
          <p:nvPr/>
        </p:nvSpPr>
        <p:spPr>
          <a:xfrm>
            <a:off x="5081266" y="5949281"/>
            <a:ext cx="41942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From: Compartmental models in epidemiology - Wikipedia</a:t>
            </a:r>
            <a:endParaRPr lang="en-US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327C27-597F-4C36-A405-7DDA63F0A1C1}"/>
              </a:ext>
            </a:extLst>
          </p:cNvPr>
          <p:cNvSpPr/>
          <p:nvPr/>
        </p:nvSpPr>
        <p:spPr>
          <a:xfrm>
            <a:off x="7015042" y="2018567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nb-NO" dirty="0">
                <a:latin typeface="Arial" panose="020B0604020202020204" pitchFamily="34" charset="0"/>
                <a:cs typeface="Arial" panose="020B0604020202020204" pitchFamily="34" charset="0"/>
              </a:rPr>
              <a:t>(or deceased)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5F145F-E2D6-48D8-BD89-1C8CF9AC1605}"/>
              </a:ext>
            </a:extLst>
          </p:cNvPr>
          <p:cNvSpPr txBox="1"/>
          <p:nvPr/>
        </p:nvSpPr>
        <p:spPr>
          <a:xfrm>
            <a:off x="2771800" y="390155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7FC94-B5AA-4F8E-B886-95004C906C2B}"/>
                  </a:ext>
                </a:extLst>
              </p:cNvPr>
              <p:cNvSpPr/>
              <p:nvPr/>
            </p:nvSpPr>
            <p:spPr>
              <a:xfrm>
                <a:off x="1403648" y="3721881"/>
                <a:ext cx="6480720" cy="40011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162900"/>
                <a:r>
                  <a:rPr lang="en-US" dirty="0"/>
                  <a:t>Number of new infections per day =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7FC94-B5AA-4F8E-B886-95004C906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721881"/>
                <a:ext cx="6480720" cy="400110"/>
              </a:xfrm>
              <a:prstGeom prst="rect">
                <a:avLst/>
              </a:prstGeom>
              <a:blipFill>
                <a:blip r:embed="rId4"/>
                <a:stretch>
                  <a:fillRect t="-2817" b="-22535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5D20FF-3E4A-40BB-9693-267552FD374B}"/>
                  </a:ext>
                </a:extLst>
              </p:cNvPr>
              <p:cNvSpPr txBox="1"/>
              <p:nvPr/>
            </p:nvSpPr>
            <p:spPr>
              <a:xfrm>
                <a:off x="2939560" y="4509121"/>
                <a:ext cx="3569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 −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5D20FF-3E4A-40BB-9693-267552FD3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560" y="4509121"/>
                <a:ext cx="3569247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7ABDB2EA-3D01-40D4-A130-6175969EFD74}"/>
              </a:ext>
            </a:extLst>
          </p:cNvPr>
          <p:cNvSpPr/>
          <p:nvPr/>
        </p:nvSpPr>
        <p:spPr>
          <a:xfrm>
            <a:off x="134368" y="5168537"/>
            <a:ext cx="3445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Change in count of infected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E487B62-24E2-4837-9C0C-4C4F487D1AB9}"/>
              </a:ext>
            </a:extLst>
          </p:cNvPr>
          <p:cNvCxnSpPr>
            <a:cxnSpLocks/>
          </p:cNvCxnSpPr>
          <p:nvPr/>
        </p:nvCxnSpPr>
        <p:spPr>
          <a:xfrm flipV="1">
            <a:off x="1835696" y="4890953"/>
            <a:ext cx="1152128" cy="30887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DC6D5A0-989A-40C5-915A-2D0C0E5F70A6}"/>
              </a:ext>
            </a:extLst>
          </p:cNvPr>
          <p:cNvSpPr/>
          <p:nvPr/>
        </p:nvSpPr>
        <p:spPr>
          <a:xfrm>
            <a:off x="3901786" y="5225140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New infections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DE8D99-900A-4B54-9A88-F2D62947B260}"/>
              </a:ext>
            </a:extLst>
          </p:cNvPr>
          <p:cNvSpPr/>
          <p:nvPr/>
        </p:nvSpPr>
        <p:spPr>
          <a:xfrm>
            <a:off x="6228184" y="5249905"/>
            <a:ext cx="1425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Recovered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42080A-0F66-43EE-9200-21ECF8053D6A}"/>
              </a:ext>
            </a:extLst>
          </p:cNvPr>
          <p:cNvCxnSpPr>
            <a:cxnSpLocks/>
          </p:cNvCxnSpPr>
          <p:nvPr/>
        </p:nvCxnSpPr>
        <p:spPr>
          <a:xfrm flipH="1" flipV="1">
            <a:off x="5942149" y="5026557"/>
            <a:ext cx="871999" cy="22083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Brace 8">
            <a:extLst>
              <a:ext uri="{FF2B5EF4-FFF2-40B4-BE49-F238E27FC236}">
                <a16:creationId xmlns:a16="http://schemas.microsoft.com/office/drawing/2014/main" id="{FB5938BF-06A5-4D88-A9F3-83C53350CFB4}"/>
              </a:ext>
            </a:extLst>
          </p:cNvPr>
          <p:cNvSpPr/>
          <p:nvPr/>
        </p:nvSpPr>
        <p:spPr>
          <a:xfrm rot="16200000">
            <a:off x="4334089" y="4240479"/>
            <a:ext cx="204137" cy="1423814"/>
          </a:xfrm>
          <a:prstGeom prst="leftBrac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6140BA33-24FB-4581-8143-2B51A5381C80}"/>
              </a:ext>
            </a:extLst>
          </p:cNvPr>
          <p:cNvSpPr/>
          <p:nvPr/>
        </p:nvSpPr>
        <p:spPr>
          <a:xfrm rot="16200000">
            <a:off x="5908398" y="4630561"/>
            <a:ext cx="220828" cy="626961"/>
          </a:xfrm>
          <a:prstGeom prst="leftBrace">
            <a:avLst>
              <a:gd name="adj1" fmla="val 8333"/>
              <a:gd name="adj2" fmla="val 46608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277981-8982-4901-8260-D0DCEFE7C605}"/>
              </a:ext>
            </a:extLst>
          </p:cNvPr>
          <p:cNvCxnSpPr>
            <a:cxnSpLocks/>
            <a:endCxn id="9" idx="1"/>
          </p:cNvCxnSpPr>
          <p:nvPr/>
        </p:nvCxnSpPr>
        <p:spPr>
          <a:xfrm flipH="1" flipV="1">
            <a:off x="4436157" y="5054455"/>
            <a:ext cx="134322" cy="16931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96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2" grpId="0"/>
      <p:bldP spid="31" grpId="0"/>
      <p:bldP spid="9" grpId="0" animBg="1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F8DEA26-64F3-4FF9-BCB6-91CC25C2A48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28380" y="1851948"/>
                <a:ext cx="3001028" cy="2376364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16290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en-US" dirty="0"/>
              </a:p>
              <a:p>
                <a:pPr marL="162900" indent="0" algn="ctr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6290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−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162900" indent="0" algn="ctr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6290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F8DEA26-64F3-4FF9-BCB6-91CC25C2A4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28380" y="1851948"/>
                <a:ext cx="3001028" cy="2376364"/>
              </a:xfr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35EA8-3912-460C-9CC4-638719AB22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070" y="674058"/>
            <a:ext cx="7057032" cy="603884"/>
          </a:xfrm>
        </p:spPr>
        <p:txBody>
          <a:bodyPr/>
          <a:lstStyle/>
          <a:p>
            <a:r>
              <a:rPr lang="en-US" dirty="0"/>
              <a:t>This gives a system of differential equations</a:t>
            </a:r>
          </a:p>
        </p:txBody>
      </p:sp>
      <p:pic>
        <p:nvPicPr>
          <p:cNvPr id="12" name="Content Placeholder 12">
            <a:extLst>
              <a:ext uri="{FF2B5EF4-FFF2-40B4-BE49-F238E27FC236}">
                <a16:creationId xmlns:a16="http://schemas.microsoft.com/office/drawing/2014/main" id="{C6AB5210-9FFC-4ADF-8A3A-501A5D9F5DD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 rotWithShape="1">
          <a:blip r:embed="rId3"/>
          <a:srcRect b="12153"/>
          <a:stretch/>
        </p:blipFill>
        <p:spPr>
          <a:xfrm>
            <a:off x="3491880" y="1700808"/>
            <a:ext cx="4608512" cy="285747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71C73B-ACC6-4E13-9889-80B0AA29D243}"/>
              </a:ext>
            </a:extLst>
          </p:cNvPr>
          <p:cNvCxnSpPr>
            <a:cxnSpLocks/>
          </p:cNvCxnSpPr>
          <p:nvPr/>
        </p:nvCxnSpPr>
        <p:spPr>
          <a:xfrm>
            <a:off x="3774514" y="3472552"/>
            <a:ext cx="3750062" cy="0"/>
          </a:xfrm>
          <a:prstGeom prst="line">
            <a:avLst/>
          </a:prstGeom>
          <a:ln w="63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D0A1964-3D42-4298-A9AF-6B35AEB19BFB}"/>
              </a:ext>
            </a:extLst>
          </p:cNvPr>
          <p:cNvSpPr/>
          <p:nvPr/>
        </p:nvSpPr>
        <p:spPr>
          <a:xfrm>
            <a:off x="7383120" y="3241720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Største</a:t>
            </a:r>
            <a:r>
              <a:rPr lang="en-US" sz="1200" dirty="0"/>
              <a:t> </a:t>
            </a:r>
            <a:r>
              <a:rPr lang="en-US" sz="1200" dirty="0" err="1"/>
              <a:t>antall</a:t>
            </a:r>
            <a:r>
              <a:rPr lang="en-US" sz="1200" dirty="0"/>
              <a:t> «</a:t>
            </a:r>
            <a:r>
              <a:rPr lang="en-US" sz="1200" dirty="0" err="1"/>
              <a:t>syke</a:t>
            </a:r>
            <a:r>
              <a:rPr lang="en-US" sz="1200" dirty="0"/>
              <a:t>» </a:t>
            </a:r>
            <a:r>
              <a:rPr lang="en-US" sz="1200" dirty="0" err="1"/>
              <a:t>samtidig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A2BC08-4C6C-4F70-A6AA-F8C6EDDECD61}"/>
                  </a:ext>
                </a:extLst>
              </p:cNvPr>
              <p:cNvSpPr txBox="1"/>
              <p:nvPr/>
            </p:nvSpPr>
            <p:spPr>
              <a:xfrm>
                <a:off x="179513" y="4571956"/>
                <a:ext cx="57218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 shape of the curve is given by: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A2BC08-4C6C-4F70-A6AA-F8C6EDDEC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3" y="4571956"/>
                <a:ext cx="5721823" cy="400110"/>
              </a:xfrm>
              <a:prstGeom prst="rect">
                <a:avLst/>
              </a:prstGeom>
              <a:blipFill>
                <a:blip r:embed="rId4"/>
                <a:stretch>
                  <a:fillRect l="-1065" t="-7576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6612EDE3-2212-43C4-8DA8-CECD6072DC6B}"/>
              </a:ext>
            </a:extLst>
          </p:cNvPr>
          <p:cNvSpPr/>
          <p:nvPr/>
        </p:nvSpPr>
        <p:spPr>
          <a:xfrm>
            <a:off x="4283968" y="5733256"/>
            <a:ext cx="4518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Number of infections generated </a:t>
            </a:r>
            <a:br>
              <a:rPr lang="en-US" sz="1800" dirty="0"/>
            </a:br>
            <a:r>
              <a:rPr lang="en-US" sz="1800" dirty="0"/>
              <a:t>by one infected per one day</a:t>
            </a:r>
            <a:br>
              <a:rPr lang="en-US" sz="1800" dirty="0"/>
            </a:br>
            <a:r>
              <a:rPr lang="en-US" sz="1800" dirty="0"/>
              <a:t>(if everybody else are susceptible)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68258C-4C88-4AA8-B98F-A1573A4C91E7}"/>
              </a:ext>
            </a:extLst>
          </p:cNvPr>
          <p:cNvSpPr/>
          <p:nvPr/>
        </p:nvSpPr>
        <p:spPr>
          <a:xfrm>
            <a:off x="4855044" y="5130967"/>
            <a:ext cx="432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Number of days the disease is infectious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FD7B99-D80B-419B-83FE-1A237D744D1D}"/>
              </a:ext>
            </a:extLst>
          </p:cNvPr>
          <p:cNvSpPr/>
          <p:nvPr/>
        </p:nvSpPr>
        <p:spPr>
          <a:xfrm>
            <a:off x="107506" y="5198181"/>
            <a:ext cx="46805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Number of infections generated </a:t>
            </a:r>
            <a:br>
              <a:rPr lang="en-US" sz="1800" dirty="0"/>
            </a:br>
            <a:r>
              <a:rPr lang="en-US" sz="1800" dirty="0"/>
              <a:t>by one infected</a:t>
            </a:r>
            <a:br>
              <a:rPr lang="en-US" sz="1800" dirty="0"/>
            </a:br>
            <a:r>
              <a:rPr lang="en-US" sz="1800" dirty="0"/>
              <a:t>(if everybody else are susceptible)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47D6AD-4DB5-4E70-8E32-38570F3639E3}"/>
              </a:ext>
            </a:extLst>
          </p:cNvPr>
          <p:cNvCxnSpPr>
            <a:cxnSpLocks/>
          </p:cNvCxnSpPr>
          <p:nvPr/>
        </p:nvCxnSpPr>
        <p:spPr>
          <a:xfrm flipH="1" flipV="1">
            <a:off x="5580113" y="4859643"/>
            <a:ext cx="321223" cy="27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A32EF96-0E59-4606-84BE-0835E79F3C7F}"/>
              </a:ext>
            </a:extLst>
          </p:cNvPr>
          <p:cNvCxnSpPr>
            <a:cxnSpLocks/>
          </p:cNvCxnSpPr>
          <p:nvPr/>
        </p:nvCxnSpPr>
        <p:spPr>
          <a:xfrm flipV="1">
            <a:off x="4644008" y="4906110"/>
            <a:ext cx="0" cy="827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185B9E1-C89D-4216-A09E-A682CDBAE00A}"/>
              </a:ext>
            </a:extLst>
          </p:cNvPr>
          <p:cNvCxnSpPr>
            <a:cxnSpLocks/>
          </p:cNvCxnSpPr>
          <p:nvPr/>
        </p:nvCxnSpPr>
        <p:spPr>
          <a:xfrm flipV="1">
            <a:off x="3817305" y="4877654"/>
            <a:ext cx="599714" cy="395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CAC6561-CB8E-48A6-8133-C4916F81678D}"/>
              </a:ext>
            </a:extLst>
          </p:cNvPr>
          <p:cNvSpPr/>
          <p:nvPr/>
        </p:nvSpPr>
        <p:spPr>
          <a:xfrm>
            <a:off x="7477489" y="4071044"/>
            <a:ext cx="13708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(Not «</a:t>
            </a:r>
            <a:r>
              <a:rPr lang="en-US" sz="900" dirty="0" err="1"/>
              <a:t>covid</a:t>
            </a:r>
            <a:r>
              <a:rPr lang="en-US" sz="900" dirty="0"/>
              <a:t> numbers» </a:t>
            </a:r>
            <a:r>
              <a:rPr lang="en-US" sz="900" dirty="0" err="1"/>
              <a:t>i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5332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20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FC25E8B-F2F7-4AE5-BA85-13993F1BCF92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64564" y="1502184"/>
                <a:ext cx="5403579" cy="3044679"/>
              </a:xfrm>
            </p:spPr>
            <p:txBody>
              <a:bodyPr/>
              <a:lstStyle/>
              <a:p>
                <a:pPr marL="162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𝛽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nb-NO" b="0" i="1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(1+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nb-NO" i="1" dirty="0"/>
                  <a:t> </a:t>
                </a:r>
                <a:endParaRPr lang="nb-NO" b="0" i="1" dirty="0"/>
              </a:p>
              <a:p>
                <a:pPr marL="162900" indent="0">
                  <a:buNone/>
                </a:pPr>
                <a:endParaRPr lang="nb-NO" b="0" dirty="0"/>
              </a:p>
              <a:p>
                <a:pPr marL="162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𝛽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(1+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 )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nb-NO" i="1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(1+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𝑅𝑡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nb-NO" i="1" dirty="0"/>
                  <a:t> </a:t>
                </a:r>
              </a:p>
              <a:p>
                <a:pPr marL="162900" indent="0">
                  <a:buNone/>
                </a:pPr>
                <a:endParaRPr lang="nb-NO" dirty="0"/>
              </a:p>
              <a:p>
                <a:pPr marL="162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𝑅𝑡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16290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162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162900" indent="0">
                  <a:buNone/>
                </a:pPr>
                <a:endParaRPr lang="nb-NO" i="1" dirty="0"/>
              </a:p>
              <a:p>
                <a:pPr marL="162900" indent="0">
                  <a:buNone/>
                </a:pP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FC25E8B-F2F7-4AE5-BA85-13993F1BCF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64564" y="1502184"/>
                <a:ext cx="5403579" cy="304467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F31A-4591-4492-9E67-5A6D822F5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552" y="620688"/>
            <a:ext cx="7057032" cy="603884"/>
          </a:xfrm>
        </p:spPr>
        <p:txBody>
          <a:bodyPr/>
          <a:lstStyle/>
          <a:p>
            <a:r>
              <a:rPr lang="nb-NO" dirty="0" err="1"/>
              <a:t>Discrete</a:t>
            </a:r>
            <a:r>
              <a:rPr lang="nb-NO" dirty="0"/>
              <a:t> random SIR </a:t>
            </a:r>
            <a:r>
              <a:rPr lang="nb-NO" dirty="0" err="1"/>
              <a:t>model</a:t>
            </a:r>
            <a:endParaRPr lang="nb-NO" dirty="0"/>
          </a:p>
          <a:p>
            <a:r>
              <a:rPr lang="nb-NO" dirty="0"/>
              <a:t>[for </a:t>
            </a:r>
            <a:r>
              <a:rPr lang="nb-NO" dirty="0" err="1"/>
              <a:t>example</a:t>
            </a:r>
            <a:r>
              <a:rPr lang="nb-NO" dirty="0"/>
              <a:t> purpose]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2F2E6A-AC27-4361-A1D4-7EEAFF53D73A}"/>
                  </a:ext>
                </a:extLst>
              </p:cNvPr>
              <p:cNvSpPr/>
              <p:nvPr/>
            </p:nvSpPr>
            <p:spPr>
              <a:xfrm>
                <a:off x="755576" y="4186823"/>
                <a:ext cx="8064896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nb-NO" dirty="0"/>
              </a:p>
              <a:p>
                <a:r>
                  <a:rPr lang="nb-NO" dirty="0"/>
                  <a:t>Data: </a:t>
                </a:r>
                <a:r>
                  <a:rPr lang="nb-NO" dirty="0" err="1"/>
                  <a:t>number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persons </a:t>
                </a:r>
                <a:r>
                  <a:rPr lang="nb-NO" dirty="0" err="1"/>
                  <a:t>hospitalized</a:t>
                </a:r>
                <a:br>
                  <a:rPr lang="nb-NO" dirty="0"/>
                </a:br>
                <a:endParaRPr lang="nb-NO" dirty="0"/>
              </a:p>
              <a:p>
                <a:r>
                  <a:rPr lang="nb-NO" dirty="0"/>
                  <a:t>Data </a:t>
                </a:r>
                <a:r>
                  <a:rPr lang="nb-NO" dirty="0" err="1"/>
                  <a:t>model</a:t>
                </a:r>
                <a:r>
                  <a:rPr lang="nb-NO" dirty="0"/>
                  <a:t>: </a:t>
                </a:r>
                <a:br>
                  <a:rPr lang="nb-NO" dirty="0"/>
                </a:br>
                <a:r>
                  <a:rPr lang="nb-NO" dirty="0"/>
                  <a:t>A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fraction</a:t>
                </a:r>
                <a:r>
                  <a:rPr lang="nb-NO" dirty="0"/>
                  <a:t>  p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number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 </a:t>
                </a:r>
                <a:r>
                  <a:rPr lang="nb-NO" dirty="0" err="1"/>
                  <a:t>infected</a:t>
                </a:r>
                <a:r>
                  <a:rPr lang="nb-NO" dirty="0"/>
                  <a:t> </a:t>
                </a:r>
                <a:r>
                  <a:rPr lang="nb-NO" dirty="0" err="1"/>
                  <a:t>are</a:t>
                </a:r>
                <a:r>
                  <a:rPr lang="nb-NO" dirty="0"/>
                  <a:t> </a:t>
                </a:r>
                <a:r>
                  <a:rPr lang="nb-NO" dirty="0" err="1"/>
                  <a:t>hospitalized</a:t>
                </a:r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Binomial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2F2E6A-AC27-4361-A1D4-7EEAFF53D7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186823"/>
                <a:ext cx="8064896" cy="2554545"/>
              </a:xfrm>
              <a:prstGeom prst="rect">
                <a:avLst/>
              </a:prstGeom>
              <a:blipFill>
                <a:blip r:embed="rId3"/>
                <a:stretch>
                  <a:fillRect l="-8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11">
            <a:extLst>
              <a:ext uri="{FF2B5EF4-FFF2-40B4-BE49-F238E27FC236}">
                <a16:creationId xmlns:a16="http://schemas.microsoft.com/office/drawing/2014/main" id="{808B3381-054D-4348-855C-0BBC35DF043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4"/>
          <a:stretch>
            <a:fillRect/>
          </a:stretch>
        </p:blipFill>
        <p:spPr>
          <a:xfrm>
            <a:off x="5060497" y="379446"/>
            <a:ext cx="4044633" cy="369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36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F97B72-9000-49E9-AC0D-BA6AAD47722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err="1"/>
              <a:t>Solving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filter </a:t>
            </a:r>
            <a:r>
              <a:rPr lang="nb-NO" dirty="0" err="1"/>
              <a:t>distribution</a:t>
            </a:r>
            <a:endParaRPr lang="nb-NO" dirty="0"/>
          </a:p>
          <a:p>
            <a:r>
              <a:rPr lang="nb-NO" dirty="0" err="1"/>
              <a:t>Solving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posterior</a:t>
            </a:r>
            <a:r>
              <a:rPr lang="nb-NO" dirty="0"/>
              <a:t> [</a:t>
            </a:r>
            <a:r>
              <a:rPr lang="nb-NO" dirty="0" err="1"/>
              <a:t>degeneracy</a:t>
            </a:r>
            <a:r>
              <a:rPr lang="nb-NO" dirty="0"/>
              <a:t> </a:t>
            </a:r>
            <a:r>
              <a:rPr lang="nb-NO" dirty="0" err="1"/>
              <a:t>issues</a:t>
            </a:r>
            <a:r>
              <a:rPr lang="nb-NO" dirty="0"/>
              <a:t>]</a:t>
            </a:r>
          </a:p>
          <a:p>
            <a:endParaRPr lang="nb-NO" dirty="0"/>
          </a:p>
          <a:p>
            <a:r>
              <a:rPr lang="nb-NO" dirty="0"/>
              <a:t>Code SIR_EX.R</a:t>
            </a:r>
          </a:p>
          <a:p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5E79A-C820-4FD0-BAFF-1B9CD03A51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2811" y="692696"/>
            <a:ext cx="7057032" cy="603884"/>
          </a:xfrm>
        </p:spPr>
        <p:txBody>
          <a:bodyPr/>
          <a:lstStyle/>
          <a:p>
            <a:r>
              <a:rPr lang="nb-NO" dirty="0"/>
              <a:t>SIR </a:t>
            </a:r>
            <a:r>
              <a:rPr lang="nb-NO" dirty="0" err="1"/>
              <a:t>model</a:t>
            </a:r>
            <a:r>
              <a:rPr lang="nb-NO" dirty="0"/>
              <a:t> for COVID 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B4ACDD-1892-4C43-B4EE-1702A33B0658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580392" y="1182688"/>
            <a:ext cx="3944029" cy="535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993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SMC and parameter estimation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556792"/>
            <a:ext cx="6455979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60032" y="2060848"/>
            <a:ext cx="32736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Hidden Markov model </a:t>
            </a:r>
          </a:p>
          <a:p>
            <a:r>
              <a:rPr lang="en-US" dirty="0"/>
              <a:t>With unknown parameters</a:t>
            </a:r>
          </a:p>
          <a:p>
            <a:r>
              <a:rPr lang="en-US" dirty="0"/>
              <a:t>(we saw this type of model </a:t>
            </a:r>
            <a:br>
              <a:rPr lang="en-US" dirty="0"/>
            </a:br>
            <a:r>
              <a:rPr lang="en-US" dirty="0"/>
              <a:t>in lecture 4, EM for HMM )</a:t>
            </a:r>
          </a:p>
        </p:txBody>
      </p:sp>
    </p:spTree>
    <p:extLst>
      <p:ext uri="{BB962C8B-B14F-4D97-AF65-F5344CB8AC3E}">
        <p14:creationId xmlns:p14="http://schemas.microsoft.com/office/powerpoint/2010/main" val="1619502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SMC and maximum likelihood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b="69603"/>
          <a:stretch/>
        </p:blipFill>
        <p:spPr bwMode="auto">
          <a:xfrm>
            <a:off x="1340024" y="1196752"/>
            <a:ext cx="6381328" cy="162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30241" b="10431"/>
          <a:stretch/>
        </p:blipFill>
        <p:spPr bwMode="auto">
          <a:xfrm>
            <a:off x="1340024" y="2820084"/>
            <a:ext cx="638132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t="89412"/>
          <a:stretch/>
        </p:blipFill>
        <p:spPr bwMode="auto">
          <a:xfrm>
            <a:off x="1340024" y="6202680"/>
            <a:ext cx="6381328" cy="565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505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C910-3AC5-4B70-8A8E-4A599DEF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7" y="296198"/>
            <a:ext cx="7696200" cy="1143000"/>
          </a:xfrm>
        </p:spPr>
        <p:txBody>
          <a:bodyPr/>
          <a:lstStyle/>
          <a:p>
            <a:r>
              <a:rPr lang="nb-NO" dirty="0"/>
              <a:t>Maximum </a:t>
            </a:r>
            <a:r>
              <a:rPr lang="nb-NO" dirty="0" err="1"/>
              <a:t>likelihood</a:t>
            </a:r>
            <a:r>
              <a:rPr lang="nb-NO" dirty="0"/>
              <a:t> in SMC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78DA-D4AF-4C44-A3D1-F14BE35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1990EF-D4E2-463C-B07E-EE59D52FC5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8" t="36092" r="35943" b="49076"/>
          <a:stretch/>
        </p:blipFill>
        <p:spPr bwMode="auto">
          <a:xfrm>
            <a:off x="816832" y="1286454"/>
            <a:ext cx="32403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C08491-6508-459C-92F1-862CE5036E59}"/>
                  </a:ext>
                </a:extLst>
              </p:cNvPr>
              <p:cNvSpPr txBox="1"/>
              <p:nvPr/>
            </p:nvSpPr>
            <p:spPr>
              <a:xfrm>
                <a:off x="899592" y="1916832"/>
                <a:ext cx="6516849" cy="2977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|"/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C08491-6508-459C-92F1-862CE5036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916832"/>
                <a:ext cx="6516849" cy="2977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A0F12E6-EE3A-4BCB-B6C2-4BFAB282DC5E}"/>
              </a:ext>
            </a:extLst>
          </p:cNvPr>
          <p:cNvCxnSpPr>
            <a:cxnSpLocks/>
          </p:cNvCxnSpPr>
          <p:nvPr/>
        </p:nvCxnSpPr>
        <p:spPr bwMode="auto">
          <a:xfrm flipV="1">
            <a:off x="2069063" y="4624011"/>
            <a:ext cx="14401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ight Brace 24">
            <a:extLst>
              <a:ext uri="{FF2B5EF4-FFF2-40B4-BE49-F238E27FC236}">
                <a16:creationId xmlns:a16="http://schemas.microsoft.com/office/drawing/2014/main" id="{2A18DA57-817A-4964-A1FC-CECFD9C5618D}"/>
              </a:ext>
            </a:extLst>
          </p:cNvPr>
          <p:cNvSpPr/>
          <p:nvPr/>
        </p:nvSpPr>
        <p:spPr bwMode="auto">
          <a:xfrm rot="5400000">
            <a:off x="4112588" y="3859287"/>
            <a:ext cx="270752" cy="18002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BDA4F9-2C70-4D06-AFD7-D9B50755B9F1}"/>
                  </a:ext>
                </a:extLst>
              </p:cNvPr>
              <p:cNvSpPr txBox="1"/>
              <p:nvPr/>
            </p:nvSpPr>
            <p:spPr>
              <a:xfrm>
                <a:off x="3347864" y="5054898"/>
                <a:ext cx="3271280" cy="1033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We have </a:t>
                </a:r>
                <a:r>
                  <a:rPr lang="nb-NO" dirty="0" err="1"/>
                  <a:t>this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BDA4F9-2C70-4D06-AFD7-D9B50755B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054898"/>
                <a:ext cx="3271280" cy="1033296"/>
              </a:xfrm>
              <a:prstGeom prst="rect">
                <a:avLst/>
              </a:prstGeom>
              <a:blipFill>
                <a:blip r:embed="rId4"/>
                <a:stretch>
                  <a:fillRect l="-1862" t="-2353" r="-11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C2027-07CD-481D-B32A-769FE120ED9E}"/>
                  </a:ext>
                </a:extLst>
              </p:cNvPr>
              <p:cNvSpPr txBox="1"/>
              <p:nvPr/>
            </p:nvSpPr>
            <p:spPr>
              <a:xfrm>
                <a:off x="899592" y="5096905"/>
                <a:ext cx="1932132" cy="72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We</a:t>
                </a:r>
                <a:r>
                  <a:rPr lang="nb-NO" dirty="0"/>
                  <a:t> sample </a:t>
                </a:r>
                <a:r>
                  <a:rPr lang="nb-NO" dirty="0" err="1"/>
                  <a:t>this</a:t>
                </a:r>
                <a:endParaRPr lang="nb-NO" dirty="0"/>
              </a:p>
              <a:p>
                <a:r>
                  <a:rPr lang="nb-NO" dirty="0"/>
                  <a:t>To </a:t>
                </a:r>
                <a:r>
                  <a:rPr lang="nb-NO" dirty="0" err="1"/>
                  <a:t>get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C2027-07CD-481D-B32A-769FE120E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096905"/>
                <a:ext cx="1932132" cy="725520"/>
              </a:xfrm>
              <a:prstGeom prst="rect">
                <a:avLst/>
              </a:prstGeom>
              <a:blipFill>
                <a:blip r:embed="rId5"/>
                <a:stretch>
                  <a:fillRect l="-3470" t="-3361" r="-2208" b="-134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D8E0C0A-9C56-41D5-84CE-AE19837A59D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55624" y="4545970"/>
            <a:ext cx="1319313" cy="582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1D9359-9619-47D2-BC8E-C10D9D97E12F}"/>
                  </a:ext>
                </a:extLst>
              </p:cNvPr>
              <p:cNvSpPr txBox="1"/>
              <p:nvPr/>
            </p:nvSpPr>
            <p:spPr>
              <a:xfrm>
                <a:off x="6786761" y="5163493"/>
                <a:ext cx="2300823" cy="1076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We </a:t>
                </a:r>
                <a:r>
                  <a:rPr lang="nb-NO" dirty="0" err="1"/>
                  <a:t>get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weight</a:t>
                </a:r>
                <a:r>
                  <a:rPr lang="nb-NO" dirty="0"/>
                  <a:t> </a:t>
                </a:r>
                <a:br>
                  <a:rPr lang="nb-NO" dirty="0"/>
                </a:br>
                <a:r>
                  <a:rPr lang="nb-NO" dirty="0" err="1"/>
                  <a:t>update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1D9359-9619-47D2-BC8E-C10D9D97E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761" y="5163493"/>
                <a:ext cx="2300823" cy="1076641"/>
              </a:xfrm>
              <a:prstGeom prst="rect">
                <a:avLst/>
              </a:prstGeom>
              <a:blipFill>
                <a:blip r:embed="rId6"/>
                <a:stretch>
                  <a:fillRect l="-2646" t="-22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EEE132-176F-4F11-B232-502D306923C8}"/>
                  </a:ext>
                </a:extLst>
              </p:cNvPr>
              <p:cNvSpPr/>
              <p:nvPr/>
            </p:nvSpPr>
            <p:spPr>
              <a:xfrm>
                <a:off x="2213079" y="6088194"/>
                <a:ext cx="2875852" cy="4177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EEE132-176F-4F11-B232-502D306923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079" y="6088194"/>
                <a:ext cx="2875852" cy="417743"/>
              </a:xfrm>
              <a:prstGeom prst="rect">
                <a:avLst/>
              </a:prstGeom>
              <a:blipFill>
                <a:blip r:embed="rId7"/>
                <a:stretch>
                  <a:fillRect l="-844" t="-2857" b="-2428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867FE3D-4DDE-418F-AC4E-A24765243674}"/>
                  </a:ext>
                </a:extLst>
              </p:cNvPr>
              <p:cNvSpPr/>
              <p:nvPr/>
            </p:nvSpPr>
            <p:spPr>
              <a:xfrm>
                <a:off x="527553" y="6097010"/>
                <a:ext cx="16855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Sample for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867FE3D-4DDE-418F-AC4E-A24765243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53" y="6097010"/>
                <a:ext cx="1685526" cy="400110"/>
              </a:xfrm>
              <a:prstGeom prst="rect">
                <a:avLst/>
              </a:prstGeom>
              <a:blipFill>
                <a:blip r:embed="rId8"/>
                <a:stretch>
                  <a:fillRect l="-3986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96AA0-4DA4-40EC-BC5B-A20640776B7A}"/>
                  </a:ext>
                </a:extLst>
              </p:cNvPr>
              <p:cNvSpPr txBox="1"/>
              <p:nvPr/>
            </p:nvSpPr>
            <p:spPr>
              <a:xfrm>
                <a:off x="6885568" y="811380"/>
                <a:ext cx="1658916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To </a:t>
                </a:r>
                <a:r>
                  <a:rPr lang="nb-NO" dirty="0" err="1"/>
                  <a:t>evaluate</a:t>
                </a:r>
                <a:br>
                  <a:rPr lang="nb-NO" dirty="0"/>
                </a:br>
                <a:r>
                  <a:rPr lang="nb-NO" dirty="0"/>
                  <a:t>for a given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96AA0-4DA4-40EC-BC5B-A20640776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568" y="811380"/>
                <a:ext cx="1658916" cy="707886"/>
              </a:xfrm>
              <a:prstGeom prst="rect">
                <a:avLst/>
              </a:prstGeom>
              <a:blipFill>
                <a:blip r:embed="rId9"/>
                <a:stretch>
                  <a:fillRect l="-3650" t="-2542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0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1" grpId="0"/>
      <p:bldP spid="32" grpId="0" animBg="1"/>
      <p:bldP spid="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296" y="260648"/>
            <a:ext cx="8075200" cy="1143000"/>
          </a:xfrm>
        </p:spPr>
        <p:txBody>
          <a:bodyPr/>
          <a:lstStyle/>
          <a:p>
            <a:r>
              <a:rPr lang="en-US" dirty="0"/>
              <a:t>SMC and Bayesian parameter estimation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1340768"/>
            <a:ext cx="5040560" cy="48688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96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664" y="332656"/>
            <a:ext cx="7696200" cy="1143000"/>
          </a:xfrm>
        </p:spPr>
        <p:txBody>
          <a:bodyPr/>
          <a:lstStyle/>
          <a:p>
            <a:r>
              <a:rPr lang="en-US" dirty="0"/>
              <a:t>Direct use of SMC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435"/>
          <a:stretch/>
        </p:blipFill>
        <p:spPr>
          <a:xfrm>
            <a:off x="1331640" y="1196752"/>
            <a:ext cx="6440903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69850" b="12759"/>
          <a:stretch/>
        </p:blipFill>
        <p:spPr bwMode="auto">
          <a:xfrm>
            <a:off x="1331640" y="4653136"/>
            <a:ext cx="644090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3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75240" cy="1143000"/>
          </a:xfrm>
        </p:spPr>
        <p:txBody>
          <a:bodyPr/>
          <a:lstStyle/>
          <a:p>
            <a:r>
              <a:rPr lang="en-US" dirty="0"/>
              <a:t>Is direct use of SMC properly weighted?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678" b="12140"/>
          <a:stretch/>
        </p:blipFill>
        <p:spPr>
          <a:xfrm>
            <a:off x="1475656" y="3356992"/>
            <a:ext cx="5544616" cy="24482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b="61738"/>
          <a:stretch/>
        </p:blipFill>
        <p:spPr bwMode="auto">
          <a:xfrm>
            <a:off x="1547664" y="1196752"/>
            <a:ext cx="55446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87696"/>
          <a:stretch/>
        </p:blipFill>
        <p:spPr bwMode="auto">
          <a:xfrm>
            <a:off x="1628056" y="5949280"/>
            <a:ext cx="5544616" cy="62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195736" y="1552228"/>
            <a:ext cx="720080" cy="2971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l="11537" t="6920" r="74948" b="86702"/>
          <a:stretch/>
        </p:blipFill>
        <p:spPr bwMode="auto">
          <a:xfrm>
            <a:off x="1806412" y="1520788"/>
            <a:ext cx="749364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14800" y="2971800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nb-NO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4522500" y="5037544"/>
            <a:ext cx="193516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549140" y="4493880"/>
            <a:ext cx="193516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303606" y="3932096"/>
            <a:ext cx="52370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084168" y="4804772"/>
            <a:ext cx="144016" cy="1744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325004" y="5229200"/>
            <a:ext cx="144016" cy="1744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356468" y="2508136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332624" y="2508136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74936" y="3838188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806200" y="4956408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3810392" y="4418444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23708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Issue: Direct approach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5243" y="1268760"/>
            <a:ext cx="61654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Direct approach  samples theta initially and </a:t>
            </a:r>
          </a:p>
          <a:p>
            <a:r>
              <a:rPr lang="en-US" dirty="0"/>
              <a:t>is never able to resample it thus at each resampling </a:t>
            </a:r>
          </a:p>
          <a:p>
            <a:r>
              <a:rPr lang="en-US" dirty="0"/>
              <a:t>it is a thinning/depletion of unique elements </a:t>
            </a:r>
          </a:p>
          <a:p>
            <a:r>
              <a:rPr lang="en-US" dirty="0"/>
              <a:t> </a:t>
            </a:r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271" t="55072" b="31930"/>
          <a:stretch/>
        </p:blipFill>
        <p:spPr>
          <a:xfrm>
            <a:off x="1115616" y="2204864"/>
            <a:ext cx="5650507" cy="64581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/>
          <a:srcRect t="-7488" b="-1"/>
          <a:stretch/>
        </p:blipFill>
        <p:spPr>
          <a:xfrm>
            <a:off x="5868145" y="2225159"/>
            <a:ext cx="3024336" cy="1636270"/>
          </a:xfrm>
          <a:prstGeom prst="rect">
            <a:avLst/>
          </a:prstGeom>
        </p:spPr>
      </p:pic>
      <p:pic>
        <p:nvPicPr>
          <p:cNvPr id="56" name="Content Placeholder 4"/>
          <p:cNvPicPr>
            <a:picLocks noChangeAspect="1"/>
          </p:cNvPicPr>
          <p:nvPr/>
        </p:nvPicPr>
        <p:blipFill rotWithShape="1">
          <a:blip r:embed="rId4"/>
          <a:srcRect l="15741" t="22803" r="4299" b="17395"/>
          <a:stretch/>
        </p:blipFill>
        <p:spPr bwMode="auto">
          <a:xfrm>
            <a:off x="2339752" y="2865129"/>
            <a:ext cx="2592288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467544" y="2802463"/>
                <a:ext cx="17038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is sampled </a:t>
                </a:r>
                <a:br>
                  <a:rPr lang="en-US" dirty="0"/>
                </a:br>
                <a:r>
                  <a:rPr lang="en-US" dirty="0"/>
                  <a:t>here</a:t>
                </a: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802463"/>
                <a:ext cx="1703800" cy="707886"/>
              </a:xfrm>
              <a:prstGeom prst="rect">
                <a:avLst/>
              </a:prstGeom>
              <a:blipFill>
                <a:blip r:embed="rId7"/>
                <a:stretch>
                  <a:fillRect l="-3943" t="-4310" r="-2867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/>
          <p:cNvCxnSpPr/>
          <p:nvPr/>
        </p:nvCxnSpPr>
        <p:spPr bwMode="auto">
          <a:xfrm flipV="1">
            <a:off x="1135955" y="3307113"/>
            <a:ext cx="1275805" cy="7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A6388A29-5DD8-4423-B785-A300EB92EA53}"/>
              </a:ext>
            </a:extLst>
          </p:cNvPr>
          <p:cNvSpPr/>
          <p:nvPr/>
        </p:nvSpPr>
        <p:spPr bwMode="auto">
          <a:xfrm>
            <a:off x="717451" y="4386462"/>
            <a:ext cx="2232248" cy="201622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7C7831-8CB2-4299-8D29-6147E1A64BFE}"/>
              </a:ext>
            </a:extLst>
          </p:cNvPr>
          <p:cNvSpPr txBox="1"/>
          <p:nvPr/>
        </p:nvSpPr>
        <p:spPr>
          <a:xfrm>
            <a:off x="1221507" y="3986352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Prior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189483-BD5A-4CC7-B151-BF2A727548D6}"/>
              </a:ext>
            </a:extLst>
          </p:cNvPr>
          <p:cNvSpPr txBox="1"/>
          <p:nvPr/>
        </p:nvSpPr>
        <p:spPr>
          <a:xfrm>
            <a:off x="4634195" y="3986352"/>
            <a:ext cx="2220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Sample from prior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035252B-9B65-4A29-9535-6D72BCAF410C}"/>
              </a:ext>
            </a:extLst>
          </p:cNvPr>
          <p:cNvSpPr/>
          <p:nvPr/>
        </p:nvSpPr>
        <p:spPr bwMode="auto">
          <a:xfrm>
            <a:off x="1833575" y="5645337"/>
            <a:ext cx="631528" cy="605486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EEF58FE-52FE-4731-88CF-1A0286BFDFF6}"/>
              </a:ext>
            </a:extLst>
          </p:cNvPr>
          <p:cNvSpPr/>
          <p:nvPr/>
        </p:nvSpPr>
        <p:spPr bwMode="auto">
          <a:xfrm>
            <a:off x="4533875" y="4458470"/>
            <a:ext cx="2232248" cy="20162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FF2F2FF-FEDB-44C2-A3E4-46CE4C6B35CC}"/>
              </a:ext>
            </a:extLst>
          </p:cNvPr>
          <p:cNvCxnSpPr>
            <a:cxnSpLocks/>
            <a:stCxn id="20" idx="1"/>
          </p:cNvCxnSpPr>
          <p:nvPr/>
        </p:nvCxnSpPr>
        <p:spPr bwMode="auto">
          <a:xfrm>
            <a:off x="1221507" y="4186407"/>
            <a:ext cx="0" cy="385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93A1E8A-5654-4237-9F43-286841BF9273}"/>
              </a:ext>
            </a:extLst>
          </p:cNvPr>
          <p:cNvCxnSpPr>
            <a:cxnSpLocks/>
            <a:stCxn id="26" idx="1"/>
          </p:cNvCxnSpPr>
          <p:nvPr/>
        </p:nvCxnSpPr>
        <p:spPr bwMode="auto">
          <a:xfrm flipH="1" flipV="1">
            <a:off x="2325280" y="6175383"/>
            <a:ext cx="441032" cy="1932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9F1979E-7FCD-494D-BDA6-59C139D58618}"/>
              </a:ext>
            </a:extLst>
          </p:cNvPr>
          <p:cNvSpPr txBox="1"/>
          <p:nvPr/>
        </p:nvSpPr>
        <p:spPr>
          <a:xfrm>
            <a:off x="2766312" y="616860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Posterior</a:t>
            </a:r>
            <a:endParaRPr lang="nb-NO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56CEE19-442C-48A3-9B05-2B44F6025178}"/>
              </a:ext>
            </a:extLst>
          </p:cNvPr>
          <p:cNvSpPr/>
          <p:nvPr/>
        </p:nvSpPr>
        <p:spPr bwMode="auto">
          <a:xfrm>
            <a:off x="5744435" y="5658513"/>
            <a:ext cx="631528" cy="6054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453A239-4B9B-4724-8274-F6C2B5A23D92}"/>
              </a:ext>
            </a:extLst>
          </p:cNvPr>
          <p:cNvSpPr/>
          <p:nvPr/>
        </p:nvSpPr>
        <p:spPr bwMode="auto">
          <a:xfrm flipV="1">
            <a:off x="5037931" y="525055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14886B0-30C1-4DB4-A4DF-1FDA396CEAF1}"/>
              </a:ext>
            </a:extLst>
          </p:cNvPr>
          <p:cNvSpPr/>
          <p:nvPr/>
        </p:nvSpPr>
        <p:spPr bwMode="auto">
          <a:xfrm flipV="1">
            <a:off x="5190331" y="489051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5E8BF05-26E2-4734-8394-EFBC1B4BF1C2}"/>
              </a:ext>
            </a:extLst>
          </p:cNvPr>
          <p:cNvSpPr/>
          <p:nvPr/>
        </p:nvSpPr>
        <p:spPr bwMode="auto">
          <a:xfrm flipV="1">
            <a:off x="5830019" y="510654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C4A63CA-536F-47C5-A278-8B2DED1BDC25}"/>
              </a:ext>
            </a:extLst>
          </p:cNvPr>
          <p:cNvSpPr/>
          <p:nvPr/>
        </p:nvSpPr>
        <p:spPr bwMode="auto">
          <a:xfrm flipV="1">
            <a:off x="6118051" y="625867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325AF81-EB94-49F5-A8B0-1A9F827A615F}"/>
              </a:ext>
            </a:extLst>
          </p:cNvPr>
          <p:cNvSpPr/>
          <p:nvPr/>
        </p:nvSpPr>
        <p:spPr bwMode="auto">
          <a:xfrm flipV="1">
            <a:off x="5647531" y="481851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8526447-44E9-4E1A-9858-25725C7C1BB7}"/>
              </a:ext>
            </a:extLst>
          </p:cNvPr>
          <p:cNvSpPr/>
          <p:nvPr/>
        </p:nvSpPr>
        <p:spPr bwMode="auto">
          <a:xfrm flipV="1">
            <a:off x="4893915" y="546658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94293BC-4BA3-4F84-BBE7-B72E21522723}"/>
              </a:ext>
            </a:extLst>
          </p:cNvPr>
          <p:cNvSpPr/>
          <p:nvPr/>
        </p:nvSpPr>
        <p:spPr bwMode="auto">
          <a:xfrm flipV="1">
            <a:off x="5325963" y="560147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AE75D5-B674-4CF1-B78C-9B6C6E62E378}"/>
              </a:ext>
            </a:extLst>
          </p:cNvPr>
          <p:cNvSpPr/>
          <p:nvPr/>
        </p:nvSpPr>
        <p:spPr bwMode="auto">
          <a:xfrm flipV="1">
            <a:off x="5478363" y="524143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7F9B9D0-79B8-4587-B22A-51EEBE47DE3A}"/>
              </a:ext>
            </a:extLst>
          </p:cNvPr>
          <p:cNvSpPr/>
          <p:nvPr/>
        </p:nvSpPr>
        <p:spPr bwMode="auto">
          <a:xfrm flipV="1">
            <a:off x="6118051" y="545745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628BF61-8154-4210-B198-8D08D127C647}"/>
              </a:ext>
            </a:extLst>
          </p:cNvPr>
          <p:cNvSpPr/>
          <p:nvPr/>
        </p:nvSpPr>
        <p:spPr bwMode="auto">
          <a:xfrm flipV="1">
            <a:off x="5783163" y="567347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5265C70-45C3-4F4B-8B87-34C83E7C452F}"/>
              </a:ext>
            </a:extLst>
          </p:cNvPr>
          <p:cNvSpPr/>
          <p:nvPr/>
        </p:nvSpPr>
        <p:spPr bwMode="auto">
          <a:xfrm flipV="1">
            <a:off x="5935563" y="516942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153E7E-4563-452C-8BCE-7889F29597DB}"/>
              </a:ext>
            </a:extLst>
          </p:cNvPr>
          <p:cNvSpPr/>
          <p:nvPr/>
        </p:nvSpPr>
        <p:spPr bwMode="auto">
          <a:xfrm flipV="1">
            <a:off x="5181947" y="581749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90770E-58E1-4845-B5D4-647BCE656C2C}"/>
              </a:ext>
            </a:extLst>
          </p:cNvPr>
          <p:cNvSpPr/>
          <p:nvPr/>
        </p:nvSpPr>
        <p:spPr bwMode="auto">
          <a:xfrm flipV="1">
            <a:off x="5686003" y="624954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8A66C9E-C2D7-4F03-BFF6-66E54E3B1A14}"/>
              </a:ext>
            </a:extLst>
          </p:cNvPr>
          <p:cNvSpPr/>
          <p:nvPr/>
        </p:nvSpPr>
        <p:spPr bwMode="auto">
          <a:xfrm flipV="1">
            <a:off x="5550371" y="567347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B7E5926-E2AE-43E6-9721-2D52A02FD012}"/>
              </a:ext>
            </a:extLst>
          </p:cNvPr>
          <p:cNvSpPr/>
          <p:nvPr/>
        </p:nvSpPr>
        <p:spPr bwMode="auto">
          <a:xfrm flipV="1">
            <a:off x="6190059" y="588950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B716872-635E-4A44-AAC6-B40F0E3BF104}"/>
              </a:ext>
            </a:extLst>
          </p:cNvPr>
          <p:cNvSpPr/>
          <p:nvPr/>
        </p:nvSpPr>
        <p:spPr bwMode="auto">
          <a:xfrm flipV="1">
            <a:off x="5855171" y="610552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46CCBDC-A57D-4707-941E-B4DBC6F33B6C}"/>
              </a:ext>
            </a:extLst>
          </p:cNvPr>
          <p:cNvSpPr/>
          <p:nvPr/>
        </p:nvSpPr>
        <p:spPr bwMode="auto">
          <a:xfrm flipV="1">
            <a:off x="6007571" y="574548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3F12AB-1DA8-4F07-B6E5-AA1626C0E480}"/>
              </a:ext>
            </a:extLst>
          </p:cNvPr>
          <p:cNvSpPr/>
          <p:nvPr/>
        </p:nvSpPr>
        <p:spPr bwMode="auto">
          <a:xfrm flipV="1">
            <a:off x="5253955" y="624954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B78E3E6-9316-48A7-B1B4-53DE42D2A587}"/>
              </a:ext>
            </a:extLst>
          </p:cNvPr>
          <p:cNvSpPr/>
          <p:nvPr/>
        </p:nvSpPr>
        <p:spPr bwMode="auto">
          <a:xfrm flipV="1">
            <a:off x="5469979" y="539457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AACC377-B7D0-408B-843C-9E669A78CCA5}"/>
              </a:ext>
            </a:extLst>
          </p:cNvPr>
          <p:cNvSpPr/>
          <p:nvPr/>
        </p:nvSpPr>
        <p:spPr bwMode="auto">
          <a:xfrm flipV="1">
            <a:off x="5622379" y="503453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0EF43DF-B753-4779-A032-993B71D1666E}"/>
              </a:ext>
            </a:extLst>
          </p:cNvPr>
          <p:cNvSpPr/>
          <p:nvPr/>
        </p:nvSpPr>
        <p:spPr bwMode="auto">
          <a:xfrm flipV="1">
            <a:off x="6262067" y="525055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57E66BB-7E39-404E-A1FD-F63D61FD0142}"/>
              </a:ext>
            </a:extLst>
          </p:cNvPr>
          <p:cNvSpPr/>
          <p:nvPr/>
        </p:nvSpPr>
        <p:spPr bwMode="auto">
          <a:xfrm flipV="1">
            <a:off x="5927179" y="546658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CBB1B2E-156C-4A15-B0F0-4695BEA1FD5A}"/>
              </a:ext>
            </a:extLst>
          </p:cNvPr>
          <p:cNvSpPr/>
          <p:nvPr/>
        </p:nvSpPr>
        <p:spPr bwMode="auto">
          <a:xfrm flipV="1">
            <a:off x="6079579" y="4962526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7EC3A29-BB46-41A3-B91D-C0F57DDE6C42}"/>
              </a:ext>
            </a:extLst>
          </p:cNvPr>
          <p:cNvSpPr/>
          <p:nvPr/>
        </p:nvSpPr>
        <p:spPr bwMode="auto">
          <a:xfrm flipV="1">
            <a:off x="5325963" y="561059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AB8B321-3FE1-473D-9D3B-76188AB245E3}"/>
              </a:ext>
            </a:extLst>
          </p:cNvPr>
          <p:cNvSpPr/>
          <p:nvPr/>
        </p:nvSpPr>
        <p:spPr bwMode="auto">
          <a:xfrm flipV="1">
            <a:off x="5686003" y="5385446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78ECBCF-DFFA-4A2B-9EE9-B597879C2479}"/>
              </a:ext>
            </a:extLst>
          </p:cNvPr>
          <p:cNvSpPr/>
          <p:nvPr/>
        </p:nvSpPr>
        <p:spPr bwMode="auto">
          <a:xfrm flipV="1">
            <a:off x="5838403" y="502540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4A2ED73-0D5E-4DEB-956A-D2D16F01E1C7}"/>
              </a:ext>
            </a:extLst>
          </p:cNvPr>
          <p:cNvSpPr/>
          <p:nvPr/>
        </p:nvSpPr>
        <p:spPr bwMode="auto">
          <a:xfrm flipV="1">
            <a:off x="6478091" y="524143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05E92BA-5250-4E4E-B85D-12DC34DFD2B4}"/>
              </a:ext>
            </a:extLst>
          </p:cNvPr>
          <p:cNvSpPr/>
          <p:nvPr/>
        </p:nvSpPr>
        <p:spPr bwMode="auto">
          <a:xfrm flipV="1">
            <a:off x="6406083" y="574548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EDCD321-3C46-4B17-85C4-E333459D6FBE}"/>
              </a:ext>
            </a:extLst>
          </p:cNvPr>
          <p:cNvSpPr/>
          <p:nvPr/>
        </p:nvSpPr>
        <p:spPr bwMode="auto">
          <a:xfrm flipV="1">
            <a:off x="6295603" y="495339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A7B1199-D4D9-46AA-B557-9F5F47EE0A74}"/>
              </a:ext>
            </a:extLst>
          </p:cNvPr>
          <p:cNvSpPr/>
          <p:nvPr/>
        </p:nvSpPr>
        <p:spPr bwMode="auto">
          <a:xfrm flipV="1">
            <a:off x="5541987" y="560147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EC3E90C-E240-4DA4-BEB8-ABD7CF3F006C}"/>
              </a:ext>
            </a:extLst>
          </p:cNvPr>
          <p:cNvSpPr/>
          <p:nvPr/>
        </p:nvSpPr>
        <p:spPr bwMode="auto">
          <a:xfrm flipV="1">
            <a:off x="4749899" y="537631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6ADBB8-C952-41A4-9CAD-1BD7585FA20C}"/>
              </a:ext>
            </a:extLst>
          </p:cNvPr>
          <p:cNvSpPr/>
          <p:nvPr/>
        </p:nvSpPr>
        <p:spPr bwMode="auto">
          <a:xfrm flipV="1">
            <a:off x="4902299" y="501628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D90962F-4C72-4FA0-8E46-FA1F1F8DD422}"/>
              </a:ext>
            </a:extLst>
          </p:cNvPr>
          <p:cNvSpPr/>
          <p:nvPr/>
        </p:nvSpPr>
        <p:spPr bwMode="auto">
          <a:xfrm flipV="1">
            <a:off x="5541987" y="523230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CB1586E-E607-489D-B5B3-E1C35C8092E1}"/>
              </a:ext>
            </a:extLst>
          </p:cNvPr>
          <p:cNvSpPr/>
          <p:nvPr/>
        </p:nvSpPr>
        <p:spPr bwMode="auto">
          <a:xfrm flipV="1">
            <a:off x="5207099" y="544832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E35F0C7-C7FF-4C9D-B960-359FBFAD1455}"/>
              </a:ext>
            </a:extLst>
          </p:cNvPr>
          <p:cNvSpPr/>
          <p:nvPr/>
        </p:nvSpPr>
        <p:spPr bwMode="auto">
          <a:xfrm flipV="1">
            <a:off x="5359499" y="494427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13F69A5-6F45-4D88-BF97-15C8C63CBEFF}"/>
              </a:ext>
            </a:extLst>
          </p:cNvPr>
          <p:cNvSpPr/>
          <p:nvPr/>
        </p:nvSpPr>
        <p:spPr bwMode="auto">
          <a:xfrm flipV="1">
            <a:off x="4605883" y="559234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2568799-4A78-4700-AA43-A77357C6930B}"/>
              </a:ext>
            </a:extLst>
          </p:cNvPr>
          <p:cNvSpPr/>
          <p:nvPr/>
        </p:nvSpPr>
        <p:spPr bwMode="auto">
          <a:xfrm flipV="1">
            <a:off x="4821907" y="596151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DFB7E36-DBE0-4082-832B-861306BD121A}"/>
              </a:ext>
            </a:extLst>
          </p:cNvPr>
          <p:cNvSpPr/>
          <p:nvPr/>
        </p:nvSpPr>
        <p:spPr bwMode="auto">
          <a:xfrm flipV="1">
            <a:off x="4974307" y="560147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D91AC29-D98A-4618-A4DF-5B161AF039E4}"/>
              </a:ext>
            </a:extLst>
          </p:cNvPr>
          <p:cNvSpPr/>
          <p:nvPr/>
        </p:nvSpPr>
        <p:spPr bwMode="auto">
          <a:xfrm flipV="1">
            <a:off x="5613995" y="581749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ABEFC56-8291-49E9-901D-292700B687B4}"/>
              </a:ext>
            </a:extLst>
          </p:cNvPr>
          <p:cNvSpPr/>
          <p:nvPr/>
        </p:nvSpPr>
        <p:spPr bwMode="auto">
          <a:xfrm flipV="1">
            <a:off x="5279107" y="603351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1220803-92AF-4A3B-9ECC-1E1B71A377E3}"/>
              </a:ext>
            </a:extLst>
          </p:cNvPr>
          <p:cNvSpPr/>
          <p:nvPr/>
        </p:nvSpPr>
        <p:spPr bwMode="auto">
          <a:xfrm flipV="1">
            <a:off x="5431507" y="552946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25A8751-54F9-4C74-8A5B-AC209EBB818B}"/>
              </a:ext>
            </a:extLst>
          </p:cNvPr>
          <p:cNvSpPr/>
          <p:nvPr/>
        </p:nvSpPr>
        <p:spPr bwMode="auto">
          <a:xfrm flipV="1">
            <a:off x="6342459" y="604190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6721EF9-D711-4479-8F49-B52E40C7C936}"/>
              </a:ext>
            </a:extLst>
          </p:cNvPr>
          <p:cNvSpPr/>
          <p:nvPr/>
        </p:nvSpPr>
        <p:spPr bwMode="auto">
          <a:xfrm flipV="1">
            <a:off x="6007571" y="625792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5D3BC40-939A-43A4-8F82-4748DC8DC56D}"/>
              </a:ext>
            </a:extLst>
          </p:cNvPr>
          <p:cNvSpPr/>
          <p:nvPr/>
        </p:nvSpPr>
        <p:spPr bwMode="auto">
          <a:xfrm flipV="1">
            <a:off x="5686003" y="453047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77848F5-76AC-4957-ABD1-F31DBF209FDB}"/>
              </a:ext>
            </a:extLst>
          </p:cNvPr>
          <p:cNvSpPr/>
          <p:nvPr/>
        </p:nvSpPr>
        <p:spPr bwMode="auto">
          <a:xfrm flipV="1">
            <a:off x="5541987" y="474650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F4EC2A4-9E2F-4EE9-8A12-9DE9404D5A6D}"/>
              </a:ext>
            </a:extLst>
          </p:cNvPr>
          <p:cNvSpPr/>
          <p:nvPr/>
        </p:nvSpPr>
        <p:spPr bwMode="auto">
          <a:xfrm flipV="1">
            <a:off x="5974035" y="488139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6354283-F88B-4571-BB34-7946691A8DB7}"/>
              </a:ext>
            </a:extLst>
          </p:cNvPr>
          <p:cNvSpPr/>
          <p:nvPr/>
        </p:nvSpPr>
        <p:spPr bwMode="auto">
          <a:xfrm flipV="1">
            <a:off x="5830019" y="509741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1C61D44-0291-4A85-AF92-0805EBC6FB6C}"/>
              </a:ext>
            </a:extLst>
          </p:cNvPr>
          <p:cNvSpPr/>
          <p:nvPr/>
        </p:nvSpPr>
        <p:spPr bwMode="auto">
          <a:xfrm flipV="1">
            <a:off x="5974035" y="489051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51CF1C2-7008-4183-9C30-90F212592419}"/>
              </a:ext>
            </a:extLst>
          </p:cNvPr>
          <p:cNvSpPr/>
          <p:nvPr/>
        </p:nvSpPr>
        <p:spPr bwMode="auto">
          <a:xfrm flipV="1">
            <a:off x="5397971" y="465623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6DB4202-70A4-4406-B39B-3D490BF809D1}"/>
              </a:ext>
            </a:extLst>
          </p:cNvPr>
          <p:cNvSpPr/>
          <p:nvPr/>
        </p:nvSpPr>
        <p:spPr bwMode="auto">
          <a:xfrm flipV="1">
            <a:off x="5855171" y="472824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16E3327-FA11-42D6-8BA1-A738A1DB92F8}"/>
              </a:ext>
            </a:extLst>
          </p:cNvPr>
          <p:cNvSpPr/>
          <p:nvPr/>
        </p:nvSpPr>
        <p:spPr bwMode="auto">
          <a:xfrm flipV="1">
            <a:off x="5253955" y="487226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386DEF0-F9B2-46D9-B977-546F00A03E2D}"/>
              </a:ext>
            </a:extLst>
          </p:cNvPr>
          <p:cNvSpPr/>
          <p:nvPr/>
        </p:nvSpPr>
        <p:spPr bwMode="auto">
          <a:xfrm flipV="1">
            <a:off x="5622379" y="488139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98C99F-0971-F67F-A0A7-DFA076112041}"/>
              </a:ext>
            </a:extLst>
          </p:cNvPr>
          <p:cNvSpPr/>
          <p:nvPr/>
        </p:nvSpPr>
        <p:spPr bwMode="auto">
          <a:xfrm>
            <a:off x="2411760" y="3068960"/>
            <a:ext cx="144016" cy="51092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46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2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/>
              <a:t>Lemmings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552527"/>
            <a:ext cx="7696200" cy="41050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t="92917" r="49012" b="1457"/>
          <a:stretch/>
        </p:blipFill>
        <p:spPr bwMode="auto">
          <a:xfrm>
            <a:off x="1049871" y="5492180"/>
            <a:ext cx="4562342" cy="3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3774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56486"/>
            <a:ext cx="4505325" cy="2628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49" t="6207" b="17141"/>
          <a:stretch/>
        </p:blipFill>
        <p:spPr>
          <a:xfrm>
            <a:off x="467544" y="3701028"/>
            <a:ext cx="6023087" cy="2266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82535" r="43353" b="429"/>
          <a:stretch/>
        </p:blipFill>
        <p:spPr>
          <a:xfrm>
            <a:off x="5423917" y="3259067"/>
            <a:ext cx="3024336" cy="44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13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01" y="1272451"/>
            <a:ext cx="4389799" cy="350557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/>
          <a:srcRect t="92917" r="49012" b="1457"/>
          <a:stretch/>
        </p:blipFill>
        <p:spPr bwMode="auto">
          <a:xfrm>
            <a:off x="4499992" y="881558"/>
            <a:ext cx="4562342" cy="3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/>
          <a:srcRect l="32500" t="84265" r="29139" b="5210"/>
          <a:stretch/>
        </p:blipFill>
        <p:spPr bwMode="auto">
          <a:xfrm>
            <a:off x="323528" y="749218"/>
            <a:ext cx="29523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5546" y="1409700"/>
                <a:ext cx="345638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Number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unique</a:t>
                </a:r>
                <a:r>
                  <a:rPr lang="nb-NO" dirty="0"/>
                  <a:t> samples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 in </a:t>
                </a:r>
                <a:r>
                  <a:rPr lang="nb-NO" dirty="0" err="1"/>
                  <a:t>the</a:t>
                </a:r>
                <a:r>
                  <a:rPr lang="nb-NO" dirty="0"/>
                  <a:t> final data </a:t>
                </a:r>
                <a:r>
                  <a:rPr lang="nb-NO" dirty="0" err="1"/>
                  <a:t>set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46" y="1409700"/>
                <a:ext cx="3456384" cy="707886"/>
              </a:xfrm>
              <a:prstGeom prst="rect">
                <a:avLst/>
              </a:prstGeom>
              <a:blipFill>
                <a:blip r:embed="rId5"/>
                <a:stretch>
                  <a:fillRect l="-1940" t="-3448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06918" y="5074468"/>
            <a:ext cx="10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a=0.9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002" y="1259642"/>
            <a:ext cx="4264113" cy="5158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9552" y="3140968"/>
                <a:ext cx="4863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140968"/>
                <a:ext cx="486351" cy="400110"/>
              </a:xfrm>
              <a:prstGeom prst="rect">
                <a:avLst/>
              </a:prstGeom>
              <a:blipFill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782D6-8512-4EB5-BD93-9DE4F19D3EE4}"/>
                  </a:ext>
                </a:extLst>
              </p:cNvPr>
              <p:cNvSpPr txBox="1"/>
              <p:nvPr/>
            </p:nvSpPr>
            <p:spPr>
              <a:xfrm>
                <a:off x="4211960" y="2708920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782D6-8512-4EB5-BD93-9DE4F19D3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708920"/>
                <a:ext cx="216024" cy="400110"/>
              </a:xfrm>
              <a:prstGeom prst="rect">
                <a:avLst/>
              </a:prstGeom>
              <a:blipFill>
                <a:blip r:embed="rId8"/>
                <a:stretch>
                  <a:fillRect r="-2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E72A74-B6E9-4AA3-8202-3E49F984BA47}"/>
                  </a:ext>
                </a:extLst>
              </p:cNvPr>
              <p:cNvSpPr txBox="1"/>
              <p:nvPr/>
            </p:nvSpPr>
            <p:spPr>
              <a:xfrm>
                <a:off x="8578788" y="2665642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E72A74-B6E9-4AA3-8202-3E49F984B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788" y="2665642"/>
                <a:ext cx="216024" cy="400110"/>
              </a:xfrm>
              <a:prstGeom prst="rect">
                <a:avLst/>
              </a:prstGeom>
              <a:blipFill>
                <a:blip r:embed="rId9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0C2BF-C1D4-4456-BD99-935EBFE061D7}"/>
                  </a:ext>
                </a:extLst>
              </p:cNvPr>
              <p:cNvSpPr txBox="1"/>
              <p:nvPr/>
            </p:nvSpPr>
            <p:spPr>
              <a:xfrm>
                <a:off x="4211960" y="4480390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0C2BF-C1D4-4456-BD99-935EBFE06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480390"/>
                <a:ext cx="216024" cy="400110"/>
              </a:xfrm>
              <a:prstGeom prst="rect">
                <a:avLst/>
              </a:prstGeom>
              <a:blipFill>
                <a:blip r:embed="rId10"/>
                <a:stretch>
                  <a:fillRect r="-2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7D5DCD-C581-4105-B11E-26F45D87AE5A}"/>
                  </a:ext>
                </a:extLst>
              </p:cNvPr>
              <p:cNvSpPr txBox="1"/>
              <p:nvPr/>
            </p:nvSpPr>
            <p:spPr>
              <a:xfrm>
                <a:off x="8578788" y="4437112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7D5DCD-C581-4105-B11E-26F45D87A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788" y="4437112"/>
                <a:ext cx="216024" cy="400110"/>
              </a:xfrm>
              <a:prstGeom prst="rect">
                <a:avLst/>
              </a:prstGeom>
              <a:blipFill>
                <a:blip r:embed="rId11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94507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90600" y="332656"/>
                <a:ext cx="7696200" cy="1143000"/>
              </a:xfrm>
            </p:spPr>
            <p:txBody>
              <a:bodyPr/>
              <a:lstStyle/>
              <a:p>
                <a:r>
                  <a:rPr lang="en-US" dirty="0"/>
                  <a:t>Introducing dynamics in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90600" y="332656"/>
                <a:ext cx="7696200" cy="1143000"/>
              </a:xfrm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5515724" y="4183752"/>
            <a:ext cx="0" cy="2880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626983" y="2564904"/>
                <a:ext cx="172819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«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is like 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»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983" y="2564904"/>
                <a:ext cx="1728192" cy="400110"/>
              </a:xfrm>
              <a:prstGeom prst="rect">
                <a:avLst/>
              </a:prstGeom>
              <a:blipFill>
                <a:blip r:embed="rId3"/>
                <a:stretch>
                  <a:fillRect l="-3147" t="-5970" b="-268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8D6338D-5940-D197-A2DE-1DE68C5883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35" r="54634" b="29091"/>
          <a:stretch/>
        </p:blipFill>
        <p:spPr>
          <a:xfrm>
            <a:off x="990601" y="1809026"/>
            <a:ext cx="5309592" cy="12599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215E9B-44F4-1246-50D9-612E33AA7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700" y="3717032"/>
            <a:ext cx="3246286" cy="1715287"/>
          </a:xfrm>
          <a:prstGeom prst="rect">
            <a:avLst/>
          </a:prstGeom>
        </p:spPr>
      </p:pic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4260E97E-BFF8-EE93-C211-A5D7A09A7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2975" t="13310" r="27143" b="57111"/>
          <a:stretch/>
        </p:blipFill>
        <p:spPr>
          <a:xfrm>
            <a:off x="1763688" y="3284984"/>
            <a:ext cx="3018393" cy="14401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C305802-6657-CFFF-8A55-1495323A2682}"/>
              </a:ext>
            </a:extLst>
          </p:cNvPr>
          <p:cNvSpPr txBox="1"/>
          <p:nvPr/>
        </p:nvSpPr>
        <p:spPr>
          <a:xfrm>
            <a:off x="3259128" y="351697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8627AB-46E4-9D07-45FC-B775ED2661AB}"/>
              </a:ext>
            </a:extLst>
          </p:cNvPr>
          <p:cNvSpPr txBox="1"/>
          <p:nvPr/>
        </p:nvSpPr>
        <p:spPr>
          <a:xfrm>
            <a:off x="3779912" y="3925525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D4D9D7-DD53-7755-2BE3-1E84F4108A66}"/>
              </a:ext>
            </a:extLst>
          </p:cNvPr>
          <p:cNvSpPr txBox="1"/>
          <p:nvPr/>
        </p:nvSpPr>
        <p:spPr>
          <a:xfrm>
            <a:off x="3525336" y="4364985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8340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CB918-E7F3-475F-9A80-EE700B53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03130" y="630477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B29227-8792-42EB-8D64-360901A83DE6}"/>
                  </a:ext>
                </a:extLst>
              </p:cNvPr>
              <p:cNvSpPr/>
              <p:nvPr/>
            </p:nvSpPr>
            <p:spPr>
              <a:xfrm>
                <a:off x="548578" y="1443208"/>
                <a:ext cx="7147157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Dynamic approach. We can resample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at each time step </a:t>
                </a:r>
              </a:p>
              <a:p>
                <a:r>
                  <a:rPr lang="en-US" dirty="0"/>
                  <a:t>This solves the problem of degeneration </a:t>
                </a:r>
              </a:p>
              <a:p>
                <a:r>
                  <a:rPr lang="en-US" dirty="0"/>
                  <a:t>(but we solve a different problem…)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B29227-8792-42EB-8D64-360901A83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78" y="1443208"/>
                <a:ext cx="7147157" cy="1015663"/>
              </a:xfrm>
              <a:prstGeom prst="rect">
                <a:avLst/>
              </a:prstGeom>
              <a:blipFill>
                <a:blip r:embed="rId2"/>
                <a:stretch>
                  <a:fillRect l="-939" t="-3012" b="-108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85CBBD5-AE89-45CB-BE63-77762E25E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29" y="4653136"/>
            <a:ext cx="3246286" cy="17152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8D490C4-AA84-485E-A1AE-6A223EB38B19}"/>
              </a:ext>
            </a:extLst>
          </p:cNvPr>
          <p:cNvSpPr/>
          <p:nvPr/>
        </p:nvSpPr>
        <p:spPr bwMode="auto">
          <a:xfrm>
            <a:off x="445403" y="5210216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1A9353-17E9-4297-962D-BFFE51C78BE4}"/>
              </a:ext>
            </a:extLst>
          </p:cNvPr>
          <p:cNvSpPr/>
          <p:nvPr/>
        </p:nvSpPr>
        <p:spPr bwMode="auto">
          <a:xfrm>
            <a:off x="1006885" y="5222610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5CE925-1D84-4A66-8986-D57C5B13BA1B}"/>
              </a:ext>
            </a:extLst>
          </p:cNvPr>
          <p:cNvSpPr/>
          <p:nvPr/>
        </p:nvSpPr>
        <p:spPr bwMode="auto">
          <a:xfrm>
            <a:off x="1603536" y="5223281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66E5EC-7DFB-49B0-BC8D-CD9DCF6B5A46}"/>
              </a:ext>
            </a:extLst>
          </p:cNvPr>
          <p:cNvSpPr/>
          <p:nvPr/>
        </p:nvSpPr>
        <p:spPr bwMode="auto">
          <a:xfrm>
            <a:off x="2188464" y="5223952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E95E52-301D-4E56-A9C4-BED54F6FED94}"/>
              </a:ext>
            </a:extLst>
          </p:cNvPr>
          <p:cNvSpPr/>
          <p:nvPr/>
        </p:nvSpPr>
        <p:spPr bwMode="auto">
          <a:xfrm>
            <a:off x="3324534" y="5224623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808B6D8-EB85-4046-9054-0492045F878A}"/>
                  </a:ext>
                </a:extLst>
              </p:cNvPr>
              <p:cNvSpPr/>
              <p:nvPr/>
            </p:nvSpPr>
            <p:spPr>
              <a:xfrm>
                <a:off x="4700557" y="4910996"/>
                <a:ext cx="3549370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This problem is </a:t>
                </a:r>
                <a:r>
                  <a:rPr lang="en-US" dirty="0" err="1"/>
                  <a:t>equivalet</a:t>
                </a:r>
                <a:r>
                  <a:rPr lang="en-US" dirty="0"/>
                  <a:t> with</a:t>
                </a:r>
                <a:br>
                  <a:rPr lang="en-US" dirty="0"/>
                </a:br>
                <a:r>
                  <a:rPr lang="en-US" dirty="0"/>
                  <a:t>the «no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problem»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  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808B6D8-EB85-4046-9054-0492045F8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557" y="4910996"/>
                <a:ext cx="3549370" cy="1323439"/>
              </a:xfrm>
              <a:prstGeom prst="rect">
                <a:avLst/>
              </a:prstGeom>
              <a:blipFill>
                <a:blip r:embed="rId4"/>
                <a:stretch>
                  <a:fillRect l="-1718" t="-2304" r="-8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 Brace 12">
            <a:extLst>
              <a:ext uri="{FF2B5EF4-FFF2-40B4-BE49-F238E27FC236}">
                <a16:creationId xmlns:a16="http://schemas.microsoft.com/office/drawing/2014/main" id="{CC58C974-20A8-4470-8879-18245E2182B4}"/>
              </a:ext>
            </a:extLst>
          </p:cNvPr>
          <p:cNvSpPr/>
          <p:nvPr/>
        </p:nvSpPr>
        <p:spPr bwMode="auto">
          <a:xfrm rot="16200000">
            <a:off x="5565315" y="5637411"/>
            <a:ext cx="356248" cy="710235"/>
          </a:xfrm>
          <a:prstGeom prst="lef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6BD6EA-969F-45E0-BF38-2C21D705B4BD}"/>
              </a:ext>
            </a:extLst>
          </p:cNvPr>
          <p:cNvSpPr txBox="1"/>
          <p:nvPr/>
        </p:nvSpPr>
        <p:spPr>
          <a:xfrm>
            <a:off x="5388322" y="6155341"/>
            <a:ext cx="1428596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«Dynamic duo»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7BFF48-5775-4C7B-AD11-55AA6D40D822}"/>
              </a:ext>
            </a:extLst>
          </p:cNvPr>
          <p:cNvSpPr/>
          <p:nvPr/>
        </p:nvSpPr>
        <p:spPr>
          <a:xfrm>
            <a:off x="492707" y="605062"/>
            <a:ext cx="5147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Issue: Dynamic approach</a:t>
            </a:r>
            <a:endParaRPr lang="nb-NO" sz="32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79FB87-DF9F-4F73-98F7-DE684D4517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7488" b="-1"/>
          <a:stretch/>
        </p:blipFill>
        <p:spPr>
          <a:xfrm>
            <a:off x="561444" y="2610865"/>
            <a:ext cx="3024336" cy="16362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33B0EF-8ED4-4237-9584-6F45C3B9233C}"/>
              </a:ext>
            </a:extLst>
          </p:cNvPr>
          <p:cNvSpPr txBox="1"/>
          <p:nvPr/>
        </p:nvSpPr>
        <p:spPr>
          <a:xfrm>
            <a:off x="4555252" y="2617139"/>
            <a:ext cx="2066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Original problem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E6CCAB-71B7-414B-A6A2-0DC08C7F5A13}"/>
              </a:ext>
            </a:extLst>
          </p:cNvPr>
          <p:cNvSpPr txBox="1"/>
          <p:nvPr/>
        </p:nvSpPr>
        <p:spPr>
          <a:xfrm>
            <a:off x="4699184" y="4447104"/>
            <a:ext cx="169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New problem</a:t>
            </a:r>
          </a:p>
        </p:txBody>
      </p:sp>
    </p:spTree>
    <p:extLst>
      <p:ext uri="{BB962C8B-B14F-4D97-AF65-F5344CB8AC3E}">
        <p14:creationId xmlns:p14="http://schemas.microsoft.com/office/powerpoint/2010/main" val="58649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Dynamics 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nb-NO" dirty="0"/>
                  <a:t> continued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3608" y="1772816"/>
            <a:ext cx="7696200" cy="277622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212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044" y="332656"/>
            <a:ext cx="7696200" cy="1143000"/>
          </a:xfrm>
        </p:spPr>
        <p:txBody>
          <a:bodyPr/>
          <a:lstStyle/>
          <a:p>
            <a:r>
              <a:rPr lang="en-US" dirty="0"/>
              <a:t>Sufficient statistics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8044" y="1268760"/>
            <a:ext cx="7542636" cy="51845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00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624" y="332656"/>
            <a:ext cx="7696200" cy="1143000"/>
          </a:xfrm>
        </p:spPr>
        <p:txBody>
          <a:bodyPr/>
          <a:lstStyle/>
          <a:p>
            <a:r>
              <a:rPr lang="en-US" dirty="0"/>
              <a:t>SMC and sufficient statistics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973"/>
          <a:stretch/>
        </p:blipFill>
        <p:spPr>
          <a:xfrm>
            <a:off x="1043608" y="1124744"/>
            <a:ext cx="7676152" cy="41044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8221"/>
          <a:stretch/>
        </p:blipFill>
        <p:spPr bwMode="auto">
          <a:xfrm>
            <a:off x="1043608" y="5316488"/>
            <a:ext cx="7676152" cy="11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021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Algorithm Storvik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24744"/>
            <a:ext cx="7861247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6843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sz="2800" dirty="0"/>
              <a:t>Approach using sufficient statistics</a:t>
            </a:r>
            <a:endParaRPr lang="nb-NO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2176" y="2192415"/>
                <a:ext cx="8108295" cy="4114800"/>
              </a:xfrm>
            </p:spPr>
            <p:txBody>
              <a:bodyPr/>
              <a:lstStyle/>
              <a:p>
                <a:r>
                  <a:rPr lang="en-US" sz="2400" dirty="0"/>
                  <a:t>We can update the statistics recursively</a:t>
                </a:r>
              </a:p>
              <a:p>
                <a:r>
                  <a:rPr lang="en-US" sz="2400" dirty="0"/>
                  <a:t>We can compute sufficient statistics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This opens for resampling of theta </a:t>
                </a:r>
                <a:r>
                  <a:rPr lang="en-US" sz="2400" dirty="0">
                    <a:sym typeface="Wingdings" panose="05000000000000000000" pitchFamily="2" charset="2"/>
                  </a:rPr>
                  <a:t></a:t>
                </a:r>
                <a:endParaRPr lang="en-US" sz="2400" dirty="0"/>
              </a:p>
              <a:p>
                <a:r>
                  <a:rPr lang="en-US" sz="2400" dirty="0"/>
                  <a:t>We can expand this to the hidden Markov model as long as the hidden variable is the one influenced by theta  </a:t>
                </a:r>
              </a:p>
              <a:p>
                <a:r>
                  <a:rPr lang="en-US" sz="2400" dirty="0"/>
                  <a:t>This keeps the original </a:t>
                </a:r>
                <a:br>
                  <a:rPr lang="en-US" sz="2400" dirty="0"/>
                </a:br>
                <a:r>
                  <a:rPr lang="en-US" sz="2400" dirty="0"/>
                  <a:t>conditioning structure</a:t>
                </a:r>
                <a:br>
                  <a:rPr lang="en-US" sz="2400" dirty="0"/>
                </a:br>
                <a:r>
                  <a:rPr lang="en-US" sz="2400" dirty="0"/>
                  <a:t>(as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“protect” </a:t>
                </a:r>
                <a14:m>
                  <m:oMath xmlns:m="http://schemas.openxmlformats.org/officeDocument/2006/math">
                    <m:r>
                      <a:rPr lang="nb-NO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) 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2176" y="2192415"/>
                <a:ext cx="8108295" cy="4114800"/>
              </a:xfrm>
              <a:blipFill>
                <a:blip r:embed="rId2"/>
                <a:stretch>
                  <a:fillRect l="-1053" t="-1037" b="-3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40281"/>
          <a:stretch/>
        </p:blipFill>
        <p:spPr>
          <a:xfrm>
            <a:off x="2483768" y="1224309"/>
            <a:ext cx="3312368" cy="9956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-7488" b="-1"/>
          <a:stretch/>
        </p:blipFill>
        <p:spPr>
          <a:xfrm>
            <a:off x="4838700" y="4653136"/>
            <a:ext cx="2737341" cy="14809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111625"/>
            <a:ext cx="4464496" cy="29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479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624" y="332656"/>
            <a:ext cx="7696200" cy="1143000"/>
          </a:xfrm>
        </p:spPr>
        <p:txBody>
          <a:bodyPr/>
          <a:lstStyle/>
          <a:p>
            <a:r>
              <a:rPr lang="en-US" dirty="0"/>
              <a:t>SMC and sufficient statistics general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973"/>
          <a:stretch/>
        </p:blipFill>
        <p:spPr>
          <a:xfrm>
            <a:off x="1043608" y="1124744"/>
            <a:ext cx="7676152" cy="41044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8221" r="18387"/>
          <a:stretch/>
        </p:blipFill>
        <p:spPr bwMode="auto">
          <a:xfrm>
            <a:off x="958318" y="5181309"/>
            <a:ext cx="7385582" cy="13681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Left Brace 6"/>
          <p:cNvSpPr/>
          <p:nvPr/>
        </p:nvSpPr>
        <p:spPr bwMode="auto">
          <a:xfrm rot="5400000">
            <a:off x="6053019" y="1700808"/>
            <a:ext cx="144016" cy="504056"/>
          </a:xfrm>
          <a:prstGeom prst="lef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rgbClr val="00B05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2999" y="1560620"/>
            <a:ext cx="1428596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«</a:t>
            </a:r>
            <a:r>
              <a:rPr lang="nb-NO" sz="1400" dirty="0" err="1">
                <a:solidFill>
                  <a:srgbClr val="00B050"/>
                </a:solidFill>
              </a:rPr>
              <a:t>Dynamic</a:t>
            </a:r>
            <a:r>
              <a:rPr lang="nb-NO" sz="1400" dirty="0">
                <a:solidFill>
                  <a:srgbClr val="00B050"/>
                </a:solidFill>
              </a:rPr>
              <a:t> duo»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5636654"/>
            <a:ext cx="2975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Bootstrap</a:t>
            </a:r>
            <a:r>
              <a:rPr lang="nb-NO" dirty="0"/>
              <a:t> filter</a:t>
            </a:r>
            <a:br>
              <a:rPr lang="nb-NO" dirty="0"/>
            </a:br>
            <a:r>
              <a:rPr lang="nb-NO" dirty="0"/>
              <a:t>for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dynamic</a:t>
            </a:r>
            <a:r>
              <a:rPr lang="nb-NO" dirty="0"/>
              <a:t> duo»…</a:t>
            </a:r>
          </a:p>
        </p:txBody>
      </p:sp>
    </p:spTree>
    <p:extLst>
      <p:ext uri="{BB962C8B-B14F-4D97-AF65-F5344CB8AC3E}">
        <p14:creationId xmlns:p14="http://schemas.microsoft.com/office/powerpoint/2010/main" val="744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Algorithm Storvik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24744"/>
            <a:ext cx="7861247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80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916" y="332656"/>
            <a:ext cx="8096572" cy="1143000"/>
          </a:xfrm>
        </p:spPr>
        <p:txBody>
          <a:bodyPr/>
          <a:lstStyle/>
          <a:p>
            <a:r>
              <a:rPr lang="nb-NO" sz="2800" dirty="0" err="1"/>
              <a:t>Example</a:t>
            </a:r>
            <a:r>
              <a:rPr lang="nb-NO" sz="2800" dirty="0"/>
              <a:t> Lemmings </a:t>
            </a:r>
            <a:r>
              <a:rPr lang="nb-NO" sz="2800" dirty="0" err="1"/>
              <a:t>evolving</a:t>
            </a:r>
            <a:r>
              <a:rPr lang="nb-NO" sz="2800" dirty="0"/>
              <a:t> parameter: 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078" y="3933056"/>
            <a:ext cx="4192627" cy="244732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616" y="1290060"/>
            <a:ext cx="4361058" cy="24719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86" y="1278434"/>
            <a:ext cx="4055906" cy="23675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389" y="4158304"/>
            <a:ext cx="3363283" cy="19968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4161776" y="1238962"/>
            <a:ext cx="163316" cy="244648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205706" y="3812699"/>
            <a:ext cx="163316" cy="2446482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8705707" y="1328299"/>
            <a:ext cx="163316" cy="244648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5382" y="1290432"/>
            <a:ext cx="1512417" cy="8708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71633" y="1447743"/>
            <a:ext cx="1021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Direct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50516" y="1380569"/>
            <a:ext cx="895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/>
              <a:t>Number</a:t>
            </a:r>
            <a:r>
              <a:rPr lang="nb-NO" sz="1050" dirty="0"/>
              <a:t> </a:t>
            </a:r>
            <a:r>
              <a:rPr lang="nb-NO" sz="1050" dirty="0" err="1"/>
              <a:t>of</a:t>
            </a:r>
            <a:r>
              <a:rPr lang="nb-NO" sz="1050" dirty="0"/>
              <a:t> </a:t>
            </a:r>
            <a:br>
              <a:rPr lang="nb-NO" sz="1050" dirty="0"/>
            </a:br>
            <a:r>
              <a:rPr lang="nb-NO" sz="1050" dirty="0" err="1"/>
              <a:t>unique</a:t>
            </a:r>
            <a:r>
              <a:rPr lang="nb-NO" sz="1050" dirty="0"/>
              <a:t> 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04488" y="1411346"/>
            <a:ext cx="143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Dymamic</a:t>
            </a:r>
            <a:endParaRPr lang="nb-NO" dirty="0"/>
          </a:p>
        </p:txBody>
      </p:sp>
      <p:sp>
        <p:nvSpPr>
          <p:cNvPr id="19" name="TextBox 18"/>
          <p:cNvSpPr txBox="1"/>
          <p:nvPr/>
        </p:nvSpPr>
        <p:spPr>
          <a:xfrm>
            <a:off x="999459" y="4077072"/>
            <a:ext cx="143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Sufficient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2984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References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532254"/>
            <a:ext cx="7696200" cy="30126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90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856105" y="4507471"/>
            <a:ext cx="2736304" cy="1368152"/>
            <a:chOff x="5856105" y="4507471"/>
            <a:chExt cx="2736304" cy="13681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56105" y="4507471"/>
              <a:ext cx="2736304" cy="864306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stCxn id="12" idx="3"/>
            </p:cNvCxnSpPr>
            <p:nvPr/>
          </p:nvCxnSpPr>
          <p:spPr bwMode="auto">
            <a:xfrm flipH="1" flipV="1">
              <a:off x="6072129" y="5351925"/>
              <a:ext cx="987588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8" name="Straight Arrow Connector 7"/>
            <p:cNvCxnSpPr>
              <a:stCxn id="12" idx="2"/>
            </p:cNvCxnSpPr>
            <p:nvPr/>
          </p:nvCxnSpPr>
          <p:spPr bwMode="auto">
            <a:xfrm flipH="1" flipV="1">
              <a:off x="6576185" y="5351925"/>
              <a:ext cx="432048" cy="3644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7008233" y="5361851"/>
              <a:ext cx="84047" cy="2349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0" name="Straight Arrow Connector 9"/>
            <p:cNvCxnSpPr>
              <a:stCxn id="12" idx="7"/>
            </p:cNvCxnSpPr>
            <p:nvPr/>
          </p:nvCxnSpPr>
          <p:spPr bwMode="auto">
            <a:xfrm flipV="1">
              <a:off x="7308304" y="5351925"/>
              <a:ext cx="140462" cy="2518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1" name="Straight Arrow Connector 10"/>
            <p:cNvCxnSpPr>
              <a:stCxn id="12" idx="5"/>
            </p:cNvCxnSpPr>
            <p:nvPr/>
          </p:nvCxnSpPr>
          <p:spPr bwMode="auto">
            <a:xfrm flipV="1">
              <a:off x="7308304" y="5351925"/>
              <a:ext cx="1059596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𝜃</m:t>
                      </m:r>
                    </m:oMath>
                  </a14:m>
                  <a:r>
                    <a:rPr kumimoji="0" 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ヒラギノ角ゴ Pro W3" charset="-128"/>
                      <a:cs typeface="ヒラギノ角ゴ Pro W3" charset="-128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2" name="Oval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 bwMode="auto">
            <a:xfrm flipV="1">
              <a:off x="7362696" y="5312096"/>
              <a:ext cx="509633" cy="355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V="1">
              <a:off x="7365757" y="5338304"/>
              <a:ext cx="662627" cy="384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7332314" y="5317253"/>
              <a:ext cx="402717" cy="3157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842986" y="3602485"/>
            <a:ext cx="4168235" cy="444137"/>
            <a:chOff x="1475656" y="2780928"/>
            <a:chExt cx="4824536" cy="5040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4813825" y="2439290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Oval 28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Oval 29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30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/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val 41"/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Oval 42"/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/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21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2"/>
          <a:srcRect l="-294" t="40533" r="294"/>
          <a:stretch/>
        </p:blipFill>
        <p:spPr>
          <a:xfrm>
            <a:off x="667513" y="1364122"/>
            <a:ext cx="3904770" cy="1168790"/>
          </a:xfrm>
          <a:prstGeom prst="rect">
            <a:avLst/>
          </a:prstGeom>
        </p:spPr>
      </p:pic>
      <p:grpSp>
        <p:nvGrpSpPr>
          <p:cNvPr id="91" name="Group 90"/>
          <p:cNvGrpSpPr/>
          <p:nvPr/>
        </p:nvGrpSpPr>
        <p:grpSpPr>
          <a:xfrm>
            <a:off x="811303" y="4528651"/>
            <a:ext cx="4176464" cy="2200994"/>
            <a:chOff x="811303" y="4528651"/>
            <a:chExt cx="4176464" cy="22009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819532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9532" y="5391746"/>
                  <a:ext cx="435487" cy="444137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Oval 53"/>
                <p:cNvSpPr/>
                <p:nvPr/>
              </p:nvSpPr>
              <p:spPr bwMode="auto">
                <a:xfrm>
                  <a:off x="1566082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4" name="Oval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082" y="5391746"/>
                  <a:ext cx="435487" cy="444137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Oval 54"/>
                <p:cNvSpPr/>
                <p:nvPr/>
              </p:nvSpPr>
              <p:spPr bwMode="auto">
                <a:xfrm>
                  <a:off x="2312631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5" name="Oval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12631" y="5391746"/>
                  <a:ext cx="435487" cy="444137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Oval 55"/>
                <p:cNvSpPr/>
                <p:nvPr/>
              </p:nvSpPr>
              <p:spPr bwMode="auto">
                <a:xfrm>
                  <a:off x="3059181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6" name="Oval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9181" y="5391746"/>
                  <a:ext cx="435487" cy="444137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Oval 56"/>
                <p:cNvSpPr/>
                <p:nvPr/>
              </p:nvSpPr>
              <p:spPr bwMode="auto">
                <a:xfrm>
                  <a:off x="4552280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7" name="Oval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52280" y="5391746"/>
                  <a:ext cx="435487" cy="444137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/>
            <p:nvPr/>
          </p:nvCxnSpPr>
          <p:spPr bwMode="auto">
            <a:xfrm>
              <a:off x="1255019" y="5613815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2001569" y="5607269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/>
            <p:cNvCxnSpPr/>
            <p:nvPr/>
          </p:nvCxnSpPr>
          <p:spPr bwMode="auto">
            <a:xfrm>
              <a:off x="2748118" y="5600723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>
              <a:off x="3494668" y="5594177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/>
            <p:cNvCxnSpPr/>
            <p:nvPr/>
          </p:nvCxnSpPr>
          <p:spPr bwMode="auto">
            <a:xfrm>
              <a:off x="4241217" y="5587631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V="1">
              <a:off x="1037276" y="495565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Oval 63"/>
                <p:cNvSpPr/>
                <p:nvPr/>
              </p:nvSpPr>
              <p:spPr bwMode="auto">
                <a:xfrm>
                  <a:off x="811303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4" name="Oval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1303" y="4528651"/>
                  <a:ext cx="435487" cy="444137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Oval 64"/>
                <p:cNvSpPr/>
                <p:nvPr/>
              </p:nvSpPr>
              <p:spPr bwMode="auto">
                <a:xfrm>
                  <a:off x="1557853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5" name="Oval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57853" y="4528651"/>
                  <a:ext cx="435487" cy="444137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Oval 65"/>
                <p:cNvSpPr/>
                <p:nvPr/>
              </p:nvSpPr>
              <p:spPr bwMode="auto">
                <a:xfrm>
                  <a:off x="2304402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6" name="Oval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4402" y="4528651"/>
                  <a:ext cx="435487" cy="444137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Oval 66"/>
                <p:cNvSpPr/>
                <p:nvPr/>
              </p:nvSpPr>
              <p:spPr bwMode="auto">
                <a:xfrm>
                  <a:off x="3050952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7" name="Oval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0952" y="4528651"/>
                  <a:ext cx="435487" cy="444137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Oval 67"/>
                <p:cNvSpPr/>
                <p:nvPr/>
              </p:nvSpPr>
              <p:spPr bwMode="auto">
                <a:xfrm>
                  <a:off x="4544051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8" name="Oval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4051" y="4528651"/>
                  <a:ext cx="435487" cy="444137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Straight Arrow Connector 68"/>
            <p:cNvCxnSpPr/>
            <p:nvPr/>
          </p:nvCxnSpPr>
          <p:spPr bwMode="auto">
            <a:xfrm flipV="1">
              <a:off x="1790244" y="4964395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" name="Straight Arrow Connector 69"/>
            <p:cNvCxnSpPr/>
            <p:nvPr/>
          </p:nvCxnSpPr>
          <p:spPr bwMode="auto">
            <a:xfrm flipV="1">
              <a:off x="2543212" y="4964745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/>
            <p:cNvCxnSpPr/>
            <p:nvPr/>
          </p:nvCxnSpPr>
          <p:spPr bwMode="auto">
            <a:xfrm flipV="1">
              <a:off x="3271492" y="495670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2" name="Straight Arrow Connector 71"/>
            <p:cNvCxnSpPr/>
            <p:nvPr/>
          </p:nvCxnSpPr>
          <p:spPr bwMode="auto">
            <a:xfrm flipV="1">
              <a:off x="4771834" y="495740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3837060" y="4622273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7060" y="4622273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3902894" y="5391747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2894" y="5391747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Oval 74"/>
                <p:cNvSpPr/>
                <p:nvPr/>
              </p:nvSpPr>
              <p:spPr bwMode="auto">
                <a:xfrm>
                  <a:off x="815861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5" name="Oval 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5861" y="6285508"/>
                  <a:ext cx="435487" cy="444137"/>
                </a:xfrm>
                <a:prstGeom prst="ellipse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Oval 75"/>
                <p:cNvSpPr/>
                <p:nvPr/>
              </p:nvSpPr>
              <p:spPr bwMode="auto">
                <a:xfrm>
                  <a:off x="1562411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6" name="Oval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2411" y="6285508"/>
                  <a:ext cx="435487" cy="444137"/>
                </a:xfrm>
                <a:prstGeom prst="ellipse">
                  <a:avLst/>
                </a:prstGeom>
                <a:blipFill>
                  <a:blip r:embed="rId3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Oval 76"/>
                <p:cNvSpPr/>
                <p:nvPr/>
              </p:nvSpPr>
              <p:spPr bwMode="auto">
                <a:xfrm>
                  <a:off x="2308960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7" name="Oval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8960" y="6285508"/>
                  <a:ext cx="435487" cy="444137"/>
                </a:xfrm>
                <a:prstGeom prst="ellipse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Oval 77"/>
                <p:cNvSpPr/>
                <p:nvPr/>
              </p:nvSpPr>
              <p:spPr bwMode="auto">
                <a:xfrm>
                  <a:off x="3055510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8" name="Oval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5510" y="6285508"/>
                  <a:ext cx="435487" cy="444137"/>
                </a:xfrm>
                <a:prstGeom prst="ellipse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Oval 78"/>
                <p:cNvSpPr/>
                <p:nvPr/>
              </p:nvSpPr>
              <p:spPr bwMode="auto">
                <a:xfrm>
                  <a:off x="4548609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9" name="Oval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8609" y="6285508"/>
                  <a:ext cx="435487" cy="444137"/>
                </a:xfrm>
                <a:prstGeom prst="ellipse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Arrow Connector 79"/>
            <p:cNvCxnSpPr/>
            <p:nvPr/>
          </p:nvCxnSpPr>
          <p:spPr bwMode="auto">
            <a:xfrm>
              <a:off x="1251348" y="6507577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80"/>
            <p:cNvCxnSpPr/>
            <p:nvPr/>
          </p:nvCxnSpPr>
          <p:spPr bwMode="auto">
            <a:xfrm>
              <a:off x="1997898" y="6501031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81"/>
            <p:cNvCxnSpPr/>
            <p:nvPr/>
          </p:nvCxnSpPr>
          <p:spPr bwMode="auto">
            <a:xfrm>
              <a:off x="2744447" y="6494485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/>
            <p:cNvCxnSpPr/>
            <p:nvPr/>
          </p:nvCxnSpPr>
          <p:spPr bwMode="auto">
            <a:xfrm>
              <a:off x="3490997" y="6487939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>
              <a:off x="4237546" y="6481393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5" name="Straight Arrow Connector 84"/>
            <p:cNvCxnSpPr/>
            <p:nvPr/>
          </p:nvCxnSpPr>
          <p:spPr bwMode="auto">
            <a:xfrm flipV="1">
              <a:off x="1033605" y="584941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Straight Arrow Connector 85"/>
            <p:cNvCxnSpPr/>
            <p:nvPr/>
          </p:nvCxnSpPr>
          <p:spPr bwMode="auto">
            <a:xfrm flipV="1">
              <a:off x="1786573" y="5858157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 flipV="1">
              <a:off x="2539541" y="5858507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3267821" y="585046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Straight Arrow Connector 88"/>
            <p:cNvCxnSpPr/>
            <p:nvPr/>
          </p:nvCxnSpPr>
          <p:spPr bwMode="auto">
            <a:xfrm flipV="1">
              <a:off x="4768163" y="585116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3899223" y="6285509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223" y="6285509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5340284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36259</TotalTime>
  <Words>1950</Words>
  <Application>Microsoft Office PowerPoint</Application>
  <PresentationFormat>On-screen Show (4:3)</PresentationFormat>
  <Paragraphs>476</Paragraphs>
  <Slides>61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Cambria Math</vt:lpstr>
      <vt:lpstr>Wingdings</vt:lpstr>
      <vt:lpstr>ヒラギノ角ゴ Pro W3</vt:lpstr>
      <vt:lpstr>Blank Presentation</vt:lpstr>
      <vt:lpstr>STK-4051/9051  Computational Statistics  Spring 2024 Sequential Monte Carlo  </vt:lpstr>
      <vt:lpstr>Last time: Variance reduction methods</vt:lpstr>
      <vt:lpstr>Last time</vt:lpstr>
      <vt:lpstr>Illustration of optimal resampling (resample weigth: 1/N)</vt:lpstr>
      <vt:lpstr>Recap</vt:lpstr>
      <vt:lpstr>Proposal = sample from g(x_1)</vt:lpstr>
      <vt:lpstr>Compute weigths and resample =red</vt:lpstr>
      <vt:lpstr>Step 2</vt:lpstr>
      <vt:lpstr>Step 3</vt:lpstr>
      <vt:lpstr>Step 4</vt:lpstr>
      <vt:lpstr>Step 5</vt:lpstr>
      <vt:lpstr>50 samples using resampling</vt:lpstr>
      <vt:lpstr>How 50 samples should look</vt:lpstr>
      <vt:lpstr>When is what a good approximation?</vt:lpstr>
      <vt:lpstr>Today</vt:lpstr>
      <vt:lpstr>PowerPoint Presentation</vt:lpstr>
      <vt:lpstr>Origin of method in state space models</vt:lpstr>
      <vt:lpstr>Hidden Markov model sequential Monte Carlo</vt:lpstr>
      <vt:lpstr>Algorithm SMC for HMM</vt:lpstr>
      <vt:lpstr>SMC/ Particle filter /  Bootstrap filter</vt:lpstr>
      <vt:lpstr>Bootstrap filter</vt:lpstr>
      <vt:lpstr>General algorithm particle filter</vt:lpstr>
      <vt:lpstr>When is what a good approximation?</vt:lpstr>
      <vt:lpstr>Model for GPS positioning</vt:lpstr>
      <vt:lpstr>Solving  two different ways</vt:lpstr>
      <vt:lpstr>Terrain navigation</vt:lpstr>
      <vt:lpstr>Terrain navigation</vt:lpstr>
      <vt:lpstr>Terrain navigation</vt:lpstr>
      <vt:lpstr>Terrain navigation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SMC and parameter estimation</vt:lpstr>
      <vt:lpstr>SMC and maximum likelihood</vt:lpstr>
      <vt:lpstr>Maximum likelihood in SMC</vt:lpstr>
      <vt:lpstr>SMC and Bayesian parameter estimation</vt:lpstr>
      <vt:lpstr>Direct use of SMC</vt:lpstr>
      <vt:lpstr>Is direct use of SMC properly weighted?</vt:lpstr>
      <vt:lpstr>Issue: Direct approach</vt:lpstr>
      <vt:lpstr>Lemmings data</vt:lpstr>
      <vt:lpstr>PowerPoint Presentation</vt:lpstr>
      <vt:lpstr>PowerPoint Presentation</vt:lpstr>
      <vt:lpstr>Introducing dynamics in θ</vt:lpstr>
      <vt:lpstr>PowerPoint Presentation</vt:lpstr>
      <vt:lpstr>Dynamics in θ continued</vt:lpstr>
      <vt:lpstr>Sufficient statistics</vt:lpstr>
      <vt:lpstr>SMC and sufficient statistics</vt:lpstr>
      <vt:lpstr>Algorithm Storvik filter</vt:lpstr>
      <vt:lpstr>Approach using sufficient statistics</vt:lpstr>
      <vt:lpstr>SMC and sufficient statistics general</vt:lpstr>
      <vt:lpstr>Algorithm Storvik filter</vt:lpstr>
      <vt:lpstr>Example Lemmings evolving parameter: a</vt:lpstr>
      <vt:lpstr>References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699</cp:revision>
  <dcterms:created xsi:type="dcterms:W3CDTF">2018-08-23T16:15:48Z</dcterms:created>
  <dcterms:modified xsi:type="dcterms:W3CDTF">2024-03-06T17:32:39Z</dcterms:modified>
  <cp:category/>
</cp:coreProperties>
</file>