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89" r:id="rId3"/>
    <p:sldId id="318" r:id="rId4"/>
    <p:sldId id="323" r:id="rId5"/>
    <p:sldId id="258" r:id="rId6"/>
    <p:sldId id="316" r:id="rId7"/>
    <p:sldId id="261" r:id="rId8"/>
    <p:sldId id="262" r:id="rId9"/>
    <p:sldId id="263" r:id="rId10"/>
    <p:sldId id="265" r:id="rId11"/>
    <p:sldId id="266" r:id="rId12"/>
    <p:sldId id="320" r:id="rId13"/>
    <p:sldId id="269" r:id="rId14"/>
    <p:sldId id="267" r:id="rId15"/>
    <p:sldId id="268" r:id="rId16"/>
    <p:sldId id="270" r:id="rId17"/>
    <p:sldId id="271" r:id="rId18"/>
    <p:sldId id="273" r:id="rId19"/>
    <p:sldId id="274" r:id="rId20"/>
    <p:sldId id="299" r:id="rId21"/>
    <p:sldId id="304" r:id="rId22"/>
    <p:sldId id="319" r:id="rId23"/>
    <p:sldId id="321" r:id="rId24"/>
    <p:sldId id="322" r:id="rId25"/>
    <p:sldId id="305" r:id="rId26"/>
    <p:sldId id="306" r:id="rId27"/>
    <p:sldId id="307" r:id="rId28"/>
    <p:sldId id="308" r:id="rId29"/>
    <p:sldId id="324" r:id="rId30"/>
    <p:sldId id="309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33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80" autoAdjust="0"/>
    <p:restoredTop sz="79376" autoAdjust="0"/>
  </p:normalViewPr>
  <p:slideViewPr>
    <p:cSldViewPr>
      <p:cViewPr varScale="1">
        <p:scale>
          <a:sx n="146" d="100"/>
          <a:sy n="146" d="100"/>
        </p:scale>
        <p:origin x="1452" y="11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13.02.2024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10" Type="http://schemas.openxmlformats.org/officeDocument/2006/relationships/image" Target="../media/image7.png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710.png"/><Relationship Id="rId7" Type="http://schemas.openxmlformats.org/officeDocument/2006/relationships/image" Target="../media/image1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5.png"/><Relationship Id="rId10" Type="http://schemas.openxmlformats.org/officeDocument/2006/relationships/image" Target="../media/image80.png"/><Relationship Id="rId4" Type="http://schemas.openxmlformats.org/officeDocument/2006/relationships/image" Target="../media/image810.png"/><Relationship Id="rId9" Type="http://schemas.openxmlformats.org/officeDocument/2006/relationships/image" Target="../media/image1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31.png"/><Relationship Id="rId4" Type="http://schemas.openxmlformats.org/officeDocument/2006/relationships/image" Target="../media/image1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0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710.png"/><Relationship Id="rId7" Type="http://schemas.openxmlformats.org/officeDocument/2006/relationships/image" Target="../media/image1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5.png"/><Relationship Id="rId4" Type="http://schemas.openxmlformats.org/officeDocument/2006/relationships/image" Target="../media/image810.png"/><Relationship Id="rId9" Type="http://schemas.openxmlformats.org/officeDocument/2006/relationships/image" Target="../media/image1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4.png"/><Relationship Id="rId7" Type="http://schemas.openxmlformats.org/officeDocument/2006/relationships/image" Target="../media/image37.png"/><Relationship Id="rId12" Type="http://schemas.openxmlformats.org/officeDocument/2006/relationships/image" Target="../media/image2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170.png"/><Relationship Id="rId10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48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52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0.png"/><Relationship Id="rId7" Type="http://schemas.openxmlformats.org/officeDocument/2006/relationships/image" Target="../media/image32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00.png"/><Relationship Id="rId10" Type="http://schemas.openxmlformats.org/officeDocument/2006/relationships/image" Target="../media/image430.png"/><Relationship Id="rId4" Type="http://schemas.openxmlformats.org/officeDocument/2006/relationships/image" Target="../media/image390.png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6.png"/><Relationship Id="rId7" Type="http://schemas.openxmlformats.org/officeDocument/2006/relationships/image" Target="../media/image6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50.png"/><Relationship Id="rId9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60.png"/><Relationship Id="rId2" Type="http://schemas.openxmlformats.org/officeDocument/2006/relationships/hyperlink" Target="https://www.uio.no/studier/emner/matnat/math/STK4051/dat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sssjournals.onlinelibrary.wiley.com/doi/full/10.1111/ejss.12988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SGD part 2</a:t>
            </a:r>
            <a:br>
              <a:rPr lang="en-US" dirty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1784"/>
            <a:ext cx="7696200" cy="1143000"/>
          </a:xfrm>
        </p:spPr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20180"/>
            <a:ext cx="7696200" cy="5292824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z="240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Bootstrap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EM algorithm</a:t>
            </a: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Missing data </a:t>
            </a: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Moths</a:t>
            </a: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Proof of increasing log likelihood when using </a:t>
            </a:r>
            <a:br>
              <a:rPr lang="en-US" sz="20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EM algorithm</a:t>
            </a:r>
          </a:p>
          <a:p>
            <a:pPr lvl="1"/>
            <a:r>
              <a:rPr lang="nb-NO" sz="2000" dirty="0" err="1"/>
              <a:t>Mixture</a:t>
            </a:r>
            <a:r>
              <a:rPr lang="nb-NO" sz="2000" dirty="0"/>
              <a:t> </a:t>
            </a:r>
            <a:r>
              <a:rPr lang="nb-NO" sz="2000" dirty="0" err="1"/>
              <a:t>Gaussian</a:t>
            </a:r>
            <a:r>
              <a:rPr lang="nb-NO" sz="2000" dirty="0"/>
              <a:t> </a:t>
            </a:r>
            <a:r>
              <a:rPr lang="nb-NO" sz="2000" dirty="0" err="1"/>
              <a:t>clustering</a:t>
            </a:r>
            <a:endParaRPr lang="en-US" sz="2000" dirty="0"/>
          </a:p>
          <a:p>
            <a:pPr lvl="1"/>
            <a:r>
              <a:rPr lang="en-US" sz="2000" dirty="0"/>
              <a:t>Exponential family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Variance estimate in EM</a:t>
            </a:r>
          </a:p>
          <a:p>
            <a:pPr lvl="1"/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Bootstrap</a:t>
            </a:r>
          </a:p>
          <a:p>
            <a:pPr lvl="1"/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Approximation using, information matrix’</a:t>
            </a:r>
          </a:p>
          <a:p>
            <a:r>
              <a:rPr lang="da-DK" sz="2400" b="0" i="0" u="none" strike="noStrike" baseline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EM for hidden Markov model</a:t>
            </a:r>
          </a:p>
          <a:p>
            <a:pPr lvl="1"/>
            <a:r>
              <a:rPr lang="en-US" sz="2000" b="0" i="0" u="none" strike="noStrike" baseline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Forward – backward  for Mixture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G</a:t>
            </a:r>
            <a:r>
              <a:rPr lang="en-US" sz="2000" b="0" i="0" u="none" strike="noStrike" baseline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auss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25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84BBB-CEB6-B2E6-97D3-05A1C3EDE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time: </a:t>
            </a:r>
            <a:br>
              <a:rPr lang="en-US" dirty="0"/>
            </a:br>
            <a:r>
              <a:rPr lang="en-US" dirty="0"/>
              <a:t>Stochastic Gradient Decent (SGD)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A6CB1-FB6A-0214-BB08-085FE51E8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981200"/>
            <a:ext cx="7973888" cy="4114800"/>
          </a:xfrm>
        </p:spPr>
        <p:txBody>
          <a:bodyPr/>
          <a:lstStyle/>
          <a:p>
            <a:r>
              <a:rPr lang="en-US" dirty="0"/>
              <a:t>What it is and why we do it</a:t>
            </a:r>
          </a:p>
          <a:p>
            <a:r>
              <a:rPr lang="en-US" dirty="0"/>
              <a:t>Requirements for convergence</a:t>
            </a:r>
          </a:p>
          <a:p>
            <a:r>
              <a:rPr lang="en-US" dirty="0"/>
              <a:t>SGD for neural nets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Proof of convergence !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SGD for Spatial data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ECC35-2599-48A2-371A-E661EDA76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98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84BBB-CEB6-B2E6-97D3-05A1C3EDE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: </a:t>
            </a:r>
            <a:br>
              <a:rPr lang="en-US" dirty="0"/>
            </a:br>
            <a:r>
              <a:rPr lang="en-US" dirty="0"/>
              <a:t>Stochastic Gradient Decent (SGD)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A6CB1-FB6A-0214-BB08-085FE51E8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981200"/>
            <a:ext cx="7973888" cy="4114800"/>
          </a:xfrm>
        </p:spPr>
        <p:txBody>
          <a:bodyPr/>
          <a:lstStyle/>
          <a:p>
            <a:r>
              <a:rPr lang="en-US" dirty="0"/>
              <a:t>What it is and why we do it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Requirements for convergence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SGD for neural nets</a:t>
            </a:r>
          </a:p>
          <a:p>
            <a:r>
              <a:rPr lang="en-US" dirty="0"/>
              <a:t>Proof of convergence !</a:t>
            </a:r>
          </a:p>
          <a:p>
            <a:r>
              <a:rPr lang="en-US" dirty="0"/>
              <a:t>SGD for Spatial data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ECC35-2599-48A2-371A-E661EDA76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996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502EFA33-1274-60F3-65D5-533067180D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331"/>
          <a:stretch/>
        </p:blipFill>
        <p:spPr bwMode="auto">
          <a:xfrm>
            <a:off x="1017666" y="4083652"/>
            <a:ext cx="7076660" cy="250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SGD:   Main Idea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7860"/>
          <a:stretch/>
        </p:blipFill>
        <p:spPr>
          <a:xfrm>
            <a:off x="953664" y="1107224"/>
            <a:ext cx="7076660" cy="285641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4555996" y="3634997"/>
            <a:ext cx="266700" cy="2900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56362" y="4365104"/>
                <a:ext cx="1483990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"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i="1" smtClean="0"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"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6362" y="4365104"/>
                <a:ext cx="1483990" cy="400110"/>
              </a:xfrm>
              <a:prstGeom prst="rect">
                <a:avLst/>
              </a:prstGeom>
              <a:blipFill>
                <a:blip r:embed="rId3"/>
                <a:stretch>
                  <a:fillRect b="-1470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FEB10504-85ED-6F81-DF51-4B7BA1BC3B62}"/>
              </a:ext>
            </a:extLst>
          </p:cNvPr>
          <p:cNvSpPr txBox="1"/>
          <p:nvPr/>
        </p:nvSpPr>
        <p:spPr>
          <a:xfrm>
            <a:off x="4689346" y="1624749"/>
            <a:ext cx="1337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(Gradient)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27984" y="3793587"/>
            <a:ext cx="331236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«some stochastic element»</a:t>
            </a:r>
          </a:p>
        </p:txBody>
      </p:sp>
    </p:spTree>
    <p:extLst>
      <p:ext uri="{BB962C8B-B14F-4D97-AF65-F5344CB8AC3E}">
        <p14:creationId xmlns:p14="http://schemas.microsoft.com/office/powerpoint/2010/main" val="27183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208" y="341784"/>
            <a:ext cx="7696200" cy="1143000"/>
          </a:xfrm>
        </p:spPr>
        <p:txBody>
          <a:bodyPr/>
          <a:lstStyle/>
          <a:p>
            <a:r>
              <a:rPr lang="en-US" dirty="0"/>
              <a:t>Assumptions for proof of convergence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665"/>
          <a:stretch/>
        </p:blipFill>
        <p:spPr>
          <a:xfrm>
            <a:off x="1320272" y="1173892"/>
            <a:ext cx="7696200" cy="260405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768" y="3933056"/>
            <a:ext cx="7813736" cy="18926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4474456" y="3949365"/>
            <a:ext cx="144016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9176" y="3889856"/>
            <a:ext cx="379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x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6005624" y="6136846"/>
            <a:ext cx="223528" cy="737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474456" y="6001394"/>
                <a:ext cx="1531168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 h</a:t>
                </a:r>
                <a:r>
                  <a:rPr lang="en-US" sz="1400" b="0" dirty="0"/>
                  <a:t>as same sign as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456" y="6001394"/>
                <a:ext cx="1531168" cy="523220"/>
              </a:xfrm>
              <a:prstGeom prst="rect">
                <a:avLst/>
              </a:prstGeom>
              <a:blipFill>
                <a:blip r:embed="rId4"/>
                <a:stretch>
                  <a:fillRect l="-791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Freeform 32"/>
          <p:cNvSpPr/>
          <p:nvPr/>
        </p:nvSpPr>
        <p:spPr bwMode="auto">
          <a:xfrm>
            <a:off x="6207968" y="5874479"/>
            <a:ext cx="1463040" cy="548640"/>
          </a:xfrm>
          <a:custGeom>
            <a:avLst/>
            <a:gdLst>
              <a:gd name="connsiteX0" fmla="*/ 0 w 1463040"/>
              <a:gd name="connsiteY0" fmla="*/ 548640 h 548640"/>
              <a:gd name="connsiteX1" fmla="*/ 373380 w 1463040"/>
              <a:gd name="connsiteY1" fmla="*/ 365760 h 548640"/>
              <a:gd name="connsiteX2" fmla="*/ 922020 w 1463040"/>
              <a:gd name="connsiteY2" fmla="*/ 137160 h 548640"/>
              <a:gd name="connsiteX3" fmla="*/ 1463040 w 1463040"/>
              <a:gd name="connsiteY3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548640">
                <a:moveTo>
                  <a:pt x="0" y="548640"/>
                </a:moveTo>
                <a:cubicBezTo>
                  <a:pt x="109855" y="491490"/>
                  <a:pt x="219710" y="434340"/>
                  <a:pt x="373380" y="365760"/>
                </a:cubicBezTo>
                <a:cubicBezTo>
                  <a:pt x="527050" y="297180"/>
                  <a:pt x="740410" y="198120"/>
                  <a:pt x="922020" y="137160"/>
                </a:cubicBezTo>
                <a:cubicBezTo>
                  <a:pt x="1103630" y="76200"/>
                  <a:pt x="1283335" y="38100"/>
                  <a:pt x="146304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5" name="Straight Connector 34"/>
          <p:cNvCxnSpPr/>
          <p:nvPr/>
        </p:nvCxnSpPr>
        <p:spPr bwMode="auto">
          <a:xfrm flipH="1">
            <a:off x="6939488" y="5733256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flipV="1">
            <a:off x="6140936" y="6081966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6333242" y="6231963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3242" y="6231963"/>
                <a:ext cx="65992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6996382" y="6244796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6382" y="6244796"/>
                <a:ext cx="65992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7551277" y="5666955"/>
                <a:ext cx="77226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1277" y="5666955"/>
                <a:ext cx="772263" cy="400110"/>
              </a:xfrm>
              <a:prstGeom prst="rect">
                <a:avLst/>
              </a:prstGeom>
              <a:blipFill>
                <a:blip r:embed="rId7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 42"/>
          <p:cNvSpPr/>
          <p:nvPr/>
        </p:nvSpPr>
        <p:spPr bwMode="auto">
          <a:xfrm>
            <a:off x="2356872" y="5881760"/>
            <a:ext cx="1783080" cy="381244"/>
          </a:xfrm>
          <a:custGeom>
            <a:avLst/>
            <a:gdLst>
              <a:gd name="connsiteX0" fmla="*/ 0 w 1783080"/>
              <a:gd name="connsiteY0" fmla="*/ 45720 h 381244"/>
              <a:gd name="connsiteX1" fmla="*/ 678180 w 1783080"/>
              <a:gd name="connsiteY1" fmla="*/ 381000 h 381244"/>
              <a:gd name="connsiteX2" fmla="*/ 1783080 w 1783080"/>
              <a:gd name="connsiteY2" fmla="*/ 0 h 38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3080" h="381244">
                <a:moveTo>
                  <a:pt x="0" y="45720"/>
                </a:moveTo>
                <a:cubicBezTo>
                  <a:pt x="190500" y="217170"/>
                  <a:pt x="381000" y="388620"/>
                  <a:pt x="678180" y="381000"/>
                </a:cubicBezTo>
                <a:cubicBezTo>
                  <a:pt x="975360" y="373380"/>
                  <a:pt x="1379220" y="186690"/>
                  <a:pt x="178308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44" name="Straight Connector 43"/>
          <p:cNvCxnSpPr/>
          <p:nvPr/>
        </p:nvCxnSpPr>
        <p:spPr bwMode="auto">
          <a:xfrm flipH="1">
            <a:off x="2499600" y="5716751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 flipH="1">
            <a:off x="6300192" y="5517232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flipV="1">
            <a:off x="2339752" y="6378535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flipH="1">
            <a:off x="3028196" y="5716751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3182516" y="5746171"/>
                <a:ext cx="7593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516" y="5746171"/>
                <a:ext cx="759375" cy="400110"/>
              </a:xfrm>
              <a:prstGeom prst="rect">
                <a:avLst/>
              </a:prstGeom>
              <a:blipFill>
                <a:blip r:embed="rId8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2752727" y="6398593"/>
                <a:ext cx="56848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727" y="6398593"/>
                <a:ext cx="568489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62D7951-DE60-E14D-E544-73B9055AEE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87354" y="242057"/>
            <a:ext cx="2321819" cy="4121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36173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88640"/>
            <a:ext cx="7696200" cy="1143000"/>
          </a:xfrm>
        </p:spPr>
        <p:txBody>
          <a:bodyPr/>
          <a:lstStyle/>
          <a:p>
            <a:r>
              <a:rPr lang="en-US" dirty="0"/>
              <a:t>Convergence of SGD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52736"/>
            <a:ext cx="8208912" cy="4536504"/>
          </a:xfrm>
        </p:spPr>
        <p:txBody>
          <a:bodyPr/>
          <a:lstStyle/>
          <a:p>
            <a:r>
              <a:rPr lang="en-US" sz="2400" dirty="0"/>
              <a:t>Want to show that the SGD procedure is consistent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Do this in three steps (with some sub-steps on the way)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Prove that L2 convergence gives consistency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Prove that the sequence converge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Prove that  we converge to the true parameter </a:t>
            </a:r>
          </a:p>
          <a:p>
            <a:pPr marL="1200150" lvl="2" indent="-342900">
              <a:buFont typeface="+mj-lt"/>
              <a:buAutoNum type="arabicPeriod"/>
            </a:pPr>
            <a:r>
              <a:rPr lang="en-US" sz="1400" dirty="0"/>
              <a:t>Sharp transition at zero</a:t>
            </a:r>
          </a:p>
          <a:p>
            <a:pPr marL="1200150" lvl="2" indent="-342900">
              <a:buFont typeface="+mj-lt"/>
              <a:buAutoNum type="arabicPeriod"/>
            </a:pPr>
            <a:endParaRPr lang="en-US" sz="1400" dirty="0"/>
          </a:p>
          <a:p>
            <a:pPr marL="1200150" lvl="2" indent="-342900">
              <a:buFont typeface="+mj-lt"/>
              <a:buAutoNum type="arabicPeriod"/>
            </a:pPr>
            <a:r>
              <a:rPr lang="en-US" sz="1400" dirty="0"/>
              <a:t>Smooth transition at zero</a:t>
            </a:r>
          </a:p>
          <a:p>
            <a:pPr marL="1200150" lvl="2" indent="-342900">
              <a:buFont typeface="+mj-lt"/>
              <a:buAutoNum type="arabicPeriod"/>
            </a:pPr>
            <a:endParaRPr lang="en-US" sz="1400" dirty="0"/>
          </a:p>
          <a:p>
            <a:pPr marL="57150" indent="0">
              <a:buNone/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51383" y="6054197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8249"/>
          <a:stretch/>
        </p:blipFill>
        <p:spPr>
          <a:xfrm>
            <a:off x="1079748" y="1556792"/>
            <a:ext cx="7264152" cy="1519621"/>
          </a:xfrm>
          <a:prstGeom prst="rect">
            <a:avLst/>
          </a:prstGeom>
        </p:spPr>
      </p:pic>
      <p:sp>
        <p:nvSpPr>
          <p:cNvPr id="6" name="Freeform 20">
            <a:extLst>
              <a:ext uri="{FF2B5EF4-FFF2-40B4-BE49-F238E27FC236}">
                <a16:creationId xmlns:a16="http://schemas.microsoft.com/office/drawing/2014/main" id="{E788CC6D-CAFB-420E-8A9A-EC25CDC7F067}"/>
              </a:ext>
            </a:extLst>
          </p:cNvPr>
          <p:cNvSpPr/>
          <p:nvPr/>
        </p:nvSpPr>
        <p:spPr bwMode="auto">
          <a:xfrm>
            <a:off x="6871480" y="5292671"/>
            <a:ext cx="728304" cy="266352"/>
          </a:xfrm>
          <a:custGeom>
            <a:avLst/>
            <a:gdLst>
              <a:gd name="connsiteX0" fmla="*/ 0 w 1463040"/>
              <a:gd name="connsiteY0" fmla="*/ 548640 h 548640"/>
              <a:gd name="connsiteX1" fmla="*/ 373380 w 1463040"/>
              <a:gd name="connsiteY1" fmla="*/ 365760 h 548640"/>
              <a:gd name="connsiteX2" fmla="*/ 922020 w 1463040"/>
              <a:gd name="connsiteY2" fmla="*/ 137160 h 548640"/>
              <a:gd name="connsiteX3" fmla="*/ 1463040 w 1463040"/>
              <a:gd name="connsiteY3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548640">
                <a:moveTo>
                  <a:pt x="0" y="548640"/>
                </a:moveTo>
                <a:cubicBezTo>
                  <a:pt x="109855" y="491490"/>
                  <a:pt x="219710" y="434340"/>
                  <a:pt x="373380" y="365760"/>
                </a:cubicBezTo>
                <a:cubicBezTo>
                  <a:pt x="527050" y="297180"/>
                  <a:pt x="740410" y="198120"/>
                  <a:pt x="922020" y="137160"/>
                </a:cubicBezTo>
                <a:cubicBezTo>
                  <a:pt x="1103630" y="76200"/>
                  <a:pt x="1283335" y="38100"/>
                  <a:pt x="146304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AE3F63-51BC-4184-8E48-28E825CDA2D0}"/>
              </a:ext>
            </a:extLst>
          </p:cNvPr>
          <p:cNvCxnSpPr/>
          <p:nvPr/>
        </p:nvCxnSpPr>
        <p:spPr bwMode="auto">
          <a:xfrm flipH="1">
            <a:off x="7603000" y="4725144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435386-1E10-487C-8C8A-81AEC8A678F6}"/>
              </a:ext>
            </a:extLst>
          </p:cNvPr>
          <p:cNvCxnSpPr/>
          <p:nvPr/>
        </p:nvCxnSpPr>
        <p:spPr bwMode="auto">
          <a:xfrm flipV="1">
            <a:off x="6804448" y="5217870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5AA92F5-FBF7-4572-B0AA-291380C59229}"/>
                  </a:ext>
                </a:extLst>
              </p:cNvPr>
              <p:cNvSpPr/>
              <p:nvPr/>
            </p:nvSpPr>
            <p:spPr>
              <a:xfrm>
                <a:off x="6996754" y="5367867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5AA92F5-FBF7-4572-B0AA-291380C592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6754" y="5367867"/>
                <a:ext cx="659924" cy="2616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90BB2F8-9019-41CA-BA2D-05E7CBD36981}"/>
                  </a:ext>
                </a:extLst>
              </p:cNvPr>
              <p:cNvSpPr/>
              <p:nvPr/>
            </p:nvSpPr>
            <p:spPr>
              <a:xfrm>
                <a:off x="7659894" y="5380700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90BB2F8-9019-41CA-BA2D-05E7CBD369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9894" y="5380700"/>
                <a:ext cx="659924" cy="2616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3BAB0C-FC5E-49EB-AF15-1C160B9F1061}"/>
              </a:ext>
            </a:extLst>
          </p:cNvPr>
          <p:cNvCxnSpPr/>
          <p:nvPr/>
        </p:nvCxnSpPr>
        <p:spPr bwMode="auto">
          <a:xfrm flipH="1">
            <a:off x="5058403" y="4879672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9363B1-92EE-4A44-BB52-127F520517EA}"/>
              </a:ext>
            </a:extLst>
          </p:cNvPr>
          <p:cNvCxnSpPr/>
          <p:nvPr/>
        </p:nvCxnSpPr>
        <p:spPr bwMode="auto">
          <a:xfrm flipH="1">
            <a:off x="6963704" y="4653136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95CD85-B98A-4A08-9C9D-FB1B67923A27}"/>
              </a:ext>
            </a:extLst>
          </p:cNvPr>
          <p:cNvCxnSpPr/>
          <p:nvPr/>
        </p:nvCxnSpPr>
        <p:spPr bwMode="auto">
          <a:xfrm flipV="1">
            <a:off x="4898555" y="5541456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EC9557B-BA7B-44F3-97EC-D97F67C43329}"/>
              </a:ext>
            </a:extLst>
          </p:cNvPr>
          <p:cNvCxnSpPr/>
          <p:nvPr/>
        </p:nvCxnSpPr>
        <p:spPr bwMode="auto">
          <a:xfrm flipH="1">
            <a:off x="5586999" y="4879672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9C3E8E2-71EA-439A-915C-A67D294855B1}"/>
                  </a:ext>
                </a:extLst>
              </p:cNvPr>
              <p:cNvSpPr/>
              <p:nvPr/>
            </p:nvSpPr>
            <p:spPr>
              <a:xfrm>
                <a:off x="5520635" y="4581128"/>
                <a:ext cx="7593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9C3E8E2-71EA-439A-915C-A67D294855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635" y="4581128"/>
                <a:ext cx="759375" cy="400110"/>
              </a:xfrm>
              <a:prstGeom prst="rect">
                <a:avLst/>
              </a:prstGeom>
              <a:blipFill>
                <a:blip r:embed="rId5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reeform 31">
            <a:extLst>
              <a:ext uri="{FF2B5EF4-FFF2-40B4-BE49-F238E27FC236}">
                <a16:creationId xmlns:a16="http://schemas.microsoft.com/office/drawing/2014/main" id="{B991629A-8711-4C4E-8F14-0A8E6C3E1874}"/>
              </a:ext>
            </a:extLst>
          </p:cNvPr>
          <p:cNvSpPr/>
          <p:nvPr/>
        </p:nvSpPr>
        <p:spPr bwMode="auto">
          <a:xfrm>
            <a:off x="4911716" y="4805759"/>
            <a:ext cx="1432560" cy="655320"/>
          </a:xfrm>
          <a:custGeom>
            <a:avLst/>
            <a:gdLst>
              <a:gd name="connsiteX0" fmla="*/ 0 w 1432560"/>
              <a:gd name="connsiteY0" fmla="*/ 190500 h 570921"/>
              <a:gd name="connsiteX1" fmla="*/ 518160 w 1432560"/>
              <a:gd name="connsiteY1" fmla="*/ 556260 h 570921"/>
              <a:gd name="connsiteX2" fmla="*/ 868680 w 1432560"/>
              <a:gd name="connsiteY2" fmla="*/ 449580 h 570921"/>
              <a:gd name="connsiteX3" fmla="*/ 1432560 w 1432560"/>
              <a:gd name="connsiteY3" fmla="*/ 0 h 570921"/>
              <a:gd name="connsiteX0" fmla="*/ 0 w 1432560"/>
              <a:gd name="connsiteY0" fmla="*/ 190500 h 582232"/>
              <a:gd name="connsiteX1" fmla="*/ 518160 w 1432560"/>
              <a:gd name="connsiteY1" fmla="*/ 556260 h 582232"/>
              <a:gd name="connsiteX2" fmla="*/ 701040 w 1432560"/>
              <a:gd name="connsiteY2" fmla="*/ 541020 h 582232"/>
              <a:gd name="connsiteX3" fmla="*/ 868680 w 1432560"/>
              <a:gd name="connsiteY3" fmla="*/ 449580 h 582232"/>
              <a:gd name="connsiteX4" fmla="*/ 1432560 w 1432560"/>
              <a:gd name="connsiteY4" fmla="*/ 0 h 582232"/>
              <a:gd name="connsiteX0" fmla="*/ 0 w 1432560"/>
              <a:gd name="connsiteY0" fmla="*/ 190500 h 625351"/>
              <a:gd name="connsiteX1" fmla="*/ 518160 w 1432560"/>
              <a:gd name="connsiteY1" fmla="*/ 556260 h 625351"/>
              <a:gd name="connsiteX2" fmla="*/ 701040 w 1432560"/>
              <a:gd name="connsiteY2" fmla="*/ 617220 h 625351"/>
              <a:gd name="connsiteX3" fmla="*/ 868680 w 1432560"/>
              <a:gd name="connsiteY3" fmla="*/ 449580 h 625351"/>
              <a:gd name="connsiteX4" fmla="*/ 1432560 w 1432560"/>
              <a:gd name="connsiteY4" fmla="*/ 0 h 625351"/>
              <a:gd name="connsiteX0" fmla="*/ 0 w 1432560"/>
              <a:gd name="connsiteY0" fmla="*/ 190500 h 625351"/>
              <a:gd name="connsiteX1" fmla="*/ 518160 w 1432560"/>
              <a:gd name="connsiteY1" fmla="*/ 556260 h 625351"/>
              <a:gd name="connsiteX2" fmla="*/ 701040 w 1432560"/>
              <a:gd name="connsiteY2" fmla="*/ 617220 h 625351"/>
              <a:gd name="connsiteX3" fmla="*/ 868680 w 1432560"/>
              <a:gd name="connsiteY3" fmla="*/ 449580 h 625351"/>
              <a:gd name="connsiteX4" fmla="*/ 1432560 w 1432560"/>
              <a:gd name="connsiteY4" fmla="*/ 0 h 625351"/>
              <a:gd name="connsiteX0" fmla="*/ 0 w 1432560"/>
              <a:gd name="connsiteY0" fmla="*/ 190500 h 625351"/>
              <a:gd name="connsiteX1" fmla="*/ 518160 w 1432560"/>
              <a:gd name="connsiteY1" fmla="*/ 556260 h 625351"/>
              <a:gd name="connsiteX2" fmla="*/ 701040 w 1432560"/>
              <a:gd name="connsiteY2" fmla="*/ 617220 h 625351"/>
              <a:gd name="connsiteX3" fmla="*/ 868680 w 1432560"/>
              <a:gd name="connsiteY3" fmla="*/ 449580 h 625351"/>
              <a:gd name="connsiteX4" fmla="*/ 1432560 w 1432560"/>
              <a:gd name="connsiteY4" fmla="*/ 0 h 625351"/>
              <a:gd name="connsiteX0" fmla="*/ 0 w 1432560"/>
              <a:gd name="connsiteY0" fmla="*/ 190500 h 659543"/>
              <a:gd name="connsiteX1" fmla="*/ 518160 w 1432560"/>
              <a:gd name="connsiteY1" fmla="*/ 556260 h 659543"/>
              <a:gd name="connsiteX2" fmla="*/ 678180 w 1432560"/>
              <a:gd name="connsiteY2" fmla="*/ 655320 h 659543"/>
              <a:gd name="connsiteX3" fmla="*/ 868680 w 1432560"/>
              <a:gd name="connsiteY3" fmla="*/ 449580 h 659543"/>
              <a:gd name="connsiteX4" fmla="*/ 1432560 w 1432560"/>
              <a:gd name="connsiteY4" fmla="*/ 0 h 659543"/>
              <a:gd name="connsiteX0" fmla="*/ 0 w 1432560"/>
              <a:gd name="connsiteY0" fmla="*/ 190500 h 659543"/>
              <a:gd name="connsiteX1" fmla="*/ 518160 w 1432560"/>
              <a:gd name="connsiteY1" fmla="*/ 556260 h 659543"/>
              <a:gd name="connsiteX2" fmla="*/ 678180 w 1432560"/>
              <a:gd name="connsiteY2" fmla="*/ 655320 h 659543"/>
              <a:gd name="connsiteX3" fmla="*/ 868680 w 1432560"/>
              <a:gd name="connsiteY3" fmla="*/ 449580 h 659543"/>
              <a:gd name="connsiteX4" fmla="*/ 1432560 w 1432560"/>
              <a:gd name="connsiteY4" fmla="*/ 0 h 659543"/>
              <a:gd name="connsiteX0" fmla="*/ 0 w 1432560"/>
              <a:gd name="connsiteY0" fmla="*/ 190500 h 655320"/>
              <a:gd name="connsiteX1" fmla="*/ 518160 w 1432560"/>
              <a:gd name="connsiteY1" fmla="*/ 556260 h 655320"/>
              <a:gd name="connsiteX2" fmla="*/ 678180 w 1432560"/>
              <a:gd name="connsiteY2" fmla="*/ 655320 h 655320"/>
              <a:gd name="connsiteX3" fmla="*/ 868680 w 1432560"/>
              <a:gd name="connsiteY3" fmla="*/ 449580 h 655320"/>
              <a:gd name="connsiteX4" fmla="*/ 1432560 w 1432560"/>
              <a:gd name="connsiteY4" fmla="*/ 0 h 655320"/>
              <a:gd name="connsiteX0" fmla="*/ 0 w 1432560"/>
              <a:gd name="connsiteY0" fmla="*/ 190500 h 655320"/>
              <a:gd name="connsiteX1" fmla="*/ 518160 w 1432560"/>
              <a:gd name="connsiteY1" fmla="*/ 556260 h 655320"/>
              <a:gd name="connsiteX2" fmla="*/ 678180 w 1432560"/>
              <a:gd name="connsiteY2" fmla="*/ 655320 h 655320"/>
              <a:gd name="connsiteX3" fmla="*/ 868680 w 1432560"/>
              <a:gd name="connsiteY3" fmla="*/ 449580 h 655320"/>
              <a:gd name="connsiteX4" fmla="*/ 1432560 w 1432560"/>
              <a:gd name="connsiteY4" fmla="*/ 0 h 655320"/>
              <a:gd name="connsiteX0" fmla="*/ 0 w 1432560"/>
              <a:gd name="connsiteY0" fmla="*/ 190500 h 655320"/>
              <a:gd name="connsiteX1" fmla="*/ 518160 w 1432560"/>
              <a:gd name="connsiteY1" fmla="*/ 556260 h 655320"/>
              <a:gd name="connsiteX2" fmla="*/ 678180 w 1432560"/>
              <a:gd name="connsiteY2" fmla="*/ 655320 h 655320"/>
              <a:gd name="connsiteX3" fmla="*/ 868680 w 1432560"/>
              <a:gd name="connsiteY3" fmla="*/ 449580 h 655320"/>
              <a:gd name="connsiteX4" fmla="*/ 1432560 w 143256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2560" h="655320">
                <a:moveTo>
                  <a:pt x="0" y="190500"/>
                </a:moveTo>
                <a:cubicBezTo>
                  <a:pt x="186690" y="351790"/>
                  <a:pt x="405130" y="478790"/>
                  <a:pt x="518160" y="556260"/>
                </a:cubicBezTo>
                <a:cubicBezTo>
                  <a:pt x="631190" y="633730"/>
                  <a:pt x="604520" y="619760"/>
                  <a:pt x="678180" y="655320"/>
                </a:cubicBezTo>
                <a:cubicBezTo>
                  <a:pt x="774700" y="553720"/>
                  <a:pt x="742950" y="558800"/>
                  <a:pt x="868680" y="449580"/>
                </a:cubicBezTo>
                <a:cubicBezTo>
                  <a:pt x="994410" y="340360"/>
                  <a:pt x="1226820" y="178435"/>
                  <a:pt x="143256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Freeform 32">
            <a:extLst>
              <a:ext uri="{FF2B5EF4-FFF2-40B4-BE49-F238E27FC236}">
                <a16:creationId xmlns:a16="http://schemas.microsoft.com/office/drawing/2014/main" id="{6B56047A-05E3-4E0A-AFBC-FE59B3468BFC}"/>
              </a:ext>
            </a:extLst>
          </p:cNvPr>
          <p:cNvSpPr/>
          <p:nvPr/>
        </p:nvSpPr>
        <p:spPr bwMode="auto">
          <a:xfrm rot="10800000">
            <a:off x="7607388" y="4857498"/>
            <a:ext cx="728304" cy="266352"/>
          </a:xfrm>
          <a:custGeom>
            <a:avLst/>
            <a:gdLst>
              <a:gd name="connsiteX0" fmla="*/ 0 w 1463040"/>
              <a:gd name="connsiteY0" fmla="*/ 548640 h 548640"/>
              <a:gd name="connsiteX1" fmla="*/ 373380 w 1463040"/>
              <a:gd name="connsiteY1" fmla="*/ 365760 h 548640"/>
              <a:gd name="connsiteX2" fmla="*/ 922020 w 1463040"/>
              <a:gd name="connsiteY2" fmla="*/ 137160 h 548640"/>
              <a:gd name="connsiteX3" fmla="*/ 1463040 w 1463040"/>
              <a:gd name="connsiteY3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548640">
                <a:moveTo>
                  <a:pt x="0" y="548640"/>
                </a:moveTo>
                <a:cubicBezTo>
                  <a:pt x="109855" y="491490"/>
                  <a:pt x="219710" y="434340"/>
                  <a:pt x="373380" y="365760"/>
                </a:cubicBezTo>
                <a:cubicBezTo>
                  <a:pt x="527050" y="297180"/>
                  <a:pt x="740410" y="198120"/>
                  <a:pt x="922020" y="137160"/>
                </a:cubicBezTo>
                <a:cubicBezTo>
                  <a:pt x="1103630" y="76200"/>
                  <a:pt x="1283335" y="38100"/>
                  <a:pt x="146304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AA9DFEEC-102A-4AFD-8265-5583364D597E}"/>
              </a:ext>
            </a:extLst>
          </p:cNvPr>
          <p:cNvSpPr/>
          <p:nvPr/>
        </p:nvSpPr>
        <p:spPr bwMode="auto">
          <a:xfrm>
            <a:off x="2587766" y="6013804"/>
            <a:ext cx="1463040" cy="548640"/>
          </a:xfrm>
          <a:custGeom>
            <a:avLst/>
            <a:gdLst>
              <a:gd name="connsiteX0" fmla="*/ 0 w 1463040"/>
              <a:gd name="connsiteY0" fmla="*/ 548640 h 548640"/>
              <a:gd name="connsiteX1" fmla="*/ 373380 w 1463040"/>
              <a:gd name="connsiteY1" fmla="*/ 365760 h 548640"/>
              <a:gd name="connsiteX2" fmla="*/ 922020 w 1463040"/>
              <a:gd name="connsiteY2" fmla="*/ 137160 h 548640"/>
              <a:gd name="connsiteX3" fmla="*/ 1463040 w 1463040"/>
              <a:gd name="connsiteY3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548640">
                <a:moveTo>
                  <a:pt x="0" y="548640"/>
                </a:moveTo>
                <a:cubicBezTo>
                  <a:pt x="109855" y="491490"/>
                  <a:pt x="219710" y="434340"/>
                  <a:pt x="373380" y="365760"/>
                </a:cubicBezTo>
                <a:cubicBezTo>
                  <a:pt x="527050" y="297180"/>
                  <a:pt x="740410" y="198120"/>
                  <a:pt x="922020" y="137160"/>
                </a:cubicBezTo>
                <a:cubicBezTo>
                  <a:pt x="1103630" y="76200"/>
                  <a:pt x="1283335" y="38100"/>
                  <a:pt x="146304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75CD7B1-B943-4689-949E-1696805524B5}"/>
              </a:ext>
            </a:extLst>
          </p:cNvPr>
          <p:cNvCxnSpPr>
            <a:cxnSpLocks/>
          </p:cNvCxnSpPr>
          <p:nvPr/>
        </p:nvCxnSpPr>
        <p:spPr bwMode="auto">
          <a:xfrm flipH="1">
            <a:off x="3319286" y="5656557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F21D532-B137-40D2-88D7-ECF86A08D0D3}"/>
              </a:ext>
            </a:extLst>
          </p:cNvPr>
          <p:cNvCxnSpPr>
            <a:cxnSpLocks/>
          </p:cNvCxnSpPr>
          <p:nvPr/>
        </p:nvCxnSpPr>
        <p:spPr bwMode="auto">
          <a:xfrm flipV="1">
            <a:off x="2520734" y="6221291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0129369-CF75-4B44-B744-32993DBEB9DF}"/>
                  </a:ext>
                </a:extLst>
              </p:cNvPr>
              <p:cNvSpPr/>
              <p:nvPr/>
            </p:nvSpPr>
            <p:spPr>
              <a:xfrm>
                <a:off x="2713040" y="6371288"/>
                <a:ext cx="659924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0129369-CF75-4B44-B744-32993DBEB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040" y="6371288"/>
                <a:ext cx="65992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73ECBA9-34FD-4317-A877-0CBA043D35AE}"/>
                  </a:ext>
                </a:extLst>
              </p:cNvPr>
              <p:cNvSpPr/>
              <p:nvPr/>
            </p:nvSpPr>
            <p:spPr>
              <a:xfrm>
                <a:off x="3376180" y="6384121"/>
                <a:ext cx="659924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73ECBA9-34FD-4317-A877-0CBA043D35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6180" y="6384121"/>
                <a:ext cx="65992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C7CD374-12D6-4817-A731-A47B5A026C0A}"/>
                  </a:ext>
                </a:extLst>
              </p:cNvPr>
              <p:cNvSpPr/>
              <p:nvPr/>
            </p:nvSpPr>
            <p:spPr>
              <a:xfrm>
                <a:off x="3958582" y="5673977"/>
                <a:ext cx="77226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C7CD374-12D6-4817-A731-A47B5A026C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8582" y="5673977"/>
                <a:ext cx="772263" cy="400110"/>
              </a:xfrm>
              <a:prstGeom prst="rect">
                <a:avLst/>
              </a:prstGeom>
              <a:blipFill>
                <a:blip r:embed="rId8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reeform 14">
            <a:extLst>
              <a:ext uri="{FF2B5EF4-FFF2-40B4-BE49-F238E27FC236}">
                <a16:creationId xmlns:a16="http://schemas.microsoft.com/office/drawing/2014/main" id="{19D79572-B95F-44B8-A34D-E3E6E7BFC746}"/>
              </a:ext>
            </a:extLst>
          </p:cNvPr>
          <p:cNvSpPr/>
          <p:nvPr/>
        </p:nvSpPr>
        <p:spPr bwMode="auto">
          <a:xfrm>
            <a:off x="521630" y="5717049"/>
            <a:ext cx="1783080" cy="381244"/>
          </a:xfrm>
          <a:custGeom>
            <a:avLst/>
            <a:gdLst>
              <a:gd name="connsiteX0" fmla="*/ 0 w 1783080"/>
              <a:gd name="connsiteY0" fmla="*/ 45720 h 381244"/>
              <a:gd name="connsiteX1" fmla="*/ 678180 w 1783080"/>
              <a:gd name="connsiteY1" fmla="*/ 381000 h 381244"/>
              <a:gd name="connsiteX2" fmla="*/ 1783080 w 1783080"/>
              <a:gd name="connsiteY2" fmla="*/ 0 h 38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3080" h="381244">
                <a:moveTo>
                  <a:pt x="0" y="45720"/>
                </a:moveTo>
                <a:cubicBezTo>
                  <a:pt x="190500" y="217170"/>
                  <a:pt x="381000" y="388620"/>
                  <a:pt x="678180" y="381000"/>
                </a:cubicBezTo>
                <a:cubicBezTo>
                  <a:pt x="975360" y="373380"/>
                  <a:pt x="1379220" y="186690"/>
                  <a:pt x="178308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5F06D4C-C128-45D8-A8EF-A32D336E7B7E}"/>
              </a:ext>
            </a:extLst>
          </p:cNvPr>
          <p:cNvCxnSpPr>
            <a:cxnSpLocks/>
          </p:cNvCxnSpPr>
          <p:nvPr/>
        </p:nvCxnSpPr>
        <p:spPr bwMode="auto">
          <a:xfrm flipH="1">
            <a:off x="664358" y="5552040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726A3E7-7957-4B42-A9C9-93CD266D4316}"/>
              </a:ext>
            </a:extLst>
          </p:cNvPr>
          <p:cNvCxnSpPr>
            <a:cxnSpLocks/>
          </p:cNvCxnSpPr>
          <p:nvPr/>
        </p:nvCxnSpPr>
        <p:spPr bwMode="auto">
          <a:xfrm flipH="1">
            <a:off x="2679990" y="5656557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FF709D3-C7EE-4ABD-8F95-0C8F31567B09}"/>
              </a:ext>
            </a:extLst>
          </p:cNvPr>
          <p:cNvCxnSpPr>
            <a:cxnSpLocks/>
          </p:cNvCxnSpPr>
          <p:nvPr/>
        </p:nvCxnSpPr>
        <p:spPr bwMode="auto">
          <a:xfrm flipV="1">
            <a:off x="504510" y="6213824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0E36DAF-BCC6-491F-AF36-CE7F38C07ED2}"/>
              </a:ext>
            </a:extLst>
          </p:cNvPr>
          <p:cNvCxnSpPr>
            <a:cxnSpLocks/>
          </p:cNvCxnSpPr>
          <p:nvPr/>
        </p:nvCxnSpPr>
        <p:spPr bwMode="auto">
          <a:xfrm flipH="1">
            <a:off x="1192954" y="5552040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9242EA-028B-4C20-9D22-C63588BC8AFD}"/>
                  </a:ext>
                </a:extLst>
              </p:cNvPr>
              <p:cNvSpPr/>
              <p:nvPr/>
            </p:nvSpPr>
            <p:spPr>
              <a:xfrm>
                <a:off x="1347274" y="5581460"/>
                <a:ext cx="75937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9242EA-028B-4C20-9D22-C63588BC8A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274" y="5581460"/>
                <a:ext cx="759375" cy="400110"/>
              </a:xfrm>
              <a:prstGeom prst="rect">
                <a:avLst/>
              </a:prstGeom>
              <a:blipFill>
                <a:blip r:embed="rId9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4B3A505-FB24-D1FB-300A-4A91617F1612}"/>
                  </a:ext>
                </a:extLst>
              </p:cNvPr>
              <p:cNvSpPr/>
              <p:nvPr/>
            </p:nvSpPr>
            <p:spPr>
              <a:xfrm>
                <a:off x="8008524" y="4385712"/>
                <a:ext cx="77226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4B3A505-FB24-D1FB-300A-4A91617F16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524" y="4385712"/>
                <a:ext cx="772263" cy="400110"/>
              </a:xfrm>
              <a:prstGeom prst="rect">
                <a:avLst/>
              </a:prstGeom>
              <a:blipFill>
                <a:blip r:embed="rId10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878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/>
      <p:bldP spid="15" grpId="0"/>
      <p:bldP spid="16" grpId="0" animBg="1"/>
      <p:bldP spid="17" grpId="0" animBg="1"/>
      <p:bldP spid="18" grpId="0" animBg="1"/>
      <p:bldP spid="21" grpId="0"/>
      <p:bldP spid="22" grpId="0"/>
      <p:bldP spid="23" grpId="0"/>
      <p:bldP spid="24" grpId="0" animBg="1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909992" cy="1143000"/>
          </a:xfrm>
        </p:spPr>
        <p:txBody>
          <a:bodyPr/>
          <a:lstStyle/>
          <a:p>
            <a:r>
              <a:rPr lang="en-US" dirty="0"/>
              <a:t>Step 1 L2 convergence gives consistency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124744"/>
            <a:ext cx="6749752" cy="249749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8297"/>
          <a:stretch/>
        </p:blipFill>
        <p:spPr>
          <a:xfrm>
            <a:off x="1109049" y="3640123"/>
            <a:ext cx="6196699" cy="2520281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 bwMode="auto">
          <a:xfrm flipH="1">
            <a:off x="1043226" y="4123680"/>
            <a:ext cx="1970" cy="189587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17612" y="5983188"/>
            <a:ext cx="169168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179512" y="5664696"/>
            <a:ext cx="68356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1225724" y="5657056"/>
            <a:ext cx="68356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1218928" y="4123680"/>
            <a:ext cx="0" cy="18958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875780" y="4125416"/>
            <a:ext cx="0" cy="18958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901180" y="5983188"/>
            <a:ext cx="32454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Freeform 24"/>
          <p:cNvSpPr/>
          <p:nvPr/>
        </p:nvSpPr>
        <p:spPr bwMode="auto">
          <a:xfrm>
            <a:off x="655182" y="4399012"/>
            <a:ext cx="360000" cy="1565920"/>
          </a:xfrm>
          <a:custGeom>
            <a:avLst/>
            <a:gdLst>
              <a:gd name="connsiteX0" fmla="*/ 457200 w 457200"/>
              <a:gd name="connsiteY0" fmla="*/ 2514600 h 2514600"/>
              <a:gd name="connsiteX1" fmla="*/ 368300 w 457200"/>
              <a:gd name="connsiteY1" fmla="*/ 2476500 h 2514600"/>
              <a:gd name="connsiteX2" fmla="*/ 317500 w 457200"/>
              <a:gd name="connsiteY2" fmla="*/ 2209800 h 2514600"/>
              <a:gd name="connsiteX3" fmla="*/ 88900 w 457200"/>
              <a:gd name="connsiteY3" fmla="*/ 977900 h 2514600"/>
              <a:gd name="connsiteX4" fmla="*/ 0 w 457200"/>
              <a:gd name="connsiteY4" fmla="*/ 0 h 2514600"/>
              <a:gd name="connsiteX0" fmla="*/ 457200 w 457200"/>
              <a:gd name="connsiteY0" fmla="*/ 2514600 h 2514600"/>
              <a:gd name="connsiteX1" fmla="*/ 381000 w 457200"/>
              <a:gd name="connsiteY1" fmla="*/ 2438400 h 2514600"/>
              <a:gd name="connsiteX2" fmla="*/ 317500 w 457200"/>
              <a:gd name="connsiteY2" fmla="*/ 2209800 h 2514600"/>
              <a:gd name="connsiteX3" fmla="*/ 88900 w 457200"/>
              <a:gd name="connsiteY3" fmla="*/ 977900 h 2514600"/>
              <a:gd name="connsiteX4" fmla="*/ 0 w 457200"/>
              <a:gd name="connsiteY4" fmla="*/ 0 h 2514600"/>
              <a:gd name="connsiteX0" fmla="*/ 457200 w 457200"/>
              <a:gd name="connsiteY0" fmla="*/ 2514600 h 2514600"/>
              <a:gd name="connsiteX1" fmla="*/ 381000 w 457200"/>
              <a:gd name="connsiteY1" fmla="*/ 2438400 h 2514600"/>
              <a:gd name="connsiteX2" fmla="*/ 317500 w 457200"/>
              <a:gd name="connsiteY2" fmla="*/ 2209800 h 2514600"/>
              <a:gd name="connsiteX3" fmla="*/ 88900 w 457200"/>
              <a:gd name="connsiteY3" fmla="*/ 977900 h 2514600"/>
              <a:gd name="connsiteX4" fmla="*/ 0 w 457200"/>
              <a:gd name="connsiteY4" fmla="*/ 0 h 2514600"/>
              <a:gd name="connsiteX0" fmla="*/ 457200 w 457200"/>
              <a:gd name="connsiteY0" fmla="*/ 2514600 h 2514600"/>
              <a:gd name="connsiteX1" fmla="*/ 381000 w 457200"/>
              <a:gd name="connsiteY1" fmla="*/ 2438400 h 2514600"/>
              <a:gd name="connsiteX2" fmla="*/ 317500 w 457200"/>
              <a:gd name="connsiteY2" fmla="*/ 2209800 h 2514600"/>
              <a:gd name="connsiteX3" fmla="*/ 88900 w 457200"/>
              <a:gd name="connsiteY3" fmla="*/ 977900 h 2514600"/>
              <a:gd name="connsiteX4" fmla="*/ 0 w 457200"/>
              <a:gd name="connsiteY4" fmla="*/ 0 h 2514600"/>
              <a:gd name="connsiteX0" fmla="*/ 457200 w 457200"/>
              <a:gd name="connsiteY0" fmla="*/ 2514600 h 2514600"/>
              <a:gd name="connsiteX1" fmla="*/ 381000 w 457200"/>
              <a:gd name="connsiteY1" fmla="*/ 2438400 h 2514600"/>
              <a:gd name="connsiteX2" fmla="*/ 317500 w 457200"/>
              <a:gd name="connsiteY2" fmla="*/ 2209800 h 2514600"/>
              <a:gd name="connsiteX3" fmla="*/ 88900 w 457200"/>
              <a:gd name="connsiteY3" fmla="*/ 977900 h 2514600"/>
              <a:gd name="connsiteX4" fmla="*/ 0 w 457200"/>
              <a:gd name="connsiteY4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" h="2514600">
                <a:moveTo>
                  <a:pt x="457200" y="2514600"/>
                </a:moveTo>
                <a:cubicBezTo>
                  <a:pt x="431800" y="2489200"/>
                  <a:pt x="404283" y="2489200"/>
                  <a:pt x="381000" y="2438400"/>
                </a:cubicBezTo>
                <a:cubicBezTo>
                  <a:pt x="357717" y="2387600"/>
                  <a:pt x="366183" y="2453217"/>
                  <a:pt x="317500" y="2209800"/>
                </a:cubicBezTo>
                <a:cubicBezTo>
                  <a:pt x="268817" y="1966383"/>
                  <a:pt x="141817" y="1346200"/>
                  <a:pt x="88900" y="977900"/>
                </a:cubicBezTo>
                <a:cubicBezTo>
                  <a:pt x="35983" y="609600"/>
                  <a:pt x="29633" y="325967"/>
                  <a:pt x="0" y="0"/>
                </a:cubicBezTo>
              </a:path>
            </a:pathLst>
          </a:cu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6" name="Freeform 25"/>
          <p:cNvSpPr/>
          <p:nvPr/>
        </p:nvSpPr>
        <p:spPr bwMode="auto">
          <a:xfrm flipH="1">
            <a:off x="1070833" y="4399012"/>
            <a:ext cx="360000" cy="1565920"/>
          </a:xfrm>
          <a:custGeom>
            <a:avLst/>
            <a:gdLst>
              <a:gd name="connsiteX0" fmla="*/ 457200 w 457200"/>
              <a:gd name="connsiteY0" fmla="*/ 2514600 h 2514600"/>
              <a:gd name="connsiteX1" fmla="*/ 368300 w 457200"/>
              <a:gd name="connsiteY1" fmla="*/ 2476500 h 2514600"/>
              <a:gd name="connsiteX2" fmla="*/ 317500 w 457200"/>
              <a:gd name="connsiteY2" fmla="*/ 2209800 h 2514600"/>
              <a:gd name="connsiteX3" fmla="*/ 88900 w 457200"/>
              <a:gd name="connsiteY3" fmla="*/ 977900 h 2514600"/>
              <a:gd name="connsiteX4" fmla="*/ 0 w 457200"/>
              <a:gd name="connsiteY4" fmla="*/ 0 h 2514600"/>
              <a:gd name="connsiteX0" fmla="*/ 457200 w 457200"/>
              <a:gd name="connsiteY0" fmla="*/ 2514600 h 2514600"/>
              <a:gd name="connsiteX1" fmla="*/ 381000 w 457200"/>
              <a:gd name="connsiteY1" fmla="*/ 2438400 h 2514600"/>
              <a:gd name="connsiteX2" fmla="*/ 317500 w 457200"/>
              <a:gd name="connsiteY2" fmla="*/ 2209800 h 2514600"/>
              <a:gd name="connsiteX3" fmla="*/ 88900 w 457200"/>
              <a:gd name="connsiteY3" fmla="*/ 977900 h 2514600"/>
              <a:gd name="connsiteX4" fmla="*/ 0 w 457200"/>
              <a:gd name="connsiteY4" fmla="*/ 0 h 2514600"/>
              <a:gd name="connsiteX0" fmla="*/ 457200 w 457200"/>
              <a:gd name="connsiteY0" fmla="*/ 2514600 h 2514600"/>
              <a:gd name="connsiteX1" fmla="*/ 381000 w 457200"/>
              <a:gd name="connsiteY1" fmla="*/ 2438400 h 2514600"/>
              <a:gd name="connsiteX2" fmla="*/ 317500 w 457200"/>
              <a:gd name="connsiteY2" fmla="*/ 2209800 h 2514600"/>
              <a:gd name="connsiteX3" fmla="*/ 88900 w 457200"/>
              <a:gd name="connsiteY3" fmla="*/ 977900 h 2514600"/>
              <a:gd name="connsiteX4" fmla="*/ 0 w 457200"/>
              <a:gd name="connsiteY4" fmla="*/ 0 h 2514600"/>
              <a:gd name="connsiteX0" fmla="*/ 457200 w 457200"/>
              <a:gd name="connsiteY0" fmla="*/ 2514600 h 2514600"/>
              <a:gd name="connsiteX1" fmla="*/ 381000 w 457200"/>
              <a:gd name="connsiteY1" fmla="*/ 2438400 h 2514600"/>
              <a:gd name="connsiteX2" fmla="*/ 317500 w 457200"/>
              <a:gd name="connsiteY2" fmla="*/ 2209800 h 2514600"/>
              <a:gd name="connsiteX3" fmla="*/ 88900 w 457200"/>
              <a:gd name="connsiteY3" fmla="*/ 977900 h 2514600"/>
              <a:gd name="connsiteX4" fmla="*/ 0 w 457200"/>
              <a:gd name="connsiteY4" fmla="*/ 0 h 2514600"/>
              <a:gd name="connsiteX0" fmla="*/ 457200 w 457200"/>
              <a:gd name="connsiteY0" fmla="*/ 2514600 h 2514600"/>
              <a:gd name="connsiteX1" fmla="*/ 381000 w 457200"/>
              <a:gd name="connsiteY1" fmla="*/ 2438400 h 2514600"/>
              <a:gd name="connsiteX2" fmla="*/ 317500 w 457200"/>
              <a:gd name="connsiteY2" fmla="*/ 2209800 h 2514600"/>
              <a:gd name="connsiteX3" fmla="*/ 88900 w 457200"/>
              <a:gd name="connsiteY3" fmla="*/ 977900 h 2514600"/>
              <a:gd name="connsiteX4" fmla="*/ 0 w 457200"/>
              <a:gd name="connsiteY4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" h="2514600">
                <a:moveTo>
                  <a:pt x="457200" y="2514600"/>
                </a:moveTo>
                <a:cubicBezTo>
                  <a:pt x="431800" y="2489200"/>
                  <a:pt x="404283" y="2489200"/>
                  <a:pt x="381000" y="2438400"/>
                </a:cubicBezTo>
                <a:cubicBezTo>
                  <a:pt x="357717" y="2387600"/>
                  <a:pt x="366183" y="2453217"/>
                  <a:pt x="317500" y="2209800"/>
                </a:cubicBezTo>
                <a:cubicBezTo>
                  <a:pt x="268817" y="1966383"/>
                  <a:pt x="141817" y="1346200"/>
                  <a:pt x="88900" y="977900"/>
                </a:cubicBezTo>
                <a:cubicBezTo>
                  <a:pt x="35983" y="609600"/>
                  <a:pt x="29633" y="325967"/>
                  <a:pt x="0" y="0"/>
                </a:cubicBezTo>
              </a:path>
            </a:pathLst>
          </a:cu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40508" y="5997809"/>
                <a:ext cx="545086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508" y="5997809"/>
                <a:ext cx="545086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67783" y="5984910"/>
                <a:ext cx="55226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83" y="5984910"/>
                <a:ext cx="552267" cy="615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6664DDEC-624D-02B6-3BEB-A5C31A1F5D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973" t="60421" r="62829" b="9855"/>
          <a:stretch/>
        </p:blipFill>
        <p:spPr>
          <a:xfrm>
            <a:off x="6444208" y="236409"/>
            <a:ext cx="2266244" cy="49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0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44" y="332656"/>
            <a:ext cx="8170912" cy="1143000"/>
          </a:xfrm>
        </p:spPr>
        <p:txBody>
          <a:bodyPr/>
          <a:lstStyle/>
          <a:p>
            <a:r>
              <a:rPr lang="en-US" dirty="0"/>
              <a:t>Step 2 Prove that the sequence converge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859"/>
          <a:stretch/>
        </p:blipFill>
        <p:spPr>
          <a:xfrm>
            <a:off x="753244" y="1201874"/>
            <a:ext cx="7696200" cy="17734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84" y="3031663"/>
            <a:ext cx="7404919" cy="17170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22795" b="26038"/>
          <a:stretch/>
        </p:blipFill>
        <p:spPr>
          <a:xfrm>
            <a:off x="1187624" y="5661248"/>
            <a:ext cx="1872208" cy="2880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41180" y="5261138"/>
                <a:ext cx="580708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Recall: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/>
                  <a:t> is the stochastic version of the gradient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180" y="5261138"/>
                <a:ext cx="5807084" cy="400110"/>
              </a:xfrm>
              <a:prstGeom prst="rect">
                <a:avLst/>
              </a:prstGeom>
              <a:blipFill>
                <a:blip r:embed="rId5"/>
                <a:stretch>
                  <a:fillRect l="-1049" t="-6061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3255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696200" cy="1143000"/>
          </a:xfrm>
        </p:spPr>
        <p:txBody>
          <a:bodyPr/>
          <a:lstStyle/>
          <a:p>
            <a:r>
              <a:rPr lang="en-US" dirty="0"/>
              <a:t>Proof of Theorem 1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247" t="28061" r="45205" b="66329"/>
          <a:stretch/>
        </p:blipFill>
        <p:spPr>
          <a:xfrm>
            <a:off x="1259632" y="2182209"/>
            <a:ext cx="1442701" cy="3847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34892" b="55293"/>
          <a:stretch/>
        </p:blipFill>
        <p:spPr bwMode="auto">
          <a:xfrm>
            <a:off x="899592" y="2672916"/>
            <a:ext cx="525658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t="48751" r="35617" b="35824"/>
          <a:stretch/>
        </p:blipFill>
        <p:spPr bwMode="auto">
          <a:xfrm>
            <a:off x="827584" y="3293202"/>
            <a:ext cx="338437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2"/>
          <a:srcRect t="3931" b="77840"/>
          <a:stretch/>
        </p:blipFill>
        <p:spPr bwMode="auto">
          <a:xfrm>
            <a:off x="395536" y="1124744"/>
            <a:ext cx="6111436" cy="108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2"/>
          <a:srcRect l="7965" t="29463" r="65068" b="66330"/>
          <a:stretch/>
        </p:blipFill>
        <p:spPr bwMode="auto">
          <a:xfrm>
            <a:off x="2195736" y="2268144"/>
            <a:ext cx="1893384" cy="288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 bwMode="auto">
          <a:xfrm>
            <a:off x="1320328" y="2132856"/>
            <a:ext cx="2652984" cy="49583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93646" y="4097029"/>
                <a:ext cx="4626652" cy="73866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Second series has only positive terms:</a:t>
                </a:r>
              </a:p>
              <a:p>
                <a:r>
                  <a:rPr lang="en-US" sz="1400" dirty="0"/>
                  <a:t>Since by (A-4) :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 h</a:t>
                </a:r>
                <a:r>
                  <a:rPr lang="en-US" sz="1400" b="0" dirty="0"/>
                  <a:t>as same sign as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sz="1400" dirty="0"/>
              </a:p>
              <a:p>
                <a:r>
                  <a:rPr lang="en-US" sz="1400" dirty="0"/>
                  <a:t>Since by (A-1):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400" dirty="0"/>
                  <a:t>, we then have also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3646" y="4097029"/>
                <a:ext cx="4626652" cy="738664"/>
              </a:xfrm>
              <a:prstGeom prst="rect">
                <a:avLst/>
              </a:prstGeom>
              <a:blipFill>
                <a:blip r:embed="rId3"/>
                <a:stretch>
                  <a:fillRect l="-263" t="-813" b="-731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532840" y="3645024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259632" y="5060919"/>
                <a:ext cx="691276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If we can show that both          and          are bounded, </a:t>
                </a:r>
                <a:br>
                  <a:rPr lang="en-US" dirty="0"/>
                </a:br>
                <a:r>
                  <a:rPr lang="en-US" dirty="0"/>
                  <a:t>then  both series converge by monotone convergence.</a:t>
                </a:r>
              </a:p>
              <a:p>
                <a:r>
                  <a:rPr lang="en-US" dirty="0"/>
                  <a:t>And thereby also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converge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060919"/>
                <a:ext cx="6912768" cy="1015663"/>
              </a:xfrm>
              <a:prstGeom prst="rect">
                <a:avLst/>
              </a:prstGeom>
              <a:blipFill>
                <a:blip r:embed="rId4"/>
                <a:stretch>
                  <a:fillRect l="-970" t="-2395" b="-101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688504" y="4307753"/>
                <a:ext cx="3096344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First series has only positive terms:</a:t>
                </a:r>
              </a:p>
              <a:p>
                <a:r>
                  <a:rPr lang="en-US" sz="1400" dirty="0"/>
                  <a:t>Since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&gt;0, </m:t>
                    </m:r>
                  </m:oMath>
                </a14:m>
                <a:endParaRPr lang="en-US" sz="14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504" y="4307753"/>
                <a:ext cx="3096344" cy="523220"/>
              </a:xfrm>
              <a:prstGeom prst="rect">
                <a:avLst/>
              </a:prstGeom>
              <a:blipFill>
                <a:blip r:embed="rId5"/>
                <a:stretch>
                  <a:fillRect l="-392" t="-1149" b="-1034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 bwMode="auto">
          <a:xfrm flipV="1">
            <a:off x="1691680" y="3922023"/>
            <a:ext cx="576064" cy="3857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H="1" flipV="1">
            <a:off x="3131840" y="3940108"/>
            <a:ext cx="996488" cy="2614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4" name="Content Placeholder 4"/>
          <p:cNvPicPr>
            <a:picLocks noChangeAspect="1"/>
          </p:cNvPicPr>
          <p:nvPr/>
        </p:nvPicPr>
        <p:blipFill rotWithShape="1">
          <a:blip r:embed="rId6"/>
          <a:srcRect l="12423" t="119821" r="83467" b="-37384"/>
          <a:stretch/>
        </p:blipFill>
        <p:spPr bwMode="auto">
          <a:xfrm>
            <a:off x="4572000" y="5005347"/>
            <a:ext cx="216024" cy="151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3C2761C4-6573-4781-4471-80A645EF0E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55" t="53987" r="66690" b="37363"/>
          <a:stretch/>
        </p:blipFill>
        <p:spPr bwMode="auto">
          <a:xfrm>
            <a:off x="4067944" y="5001012"/>
            <a:ext cx="617917" cy="44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E9BCBF3-B90E-5011-F77F-4746E102E9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48" t="53851" r="52097" b="37499"/>
          <a:stretch/>
        </p:blipFill>
        <p:spPr bwMode="auto">
          <a:xfrm>
            <a:off x="5292080" y="5003379"/>
            <a:ext cx="617917" cy="44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382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7" grpId="0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132" y="620688"/>
            <a:ext cx="7696200" cy="782960"/>
          </a:xfrm>
        </p:spPr>
        <p:txBody>
          <a:bodyPr/>
          <a:lstStyle/>
          <a:p>
            <a:r>
              <a:rPr lang="en-US" dirty="0"/>
              <a:t>Bounding the two series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2"/>
          <a:srcRect l="7356" t="69167" r="28261" b="19161"/>
          <a:stretch/>
        </p:blipFill>
        <p:spPr bwMode="auto">
          <a:xfrm>
            <a:off x="1222052" y="4122741"/>
            <a:ext cx="4267596" cy="755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79274" r="54192" b="5215"/>
          <a:stretch/>
        </p:blipFill>
        <p:spPr bwMode="auto">
          <a:xfrm>
            <a:off x="683568" y="2202804"/>
            <a:ext cx="3567893" cy="1180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067944" y="2335659"/>
                <a:ext cx="4043826" cy="86087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600" dirty="0"/>
                  <a:t>(A-5): Since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60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begChr m:val="{"/>
                        <m:endChr m:val="}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/>
              </a:p>
              <a:p>
                <a:endParaRPr lang="en-US" sz="1600" dirty="0"/>
              </a:p>
              <a:p>
                <a:r>
                  <a:rPr lang="en-US" sz="1600" dirty="0"/>
                  <a:t>(A-3):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nary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2335659"/>
                <a:ext cx="4043826" cy="860877"/>
              </a:xfrm>
              <a:prstGeom prst="rect">
                <a:avLst/>
              </a:prstGeom>
              <a:blipFill>
                <a:blip r:embed="rId3"/>
                <a:stretch>
                  <a:fillRect l="-601" t="-1399" b="-6573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/>
          <a:srcRect t="52798" r="48078" b="35824"/>
          <a:stretch/>
        </p:blipFill>
        <p:spPr bwMode="auto">
          <a:xfrm>
            <a:off x="572688" y="1289610"/>
            <a:ext cx="4079060" cy="87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/>
          <p:cNvPicPr>
            <a:picLocks noChangeAspect="1"/>
          </p:cNvPicPr>
          <p:nvPr/>
        </p:nvPicPr>
        <p:blipFill rotWithShape="1">
          <a:blip r:embed="rId2"/>
          <a:srcRect l="7853" t="6475" r="67008" b="89254"/>
          <a:stretch/>
        </p:blipFill>
        <p:spPr bwMode="auto">
          <a:xfrm>
            <a:off x="3494292" y="4941168"/>
            <a:ext cx="2185087" cy="36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679379" y="4966367"/>
                <a:ext cx="47679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9379" y="4966367"/>
                <a:ext cx="476797" cy="307777"/>
              </a:xfrm>
              <a:prstGeom prst="rect">
                <a:avLst/>
              </a:prstGeom>
              <a:blipFill>
                <a:blip r:embed="rId4"/>
                <a:stretch>
                  <a:fillRect l="-11538" r="-10256" b="-18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 bwMode="auto">
          <a:xfrm flipH="1">
            <a:off x="4139953" y="3896201"/>
            <a:ext cx="360039" cy="4689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H="1" flipV="1">
            <a:off x="4091714" y="4635887"/>
            <a:ext cx="96476" cy="2831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416375" y="3491366"/>
                <a:ext cx="1390958" cy="5874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+1 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6375" y="3491366"/>
                <a:ext cx="1390958" cy="5874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6516216" y="3903330"/>
            <a:ext cx="2081064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Add two </a:t>
            </a:r>
          </a:p>
          <a:p>
            <a:r>
              <a:rPr lang="en-US" dirty="0"/>
              <a:t>Non-negative finite numbers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1600" y="5661248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 series are bounded and therefore converge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E24AF8-9E1E-4F71-9942-ED912B1D1215}"/>
              </a:ext>
            </a:extLst>
          </p:cNvPr>
          <p:cNvSpPr txBox="1"/>
          <p:nvPr/>
        </p:nvSpPr>
        <p:spPr>
          <a:xfrm>
            <a:off x="3343544" y="5274144"/>
            <a:ext cx="2900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Thus </a:t>
            </a:r>
            <a:r>
              <a:rPr lang="nb-NO" sz="1200" dirty="0" err="1"/>
              <a:t>if</a:t>
            </a:r>
            <a:r>
              <a:rPr lang="nb-NO" sz="1200" dirty="0"/>
              <a:t> </a:t>
            </a:r>
            <a:r>
              <a:rPr lang="nb-NO" sz="1200" dirty="0" err="1"/>
              <a:t>we</a:t>
            </a:r>
            <a:r>
              <a:rPr lang="nb-NO" sz="1200" dirty="0"/>
              <a:t> </a:t>
            </a:r>
            <a:r>
              <a:rPr lang="nb-NO" sz="1200" dirty="0" err="1"/>
              <a:t>remove</a:t>
            </a:r>
            <a:r>
              <a:rPr lang="nb-NO" sz="1200" dirty="0"/>
              <a:t> it </a:t>
            </a:r>
            <a:r>
              <a:rPr lang="nb-NO" sz="1200" dirty="0" err="1"/>
              <a:t>we</a:t>
            </a:r>
            <a:r>
              <a:rPr lang="nb-NO" sz="1200" dirty="0"/>
              <a:t> </a:t>
            </a:r>
            <a:r>
              <a:rPr lang="nb-NO" sz="1200" dirty="0" err="1"/>
              <a:t>reduce</a:t>
            </a:r>
            <a:r>
              <a:rPr lang="nb-NO" sz="1200" dirty="0"/>
              <a:t> </a:t>
            </a:r>
            <a:r>
              <a:rPr lang="nb-NO" sz="1200" dirty="0" err="1"/>
              <a:t>the</a:t>
            </a:r>
            <a:r>
              <a:rPr lang="nb-NO" sz="1200" dirty="0"/>
              <a:t> sum</a:t>
            </a:r>
          </a:p>
        </p:txBody>
      </p:sp>
    </p:spTree>
    <p:extLst>
      <p:ext uri="{BB962C8B-B14F-4D97-AF65-F5344CB8AC3E}">
        <p14:creationId xmlns:p14="http://schemas.microsoft.com/office/powerpoint/2010/main" val="191193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8" grpId="0"/>
      <p:bldP spid="21" grpId="0" animBg="1"/>
      <p:bldP spid="2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88640"/>
            <a:ext cx="7696200" cy="1143000"/>
          </a:xfrm>
        </p:spPr>
        <p:txBody>
          <a:bodyPr/>
          <a:lstStyle/>
          <a:p>
            <a:r>
              <a:rPr lang="en-US" dirty="0"/>
              <a:t>Convergence of SGD (repeated)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52736"/>
            <a:ext cx="8208912" cy="4536504"/>
          </a:xfrm>
        </p:spPr>
        <p:txBody>
          <a:bodyPr/>
          <a:lstStyle/>
          <a:p>
            <a:r>
              <a:rPr lang="en-US" sz="2400" dirty="0"/>
              <a:t>Want to show that the SGD procedure is consistent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Do this in three steps (with some sub-steps on the way)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Prove that L2 convergence gives consistency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Prove that the sequence converge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Prove that  we converge to the true parameter </a:t>
            </a:r>
          </a:p>
          <a:p>
            <a:pPr marL="1200150" lvl="2" indent="-342900">
              <a:buFont typeface="+mj-lt"/>
              <a:buAutoNum type="arabicPeriod"/>
            </a:pPr>
            <a:r>
              <a:rPr lang="en-US" sz="1400" dirty="0"/>
              <a:t>Sharp transition at zero</a:t>
            </a:r>
          </a:p>
          <a:p>
            <a:pPr marL="1200150" lvl="2" indent="-342900">
              <a:buFont typeface="+mj-lt"/>
              <a:buAutoNum type="arabicPeriod"/>
            </a:pPr>
            <a:endParaRPr lang="en-US" sz="1400" dirty="0"/>
          </a:p>
          <a:p>
            <a:pPr marL="1200150" lvl="2" indent="-342900">
              <a:buFont typeface="+mj-lt"/>
              <a:buAutoNum type="arabicPeriod"/>
            </a:pPr>
            <a:r>
              <a:rPr lang="en-US" sz="1400" dirty="0"/>
              <a:t>Smooth transition at zero</a:t>
            </a:r>
          </a:p>
          <a:p>
            <a:pPr marL="1200150" lvl="2" indent="-342900">
              <a:buFont typeface="+mj-lt"/>
              <a:buAutoNum type="arabicPeriod"/>
            </a:pPr>
            <a:endParaRPr lang="en-US" sz="1400" dirty="0"/>
          </a:p>
          <a:p>
            <a:pPr marL="57150" indent="0">
              <a:buNone/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51383" y="6054197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8249"/>
          <a:stretch/>
        </p:blipFill>
        <p:spPr>
          <a:xfrm>
            <a:off x="1079748" y="1556792"/>
            <a:ext cx="7264152" cy="1519621"/>
          </a:xfrm>
          <a:prstGeom prst="rect">
            <a:avLst/>
          </a:prstGeom>
        </p:spPr>
      </p:pic>
      <p:sp>
        <p:nvSpPr>
          <p:cNvPr id="6" name="Freeform 20">
            <a:extLst>
              <a:ext uri="{FF2B5EF4-FFF2-40B4-BE49-F238E27FC236}">
                <a16:creationId xmlns:a16="http://schemas.microsoft.com/office/drawing/2014/main" id="{E788CC6D-CAFB-420E-8A9A-EC25CDC7F067}"/>
              </a:ext>
            </a:extLst>
          </p:cNvPr>
          <p:cNvSpPr/>
          <p:nvPr/>
        </p:nvSpPr>
        <p:spPr bwMode="auto">
          <a:xfrm>
            <a:off x="6871480" y="5292671"/>
            <a:ext cx="728304" cy="266352"/>
          </a:xfrm>
          <a:custGeom>
            <a:avLst/>
            <a:gdLst>
              <a:gd name="connsiteX0" fmla="*/ 0 w 1463040"/>
              <a:gd name="connsiteY0" fmla="*/ 548640 h 548640"/>
              <a:gd name="connsiteX1" fmla="*/ 373380 w 1463040"/>
              <a:gd name="connsiteY1" fmla="*/ 365760 h 548640"/>
              <a:gd name="connsiteX2" fmla="*/ 922020 w 1463040"/>
              <a:gd name="connsiteY2" fmla="*/ 137160 h 548640"/>
              <a:gd name="connsiteX3" fmla="*/ 1463040 w 1463040"/>
              <a:gd name="connsiteY3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548640">
                <a:moveTo>
                  <a:pt x="0" y="548640"/>
                </a:moveTo>
                <a:cubicBezTo>
                  <a:pt x="109855" y="491490"/>
                  <a:pt x="219710" y="434340"/>
                  <a:pt x="373380" y="365760"/>
                </a:cubicBezTo>
                <a:cubicBezTo>
                  <a:pt x="527050" y="297180"/>
                  <a:pt x="740410" y="198120"/>
                  <a:pt x="922020" y="137160"/>
                </a:cubicBezTo>
                <a:cubicBezTo>
                  <a:pt x="1103630" y="76200"/>
                  <a:pt x="1283335" y="38100"/>
                  <a:pt x="146304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AE3F63-51BC-4184-8E48-28E825CDA2D0}"/>
              </a:ext>
            </a:extLst>
          </p:cNvPr>
          <p:cNvCxnSpPr/>
          <p:nvPr/>
        </p:nvCxnSpPr>
        <p:spPr bwMode="auto">
          <a:xfrm flipH="1">
            <a:off x="7603000" y="4725144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435386-1E10-487C-8C8A-81AEC8A678F6}"/>
              </a:ext>
            </a:extLst>
          </p:cNvPr>
          <p:cNvCxnSpPr/>
          <p:nvPr/>
        </p:nvCxnSpPr>
        <p:spPr bwMode="auto">
          <a:xfrm flipV="1">
            <a:off x="6804448" y="5217870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5AA92F5-FBF7-4572-B0AA-291380C59229}"/>
                  </a:ext>
                </a:extLst>
              </p:cNvPr>
              <p:cNvSpPr/>
              <p:nvPr/>
            </p:nvSpPr>
            <p:spPr>
              <a:xfrm>
                <a:off x="6996754" y="5367867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5AA92F5-FBF7-4572-B0AA-291380C592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6754" y="5367867"/>
                <a:ext cx="659924" cy="2616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90BB2F8-9019-41CA-BA2D-05E7CBD36981}"/>
                  </a:ext>
                </a:extLst>
              </p:cNvPr>
              <p:cNvSpPr/>
              <p:nvPr/>
            </p:nvSpPr>
            <p:spPr>
              <a:xfrm>
                <a:off x="7659894" y="5380700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90BB2F8-9019-41CA-BA2D-05E7CBD369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9894" y="5380700"/>
                <a:ext cx="659924" cy="2616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3BAB0C-FC5E-49EB-AF15-1C160B9F1061}"/>
              </a:ext>
            </a:extLst>
          </p:cNvPr>
          <p:cNvCxnSpPr/>
          <p:nvPr/>
        </p:nvCxnSpPr>
        <p:spPr bwMode="auto">
          <a:xfrm flipH="1">
            <a:off x="5058403" y="4879672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9363B1-92EE-4A44-BB52-127F520517EA}"/>
              </a:ext>
            </a:extLst>
          </p:cNvPr>
          <p:cNvCxnSpPr/>
          <p:nvPr/>
        </p:nvCxnSpPr>
        <p:spPr bwMode="auto">
          <a:xfrm flipH="1">
            <a:off x="6963704" y="4653136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95CD85-B98A-4A08-9C9D-FB1B67923A27}"/>
              </a:ext>
            </a:extLst>
          </p:cNvPr>
          <p:cNvCxnSpPr/>
          <p:nvPr/>
        </p:nvCxnSpPr>
        <p:spPr bwMode="auto">
          <a:xfrm flipV="1">
            <a:off x="4898555" y="5541456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EC9557B-BA7B-44F3-97EC-D97F67C43329}"/>
              </a:ext>
            </a:extLst>
          </p:cNvPr>
          <p:cNvCxnSpPr/>
          <p:nvPr/>
        </p:nvCxnSpPr>
        <p:spPr bwMode="auto">
          <a:xfrm flipH="1">
            <a:off x="5586999" y="4879672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9C3E8E2-71EA-439A-915C-A67D294855B1}"/>
                  </a:ext>
                </a:extLst>
              </p:cNvPr>
              <p:cNvSpPr/>
              <p:nvPr/>
            </p:nvSpPr>
            <p:spPr>
              <a:xfrm>
                <a:off x="5520635" y="4581128"/>
                <a:ext cx="7593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9C3E8E2-71EA-439A-915C-A67D294855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635" y="4581128"/>
                <a:ext cx="759375" cy="400110"/>
              </a:xfrm>
              <a:prstGeom prst="rect">
                <a:avLst/>
              </a:prstGeom>
              <a:blipFill>
                <a:blip r:embed="rId5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reeform 31">
            <a:extLst>
              <a:ext uri="{FF2B5EF4-FFF2-40B4-BE49-F238E27FC236}">
                <a16:creationId xmlns:a16="http://schemas.microsoft.com/office/drawing/2014/main" id="{B991629A-8711-4C4E-8F14-0A8E6C3E1874}"/>
              </a:ext>
            </a:extLst>
          </p:cNvPr>
          <p:cNvSpPr/>
          <p:nvPr/>
        </p:nvSpPr>
        <p:spPr bwMode="auto">
          <a:xfrm>
            <a:off x="4911716" y="4805759"/>
            <a:ext cx="1432560" cy="655320"/>
          </a:xfrm>
          <a:custGeom>
            <a:avLst/>
            <a:gdLst>
              <a:gd name="connsiteX0" fmla="*/ 0 w 1432560"/>
              <a:gd name="connsiteY0" fmla="*/ 190500 h 570921"/>
              <a:gd name="connsiteX1" fmla="*/ 518160 w 1432560"/>
              <a:gd name="connsiteY1" fmla="*/ 556260 h 570921"/>
              <a:gd name="connsiteX2" fmla="*/ 868680 w 1432560"/>
              <a:gd name="connsiteY2" fmla="*/ 449580 h 570921"/>
              <a:gd name="connsiteX3" fmla="*/ 1432560 w 1432560"/>
              <a:gd name="connsiteY3" fmla="*/ 0 h 570921"/>
              <a:gd name="connsiteX0" fmla="*/ 0 w 1432560"/>
              <a:gd name="connsiteY0" fmla="*/ 190500 h 582232"/>
              <a:gd name="connsiteX1" fmla="*/ 518160 w 1432560"/>
              <a:gd name="connsiteY1" fmla="*/ 556260 h 582232"/>
              <a:gd name="connsiteX2" fmla="*/ 701040 w 1432560"/>
              <a:gd name="connsiteY2" fmla="*/ 541020 h 582232"/>
              <a:gd name="connsiteX3" fmla="*/ 868680 w 1432560"/>
              <a:gd name="connsiteY3" fmla="*/ 449580 h 582232"/>
              <a:gd name="connsiteX4" fmla="*/ 1432560 w 1432560"/>
              <a:gd name="connsiteY4" fmla="*/ 0 h 582232"/>
              <a:gd name="connsiteX0" fmla="*/ 0 w 1432560"/>
              <a:gd name="connsiteY0" fmla="*/ 190500 h 625351"/>
              <a:gd name="connsiteX1" fmla="*/ 518160 w 1432560"/>
              <a:gd name="connsiteY1" fmla="*/ 556260 h 625351"/>
              <a:gd name="connsiteX2" fmla="*/ 701040 w 1432560"/>
              <a:gd name="connsiteY2" fmla="*/ 617220 h 625351"/>
              <a:gd name="connsiteX3" fmla="*/ 868680 w 1432560"/>
              <a:gd name="connsiteY3" fmla="*/ 449580 h 625351"/>
              <a:gd name="connsiteX4" fmla="*/ 1432560 w 1432560"/>
              <a:gd name="connsiteY4" fmla="*/ 0 h 625351"/>
              <a:gd name="connsiteX0" fmla="*/ 0 w 1432560"/>
              <a:gd name="connsiteY0" fmla="*/ 190500 h 625351"/>
              <a:gd name="connsiteX1" fmla="*/ 518160 w 1432560"/>
              <a:gd name="connsiteY1" fmla="*/ 556260 h 625351"/>
              <a:gd name="connsiteX2" fmla="*/ 701040 w 1432560"/>
              <a:gd name="connsiteY2" fmla="*/ 617220 h 625351"/>
              <a:gd name="connsiteX3" fmla="*/ 868680 w 1432560"/>
              <a:gd name="connsiteY3" fmla="*/ 449580 h 625351"/>
              <a:gd name="connsiteX4" fmla="*/ 1432560 w 1432560"/>
              <a:gd name="connsiteY4" fmla="*/ 0 h 625351"/>
              <a:gd name="connsiteX0" fmla="*/ 0 w 1432560"/>
              <a:gd name="connsiteY0" fmla="*/ 190500 h 625351"/>
              <a:gd name="connsiteX1" fmla="*/ 518160 w 1432560"/>
              <a:gd name="connsiteY1" fmla="*/ 556260 h 625351"/>
              <a:gd name="connsiteX2" fmla="*/ 701040 w 1432560"/>
              <a:gd name="connsiteY2" fmla="*/ 617220 h 625351"/>
              <a:gd name="connsiteX3" fmla="*/ 868680 w 1432560"/>
              <a:gd name="connsiteY3" fmla="*/ 449580 h 625351"/>
              <a:gd name="connsiteX4" fmla="*/ 1432560 w 1432560"/>
              <a:gd name="connsiteY4" fmla="*/ 0 h 625351"/>
              <a:gd name="connsiteX0" fmla="*/ 0 w 1432560"/>
              <a:gd name="connsiteY0" fmla="*/ 190500 h 659543"/>
              <a:gd name="connsiteX1" fmla="*/ 518160 w 1432560"/>
              <a:gd name="connsiteY1" fmla="*/ 556260 h 659543"/>
              <a:gd name="connsiteX2" fmla="*/ 678180 w 1432560"/>
              <a:gd name="connsiteY2" fmla="*/ 655320 h 659543"/>
              <a:gd name="connsiteX3" fmla="*/ 868680 w 1432560"/>
              <a:gd name="connsiteY3" fmla="*/ 449580 h 659543"/>
              <a:gd name="connsiteX4" fmla="*/ 1432560 w 1432560"/>
              <a:gd name="connsiteY4" fmla="*/ 0 h 659543"/>
              <a:gd name="connsiteX0" fmla="*/ 0 w 1432560"/>
              <a:gd name="connsiteY0" fmla="*/ 190500 h 659543"/>
              <a:gd name="connsiteX1" fmla="*/ 518160 w 1432560"/>
              <a:gd name="connsiteY1" fmla="*/ 556260 h 659543"/>
              <a:gd name="connsiteX2" fmla="*/ 678180 w 1432560"/>
              <a:gd name="connsiteY2" fmla="*/ 655320 h 659543"/>
              <a:gd name="connsiteX3" fmla="*/ 868680 w 1432560"/>
              <a:gd name="connsiteY3" fmla="*/ 449580 h 659543"/>
              <a:gd name="connsiteX4" fmla="*/ 1432560 w 1432560"/>
              <a:gd name="connsiteY4" fmla="*/ 0 h 659543"/>
              <a:gd name="connsiteX0" fmla="*/ 0 w 1432560"/>
              <a:gd name="connsiteY0" fmla="*/ 190500 h 655320"/>
              <a:gd name="connsiteX1" fmla="*/ 518160 w 1432560"/>
              <a:gd name="connsiteY1" fmla="*/ 556260 h 655320"/>
              <a:gd name="connsiteX2" fmla="*/ 678180 w 1432560"/>
              <a:gd name="connsiteY2" fmla="*/ 655320 h 655320"/>
              <a:gd name="connsiteX3" fmla="*/ 868680 w 1432560"/>
              <a:gd name="connsiteY3" fmla="*/ 449580 h 655320"/>
              <a:gd name="connsiteX4" fmla="*/ 1432560 w 1432560"/>
              <a:gd name="connsiteY4" fmla="*/ 0 h 655320"/>
              <a:gd name="connsiteX0" fmla="*/ 0 w 1432560"/>
              <a:gd name="connsiteY0" fmla="*/ 190500 h 655320"/>
              <a:gd name="connsiteX1" fmla="*/ 518160 w 1432560"/>
              <a:gd name="connsiteY1" fmla="*/ 556260 h 655320"/>
              <a:gd name="connsiteX2" fmla="*/ 678180 w 1432560"/>
              <a:gd name="connsiteY2" fmla="*/ 655320 h 655320"/>
              <a:gd name="connsiteX3" fmla="*/ 868680 w 1432560"/>
              <a:gd name="connsiteY3" fmla="*/ 449580 h 655320"/>
              <a:gd name="connsiteX4" fmla="*/ 1432560 w 1432560"/>
              <a:gd name="connsiteY4" fmla="*/ 0 h 655320"/>
              <a:gd name="connsiteX0" fmla="*/ 0 w 1432560"/>
              <a:gd name="connsiteY0" fmla="*/ 190500 h 655320"/>
              <a:gd name="connsiteX1" fmla="*/ 518160 w 1432560"/>
              <a:gd name="connsiteY1" fmla="*/ 556260 h 655320"/>
              <a:gd name="connsiteX2" fmla="*/ 678180 w 1432560"/>
              <a:gd name="connsiteY2" fmla="*/ 655320 h 655320"/>
              <a:gd name="connsiteX3" fmla="*/ 868680 w 1432560"/>
              <a:gd name="connsiteY3" fmla="*/ 449580 h 655320"/>
              <a:gd name="connsiteX4" fmla="*/ 1432560 w 143256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2560" h="655320">
                <a:moveTo>
                  <a:pt x="0" y="190500"/>
                </a:moveTo>
                <a:cubicBezTo>
                  <a:pt x="186690" y="351790"/>
                  <a:pt x="405130" y="478790"/>
                  <a:pt x="518160" y="556260"/>
                </a:cubicBezTo>
                <a:cubicBezTo>
                  <a:pt x="631190" y="633730"/>
                  <a:pt x="604520" y="619760"/>
                  <a:pt x="678180" y="655320"/>
                </a:cubicBezTo>
                <a:cubicBezTo>
                  <a:pt x="774700" y="553720"/>
                  <a:pt x="742950" y="558800"/>
                  <a:pt x="868680" y="449580"/>
                </a:cubicBezTo>
                <a:cubicBezTo>
                  <a:pt x="994410" y="340360"/>
                  <a:pt x="1226820" y="178435"/>
                  <a:pt x="143256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Freeform 32">
            <a:extLst>
              <a:ext uri="{FF2B5EF4-FFF2-40B4-BE49-F238E27FC236}">
                <a16:creationId xmlns:a16="http://schemas.microsoft.com/office/drawing/2014/main" id="{6B56047A-05E3-4E0A-AFBC-FE59B3468BFC}"/>
              </a:ext>
            </a:extLst>
          </p:cNvPr>
          <p:cNvSpPr/>
          <p:nvPr/>
        </p:nvSpPr>
        <p:spPr bwMode="auto">
          <a:xfrm rot="10800000">
            <a:off x="7607388" y="4857498"/>
            <a:ext cx="728304" cy="266352"/>
          </a:xfrm>
          <a:custGeom>
            <a:avLst/>
            <a:gdLst>
              <a:gd name="connsiteX0" fmla="*/ 0 w 1463040"/>
              <a:gd name="connsiteY0" fmla="*/ 548640 h 548640"/>
              <a:gd name="connsiteX1" fmla="*/ 373380 w 1463040"/>
              <a:gd name="connsiteY1" fmla="*/ 365760 h 548640"/>
              <a:gd name="connsiteX2" fmla="*/ 922020 w 1463040"/>
              <a:gd name="connsiteY2" fmla="*/ 137160 h 548640"/>
              <a:gd name="connsiteX3" fmla="*/ 1463040 w 1463040"/>
              <a:gd name="connsiteY3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548640">
                <a:moveTo>
                  <a:pt x="0" y="548640"/>
                </a:moveTo>
                <a:cubicBezTo>
                  <a:pt x="109855" y="491490"/>
                  <a:pt x="219710" y="434340"/>
                  <a:pt x="373380" y="365760"/>
                </a:cubicBezTo>
                <a:cubicBezTo>
                  <a:pt x="527050" y="297180"/>
                  <a:pt x="740410" y="198120"/>
                  <a:pt x="922020" y="137160"/>
                </a:cubicBezTo>
                <a:cubicBezTo>
                  <a:pt x="1103630" y="76200"/>
                  <a:pt x="1283335" y="38100"/>
                  <a:pt x="146304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AA9DFEEC-102A-4AFD-8265-5583364D597E}"/>
              </a:ext>
            </a:extLst>
          </p:cNvPr>
          <p:cNvSpPr/>
          <p:nvPr/>
        </p:nvSpPr>
        <p:spPr bwMode="auto">
          <a:xfrm>
            <a:off x="2587766" y="6013804"/>
            <a:ext cx="1463040" cy="548640"/>
          </a:xfrm>
          <a:custGeom>
            <a:avLst/>
            <a:gdLst>
              <a:gd name="connsiteX0" fmla="*/ 0 w 1463040"/>
              <a:gd name="connsiteY0" fmla="*/ 548640 h 548640"/>
              <a:gd name="connsiteX1" fmla="*/ 373380 w 1463040"/>
              <a:gd name="connsiteY1" fmla="*/ 365760 h 548640"/>
              <a:gd name="connsiteX2" fmla="*/ 922020 w 1463040"/>
              <a:gd name="connsiteY2" fmla="*/ 137160 h 548640"/>
              <a:gd name="connsiteX3" fmla="*/ 1463040 w 1463040"/>
              <a:gd name="connsiteY3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548640">
                <a:moveTo>
                  <a:pt x="0" y="548640"/>
                </a:moveTo>
                <a:cubicBezTo>
                  <a:pt x="109855" y="491490"/>
                  <a:pt x="219710" y="434340"/>
                  <a:pt x="373380" y="365760"/>
                </a:cubicBezTo>
                <a:cubicBezTo>
                  <a:pt x="527050" y="297180"/>
                  <a:pt x="740410" y="198120"/>
                  <a:pt x="922020" y="137160"/>
                </a:cubicBezTo>
                <a:cubicBezTo>
                  <a:pt x="1103630" y="76200"/>
                  <a:pt x="1283335" y="38100"/>
                  <a:pt x="146304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75CD7B1-B943-4689-949E-1696805524B5}"/>
              </a:ext>
            </a:extLst>
          </p:cNvPr>
          <p:cNvCxnSpPr>
            <a:cxnSpLocks/>
          </p:cNvCxnSpPr>
          <p:nvPr/>
        </p:nvCxnSpPr>
        <p:spPr bwMode="auto">
          <a:xfrm flipH="1">
            <a:off x="3319286" y="5656557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F21D532-B137-40D2-88D7-ECF86A08D0D3}"/>
              </a:ext>
            </a:extLst>
          </p:cNvPr>
          <p:cNvCxnSpPr>
            <a:cxnSpLocks/>
          </p:cNvCxnSpPr>
          <p:nvPr/>
        </p:nvCxnSpPr>
        <p:spPr bwMode="auto">
          <a:xfrm flipV="1">
            <a:off x="2520734" y="6221291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0129369-CF75-4B44-B744-32993DBEB9DF}"/>
                  </a:ext>
                </a:extLst>
              </p:cNvPr>
              <p:cNvSpPr/>
              <p:nvPr/>
            </p:nvSpPr>
            <p:spPr>
              <a:xfrm>
                <a:off x="2713040" y="6371288"/>
                <a:ext cx="659924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0129369-CF75-4B44-B744-32993DBEB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040" y="6371288"/>
                <a:ext cx="65992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73ECBA9-34FD-4317-A877-0CBA043D35AE}"/>
                  </a:ext>
                </a:extLst>
              </p:cNvPr>
              <p:cNvSpPr/>
              <p:nvPr/>
            </p:nvSpPr>
            <p:spPr>
              <a:xfrm>
                <a:off x="3376180" y="6384121"/>
                <a:ext cx="659924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73ECBA9-34FD-4317-A877-0CBA043D35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6180" y="6384121"/>
                <a:ext cx="65992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C7CD374-12D6-4817-A731-A47B5A026C0A}"/>
                  </a:ext>
                </a:extLst>
              </p:cNvPr>
              <p:cNvSpPr/>
              <p:nvPr/>
            </p:nvSpPr>
            <p:spPr>
              <a:xfrm>
                <a:off x="3958582" y="5673977"/>
                <a:ext cx="77226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C7CD374-12D6-4817-A731-A47B5A026C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8582" y="5673977"/>
                <a:ext cx="772263" cy="400110"/>
              </a:xfrm>
              <a:prstGeom prst="rect">
                <a:avLst/>
              </a:prstGeom>
              <a:blipFill>
                <a:blip r:embed="rId8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reeform 14">
            <a:extLst>
              <a:ext uri="{FF2B5EF4-FFF2-40B4-BE49-F238E27FC236}">
                <a16:creationId xmlns:a16="http://schemas.microsoft.com/office/drawing/2014/main" id="{19D79572-B95F-44B8-A34D-E3E6E7BFC746}"/>
              </a:ext>
            </a:extLst>
          </p:cNvPr>
          <p:cNvSpPr/>
          <p:nvPr/>
        </p:nvSpPr>
        <p:spPr bwMode="auto">
          <a:xfrm>
            <a:off x="521630" y="5717049"/>
            <a:ext cx="1783080" cy="381244"/>
          </a:xfrm>
          <a:custGeom>
            <a:avLst/>
            <a:gdLst>
              <a:gd name="connsiteX0" fmla="*/ 0 w 1783080"/>
              <a:gd name="connsiteY0" fmla="*/ 45720 h 381244"/>
              <a:gd name="connsiteX1" fmla="*/ 678180 w 1783080"/>
              <a:gd name="connsiteY1" fmla="*/ 381000 h 381244"/>
              <a:gd name="connsiteX2" fmla="*/ 1783080 w 1783080"/>
              <a:gd name="connsiteY2" fmla="*/ 0 h 38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3080" h="381244">
                <a:moveTo>
                  <a:pt x="0" y="45720"/>
                </a:moveTo>
                <a:cubicBezTo>
                  <a:pt x="190500" y="217170"/>
                  <a:pt x="381000" y="388620"/>
                  <a:pt x="678180" y="381000"/>
                </a:cubicBezTo>
                <a:cubicBezTo>
                  <a:pt x="975360" y="373380"/>
                  <a:pt x="1379220" y="186690"/>
                  <a:pt x="178308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5F06D4C-C128-45D8-A8EF-A32D336E7B7E}"/>
              </a:ext>
            </a:extLst>
          </p:cNvPr>
          <p:cNvCxnSpPr>
            <a:cxnSpLocks/>
          </p:cNvCxnSpPr>
          <p:nvPr/>
        </p:nvCxnSpPr>
        <p:spPr bwMode="auto">
          <a:xfrm flipH="1">
            <a:off x="664358" y="5552040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726A3E7-7957-4B42-A9C9-93CD266D4316}"/>
              </a:ext>
            </a:extLst>
          </p:cNvPr>
          <p:cNvCxnSpPr>
            <a:cxnSpLocks/>
          </p:cNvCxnSpPr>
          <p:nvPr/>
        </p:nvCxnSpPr>
        <p:spPr bwMode="auto">
          <a:xfrm flipH="1">
            <a:off x="2679990" y="5656557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FF709D3-C7EE-4ABD-8F95-0C8F31567B09}"/>
              </a:ext>
            </a:extLst>
          </p:cNvPr>
          <p:cNvCxnSpPr>
            <a:cxnSpLocks/>
          </p:cNvCxnSpPr>
          <p:nvPr/>
        </p:nvCxnSpPr>
        <p:spPr bwMode="auto">
          <a:xfrm flipV="1">
            <a:off x="504510" y="6213824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0E36DAF-BCC6-491F-AF36-CE7F38C07ED2}"/>
              </a:ext>
            </a:extLst>
          </p:cNvPr>
          <p:cNvCxnSpPr>
            <a:cxnSpLocks/>
          </p:cNvCxnSpPr>
          <p:nvPr/>
        </p:nvCxnSpPr>
        <p:spPr bwMode="auto">
          <a:xfrm flipH="1">
            <a:off x="1192954" y="5552040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9242EA-028B-4C20-9D22-C63588BC8AFD}"/>
                  </a:ext>
                </a:extLst>
              </p:cNvPr>
              <p:cNvSpPr/>
              <p:nvPr/>
            </p:nvSpPr>
            <p:spPr>
              <a:xfrm>
                <a:off x="1347274" y="5581460"/>
                <a:ext cx="75937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9242EA-028B-4C20-9D22-C63588BC8A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274" y="5581460"/>
                <a:ext cx="759375" cy="400110"/>
              </a:xfrm>
              <a:prstGeom prst="rect">
                <a:avLst/>
              </a:prstGeom>
              <a:blipFill>
                <a:blip r:embed="rId9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B4CD804-24B4-E3F9-D794-022DF4AD4E81}"/>
              </a:ext>
            </a:extLst>
          </p:cNvPr>
          <p:cNvCxnSpPr>
            <a:cxnSpLocks/>
          </p:cNvCxnSpPr>
          <p:nvPr/>
        </p:nvCxnSpPr>
        <p:spPr bwMode="auto">
          <a:xfrm>
            <a:off x="107504" y="4365104"/>
            <a:ext cx="878497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7C06612-3A88-8763-22BD-3105D2F0B719}"/>
              </a:ext>
            </a:extLst>
          </p:cNvPr>
          <p:cNvSpPr txBox="1"/>
          <p:nvPr/>
        </p:nvSpPr>
        <p:spPr>
          <a:xfrm>
            <a:off x="7822445" y="4165049"/>
            <a:ext cx="89158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So far</a:t>
            </a:r>
          </a:p>
        </p:txBody>
      </p:sp>
    </p:spTree>
    <p:extLst>
      <p:ext uri="{BB962C8B-B14F-4D97-AF65-F5344CB8AC3E}">
        <p14:creationId xmlns:p14="http://schemas.microsoft.com/office/powerpoint/2010/main" val="351075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/>
      <p:bldP spid="15" grpId="0"/>
      <p:bldP spid="16" grpId="0" animBg="1"/>
      <p:bldP spid="17" grpId="0" animBg="1"/>
      <p:bldP spid="18" grpId="0" animBg="1"/>
      <p:bldP spid="21" grpId="0"/>
      <p:bldP spid="22" grpId="0"/>
      <p:bldP spid="23" grpId="0"/>
      <p:bldP spid="24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main results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700808"/>
            <a:ext cx="7696200" cy="127810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9479" r="22666" b="2635"/>
          <a:stretch/>
        </p:blipFill>
        <p:spPr>
          <a:xfrm>
            <a:off x="959004" y="3015776"/>
            <a:ext cx="6636196" cy="360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264" y="3429000"/>
            <a:ext cx="7571184" cy="23205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24328" y="2959221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(A-4)</a:t>
            </a:r>
          </a:p>
        </p:txBody>
      </p:sp>
      <p:sp>
        <p:nvSpPr>
          <p:cNvPr id="9" name="Freeform 8"/>
          <p:cNvSpPr/>
          <p:nvPr/>
        </p:nvSpPr>
        <p:spPr bwMode="auto">
          <a:xfrm>
            <a:off x="5791160" y="6234519"/>
            <a:ext cx="1463040" cy="548640"/>
          </a:xfrm>
          <a:custGeom>
            <a:avLst/>
            <a:gdLst>
              <a:gd name="connsiteX0" fmla="*/ 0 w 1463040"/>
              <a:gd name="connsiteY0" fmla="*/ 548640 h 548640"/>
              <a:gd name="connsiteX1" fmla="*/ 373380 w 1463040"/>
              <a:gd name="connsiteY1" fmla="*/ 365760 h 548640"/>
              <a:gd name="connsiteX2" fmla="*/ 922020 w 1463040"/>
              <a:gd name="connsiteY2" fmla="*/ 137160 h 548640"/>
              <a:gd name="connsiteX3" fmla="*/ 1463040 w 1463040"/>
              <a:gd name="connsiteY3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548640">
                <a:moveTo>
                  <a:pt x="0" y="548640"/>
                </a:moveTo>
                <a:cubicBezTo>
                  <a:pt x="109855" y="491490"/>
                  <a:pt x="219710" y="434340"/>
                  <a:pt x="373380" y="365760"/>
                </a:cubicBezTo>
                <a:cubicBezTo>
                  <a:pt x="527050" y="297180"/>
                  <a:pt x="740410" y="198120"/>
                  <a:pt x="922020" y="137160"/>
                </a:cubicBezTo>
                <a:cubicBezTo>
                  <a:pt x="1103630" y="76200"/>
                  <a:pt x="1283335" y="38100"/>
                  <a:pt x="146304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 flipH="1">
            <a:off x="6522680" y="5877272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flipV="1">
            <a:off x="5724128" y="6442006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916434" y="6592003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6434" y="6592003"/>
                <a:ext cx="65992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579574" y="6604836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9574" y="6604836"/>
                <a:ext cx="65992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7161976" y="5894692"/>
                <a:ext cx="77226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1976" y="5894692"/>
                <a:ext cx="772263" cy="400110"/>
              </a:xfrm>
              <a:prstGeom prst="rect">
                <a:avLst/>
              </a:prstGeom>
              <a:blipFill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reeform 14"/>
          <p:cNvSpPr/>
          <p:nvPr/>
        </p:nvSpPr>
        <p:spPr bwMode="auto">
          <a:xfrm>
            <a:off x="3725024" y="5937764"/>
            <a:ext cx="1783080" cy="381244"/>
          </a:xfrm>
          <a:custGeom>
            <a:avLst/>
            <a:gdLst>
              <a:gd name="connsiteX0" fmla="*/ 0 w 1783080"/>
              <a:gd name="connsiteY0" fmla="*/ 45720 h 381244"/>
              <a:gd name="connsiteX1" fmla="*/ 678180 w 1783080"/>
              <a:gd name="connsiteY1" fmla="*/ 381000 h 381244"/>
              <a:gd name="connsiteX2" fmla="*/ 1783080 w 1783080"/>
              <a:gd name="connsiteY2" fmla="*/ 0 h 38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3080" h="381244">
                <a:moveTo>
                  <a:pt x="0" y="45720"/>
                </a:moveTo>
                <a:cubicBezTo>
                  <a:pt x="190500" y="217170"/>
                  <a:pt x="381000" y="388620"/>
                  <a:pt x="678180" y="381000"/>
                </a:cubicBezTo>
                <a:cubicBezTo>
                  <a:pt x="975360" y="373380"/>
                  <a:pt x="1379220" y="186690"/>
                  <a:pt x="178308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 flipH="1">
            <a:off x="3867752" y="5772755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 flipH="1">
            <a:off x="5883384" y="5877272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3707904" y="6434539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H="1">
            <a:off x="4396348" y="5772755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550668" y="5802175"/>
                <a:ext cx="7593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0668" y="5802175"/>
                <a:ext cx="759375" cy="400110"/>
              </a:xfrm>
              <a:prstGeom prst="rect">
                <a:avLst/>
              </a:prstGeom>
              <a:blipFill>
                <a:blip r:embed="rId8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 20"/>
          <p:cNvSpPr/>
          <p:nvPr/>
        </p:nvSpPr>
        <p:spPr bwMode="auto">
          <a:xfrm>
            <a:off x="7087504" y="1404239"/>
            <a:ext cx="728304" cy="266352"/>
          </a:xfrm>
          <a:custGeom>
            <a:avLst/>
            <a:gdLst>
              <a:gd name="connsiteX0" fmla="*/ 0 w 1463040"/>
              <a:gd name="connsiteY0" fmla="*/ 548640 h 548640"/>
              <a:gd name="connsiteX1" fmla="*/ 373380 w 1463040"/>
              <a:gd name="connsiteY1" fmla="*/ 365760 h 548640"/>
              <a:gd name="connsiteX2" fmla="*/ 922020 w 1463040"/>
              <a:gd name="connsiteY2" fmla="*/ 137160 h 548640"/>
              <a:gd name="connsiteX3" fmla="*/ 1463040 w 1463040"/>
              <a:gd name="connsiteY3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548640">
                <a:moveTo>
                  <a:pt x="0" y="548640"/>
                </a:moveTo>
                <a:cubicBezTo>
                  <a:pt x="109855" y="491490"/>
                  <a:pt x="219710" y="434340"/>
                  <a:pt x="373380" y="365760"/>
                </a:cubicBezTo>
                <a:cubicBezTo>
                  <a:pt x="527050" y="297180"/>
                  <a:pt x="740410" y="198120"/>
                  <a:pt x="922020" y="137160"/>
                </a:cubicBezTo>
                <a:cubicBezTo>
                  <a:pt x="1103630" y="76200"/>
                  <a:pt x="1283335" y="38100"/>
                  <a:pt x="146304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 flipH="1">
            <a:off x="7819024" y="836712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flipV="1">
            <a:off x="7020472" y="1329438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7212778" y="1479435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2778" y="1479435"/>
                <a:ext cx="659924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7875918" y="1492268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18" y="1492268"/>
                <a:ext cx="659924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 bwMode="auto">
          <a:xfrm flipH="1">
            <a:off x="5164096" y="660187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flipH="1">
            <a:off x="7179728" y="764704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5004248" y="1321971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flipH="1">
            <a:off x="5692692" y="660187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626328" y="361643"/>
                <a:ext cx="7593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6328" y="361643"/>
                <a:ext cx="759375" cy="400110"/>
              </a:xfrm>
              <a:prstGeom prst="rect">
                <a:avLst/>
              </a:prstGeom>
              <a:blipFill>
                <a:blip r:embed="rId11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Freeform 31"/>
          <p:cNvSpPr/>
          <p:nvPr/>
        </p:nvSpPr>
        <p:spPr bwMode="auto">
          <a:xfrm>
            <a:off x="5017409" y="586274"/>
            <a:ext cx="1432560" cy="655320"/>
          </a:xfrm>
          <a:custGeom>
            <a:avLst/>
            <a:gdLst>
              <a:gd name="connsiteX0" fmla="*/ 0 w 1432560"/>
              <a:gd name="connsiteY0" fmla="*/ 190500 h 570921"/>
              <a:gd name="connsiteX1" fmla="*/ 518160 w 1432560"/>
              <a:gd name="connsiteY1" fmla="*/ 556260 h 570921"/>
              <a:gd name="connsiteX2" fmla="*/ 868680 w 1432560"/>
              <a:gd name="connsiteY2" fmla="*/ 449580 h 570921"/>
              <a:gd name="connsiteX3" fmla="*/ 1432560 w 1432560"/>
              <a:gd name="connsiteY3" fmla="*/ 0 h 570921"/>
              <a:gd name="connsiteX0" fmla="*/ 0 w 1432560"/>
              <a:gd name="connsiteY0" fmla="*/ 190500 h 582232"/>
              <a:gd name="connsiteX1" fmla="*/ 518160 w 1432560"/>
              <a:gd name="connsiteY1" fmla="*/ 556260 h 582232"/>
              <a:gd name="connsiteX2" fmla="*/ 701040 w 1432560"/>
              <a:gd name="connsiteY2" fmla="*/ 541020 h 582232"/>
              <a:gd name="connsiteX3" fmla="*/ 868680 w 1432560"/>
              <a:gd name="connsiteY3" fmla="*/ 449580 h 582232"/>
              <a:gd name="connsiteX4" fmla="*/ 1432560 w 1432560"/>
              <a:gd name="connsiteY4" fmla="*/ 0 h 582232"/>
              <a:gd name="connsiteX0" fmla="*/ 0 w 1432560"/>
              <a:gd name="connsiteY0" fmla="*/ 190500 h 625351"/>
              <a:gd name="connsiteX1" fmla="*/ 518160 w 1432560"/>
              <a:gd name="connsiteY1" fmla="*/ 556260 h 625351"/>
              <a:gd name="connsiteX2" fmla="*/ 701040 w 1432560"/>
              <a:gd name="connsiteY2" fmla="*/ 617220 h 625351"/>
              <a:gd name="connsiteX3" fmla="*/ 868680 w 1432560"/>
              <a:gd name="connsiteY3" fmla="*/ 449580 h 625351"/>
              <a:gd name="connsiteX4" fmla="*/ 1432560 w 1432560"/>
              <a:gd name="connsiteY4" fmla="*/ 0 h 625351"/>
              <a:gd name="connsiteX0" fmla="*/ 0 w 1432560"/>
              <a:gd name="connsiteY0" fmla="*/ 190500 h 625351"/>
              <a:gd name="connsiteX1" fmla="*/ 518160 w 1432560"/>
              <a:gd name="connsiteY1" fmla="*/ 556260 h 625351"/>
              <a:gd name="connsiteX2" fmla="*/ 701040 w 1432560"/>
              <a:gd name="connsiteY2" fmla="*/ 617220 h 625351"/>
              <a:gd name="connsiteX3" fmla="*/ 868680 w 1432560"/>
              <a:gd name="connsiteY3" fmla="*/ 449580 h 625351"/>
              <a:gd name="connsiteX4" fmla="*/ 1432560 w 1432560"/>
              <a:gd name="connsiteY4" fmla="*/ 0 h 625351"/>
              <a:gd name="connsiteX0" fmla="*/ 0 w 1432560"/>
              <a:gd name="connsiteY0" fmla="*/ 190500 h 625351"/>
              <a:gd name="connsiteX1" fmla="*/ 518160 w 1432560"/>
              <a:gd name="connsiteY1" fmla="*/ 556260 h 625351"/>
              <a:gd name="connsiteX2" fmla="*/ 701040 w 1432560"/>
              <a:gd name="connsiteY2" fmla="*/ 617220 h 625351"/>
              <a:gd name="connsiteX3" fmla="*/ 868680 w 1432560"/>
              <a:gd name="connsiteY3" fmla="*/ 449580 h 625351"/>
              <a:gd name="connsiteX4" fmla="*/ 1432560 w 1432560"/>
              <a:gd name="connsiteY4" fmla="*/ 0 h 625351"/>
              <a:gd name="connsiteX0" fmla="*/ 0 w 1432560"/>
              <a:gd name="connsiteY0" fmla="*/ 190500 h 659543"/>
              <a:gd name="connsiteX1" fmla="*/ 518160 w 1432560"/>
              <a:gd name="connsiteY1" fmla="*/ 556260 h 659543"/>
              <a:gd name="connsiteX2" fmla="*/ 678180 w 1432560"/>
              <a:gd name="connsiteY2" fmla="*/ 655320 h 659543"/>
              <a:gd name="connsiteX3" fmla="*/ 868680 w 1432560"/>
              <a:gd name="connsiteY3" fmla="*/ 449580 h 659543"/>
              <a:gd name="connsiteX4" fmla="*/ 1432560 w 1432560"/>
              <a:gd name="connsiteY4" fmla="*/ 0 h 659543"/>
              <a:gd name="connsiteX0" fmla="*/ 0 w 1432560"/>
              <a:gd name="connsiteY0" fmla="*/ 190500 h 659543"/>
              <a:gd name="connsiteX1" fmla="*/ 518160 w 1432560"/>
              <a:gd name="connsiteY1" fmla="*/ 556260 h 659543"/>
              <a:gd name="connsiteX2" fmla="*/ 678180 w 1432560"/>
              <a:gd name="connsiteY2" fmla="*/ 655320 h 659543"/>
              <a:gd name="connsiteX3" fmla="*/ 868680 w 1432560"/>
              <a:gd name="connsiteY3" fmla="*/ 449580 h 659543"/>
              <a:gd name="connsiteX4" fmla="*/ 1432560 w 1432560"/>
              <a:gd name="connsiteY4" fmla="*/ 0 h 659543"/>
              <a:gd name="connsiteX0" fmla="*/ 0 w 1432560"/>
              <a:gd name="connsiteY0" fmla="*/ 190500 h 655320"/>
              <a:gd name="connsiteX1" fmla="*/ 518160 w 1432560"/>
              <a:gd name="connsiteY1" fmla="*/ 556260 h 655320"/>
              <a:gd name="connsiteX2" fmla="*/ 678180 w 1432560"/>
              <a:gd name="connsiteY2" fmla="*/ 655320 h 655320"/>
              <a:gd name="connsiteX3" fmla="*/ 868680 w 1432560"/>
              <a:gd name="connsiteY3" fmla="*/ 449580 h 655320"/>
              <a:gd name="connsiteX4" fmla="*/ 1432560 w 1432560"/>
              <a:gd name="connsiteY4" fmla="*/ 0 h 655320"/>
              <a:gd name="connsiteX0" fmla="*/ 0 w 1432560"/>
              <a:gd name="connsiteY0" fmla="*/ 190500 h 655320"/>
              <a:gd name="connsiteX1" fmla="*/ 518160 w 1432560"/>
              <a:gd name="connsiteY1" fmla="*/ 556260 h 655320"/>
              <a:gd name="connsiteX2" fmla="*/ 678180 w 1432560"/>
              <a:gd name="connsiteY2" fmla="*/ 655320 h 655320"/>
              <a:gd name="connsiteX3" fmla="*/ 868680 w 1432560"/>
              <a:gd name="connsiteY3" fmla="*/ 449580 h 655320"/>
              <a:gd name="connsiteX4" fmla="*/ 1432560 w 1432560"/>
              <a:gd name="connsiteY4" fmla="*/ 0 h 655320"/>
              <a:gd name="connsiteX0" fmla="*/ 0 w 1432560"/>
              <a:gd name="connsiteY0" fmla="*/ 190500 h 655320"/>
              <a:gd name="connsiteX1" fmla="*/ 518160 w 1432560"/>
              <a:gd name="connsiteY1" fmla="*/ 556260 h 655320"/>
              <a:gd name="connsiteX2" fmla="*/ 678180 w 1432560"/>
              <a:gd name="connsiteY2" fmla="*/ 655320 h 655320"/>
              <a:gd name="connsiteX3" fmla="*/ 868680 w 1432560"/>
              <a:gd name="connsiteY3" fmla="*/ 449580 h 655320"/>
              <a:gd name="connsiteX4" fmla="*/ 1432560 w 143256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2560" h="655320">
                <a:moveTo>
                  <a:pt x="0" y="190500"/>
                </a:moveTo>
                <a:cubicBezTo>
                  <a:pt x="186690" y="351790"/>
                  <a:pt x="405130" y="478790"/>
                  <a:pt x="518160" y="556260"/>
                </a:cubicBezTo>
                <a:cubicBezTo>
                  <a:pt x="631190" y="633730"/>
                  <a:pt x="604520" y="619760"/>
                  <a:pt x="678180" y="655320"/>
                </a:cubicBezTo>
                <a:cubicBezTo>
                  <a:pt x="774700" y="553720"/>
                  <a:pt x="742950" y="558800"/>
                  <a:pt x="868680" y="449580"/>
                </a:cubicBezTo>
                <a:cubicBezTo>
                  <a:pt x="994410" y="340360"/>
                  <a:pt x="1226820" y="178435"/>
                  <a:pt x="143256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3" name="Freeform 32"/>
          <p:cNvSpPr/>
          <p:nvPr/>
        </p:nvSpPr>
        <p:spPr bwMode="auto">
          <a:xfrm rot="10800000">
            <a:off x="7823412" y="969066"/>
            <a:ext cx="728304" cy="266352"/>
          </a:xfrm>
          <a:custGeom>
            <a:avLst/>
            <a:gdLst>
              <a:gd name="connsiteX0" fmla="*/ 0 w 1463040"/>
              <a:gd name="connsiteY0" fmla="*/ 548640 h 548640"/>
              <a:gd name="connsiteX1" fmla="*/ 373380 w 1463040"/>
              <a:gd name="connsiteY1" fmla="*/ 365760 h 548640"/>
              <a:gd name="connsiteX2" fmla="*/ 922020 w 1463040"/>
              <a:gd name="connsiteY2" fmla="*/ 137160 h 548640"/>
              <a:gd name="connsiteX3" fmla="*/ 1463040 w 1463040"/>
              <a:gd name="connsiteY3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548640">
                <a:moveTo>
                  <a:pt x="0" y="548640"/>
                </a:moveTo>
                <a:cubicBezTo>
                  <a:pt x="109855" y="491490"/>
                  <a:pt x="219710" y="434340"/>
                  <a:pt x="373380" y="365760"/>
                </a:cubicBezTo>
                <a:cubicBezTo>
                  <a:pt x="527050" y="297180"/>
                  <a:pt x="740410" y="198120"/>
                  <a:pt x="922020" y="137160"/>
                </a:cubicBezTo>
                <a:cubicBezTo>
                  <a:pt x="1103630" y="76200"/>
                  <a:pt x="1283335" y="38100"/>
                  <a:pt x="146304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8A4F20E-B79A-0244-165B-EA3E65E6CB80}"/>
                  </a:ext>
                </a:extLst>
              </p:cNvPr>
              <p:cNvSpPr/>
              <p:nvPr/>
            </p:nvSpPr>
            <p:spPr>
              <a:xfrm>
                <a:off x="8001000" y="414929"/>
                <a:ext cx="77226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8A4F20E-B79A-0244-165B-EA3E65E6CB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0" y="414929"/>
                <a:ext cx="772263" cy="400110"/>
              </a:xfrm>
              <a:prstGeom prst="rect">
                <a:avLst/>
              </a:prstGeom>
              <a:blipFill>
                <a:blip r:embed="rId12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256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2" grpId="0"/>
      <p:bldP spid="13" grpId="0"/>
      <p:bldP spid="14" grpId="0"/>
      <p:bldP spid="15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Warm up to Theorems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518" y="1196751"/>
            <a:ext cx="7466913" cy="22687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21" y="3465544"/>
            <a:ext cx="8558957" cy="3025100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4"/>
          <a:srcRect l="7356" t="69167" r="28261" b="19161"/>
          <a:stretch/>
        </p:blipFill>
        <p:spPr bwMode="auto">
          <a:xfrm>
            <a:off x="4159756" y="3744449"/>
            <a:ext cx="2899445" cy="5135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11" name="Straight Arrow Connector 10"/>
          <p:cNvCxnSpPr/>
          <p:nvPr/>
        </p:nvCxnSpPr>
        <p:spPr bwMode="auto">
          <a:xfrm flipH="1">
            <a:off x="3707904" y="4077072"/>
            <a:ext cx="432048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6EFBFCFB-B115-6C0F-54E9-A088B62C78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65" t="29463" r="65068" b="66330"/>
          <a:stretch/>
        </p:blipFill>
        <p:spPr bwMode="auto">
          <a:xfrm rot="450073">
            <a:off x="5805405" y="2504663"/>
            <a:ext cx="1893384" cy="288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 rot="20037093">
                <a:off x="5979443" y="2125051"/>
                <a:ext cx="1551150" cy="120032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So if we can find such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1800" dirty="0"/>
                  <a:t>-sequence  we are done</a:t>
                </a: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37093">
                <a:off x="5979443" y="2125051"/>
                <a:ext cx="1551150" cy="1200329"/>
              </a:xfrm>
              <a:prstGeom prst="rect">
                <a:avLst/>
              </a:prstGeom>
              <a:blipFill>
                <a:blip r:embed="rId5"/>
                <a:stretch>
                  <a:fillRect l="-2516" t="-1027" b="-51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653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D2CDE7-BDC9-6ACE-2F35-5F979A2651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254"/>
          <a:stretch/>
        </p:blipFill>
        <p:spPr>
          <a:xfrm>
            <a:off x="990600" y="3819490"/>
            <a:ext cx="5188698" cy="193583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594"/>
          <a:stretch/>
        </p:blipFill>
        <p:spPr>
          <a:xfrm>
            <a:off x="755576" y="1124744"/>
            <a:ext cx="7696200" cy="270358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Warm up to Theorems  </a:t>
            </a:r>
            <a:r>
              <a:rPr lang="en-US" dirty="0" err="1"/>
              <a:t>cont</a:t>
            </a:r>
            <a:r>
              <a:rPr lang="en-US" dirty="0"/>
              <a:t>…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71617"/>
          <a:stretch/>
        </p:blipFill>
        <p:spPr>
          <a:xfrm>
            <a:off x="1187623" y="5846059"/>
            <a:ext cx="5188698" cy="77662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 rot="19632793">
                <a:off x="5953259" y="4719929"/>
                <a:ext cx="2724556" cy="132343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If we can show: 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=∞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We can use lemma 2</a:t>
                </a: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32793">
                <a:off x="5953259" y="4719929"/>
                <a:ext cx="2724556" cy="1323439"/>
              </a:xfrm>
              <a:prstGeom prst="rect">
                <a:avLst/>
              </a:prstGeom>
              <a:blipFill>
                <a:blip r:embed="rId4"/>
                <a:stretch>
                  <a:fillRect l="-2016" b="-1171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 rot="20551577">
                <a:off x="6415001" y="2624926"/>
                <a:ext cx="1728192" cy="52322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This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400" dirty="0"/>
                  <a:t> need not be the one in (A-4)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551577">
                <a:off x="6415001" y="2624926"/>
                <a:ext cx="1728192" cy="523220"/>
              </a:xfrm>
              <a:prstGeom prst="rect">
                <a:avLst/>
              </a:prstGeom>
              <a:blipFill>
                <a:blip r:embed="rId5"/>
                <a:stretch>
                  <a:fillRect l="-671" b="-532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34BBB70-ECD7-C749-EADF-4758BB4DB284}"/>
                  </a:ext>
                </a:extLst>
              </p:cNvPr>
              <p:cNvSpPr txBox="1"/>
              <p:nvPr/>
            </p:nvSpPr>
            <p:spPr>
              <a:xfrm>
                <a:off x="5040853" y="3804496"/>
                <a:ext cx="35635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: max distance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34BBB70-ECD7-C749-EADF-4758BB4DB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853" y="3804496"/>
                <a:ext cx="3563595" cy="400110"/>
              </a:xfrm>
              <a:prstGeom prst="rect">
                <a:avLst/>
              </a:prstGeom>
              <a:blipFill>
                <a:blip r:embed="rId6"/>
                <a:stretch>
                  <a:fillRect l="-1884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643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Proof </a:t>
                </a:r>
                <a:r>
                  <a:rPr lang="en-US" b="0" dirty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24163"/>
          <a:stretch/>
        </p:blipFill>
        <p:spPr>
          <a:xfrm>
            <a:off x="827584" y="2276872"/>
            <a:ext cx="7696200" cy="187220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/>
          <a:srcRect l="14673" t="75498" r="9857"/>
          <a:stretch/>
        </p:blipFill>
        <p:spPr bwMode="auto">
          <a:xfrm>
            <a:off x="1932072" y="4264270"/>
            <a:ext cx="5808280" cy="604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r="16293"/>
          <a:stretch/>
        </p:blipFill>
        <p:spPr>
          <a:xfrm>
            <a:off x="6370011" y="1201336"/>
            <a:ext cx="1973457" cy="68074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Straight Arrow Connector 8"/>
          <p:cNvCxnSpPr/>
          <p:nvPr/>
        </p:nvCxnSpPr>
        <p:spPr bwMode="auto">
          <a:xfrm flipV="1">
            <a:off x="1763688" y="4038128"/>
            <a:ext cx="665212" cy="1109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26554" y="3844588"/>
                <a:ext cx="1609142" cy="70788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By the construction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00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1000" dirty="0"/>
                  <a:t> </a:t>
                </a:r>
              </a:p>
              <a:p>
                <a:r>
                  <a:rPr lang="en-US" sz="1000" dirty="0"/>
                  <a:t>The density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1000" dirty="0"/>
                  <a:t> is supported on  this interval 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54" y="3844588"/>
                <a:ext cx="1609142" cy="707886"/>
              </a:xfrm>
              <a:prstGeom prst="rect">
                <a:avLst/>
              </a:prstGeom>
              <a:blipFill>
                <a:blip r:embed="rId5"/>
                <a:stretch>
                  <a:fillRect b="-169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clrChange>
              <a:clrFrom>
                <a:srgbClr val="E9E9F3"/>
              </a:clrFrom>
              <a:clrTo>
                <a:srgbClr val="E9E9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1997274"/>
            <a:ext cx="2918437" cy="3936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66871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Proof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en-US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=∞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2218" y="1933284"/>
            <a:ext cx="6717323" cy="4114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E9E9F3"/>
              </a:clrFrom>
              <a:clrTo>
                <a:srgbClr val="E9E9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8064" y="1197132"/>
            <a:ext cx="3719885" cy="5017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r="16293"/>
          <a:stretch/>
        </p:blipFill>
        <p:spPr>
          <a:xfrm>
            <a:off x="6713342" y="3434052"/>
            <a:ext cx="1973457" cy="6807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Freeform 9"/>
          <p:cNvSpPr/>
          <p:nvPr/>
        </p:nvSpPr>
        <p:spPr bwMode="auto">
          <a:xfrm>
            <a:off x="4503420" y="3251631"/>
            <a:ext cx="2194560" cy="421209"/>
          </a:xfrm>
          <a:custGeom>
            <a:avLst/>
            <a:gdLst>
              <a:gd name="connsiteX0" fmla="*/ 0 w 2194560"/>
              <a:gd name="connsiteY0" fmla="*/ 421209 h 421209"/>
              <a:gd name="connsiteX1" fmla="*/ 1036320 w 2194560"/>
              <a:gd name="connsiteY1" fmla="*/ 9729 h 421209"/>
              <a:gd name="connsiteX2" fmla="*/ 2194560 w 2194560"/>
              <a:gd name="connsiteY2" fmla="*/ 169749 h 421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94560" h="421209">
                <a:moveTo>
                  <a:pt x="0" y="421209"/>
                </a:moveTo>
                <a:cubicBezTo>
                  <a:pt x="335280" y="236424"/>
                  <a:pt x="670560" y="51639"/>
                  <a:pt x="1036320" y="9729"/>
                </a:cubicBezTo>
                <a:cubicBezTo>
                  <a:pt x="1402080" y="-32181"/>
                  <a:pt x="1798320" y="68784"/>
                  <a:pt x="2194560" y="169749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E770262F-45FE-4637-BA4F-AD69026BF6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1725" r="53219" b="45519"/>
          <a:stretch/>
        </p:blipFill>
        <p:spPr bwMode="auto">
          <a:xfrm>
            <a:off x="5364088" y="5416464"/>
            <a:ext cx="3600400" cy="631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FDD3BB0-35F8-4DE7-BDA8-606CC3029D3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24128" y="3869019"/>
            <a:ext cx="2088232" cy="16986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59672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96200" cy="1143000"/>
          </a:xfrm>
        </p:spPr>
        <p:txBody>
          <a:bodyPr/>
          <a:lstStyle/>
          <a:p>
            <a:r>
              <a:rPr lang="en-US" dirty="0"/>
              <a:t>Theorem 2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2166"/>
          <a:stretch/>
        </p:blipFill>
        <p:spPr>
          <a:xfrm>
            <a:off x="899592" y="1124744"/>
            <a:ext cx="7632848" cy="25798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t="4102" b="53174"/>
          <a:stretch/>
        </p:blipFill>
        <p:spPr bwMode="auto">
          <a:xfrm>
            <a:off x="871032" y="3944144"/>
            <a:ext cx="7632848" cy="23042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84168" y="2393186"/>
                <a:ext cx="2151584" cy="954107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Here </a:t>
                </a:r>
              </a:p>
              <a:p>
                <a:r>
                  <a:rPr lang="en-US" sz="1400" dirty="0"/>
                  <a:t>«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400" dirty="0"/>
                  <a:t>» in (A-4) </a:t>
                </a:r>
              </a:p>
              <a:p>
                <a:r>
                  <a:rPr lang="en-US" sz="1400" dirty="0"/>
                  <a:t> can be used directly as </a:t>
                </a:r>
              </a:p>
              <a:p>
                <a:r>
                  <a:rPr lang="en-US" sz="1400" dirty="0"/>
                  <a:t>«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400" dirty="0"/>
                  <a:t>» in Lemma 3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2393186"/>
                <a:ext cx="2151584" cy="954107"/>
              </a:xfrm>
              <a:prstGeom prst="rect">
                <a:avLst/>
              </a:prstGeom>
              <a:blipFill>
                <a:blip r:embed="rId3"/>
                <a:stretch>
                  <a:fillRect l="-850" t="-1282" b="-5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 bwMode="auto">
          <a:xfrm>
            <a:off x="3347864" y="2601888"/>
            <a:ext cx="72008" cy="107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965456" y="2603004"/>
            <a:ext cx="72008" cy="107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5856" y="2543091"/>
            <a:ext cx="1440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/>
              <a:t>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93448" y="2543091"/>
            <a:ext cx="1440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80409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96200" cy="1143000"/>
          </a:xfrm>
        </p:spPr>
        <p:txBody>
          <a:bodyPr/>
          <a:lstStyle/>
          <a:p>
            <a:r>
              <a:rPr lang="en-US" dirty="0"/>
              <a:t>Theorem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312" y="1124744"/>
            <a:ext cx="7821488" cy="2431681"/>
          </a:xfrm>
          <a:prstGeom prst="rect">
            <a:avLst/>
          </a:prstGeom>
        </p:spPr>
      </p:pic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/>
          <a:srcRect t="4102" b="53174"/>
          <a:stretch/>
        </p:blipFill>
        <p:spPr bwMode="auto">
          <a:xfrm>
            <a:off x="1521416" y="3776804"/>
            <a:ext cx="6509280" cy="19650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662C549-381C-4C73-A889-D2D85B73F496}"/>
              </a:ext>
            </a:extLst>
          </p:cNvPr>
          <p:cNvCxnSpPr/>
          <p:nvPr/>
        </p:nvCxnSpPr>
        <p:spPr bwMode="auto">
          <a:xfrm>
            <a:off x="1331640" y="5271732"/>
            <a:ext cx="55446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9991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0A07C-60DA-4E40-9083-AA692AD5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7467EB5C-0D6B-4C30-BCE3-3AC518F2E812}"/>
              </a:ext>
            </a:extLst>
          </p:cNvPr>
          <p:cNvSpPr/>
          <p:nvPr/>
        </p:nvSpPr>
        <p:spPr bwMode="auto">
          <a:xfrm>
            <a:off x="340689" y="2801344"/>
            <a:ext cx="1463040" cy="548640"/>
          </a:xfrm>
          <a:custGeom>
            <a:avLst/>
            <a:gdLst>
              <a:gd name="connsiteX0" fmla="*/ 0 w 1463040"/>
              <a:gd name="connsiteY0" fmla="*/ 548640 h 548640"/>
              <a:gd name="connsiteX1" fmla="*/ 373380 w 1463040"/>
              <a:gd name="connsiteY1" fmla="*/ 365760 h 548640"/>
              <a:gd name="connsiteX2" fmla="*/ 922020 w 1463040"/>
              <a:gd name="connsiteY2" fmla="*/ 137160 h 548640"/>
              <a:gd name="connsiteX3" fmla="*/ 1463040 w 1463040"/>
              <a:gd name="connsiteY3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548640">
                <a:moveTo>
                  <a:pt x="0" y="548640"/>
                </a:moveTo>
                <a:cubicBezTo>
                  <a:pt x="109855" y="491490"/>
                  <a:pt x="219710" y="434340"/>
                  <a:pt x="373380" y="365760"/>
                </a:cubicBezTo>
                <a:cubicBezTo>
                  <a:pt x="527050" y="297180"/>
                  <a:pt x="740410" y="198120"/>
                  <a:pt x="922020" y="137160"/>
                </a:cubicBezTo>
                <a:cubicBezTo>
                  <a:pt x="1103630" y="76200"/>
                  <a:pt x="1283335" y="38100"/>
                  <a:pt x="146304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E21D37-761C-48E9-91FA-B7CBF3CAE212}"/>
              </a:ext>
            </a:extLst>
          </p:cNvPr>
          <p:cNvCxnSpPr/>
          <p:nvPr/>
        </p:nvCxnSpPr>
        <p:spPr bwMode="auto">
          <a:xfrm flipH="1">
            <a:off x="1047157" y="2444097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C5725A-C05B-4572-BAEF-7FB176C3498C}"/>
              </a:ext>
            </a:extLst>
          </p:cNvPr>
          <p:cNvCxnSpPr/>
          <p:nvPr/>
        </p:nvCxnSpPr>
        <p:spPr bwMode="auto">
          <a:xfrm flipV="1">
            <a:off x="273657" y="3008831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EF2C250-1A3B-4FBA-9B46-9E6F8A7FC3A0}"/>
                  </a:ext>
                </a:extLst>
              </p:cNvPr>
              <p:cNvSpPr/>
              <p:nvPr/>
            </p:nvSpPr>
            <p:spPr>
              <a:xfrm>
                <a:off x="465963" y="3158828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EF2C250-1A3B-4FBA-9B46-9E6F8A7FC3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63" y="3158828"/>
                <a:ext cx="659924" cy="2616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2155821-DF7E-40ED-849D-A0310F04E6B4}"/>
                  </a:ext>
                </a:extLst>
              </p:cNvPr>
              <p:cNvSpPr/>
              <p:nvPr/>
            </p:nvSpPr>
            <p:spPr>
              <a:xfrm>
                <a:off x="1129103" y="3171661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2155821-DF7E-40ED-849D-A0310F04E6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103" y="3171661"/>
                <a:ext cx="659924" cy="2616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9DF68ED-C57A-4BA5-A9FE-C20EE34D0A00}"/>
                  </a:ext>
                </a:extLst>
              </p:cNvPr>
              <p:cNvSpPr/>
              <p:nvPr/>
            </p:nvSpPr>
            <p:spPr>
              <a:xfrm>
                <a:off x="1711505" y="2461517"/>
                <a:ext cx="77226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9DF68ED-C57A-4BA5-A9FE-C20EE34D0A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505" y="2461517"/>
                <a:ext cx="772263" cy="400110"/>
              </a:xfrm>
              <a:prstGeom prst="rect">
                <a:avLst/>
              </a:prstGeom>
              <a:blipFill>
                <a:blip r:embed="rId4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14">
            <a:extLst>
              <a:ext uri="{FF2B5EF4-FFF2-40B4-BE49-F238E27FC236}">
                <a16:creationId xmlns:a16="http://schemas.microsoft.com/office/drawing/2014/main" id="{98769AD4-5208-437F-8B5B-2BE28896CFF8}"/>
              </a:ext>
            </a:extLst>
          </p:cNvPr>
          <p:cNvSpPr/>
          <p:nvPr/>
        </p:nvSpPr>
        <p:spPr bwMode="auto">
          <a:xfrm>
            <a:off x="398359" y="1764334"/>
            <a:ext cx="1783080" cy="381244"/>
          </a:xfrm>
          <a:custGeom>
            <a:avLst/>
            <a:gdLst>
              <a:gd name="connsiteX0" fmla="*/ 0 w 1783080"/>
              <a:gd name="connsiteY0" fmla="*/ 45720 h 381244"/>
              <a:gd name="connsiteX1" fmla="*/ 678180 w 1783080"/>
              <a:gd name="connsiteY1" fmla="*/ 381000 h 381244"/>
              <a:gd name="connsiteX2" fmla="*/ 1783080 w 1783080"/>
              <a:gd name="connsiteY2" fmla="*/ 0 h 38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3080" h="381244">
                <a:moveTo>
                  <a:pt x="0" y="45720"/>
                </a:moveTo>
                <a:cubicBezTo>
                  <a:pt x="190500" y="217170"/>
                  <a:pt x="381000" y="388620"/>
                  <a:pt x="678180" y="381000"/>
                </a:cubicBezTo>
                <a:cubicBezTo>
                  <a:pt x="975360" y="373380"/>
                  <a:pt x="1379220" y="186690"/>
                  <a:pt x="178308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864D2A-3EBE-4153-AFE9-524404FE43DE}"/>
              </a:ext>
            </a:extLst>
          </p:cNvPr>
          <p:cNvCxnSpPr/>
          <p:nvPr/>
        </p:nvCxnSpPr>
        <p:spPr bwMode="auto">
          <a:xfrm flipH="1">
            <a:off x="528561" y="1599325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46C4BE-9CC5-4943-BFB3-0B44E6E17BA8}"/>
              </a:ext>
            </a:extLst>
          </p:cNvPr>
          <p:cNvCxnSpPr/>
          <p:nvPr/>
        </p:nvCxnSpPr>
        <p:spPr bwMode="auto">
          <a:xfrm flipH="1">
            <a:off x="520595" y="2444097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4C90414-69C9-40A8-9F25-484BFA2C3079}"/>
              </a:ext>
            </a:extLst>
          </p:cNvPr>
          <p:cNvCxnSpPr/>
          <p:nvPr/>
        </p:nvCxnSpPr>
        <p:spPr bwMode="auto">
          <a:xfrm flipV="1">
            <a:off x="287327" y="2261109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2373D8-6335-40F2-B10C-CC5DD079558C}"/>
              </a:ext>
            </a:extLst>
          </p:cNvPr>
          <p:cNvCxnSpPr/>
          <p:nvPr/>
        </p:nvCxnSpPr>
        <p:spPr bwMode="auto">
          <a:xfrm flipH="1">
            <a:off x="1052905" y="1599325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168E15A-AC6A-4E81-864B-411144E2685C}"/>
                  </a:ext>
                </a:extLst>
              </p:cNvPr>
              <p:cNvSpPr/>
              <p:nvPr/>
            </p:nvSpPr>
            <p:spPr>
              <a:xfrm>
                <a:off x="1224003" y="1628745"/>
                <a:ext cx="7593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168E15A-AC6A-4E81-864B-411144E268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003" y="1628745"/>
                <a:ext cx="759375" cy="400110"/>
              </a:xfrm>
              <a:prstGeom prst="rect">
                <a:avLst/>
              </a:prstGeom>
              <a:blipFill>
                <a:blip r:embed="rId5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A1E8EEAC-B5A8-44C8-9495-1D8A48B987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6716" y="1338172"/>
            <a:ext cx="6663214" cy="2071577"/>
          </a:xfrm>
          <a:prstGeom prst="rect">
            <a:avLst/>
          </a:prstGeom>
        </p:spPr>
      </p:pic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E069BFC7-EEFE-49BA-8682-D48A5F281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t="2594"/>
          <a:stretch/>
        </p:blipFill>
        <p:spPr>
          <a:xfrm>
            <a:off x="979481" y="3665440"/>
            <a:ext cx="7696200" cy="27035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69B5D3B-B71C-4151-9C09-B3EF5F5BCBC4}"/>
                  </a:ext>
                </a:extLst>
              </p:cNvPr>
              <p:cNvSpPr txBox="1"/>
              <p:nvPr/>
            </p:nvSpPr>
            <p:spPr>
              <a:xfrm>
                <a:off x="5220072" y="4869160"/>
                <a:ext cx="2664296" cy="954107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Need to be clever to come up with a “new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400" dirty="0"/>
                  <a:t>”  to this Lemma.  We do not have a lower limit on g(z) directly.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69B5D3B-B71C-4151-9C09-B3EF5F5BC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4869160"/>
                <a:ext cx="2664296" cy="954107"/>
              </a:xfrm>
              <a:prstGeom prst="rect">
                <a:avLst/>
              </a:prstGeom>
              <a:blipFill>
                <a:blip r:embed="rId8"/>
                <a:stretch>
                  <a:fillRect l="-686" t="-1282" r="-2059" b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C045C980-9D05-4E18-909C-05D65499800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296" t="20877" r="15431" b="61267"/>
          <a:stretch/>
        </p:blipFill>
        <p:spPr>
          <a:xfrm>
            <a:off x="2418123" y="1002801"/>
            <a:ext cx="6037874" cy="3379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A1655A8-1CCB-4180-9F38-06C25717D61D}"/>
                  </a:ext>
                </a:extLst>
              </p:cNvPr>
              <p:cNvSpPr txBox="1"/>
              <p:nvPr/>
            </p:nvSpPr>
            <p:spPr>
              <a:xfrm>
                <a:off x="2483768" y="629153"/>
                <a:ext cx="21757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(A4) </a:t>
                </a:r>
                <a:r>
                  <a:rPr lang="nb-NO" dirty="0" err="1"/>
                  <a:t>with</a:t>
                </a:r>
                <a:r>
                  <a:rPr lang="nb-NO" dirty="0"/>
                  <a:t> 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A1655A8-1CCB-4180-9F38-06C25717D6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629153"/>
                <a:ext cx="2175788" cy="400110"/>
              </a:xfrm>
              <a:prstGeom prst="rect">
                <a:avLst/>
              </a:prstGeom>
              <a:blipFill>
                <a:blip r:embed="rId10"/>
                <a:stretch>
                  <a:fillRect l="-2801" t="-6061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FAF9AAB-CE40-4CE3-8BF0-5F453D48572D}"/>
              </a:ext>
            </a:extLst>
          </p:cNvPr>
          <p:cNvSpPr/>
          <p:nvPr/>
        </p:nvSpPr>
        <p:spPr bwMode="auto">
          <a:xfrm>
            <a:off x="3593805" y="4540102"/>
            <a:ext cx="2764465" cy="648586"/>
          </a:xfrm>
          <a:custGeom>
            <a:avLst/>
            <a:gdLst>
              <a:gd name="connsiteX0" fmla="*/ 2764465 w 2764465"/>
              <a:gd name="connsiteY0" fmla="*/ 648586 h 648586"/>
              <a:gd name="connsiteX1" fmla="*/ 2583711 w 2764465"/>
              <a:gd name="connsiteY1" fmla="*/ 191386 h 648586"/>
              <a:gd name="connsiteX2" fmla="*/ 1754372 w 2764465"/>
              <a:gd name="connsiteY2" fmla="*/ 31898 h 648586"/>
              <a:gd name="connsiteX3" fmla="*/ 1467293 w 2764465"/>
              <a:gd name="connsiteY3" fmla="*/ 63796 h 648586"/>
              <a:gd name="connsiteX4" fmla="*/ 691116 w 2764465"/>
              <a:gd name="connsiteY4" fmla="*/ 10633 h 648586"/>
              <a:gd name="connsiteX5" fmla="*/ 191386 w 2764465"/>
              <a:gd name="connsiteY5" fmla="*/ 0 h 648586"/>
              <a:gd name="connsiteX6" fmla="*/ 0 w 2764465"/>
              <a:gd name="connsiteY6" fmla="*/ 74428 h 648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64465" h="648586">
                <a:moveTo>
                  <a:pt x="2764465" y="648586"/>
                </a:moveTo>
                <a:lnTo>
                  <a:pt x="2583711" y="191386"/>
                </a:lnTo>
                <a:lnTo>
                  <a:pt x="1754372" y="31898"/>
                </a:lnTo>
                <a:cubicBezTo>
                  <a:pt x="1510037" y="66803"/>
                  <a:pt x="1606272" y="63796"/>
                  <a:pt x="1467293" y="63796"/>
                </a:cubicBezTo>
                <a:lnTo>
                  <a:pt x="691116" y="10633"/>
                </a:lnTo>
                <a:lnTo>
                  <a:pt x="191386" y="0"/>
                </a:lnTo>
                <a:lnTo>
                  <a:pt x="0" y="74428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006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CCAD3BAF-49C4-C892-FC99-DA0615B05C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488" b="17931"/>
          <a:stretch/>
        </p:blipFill>
        <p:spPr bwMode="auto">
          <a:xfrm>
            <a:off x="859480" y="3933057"/>
            <a:ext cx="475252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1BE707F-80B0-491E-9A11-9D9C20045C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85" t="34665" r="66080" b="19927"/>
          <a:stretch/>
        </p:blipFill>
        <p:spPr>
          <a:xfrm>
            <a:off x="6156176" y="386192"/>
            <a:ext cx="1981241" cy="9406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696200" cy="1143000"/>
          </a:xfrm>
        </p:spPr>
        <p:txBody>
          <a:bodyPr/>
          <a:lstStyle/>
          <a:p>
            <a:r>
              <a:rPr lang="en-US" dirty="0"/>
              <a:t>Proof of Theorem 3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3151"/>
          <a:stretch/>
        </p:blipFill>
        <p:spPr>
          <a:xfrm>
            <a:off x="827584" y="1200430"/>
            <a:ext cx="4752528" cy="25886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840" y="2015219"/>
            <a:ext cx="1440160" cy="4776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796136" y="2092786"/>
                <a:ext cx="324036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Since</a:t>
                </a:r>
              </a:p>
              <a:p>
                <a:r>
                  <a:rPr lang="en-US" dirty="0"/>
                  <a:t>we can choose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so small that the inequality is fulfilled for all values </a:t>
                </a:r>
                <a:br>
                  <a:rPr lang="en-US" dirty="0"/>
                </a:br>
                <a:r>
                  <a:rPr lang="en-US" dirty="0"/>
                  <a:t>closer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 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2092786"/>
                <a:ext cx="3240360" cy="1631216"/>
              </a:xfrm>
              <a:prstGeom prst="rect">
                <a:avLst/>
              </a:prstGeom>
              <a:blipFill>
                <a:blip r:embed="rId5"/>
                <a:stretch>
                  <a:fillRect l="-2072" t="-1493" b="-59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10"/>
          <p:cNvSpPr/>
          <p:nvPr/>
        </p:nvSpPr>
        <p:spPr bwMode="auto">
          <a:xfrm>
            <a:off x="7894320" y="1856040"/>
            <a:ext cx="1205967" cy="4525288"/>
          </a:xfrm>
          <a:custGeom>
            <a:avLst/>
            <a:gdLst>
              <a:gd name="connsiteX0" fmla="*/ 0 w 1205967"/>
              <a:gd name="connsiteY0" fmla="*/ 4506660 h 4506660"/>
              <a:gd name="connsiteX1" fmla="*/ 1135380 w 1205967"/>
              <a:gd name="connsiteY1" fmla="*/ 3538920 h 4506660"/>
              <a:gd name="connsiteX2" fmla="*/ 990600 w 1205967"/>
              <a:gd name="connsiteY2" fmla="*/ 216600 h 4506660"/>
              <a:gd name="connsiteX3" fmla="*/ 213360 w 1205967"/>
              <a:gd name="connsiteY3" fmla="*/ 597600 h 4506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5967" h="4506660">
                <a:moveTo>
                  <a:pt x="0" y="4506660"/>
                </a:moveTo>
                <a:cubicBezTo>
                  <a:pt x="485140" y="4380295"/>
                  <a:pt x="970280" y="4253930"/>
                  <a:pt x="1135380" y="3538920"/>
                </a:cubicBezTo>
                <a:cubicBezTo>
                  <a:pt x="1300480" y="2823910"/>
                  <a:pt x="1144270" y="706820"/>
                  <a:pt x="990600" y="216600"/>
                </a:cubicBezTo>
                <a:cubicBezTo>
                  <a:pt x="836930" y="-273620"/>
                  <a:pt x="525145" y="161990"/>
                  <a:pt x="213360" y="597600"/>
                </a:cubicBezTo>
              </a:path>
            </a:pathLst>
          </a:custGeom>
          <a:noFill/>
          <a:ln w="381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74463" y="5246420"/>
                <a:ext cx="2878257" cy="121340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Here </a:t>
                </a:r>
              </a:p>
              <a:p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«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600" dirty="0"/>
                  <a:t>» in Lemma 3</a:t>
                </a:r>
              </a:p>
              <a:p>
                <a:r>
                  <a:rPr lang="en-US" sz="1600" dirty="0"/>
                  <a:t>Is: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𝛿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1600" b="0" dirty="0"/>
              </a:p>
              <a:p>
                <a:r>
                  <a:rPr lang="en-US" sz="1600" dirty="0"/>
                  <a:t> where «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600" dirty="0"/>
                  <a:t>»  is selected above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463" y="5246420"/>
                <a:ext cx="2878257" cy="1213409"/>
              </a:xfrm>
              <a:prstGeom prst="rect">
                <a:avLst/>
              </a:prstGeom>
              <a:blipFill>
                <a:blip r:embed="rId7"/>
                <a:stretch>
                  <a:fillRect l="-1059" t="-1508" r="-3178" b="-60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10744" y="2931738"/>
                <a:ext cx="144016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nb-NO" sz="14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44" y="2931738"/>
                <a:ext cx="1440160" cy="307777"/>
              </a:xfrm>
              <a:prstGeom prst="rect">
                <a:avLst/>
              </a:prstGeom>
              <a:blipFill>
                <a:blip r:embed="rId8"/>
                <a:stretch>
                  <a:fillRect l="-1271" t="-4000"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AAC4EE8-A2D8-440A-972B-D88E13749AE9}"/>
              </a:ext>
            </a:extLst>
          </p:cNvPr>
          <p:cNvCxnSpPr>
            <a:cxnSpLocks/>
          </p:cNvCxnSpPr>
          <p:nvPr/>
        </p:nvCxnSpPr>
        <p:spPr bwMode="auto">
          <a:xfrm flipH="1">
            <a:off x="2987824" y="904156"/>
            <a:ext cx="3312368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6010" y="4121898"/>
            <a:ext cx="2918437" cy="393650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06D50F8A-1189-98E9-C26A-2B0136CD30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828" b="334"/>
          <a:stretch/>
        </p:blipFill>
        <p:spPr bwMode="auto">
          <a:xfrm>
            <a:off x="721935" y="5696916"/>
            <a:ext cx="4752528" cy="9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7425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208" y="341784"/>
            <a:ext cx="8344272" cy="1143000"/>
          </a:xfrm>
        </p:spPr>
        <p:txBody>
          <a:bodyPr/>
          <a:lstStyle/>
          <a:p>
            <a:r>
              <a:rPr lang="en-US" sz="2800" dirty="0"/>
              <a:t>Assumptions for proof of convergence (repeat)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665"/>
          <a:stretch/>
        </p:blipFill>
        <p:spPr>
          <a:xfrm>
            <a:off x="1320272" y="1173892"/>
            <a:ext cx="7696200" cy="260405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768" y="3933056"/>
            <a:ext cx="7813736" cy="18926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4474456" y="3949365"/>
            <a:ext cx="144016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9176" y="3889856"/>
            <a:ext cx="379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x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6005624" y="6136846"/>
            <a:ext cx="223528" cy="737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474456" y="6001394"/>
                <a:ext cx="1531168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 h</a:t>
                </a:r>
                <a:r>
                  <a:rPr lang="en-US" sz="1400" b="0" dirty="0"/>
                  <a:t>as same sign as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456" y="6001394"/>
                <a:ext cx="1531168" cy="523220"/>
              </a:xfrm>
              <a:prstGeom prst="rect">
                <a:avLst/>
              </a:prstGeom>
              <a:blipFill>
                <a:blip r:embed="rId4"/>
                <a:stretch>
                  <a:fillRect l="-791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Freeform 32"/>
          <p:cNvSpPr/>
          <p:nvPr/>
        </p:nvSpPr>
        <p:spPr bwMode="auto">
          <a:xfrm>
            <a:off x="6207968" y="5874479"/>
            <a:ext cx="1463040" cy="548640"/>
          </a:xfrm>
          <a:custGeom>
            <a:avLst/>
            <a:gdLst>
              <a:gd name="connsiteX0" fmla="*/ 0 w 1463040"/>
              <a:gd name="connsiteY0" fmla="*/ 548640 h 548640"/>
              <a:gd name="connsiteX1" fmla="*/ 373380 w 1463040"/>
              <a:gd name="connsiteY1" fmla="*/ 365760 h 548640"/>
              <a:gd name="connsiteX2" fmla="*/ 922020 w 1463040"/>
              <a:gd name="connsiteY2" fmla="*/ 137160 h 548640"/>
              <a:gd name="connsiteX3" fmla="*/ 1463040 w 1463040"/>
              <a:gd name="connsiteY3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548640">
                <a:moveTo>
                  <a:pt x="0" y="548640"/>
                </a:moveTo>
                <a:cubicBezTo>
                  <a:pt x="109855" y="491490"/>
                  <a:pt x="219710" y="434340"/>
                  <a:pt x="373380" y="365760"/>
                </a:cubicBezTo>
                <a:cubicBezTo>
                  <a:pt x="527050" y="297180"/>
                  <a:pt x="740410" y="198120"/>
                  <a:pt x="922020" y="137160"/>
                </a:cubicBezTo>
                <a:cubicBezTo>
                  <a:pt x="1103630" y="76200"/>
                  <a:pt x="1283335" y="38100"/>
                  <a:pt x="146304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5" name="Straight Connector 34"/>
          <p:cNvCxnSpPr/>
          <p:nvPr/>
        </p:nvCxnSpPr>
        <p:spPr bwMode="auto">
          <a:xfrm flipH="1">
            <a:off x="6939488" y="5733256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flipV="1">
            <a:off x="6140936" y="6081966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6333242" y="6231963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3242" y="6231963"/>
                <a:ext cx="65992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6996382" y="6244796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6382" y="6244796"/>
                <a:ext cx="65992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7551277" y="5666955"/>
                <a:ext cx="77226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1277" y="5666955"/>
                <a:ext cx="772263" cy="400110"/>
              </a:xfrm>
              <a:prstGeom prst="rect">
                <a:avLst/>
              </a:prstGeom>
              <a:blipFill>
                <a:blip r:embed="rId7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 42"/>
          <p:cNvSpPr/>
          <p:nvPr/>
        </p:nvSpPr>
        <p:spPr bwMode="auto">
          <a:xfrm>
            <a:off x="2356872" y="5881760"/>
            <a:ext cx="1783080" cy="381244"/>
          </a:xfrm>
          <a:custGeom>
            <a:avLst/>
            <a:gdLst>
              <a:gd name="connsiteX0" fmla="*/ 0 w 1783080"/>
              <a:gd name="connsiteY0" fmla="*/ 45720 h 381244"/>
              <a:gd name="connsiteX1" fmla="*/ 678180 w 1783080"/>
              <a:gd name="connsiteY1" fmla="*/ 381000 h 381244"/>
              <a:gd name="connsiteX2" fmla="*/ 1783080 w 1783080"/>
              <a:gd name="connsiteY2" fmla="*/ 0 h 38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3080" h="381244">
                <a:moveTo>
                  <a:pt x="0" y="45720"/>
                </a:moveTo>
                <a:cubicBezTo>
                  <a:pt x="190500" y="217170"/>
                  <a:pt x="381000" y="388620"/>
                  <a:pt x="678180" y="381000"/>
                </a:cubicBezTo>
                <a:cubicBezTo>
                  <a:pt x="975360" y="373380"/>
                  <a:pt x="1379220" y="186690"/>
                  <a:pt x="178308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44" name="Straight Connector 43"/>
          <p:cNvCxnSpPr/>
          <p:nvPr/>
        </p:nvCxnSpPr>
        <p:spPr bwMode="auto">
          <a:xfrm flipH="1">
            <a:off x="2499600" y="5716751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 flipH="1">
            <a:off x="6300192" y="5517232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flipV="1">
            <a:off x="2339752" y="6378535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flipH="1">
            <a:off x="3028196" y="5716751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3182516" y="5746171"/>
                <a:ext cx="7593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516" y="5746171"/>
                <a:ext cx="759375" cy="400110"/>
              </a:xfrm>
              <a:prstGeom prst="rect">
                <a:avLst/>
              </a:prstGeom>
              <a:blipFill>
                <a:blip r:embed="rId8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2752727" y="6398593"/>
                <a:ext cx="56848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727" y="6398593"/>
                <a:ext cx="568489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2809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672" y="260648"/>
            <a:ext cx="7696200" cy="1143000"/>
          </a:xfrm>
        </p:spPr>
        <p:txBody>
          <a:bodyPr/>
          <a:lstStyle/>
          <a:p>
            <a:r>
              <a:rPr lang="nb-NO" dirty="0"/>
              <a:t>Questions?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328" y="1124744"/>
                <a:ext cx="8192144" cy="5040560"/>
              </a:xfrm>
            </p:spPr>
            <p:txBody>
              <a:bodyPr/>
              <a:lstStyle/>
              <a:p>
                <a:r>
                  <a:rPr lang="en-US" sz="2000" dirty="0"/>
                  <a:t>What is the convergence result for SGD?</a:t>
                </a:r>
              </a:p>
              <a:p>
                <a:pPr lvl="1"/>
                <a:r>
                  <a:rPr lang="en-US" sz="1800" dirty="0"/>
                  <a:t>If the function is sufficiently regular (A-4) &amp; the stochastic gradient is unbiased and not too large and (A-5).  SGD will converge to the optimum by choosing the learning rate according to (A-1), (A-2)&amp; (A-3)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Have we proven convergence of SGD for Neural Nets?</a:t>
                </a:r>
              </a:p>
              <a:p>
                <a:pPr lvl="1"/>
                <a:r>
                  <a:rPr lang="en-US" sz="1800" dirty="0"/>
                  <a:t>No, we haven't proven that the NN- function is well behaved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It is common to use fixed step size  when applying SGD for Neural Nets, what might be the reason for this?</a:t>
                </a:r>
              </a:p>
              <a:p>
                <a:pPr lvl="1"/>
                <a:r>
                  <a:rPr lang="en-US" sz="1800" dirty="0"/>
                  <a:t>It converges faster to something close to the optimum. </a:t>
                </a:r>
              </a:p>
              <a:p>
                <a:pPr lvl="1"/>
                <a:r>
                  <a:rPr lang="en-US" sz="1800" dirty="0"/>
                  <a:t>Do you need to get all the way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800" dirty="0"/>
                  <a:t> to have a good enough result?</a:t>
                </a:r>
              </a:p>
              <a:p>
                <a:pPr lvl="1"/>
                <a:r>
                  <a:rPr lang="en-US" sz="1800" dirty="0"/>
                  <a:t>Half the </a:t>
                </a:r>
                <a:r>
                  <a:rPr lang="en-US" sz="1800" dirty="0" err="1"/>
                  <a:t>stepsize</a:t>
                </a:r>
                <a:r>
                  <a:rPr lang="en-US" sz="1800" dirty="0"/>
                  <a:t> if the convergence stall…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328" y="1124744"/>
                <a:ext cx="8192144" cy="5040560"/>
              </a:xfrm>
              <a:blipFill>
                <a:blip r:embed="rId2"/>
                <a:stretch>
                  <a:fillRect l="-670" t="-60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6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13" y="301145"/>
            <a:ext cx="7696200" cy="1143000"/>
          </a:xfrm>
        </p:spPr>
        <p:txBody>
          <a:bodyPr/>
          <a:lstStyle/>
          <a:p>
            <a:r>
              <a:rPr lang="en-US" dirty="0"/>
              <a:t>Constant learning rate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30" y="1124744"/>
            <a:ext cx="7243970" cy="468322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43808" y="1772816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Gets you close faster, but «never settles»</a:t>
            </a:r>
          </a:p>
        </p:txBody>
      </p:sp>
    </p:spTree>
    <p:extLst>
      <p:ext uri="{BB962C8B-B14F-4D97-AF65-F5344CB8AC3E}">
        <p14:creationId xmlns:p14="http://schemas.microsoft.com/office/powerpoint/2010/main" val="774444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6BA01-0F4B-4521-A762-99AE38CA5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8557"/>
            <a:ext cx="7696200" cy="1143000"/>
          </a:xfrm>
        </p:spPr>
        <p:txBody>
          <a:bodyPr/>
          <a:lstStyle/>
          <a:p>
            <a:r>
              <a:rPr lang="nb-NO" dirty="0"/>
              <a:t>ANN2_zip.R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FBB7D-1D42-4317-B612-26E1CD543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878"/>
            <a:ext cx="8867328" cy="4114800"/>
          </a:xfrm>
        </p:spPr>
        <p:txBody>
          <a:bodyPr/>
          <a:lstStyle/>
          <a:p>
            <a:r>
              <a:rPr lang="nb-NO" dirty="0"/>
              <a:t>Data: </a:t>
            </a:r>
            <a:r>
              <a:rPr lang="nb-NO" sz="2000" dirty="0">
                <a:hlinkClick r:id="rId2"/>
              </a:rPr>
              <a:t>https://www.uio.no/studier/emner/matnat/math/STK4051/data/</a:t>
            </a:r>
            <a:endParaRPr lang="nb-NO" sz="2000" dirty="0"/>
          </a:p>
          <a:p>
            <a:r>
              <a:rPr lang="nb-NO" dirty="0"/>
              <a:t>Code: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339DC7-7794-4431-BF80-86A465995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2D26D4-9F34-4001-8E8B-A92289768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761" y="2170571"/>
            <a:ext cx="2257425" cy="4133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C33DE9-1006-417C-9042-0ECE108B3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14" y="4044140"/>
            <a:ext cx="3162483" cy="23632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D7886B-2302-4BFC-A0C4-B3C381887D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3797" y="3864358"/>
            <a:ext cx="2727964" cy="27279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B8FB40-B849-48CC-8D7D-DA7C057DDC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848" y="2204864"/>
            <a:ext cx="4286242" cy="1686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137771-D18C-417A-BD36-1498319A18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1799" y="4046620"/>
            <a:ext cx="2545702" cy="254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7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1784"/>
            <a:ext cx="7696200" cy="1143000"/>
          </a:xfrm>
        </p:spPr>
        <p:txBody>
          <a:bodyPr/>
          <a:lstStyle/>
          <a:p>
            <a:r>
              <a:rPr lang="nb-NO" dirty="0"/>
              <a:t>SGD for dependent data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1149087"/>
            <a:ext cx="6966611" cy="530424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1026" name="Picture 2" descr="Details are in the caption following the image">
            <a:extLst>
              <a:ext uri="{FF2B5EF4-FFF2-40B4-BE49-F238E27FC236}">
                <a16:creationId xmlns:a16="http://schemas.microsoft.com/office/drawing/2014/main" id="{407E1549-4B40-654F-E69E-03947CB9A4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2960"/>
          <a:stretch/>
        </p:blipFill>
        <p:spPr bwMode="auto">
          <a:xfrm>
            <a:off x="6444208" y="1035578"/>
            <a:ext cx="2381250" cy="2079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9E9612-29F9-2974-29FF-CD6A741F6D3E}"/>
              </a:ext>
            </a:extLst>
          </p:cNvPr>
          <p:cNvSpPr txBox="1"/>
          <p:nvPr/>
        </p:nvSpPr>
        <p:spPr>
          <a:xfrm>
            <a:off x="6468279" y="3091897"/>
            <a:ext cx="2502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Statistical approaches for spatial sample survey: Persistent misconceptions and new developments - Brus - 2024 - European Journal of Soil Science - Wiley Online Library</a:t>
            </a:r>
            <a:endParaRPr 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3419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9776"/>
            <a:ext cx="7696200" cy="1143000"/>
          </a:xfrm>
        </p:spPr>
        <p:txBody>
          <a:bodyPr/>
          <a:lstStyle/>
          <a:p>
            <a:r>
              <a:rPr lang="en-US" dirty="0"/>
              <a:t>ML and </a:t>
            </a:r>
            <a:r>
              <a:rPr lang="en-US" dirty="0" err="1"/>
              <a:t>Kullback-Leibler</a:t>
            </a:r>
            <a:r>
              <a:rPr lang="en-US" dirty="0"/>
              <a:t> divergence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5321"/>
          <a:stretch/>
        </p:blipFill>
        <p:spPr>
          <a:xfrm>
            <a:off x="1167870" y="1198957"/>
            <a:ext cx="6768752" cy="289553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54210"/>
          <a:stretch/>
        </p:blipFill>
        <p:spPr bwMode="auto">
          <a:xfrm>
            <a:off x="1173932" y="4077072"/>
            <a:ext cx="6768752" cy="2424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28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nb-NO" dirty="0"/>
              <a:t>KL and </a:t>
            </a:r>
            <a:r>
              <a:rPr lang="nb-NO" dirty="0" err="1"/>
              <a:t>Geostatistics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196752"/>
            <a:ext cx="7656904" cy="520669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640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62BB6B-1A49-E473-0453-B7EE80F86C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406"/>
          <a:stretch/>
        </p:blipFill>
        <p:spPr>
          <a:xfrm>
            <a:off x="457200" y="2995520"/>
            <a:ext cx="7820025" cy="328748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17DA7-12CD-20A3-10C5-2F7C2C8B8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C11D7D-CCF3-4710-B98D-FC8EBD658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764704"/>
            <a:ext cx="5337040" cy="211189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017193-993C-5AFA-5A4A-DF70F43BF898}"/>
              </a:ext>
            </a:extLst>
          </p:cNvPr>
          <p:cNvCxnSpPr>
            <a:cxnSpLocks/>
          </p:cNvCxnSpPr>
          <p:nvPr/>
        </p:nvCxnSpPr>
        <p:spPr bwMode="auto">
          <a:xfrm>
            <a:off x="1331640" y="5622062"/>
            <a:ext cx="590465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7FDD27-1CCC-C99D-6969-427C31A887A2}"/>
              </a:ext>
            </a:extLst>
          </p:cNvPr>
          <p:cNvCxnSpPr>
            <a:cxnSpLocks/>
          </p:cNvCxnSpPr>
          <p:nvPr/>
        </p:nvCxnSpPr>
        <p:spPr bwMode="auto">
          <a:xfrm>
            <a:off x="1403648" y="4921575"/>
            <a:ext cx="583264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18119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758" y="322493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(</a:t>
            </a:r>
            <a:r>
              <a:rPr lang="nb-NO" dirty="0" err="1"/>
              <a:t>using</a:t>
            </a:r>
            <a:r>
              <a:rPr lang="nb-NO" dirty="0"/>
              <a:t> Matrix Cook Book)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26024" y="1197693"/>
                <a:ext cx="7807778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func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b="0" i="0" smtClean="0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 smtClean="0">
                                              <a:latin typeface="Cambria Math" panose="02040503050406030204" pitchFamily="18" charset="0"/>
                                            </a:rPr>
                                            <m:t>𝒚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sSub>
                                        <m:sSubPr>
                                          <m:ctrlPr>
                                            <a:rPr lang="nb-NO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 smtClean="0"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e>
                                        <m:sub>
                                          <m:r>
                                            <a:rPr lang="nb-NO" b="1" i="1" smtClean="0">
                                              <a:latin typeface="Cambria Math" panose="02040503050406030204" pitchFamily="18" charset="0"/>
                                            </a:rPr>
                                            <m:t>𝒎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bSup>
                            </m:e>
                          </m:func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sSub>
                                <m:sSub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  <m:sub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⁡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4" y="1197693"/>
                <a:ext cx="7807778" cy="5761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98" y="1913414"/>
            <a:ext cx="7179026" cy="7811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673" y="2789244"/>
            <a:ext cx="8288654" cy="229488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24" y="5318157"/>
            <a:ext cx="5516860" cy="7071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2A655D-E79B-BBBA-7972-D581B4A7EC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364" t="9218" r="31875" b="46868"/>
          <a:stretch/>
        </p:blipFill>
        <p:spPr>
          <a:xfrm>
            <a:off x="4283968" y="4437112"/>
            <a:ext cx="269948" cy="3430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E174BA-C3E1-4E9D-636C-C1FF52F6AC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364" t="9218" r="31875" b="46868"/>
          <a:stretch/>
        </p:blipFill>
        <p:spPr>
          <a:xfrm>
            <a:off x="2477237" y="4454113"/>
            <a:ext cx="269948" cy="34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8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29374</TotalTime>
  <Words>991</Words>
  <Application>Microsoft Office PowerPoint</Application>
  <PresentationFormat>On-screen Show (4:3)</PresentationFormat>
  <Paragraphs>209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Cambria Math</vt:lpstr>
      <vt:lpstr>Blank Presentation</vt:lpstr>
      <vt:lpstr>STK-4051/9051  Computational Statistics  Spring 2024 SGD part 2 </vt:lpstr>
      <vt:lpstr>Last time</vt:lpstr>
      <vt:lpstr>Last time:  Stochastic Gradient Decent (SGD)</vt:lpstr>
      <vt:lpstr>Today: :  Stochastic Gradient Decent (SGD)</vt:lpstr>
      <vt:lpstr>SGD:   Main Idea</vt:lpstr>
      <vt:lpstr>Assumptions for proof of convergence</vt:lpstr>
      <vt:lpstr>Convergence of SGD</vt:lpstr>
      <vt:lpstr>Step 1 L2 convergence gives consistency</vt:lpstr>
      <vt:lpstr>Step 2 Prove that the sequence converge</vt:lpstr>
      <vt:lpstr>Proof of Theorem 1</vt:lpstr>
      <vt:lpstr>Bounding the two series </vt:lpstr>
      <vt:lpstr>Convergence of SGD (repeated)</vt:lpstr>
      <vt:lpstr>Two main results </vt:lpstr>
      <vt:lpstr>Warm up to Theorems</vt:lpstr>
      <vt:lpstr>Warm up to Theorems  cont…</vt:lpstr>
      <vt:lpstr>Proof    k_t b_t≤d_t</vt:lpstr>
      <vt:lpstr>Proof  ∑_(t=1)^∞▒〖α_t k_t=∞〗</vt:lpstr>
      <vt:lpstr>Theorem 2</vt:lpstr>
      <vt:lpstr>Theorem 3</vt:lpstr>
      <vt:lpstr>PowerPoint Presentation</vt:lpstr>
      <vt:lpstr>Proof of Theorem 3</vt:lpstr>
      <vt:lpstr>Assumptions for proof of convergence (repeat)</vt:lpstr>
      <vt:lpstr>Questions?</vt:lpstr>
      <vt:lpstr>Constant learning rate</vt:lpstr>
      <vt:lpstr>ANN2_zip.R</vt:lpstr>
      <vt:lpstr>SGD for dependent data</vt:lpstr>
      <vt:lpstr>ML and Kullback-Leibler divergence</vt:lpstr>
      <vt:lpstr>KL and Geostatistics</vt:lpstr>
      <vt:lpstr>PowerPoint Presentation</vt:lpstr>
      <vt:lpstr>Example (using Matrix Cook Book)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SGD</dc:title>
  <dc:subject/>
  <dc:creator>Odd Kolbjørnsen</dc:creator>
  <cp:keywords/>
  <dc:description/>
  <cp:lastModifiedBy>Odd Kolbjørnsen</cp:lastModifiedBy>
  <cp:revision>442</cp:revision>
  <dcterms:created xsi:type="dcterms:W3CDTF">2018-08-23T16:15:48Z</dcterms:created>
  <dcterms:modified xsi:type="dcterms:W3CDTF">2024-02-13T19:25:11Z</dcterms:modified>
  <cp:category/>
</cp:coreProperties>
</file>