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309" r:id="rId3"/>
    <p:sldId id="294" r:id="rId4"/>
    <p:sldId id="315" r:id="rId5"/>
    <p:sldId id="295" r:id="rId6"/>
    <p:sldId id="296" r:id="rId7"/>
    <p:sldId id="304" r:id="rId8"/>
    <p:sldId id="305" r:id="rId9"/>
    <p:sldId id="310" r:id="rId10"/>
    <p:sldId id="258" r:id="rId11"/>
    <p:sldId id="260" r:id="rId12"/>
    <p:sldId id="261" r:id="rId13"/>
    <p:sldId id="262" r:id="rId14"/>
    <p:sldId id="311" r:id="rId15"/>
    <p:sldId id="316" r:id="rId16"/>
    <p:sldId id="312" r:id="rId17"/>
    <p:sldId id="263" r:id="rId18"/>
    <p:sldId id="264" r:id="rId19"/>
    <p:sldId id="307" r:id="rId20"/>
    <p:sldId id="265" r:id="rId21"/>
    <p:sldId id="266" r:id="rId22"/>
    <p:sldId id="267" r:id="rId23"/>
    <p:sldId id="268" r:id="rId24"/>
    <p:sldId id="314" r:id="rId25"/>
    <p:sldId id="259" r:id="rId26"/>
    <p:sldId id="303" r:id="rId27"/>
    <p:sldId id="269" r:id="rId28"/>
    <p:sldId id="270" r:id="rId29"/>
    <p:sldId id="299" r:id="rId30"/>
    <p:sldId id="300" r:id="rId31"/>
    <p:sldId id="301" r:id="rId32"/>
    <p:sldId id="302" r:id="rId33"/>
    <p:sldId id="273" r:id="rId34"/>
    <p:sldId id="274" r:id="rId35"/>
    <p:sldId id="275" r:id="rId36"/>
    <p:sldId id="276" r:id="rId37"/>
    <p:sldId id="278" r:id="rId38"/>
    <p:sldId id="279" r:id="rId39"/>
    <p:sldId id="280" r:id="rId40"/>
    <p:sldId id="277" r:id="rId41"/>
    <p:sldId id="313" r:id="rId42"/>
    <p:sldId id="291" r:id="rId43"/>
    <p:sldId id="283" r:id="rId44"/>
    <p:sldId id="292" r:id="rId45"/>
    <p:sldId id="290" r:id="rId46"/>
    <p:sldId id="284" r:id="rId47"/>
    <p:sldId id="285" r:id="rId48"/>
    <p:sldId id="286" r:id="rId49"/>
    <p:sldId id="287" r:id="rId5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33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70" autoAdjust="0"/>
    <p:restoredTop sz="93848" autoAdjust="0"/>
  </p:normalViewPr>
  <p:slideViewPr>
    <p:cSldViewPr>
      <p:cViewPr varScale="1">
        <p:scale>
          <a:sx n="104" d="100"/>
          <a:sy n="104" d="100"/>
        </p:scale>
        <p:origin x="900" y="10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02.02.2024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70.png"/><Relationship Id="rId7" Type="http://schemas.openxmlformats.org/officeDocument/2006/relationships/image" Target="../media/image1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0.png"/><Relationship Id="rId10" Type="http://schemas.openxmlformats.org/officeDocument/2006/relationships/image" Target="../media/image15.png"/><Relationship Id="rId4" Type="http://schemas.openxmlformats.org/officeDocument/2006/relationships/image" Target="../media/image81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5" Type="http://schemas.openxmlformats.org/officeDocument/2006/relationships/image" Target="../media/image142.png"/><Relationship Id="rId4" Type="http://schemas.openxmlformats.org/officeDocument/2006/relationships/image" Target="../media/image1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20.png"/><Relationship Id="rId7" Type="http://schemas.openxmlformats.org/officeDocument/2006/relationships/image" Target="../media/image16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0.png"/><Relationship Id="rId4" Type="http://schemas.openxmlformats.org/officeDocument/2006/relationships/image" Target="../media/image1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image" Target="../media/image63.png"/><Relationship Id="rId4" Type="http://schemas.openxmlformats.org/officeDocument/2006/relationships/image" Target="../media/image1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7" Type="http://schemas.openxmlformats.org/officeDocument/2006/relationships/image" Target="../media/image270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1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5" Type="http://schemas.openxmlformats.org/officeDocument/2006/relationships/image" Target="../media/image310.png"/><Relationship Id="rId4" Type="http://schemas.openxmlformats.org/officeDocument/2006/relationships/image" Target="../media/image30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3" Type="http://schemas.openxmlformats.org/officeDocument/2006/relationships/image" Target="../media/image161.png"/><Relationship Id="rId7" Type="http://schemas.openxmlformats.org/officeDocument/2006/relationships/image" Target="../media/image201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2.png"/><Relationship Id="rId11" Type="http://schemas.openxmlformats.org/officeDocument/2006/relationships/image" Target="../media/image241.png"/><Relationship Id="rId5" Type="http://schemas.openxmlformats.org/officeDocument/2006/relationships/image" Target="../media/image182.png"/><Relationship Id="rId10" Type="http://schemas.openxmlformats.org/officeDocument/2006/relationships/image" Target="../media/image231.png"/><Relationship Id="rId4" Type="http://schemas.openxmlformats.org/officeDocument/2006/relationships/image" Target="../media/image171.png"/><Relationship Id="rId9" Type="http://schemas.openxmlformats.org/officeDocument/2006/relationships/image" Target="../media/image2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hyperlink" Target="https://en.wikipedia.org/wiki/Old_Faithful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5" Type="http://schemas.openxmlformats.org/officeDocument/2006/relationships/image" Target="../media/image460.png"/><Relationship Id="rId4" Type="http://schemas.openxmlformats.org/officeDocument/2006/relationships/image" Target="../media/image110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png"/><Relationship Id="rId4" Type="http://schemas.openxmlformats.org/officeDocument/2006/relationships/image" Target="../media/image45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1.png"/><Relationship Id="rId5" Type="http://schemas.openxmlformats.org/officeDocument/2006/relationships/image" Target="../media/image600.png"/><Relationship Id="rId4" Type="http://schemas.openxmlformats.org/officeDocument/2006/relationships/image" Target="../media/image59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1300.png"/><Relationship Id="rId7" Type="http://schemas.openxmlformats.org/officeDocument/2006/relationships/image" Target="../media/image1700.png"/><Relationship Id="rId12" Type="http://schemas.openxmlformats.org/officeDocument/2006/relationships/image" Target="../media/image220.png"/><Relationship Id="rId2" Type="http://schemas.openxmlformats.org/officeDocument/2006/relationships/image" Target="../media/image1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0.png"/><Relationship Id="rId11" Type="http://schemas.openxmlformats.org/officeDocument/2006/relationships/image" Target="../media/image210.png"/><Relationship Id="rId5" Type="http://schemas.openxmlformats.org/officeDocument/2006/relationships/image" Target="../media/image1500.png"/><Relationship Id="rId10" Type="http://schemas.openxmlformats.org/officeDocument/2006/relationships/image" Target="../media/image200.png"/><Relationship Id="rId4" Type="http://schemas.openxmlformats.org/officeDocument/2006/relationships/image" Target="../media/image1400.png"/><Relationship Id="rId9" Type="http://schemas.openxmlformats.org/officeDocument/2006/relationships/image" Target="../media/image19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1.png"/><Relationship Id="rId5" Type="http://schemas.openxmlformats.org/officeDocument/2006/relationships/image" Target="../media/image600.png"/><Relationship Id="rId4" Type="http://schemas.openxmlformats.org/officeDocument/2006/relationships/image" Target="../media/image59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Chapter 9 + </a:t>
            </a:r>
            <a:r>
              <a:rPr lang="en-US" dirty="0" err="1"/>
              <a:t>Chaper</a:t>
            </a:r>
            <a:r>
              <a:rPr lang="en-US" dirty="0"/>
              <a:t> 4 part 1</a:t>
            </a:r>
            <a:br>
              <a:rPr lang="en-US" dirty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5894B-ED84-33BE-3846-0E3C01ECC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79E98-ADF5-9198-ADDA-9420D274B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428" y="1124744"/>
            <a:ext cx="7696200" cy="5256584"/>
          </a:xfrm>
        </p:spPr>
        <p:txBody>
          <a:bodyPr/>
          <a:lstStyle/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Bootstrap</a:t>
            </a:r>
            <a:endParaRPr lang="en-US" sz="2400" dirty="0"/>
          </a:p>
          <a:p>
            <a:r>
              <a:rPr lang="en-US" sz="2400" dirty="0"/>
              <a:t>EM algorithm</a:t>
            </a:r>
          </a:p>
          <a:p>
            <a:pPr lvl="1"/>
            <a:r>
              <a:rPr lang="en-US" sz="2000" dirty="0"/>
              <a:t>Missing data </a:t>
            </a:r>
          </a:p>
          <a:p>
            <a:pPr lvl="1"/>
            <a:r>
              <a:rPr lang="en-US" sz="2000" dirty="0"/>
              <a:t>Moths</a:t>
            </a:r>
          </a:p>
          <a:p>
            <a:pPr lvl="1"/>
            <a:r>
              <a:rPr lang="en-US" sz="2000" dirty="0"/>
              <a:t>Proof of increasing log likelihood when using </a:t>
            </a:r>
            <a:br>
              <a:rPr lang="en-US" sz="2000" dirty="0"/>
            </a:br>
            <a:r>
              <a:rPr lang="en-US" sz="2000" dirty="0"/>
              <a:t>EM algorithm</a:t>
            </a:r>
          </a:p>
          <a:p>
            <a:pPr lvl="1"/>
            <a:r>
              <a:rPr lang="nb-NO" sz="2000" dirty="0" err="1">
                <a:solidFill>
                  <a:schemeClr val="bg1">
                    <a:lumMod val="75000"/>
                  </a:schemeClr>
                </a:solidFill>
              </a:rPr>
              <a:t>Mixture</a:t>
            </a:r>
            <a:r>
              <a:rPr lang="nb-NO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nb-NO" sz="2000" dirty="0" err="1">
                <a:solidFill>
                  <a:schemeClr val="bg1">
                    <a:lumMod val="75000"/>
                  </a:schemeClr>
                </a:solidFill>
              </a:rPr>
              <a:t>Gaussian</a:t>
            </a:r>
            <a:r>
              <a:rPr lang="nb-NO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nb-NO" sz="2000" dirty="0" err="1">
                <a:solidFill>
                  <a:schemeClr val="bg1">
                    <a:lumMod val="75000"/>
                  </a:schemeClr>
                </a:solidFill>
              </a:rPr>
              <a:t>clustering</a:t>
            </a:r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Exponential family</a:t>
            </a:r>
          </a:p>
          <a:p>
            <a:r>
              <a:rPr lang="en-US" sz="24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Variance estimate in EM</a:t>
            </a:r>
          </a:p>
          <a:p>
            <a:pPr lvl="1"/>
            <a:r>
              <a:rPr lang="en-US" sz="20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Bootstrap</a:t>
            </a:r>
          </a:p>
          <a:p>
            <a:pPr lvl="1"/>
            <a:r>
              <a:rPr lang="en-US" sz="20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Approximation using, information matrix’</a:t>
            </a:r>
          </a:p>
          <a:p>
            <a:r>
              <a:rPr lang="da-DK" sz="24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EM for hidden Markov model</a:t>
            </a:r>
          </a:p>
          <a:p>
            <a:pPr lvl="1"/>
            <a:r>
              <a:rPr lang="en-US" sz="20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Forward – backward  for Mixture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G</a:t>
            </a:r>
            <a:r>
              <a:rPr lang="en-US" sz="20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auss</a:t>
            </a:r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87292-7A0E-3FD7-E850-FEE405C0C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363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27E91-7528-48CE-BBC3-EEA6E189A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269776"/>
            <a:ext cx="7696200" cy="1143000"/>
          </a:xfrm>
        </p:spPr>
        <p:txBody>
          <a:bodyPr/>
          <a:lstStyle/>
          <a:p>
            <a:r>
              <a:rPr lang="en-US" dirty="0"/>
              <a:t>Bootstrapping  (9.1-9.2.2)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9883ED-9A15-4DA0-9F51-B46442273B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11560" y="1124744"/>
                <a:ext cx="7696200" cy="504056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dirty="0"/>
                  <a:t>General for exchangeable  observations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000" dirty="0"/>
                  <a:t>), </a:t>
                </a:r>
                <a:br>
                  <a:rPr lang="en-US" sz="2000" dirty="0"/>
                </a:br>
                <a:r>
                  <a:rPr lang="en-US" sz="2000" dirty="0"/>
                  <a:t>e.g. </a:t>
                </a:r>
                <a:r>
                  <a:rPr lang="en-US" sz="2000" dirty="0" err="1"/>
                  <a:t>iid</a:t>
                </a:r>
                <a:r>
                  <a:rPr lang="en-US" sz="2000" dirty="0"/>
                  <a:t>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endChr m:val="|"/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nb-NO" sz="1100" dirty="0"/>
              </a:p>
              <a:p>
                <a:pPr marL="0" indent="0">
                  <a:buNone/>
                </a:pPr>
                <a:r>
                  <a:rPr lang="nb-NO" sz="2000" dirty="0"/>
                  <a:t>The target parameter is </a:t>
                </a:r>
                <a14:m>
                  <m:oMath xmlns:m="http://schemas.openxmlformats.org/officeDocument/2006/math">
                    <m:r>
                      <a:rPr lang="nb-NO" sz="2000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i="1" dirty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nb-NO" sz="20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000" i="1" dirty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 </a:t>
                </a:r>
                <a:br>
                  <a:rPr lang="en-US" sz="2000" dirty="0"/>
                </a:br>
                <a:r>
                  <a:rPr lang="en-US" sz="2000" dirty="0"/>
                  <a:t>We make the </a:t>
                </a:r>
                <a:r>
                  <a:rPr lang="en-US" sz="2000" b="1" dirty="0"/>
                  <a:t>estimate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2000" dirty="0"/>
                  <a:t> (</a:t>
                </a:r>
                <a:r>
                  <a:rPr lang="nb-NO" sz="2000" dirty="0" err="1"/>
                  <a:t>plug</a:t>
                </a:r>
                <a:r>
                  <a:rPr lang="nb-NO" sz="2000" dirty="0"/>
                  <a:t> in)</a:t>
                </a:r>
                <a:br>
                  <a:rPr lang="nb-NO" sz="2000" dirty="0"/>
                </a:br>
                <a:r>
                  <a:rPr lang="nb-NO" sz="2000" dirty="0"/>
                  <a:t>or just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000" dirty="0"/>
                  <a:t>)  (some function of data</a:t>
                </a:r>
                <a:r>
                  <a:rPr lang="en-US" sz="2400" dirty="0"/>
                  <a:t>)</a:t>
                </a:r>
              </a:p>
              <a:p>
                <a:pPr marL="0" indent="0">
                  <a:buNone/>
                </a:pPr>
                <a:endParaRPr lang="en-US" sz="1600" dirty="0"/>
              </a:p>
              <a:p>
                <a:r>
                  <a:rPr lang="en-US" sz="2000" dirty="0"/>
                  <a:t>In frequentist inference, the randomness in the estimator comes form the uncertainty in the sampled values. This uncertainty is modelled by the probability density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r>
                  <a:rPr lang="en-US" sz="2000" dirty="0"/>
                  <a:t>. </a:t>
                </a:r>
              </a:p>
              <a:p>
                <a:r>
                  <a:rPr lang="en-US" sz="2000" dirty="0"/>
                  <a:t>We could compute the uncertainty  by generating many samples from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endChr m:val="|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dirty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nb-NO" sz="2000" i="1" dirty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)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and recompute the estimator, </a:t>
                </a:r>
              </a:p>
              <a:p>
                <a:pPr lvl="1"/>
                <a:r>
                  <a:rPr lang="en-US" sz="1600" dirty="0"/>
                  <a:t>but we need many samples from true distribution, we only have one </a:t>
                </a:r>
                <a:r>
                  <a:rPr lang="en-US" sz="1600" dirty="0">
                    <a:sym typeface="Wingdings" panose="05000000000000000000" pitchFamily="2" charset="2"/>
                  </a:rPr>
                  <a:t></a:t>
                </a:r>
              </a:p>
              <a:p>
                <a:pPr lvl="1"/>
                <a:r>
                  <a:rPr lang="en-US" sz="1600" dirty="0">
                    <a:sym typeface="Wingdings" panose="05000000000000000000" pitchFamily="2" charset="2"/>
                  </a:rPr>
                  <a:t>And we do not know the value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>
                    <a:sym typeface="Wingdings" panose="05000000000000000000" pitchFamily="2" charset="2"/>
                  </a:rPr>
                  <a:t>.  </a:t>
                </a:r>
              </a:p>
              <a:p>
                <a:r>
                  <a:rPr lang="en-US" sz="2000" dirty="0">
                    <a:sym typeface="Wingdings" panose="05000000000000000000" pitchFamily="2" charset="2"/>
                  </a:rPr>
                  <a:t>Two solutions</a:t>
                </a:r>
              </a:p>
              <a:p>
                <a:pPr lvl="1"/>
                <a:r>
                  <a:rPr lang="en-US" sz="1600" dirty="0">
                    <a:sym typeface="Wingdings" panose="05000000000000000000" pitchFamily="2" charset="2"/>
                  </a:rPr>
                  <a:t>We can get approximate sample from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1600" dirty="0"/>
                  <a:t> [nonparametric bootstrap]</a:t>
                </a:r>
              </a:p>
              <a:p>
                <a:pPr lvl="1"/>
                <a:r>
                  <a:rPr lang="en-US" sz="1600" dirty="0"/>
                  <a:t>We can sample from the distribution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endChr m:val="|"/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dirty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acc>
                      <m:accPr>
                        <m:chr m:val="̂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16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[parametric bootstrap]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9883ED-9A15-4DA0-9F51-B46442273B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1124744"/>
                <a:ext cx="7696200" cy="5040560"/>
              </a:xfrm>
              <a:blipFill>
                <a:blip r:embed="rId2"/>
                <a:stretch>
                  <a:fillRect l="-792" t="-605" r="-1584" b="-102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21569-48EF-45C7-B89D-D5152B0D5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z="800" smtClean="0"/>
              <a:pPr>
                <a:defRPr/>
              </a:pPr>
              <a:t>4</a:t>
            </a:fld>
            <a:endParaRPr lang="en-US" sz="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185906E-3BE7-4403-8462-2C36056848F5}"/>
                  </a:ext>
                </a:extLst>
              </p:cNvPr>
              <p:cNvSpPr/>
              <p:nvPr/>
            </p:nvSpPr>
            <p:spPr>
              <a:xfrm>
                <a:off x="6008922" y="1628800"/>
                <a:ext cx="2523518" cy="84856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nb-NO" sz="1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185906E-3BE7-4403-8462-2C36056848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8922" y="1628800"/>
                <a:ext cx="2523518" cy="8485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034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19776" y="332656"/>
            <a:ext cx="7696200" cy="1143000"/>
          </a:xfrm>
        </p:spPr>
        <p:txBody>
          <a:bodyPr/>
          <a:lstStyle/>
          <a:p>
            <a:r>
              <a:rPr lang="en-US" dirty="0"/>
              <a:t>Bootstrapping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340768"/>
                <a:ext cx="8424936" cy="2880320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General Bootstrap</a:t>
                </a:r>
              </a:p>
              <a:p>
                <a:r>
                  <a:rPr lang="en-US" dirty="0"/>
                  <a:t>We have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 i.e. a way to compute an estimate</a:t>
                </a:r>
              </a:p>
              <a:p>
                <a:endParaRPr lang="en-US" dirty="0"/>
              </a:p>
              <a:p>
                <a:r>
                  <a:rPr lang="en-US" dirty="0"/>
                  <a:t>Algorithm: </a:t>
                </a:r>
              </a:p>
              <a:p>
                <a:pPr lvl="1"/>
                <a:r>
                  <a:rPr lang="en-US" dirty="0"/>
                  <a:t>For j=1,…,B</a:t>
                </a:r>
              </a:p>
              <a:p>
                <a:pPr lvl="2"/>
                <a:r>
                  <a:rPr lang="en-US" dirty="0"/>
                  <a:t>Generate sample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{</m:t>
                    </m:r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1" i="1" smtClean="0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, from an approximation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(parametric / nonparametric)</a:t>
                </a:r>
              </a:p>
              <a:p>
                <a:pPr lvl="2"/>
                <a:r>
                  <a:rPr lang="en-US" dirty="0"/>
                  <a:t>Calculate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endParaRPr lang="en-US" dirty="0"/>
              </a:p>
              <a:p>
                <a:pPr lvl="2"/>
                <a:endParaRPr lang="en-US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bSup>
                  </m:oMath>
                </a14:m>
                <a:r>
                  <a:rPr lang="en-US" dirty="0"/>
                  <a:t> can be seen as a samples from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</m:oMath>
                </a14:m>
                <a:r>
                  <a:rPr lang="en-US" dirty="0"/>
                  <a:t>  </a:t>
                </a:r>
              </a:p>
              <a:p>
                <a:r>
                  <a:rPr lang="en-US" dirty="0"/>
                  <a:t>Compute variance, quantiles, etc.  empirically from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bSup>
                  </m:oMath>
                </a14:m>
                <a:endParaRPr lang="en-US" dirty="0"/>
              </a:p>
              <a:p>
                <a:endParaRPr lang="en-US" dirty="0"/>
              </a:p>
              <a:p>
                <a:pPr lvl="1"/>
                <a:endParaRPr lang="en-US" b="1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340768"/>
                <a:ext cx="8424936" cy="2880320"/>
              </a:xfrm>
              <a:blipFill>
                <a:blip r:embed="rId2"/>
                <a:stretch>
                  <a:fillRect l="-507" t="-3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59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037E9-73D2-40E3-9AC1-C669E3052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685800"/>
            <a:ext cx="7696200" cy="1143000"/>
          </a:xfrm>
        </p:spPr>
        <p:txBody>
          <a:bodyPr/>
          <a:lstStyle/>
          <a:p>
            <a:r>
              <a:rPr lang="en-US"/>
              <a:t>Example: In a symmetric distribution should you estimate the center using the mean or the median?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10E57-6F11-453A-91FD-0EEC1621E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132856"/>
            <a:ext cx="7696200" cy="3963144"/>
          </a:xfrm>
        </p:spPr>
        <p:txBody>
          <a:bodyPr/>
          <a:lstStyle/>
          <a:p>
            <a:r>
              <a:rPr lang="en-US"/>
              <a:t>If data have a normal distribution the theory says mean.</a:t>
            </a:r>
          </a:p>
          <a:p>
            <a:r>
              <a:rPr lang="en-US"/>
              <a:t>But what if  the distribution is not known to be normal?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E6CD8-C219-4CF4-A463-65C6215B4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0BC17E-221E-4BB4-BC61-F5CF534FE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91" y="4177951"/>
            <a:ext cx="3273999" cy="21550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4017BB-01C0-4068-A4AF-AD374E214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525" y="4453486"/>
            <a:ext cx="2913959" cy="19180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7AF13B-4958-4CC9-A4B2-9572CBE3D5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5" t="-1567" r="43308" b="10905"/>
          <a:stretch/>
        </p:blipFill>
        <p:spPr>
          <a:xfrm>
            <a:off x="6118065" y="4449379"/>
            <a:ext cx="2591901" cy="13385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57D56C-22FB-4563-A9F2-E491F134F3CB}"/>
              </a:ext>
            </a:extLst>
          </p:cNvPr>
          <p:cNvSpPr txBox="1"/>
          <p:nvPr/>
        </p:nvSpPr>
        <p:spPr>
          <a:xfrm>
            <a:off x="6075574" y="4049269"/>
            <a:ext cx="1978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Bootstrap code: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DF3F9F-961A-4A87-9354-6C2F6CD02493}"/>
              </a:ext>
            </a:extLst>
          </p:cNvPr>
          <p:cNvSpPr/>
          <p:nvPr/>
        </p:nvSpPr>
        <p:spPr>
          <a:xfrm>
            <a:off x="501859" y="4157016"/>
            <a:ext cx="1992853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/>
              <a:t>Case 1:  normal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EA44E8-F0C9-4F2E-B3AD-E3459A6A4ACD}"/>
              </a:ext>
            </a:extLst>
          </p:cNvPr>
          <p:cNvSpPr/>
          <p:nvPr/>
        </p:nvSpPr>
        <p:spPr>
          <a:xfrm>
            <a:off x="3691458" y="4249324"/>
            <a:ext cx="2177199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/>
              <a:t>Case 2 Student-t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3B53C1C-1980-48A1-8881-75623E7ECDD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031862" y="6160194"/>
            <a:ext cx="216024" cy="2049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91EC88-BA78-4DBB-9A5E-38CAD4EDD0DA}"/>
              </a:ext>
            </a:extLst>
          </p:cNvPr>
          <p:cNvSpPr txBox="1"/>
          <p:nvPr/>
        </p:nvSpPr>
        <p:spPr>
          <a:xfrm>
            <a:off x="4247886" y="6246960"/>
            <a:ext cx="2364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 very low value</a:t>
            </a:r>
          </a:p>
        </p:txBody>
      </p:sp>
    </p:spTree>
    <p:extLst>
      <p:ext uri="{BB962C8B-B14F-4D97-AF65-F5344CB8AC3E}">
        <p14:creationId xmlns:p14="http://schemas.microsoft.com/office/powerpoint/2010/main" val="99141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350C5-05B2-4D33-A514-6FAF54E8C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EE098D-E942-481C-B9BF-41149691B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8339" y="3443832"/>
            <a:ext cx="3828461" cy="252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90EF07-4D88-441F-AD1B-EAA111DD0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339" y="1052736"/>
            <a:ext cx="3828461" cy="25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0BA156-A4E2-4874-A3B9-F9CE41772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0" y="3443832"/>
            <a:ext cx="3828461" cy="252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63DB12-3A34-4B7F-87ED-19844B840B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1" y="910911"/>
            <a:ext cx="3828461" cy="252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2076A4-3DB1-47B3-B5F1-EDFF2DD776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03" t="16802" b="15991"/>
          <a:stretch/>
        </p:blipFill>
        <p:spPr>
          <a:xfrm>
            <a:off x="539549" y="6165265"/>
            <a:ext cx="3828462" cy="2880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5BBF8B-7B83-4BA9-84D9-DEBA553367C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76" t="-1" b="-4348"/>
          <a:stretch/>
        </p:blipFill>
        <p:spPr>
          <a:xfrm>
            <a:off x="4775990" y="6121107"/>
            <a:ext cx="4101603" cy="4572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0FAF93-96C9-4A90-973C-910F04017BBE}"/>
              </a:ext>
            </a:extLst>
          </p:cNvPr>
          <p:cNvSpPr/>
          <p:nvPr/>
        </p:nvSpPr>
        <p:spPr>
          <a:xfrm>
            <a:off x="1412957" y="610140"/>
            <a:ext cx="1992853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/>
              <a:t>Case 1:  normal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8BB794-F72B-43E2-BCF3-12D29C9AD416}"/>
              </a:ext>
            </a:extLst>
          </p:cNvPr>
          <p:cNvSpPr/>
          <p:nvPr/>
        </p:nvSpPr>
        <p:spPr>
          <a:xfrm>
            <a:off x="5738191" y="635582"/>
            <a:ext cx="2177199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/>
              <a:t>Case 2 Student-t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CA0A6F-CDB2-4A25-B34B-54A66EB8744F}"/>
              </a:ext>
            </a:extLst>
          </p:cNvPr>
          <p:cNvSpPr txBox="1"/>
          <p:nvPr/>
        </p:nvSpPr>
        <p:spPr>
          <a:xfrm>
            <a:off x="2987824" y="1876600"/>
            <a:ext cx="1337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Estimator:</a:t>
            </a:r>
          </a:p>
          <a:p>
            <a:r>
              <a:rPr lang="nb-NO" dirty="0" err="1"/>
              <a:t>mean</a:t>
            </a:r>
            <a:endParaRPr lang="nb-NO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9968D0-A38C-417A-897A-727DF2597BD0}"/>
              </a:ext>
            </a:extLst>
          </p:cNvPr>
          <p:cNvSpPr txBox="1"/>
          <p:nvPr/>
        </p:nvSpPr>
        <p:spPr>
          <a:xfrm>
            <a:off x="3131840" y="3996490"/>
            <a:ext cx="1337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Estimator:</a:t>
            </a:r>
          </a:p>
          <a:p>
            <a:r>
              <a:rPr lang="nb-NO" dirty="0"/>
              <a:t>median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FDBB71-87E4-4D2E-ADE5-7FBEB527E522}"/>
              </a:ext>
            </a:extLst>
          </p:cNvPr>
          <p:cNvSpPr txBox="1"/>
          <p:nvPr/>
        </p:nvSpPr>
        <p:spPr>
          <a:xfrm>
            <a:off x="7308304" y="1920131"/>
            <a:ext cx="1337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Estimator:</a:t>
            </a:r>
          </a:p>
          <a:p>
            <a:r>
              <a:rPr lang="nb-NO" dirty="0" err="1"/>
              <a:t>mean</a:t>
            </a:r>
            <a:endParaRPr lang="nb-NO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E69C8E-9066-4A75-9B27-5D85A683F5C1}"/>
              </a:ext>
            </a:extLst>
          </p:cNvPr>
          <p:cNvSpPr txBox="1"/>
          <p:nvPr/>
        </p:nvSpPr>
        <p:spPr>
          <a:xfrm>
            <a:off x="7452320" y="4040021"/>
            <a:ext cx="1337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Estimator:</a:t>
            </a:r>
          </a:p>
          <a:p>
            <a:r>
              <a:rPr lang="nb-NO" dirty="0"/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300705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3D610-68C4-4FCA-B1AF-1FAA1CC8C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900" y="652511"/>
            <a:ext cx="8568952" cy="1143000"/>
          </a:xfrm>
        </p:spPr>
        <p:txBody>
          <a:bodyPr/>
          <a:lstStyle/>
          <a:p>
            <a:r>
              <a:rPr lang="en-US" dirty="0"/>
              <a:t>Recap:  </a:t>
            </a:r>
            <a:br>
              <a:rPr lang="en-US" dirty="0"/>
            </a:br>
            <a:r>
              <a:rPr lang="en-US" dirty="0"/>
              <a:t>Joint, marginal and conditional distribution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4051C-EC76-4F18-8013-02EC52F42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63B98A-8596-41F5-9D82-23E57C89C0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712" r="1790"/>
          <a:stretch/>
        </p:blipFill>
        <p:spPr>
          <a:xfrm>
            <a:off x="1295128" y="2125290"/>
            <a:ext cx="3096344" cy="26938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263339-D0D9-4CA4-BF47-98EB45D9F0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70" t="3338" r="1790" b="56559"/>
          <a:stretch/>
        </p:blipFill>
        <p:spPr>
          <a:xfrm>
            <a:off x="4391472" y="2137042"/>
            <a:ext cx="2687466" cy="23338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2D65D8B-5CD8-4D82-A51F-84C182A65F1F}"/>
                  </a:ext>
                </a:extLst>
              </p:cNvPr>
              <p:cNvSpPr txBox="1"/>
              <p:nvPr/>
            </p:nvSpPr>
            <p:spPr>
              <a:xfrm>
                <a:off x="286672" y="4769246"/>
                <a:ext cx="3456384" cy="8097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) =</m:t>
                      </m:r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2D65D8B-5CD8-4D82-A51F-84C182A65F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672" y="4769246"/>
                <a:ext cx="3456384" cy="8097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A3996D4-F94C-4619-9119-C7FD2D15D339}"/>
                  </a:ext>
                </a:extLst>
              </p:cNvPr>
              <p:cNvSpPr/>
              <p:nvPr/>
            </p:nvSpPr>
            <p:spPr>
              <a:xfrm>
                <a:off x="460347" y="5630174"/>
                <a:ext cx="2687466" cy="77925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A3996D4-F94C-4619-9119-C7FD2D15D3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47" y="5630174"/>
                <a:ext cx="2687466" cy="7792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14A2F207-3245-484D-BB0C-70E81DC1E5BE}"/>
              </a:ext>
            </a:extLst>
          </p:cNvPr>
          <p:cNvSpPr/>
          <p:nvPr/>
        </p:nvSpPr>
        <p:spPr bwMode="auto">
          <a:xfrm>
            <a:off x="1804080" y="2689596"/>
            <a:ext cx="2664296" cy="4571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4C242D-6276-4DD2-94BA-8020786119DB}"/>
              </a:ext>
            </a:extLst>
          </p:cNvPr>
          <p:cNvSpPr/>
          <p:nvPr/>
        </p:nvSpPr>
        <p:spPr bwMode="auto">
          <a:xfrm>
            <a:off x="1804080" y="2921430"/>
            <a:ext cx="2664296" cy="4571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4B6FC4-DA1F-44E0-A6CA-760F757FC738}"/>
              </a:ext>
            </a:extLst>
          </p:cNvPr>
          <p:cNvSpPr/>
          <p:nvPr/>
        </p:nvSpPr>
        <p:spPr bwMode="auto">
          <a:xfrm>
            <a:off x="1804080" y="3132553"/>
            <a:ext cx="2664296" cy="4571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98897F-586F-4624-8584-76BB9945644F}"/>
              </a:ext>
            </a:extLst>
          </p:cNvPr>
          <p:cNvSpPr/>
          <p:nvPr/>
        </p:nvSpPr>
        <p:spPr bwMode="auto">
          <a:xfrm>
            <a:off x="1804080" y="3343676"/>
            <a:ext cx="2664296" cy="4571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CC4CC8-D2BE-4DA9-B50F-34BCA00F36C2}"/>
              </a:ext>
            </a:extLst>
          </p:cNvPr>
          <p:cNvSpPr/>
          <p:nvPr/>
        </p:nvSpPr>
        <p:spPr bwMode="auto">
          <a:xfrm>
            <a:off x="1804080" y="3554799"/>
            <a:ext cx="2664296" cy="4571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AF73AC-859A-40C1-9C5E-11F9EBF680D0}"/>
              </a:ext>
            </a:extLst>
          </p:cNvPr>
          <p:cNvSpPr/>
          <p:nvPr/>
        </p:nvSpPr>
        <p:spPr bwMode="auto">
          <a:xfrm>
            <a:off x="1804080" y="3765922"/>
            <a:ext cx="2664296" cy="4571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6B24B41-E889-4704-8111-9F6946A6A402}"/>
                  </a:ext>
                </a:extLst>
              </p:cNvPr>
              <p:cNvSpPr txBox="1"/>
              <p:nvPr/>
            </p:nvSpPr>
            <p:spPr>
              <a:xfrm>
                <a:off x="755576" y="2039434"/>
                <a:ext cx="79283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6B24B41-E889-4704-8111-9F6946A6A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039434"/>
                <a:ext cx="792832" cy="400110"/>
              </a:xfrm>
              <a:prstGeom prst="rect">
                <a:avLst/>
              </a:prstGeom>
              <a:blipFill>
                <a:blip r:embed="rId5"/>
                <a:stretch>
                  <a:fillRect l="-3846" r="-31538"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AD2BFE7-7438-4CE5-A601-40D569ED1E97}"/>
                  </a:ext>
                </a:extLst>
              </p:cNvPr>
              <p:cNvSpPr txBox="1"/>
              <p:nvPr/>
            </p:nvSpPr>
            <p:spPr>
              <a:xfrm>
                <a:off x="2014864" y="2017386"/>
                <a:ext cx="101502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)=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AD2BFE7-7438-4CE5-A601-40D569ED1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864" y="2017386"/>
                <a:ext cx="1015023" cy="400110"/>
              </a:xfrm>
              <a:prstGeom prst="rect">
                <a:avLst/>
              </a:prstGeom>
              <a:blipFill>
                <a:blip r:embed="rId6"/>
                <a:stretch>
                  <a:fillRect l="-3012" r="-139759"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786170C-6649-4ABF-8ABD-811ED1BD24A3}"/>
                  </a:ext>
                </a:extLst>
              </p:cNvPr>
              <p:cNvSpPr txBox="1"/>
              <p:nvPr/>
            </p:nvSpPr>
            <p:spPr>
              <a:xfrm>
                <a:off x="6594913" y="2475787"/>
                <a:ext cx="1663095" cy="4276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786170C-6649-4ABF-8ABD-811ED1BD24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4913" y="2475787"/>
                <a:ext cx="1663095" cy="427618"/>
              </a:xfrm>
              <a:prstGeom prst="rect">
                <a:avLst/>
              </a:prstGeom>
              <a:blipFill>
                <a:blip r:embed="rId7"/>
                <a:stretch>
                  <a:fillRect l="-1832" r="-6593" b="-128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575E4FD-5A7D-4E0C-8181-953638D53C57}"/>
                  </a:ext>
                </a:extLst>
              </p:cNvPr>
              <p:cNvSpPr txBox="1"/>
              <p:nvPr/>
            </p:nvSpPr>
            <p:spPr>
              <a:xfrm>
                <a:off x="6594912" y="3606965"/>
                <a:ext cx="1663095" cy="4276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575E4FD-5A7D-4E0C-8181-953638D53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4912" y="3606965"/>
                <a:ext cx="1663095" cy="427618"/>
              </a:xfrm>
              <a:prstGeom prst="rect">
                <a:avLst/>
              </a:prstGeom>
              <a:blipFill>
                <a:blip r:embed="rId8"/>
                <a:stretch>
                  <a:fillRect l="-1832" r="-6593" b="-11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957DEA9-11C3-4318-B14F-713C7CDD0975}"/>
                  </a:ext>
                </a:extLst>
              </p:cNvPr>
              <p:cNvSpPr txBox="1"/>
              <p:nvPr/>
            </p:nvSpPr>
            <p:spPr>
              <a:xfrm>
                <a:off x="4107203" y="5861458"/>
                <a:ext cx="4150804" cy="4276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957DEA9-11C3-4318-B14F-713C7CDD0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203" y="5861458"/>
                <a:ext cx="4150804" cy="427618"/>
              </a:xfrm>
              <a:prstGeom prst="rect">
                <a:avLst/>
              </a:prstGeom>
              <a:blipFill>
                <a:blip r:embed="rId9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1C9E1F4-55F2-4438-8635-82845D0EA201}"/>
                  </a:ext>
                </a:extLst>
              </p:cNvPr>
              <p:cNvSpPr txBox="1"/>
              <p:nvPr/>
            </p:nvSpPr>
            <p:spPr>
              <a:xfrm>
                <a:off x="4283968" y="4899189"/>
                <a:ext cx="4150804" cy="7436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1C9E1F4-55F2-4438-8635-82845D0EA2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4899189"/>
                <a:ext cx="4150804" cy="74360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081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9BA3A-AD1A-4F17-A874-9D339F04A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404664"/>
            <a:ext cx="7696200" cy="1143000"/>
          </a:xfrm>
        </p:spPr>
        <p:txBody>
          <a:bodyPr/>
          <a:lstStyle/>
          <a:p>
            <a:r>
              <a:rPr lang="en-US"/>
              <a:t>The problem of missing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A28002-1D8B-4DD0-8152-4844B131E7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03548" y="1412776"/>
                <a:ext cx="8488287" cy="4721696"/>
              </a:xfrm>
            </p:spPr>
            <p:txBody>
              <a:bodyPr/>
              <a:lstStyle/>
              <a:p>
                <a:r>
                  <a:rPr lang="en-US" sz="2400" dirty="0"/>
                  <a:t>You design an experiment such that your likelihood is: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You know how to link your parameters to the data 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Then the data gets back, and parts of your data are missing, you get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dirty="0"/>
                  <a:t>, you do not get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lang="en-US" sz="2400" dirty="0"/>
                  <a:t> now you need to link the parameters to the «actual observations»: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Luckily, you have learned about EM algorithm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A28002-1D8B-4DD0-8152-4844B131E7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3548" y="1412776"/>
                <a:ext cx="8488287" cy="4721696"/>
              </a:xfrm>
              <a:blipFill>
                <a:blip r:embed="rId2"/>
                <a:stretch>
                  <a:fillRect l="-1149" t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CD549-F7C7-49A2-A84D-7432312EB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754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260648"/>
            <a:ext cx="7696200" cy="1143000"/>
          </a:xfrm>
        </p:spPr>
        <p:txBody>
          <a:bodyPr/>
          <a:lstStyle/>
          <a:p>
            <a:r>
              <a:rPr lang="nb-NO" dirty="0" err="1"/>
              <a:t>Missing</a:t>
            </a:r>
            <a:r>
              <a:rPr lang="nb-NO" dirty="0"/>
              <a:t> data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10324"/>
                <a:ext cx="7886700" cy="4637468"/>
              </a:xfrm>
            </p:spPr>
            <p:txBody>
              <a:bodyPr>
                <a:noAutofit/>
              </a:bodyPr>
              <a:lstStyle/>
              <a:p>
                <a:r>
                  <a:rPr lang="en-US" sz="1800" dirty="0"/>
                  <a:t>Data often (partly) missing </a:t>
                </a:r>
              </a:p>
              <a:p>
                <a:r>
                  <a:rPr lang="en-US" sz="1800" dirty="0"/>
                  <a:t>Censored data (ex 2.3): Time to event not completely known </a:t>
                </a:r>
              </a:p>
              <a:p>
                <a:r>
                  <a:rPr lang="en-US" sz="1800" dirty="0"/>
                  <a:t>Classiﬁcation of images: Classes to some pixels known, unknown for most of the pixels </a:t>
                </a:r>
              </a:p>
              <a:p>
                <a:r>
                  <a:rPr lang="en-US" sz="1800" dirty="0"/>
                  <a:t>Clustering: Data to be allocated to groups, group membership unknown</a:t>
                </a:r>
              </a:p>
              <a:p>
                <a:r>
                  <a:rPr lang="en-US" sz="1800" dirty="0"/>
                  <a:t>If complete data, Likelihood “often easy”</a:t>
                </a:r>
              </a:p>
              <a:p>
                <a:r>
                  <a:rPr lang="en-US" sz="1800" dirty="0"/>
                  <a:t>Likelihood becomes complicated when data are missing</a:t>
                </a:r>
              </a:p>
              <a:p>
                <a:r>
                  <a:rPr lang="en-US" sz="1800" dirty="0"/>
                  <a:t>Notation: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 = (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𝒁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are complete data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sz="1600" dirty="0"/>
                  <a:t> observed,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en-US" sz="1600" dirty="0"/>
                  <a:t> missing </a:t>
                </a:r>
              </a:p>
              <a:p>
                <a:pPr lvl="1"/>
                <a:endParaRPr lang="en-US" sz="1600" b="0" dirty="0"/>
              </a:p>
              <a:p>
                <a:pPr lvl="1"/>
                <a:r>
                  <a:rPr lang="en-US" sz="1600" b="0" dirty="0"/>
                  <a:t>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r>
                      <a:rPr lang="en-US" sz="16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 lvl="1"/>
                <a:r>
                  <a:rPr lang="en-US" sz="1600" dirty="0"/>
                  <a:t>Want     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1600" i="0" smtClean="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𝜃</m:t>
                        </m:r>
                      </m:lim>
                    </m:limLow>
                    <m:r>
                      <a:rPr lang="en-US" sz="160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sz="16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10324"/>
                <a:ext cx="7886700" cy="4637468"/>
              </a:xfrm>
              <a:blipFill>
                <a:blip r:embed="rId2"/>
                <a:stretch>
                  <a:fillRect l="-464" t="-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/>
              <p:cNvSpPr/>
              <p:nvPr/>
            </p:nvSpPr>
            <p:spPr>
              <a:xfrm>
                <a:off x="4716016" y="3987443"/>
                <a:ext cx="3799334" cy="80970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err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b-NO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nb-NO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1" i="1" dirty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nb-NO" b="1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l-GR" b="1" i="1" dirty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nb-NO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dirty="0" err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nb-NO" i="1" dirty="0" err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1" i="1" dirty="0" err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nb-NO" b="1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1" i="1" dirty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nb-NO" b="1" i="1" dirty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b="1" i="1" dirty="0"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nb-NO" i="1" dirty="0" err="1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ktange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3987443"/>
                <a:ext cx="3799334" cy="8097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716016" y="5013176"/>
                <a:ext cx="3799334" cy="77925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err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b-NO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nb-NO" i="1" dirty="0" err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dirty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el-GR" b="1" i="1" dirty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dirty="0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e>
                              <m:r>
                                <a:rPr lang="nb-NO" b="1" i="1" dirty="0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dirty="0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>
                              <m:r>
                                <a:rPr lang="nb-NO" b="1" i="1" dirty="0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nb-NO" b="1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1" i="1" dirty="0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den>
                      </m:f>
                      <m:r>
                        <a:rPr lang="el-GR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5013176"/>
                <a:ext cx="3799334" cy="7792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94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260648"/>
            <a:ext cx="7696200" cy="1143000"/>
          </a:xfrm>
        </p:spPr>
        <p:txBody>
          <a:bodyPr/>
          <a:lstStyle/>
          <a:p>
            <a:r>
              <a:rPr lang="en-US" dirty="0"/>
              <a:t>EM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4016"/>
                <a:ext cx="4042792" cy="2443016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Notation: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 = (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𝒁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are complete data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sz="1800" dirty="0"/>
                  <a:t> observed,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en-US" sz="1800" dirty="0"/>
                  <a:t> missing (or hidden)</a:t>
                </a:r>
              </a:p>
              <a:p>
                <a:pPr lvl="1"/>
                <a:r>
                  <a:rPr lang="en-US" sz="1800" b="0" dirty="0"/>
                  <a:t>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r>
                      <a:rPr lang="en-US" sz="18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 lvl="1"/>
                <a:r>
                  <a:rPr lang="en-US" dirty="0"/>
                  <a:t>Want     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𝜃</m:t>
                        </m:r>
                      </m:lim>
                    </m:limLow>
                    <m:r>
                      <a:rPr lang="en-US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4016"/>
                <a:ext cx="4042792" cy="2443016"/>
              </a:xfrm>
              <a:blipFill>
                <a:blip r:embed="rId2"/>
                <a:stretch>
                  <a:fillRect l="-1357" t="-1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/>
              <p:cNvSpPr/>
              <p:nvPr/>
            </p:nvSpPr>
            <p:spPr>
              <a:xfrm>
                <a:off x="5037887" y="1013535"/>
                <a:ext cx="3730615" cy="73789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) =</m:t>
                      </m:r>
                      <m:nary>
                        <m:nary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" name="Rektange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887" y="1013535"/>
                <a:ext cx="3730615" cy="7378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118148" y="2279658"/>
                <a:ext cx="2687466" cy="77925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8148" y="2279658"/>
                <a:ext cx="2687466" cy="7792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FB825B-62F5-423D-A610-E0402FF9EED7}"/>
              </a:ext>
            </a:extLst>
          </p:cNvPr>
          <p:cNvSpPr txBox="1"/>
          <p:nvPr/>
        </p:nvSpPr>
        <p:spPr>
          <a:xfrm>
            <a:off x="5004048" y="1811295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Marginal likelihood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0F4F3AA-3B32-45A3-9B15-241A5A4D9DDB}"/>
              </a:ext>
            </a:extLst>
          </p:cNvPr>
          <p:cNvCxnSpPr>
            <a:cxnSpLocks/>
          </p:cNvCxnSpPr>
          <p:nvPr/>
        </p:nvCxnSpPr>
        <p:spPr bwMode="auto">
          <a:xfrm flipV="1">
            <a:off x="5747066" y="1572919"/>
            <a:ext cx="183822" cy="2352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38C485E-2248-4855-93E9-70486BF10107}"/>
              </a:ext>
            </a:extLst>
          </p:cNvPr>
          <p:cNvCxnSpPr>
            <a:cxnSpLocks/>
          </p:cNvCxnSpPr>
          <p:nvPr/>
        </p:nvCxnSpPr>
        <p:spPr bwMode="auto">
          <a:xfrm flipH="1">
            <a:off x="5570848" y="2208260"/>
            <a:ext cx="176218" cy="2569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C6ED6CD-D131-4835-B409-A31B0D466D40}"/>
              </a:ext>
            </a:extLst>
          </p:cNvPr>
          <p:cNvSpPr txBox="1"/>
          <p:nvPr/>
        </p:nvSpPr>
        <p:spPr>
          <a:xfrm>
            <a:off x="5658957" y="3372478"/>
            <a:ext cx="24256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ktangel 3">
                <a:extLst>
                  <a:ext uri="{FF2B5EF4-FFF2-40B4-BE49-F238E27FC236}">
                    <a16:creationId xmlns:a16="http://schemas.microsoft.com/office/drawing/2014/main" id="{13D0C2DC-D31D-46CC-A608-D5648A584888}"/>
                  </a:ext>
                </a:extLst>
              </p:cNvPr>
              <p:cNvSpPr/>
              <p:nvPr/>
            </p:nvSpPr>
            <p:spPr>
              <a:xfrm>
                <a:off x="827584" y="4223933"/>
                <a:ext cx="6336704" cy="5868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  <m:d>
                            <m:dPr>
                              <m:begChr m:val="|"/>
                              <m:endChr m:val="]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sz="2800" b="1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Rektangel 3">
                <a:extLst>
                  <a:ext uri="{FF2B5EF4-FFF2-40B4-BE49-F238E27FC236}">
                    <a16:creationId xmlns:a16="http://schemas.microsoft.com/office/drawing/2014/main" id="{13D0C2DC-D31D-46CC-A608-D5648A5848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223933"/>
                <a:ext cx="6336704" cy="5868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61E44F6-C8D0-4CBF-A34E-5DACB03A3CBC}"/>
              </a:ext>
            </a:extLst>
          </p:cNvPr>
          <p:cNvSpPr/>
          <p:nvPr/>
        </p:nvSpPr>
        <p:spPr bwMode="auto">
          <a:xfrm>
            <a:off x="7565566" y="2340836"/>
            <a:ext cx="966952" cy="1208689"/>
          </a:xfrm>
          <a:custGeom>
            <a:avLst/>
            <a:gdLst>
              <a:gd name="connsiteX0" fmla="*/ 472965 w 966952"/>
              <a:gd name="connsiteY0" fmla="*/ 1208689 h 1208689"/>
              <a:gd name="connsiteX1" fmla="*/ 966952 w 966952"/>
              <a:gd name="connsiteY1" fmla="*/ 430924 h 1208689"/>
              <a:gd name="connsiteX2" fmla="*/ 609600 w 966952"/>
              <a:gd name="connsiteY2" fmla="*/ 0 h 1208689"/>
              <a:gd name="connsiteX3" fmla="*/ 0 w 966952"/>
              <a:gd name="connsiteY3" fmla="*/ 52551 h 1208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6952" h="1208689">
                <a:moveTo>
                  <a:pt x="472965" y="1208689"/>
                </a:moveTo>
                <a:lnTo>
                  <a:pt x="966952" y="430924"/>
                </a:lnTo>
                <a:lnTo>
                  <a:pt x="609600" y="0"/>
                </a:lnTo>
                <a:lnTo>
                  <a:pt x="0" y="52551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30BE57-F66D-450B-9BE2-67231304D5BA}"/>
              </a:ext>
            </a:extLst>
          </p:cNvPr>
          <p:cNvSpPr txBox="1"/>
          <p:nvPr/>
        </p:nvSpPr>
        <p:spPr>
          <a:xfrm>
            <a:off x="1598012" y="5203496"/>
            <a:ext cx="54569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Expected value of the complete log  likelihood </a:t>
            </a:r>
          </a:p>
          <a:p>
            <a:r>
              <a:rPr lang="en-US" dirty="0"/>
              <a:t>given the observed data </a:t>
            </a:r>
            <a:br>
              <a:rPr lang="en-US" dirty="0"/>
            </a:br>
            <a:r>
              <a:rPr lang="en-US" dirty="0"/>
              <a:t>using the current estimate of the parameter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00DAC39-7B3A-4F6A-A2EC-737B3B992FB9}"/>
              </a:ext>
            </a:extLst>
          </p:cNvPr>
          <p:cNvSpPr/>
          <p:nvPr/>
        </p:nvSpPr>
        <p:spPr bwMode="auto">
          <a:xfrm>
            <a:off x="1849821" y="4656083"/>
            <a:ext cx="3321269" cy="493986"/>
          </a:xfrm>
          <a:custGeom>
            <a:avLst/>
            <a:gdLst>
              <a:gd name="connsiteX0" fmla="*/ 3321269 w 3321269"/>
              <a:gd name="connsiteY0" fmla="*/ 0 h 493986"/>
              <a:gd name="connsiteX1" fmla="*/ 2438400 w 3321269"/>
              <a:gd name="connsiteY1" fmla="*/ 472965 h 493986"/>
              <a:gd name="connsiteX2" fmla="*/ 1135117 w 3321269"/>
              <a:gd name="connsiteY2" fmla="*/ 493986 h 493986"/>
              <a:gd name="connsiteX3" fmla="*/ 0 w 3321269"/>
              <a:gd name="connsiteY3" fmla="*/ 399393 h 493986"/>
              <a:gd name="connsiteX4" fmla="*/ 42041 w 3321269"/>
              <a:gd name="connsiteY4" fmla="*/ 63062 h 493986"/>
              <a:gd name="connsiteX0" fmla="*/ 3321269 w 3321269"/>
              <a:gd name="connsiteY0" fmla="*/ 0 h 493986"/>
              <a:gd name="connsiteX1" fmla="*/ 2816772 w 3321269"/>
              <a:gd name="connsiteY1" fmla="*/ 430924 h 493986"/>
              <a:gd name="connsiteX2" fmla="*/ 1135117 w 3321269"/>
              <a:gd name="connsiteY2" fmla="*/ 493986 h 493986"/>
              <a:gd name="connsiteX3" fmla="*/ 0 w 3321269"/>
              <a:gd name="connsiteY3" fmla="*/ 399393 h 493986"/>
              <a:gd name="connsiteX4" fmla="*/ 42041 w 3321269"/>
              <a:gd name="connsiteY4" fmla="*/ 63062 h 49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1269" h="493986">
                <a:moveTo>
                  <a:pt x="3321269" y="0"/>
                </a:moveTo>
                <a:lnTo>
                  <a:pt x="2816772" y="430924"/>
                </a:lnTo>
                <a:lnTo>
                  <a:pt x="1135117" y="493986"/>
                </a:lnTo>
                <a:lnTo>
                  <a:pt x="0" y="399393"/>
                </a:lnTo>
                <a:lnTo>
                  <a:pt x="42041" y="63062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6BC3830-DC6C-4897-A5DD-86109E869F0F}"/>
              </a:ext>
            </a:extLst>
          </p:cNvPr>
          <p:cNvSpPr/>
          <p:nvPr/>
        </p:nvSpPr>
        <p:spPr bwMode="auto">
          <a:xfrm>
            <a:off x="2417379" y="3867807"/>
            <a:ext cx="3615559" cy="430924"/>
          </a:xfrm>
          <a:custGeom>
            <a:avLst/>
            <a:gdLst>
              <a:gd name="connsiteX0" fmla="*/ 3615559 w 3615559"/>
              <a:gd name="connsiteY0" fmla="*/ 430924 h 430924"/>
              <a:gd name="connsiteX1" fmla="*/ 2974428 w 3615559"/>
              <a:gd name="connsiteY1" fmla="*/ 94593 h 430924"/>
              <a:gd name="connsiteX2" fmla="*/ 1166649 w 3615559"/>
              <a:gd name="connsiteY2" fmla="*/ 52552 h 430924"/>
              <a:gd name="connsiteX3" fmla="*/ 168166 w 3615559"/>
              <a:gd name="connsiteY3" fmla="*/ 0 h 430924"/>
              <a:gd name="connsiteX4" fmla="*/ 0 w 3615559"/>
              <a:gd name="connsiteY4" fmla="*/ 367862 h 430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5559" h="430924">
                <a:moveTo>
                  <a:pt x="3615559" y="430924"/>
                </a:moveTo>
                <a:lnTo>
                  <a:pt x="2974428" y="94593"/>
                </a:lnTo>
                <a:lnTo>
                  <a:pt x="1166649" y="52552"/>
                </a:lnTo>
                <a:lnTo>
                  <a:pt x="168166" y="0"/>
                </a:lnTo>
                <a:lnTo>
                  <a:pt x="0" y="367862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A5227BB-7F9D-4BA1-9362-C8C4D58CA182}"/>
              </a:ext>
            </a:extLst>
          </p:cNvPr>
          <p:cNvSpPr/>
          <p:nvPr/>
        </p:nvSpPr>
        <p:spPr bwMode="auto">
          <a:xfrm>
            <a:off x="7462345" y="1608083"/>
            <a:ext cx="1313793" cy="1965434"/>
          </a:xfrm>
          <a:custGeom>
            <a:avLst/>
            <a:gdLst>
              <a:gd name="connsiteX0" fmla="*/ 630621 w 1313793"/>
              <a:gd name="connsiteY0" fmla="*/ 1965434 h 1965434"/>
              <a:gd name="connsiteX1" fmla="*/ 1282262 w 1313793"/>
              <a:gd name="connsiteY1" fmla="*/ 1282262 h 1965434"/>
              <a:gd name="connsiteX2" fmla="*/ 1313793 w 1313793"/>
              <a:gd name="connsiteY2" fmla="*/ 641131 h 1965434"/>
              <a:gd name="connsiteX3" fmla="*/ 704193 w 1313793"/>
              <a:gd name="connsiteY3" fmla="*/ 430924 h 1965434"/>
              <a:gd name="connsiteX4" fmla="*/ 0 w 1313793"/>
              <a:gd name="connsiteY4" fmla="*/ 0 h 196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793" h="1965434">
                <a:moveTo>
                  <a:pt x="630621" y="1965434"/>
                </a:moveTo>
                <a:lnTo>
                  <a:pt x="1282262" y="1282262"/>
                </a:lnTo>
                <a:lnTo>
                  <a:pt x="1313793" y="641131"/>
                </a:lnTo>
                <a:lnTo>
                  <a:pt x="704193" y="430924"/>
                </a:lnTo>
                <a:lnTo>
                  <a:pt x="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589E8D-ED3D-4FF5-B6AE-8C9AAF87E6E2}"/>
              </a:ext>
            </a:extLst>
          </p:cNvPr>
          <p:cNvSpPr txBox="1"/>
          <p:nvPr/>
        </p:nvSpPr>
        <p:spPr>
          <a:xfrm>
            <a:off x="391297" y="3827510"/>
            <a:ext cx="17894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maximize</a:t>
            </a:r>
            <a:r>
              <a:rPr lang="nb-NO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1627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6" grpId="0"/>
      <p:bldP spid="17" grpId="0" animBg="1"/>
      <p:bldP spid="18" grpId="0"/>
      <p:bldP spid="21" grpId="0" animBg="1"/>
      <p:bldP spid="22" grpId="0" animBg="1"/>
      <p:bldP spid="23" grpId="0" animBg="1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Peppered</a:t>
            </a:r>
            <a:r>
              <a:rPr lang="nb-NO" dirty="0"/>
              <a:t> </a:t>
            </a:r>
            <a:r>
              <a:rPr lang="nb-NO" dirty="0" err="1"/>
              <a:t>Moths</a:t>
            </a:r>
            <a:r>
              <a:rPr lang="nb-NO" dirty="0"/>
              <a:t> - </a:t>
            </a:r>
            <a:r>
              <a:rPr lang="nb-NO" dirty="0" err="1"/>
              <a:t>Example</a:t>
            </a:r>
            <a:br>
              <a:rPr lang="nb-NO" dirty="0"/>
            </a:b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2" t="17112" r="17724" b="5931"/>
          <a:stretch/>
        </p:blipFill>
        <p:spPr>
          <a:xfrm>
            <a:off x="678101" y="1484785"/>
            <a:ext cx="7718940" cy="5040560"/>
          </a:xfr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98546D1-DA0A-48A3-B6E5-84267F8F48BC}"/>
              </a:ext>
            </a:extLst>
          </p:cNvPr>
          <p:cNvGrpSpPr/>
          <p:nvPr/>
        </p:nvGrpSpPr>
        <p:grpSpPr>
          <a:xfrm>
            <a:off x="4788024" y="4509120"/>
            <a:ext cx="279244" cy="276999"/>
            <a:chOff x="4788024" y="4509120"/>
            <a:chExt cx="279244" cy="27699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A55EA7B-FB69-4AA1-9865-B054180B5231}"/>
                </a:ext>
              </a:extLst>
            </p:cNvPr>
            <p:cNvSpPr/>
            <p:nvPr/>
          </p:nvSpPr>
          <p:spPr bwMode="auto">
            <a:xfrm>
              <a:off x="4862554" y="4563401"/>
              <a:ext cx="144016" cy="15165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BA1ABD4-A640-4F12-A770-44444A319193}"/>
                </a:ext>
              </a:extLst>
            </p:cNvPr>
            <p:cNvSpPr txBox="1"/>
            <p:nvPr/>
          </p:nvSpPr>
          <p:spPr>
            <a:xfrm>
              <a:off x="4788024" y="4509120"/>
              <a:ext cx="279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6BA1117-FB94-4898-B74E-9A6BF5EE05FC}"/>
              </a:ext>
            </a:extLst>
          </p:cNvPr>
          <p:cNvGrpSpPr/>
          <p:nvPr/>
        </p:nvGrpSpPr>
        <p:grpSpPr>
          <a:xfrm>
            <a:off x="4211960" y="5517233"/>
            <a:ext cx="218546" cy="276999"/>
            <a:chOff x="4788024" y="4509121"/>
            <a:chExt cx="218546" cy="27699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8FC19E3-8E07-4FE0-8017-838BEFC400BA}"/>
                </a:ext>
              </a:extLst>
            </p:cNvPr>
            <p:cNvSpPr/>
            <p:nvPr/>
          </p:nvSpPr>
          <p:spPr bwMode="auto">
            <a:xfrm>
              <a:off x="4862554" y="4563401"/>
              <a:ext cx="144016" cy="15165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CD89ABF-7289-4D93-8FEF-AF8AD8E9A4E4}"/>
                </a:ext>
              </a:extLst>
            </p:cNvPr>
            <p:cNvSpPr txBox="1"/>
            <p:nvPr/>
          </p:nvSpPr>
          <p:spPr>
            <a:xfrm>
              <a:off x="4788024" y="4509121"/>
              <a:ext cx="2185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T</a:t>
              </a:r>
            </a:p>
          </p:txBody>
        </p:sp>
      </p:grp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D2FEC05D-C6B3-4DB0-AE35-C64EFE7A2760}"/>
              </a:ext>
            </a:extLst>
          </p:cNvPr>
          <p:cNvGraphicFramePr>
            <a:graphicFrameLocks noGrp="1"/>
          </p:cNvGraphicFramePr>
          <p:nvPr/>
        </p:nvGraphicFramePr>
        <p:xfrm>
          <a:off x="5731037" y="4490407"/>
          <a:ext cx="1980204" cy="1986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6108">
                  <a:extLst>
                    <a:ext uri="{9D8B030D-6E8A-4147-A177-3AD203B41FA5}">
                      <a16:colId xmlns:a16="http://schemas.microsoft.com/office/drawing/2014/main" val="269580801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521541737"/>
                    </a:ext>
                  </a:extLst>
                </a:gridCol>
              </a:tblGrid>
              <a:tr h="283799">
                <a:tc>
                  <a:txBody>
                    <a:bodyPr/>
                    <a:lstStyle/>
                    <a:p>
                      <a:r>
                        <a:rPr lang="nb-NO" sz="1200" dirty="0"/>
                        <a:t>Options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556966"/>
                  </a:ext>
                </a:extLst>
              </a:tr>
              <a:tr h="283799">
                <a:tc>
                  <a:txBody>
                    <a:bodyPr/>
                    <a:lstStyle/>
                    <a:p>
                      <a:r>
                        <a:rPr lang="nb-NO" sz="1200" dirty="0"/>
                        <a:t>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002963"/>
                  </a:ext>
                </a:extLst>
              </a:tr>
              <a:tr h="283799">
                <a:tc>
                  <a:txBody>
                    <a:bodyPr/>
                    <a:lstStyle/>
                    <a:p>
                      <a:r>
                        <a:rPr lang="nb-NO" sz="1200" dirty="0"/>
                        <a:t>CI (IC)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481786"/>
                  </a:ext>
                </a:extLst>
              </a:tr>
              <a:tr h="283799">
                <a:tc>
                  <a:txBody>
                    <a:bodyPr/>
                    <a:lstStyle/>
                    <a:p>
                      <a:r>
                        <a:rPr lang="nb-NO" sz="1200" dirty="0"/>
                        <a:t>CT (TC)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423620"/>
                  </a:ext>
                </a:extLst>
              </a:tr>
              <a:tr h="283799">
                <a:tc>
                  <a:txBody>
                    <a:bodyPr/>
                    <a:lstStyle/>
                    <a:p>
                      <a:r>
                        <a:rPr lang="nb-NO" sz="1200" dirty="0"/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587138"/>
                  </a:ext>
                </a:extLst>
              </a:tr>
              <a:tr h="283799">
                <a:tc>
                  <a:txBody>
                    <a:bodyPr/>
                    <a:lstStyle/>
                    <a:p>
                      <a:r>
                        <a:rPr lang="nb-NO" sz="1200" dirty="0"/>
                        <a:t>IT (TI)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238955"/>
                  </a:ext>
                </a:extLst>
              </a:tr>
              <a:tr h="283799">
                <a:tc>
                  <a:txBody>
                    <a:bodyPr/>
                    <a:lstStyle/>
                    <a:p>
                      <a:r>
                        <a:rPr lang="nb-NO" sz="1200" dirty="0"/>
                        <a:t>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81598"/>
                  </a:ext>
                </a:extLst>
              </a:tr>
            </a:tbl>
          </a:graphicData>
        </a:graphic>
      </p:graphicFrame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03FBE34-508F-431B-BF9B-D47652BB4F7E}"/>
              </a:ext>
            </a:extLst>
          </p:cNvPr>
          <p:cNvSpPr/>
          <p:nvPr/>
        </p:nvSpPr>
        <p:spPr bwMode="auto">
          <a:xfrm>
            <a:off x="3128790" y="5045725"/>
            <a:ext cx="2610998" cy="1013552"/>
          </a:xfrm>
          <a:custGeom>
            <a:avLst/>
            <a:gdLst>
              <a:gd name="connsiteX0" fmla="*/ 2610998 w 2610998"/>
              <a:gd name="connsiteY0" fmla="*/ 1013552 h 1013552"/>
              <a:gd name="connsiteX1" fmla="*/ 1839817 w 2610998"/>
              <a:gd name="connsiteY1" fmla="*/ 297456 h 1013552"/>
              <a:gd name="connsiteX2" fmla="*/ 1112704 w 2610998"/>
              <a:gd name="connsiteY2" fmla="*/ 44068 h 1013552"/>
              <a:gd name="connsiteX3" fmla="*/ 33051 w 2610998"/>
              <a:gd name="connsiteY3" fmla="*/ 0 h 1013552"/>
              <a:gd name="connsiteX4" fmla="*/ 0 w 2610998"/>
              <a:gd name="connsiteY4" fmla="*/ 176270 h 101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0998" h="1013552">
                <a:moveTo>
                  <a:pt x="2610998" y="1013552"/>
                </a:moveTo>
                <a:lnTo>
                  <a:pt x="1839817" y="297456"/>
                </a:lnTo>
                <a:lnTo>
                  <a:pt x="1112704" y="44068"/>
                </a:lnTo>
                <a:lnTo>
                  <a:pt x="33051" y="0"/>
                </a:lnTo>
                <a:lnTo>
                  <a:pt x="0" y="17627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57BF18-4AB7-4826-B379-BD54F5FB5552}"/>
              </a:ext>
            </a:extLst>
          </p:cNvPr>
          <p:cNvSpPr/>
          <p:nvPr/>
        </p:nvSpPr>
        <p:spPr bwMode="auto">
          <a:xfrm>
            <a:off x="5706737" y="5927075"/>
            <a:ext cx="1432193" cy="253388"/>
          </a:xfrm>
          <a:custGeom>
            <a:avLst/>
            <a:gdLst>
              <a:gd name="connsiteX0" fmla="*/ 1178805 w 1432193"/>
              <a:gd name="connsiteY0" fmla="*/ 187286 h 253388"/>
              <a:gd name="connsiteX1" fmla="*/ 1189822 w 1432193"/>
              <a:gd name="connsiteY1" fmla="*/ 0 h 253388"/>
              <a:gd name="connsiteX2" fmla="*/ 1432193 w 1432193"/>
              <a:gd name="connsiteY2" fmla="*/ 22033 h 253388"/>
              <a:gd name="connsiteX3" fmla="*/ 1399143 w 1432193"/>
              <a:gd name="connsiteY3" fmla="*/ 253388 h 253388"/>
              <a:gd name="connsiteX4" fmla="*/ 11017 w 1432193"/>
              <a:gd name="connsiteY4" fmla="*/ 143219 h 253388"/>
              <a:gd name="connsiteX5" fmla="*/ 0 w 1432193"/>
              <a:gd name="connsiteY5" fmla="*/ 110168 h 253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2193" h="253388">
                <a:moveTo>
                  <a:pt x="1178805" y="187286"/>
                </a:moveTo>
                <a:lnTo>
                  <a:pt x="1189822" y="0"/>
                </a:lnTo>
                <a:lnTo>
                  <a:pt x="1432193" y="22033"/>
                </a:lnTo>
                <a:lnTo>
                  <a:pt x="1399143" y="253388"/>
                </a:lnTo>
                <a:lnTo>
                  <a:pt x="11017" y="143219"/>
                </a:lnTo>
                <a:lnTo>
                  <a:pt x="0" y="110168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358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Peppered</a:t>
            </a:r>
            <a:r>
              <a:rPr lang="nb-NO" dirty="0"/>
              <a:t> </a:t>
            </a:r>
            <a:r>
              <a:rPr lang="nb-NO" dirty="0" err="1"/>
              <a:t>Moths</a:t>
            </a:r>
            <a:r>
              <a:rPr lang="nb-NO" dirty="0"/>
              <a:t> - </a:t>
            </a:r>
            <a:r>
              <a:rPr lang="nb-NO" dirty="0" err="1"/>
              <a:t>Likelihood</a:t>
            </a:r>
            <a:br>
              <a:rPr lang="nb-NO" dirty="0"/>
            </a:b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1" t="84649" r="17555" b="2207"/>
          <a:stretch/>
        </p:blipFill>
        <p:spPr>
          <a:xfrm>
            <a:off x="827352" y="5445224"/>
            <a:ext cx="7503153" cy="936104"/>
          </a:xfrm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5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1" t="31061" r="17555" b="39602"/>
          <a:stretch/>
        </p:blipFill>
        <p:spPr bwMode="auto">
          <a:xfrm>
            <a:off x="810838" y="1627720"/>
            <a:ext cx="7503153" cy="20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1" t="60383" r="17555" b="15351"/>
          <a:stretch/>
        </p:blipFill>
        <p:spPr bwMode="auto">
          <a:xfrm>
            <a:off x="818335" y="3717032"/>
            <a:ext cx="7503153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990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Peppered Moths – updating E &amp; M 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t="28936" r="31524" b="8896"/>
          <a:stretch/>
        </p:blipFill>
        <p:spPr>
          <a:xfrm>
            <a:off x="467544" y="1772816"/>
            <a:ext cx="7880445" cy="4752528"/>
          </a:xfrm>
          <a:ln>
            <a:solidFill>
              <a:schemeClr val="tx1"/>
            </a:solidFill>
          </a:ln>
        </p:spPr>
      </p:pic>
      <p:sp>
        <p:nvSpPr>
          <p:cNvPr id="5" name="TekstSylinder 4"/>
          <p:cNvSpPr txBox="1"/>
          <p:nvPr/>
        </p:nvSpPr>
        <p:spPr>
          <a:xfrm>
            <a:off x="6876256" y="5348082"/>
            <a:ext cx="1368152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dirty="0"/>
              <a:t>Maximization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171962" y="4149080"/>
            <a:ext cx="1280358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dirty="0"/>
              <a:t>Expectation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57056" y="2202908"/>
                <a:ext cx="3965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 dirty="0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056" y="2202908"/>
                <a:ext cx="396552" cy="461665"/>
              </a:xfrm>
              <a:prstGeom prst="rect">
                <a:avLst/>
              </a:prstGeom>
              <a:blipFill>
                <a:blip r:embed="rId3"/>
                <a:stretch>
                  <a:fillRect l="-10769" r="-9231" b="-157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7D77C9F6-26BB-6799-CE4B-6B37C8BF5F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66" t="10716"/>
          <a:stretch/>
        </p:blipFill>
        <p:spPr>
          <a:xfrm>
            <a:off x="6444208" y="1961498"/>
            <a:ext cx="1536453" cy="3231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67138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7DF221-02D5-4D81-8AB9-7CBE79351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6C8FD20-BD27-49EF-96F0-413744378E25}"/>
                  </a:ext>
                </a:extLst>
              </p:cNvPr>
              <p:cNvSpPr txBox="1"/>
              <p:nvPr/>
            </p:nvSpPr>
            <p:spPr>
              <a:xfrm>
                <a:off x="1187624" y="2720663"/>
                <a:ext cx="4969437" cy="27329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𝐶𝐶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𝐶𝐶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𝐶𝐶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&amp;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𝐶𝑋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𝐶𝑋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𝐶𝐶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𝐶𝐶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nb-NO" b="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6C8FD20-BD27-49EF-96F0-413744378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2720663"/>
                <a:ext cx="4969437" cy="2732928"/>
              </a:xfrm>
              <a:prstGeom prst="rect">
                <a:avLst/>
              </a:prstGeom>
              <a:blipFill>
                <a:blip r:embed="rId2"/>
                <a:stretch>
                  <a:fillRect r="-6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lassholder for innhold 3">
            <a:extLst>
              <a:ext uri="{FF2B5EF4-FFF2-40B4-BE49-F238E27FC236}">
                <a16:creationId xmlns:a16="http://schemas.microsoft.com/office/drawing/2014/main" id="{C4D4EFC3-678A-4ACB-912F-AEDE3DCF1B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1" t="56252" r="46634" b="32445"/>
          <a:stretch/>
        </p:blipFill>
        <p:spPr bwMode="auto">
          <a:xfrm>
            <a:off x="1044661" y="866769"/>
            <a:ext cx="6228250" cy="1068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DAD4020-0724-4701-A905-C6FC47A62234}"/>
                  </a:ext>
                </a:extLst>
              </p:cNvPr>
              <p:cNvSpPr/>
              <p:nvPr/>
            </p:nvSpPr>
            <p:spPr>
              <a:xfrm>
                <a:off x="6876256" y="4437112"/>
                <a:ext cx="160781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𝐶𝐶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DAD4020-0724-4701-A905-C6FC47A622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4437112"/>
                <a:ext cx="1607812" cy="400110"/>
              </a:xfrm>
              <a:prstGeom prst="rect">
                <a:avLst/>
              </a:prstGeom>
              <a:blipFill>
                <a:blip r:embed="rId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7CB440E-B1C7-466C-A145-7775B25B888A}"/>
                  </a:ext>
                </a:extLst>
              </p:cNvPr>
              <p:cNvSpPr/>
              <p:nvPr/>
            </p:nvSpPr>
            <p:spPr>
              <a:xfrm>
                <a:off x="6879023" y="4800342"/>
                <a:ext cx="189359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7CB440E-B1C7-466C-A145-7775B25B88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023" y="4800342"/>
                <a:ext cx="1893595" cy="400110"/>
              </a:xfrm>
              <a:prstGeom prst="rect">
                <a:avLst/>
              </a:prstGeom>
              <a:blipFill>
                <a:blip r:embed="rId5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4719F23-9D09-4FAE-84C9-0C868AC6436E}"/>
                  </a:ext>
                </a:extLst>
              </p:cNvPr>
              <p:cNvSpPr/>
              <p:nvPr/>
            </p:nvSpPr>
            <p:spPr>
              <a:xfrm>
                <a:off x="6876256" y="5200452"/>
                <a:ext cx="19935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4719F23-9D09-4FAE-84C9-0C868AC643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5200452"/>
                <a:ext cx="1993559" cy="400110"/>
              </a:xfrm>
              <a:prstGeom prst="rect">
                <a:avLst/>
              </a:prstGeom>
              <a:blipFill>
                <a:blip r:embed="rId6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2352DE0-DC18-4275-9148-9B90A39F239A}"/>
              </a:ext>
            </a:extLst>
          </p:cNvPr>
          <p:cNvCxnSpPr>
            <a:cxnSpLocks/>
          </p:cNvCxnSpPr>
          <p:nvPr/>
        </p:nvCxnSpPr>
        <p:spPr bwMode="auto">
          <a:xfrm flipH="1">
            <a:off x="5436096" y="2390978"/>
            <a:ext cx="288032" cy="3565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554897F-6BEC-4C3E-BDCC-A79E827D84D6}"/>
              </a:ext>
            </a:extLst>
          </p:cNvPr>
          <p:cNvSpPr txBox="1"/>
          <p:nvPr/>
        </p:nvSpPr>
        <p:spPr>
          <a:xfrm>
            <a:off x="5518376" y="2147317"/>
            <a:ext cx="3144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X</a:t>
            </a:r>
            <a:r>
              <a:rPr lang="nb-NO" dirty="0"/>
              <a:t> </a:t>
            </a:r>
            <a:r>
              <a:rPr lang="nb-NO" dirty="0" err="1"/>
              <a:t>could</a:t>
            </a:r>
            <a:r>
              <a:rPr lang="nb-NO" dirty="0"/>
              <a:t> be </a:t>
            </a:r>
            <a:r>
              <a:rPr lang="nb-NO" dirty="0" err="1"/>
              <a:t>either</a:t>
            </a:r>
            <a:r>
              <a:rPr lang="nb-NO" dirty="0"/>
              <a:t> C,T, or I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F86371-B602-4C73-B0F0-BF6F12895E48}"/>
              </a:ext>
            </a:extLst>
          </p:cNvPr>
          <p:cNvSpPr txBox="1"/>
          <p:nvPr/>
        </p:nvSpPr>
        <p:spPr>
          <a:xfrm>
            <a:off x="6621555" y="5724426"/>
            <a:ext cx="22317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Insert</a:t>
            </a:r>
            <a:r>
              <a:rPr lang="nb-NO" dirty="0"/>
              <a:t> to </a:t>
            </a:r>
            <a:r>
              <a:rPr lang="nb-NO" dirty="0" err="1"/>
              <a:t>get</a:t>
            </a:r>
            <a:r>
              <a:rPr lang="nb-NO" dirty="0"/>
              <a:t> </a:t>
            </a:r>
            <a:r>
              <a:rPr lang="nb-NO" dirty="0" err="1"/>
              <a:t>result</a:t>
            </a:r>
            <a:endParaRPr lang="nb-NO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A30901-7964-FEA9-A46F-DDC5AFFD67AD}"/>
              </a:ext>
            </a:extLst>
          </p:cNvPr>
          <p:cNvSpPr txBox="1"/>
          <p:nvPr/>
        </p:nvSpPr>
        <p:spPr>
          <a:xfrm>
            <a:off x="4673708" y="332656"/>
            <a:ext cx="1524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Expectation</a:t>
            </a:r>
          </a:p>
        </p:txBody>
      </p:sp>
    </p:spTree>
    <p:extLst>
      <p:ext uri="{BB962C8B-B14F-4D97-AF65-F5344CB8AC3E}">
        <p14:creationId xmlns:p14="http://schemas.microsoft.com/office/powerpoint/2010/main" val="321315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4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B66C0-D7CE-FE7A-9573-7A7F6DC6B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5" name="Plassholder for innhold 3">
            <a:extLst>
              <a:ext uri="{FF2B5EF4-FFF2-40B4-BE49-F238E27FC236}">
                <a16:creationId xmlns:a16="http://schemas.microsoft.com/office/drawing/2014/main" id="{FEB546FE-CB71-FA50-C9A2-9E09EAA7C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t="28936" r="31524" b="44954"/>
          <a:stretch/>
        </p:blipFill>
        <p:spPr>
          <a:xfrm>
            <a:off x="1431548" y="980728"/>
            <a:ext cx="6822876" cy="1728192"/>
          </a:xfr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42ABA8-4108-62A7-9D69-F5346A044B10}"/>
                  </a:ext>
                </a:extLst>
              </p:cNvPr>
              <p:cNvSpPr txBox="1"/>
              <p:nvPr/>
            </p:nvSpPr>
            <p:spPr>
              <a:xfrm>
                <a:off x="1907704" y="1340768"/>
                <a:ext cx="3965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 dirty="0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42ABA8-4108-62A7-9D69-F5346A044B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1340768"/>
                <a:ext cx="396552" cy="461665"/>
              </a:xfrm>
              <a:prstGeom prst="rect">
                <a:avLst/>
              </a:prstGeom>
              <a:blipFill>
                <a:blip r:embed="rId3"/>
                <a:stretch>
                  <a:fillRect l="-10769" r="-9231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44BFEADD-00FC-F660-6190-268B8F4516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66" t="10716"/>
          <a:stretch/>
        </p:blipFill>
        <p:spPr>
          <a:xfrm>
            <a:off x="3652219" y="2938226"/>
            <a:ext cx="1536453" cy="323165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5F51EF2-CE81-3061-5BFE-019DD0C9ED95}"/>
                  </a:ext>
                </a:extLst>
              </p:cNvPr>
              <p:cNvSpPr txBox="1"/>
              <p:nvPr/>
            </p:nvSpPr>
            <p:spPr>
              <a:xfrm>
                <a:off x="5508104" y="2348880"/>
                <a:ext cx="241777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5F51EF2-CE81-3061-5BFE-019DD0C9E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2348880"/>
                <a:ext cx="2417778" cy="307777"/>
              </a:xfrm>
              <a:prstGeom prst="rect">
                <a:avLst/>
              </a:prstGeom>
              <a:blipFill>
                <a:blip r:embed="rId5"/>
                <a:stretch>
                  <a:fillRect r="-3283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4FE57C1-34FB-4C4D-0FDE-FD1D86E655EE}"/>
              </a:ext>
            </a:extLst>
          </p:cNvPr>
          <p:cNvCxnSpPr>
            <a:cxnSpLocks/>
          </p:cNvCxnSpPr>
          <p:nvPr/>
        </p:nvCxnSpPr>
        <p:spPr bwMode="auto">
          <a:xfrm flipV="1">
            <a:off x="5220072" y="2812866"/>
            <a:ext cx="576064" cy="3281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E960A15-7CF2-1941-19AF-798AB3FFF666}"/>
              </a:ext>
            </a:extLst>
          </p:cNvPr>
          <p:cNvSpPr txBox="1"/>
          <p:nvPr/>
        </p:nvSpPr>
        <p:spPr>
          <a:xfrm>
            <a:off x="5533816" y="2904194"/>
            <a:ext cx="2366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Lagrange multiplier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6C1F5D0-39A9-9788-3A68-6429B10D3B46}"/>
                  </a:ext>
                </a:extLst>
              </p:cNvPr>
              <p:cNvSpPr txBox="1"/>
              <p:nvPr/>
            </p:nvSpPr>
            <p:spPr>
              <a:xfrm>
                <a:off x="539552" y="3533610"/>
                <a:ext cx="8147248" cy="7585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i="1" dirty="0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sz="20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  <m:r>
                        <a:rPr lang="nb-NO" sz="20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sSub>
                            <m:sSubPr>
                              <m:ctrlP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𝐶𝐶</m:t>
                              </m:r>
                            </m:sub>
                          </m:sSub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𝐶𝐼</m:t>
                              </m:r>
                            </m:sub>
                          </m:sSub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𝐶𝑇</m:t>
                              </m:r>
                            </m:sub>
                          </m:sSub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1" i="1" dirty="0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p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  <m:r>
                        <a:rPr lang="nb-NO" sz="20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000" b="0" i="1" dirty="0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nb-NO" sz="2000" b="0" i="1" dirty="0" smtClean="0">
                          <a:latin typeface="Cambria Math" panose="02040503050406030204" pitchFamily="18" charset="0"/>
                        </a:rPr>
                        <m:t>=0⇒</m:t>
                      </m:r>
                      <m:sSub>
                        <m:sSubPr>
                          <m:ctrlP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nb-NO" sz="20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(2</m:t>
                          </m:r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𝐶𝐶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𝐶𝐼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𝐶𝑇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dirty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p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6C1F5D0-39A9-9788-3A68-6429B10D3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533610"/>
                <a:ext cx="8147248" cy="7585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16740A8-44A2-7940-483F-105D44BA109E}"/>
                  </a:ext>
                </a:extLst>
              </p:cNvPr>
              <p:cNvSpPr txBox="1"/>
              <p:nvPr/>
            </p:nvSpPr>
            <p:spPr>
              <a:xfrm>
                <a:off x="152635" y="5003921"/>
                <a:ext cx="8838728" cy="5671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1=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𝐶𝐶</m:t>
                                </m:r>
                              </m:sub>
                            </m:sSub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𝐶𝐼</m:t>
                                </m:r>
                              </m:sub>
                            </m:sSub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𝐶𝑇</m:t>
                                </m:r>
                              </m:sub>
                            </m:sSub>
                          </m:e>
                          <m:e>
                            <m:sSup>
                              <m:sSupPr>
                                <m:ctrlP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b="1" i="1" dirty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  <m:sup>
                                <m:r>
                                  <a:rPr lang="nb-NO" sz="1600" b="1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  <m:t>𝐼𝐼</m:t>
                                </m:r>
                              </m:sub>
                            </m:sSub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𝐶𝐼</m:t>
                                </m:r>
                              </m:sub>
                            </m:sSub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</m:e>
                          <m:e>
                            <m:sSup>
                              <m:sSupPr>
                                <m:ctrlP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b="1" i="1" dirty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  <m:sup>
                                <m: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𝐶𝐶</m:t>
                                </m:r>
                              </m:sub>
                            </m:sSub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𝐶𝐼</m:t>
                                </m:r>
                              </m:sub>
                            </m:sSub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𝐶𝑇</m:t>
                                </m:r>
                              </m:sub>
                            </m:sSub>
                          </m:e>
                          <m:e>
                            <m:sSup>
                              <m:sSupPr>
                                <m:ctrlP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b="1" i="1" dirty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  <m:sup>
                                <m: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num>
                      <m:den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16740A8-44A2-7940-483F-105D44BA1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35" y="5003921"/>
                <a:ext cx="8838728" cy="5671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91FD06E-311C-F5E0-3B05-F0B7A731DE2A}"/>
                  </a:ext>
                </a:extLst>
              </p:cNvPr>
              <p:cNvSpPr txBox="1"/>
              <p:nvPr/>
            </p:nvSpPr>
            <p:spPr>
              <a:xfrm>
                <a:off x="3818386" y="5819855"/>
                <a:ext cx="150722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91FD06E-311C-F5E0-3B05-F0B7A731D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386" y="5819855"/>
                <a:ext cx="1507227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CBFE2798-5974-3288-8A48-9DB1537F16FB}"/>
              </a:ext>
            </a:extLst>
          </p:cNvPr>
          <p:cNvSpPr txBox="1"/>
          <p:nvPr/>
        </p:nvSpPr>
        <p:spPr>
          <a:xfrm>
            <a:off x="4692880" y="328590"/>
            <a:ext cx="1681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Maximization</a:t>
            </a:r>
          </a:p>
        </p:txBody>
      </p:sp>
    </p:spTree>
    <p:extLst>
      <p:ext uri="{BB962C8B-B14F-4D97-AF65-F5344CB8AC3E}">
        <p14:creationId xmlns:p14="http://schemas.microsoft.com/office/powerpoint/2010/main" val="426784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  <p:bldP spid="18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Moths</a:t>
            </a:r>
            <a:r>
              <a:rPr lang="nb-NO" dirty="0"/>
              <a:t> in R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r="7689"/>
          <a:stretch/>
        </p:blipFill>
        <p:spPr>
          <a:xfrm>
            <a:off x="1206082" y="1695010"/>
            <a:ext cx="6030214" cy="4681948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303" r="5723"/>
          <a:stretch/>
        </p:blipFill>
        <p:spPr>
          <a:xfrm>
            <a:off x="1115616" y="1638355"/>
            <a:ext cx="7119328" cy="466014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533695" y="1209645"/>
            <a:ext cx="2610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Data = (85, 196, 341)</a:t>
            </a:r>
          </a:p>
        </p:txBody>
      </p:sp>
    </p:spTree>
    <p:extLst>
      <p:ext uri="{BB962C8B-B14F-4D97-AF65-F5344CB8AC3E}">
        <p14:creationId xmlns:p14="http://schemas.microsoft.com/office/powerpoint/2010/main" val="396600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9105" y="299252"/>
            <a:ext cx="7696200" cy="1143000"/>
          </a:xfrm>
        </p:spPr>
        <p:txBody>
          <a:bodyPr/>
          <a:lstStyle/>
          <a:p>
            <a:r>
              <a:rPr lang="en-US" dirty="0"/>
              <a:t>Convergence 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1072102" y="1182580"/>
                <a:ext cx="7696200" cy="4114800"/>
              </a:xfrm>
            </p:spPr>
            <p:txBody>
              <a:bodyPr/>
              <a:lstStyle/>
              <a:p>
                <a:r>
                  <a:rPr lang="en-US" dirty="0"/>
                  <a:t>Iterations increases log likelihood  </a:t>
                </a:r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Jensen's inequality</a:t>
                </a:r>
              </a:p>
              <a:p>
                <a:pPr lvl="1"/>
                <a:r>
                  <a:rPr lang="en-US" dirty="0"/>
                  <a:t>For convex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we have:</a:t>
                </a:r>
              </a:p>
              <a:p>
                <a:pPr marL="342900" lvl="1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Convergence order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2102" y="1182580"/>
                <a:ext cx="7696200" cy="4114800"/>
              </a:xfrm>
              <a:blipFill>
                <a:blip r:embed="rId2"/>
                <a:stretch>
                  <a:fillRect l="-1426" t="-16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/>
              <p:cNvSpPr/>
              <p:nvPr/>
            </p:nvSpPr>
            <p:spPr>
              <a:xfrm>
                <a:off x="5820545" y="1717869"/>
                <a:ext cx="2661883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ℓ</m:t>
                      </m:r>
                      <m:d>
                        <m:dPr>
                          <m:ctrlP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e>
                        <m:e>
                          <m:r>
                            <a:rPr lang="en-US" sz="21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US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1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100" b="1" i="1"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5" name="Rektange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545" y="1717869"/>
                <a:ext cx="2661883" cy="415498"/>
              </a:xfrm>
              <a:prstGeom prst="rect">
                <a:avLst/>
              </a:prstGeom>
              <a:blipFill>
                <a:blip r:embed="rId3"/>
                <a:stretch>
                  <a:fillRect b="-191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/>
              <p:cNvSpPr txBox="1"/>
              <p:nvPr/>
            </p:nvSpPr>
            <p:spPr>
              <a:xfrm>
                <a:off x="5364088" y="4287860"/>
                <a:ext cx="1876219" cy="8519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100">
                              <a:latin typeface="Cambria Math" panose="02040503050406030204" pitchFamily="18" charset="0"/>
                            </a:rPr>
                            <m:t>lim</m:t>
                          </m:r>
                        </m:e>
                        <m:lim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→∞</m:t>
                          </m:r>
                        </m:lim>
                      </m:limLow>
                      <m:f>
                        <m:f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p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+1)</m:t>
                              </m:r>
                            </m:sup>
                          </m:sSup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|</m:t>
                          </m:r>
                        </m:num>
                        <m:den>
                          <m:sSup>
                            <m:sSup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100" i="1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sz="2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1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den>
                      </m:f>
                      <m:r>
                        <a:rPr lang="en-US" sz="2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1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6" name="TekstSylin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4287860"/>
                <a:ext cx="1876219" cy="851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/>
              <p:cNvSpPr/>
              <p:nvPr/>
            </p:nvSpPr>
            <p:spPr>
              <a:xfrm>
                <a:off x="3005863" y="4191760"/>
                <a:ext cx="2027991" cy="4372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p>
                          <m:d>
                            <m:d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  <m:r>
                        <a:rPr lang="en-US" sz="21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sz="21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7" name="Rektange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5863" y="4191760"/>
                <a:ext cx="2027991" cy="4372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ktangel 7"/>
              <p:cNvSpPr/>
              <p:nvPr/>
            </p:nvSpPr>
            <p:spPr>
              <a:xfrm>
                <a:off x="3022132" y="4636926"/>
                <a:ext cx="1800686" cy="5338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100">
                              <a:latin typeface="Cambria Math" panose="02040503050406030204" pitchFamily="18" charset="0"/>
                            </a:rPr>
                            <m:t>lim</m:t>
                          </m:r>
                        </m:e>
                        <m:lim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→∞</m:t>
                          </m:r>
                        </m:lim>
                      </m:limLow>
                      <m:r>
                        <a:rPr lang="en-US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sSup>
                        <m:sSupPr>
                          <m:ctrlP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p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|→0</m:t>
                      </m:r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8" name="Rektange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2132" y="4636926"/>
                <a:ext cx="1800686" cy="533864"/>
              </a:xfrm>
              <a:prstGeom prst="rect">
                <a:avLst/>
              </a:prstGeom>
              <a:blipFill>
                <a:blip r:embed="rId6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/>
              <p:cNvSpPr txBox="1"/>
              <p:nvPr/>
            </p:nvSpPr>
            <p:spPr>
              <a:xfrm>
                <a:off x="1403648" y="4085754"/>
                <a:ext cx="1478497" cy="125611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How fast iteration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1500" dirty="0"/>
                  <a:t> approaches the true solution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sz="1500" dirty="0"/>
              </a:p>
            </p:txBody>
          </p:sp>
        </mc:Choice>
        <mc:Fallback xmlns="">
          <p:sp>
            <p:nvSpPr>
              <p:cNvPr id="10" name="TekstSylin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4085754"/>
                <a:ext cx="1478497" cy="1256113"/>
              </a:xfrm>
              <a:prstGeom prst="rect">
                <a:avLst/>
              </a:prstGeom>
              <a:blipFill>
                <a:blip r:embed="rId7"/>
                <a:stretch>
                  <a:fillRect l="-1224" t="-481" b="-43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ktangel 10"/>
              <p:cNvSpPr/>
              <p:nvPr/>
            </p:nvSpPr>
            <p:spPr>
              <a:xfrm>
                <a:off x="3131151" y="2606121"/>
                <a:ext cx="2672463" cy="4571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  <m:r>
                        <a:rPr lang="nb-NO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≤ </m:t>
                      </m:r>
                      <m:r>
                        <a:rPr lang="nb-NO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nb-NO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nb-NO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nb-NO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11" name="Rektangel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151" y="2606121"/>
                <a:ext cx="2672463" cy="457113"/>
              </a:xfrm>
              <a:prstGeom prst="rect">
                <a:avLst/>
              </a:prstGeom>
              <a:blipFill>
                <a:blip r:embed="rId8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144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39" y="836712"/>
            <a:ext cx="8068335" cy="5040560"/>
          </a:xfr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nb-NO" dirty="0" err="1"/>
              <a:t>Jensen’s</a:t>
            </a:r>
            <a:r>
              <a:rPr lang="nb-NO" dirty="0"/>
              <a:t> </a:t>
            </a:r>
            <a:r>
              <a:rPr lang="nb-NO" dirty="0" err="1"/>
              <a:t>inequality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3658590-BC11-4017-8AA2-0F6809687CC3}"/>
              </a:ext>
            </a:extLst>
          </p:cNvPr>
          <p:cNvCxnSpPr>
            <a:cxnSpLocks/>
          </p:cNvCxnSpPr>
          <p:nvPr/>
        </p:nvCxnSpPr>
        <p:spPr bwMode="auto">
          <a:xfrm flipH="1">
            <a:off x="3707904" y="5661248"/>
            <a:ext cx="136815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AD2FC7A-27A3-4B4F-9D67-0068DED9AA2F}"/>
              </a:ext>
            </a:extLst>
          </p:cNvPr>
          <p:cNvSpPr txBox="1"/>
          <p:nvPr/>
        </p:nvSpPr>
        <p:spPr>
          <a:xfrm>
            <a:off x="3805097" y="5677217"/>
            <a:ext cx="42952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Ill prove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week</a:t>
            </a:r>
            <a:r>
              <a:rPr lang="nb-NO" dirty="0"/>
              <a:t> in </a:t>
            </a:r>
            <a:r>
              <a:rPr lang="nb-NO" dirty="0" err="1"/>
              <a:t>exercise</a:t>
            </a:r>
            <a:r>
              <a:rPr lang="nb-NO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0353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783FA-A815-41B7-B5AC-9A3382996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81423"/>
            <a:ext cx="8352928" cy="1143000"/>
          </a:xfrm>
        </p:spPr>
        <p:txBody>
          <a:bodyPr/>
          <a:lstStyle/>
          <a:p>
            <a:r>
              <a:rPr lang="nb-NO" dirty="0"/>
              <a:t>The Q </a:t>
            </a:r>
            <a:r>
              <a:rPr lang="nb-NO" dirty="0" err="1"/>
              <a:t>function</a:t>
            </a:r>
            <a:r>
              <a:rPr lang="nb-NO" dirty="0"/>
              <a:t> </a:t>
            </a:r>
            <a:r>
              <a:rPr lang="nb-NO" dirty="0" err="1"/>
              <a:t>vs</a:t>
            </a:r>
            <a:r>
              <a:rPr lang="nb-NO" dirty="0"/>
              <a:t> marginal log </a:t>
            </a:r>
            <a:r>
              <a:rPr lang="nb-NO" dirty="0" err="1"/>
              <a:t>likelihood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5BD6F1-A876-4153-A171-578B948CAA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90600" y="1700808"/>
                <a:ext cx="7696200" cy="70788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  <m:d>
                            <m:dPr>
                              <m:begChr m:val="|"/>
                              <m:endChr m:val="]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sz="2800" b="1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func>
                      <m:r>
                        <a:rPr lang="en-US" sz="28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                     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br>
                  <a:rPr lang="nb-NO" sz="2800" i="1" dirty="0">
                    <a:latin typeface="Cambria Math" panose="02040503050406030204" pitchFamily="18" charset="0"/>
                  </a:rPr>
                </a:br>
                <a:br>
                  <a:rPr lang="en-US" sz="280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                                   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          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5BD6F1-A876-4153-A171-578B948CAA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700808"/>
                <a:ext cx="7696200" cy="70788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DA4EB-765C-4E7E-ADF9-82D08A475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706F0D-C20B-4EC0-9C83-93C330ED9852}"/>
              </a:ext>
            </a:extLst>
          </p:cNvPr>
          <p:cNvSpPr txBox="1"/>
          <p:nvPr/>
        </p:nvSpPr>
        <p:spPr>
          <a:xfrm>
            <a:off x="783585" y="2480423"/>
            <a:ext cx="72715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The </a:t>
            </a:r>
            <a:r>
              <a:rPr lang="nb-NO" dirty="0" err="1"/>
              <a:t>expected</a:t>
            </a:r>
            <a:r>
              <a:rPr lang="nb-NO" dirty="0"/>
              <a:t> </a:t>
            </a:r>
            <a:r>
              <a:rPr lang="nb-NO" dirty="0" err="1"/>
              <a:t>value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complete</a:t>
            </a:r>
            <a:r>
              <a:rPr lang="nb-NO" dirty="0"/>
              <a:t> log </a:t>
            </a:r>
            <a:r>
              <a:rPr lang="nb-NO" dirty="0" err="1"/>
              <a:t>likelihood</a:t>
            </a:r>
            <a:r>
              <a:rPr lang="nb-NO" dirty="0"/>
              <a:t> </a:t>
            </a:r>
          </a:p>
          <a:p>
            <a:r>
              <a:rPr lang="nb-NO" dirty="0"/>
              <a:t>given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observed</a:t>
            </a:r>
            <a:r>
              <a:rPr lang="nb-NO" dirty="0"/>
              <a:t> data and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current</a:t>
            </a:r>
            <a:r>
              <a:rPr lang="nb-NO" dirty="0"/>
              <a:t> </a:t>
            </a:r>
            <a:r>
              <a:rPr lang="nb-NO" dirty="0" err="1"/>
              <a:t>estimate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parameter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139D779-F83B-4EC7-ACF1-0942C72D663F}"/>
                  </a:ext>
                </a:extLst>
              </p:cNvPr>
              <p:cNvSpPr txBox="1"/>
              <p:nvPr/>
            </p:nvSpPr>
            <p:spPr>
              <a:xfrm>
                <a:off x="951777" y="3315509"/>
                <a:ext cx="6048672" cy="586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800" b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r>
                            <a:rPr lang="en-US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⁡( </m:t>
                          </m:r>
                          <m:r>
                            <a:rPr lang="en-US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en-US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8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139D779-F83B-4EC7-ACF1-0942C72D66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777" y="3315509"/>
                <a:ext cx="6048672" cy="5868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0CFF137-2BF8-483B-8B4E-8DDD08B4C798}"/>
                  </a:ext>
                </a:extLst>
              </p:cNvPr>
              <p:cNvSpPr txBox="1"/>
              <p:nvPr/>
            </p:nvSpPr>
            <p:spPr>
              <a:xfrm>
                <a:off x="594577" y="3892327"/>
                <a:ext cx="214834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What</a:t>
                </a:r>
                <a:r>
                  <a:rPr lang="nb-NO" dirty="0"/>
                  <a:t>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want</a:t>
                </a:r>
                <a:r>
                  <a:rPr lang="nb-NO" dirty="0"/>
                  <a:t> to </a:t>
                </a:r>
                <a:br>
                  <a:rPr lang="nb-NO" dirty="0"/>
                </a:br>
                <a:r>
                  <a:rPr lang="nb-NO" dirty="0" err="1"/>
                  <a:t>optimize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0CFF137-2BF8-483B-8B4E-8DDD08B4C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77" y="3892327"/>
                <a:ext cx="2148345" cy="707886"/>
              </a:xfrm>
              <a:prstGeom prst="rect">
                <a:avLst/>
              </a:prstGeom>
              <a:blipFill>
                <a:blip r:embed="rId4"/>
                <a:stretch>
                  <a:fillRect l="-3125" t="-4310" r="-1989" b="-155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A1D7FD0D-0487-43AB-967E-81810C906F3B}"/>
              </a:ext>
            </a:extLst>
          </p:cNvPr>
          <p:cNvSpPr txBox="1"/>
          <p:nvPr/>
        </p:nvSpPr>
        <p:spPr>
          <a:xfrm>
            <a:off x="3241293" y="3892327"/>
            <a:ext cx="18357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What</a:t>
            </a:r>
            <a:r>
              <a:rPr lang="nb-NO" dirty="0"/>
              <a:t> EM </a:t>
            </a:r>
            <a:r>
              <a:rPr lang="nb-NO" dirty="0" err="1"/>
              <a:t>tells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 err="1"/>
              <a:t>us</a:t>
            </a:r>
            <a:r>
              <a:rPr lang="nb-NO" dirty="0"/>
              <a:t> to </a:t>
            </a:r>
            <a:r>
              <a:rPr lang="nb-NO" dirty="0" err="1"/>
              <a:t>optimize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CCD95C4-DDFE-433A-B67A-4F8E6FD42D8E}"/>
                  </a:ext>
                </a:extLst>
              </p:cNvPr>
              <p:cNvSpPr txBox="1"/>
              <p:nvPr/>
            </p:nvSpPr>
            <p:spPr>
              <a:xfrm>
                <a:off x="584812" y="5058907"/>
                <a:ext cx="7058343" cy="445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Theorem</a:t>
                </a:r>
                <a:r>
                  <a:rPr lang="nb-NO" dirty="0"/>
                  <a:t> : by </a:t>
                </a:r>
                <a:r>
                  <a:rPr lang="nb-NO" dirty="0" err="1"/>
                  <a:t>optimizing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optimize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log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⁡(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CCD95C4-DDFE-433A-B67A-4F8E6FD42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12" y="5058907"/>
                <a:ext cx="7058343" cy="445635"/>
              </a:xfrm>
              <a:prstGeom prst="rect">
                <a:avLst/>
              </a:prstGeom>
              <a:blipFill>
                <a:blip r:embed="rId5"/>
                <a:stretch>
                  <a:fillRect l="-950" t="-2740" b="-19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ktangel 5">
                <a:extLst>
                  <a:ext uri="{FF2B5EF4-FFF2-40B4-BE49-F238E27FC236}">
                    <a16:creationId xmlns:a16="http://schemas.microsoft.com/office/drawing/2014/main" id="{CE0FC0F0-D08D-4B5E-B0B9-060321A1A607}"/>
                  </a:ext>
                </a:extLst>
              </p:cNvPr>
              <p:cNvSpPr/>
              <p:nvPr/>
            </p:nvSpPr>
            <p:spPr>
              <a:xfrm>
                <a:off x="5310489" y="4271013"/>
                <a:ext cx="3178696" cy="419217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e>
                                  <m:r>
                                    <a:rPr lang="nb-NO" sz="18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nb-NO" sz="1800" b="1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</m:d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func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br>
                  <a:rPr lang="en-US" sz="1800" i="1" dirty="0">
                    <a:latin typeface="Cambria Math" panose="02040503050406030204" pitchFamily="18" charset="0"/>
                  </a:rPr>
                </a:br>
                <a:endParaRPr lang="en-US" sz="1800" dirty="0"/>
              </a:p>
            </p:txBody>
          </p:sp>
        </mc:Choice>
        <mc:Fallback xmlns="">
          <p:sp>
            <p:nvSpPr>
              <p:cNvPr id="14" name="Rektangel 5">
                <a:extLst>
                  <a:ext uri="{FF2B5EF4-FFF2-40B4-BE49-F238E27FC236}">
                    <a16:creationId xmlns:a16="http://schemas.microsoft.com/office/drawing/2014/main" id="{CE0FC0F0-D08D-4B5E-B0B9-060321A1A6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489" y="4271013"/>
                <a:ext cx="3178696" cy="419217"/>
              </a:xfrm>
              <a:prstGeom prst="rect">
                <a:avLst/>
              </a:prstGeom>
              <a:blipFill>
                <a:blip r:embed="rId6"/>
                <a:stretch>
                  <a:fillRect b="-88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Brace 14">
            <a:extLst>
              <a:ext uri="{FF2B5EF4-FFF2-40B4-BE49-F238E27FC236}">
                <a16:creationId xmlns:a16="http://schemas.microsoft.com/office/drawing/2014/main" id="{36859F3B-1942-4873-8A72-3BAF8ED1023D}"/>
              </a:ext>
            </a:extLst>
          </p:cNvPr>
          <p:cNvSpPr/>
          <p:nvPr/>
        </p:nvSpPr>
        <p:spPr bwMode="auto">
          <a:xfrm rot="5400000">
            <a:off x="5883764" y="3252908"/>
            <a:ext cx="419217" cy="1565767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19218"/>
                      <a:gd name="connsiteY0" fmla="*/ 0 h 1835760"/>
                      <a:gd name="connsiteX1" fmla="*/ 209609 w 419218"/>
                      <a:gd name="connsiteY1" fmla="*/ 34933 h 1835760"/>
                      <a:gd name="connsiteX2" fmla="*/ 209609 w 419218"/>
                      <a:gd name="connsiteY2" fmla="*/ 882947 h 1835760"/>
                      <a:gd name="connsiteX3" fmla="*/ 419218 w 419218"/>
                      <a:gd name="connsiteY3" fmla="*/ 917880 h 1835760"/>
                      <a:gd name="connsiteX4" fmla="*/ 209609 w 419218"/>
                      <a:gd name="connsiteY4" fmla="*/ 952813 h 1835760"/>
                      <a:gd name="connsiteX5" fmla="*/ 209609 w 419218"/>
                      <a:gd name="connsiteY5" fmla="*/ 1800827 h 1835760"/>
                      <a:gd name="connsiteX6" fmla="*/ 0 w 419218"/>
                      <a:gd name="connsiteY6" fmla="*/ 1835760 h 1835760"/>
                      <a:gd name="connsiteX7" fmla="*/ 0 w 419218"/>
                      <a:gd name="connsiteY7" fmla="*/ 0 h 1835760"/>
                      <a:gd name="connsiteX0" fmla="*/ 0 w 419218"/>
                      <a:gd name="connsiteY0" fmla="*/ 0 h 1835760"/>
                      <a:gd name="connsiteX1" fmla="*/ 209609 w 419218"/>
                      <a:gd name="connsiteY1" fmla="*/ 34933 h 1835760"/>
                      <a:gd name="connsiteX2" fmla="*/ 209609 w 419218"/>
                      <a:gd name="connsiteY2" fmla="*/ 882947 h 1835760"/>
                      <a:gd name="connsiteX3" fmla="*/ 419218 w 419218"/>
                      <a:gd name="connsiteY3" fmla="*/ 917880 h 1835760"/>
                      <a:gd name="connsiteX4" fmla="*/ 209609 w 419218"/>
                      <a:gd name="connsiteY4" fmla="*/ 952813 h 1835760"/>
                      <a:gd name="connsiteX5" fmla="*/ 209609 w 419218"/>
                      <a:gd name="connsiteY5" fmla="*/ 1800827 h 1835760"/>
                      <a:gd name="connsiteX6" fmla="*/ 0 w 419218"/>
                      <a:gd name="connsiteY6" fmla="*/ 1835760 h 1835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19218" h="1835760" stroke="0" extrusionOk="0">
                        <a:moveTo>
                          <a:pt x="0" y="0"/>
                        </a:moveTo>
                        <a:cubicBezTo>
                          <a:pt x="114546" y="-751"/>
                          <a:pt x="206434" y="16832"/>
                          <a:pt x="209609" y="34933"/>
                        </a:cubicBezTo>
                        <a:cubicBezTo>
                          <a:pt x="276559" y="150952"/>
                          <a:pt x="229177" y="569005"/>
                          <a:pt x="209609" y="882947"/>
                        </a:cubicBezTo>
                        <a:cubicBezTo>
                          <a:pt x="200044" y="911580"/>
                          <a:pt x="300069" y="936589"/>
                          <a:pt x="419218" y="917880"/>
                        </a:cubicBezTo>
                        <a:cubicBezTo>
                          <a:pt x="302072" y="917124"/>
                          <a:pt x="212514" y="934908"/>
                          <a:pt x="209609" y="952813"/>
                        </a:cubicBezTo>
                        <a:cubicBezTo>
                          <a:pt x="249327" y="1372648"/>
                          <a:pt x="261630" y="1560492"/>
                          <a:pt x="209609" y="1800827"/>
                        </a:cubicBezTo>
                        <a:cubicBezTo>
                          <a:pt x="204207" y="1819293"/>
                          <a:pt x="107341" y="1843690"/>
                          <a:pt x="0" y="1835760"/>
                        </a:cubicBezTo>
                        <a:cubicBezTo>
                          <a:pt x="104091" y="959610"/>
                          <a:pt x="-88574" y="624370"/>
                          <a:pt x="0" y="0"/>
                        </a:cubicBezTo>
                        <a:close/>
                      </a:path>
                      <a:path w="419218" h="1835760" fill="none" extrusionOk="0">
                        <a:moveTo>
                          <a:pt x="0" y="0"/>
                        </a:moveTo>
                        <a:cubicBezTo>
                          <a:pt x="118994" y="1809"/>
                          <a:pt x="211014" y="15978"/>
                          <a:pt x="209609" y="34933"/>
                        </a:cubicBezTo>
                        <a:cubicBezTo>
                          <a:pt x="281169" y="221541"/>
                          <a:pt x="143342" y="550028"/>
                          <a:pt x="209609" y="882947"/>
                        </a:cubicBezTo>
                        <a:cubicBezTo>
                          <a:pt x="214833" y="910017"/>
                          <a:pt x="303731" y="920750"/>
                          <a:pt x="419218" y="917880"/>
                        </a:cubicBezTo>
                        <a:cubicBezTo>
                          <a:pt x="304800" y="919953"/>
                          <a:pt x="212020" y="936473"/>
                          <a:pt x="209609" y="952813"/>
                        </a:cubicBezTo>
                        <a:cubicBezTo>
                          <a:pt x="203437" y="1055271"/>
                          <a:pt x="238100" y="1644233"/>
                          <a:pt x="209609" y="1800827"/>
                        </a:cubicBezTo>
                        <a:cubicBezTo>
                          <a:pt x="197008" y="1822189"/>
                          <a:pt x="106332" y="1829252"/>
                          <a:pt x="0" y="183576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B16C6C-2E48-8FAB-CD77-6E4F4DBE7AFF}"/>
              </a:ext>
            </a:extLst>
          </p:cNvPr>
          <p:cNvSpPr/>
          <p:nvPr/>
        </p:nvSpPr>
        <p:spPr bwMode="auto">
          <a:xfrm>
            <a:off x="454827" y="4822218"/>
            <a:ext cx="7319627" cy="88576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801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/>
              <p:cNvSpPr>
                <a:spLocks noGrp="1"/>
              </p:cNvSpPr>
              <p:nvPr>
                <p:ph type="title"/>
              </p:nvPr>
            </p:nvSpPr>
            <p:spPr>
              <a:xfrm>
                <a:off x="395536" y="496582"/>
                <a:ext cx="8748464" cy="994172"/>
              </a:xfrm>
            </p:spPr>
            <p:txBody>
              <a:bodyPr/>
              <a:lstStyle/>
              <a:p>
                <a:r>
                  <a:rPr lang="en-US" sz="2800" dirty="0"/>
                  <a:t>Iterations increase the value of,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log</m:t>
                        </m:r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⁡( </m:t>
                        </m:r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2" name="Tit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95536" y="496582"/>
                <a:ext cx="8748464" cy="994172"/>
              </a:xfrm>
              <a:blipFill>
                <a:blip r:embed="rId2"/>
                <a:stretch>
                  <a:fillRect l="-14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01" b="17015"/>
          <a:stretch/>
        </p:blipFill>
        <p:spPr>
          <a:xfrm>
            <a:off x="611560" y="2192028"/>
            <a:ext cx="6483154" cy="2936939"/>
          </a:xfrm>
        </p:spPr>
      </p:pic>
      <p:sp>
        <p:nvSpPr>
          <p:cNvPr id="5" name="TekstSylinder 4"/>
          <p:cNvSpPr txBox="1"/>
          <p:nvPr/>
        </p:nvSpPr>
        <p:spPr>
          <a:xfrm>
            <a:off x="6108101" y="3849972"/>
            <a:ext cx="2389202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Select :</a:t>
            </a:r>
          </a:p>
          <a:p>
            <a:r>
              <a:rPr lang="en-US" sz="1800" dirty="0"/>
              <a:t>Expectation with respect to the distribution the  missing data  have</a:t>
            </a:r>
            <a:br>
              <a:rPr lang="en-US" sz="1800" dirty="0"/>
            </a:br>
            <a:r>
              <a:rPr lang="en-US" sz="1800" dirty="0"/>
              <a:t>under the current estimate of the parameter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/>
              <p:cNvSpPr/>
              <p:nvPr/>
            </p:nvSpPr>
            <p:spPr>
              <a:xfrm>
                <a:off x="1547664" y="5191893"/>
                <a:ext cx="3937334" cy="101406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e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</m:d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func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nb-NO" sz="1800" i="1" dirty="0">
                  <a:latin typeface="Cambria Math" panose="02040503050406030204" pitchFamily="18" charset="0"/>
                </a:endParaRPr>
              </a:p>
              <a:p>
                <a:endParaRPr lang="nb-NO" sz="18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e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e>
                                  <m:r>
                                    <a:rPr lang="nb-NO" sz="18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nb-NO" sz="1800" b="1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</m:d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func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br>
                  <a:rPr lang="en-US" sz="1800" i="1" dirty="0">
                    <a:latin typeface="Cambria Math" panose="02040503050406030204" pitchFamily="18" charset="0"/>
                  </a:rPr>
                </a:br>
                <a:endParaRPr lang="en-US" sz="1800" dirty="0"/>
              </a:p>
            </p:txBody>
          </p:sp>
        </mc:Choice>
        <mc:Fallback xmlns="">
          <p:sp>
            <p:nvSpPr>
              <p:cNvPr id="6" name="Rektange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5191893"/>
                <a:ext cx="3937334" cy="1014060"/>
              </a:xfrm>
              <a:prstGeom prst="rect">
                <a:avLst/>
              </a:prstGeom>
              <a:blipFill>
                <a:blip r:embed="rId4"/>
                <a:stretch>
                  <a:fillRect b="-238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10" name="TekstSylinder 4">
            <a:extLst>
              <a:ext uri="{FF2B5EF4-FFF2-40B4-BE49-F238E27FC236}">
                <a16:creationId xmlns:a16="http://schemas.microsoft.com/office/drawing/2014/main" id="{36F7CCC1-1564-4F53-85D5-03C227C9C545}"/>
              </a:ext>
            </a:extLst>
          </p:cNvPr>
          <p:cNvSpPr txBox="1"/>
          <p:nvPr/>
        </p:nvSpPr>
        <p:spPr>
          <a:xfrm>
            <a:off x="6108101" y="3132028"/>
            <a:ext cx="19842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Any expectation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65945EE-24F1-EC40-1938-573F679A9B2C}"/>
                  </a:ext>
                </a:extLst>
              </p:cNvPr>
              <p:cNvSpPr/>
              <p:nvPr/>
            </p:nvSpPr>
            <p:spPr>
              <a:xfrm>
                <a:off x="1259632" y="1412776"/>
                <a:ext cx="2687466" cy="77925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65945EE-24F1-EC40-1938-573F679A9B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412776"/>
                <a:ext cx="2687466" cy="7792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454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/>
              <p:cNvSpPr>
                <a:spLocks noGrp="1"/>
              </p:cNvSpPr>
              <p:nvPr>
                <p:ph type="title"/>
              </p:nvPr>
            </p:nvSpPr>
            <p:spPr>
              <a:xfrm>
                <a:off x="971600" y="315691"/>
                <a:ext cx="7696200" cy="1143000"/>
              </a:xfrm>
            </p:spPr>
            <p:txBody>
              <a:bodyPr/>
              <a:lstStyle/>
              <a:p>
                <a:r>
                  <a:rPr lang="nb-NO" sz="2800" dirty="0"/>
                  <a:t>Proof: </a:t>
                </a:r>
                <a14:m>
                  <m:oMath xmlns:m="http://schemas.openxmlformats.org/officeDocument/2006/math"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400" i="1" dirty="0" err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d>
                              <m:dPr>
                                <m:ctrlPr>
                                  <a:rPr lang="nb-NO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2400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  <m:e>
                        <m:sSup>
                          <m:sSupPr>
                            <m:ctrlPr>
                              <a:rPr lang="nb-NO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400" i="1" dirty="0" err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d>
                              <m:dPr>
                                <m:ctrlPr>
                                  <a:rPr lang="nb-NO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2400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  <m:r>
                      <a:rPr lang="nb-NO" sz="2400" b="0" i="1" dirty="0" smtClean="0">
                        <a:latin typeface="Cambria Math" panose="02040503050406030204" pitchFamily="18" charset="0"/>
                      </a:rPr>
                      <m:t>≥ 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i="1" dirty="0" err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e>
                        <m:sSup>
                          <m:sSupPr>
                            <m:ctrlPr>
                              <a:rPr lang="nb-NO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400" i="1" dirty="0" err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d>
                              <m:dPr>
                                <m:ctrlPr>
                                  <a:rPr lang="nb-NO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2400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nb-NO" sz="2400" dirty="0"/>
                  <a:t>   for </a:t>
                </a:r>
                <a:r>
                  <a:rPr lang="nb-NO" sz="2400" dirty="0" err="1"/>
                  <a:t>any</a:t>
                </a:r>
                <a:r>
                  <a:rPr lang="nb-NO" sz="2400" dirty="0"/>
                  <a:t> </a:t>
                </a:r>
                <a14:m>
                  <m:oMath xmlns:m="http://schemas.openxmlformats.org/officeDocument/2006/math"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nb-NO" sz="2400" dirty="0"/>
              </a:p>
            </p:txBody>
          </p:sp>
        </mc:Choice>
        <mc:Fallback xmlns="">
          <p:sp>
            <p:nvSpPr>
              <p:cNvPr id="2" name="Tit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71600" y="315691"/>
                <a:ext cx="7696200" cy="1143000"/>
              </a:xfrm>
              <a:blipFill>
                <a:blip r:embed="rId2"/>
                <a:stretch>
                  <a:fillRect l="-15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1802739" y="2569004"/>
                <a:ext cx="5486117" cy="12734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dirty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</m:t>
                      </m:r>
                    </m:oMath>
                  </m:oMathPara>
                </a14:m>
                <a:endParaRPr lang="nb-NO" sz="18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dirty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800" i="1" dirty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nb-NO" sz="1800" dirty="0" err="1">
                              <a:latin typeface="Cambria Math" panose="02040503050406030204" pitchFamily="18" charset="0"/>
                            </a:rPr>
                            <m:t>log</m:t>
                          </m:r>
                          <m:f>
                            <m:fPr>
                              <m:ctrl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e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e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den>
                          </m:f>
                        </m:e>
                      </m:d>
                      <m:r>
                        <a:rPr lang="nb-NO" sz="1800" i="1" dirty="0">
                          <a:latin typeface="Cambria Math" panose="02040503050406030204" pitchFamily="18" charset="0"/>
                        </a:rPr>
                        <m:t>     ≥  −</m:t>
                      </m:r>
                      <m:func>
                        <m:funcPr>
                          <m:ctrlPr>
                            <a:rPr lang="nb-NO" sz="180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dirty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nb-NO" sz="1800" i="1" dirty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e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e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sz="1800" i="1" dirty="0" err="1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nb-NO" sz="1800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nb-NO" sz="1800" i="1" dirty="0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800" dirty="0"/>
              </a:p>
              <a:p>
                <a:endParaRPr lang="nb-NO" sz="1800" dirty="0"/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2739" y="2569004"/>
                <a:ext cx="5486117" cy="12734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/>
              <p:cNvSpPr/>
              <p:nvPr/>
            </p:nvSpPr>
            <p:spPr>
              <a:xfrm>
                <a:off x="1696870" y="4986385"/>
                <a:ext cx="4333238" cy="8188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80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800" dirty="0">
                              <a:latin typeface="Cambria Math" panose="02040503050406030204" pitchFamily="18" charset="0"/>
                            </a:rPr>
                            <m:t>=−</m:t>
                          </m:r>
                          <m:r>
                            <m:rPr>
                              <m:sty m:val="p"/>
                            </m:rPr>
                            <a:rPr lang="nb-NO" sz="1800" dirty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e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nary>
                        </m:e>
                      </m:func>
                      <m:r>
                        <a:rPr lang="nb-NO" sz="1800" i="1" dirty="0">
                          <a:latin typeface="Cambria Math" panose="02040503050406030204" pitchFamily="18" charset="0"/>
                        </a:rPr>
                        <m:t>𝑑𝑧</m:t>
                      </m:r>
                      <m:r>
                        <a:rPr lang="nb-NO" sz="1800" i="1" dirty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nb-NO" sz="180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dirty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nb-NO" sz="1800" i="1" dirty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sz="1800" i="1" dirty="0">
                              <a:latin typeface="Cambria Math" panose="02040503050406030204" pitchFamily="18" charset="0"/>
                            </a:rPr>
                            <m:t>{1}=0</m:t>
                          </m:r>
                        </m:e>
                      </m:func>
                    </m:oMath>
                  </m:oMathPara>
                </a14:m>
                <a:endParaRPr lang="nb-NO" sz="1500" dirty="0"/>
              </a:p>
            </p:txBody>
          </p:sp>
        </mc:Choice>
        <mc:Fallback xmlns="">
          <p:sp>
            <p:nvSpPr>
              <p:cNvPr id="6" name="Rektange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6870" y="4986385"/>
                <a:ext cx="4333238" cy="8188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/>
              <p:cNvSpPr/>
              <p:nvPr/>
            </p:nvSpPr>
            <p:spPr>
              <a:xfrm>
                <a:off x="899592" y="2197015"/>
                <a:ext cx="6779173" cy="4191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dirty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  <m:e>
                          <m:sSup>
                            <m:sSupPr>
                              <m:ctrl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lang="nb-NO" sz="18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 dirty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 dirty="0" err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sSup>
                            <m:sSupPr>
                              <m:ctrl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 dirty="0" err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nb-NO" sz="1800" i="1" dirty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800" i="1" dirty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800" dirty="0" err="1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e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e>
                          </m:func>
                          <m:r>
                            <a:rPr lang="nb-NO" sz="18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800" dirty="0" err="1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e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sz="1800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7" name="Rektange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197015"/>
                <a:ext cx="6779173" cy="419154"/>
              </a:xfrm>
              <a:prstGeom prst="rect">
                <a:avLst/>
              </a:prstGeom>
              <a:blipFill>
                <a:blip r:embed="rId5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kstSylinder 7"/>
          <p:cNvSpPr txBox="1"/>
          <p:nvPr/>
        </p:nvSpPr>
        <p:spPr>
          <a:xfrm>
            <a:off x="4340244" y="3537883"/>
            <a:ext cx="9349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dirty="0" err="1"/>
              <a:t>Jensen’s</a:t>
            </a:r>
            <a:endParaRPr lang="nb-NO" sz="1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ktangel 8"/>
              <p:cNvSpPr/>
              <p:nvPr/>
            </p:nvSpPr>
            <p:spPr>
              <a:xfrm>
                <a:off x="1696870" y="4083981"/>
                <a:ext cx="4250587" cy="8188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dirty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nb-NO" sz="180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dirty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f>
                                <m:f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e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e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sz="1800" i="1" dirty="0" err="1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nb-NO" sz="1800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nb-NO" sz="1800" i="1" dirty="0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</m:den>
                              </m:f>
                              <m:sSub>
                                <m:sSub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e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sz="1800" i="1" dirty="0" err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800" i="1" dirty="0" err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e>
                          </m:nary>
                        </m:e>
                      </m:func>
                      <m:r>
                        <a:rPr lang="nb-NO" sz="1800" i="1" dirty="0">
                          <a:latin typeface="Cambria Math" panose="02040503050406030204" pitchFamily="18" charset="0"/>
                        </a:rPr>
                        <m:t>𝑑𝑧</m:t>
                      </m:r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9" name="Rektangel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6870" y="4083981"/>
                <a:ext cx="4250587" cy="8188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066678" y="1410421"/>
                <a:ext cx="4444999" cy="45563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e>
                                  <m:r>
                                    <a:rPr lang="nb-NO" b="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b="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fun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678" y="1410421"/>
                <a:ext cx="4444999" cy="455638"/>
              </a:xfrm>
              <a:prstGeom prst="rect">
                <a:avLst/>
              </a:prstGeom>
              <a:blipFill>
                <a:blip r:embed="rId7"/>
                <a:stretch>
                  <a:fillRect b="-90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366715"/>
            <a:ext cx="7886700" cy="994172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/>
              <a:t>Proof of increasing likelihood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 b="57325"/>
          <a:stretch/>
        </p:blipFill>
        <p:spPr>
          <a:xfrm>
            <a:off x="420137" y="1684446"/>
            <a:ext cx="7773612" cy="1006484"/>
          </a:xfr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1571311" y="2706119"/>
                <a:ext cx="2842460" cy="173957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In maximization step  choose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d>
                          <m:dPr>
                            <m:ctrlPr>
                              <a:rPr lang="en-US" sz="1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5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15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1500" dirty="0"/>
                  <a:t>  such that it improves the old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d>
                          <m:dPr>
                            <m:ctrlPr>
                              <a:rPr lang="en-US" sz="1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5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p>
                  </m:oMath>
                </a14:m>
                <a:endParaRPr lang="en-US" sz="1500" dirty="0"/>
              </a:p>
              <a:p>
                <a:r>
                  <a:rPr lang="en-US" sz="1500" dirty="0"/>
                  <a:t> </a:t>
                </a:r>
                <a14:m>
                  <m:oMath xmlns:m="http://schemas.openxmlformats.org/officeDocument/2006/math">
                    <m:r>
                      <a:rPr lang="en-US" sz="1500">
                        <a:latin typeface="Cambria Math" panose="02040503050406030204" pitchFamily="18" charset="0"/>
                      </a:rPr>
                      <m:t>&gt;0</m:t>
                    </m:r>
                    <m:r>
                      <a:rPr lang="en-US" sz="15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500" b="0" dirty="0"/>
              </a:p>
              <a:p>
                <a:r>
                  <a:rPr lang="en-US" sz="1500" dirty="0"/>
                  <a:t>If you are not able to improve</a:t>
                </a:r>
              </a:p>
              <a:p>
                <a:r>
                  <a:rPr lang="en-US" sz="1500" dirty="0"/>
                  <a:t>Q, you have converged </a:t>
                </a:r>
              </a:p>
              <a:p>
                <a:endParaRPr lang="en-US" sz="1500" dirty="0"/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1311" y="2706119"/>
                <a:ext cx="2842460" cy="1739579"/>
              </a:xfrm>
              <a:prstGeom prst="rect">
                <a:avLst/>
              </a:prstGeom>
              <a:blipFill>
                <a:blip r:embed="rId3"/>
                <a:stretch>
                  <a:fillRect l="-641" t="-348" r="-256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Høyre klammeparentes 7"/>
          <p:cNvSpPr/>
          <p:nvPr/>
        </p:nvSpPr>
        <p:spPr>
          <a:xfrm rot="5400000">
            <a:off x="2946189" y="1189804"/>
            <a:ext cx="308507" cy="262665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ktangel 8"/>
              <p:cNvSpPr/>
              <p:nvPr/>
            </p:nvSpPr>
            <p:spPr>
              <a:xfrm>
                <a:off x="2571546" y="5377562"/>
                <a:ext cx="3712876" cy="42101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&gt;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ktangel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546" y="5377562"/>
                <a:ext cx="3712876" cy="421013"/>
              </a:xfrm>
              <a:prstGeom prst="rect">
                <a:avLst/>
              </a:prstGeom>
              <a:blipFill>
                <a:blip r:embed="rId4"/>
                <a:stretch>
                  <a:fillRect b="-1549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/>
              <p:cNvSpPr txBox="1"/>
              <p:nvPr/>
            </p:nvSpPr>
            <p:spPr>
              <a:xfrm>
                <a:off x="4677080" y="2706119"/>
                <a:ext cx="2842460" cy="12779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Select 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5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d>
                          <m:dPr>
                            <m:ctrlPr>
                              <a:rPr lang="en-US" sz="1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5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15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1500" dirty="0"/>
                  <a:t>  and apply result from previous page. Result holds for any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500" dirty="0"/>
                  <a:t> in particular for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5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d>
                          <m:dPr>
                            <m:ctrlPr>
                              <a:rPr lang="en-US" sz="1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5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15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p>
                  </m:oMath>
                </a14:m>
                <a:endParaRPr lang="en-US" sz="1500" dirty="0"/>
              </a:p>
              <a:p>
                <a:r>
                  <a:rPr lang="en-US" sz="1500" dirty="0"/>
                  <a:t>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150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1500" dirty="0"/>
              </a:p>
            </p:txBody>
          </p:sp>
        </mc:Choice>
        <mc:Fallback xmlns="">
          <p:sp>
            <p:nvSpPr>
              <p:cNvPr id="10" name="TekstSylin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080" y="2706119"/>
                <a:ext cx="2842460" cy="1277914"/>
              </a:xfrm>
              <a:prstGeom prst="rect">
                <a:avLst/>
              </a:prstGeom>
              <a:blipFill>
                <a:blip r:embed="rId5"/>
                <a:stretch>
                  <a:fillRect l="-6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Høyre klammeparentes 10"/>
          <p:cNvSpPr/>
          <p:nvPr/>
        </p:nvSpPr>
        <p:spPr>
          <a:xfrm rot="5400000">
            <a:off x="5781177" y="1002068"/>
            <a:ext cx="308507" cy="304331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ktangel 11"/>
              <p:cNvSpPr/>
              <p:nvPr/>
            </p:nvSpPr>
            <p:spPr>
              <a:xfrm>
                <a:off x="4713925" y="4149080"/>
                <a:ext cx="3146631" cy="85318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  <m:e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500" i="1">
                          <a:latin typeface="Cambria Math" panose="02040503050406030204" pitchFamily="18" charset="0"/>
                        </a:rPr>
                        <m:t>≥ 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  <m:t>+1)</m:t>
                              </m:r>
                            </m:sup>
                          </m:sSup>
                        </m:e>
                        <m:e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US" sz="15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⇕</m:t>
                      </m:r>
                    </m:oMath>
                  </m:oMathPara>
                </a14:m>
                <a:endParaRPr lang="en-US" sz="15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+1)</m:t>
                              </m:r>
                            </m:sup>
                          </m:sSup>
                        </m:e>
                        <m:e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5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  <m:e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500" i="1"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12" name="Rektangel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3925" y="4149080"/>
                <a:ext cx="3146631" cy="8531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1115616" y="1574549"/>
            <a:ext cx="6912768" cy="3582643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7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5576" y="490612"/>
            <a:ext cx="7886700" cy="994172"/>
          </a:xfrm>
        </p:spPr>
        <p:txBody>
          <a:bodyPr/>
          <a:lstStyle/>
          <a:p>
            <a:r>
              <a:rPr lang="en-US" dirty="0"/>
              <a:t>Convergence order  </a:t>
            </a:r>
            <a:r>
              <a:rPr lang="en-US" sz="1600" dirty="0"/>
              <a:t>(good to know, but need not derive)</a:t>
            </a:r>
            <a:endParaRPr lang="en-US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65" b="13213"/>
          <a:stretch/>
        </p:blipFill>
        <p:spPr>
          <a:xfrm>
            <a:off x="1298705" y="4863408"/>
            <a:ext cx="6395246" cy="453251"/>
          </a:xfrm>
        </p:spPr>
      </p:pic>
      <p:sp>
        <p:nvSpPr>
          <p:cNvPr id="5" name="TekstSylinder 4"/>
          <p:cNvSpPr txBox="1"/>
          <p:nvPr/>
        </p:nvSpPr>
        <p:spPr>
          <a:xfrm>
            <a:off x="1475656" y="2054693"/>
            <a:ext cx="20442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800" dirty="0"/>
              <a:t>Taylor  expansion: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5652120" y="1772816"/>
            <a:ext cx="12927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(Fix point)</a:t>
            </a:r>
          </a:p>
        </p:txBody>
      </p:sp>
      <p:pic>
        <p:nvPicPr>
          <p:cNvPr id="6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50"/>
          <a:stretch/>
        </p:blipFill>
        <p:spPr bwMode="auto">
          <a:xfrm>
            <a:off x="1298705" y="1349153"/>
            <a:ext cx="6395246" cy="308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65" r="30190" b="21739"/>
          <a:stretch/>
        </p:blipFill>
        <p:spPr bwMode="auto">
          <a:xfrm>
            <a:off x="4502634" y="4027390"/>
            <a:ext cx="4464496" cy="4320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65"/>
          <a:stretch/>
        </p:blipFill>
        <p:spPr bwMode="auto">
          <a:xfrm>
            <a:off x="1298705" y="5661248"/>
            <a:ext cx="6395246" cy="70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86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EF5A0-C3E9-D730-16C0-508C20106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86242-EE30-FFA8-1897-728874566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60D60-4E1F-3074-3987-E10AB9A7A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23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8650" y="497211"/>
            <a:ext cx="7886700" cy="994172"/>
          </a:xfrm>
        </p:spPr>
        <p:txBody>
          <a:bodyPr/>
          <a:lstStyle/>
          <a:p>
            <a:r>
              <a:rPr lang="en-US" dirty="0"/>
              <a:t>EM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82270"/>
                <a:ext cx="8191822" cy="4522994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Main idea: Iterate between </a:t>
                </a:r>
              </a:p>
              <a:p>
                <a:pPr lvl="1"/>
                <a:r>
                  <a:rPr lang="en-US" dirty="0"/>
                  <a:t>Estimate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(E-step) </a:t>
                </a:r>
              </a:p>
              <a:p>
                <a:pPr lvl="1"/>
                <a:r>
                  <a:rPr lang="en-US" dirty="0"/>
                  <a:t>Estimate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given 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/>
                  <a:t>) (M-step) 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Formally:</a:t>
                </a:r>
              </a:p>
              <a:p>
                <a:pPr lvl="1"/>
                <a:r>
                  <a:rPr lang="en-US" dirty="0"/>
                  <a:t>If complete data, we want to maximize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 unknown, but given a current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/>
                  <a:t> we can estimate it by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Algorithm: </a:t>
                </a:r>
              </a:p>
              <a:p>
                <a:pPr marL="685800" lvl="1" indent="-342900">
                  <a:buFont typeface="+mj-lt"/>
                  <a:buAutoNum type="arabicPeriod"/>
                </a:pPr>
                <a:r>
                  <a:rPr lang="en-US" dirty="0"/>
                  <a:t>E-step: Compute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marL="685800" lvl="1" indent="-342900">
                  <a:buFont typeface="+mj-lt"/>
                  <a:buAutoNum type="arabicPeriod"/>
                </a:pPr>
                <a:r>
                  <a:rPr lang="en-US" dirty="0"/>
                  <a:t>M-step: Maximize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dirty="0"/>
                  <a:t> wrt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US" dirty="0"/>
                  <a:t> to obtain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dirty="0"/>
                  <a:t>. </a:t>
                </a:r>
              </a:p>
              <a:p>
                <a:pPr marL="685800" lvl="1" indent="-342900">
                  <a:buFont typeface="+mj-lt"/>
                  <a:buAutoNum type="arabicPeriod"/>
                </a:pPr>
                <a:r>
                  <a:rPr lang="en-US" dirty="0"/>
                  <a:t>Return to E-step unless a stopping criterion has been met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82270"/>
                <a:ext cx="8191822" cy="4522994"/>
              </a:xfrm>
              <a:blipFill>
                <a:blip r:embed="rId2"/>
                <a:stretch>
                  <a:fillRect l="-670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/>
              <p:cNvSpPr/>
              <p:nvPr/>
            </p:nvSpPr>
            <p:spPr>
              <a:xfrm>
                <a:off x="2123728" y="3284984"/>
                <a:ext cx="4572000" cy="116031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5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e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5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5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e>
                                  <m:r>
                                    <a:rPr lang="en-US" sz="1500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      </m:t>
                          </m:r>
                        </m:e>
                        <m:e>
                          <m:r>
                            <a:rPr lang="en-US" sz="1500" b="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5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   </m:t>
                          </m:r>
                        </m:e>
                      </m:d>
                    </m:oMath>
                  </m:oMathPara>
                </a14:m>
                <a:endParaRPr lang="en-US" sz="15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latin typeface="Cambria Math" panose="02040503050406030204" pitchFamily="18" charset="0"/>
                        </a:rPr>
                        <m:t>                                    =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5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d>
                            <m:dPr>
                              <m:begChr m:val="|"/>
                              <m:endChr m:val="]"/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5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sz="1500" b="1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5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func>
                      <m:r>
                        <a:rPr lang="en-US" sz="1500" i="1">
                          <a:latin typeface="Cambria Math" panose="02040503050406030204" pitchFamily="18" charset="0"/>
                        </a:rPr>
                        <m:t>    </m:t>
                      </m:r>
                    </m:oMath>
                    <m:oMath xmlns:m="http://schemas.openxmlformats.org/officeDocument/2006/math">
                      <m:r>
                        <a:rPr lang="en-US" sz="1500" i="1">
                          <a:latin typeface="Cambria Math" panose="02040503050406030204" pitchFamily="18" charset="0"/>
                        </a:rPr>
                        <m:t>                                    = </m:t>
                      </m:r>
                      <m:nary>
                        <m:nary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500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5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sub>
                              </m:sSub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] </m:t>
                          </m:r>
                          <m:sSub>
                            <m:sSub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4" name="Rektange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3284984"/>
                <a:ext cx="4572000" cy="11603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71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85ED9-E072-496F-BE5E-77A2C7136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10010" y="6236686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442218-640D-4448-96A3-0F3A617E6BE1}"/>
              </a:ext>
            </a:extLst>
          </p:cNvPr>
          <p:cNvCxnSpPr/>
          <p:nvPr/>
        </p:nvCxnSpPr>
        <p:spPr bwMode="auto">
          <a:xfrm>
            <a:off x="4804334" y="2834386"/>
            <a:ext cx="3600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C1102D4-0220-4E2B-859A-E003FEFD49D0}"/>
              </a:ext>
            </a:extLst>
          </p:cNvPr>
          <p:cNvSpPr/>
          <p:nvPr/>
        </p:nvSpPr>
        <p:spPr bwMode="auto">
          <a:xfrm>
            <a:off x="4889792" y="2412685"/>
            <a:ext cx="1749316" cy="439113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00B0F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05BD048-5DEF-452B-ACA3-DBCC785DB3D2}"/>
              </a:ext>
            </a:extLst>
          </p:cNvPr>
          <p:cNvSpPr/>
          <p:nvPr/>
        </p:nvSpPr>
        <p:spPr bwMode="auto">
          <a:xfrm>
            <a:off x="6732240" y="1972541"/>
            <a:ext cx="1008112" cy="871161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FF000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9B42313-EAA9-4A94-B390-64ACDCECBF74}"/>
              </a:ext>
            </a:extLst>
          </p:cNvPr>
          <p:cNvSpPr/>
          <p:nvPr/>
        </p:nvSpPr>
        <p:spPr bwMode="auto">
          <a:xfrm>
            <a:off x="5414972" y="2556701"/>
            <a:ext cx="2325380" cy="295097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033DBD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0E094C9-6EEE-405E-B7A4-C286DBC52936}"/>
              </a:ext>
            </a:extLst>
          </p:cNvPr>
          <p:cNvCxnSpPr>
            <a:cxnSpLocks/>
          </p:cNvCxnSpPr>
          <p:nvPr/>
        </p:nvCxnSpPr>
        <p:spPr bwMode="auto">
          <a:xfrm>
            <a:off x="4694892" y="4880445"/>
            <a:ext cx="3333492" cy="1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6DF854-3F40-4674-AAA3-AB9E6AB09D72}"/>
                  </a:ext>
                </a:extLst>
              </p:cNvPr>
              <p:cNvSpPr txBox="1"/>
              <p:nvPr/>
            </p:nvSpPr>
            <p:spPr>
              <a:xfrm>
                <a:off x="4889792" y="2403639"/>
                <a:ext cx="9526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6DF854-3F40-4674-AAA3-AB9E6AB09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9792" y="2403639"/>
                <a:ext cx="952600" cy="307777"/>
              </a:xfrm>
              <a:prstGeom prst="rect">
                <a:avLst/>
              </a:prstGeom>
              <a:blipFill>
                <a:blip r:embed="rId2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B484E4-191C-4A75-9241-22FE8DB27672}"/>
                  </a:ext>
                </a:extLst>
              </p:cNvPr>
              <p:cNvSpPr txBox="1"/>
              <p:nvPr/>
            </p:nvSpPr>
            <p:spPr>
              <a:xfrm>
                <a:off x="5871463" y="2309391"/>
                <a:ext cx="9526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B484E4-191C-4A75-9241-22FE8DB27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1463" y="2309391"/>
                <a:ext cx="952600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E4EB1F-AECF-4B7D-9565-C4BB6F677A60}"/>
                  </a:ext>
                </a:extLst>
              </p:cNvPr>
              <p:cNvSpPr txBox="1"/>
              <p:nvPr/>
            </p:nvSpPr>
            <p:spPr>
              <a:xfrm>
                <a:off x="6522848" y="2044925"/>
                <a:ext cx="9526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E4EB1F-AECF-4B7D-9565-C4BB6F677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848" y="2044925"/>
                <a:ext cx="952600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560B147-499F-474A-9D7F-86FBA675F190}"/>
              </a:ext>
            </a:extLst>
          </p:cNvPr>
          <p:cNvSpPr/>
          <p:nvPr/>
        </p:nvSpPr>
        <p:spPr bwMode="auto">
          <a:xfrm>
            <a:off x="5108938" y="4118794"/>
            <a:ext cx="2826569" cy="771402"/>
          </a:xfrm>
          <a:custGeom>
            <a:avLst/>
            <a:gdLst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83341 w 2913530"/>
              <a:gd name="connsiteY4" fmla="*/ 313764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74364 h 774364"/>
              <a:gd name="connsiteX1" fmla="*/ 439271 w 2913530"/>
              <a:gd name="connsiteY1" fmla="*/ 747470 h 774364"/>
              <a:gd name="connsiteX2" fmla="*/ 690283 w 2913530"/>
              <a:gd name="connsiteY2" fmla="*/ 559211 h 774364"/>
              <a:gd name="connsiteX3" fmla="*/ 887506 w 2913530"/>
              <a:gd name="connsiteY3" fmla="*/ 379917 h 774364"/>
              <a:gd name="connsiteX4" fmla="*/ 1137140 w 2913530"/>
              <a:gd name="connsiteY4" fmla="*/ 344058 h 774364"/>
              <a:gd name="connsiteX5" fmla="*/ 1344706 w 2913530"/>
              <a:gd name="connsiteY5" fmla="*/ 451635 h 774364"/>
              <a:gd name="connsiteX6" fmla="*/ 1515036 w 2913530"/>
              <a:gd name="connsiteY6" fmla="*/ 478529 h 774364"/>
              <a:gd name="connsiteX7" fmla="*/ 1676400 w 2913530"/>
              <a:gd name="connsiteY7" fmla="*/ 379917 h 774364"/>
              <a:gd name="connsiteX8" fmla="*/ 2043953 w 2913530"/>
              <a:gd name="connsiteY8" fmla="*/ 388882 h 774364"/>
              <a:gd name="connsiteX9" fmla="*/ 2277036 w 2913530"/>
              <a:gd name="connsiteY9" fmla="*/ 415776 h 774364"/>
              <a:gd name="connsiteX10" fmla="*/ 2364752 w 2913530"/>
              <a:gd name="connsiteY10" fmla="*/ 200623 h 774364"/>
              <a:gd name="connsiteX11" fmla="*/ 2492189 w 2913530"/>
              <a:gd name="connsiteY11" fmla="*/ 3400 h 774364"/>
              <a:gd name="connsiteX12" fmla="*/ 2617694 w 2913530"/>
              <a:gd name="connsiteY12" fmla="*/ 102011 h 774364"/>
              <a:gd name="connsiteX13" fmla="*/ 2698377 w 2913530"/>
              <a:gd name="connsiteY13" fmla="*/ 424741 h 774364"/>
              <a:gd name="connsiteX14" fmla="*/ 2779059 w 2913530"/>
              <a:gd name="connsiteY14" fmla="*/ 657823 h 774364"/>
              <a:gd name="connsiteX15" fmla="*/ 2913530 w 2913530"/>
              <a:gd name="connsiteY15" fmla="*/ 756435 h 774364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2043953 w 2913530"/>
              <a:gd name="connsiteY8" fmla="*/ 385920 h 771402"/>
              <a:gd name="connsiteX9" fmla="*/ 2277036 w 2913530"/>
              <a:gd name="connsiteY9" fmla="*/ 412814 h 771402"/>
              <a:gd name="connsiteX10" fmla="*/ 2364752 w 2913530"/>
              <a:gd name="connsiteY10" fmla="*/ 197661 h 771402"/>
              <a:gd name="connsiteX11" fmla="*/ 2492189 w 2913530"/>
              <a:gd name="connsiteY11" fmla="*/ 438 h 771402"/>
              <a:gd name="connsiteX12" fmla="*/ 2626934 w 2913530"/>
              <a:gd name="connsiteY12" fmla="*/ 152837 h 771402"/>
              <a:gd name="connsiteX13" fmla="*/ 2698377 w 2913530"/>
              <a:gd name="connsiteY13" fmla="*/ 421779 h 771402"/>
              <a:gd name="connsiteX14" fmla="*/ 2779059 w 2913530"/>
              <a:gd name="connsiteY14" fmla="*/ 654861 h 771402"/>
              <a:gd name="connsiteX15" fmla="*/ 2913530 w 2913530"/>
              <a:gd name="connsiteY15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43953 w 2913530"/>
              <a:gd name="connsiteY9" fmla="*/ 385920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43953 w 2913530"/>
              <a:gd name="connsiteY9" fmla="*/ 421779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80916 w 2913530"/>
              <a:gd name="connsiteY9" fmla="*/ 421779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13530" h="771402">
                <a:moveTo>
                  <a:pt x="0" y="771402"/>
                </a:moveTo>
                <a:cubicBezTo>
                  <a:pt x="146424" y="762437"/>
                  <a:pt x="324224" y="780367"/>
                  <a:pt x="439271" y="744508"/>
                </a:cubicBezTo>
                <a:cubicBezTo>
                  <a:pt x="554318" y="708649"/>
                  <a:pt x="615577" y="617508"/>
                  <a:pt x="690283" y="556249"/>
                </a:cubicBezTo>
                <a:cubicBezTo>
                  <a:pt x="764989" y="494990"/>
                  <a:pt x="813030" y="412814"/>
                  <a:pt x="887506" y="376955"/>
                </a:cubicBezTo>
                <a:cubicBezTo>
                  <a:pt x="961982" y="341096"/>
                  <a:pt x="1060940" y="329143"/>
                  <a:pt x="1137140" y="341096"/>
                </a:cubicBezTo>
                <a:cubicBezTo>
                  <a:pt x="1213340" y="353049"/>
                  <a:pt x="1281723" y="426261"/>
                  <a:pt x="1344706" y="448673"/>
                </a:cubicBezTo>
                <a:lnTo>
                  <a:pt x="1515036" y="475567"/>
                </a:lnTo>
                <a:cubicBezTo>
                  <a:pt x="1570318" y="463614"/>
                  <a:pt x="1625509" y="402355"/>
                  <a:pt x="1676400" y="376955"/>
                </a:cubicBezTo>
                <a:cubicBezTo>
                  <a:pt x="1727291" y="351555"/>
                  <a:pt x="1759121" y="321673"/>
                  <a:pt x="1820380" y="323167"/>
                </a:cubicBezTo>
                <a:cubicBezTo>
                  <a:pt x="1881639" y="324661"/>
                  <a:pt x="2007887" y="417297"/>
                  <a:pt x="2080916" y="421779"/>
                </a:cubicBezTo>
                <a:cubicBezTo>
                  <a:pt x="2158610" y="430744"/>
                  <a:pt x="2229730" y="450167"/>
                  <a:pt x="2277036" y="412814"/>
                </a:cubicBezTo>
                <a:cubicBezTo>
                  <a:pt x="2324342" y="375461"/>
                  <a:pt x="2343834" y="263402"/>
                  <a:pt x="2364752" y="197661"/>
                </a:cubicBezTo>
                <a:cubicBezTo>
                  <a:pt x="2407231" y="131920"/>
                  <a:pt x="2448492" y="7909"/>
                  <a:pt x="2492189" y="438"/>
                </a:cubicBezTo>
                <a:cubicBezTo>
                  <a:pt x="2535886" y="-7033"/>
                  <a:pt x="2592569" y="82614"/>
                  <a:pt x="2626934" y="152837"/>
                </a:cubicBezTo>
                <a:cubicBezTo>
                  <a:pt x="2650748" y="242484"/>
                  <a:pt x="2673023" y="338108"/>
                  <a:pt x="2698377" y="421779"/>
                </a:cubicBezTo>
                <a:cubicBezTo>
                  <a:pt x="2723731" y="505450"/>
                  <a:pt x="2734235" y="621990"/>
                  <a:pt x="2779059" y="654861"/>
                </a:cubicBezTo>
                <a:lnTo>
                  <a:pt x="2913530" y="753473"/>
                </a:lnTo>
              </a:path>
            </a:pathLst>
          </a:custGeom>
          <a:solidFill>
            <a:srgbClr val="7030A0">
              <a:alpha val="50196"/>
            </a:srgbClr>
          </a:solidFill>
          <a:ln w="9525" cap="flat" cmpd="sng" algn="ctr">
            <a:solidFill>
              <a:srgbClr val="000000">
                <a:alpha val="5098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BF5A7D4-A70E-4635-9686-944A17A5602C}"/>
                  </a:ext>
                </a:extLst>
              </p:cNvPr>
              <p:cNvSpPr txBox="1"/>
              <p:nvPr/>
            </p:nvSpPr>
            <p:spPr>
              <a:xfrm>
                <a:off x="5169785" y="1676640"/>
                <a:ext cx="9462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BF5A7D4-A70E-4635-9686-944A17A56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785" y="1676640"/>
                <a:ext cx="946285" cy="307777"/>
              </a:xfrm>
              <a:prstGeom prst="rect">
                <a:avLst/>
              </a:prstGeom>
              <a:blipFill>
                <a:blip r:embed="rId5"/>
                <a:stretch>
                  <a:fillRect l="-5806" r="-9677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3CA8E34-3D14-448D-98DA-B573FBD16131}"/>
                  </a:ext>
                </a:extLst>
              </p:cNvPr>
              <p:cNvSpPr txBox="1"/>
              <p:nvPr/>
            </p:nvSpPr>
            <p:spPr>
              <a:xfrm>
                <a:off x="1552536" y="4260919"/>
                <a:ext cx="3142356" cy="7522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3CA8E34-3D14-448D-98DA-B573FBD16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536" y="4260919"/>
                <a:ext cx="3142356" cy="7522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43CF0C2-0A5C-41C9-B31C-9E9C036E3C79}"/>
              </a:ext>
            </a:extLst>
          </p:cNvPr>
          <p:cNvCxnSpPr>
            <a:cxnSpLocks/>
          </p:cNvCxnSpPr>
          <p:nvPr/>
        </p:nvCxnSpPr>
        <p:spPr bwMode="auto">
          <a:xfrm>
            <a:off x="5502228" y="2078153"/>
            <a:ext cx="128768" cy="4785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1448445-1C08-4468-B07E-900E08AAD961}"/>
              </a:ext>
            </a:extLst>
          </p:cNvPr>
          <p:cNvCxnSpPr>
            <a:cxnSpLocks/>
            <a:stCxn id="21" idx="2"/>
          </p:cNvCxnSpPr>
          <p:nvPr/>
        </p:nvCxnSpPr>
        <p:spPr bwMode="auto">
          <a:xfrm>
            <a:off x="5642928" y="1984417"/>
            <a:ext cx="708148" cy="7269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C0C16AE-9B4A-40E7-9791-96E6758C7F8F}"/>
              </a:ext>
            </a:extLst>
          </p:cNvPr>
          <p:cNvCxnSpPr>
            <a:cxnSpLocks/>
          </p:cNvCxnSpPr>
          <p:nvPr/>
        </p:nvCxnSpPr>
        <p:spPr bwMode="auto">
          <a:xfrm>
            <a:off x="5802768" y="2058871"/>
            <a:ext cx="1340396" cy="4978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94FF396-5F93-44A4-B81E-748372412226}"/>
                  </a:ext>
                </a:extLst>
              </p:cNvPr>
              <p:cNvSpPr/>
              <p:nvPr/>
            </p:nvSpPr>
            <p:spPr>
              <a:xfrm>
                <a:off x="1425411" y="2372616"/>
                <a:ext cx="332424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94FF396-5F93-44A4-B81E-7483724122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11" y="2372616"/>
                <a:ext cx="3324243" cy="400110"/>
              </a:xfrm>
              <a:prstGeom prst="rect">
                <a:avLst/>
              </a:prstGeom>
              <a:blipFill>
                <a:blip r:embed="rId7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C20BB7D-9437-45D2-AFA2-B316B55D853F}"/>
                  </a:ext>
                </a:extLst>
              </p:cNvPr>
              <p:cNvSpPr/>
              <p:nvPr/>
            </p:nvSpPr>
            <p:spPr>
              <a:xfrm>
                <a:off x="1691680" y="1585678"/>
                <a:ext cx="200971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C20BB7D-9437-45D2-AFA2-B316B55D85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1585678"/>
                <a:ext cx="2009716" cy="400110"/>
              </a:xfrm>
              <a:prstGeom prst="rect">
                <a:avLst/>
              </a:prstGeom>
              <a:blipFill>
                <a:blip r:embed="rId8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ittel 1">
            <a:extLst>
              <a:ext uri="{FF2B5EF4-FFF2-40B4-BE49-F238E27FC236}">
                <a16:creationId xmlns:a16="http://schemas.microsoft.com/office/drawing/2014/main" id="{9DB32729-C77D-4252-8CC3-575B99FC0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en-US" dirty="0"/>
              <a:t>Example: Mixture Gaussian clustering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A928970-C0D7-439B-A1D6-B58BC4F12D0A}"/>
                  </a:ext>
                </a:extLst>
              </p:cNvPr>
              <p:cNvSpPr txBox="1"/>
              <p:nvPr/>
            </p:nvSpPr>
            <p:spPr>
              <a:xfrm>
                <a:off x="1020554" y="3067857"/>
                <a:ext cx="7365559" cy="9578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;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A928970-C0D7-439B-A1D6-B58BC4F12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554" y="3067857"/>
                <a:ext cx="7365559" cy="95782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30BD3C2-DFC2-4E1E-8D9C-B53F6C382E4B}"/>
                  </a:ext>
                </a:extLst>
              </p:cNvPr>
              <p:cNvSpPr txBox="1"/>
              <p:nvPr/>
            </p:nvSpPr>
            <p:spPr>
              <a:xfrm>
                <a:off x="683568" y="5517232"/>
                <a:ext cx="691970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30BD3C2-DFC2-4E1E-8D9C-B53F6C382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517232"/>
                <a:ext cx="6919701" cy="400110"/>
              </a:xfrm>
              <a:prstGeom prst="rect">
                <a:avLst/>
              </a:prstGeom>
              <a:blipFill>
                <a:blip r:embed="rId10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CD3BB88B-41B6-46A2-A09C-08C2BEF92B4C}"/>
              </a:ext>
            </a:extLst>
          </p:cNvPr>
          <p:cNvSpPr txBox="1"/>
          <p:nvPr/>
        </p:nvSpPr>
        <p:spPr>
          <a:xfrm>
            <a:off x="757887" y="2884519"/>
            <a:ext cx="2037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Joint distribution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1C3182-696E-4C6B-80D8-58624F7E4B86}"/>
              </a:ext>
            </a:extLst>
          </p:cNvPr>
          <p:cNvSpPr txBox="1"/>
          <p:nvPr/>
        </p:nvSpPr>
        <p:spPr>
          <a:xfrm>
            <a:off x="787361" y="1242716"/>
            <a:ext cx="4055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Class probability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00522F-5080-4265-AF31-CA6F0E0D7254}"/>
              </a:ext>
            </a:extLst>
          </p:cNvPr>
          <p:cNvSpPr txBox="1"/>
          <p:nvPr/>
        </p:nvSpPr>
        <p:spPr>
          <a:xfrm>
            <a:off x="753225" y="1972506"/>
            <a:ext cx="4051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Conditional probability given class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BEED3EF-16BF-403E-BB7A-0A792DD50619}"/>
                  </a:ext>
                </a:extLst>
              </p:cNvPr>
              <p:cNvSpPr txBox="1"/>
              <p:nvPr/>
            </p:nvSpPr>
            <p:spPr>
              <a:xfrm>
                <a:off x="710715" y="3802824"/>
                <a:ext cx="32334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Marginal distribution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BEED3EF-16BF-403E-BB7A-0A792DD50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15" y="3802824"/>
                <a:ext cx="3233449" cy="400110"/>
              </a:xfrm>
              <a:prstGeom prst="rect">
                <a:avLst/>
              </a:prstGeom>
              <a:blipFill>
                <a:blip r:embed="rId11"/>
                <a:stretch>
                  <a:fillRect l="-2075" t="-7692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B1229038-D6EA-474F-AAA8-F998E65CCB23}"/>
              </a:ext>
            </a:extLst>
          </p:cNvPr>
          <p:cNvSpPr txBox="1"/>
          <p:nvPr/>
        </p:nvSpPr>
        <p:spPr>
          <a:xfrm>
            <a:off x="753225" y="5114947"/>
            <a:ext cx="4849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 log likelihood for one individual</a:t>
            </a:r>
          </a:p>
        </p:txBody>
      </p:sp>
    </p:spTree>
    <p:extLst>
      <p:ext uri="{BB962C8B-B14F-4D97-AF65-F5344CB8AC3E}">
        <p14:creationId xmlns:p14="http://schemas.microsoft.com/office/powerpoint/2010/main" val="223011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/>
      <p:bldP spid="32" grpId="0"/>
      <p:bldP spid="33" grpId="0"/>
      <p:bldP spid="34" grpId="0"/>
      <p:bldP spid="3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: </a:t>
            </a:r>
            <a:r>
              <a:rPr lang="nb-NO" dirty="0" err="1"/>
              <a:t>Mixture</a:t>
            </a:r>
            <a:r>
              <a:rPr lang="nb-NO" dirty="0"/>
              <a:t> </a:t>
            </a:r>
            <a:r>
              <a:rPr lang="nb-NO" dirty="0" err="1"/>
              <a:t>Gaussian</a:t>
            </a:r>
            <a:r>
              <a:rPr lang="nb-NO" dirty="0"/>
              <a:t> </a:t>
            </a:r>
            <a:r>
              <a:rPr lang="nb-NO" dirty="0" err="1"/>
              <a:t>clustering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7684078" cy="5129904"/>
          </a:xfrm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83724" y="3334698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+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D49225-4BD1-4C8D-8FF1-E8A78FD606F7}"/>
              </a:ext>
            </a:extLst>
          </p:cNvPr>
          <p:cNvCxnSpPr/>
          <p:nvPr/>
        </p:nvCxnSpPr>
        <p:spPr bwMode="auto">
          <a:xfrm>
            <a:off x="5436096" y="2048987"/>
            <a:ext cx="3600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A2B066F-BF30-495E-A237-3260CE1B83DE}"/>
              </a:ext>
            </a:extLst>
          </p:cNvPr>
          <p:cNvSpPr/>
          <p:nvPr/>
        </p:nvSpPr>
        <p:spPr bwMode="auto">
          <a:xfrm>
            <a:off x="6063044" y="1628799"/>
            <a:ext cx="1749316" cy="439113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00B0F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385BE2-5B47-4457-A3C2-BA81074A9558}"/>
              </a:ext>
            </a:extLst>
          </p:cNvPr>
          <p:cNvSpPr/>
          <p:nvPr/>
        </p:nvSpPr>
        <p:spPr bwMode="auto">
          <a:xfrm>
            <a:off x="7905492" y="1188655"/>
            <a:ext cx="1008112" cy="871161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FF000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06DD572-E960-4C63-AA8B-0CF196B84A5B}"/>
              </a:ext>
            </a:extLst>
          </p:cNvPr>
          <p:cNvSpPr/>
          <p:nvPr/>
        </p:nvSpPr>
        <p:spPr bwMode="auto">
          <a:xfrm>
            <a:off x="6588224" y="1772815"/>
            <a:ext cx="2325380" cy="295097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033DBD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649B576-DA5F-40CC-9CB9-BC275758C1A5}"/>
              </a:ext>
            </a:extLst>
          </p:cNvPr>
          <p:cNvCxnSpPr/>
          <p:nvPr/>
        </p:nvCxnSpPr>
        <p:spPr bwMode="auto">
          <a:xfrm>
            <a:off x="5436096" y="2924944"/>
            <a:ext cx="3600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86C5F45-8900-4689-A302-58AAB0C473A9}"/>
                  </a:ext>
                </a:extLst>
              </p:cNvPr>
              <p:cNvSpPr txBox="1"/>
              <p:nvPr/>
            </p:nvSpPr>
            <p:spPr>
              <a:xfrm>
                <a:off x="6063044" y="1619753"/>
                <a:ext cx="9526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86C5F45-8900-4689-A302-58AAB0C473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3044" y="1619753"/>
                <a:ext cx="952600" cy="307777"/>
              </a:xfrm>
              <a:prstGeom prst="rect">
                <a:avLst/>
              </a:prstGeom>
              <a:blipFill>
                <a:blip r:embed="rId3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B58DE13-0836-46C1-B6F4-DC7FECB71713}"/>
                  </a:ext>
                </a:extLst>
              </p:cNvPr>
              <p:cNvSpPr txBox="1"/>
              <p:nvPr/>
            </p:nvSpPr>
            <p:spPr>
              <a:xfrm>
                <a:off x="7044715" y="1525505"/>
                <a:ext cx="9526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B58DE13-0836-46C1-B6F4-DC7FECB71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715" y="1525505"/>
                <a:ext cx="952600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1764C5B-5D3A-4053-9A68-02F6FE1114DB}"/>
                  </a:ext>
                </a:extLst>
              </p:cNvPr>
              <p:cNvSpPr txBox="1"/>
              <p:nvPr/>
            </p:nvSpPr>
            <p:spPr>
              <a:xfrm>
                <a:off x="7696100" y="1261039"/>
                <a:ext cx="9526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1764C5B-5D3A-4053-9A68-02F6FE111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100" y="1261039"/>
                <a:ext cx="952600" cy="6155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EE5A881-7457-412B-9A77-D01C762D41B8}"/>
              </a:ext>
            </a:extLst>
          </p:cNvPr>
          <p:cNvSpPr/>
          <p:nvPr/>
        </p:nvSpPr>
        <p:spPr bwMode="auto">
          <a:xfrm>
            <a:off x="6087035" y="2153542"/>
            <a:ext cx="2826569" cy="771402"/>
          </a:xfrm>
          <a:custGeom>
            <a:avLst/>
            <a:gdLst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83341 w 2913530"/>
              <a:gd name="connsiteY4" fmla="*/ 313764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74364 h 774364"/>
              <a:gd name="connsiteX1" fmla="*/ 439271 w 2913530"/>
              <a:gd name="connsiteY1" fmla="*/ 747470 h 774364"/>
              <a:gd name="connsiteX2" fmla="*/ 690283 w 2913530"/>
              <a:gd name="connsiteY2" fmla="*/ 559211 h 774364"/>
              <a:gd name="connsiteX3" fmla="*/ 887506 w 2913530"/>
              <a:gd name="connsiteY3" fmla="*/ 379917 h 774364"/>
              <a:gd name="connsiteX4" fmla="*/ 1137140 w 2913530"/>
              <a:gd name="connsiteY4" fmla="*/ 344058 h 774364"/>
              <a:gd name="connsiteX5" fmla="*/ 1344706 w 2913530"/>
              <a:gd name="connsiteY5" fmla="*/ 451635 h 774364"/>
              <a:gd name="connsiteX6" fmla="*/ 1515036 w 2913530"/>
              <a:gd name="connsiteY6" fmla="*/ 478529 h 774364"/>
              <a:gd name="connsiteX7" fmla="*/ 1676400 w 2913530"/>
              <a:gd name="connsiteY7" fmla="*/ 379917 h 774364"/>
              <a:gd name="connsiteX8" fmla="*/ 2043953 w 2913530"/>
              <a:gd name="connsiteY8" fmla="*/ 388882 h 774364"/>
              <a:gd name="connsiteX9" fmla="*/ 2277036 w 2913530"/>
              <a:gd name="connsiteY9" fmla="*/ 415776 h 774364"/>
              <a:gd name="connsiteX10" fmla="*/ 2364752 w 2913530"/>
              <a:gd name="connsiteY10" fmla="*/ 200623 h 774364"/>
              <a:gd name="connsiteX11" fmla="*/ 2492189 w 2913530"/>
              <a:gd name="connsiteY11" fmla="*/ 3400 h 774364"/>
              <a:gd name="connsiteX12" fmla="*/ 2617694 w 2913530"/>
              <a:gd name="connsiteY12" fmla="*/ 102011 h 774364"/>
              <a:gd name="connsiteX13" fmla="*/ 2698377 w 2913530"/>
              <a:gd name="connsiteY13" fmla="*/ 424741 h 774364"/>
              <a:gd name="connsiteX14" fmla="*/ 2779059 w 2913530"/>
              <a:gd name="connsiteY14" fmla="*/ 657823 h 774364"/>
              <a:gd name="connsiteX15" fmla="*/ 2913530 w 2913530"/>
              <a:gd name="connsiteY15" fmla="*/ 756435 h 774364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2043953 w 2913530"/>
              <a:gd name="connsiteY8" fmla="*/ 385920 h 771402"/>
              <a:gd name="connsiteX9" fmla="*/ 2277036 w 2913530"/>
              <a:gd name="connsiteY9" fmla="*/ 412814 h 771402"/>
              <a:gd name="connsiteX10" fmla="*/ 2364752 w 2913530"/>
              <a:gd name="connsiteY10" fmla="*/ 197661 h 771402"/>
              <a:gd name="connsiteX11" fmla="*/ 2492189 w 2913530"/>
              <a:gd name="connsiteY11" fmla="*/ 438 h 771402"/>
              <a:gd name="connsiteX12" fmla="*/ 2626934 w 2913530"/>
              <a:gd name="connsiteY12" fmla="*/ 152837 h 771402"/>
              <a:gd name="connsiteX13" fmla="*/ 2698377 w 2913530"/>
              <a:gd name="connsiteY13" fmla="*/ 421779 h 771402"/>
              <a:gd name="connsiteX14" fmla="*/ 2779059 w 2913530"/>
              <a:gd name="connsiteY14" fmla="*/ 654861 h 771402"/>
              <a:gd name="connsiteX15" fmla="*/ 2913530 w 2913530"/>
              <a:gd name="connsiteY15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43953 w 2913530"/>
              <a:gd name="connsiteY9" fmla="*/ 385920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43953 w 2913530"/>
              <a:gd name="connsiteY9" fmla="*/ 421779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80916 w 2913530"/>
              <a:gd name="connsiteY9" fmla="*/ 421779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13530" h="771402">
                <a:moveTo>
                  <a:pt x="0" y="771402"/>
                </a:moveTo>
                <a:cubicBezTo>
                  <a:pt x="146424" y="762437"/>
                  <a:pt x="324224" y="780367"/>
                  <a:pt x="439271" y="744508"/>
                </a:cubicBezTo>
                <a:cubicBezTo>
                  <a:pt x="554318" y="708649"/>
                  <a:pt x="615577" y="617508"/>
                  <a:pt x="690283" y="556249"/>
                </a:cubicBezTo>
                <a:cubicBezTo>
                  <a:pt x="764989" y="494990"/>
                  <a:pt x="813030" y="412814"/>
                  <a:pt x="887506" y="376955"/>
                </a:cubicBezTo>
                <a:cubicBezTo>
                  <a:pt x="961982" y="341096"/>
                  <a:pt x="1060940" y="329143"/>
                  <a:pt x="1137140" y="341096"/>
                </a:cubicBezTo>
                <a:cubicBezTo>
                  <a:pt x="1213340" y="353049"/>
                  <a:pt x="1281723" y="426261"/>
                  <a:pt x="1344706" y="448673"/>
                </a:cubicBezTo>
                <a:lnTo>
                  <a:pt x="1515036" y="475567"/>
                </a:lnTo>
                <a:cubicBezTo>
                  <a:pt x="1570318" y="463614"/>
                  <a:pt x="1625509" y="402355"/>
                  <a:pt x="1676400" y="376955"/>
                </a:cubicBezTo>
                <a:cubicBezTo>
                  <a:pt x="1727291" y="351555"/>
                  <a:pt x="1759121" y="321673"/>
                  <a:pt x="1820380" y="323167"/>
                </a:cubicBezTo>
                <a:cubicBezTo>
                  <a:pt x="1881639" y="324661"/>
                  <a:pt x="2007887" y="417297"/>
                  <a:pt x="2080916" y="421779"/>
                </a:cubicBezTo>
                <a:cubicBezTo>
                  <a:pt x="2158610" y="430744"/>
                  <a:pt x="2229730" y="450167"/>
                  <a:pt x="2277036" y="412814"/>
                </a:cubicBezTo>
                <a:cubicBezTo>
                  <a:pt x="2324342" y="375461"/>
                  <a:pt x="2343834" y="263402"/>
                  <a:pt x="2364752" y="197661"/>
                </a:cubicBezTo>
                <a:cubicBezTo>
                  <a:pt x="2407231" y="131920"/>
                  <a:pt x="2448492" y="7909"/>
                  <a:pt x="2492189" y="438"/>
                </a:cubicBezTo>
                <a:cubicBezTo>
                  <a:pt x="2535886" y="-7033"/>
                  <a:pt x="2592569" y="82614"/>
                  <a:pt x="2626934" y="152837"/>
                </a:cubicBezTo>
                <a:cubicBezTo>
                  <a:pt x="2650748" y="242484"/>
                  <a:pt x="2673023" y="338108"/>
                  <a:pt x="2698377" y="421779"/>
                </a:cubicBezTo>
                <a:cubicBezTo>
                  <a:pt x="2723731" y="505450"/>
                  <a:pt x="2734235" y="621990"/>
                  <a:pt x="2779059" y="654861"/>
                </a:cubicBezTo>
                <a:lnTo>
                  <a:pt x="2913530" y="753473"/>
                </a:lnTo>
              </a:path>
            </a:pathLst>
          </a:custGeom>
          <a:solidFill>
            <a:srgbClr val="7030A0">
              <a:alpha val="50196"/>
            </a:srgbClr>
          </a:solidFill>
          <a:ln w="9525" cap="flat" cmpd="sng" algn="ctr">
            <a:solidFill>
              <a:srgbClr val="000000">
                <a:alpha val="5098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230388C-D12C-4FDF-99B1-0E1EE28E1FB3}"/>
                  </a:ext>
                </a:extLst>
              </p:cNvPr>
              <p:cNvSpPr txBox="1"/>
              <p:nvPr/>
            </p:nvSpPr>
            <p:spPr>
              <a:xfrm>
                <a:off x="6338083" y="1188245"/>
                <a:ext cx="9462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230388C-D12C-4FDF-99B1-0E1EE28E1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8083" y="1188245"/>
                <a:ext cx="946285" cy="307777"/>
              </a:xfrm>
              <a:prstGeom prst="rect">
                <a:avLst/>
              </a:prstGeom>
              <a:blipFill>
                <a:blip r:embed="rId6"/>
                <a:stretch>
                  <a:fillRect l="-5806" r="-9677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2A3C7BC-9E79-4176-9AC2-3E256D8BE8B8}"/>
                  </a:ext>
                </a:extLst>
              </p:cNvPr>
              <p:cNvSpPr txBox="1"/>
              <p:nvPr/>
            </p:nvSpPr>
            <p:spPr>
              <a:xfrm>
                <a:off x="5928735" y="2441669"/>
                <a:ext cx="6444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2A3C7BC-9E79-4176-9AC2-3E256D8BE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8735" y="2441669"/>
                <a:ext cx="644472" cy="307777"/>
              </a:xfrm>
              <a:prstGeom prst="rect">
                <a:avLst/>
              </a:prstGeom>
              <a:blipFill>
                <a:blip r:embed="rId7"/>
                <a:stretch>
                  <a:fillRect l="-8571" r="-14286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0259E3A-C27E-4F9F-ADE1-1269485F73B4}"/>
              </a:ext>
            </a:extLst>
          </p:cNvPr>
          <p:cNvCxnSpPr/>
          <p:nvPr/>
        </p:nvCxnSpPr>
        <p:spPr bwMode="auto">
          <a:xfrm>
            <a:off x="6732240" y="1475656"/>
            <a:ext cx="72008" cy="297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41B6494-05CC-4434-99D7-76A1369A2040}"/>
              </a:ext>
            </a:extLst>
          </p:cNvPr>
          <p:cNvCxnSpPr>
            <a:cxnSpLocks/>
          </p:cNvCxnSpPr>
          <p:nvPr/>
        </p:nvCxnSpPr>
        <p:spPr bwMode="auto">
          <a:xfrm>
            <a:off x="6876256" y="1496022"/>
            <a:ext cx="648072" cy="4315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C31709F-F3EE-4A77-ABFD-18C13FF0066B}"/>
              </a:ext>
            </a:extLst>
          </p:cNvPr>
          <p:cNvCxnSpPr>
            <a:cxnSpLocks/>
          </p:cNvCxnSpPr>
          <p:nvPr/>
        </p:nvCxnSpPr>
        <p:spPr bwMode="auto">
          <a:xfrm>
            <a:off x="6876256" y="1496022"/>
            <a:ext cx="1440160" cy="2767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6581195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62886"/>
            <a:ext cx="7691034" cy="5018442"/>
          </a:xfr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nb-NO" dirty="0"/>
              <a:t>E-</a:t>
            </a:r>
            <a:r>
              <a:rPr lang="nb-NO" dirty="0" err="1"/>
              <a:t>step</a:t>
            </a:r>
            <a:r>
              <a:rPr lang="nb-NO" dirty="0"/>
              <a:t>- </a:t>
            </a:r>
            <a:r>
              <a:rPr lang="nb-NO" dirty="0" err="1"/>
              <a:t>Mixture</a:t>
            </a:r>
            <a:r>
              <a:rPr lang="nb-NO" dirty="0"/>
              <a:t> </a:t>
            </a:r>
            <a:r>
              <a:rPr lang="nb-NO" dirty="0" err="1"/>
              <a:t>Gaussian</a:t>
            </a:r>
            <a:r>
              <a:rPr lang="nb-NO" dirty="0"/>
              <a:t> 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3109701" y="5589240"/>
            <a:ext cx="211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08188" y="5439963"/>
            <a:ext cx="3064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/>
              <a:t>(t)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5964" y="5756949"/>
            <a:ext cx="3064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/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1219926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85ED9-E072-496F-BE5E-77A2C7136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6" name="Plassholder for innhold 3">
            <a:extLst>
              <a:ext uri="{FF2B5EF4-FFF2-40B4-BE49-F238E27FC236}">
                <a16:creationId xmlns:a16="http://schemas.microsoft.com/office/drawing/2014/main" id="{6775B87C-9CDB-4ECC-98D7-7E59062876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1" t="80685" r="39385" b="2414"/>
          <a:stretch/>
        </p:blipFill>
        <p:spPr>
          <a:xfrm>
            <a:off x="1187624" y="980728"/>
            <a:ext cx="4924848" cy="1008112"/>
          </a:xfrm>
          <a:ln>
            <a:solidFill>
              <a:srgbClr val="00000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7D1EA0-D53B-4D57-B74C-890C83E1A334}"/>
              </a:ext>
            </a:extLst>
          </p:cNvPr>
          <p:cNvSpPr txBox="1"/>
          <p:nvPr/>
        </p:nvSpPr>
        <p:spPr>
          <a:xfrm>
            <a:off x="3739434" y="1043559"/>
            <a:ext cx="354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(t)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44F30A-0299-4D41-AD03-2DF25F8E6E01}"/>
              </a:ext>
            </a:extLst>
          </p:cNvPr>
          <p:cNvSpPr txBox="1"/>
          <p:nvPr/>
        </p:nvSpPr>
        <p:spPr>
          <a:xfrm>
            <a:off x="3929414" y="1423286"/>
            <a:ext cx="354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(t)</a:t>
            </a:r>
          </a:p>
        </p:txBody>
      </p:sp>
      <p:sp>
        <p:nvSpPr>
          <p:cNvPr id="9" name="TekstSylinder 4">
            <a:extLst>
              <a:ext uri="{FF2B5EF4-FFF2-40B4-BE49-F238E27FC236}">
                <a16:creationId xmlns:a16="http://schemas.microsoft.com/office/drawing/2014/main" id="{476E6BA9-6BB3-431D-BA40-A8BD710FB162}"/>
              </a:ext>
            </a:extLst>
          </p:cNvPr>
          <p:cNvSpPr txBox="1"/>
          <p:nvPr/>
        </p:nvSpPr>
        <p:spPr>
          <a:xfrm>
            <a:off x="3109701" y="1254386"/>
            <a:ext cx="211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442218-640D-4448-96A3-0F3A617E6BE1}"/>
              </a:ext>
            </a:extLst>
          </p:cNvPr>
          <p:cNvCxnSpPr/>
          <p:nvPr/>
        </p:nvCxnSpPr>
        <p:spPr bwMode="auto">
          <a:xfrm>
            <a:off x="5364088" y="3273123"/>
            <a:ext cx="3600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C1102D4-0220-4E2B-859A-E003FEFD49D0}"/>
              </a:ext>
            </a:extLst>
          </p:cNvPr>
          <p:cNvSpPr/>
          <p:nvPr/>
        </p:nvSpPr>
        <p:spPr bwMode="auto">
          <a:xfrm>
            <a:off x="5991036" y="2852935"/>
            <a:ext cx="1749316" cy="439113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00B0F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05BD048-5DEF-452B-ACA3-DBCC785DB3D2}"/>
              </a:ext>
            </a:extLst>
          </p:cNvPr>
          <p:cNvSpPr/>
          <p:nvPr/>
        </p:nvSpPr>
        <p:spPr bwMode="auto">
          <a:xfrm>
            <a:off x="7833484" y="2412791"/>
            <a:ext cx="1008112" cy="871161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FF000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9B42313-EAA9-4A94-B390-64ACDCECBF74}"/>
              </a:ext>
            </a:extLst>
          </p:cNvPr>
          <p:cNvSpPr/>
          <p:nvPr/>
        </p:nvSpPr>
        <p:spPr bwMode="auto">
          <a:xfrm>
            <a:off x="6516216" y="2996951"/>
            <a:ext cx="2325380" cy="295097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033DBD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0E094C9-6EEE-405E-B7A4-C286DBC52936}"/>
              </a:ext>
            </a:extLst>
          </p:cNvPr>
          <p:cNvCxnSpPr>
            <a:cxnSpLocks/>
          </p:cNvCxnSpPr>
          <p:nvPr/>
        </p:nvCxnSpPr>
        <p:spPr bwMode="auto">
          <a:xfrm>
            <a:off x="5545614" y="4259022"/>
            <a:ext cx="3333492" cy="1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6DF854-3F40-4674-AAA3-AB9E6AB09D72}"/>
                  </a:ext>
                </a:extLst>
              </p:cNvPr>
              <p:cNvSpPr txBox="1"/>
              <p:nvPr/>
            </p:nvSpPr>
            <p:spPr>
              <a:xfrm>
                <a:off x="5991036" y="2843889"/>
                <a:ext cx="9526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6DF854-3F40-4674-AAA3-AB9E6AB09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1036" y="2843889"/>
                <a:ext cx="952600" cy="307777"/>
              </a:xfrm>
              <a:prstGeom prst="rect">
                <a:avLst/>
              </a:prstGeom>
              <a:blipFill>
                <a:blip r:embed="rId3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B484E4-191C-4A75-9241-22FE8DB27672}"/>
                  </a:ext>
                </a:extLst>
              </p:cNvPr>
              <p:cNvSpPr txBox="1"/>
              <p:nvPr/>
            </p:nvSpPr>
            <p:spPr>
              <a:xfrm>
                <a:off x="6972707" y="2749641"/>
                <a:ext cx="9526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B484E4-191C-4A75-9241-22FE8DB27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2707" y="2749641"/>
                <a:ext cx="952600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E4EB1F-AECF-4B7D-9565-C4BB6F677A60}"/>
                  </a:ext>
                </a:extLst>
              </p:cNvPr>
              <p:cNvSpPr txBox="1"/>
              <p:nvPr/>
            </p:nvSpPr>
            <p:spPr>
              <a:xfrm>
                <a:off x="7624092" y="2485175"/>
                <a:ext cx="9526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E4EB1F-AECF-4B7D-9565-C4BB6F677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4092" y="2485175"/>
                <a:ext cx="952600" cy="6155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560B147-499F-474A-9D7F-86FBA675F190}"/>
              </a:ext>
            </a:extLst>
          </p:cNvPr>
          <p:cNvSpPr/>
          <p:nvPr/>
        </p:nvSpPr>
        <p:spPr bwMode="auto">
          <a:xfrm>
            <a:off x="5959660" y="3497371"/>
            <a:ext cx="2826569" cy="771402"/>
          </a:xfrm>
          <a:custGeom>
            <a:avLst/>
            <a:gdLst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83341 w 2913530"/>
              <a:gd name="connsiteY4" fmla="*/ 313764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74364 h 774364"/>
              <a:gd name="connsiteX1" fmla="*/ 439271 w 2913530"/>
              <a:gd name="connsiteY1" fmla="*/ 747470 h 774364"/>
              <a:gd name="connsiteX2" fmla="*/ 690283 w 2913530"/>
              <a:gd name="connsiteY2" fmla="*/ 559211 h 774364"/>
              <a:gd name="connsiteX3" fmla="*/ 887506 w 2913530"/>
              <a:gd name="connsiteY3" fmla="*/ 379917 h 774364"/>
              <a:gd name="connsiteX4" fmla="*/ 1137140 w 2913530"/>
              <a:gd name="connsiteY4" fmla="*/ 344058 h 774364"/>
              <a:gd name="connsiteX5" fmla="*/ 1344706 w 2913530"/>
              <a:gd name="connsiteY5" fmla="*/ 451635 h 774364"/>
              <a:gd name="connsiteX6" fmla="*/ 1515036 w 2913530"/>
              <a:gd name="connsiteY6" fmla="*/ 478529 h 774364"/>
              <a:gd name="connsiteX7" fmla="*/ 1676400 w 2913530"/>
              <a:gd name="connsiteY7" fmla="*/ 379917 h 774364"/>
              <a:gd name="connsiteX8" fmla="*/ 2043953 w 2913530"/>
              <a:gd name="connsiteY8" fmla="*/ 388882 h 774364"/>
              <a:gd name="connsiteX9" fmla="*/ 2277036 w 2913530"/>
              <a:gd name="connsiteY9" fmla="*/ 415776 h 774364"/>
              <a:gd name="connsiteX10" fmla="*/ 2364752 w 2913530"/>
              <a:gd name="connsiteY10" fmla="*/ 200623 h 774364"/>
              <a:gd name="connsiteX11" fmla="*/ 2492189 w 2913530"/>
              <a:gd name="connsiteY11" fmla="*/ 3400 h 774364"/>
              <a:gd name="connsiteX12" fmla="*/ 2617694 w 2913530"/>
              <a:gd name="connsiteY12" fmla="*/ 102011 h 774364"/>
              <a:gd name="connsiteX13" fmla="*/ 2698377 w 2913530"/>
              <a:gd name="connsiteY13" fmla="*/ 424741 h 774364"/>
              <a:gd name="connsiteX14" fmla="*/ 2779059 w 2913530"/>
              <a:gd name="connsiteY14" fmla="*/ 657823 h 774364"/>
              <a:gd name="connsiteX15" fmla="*/ 2913530 w 2913530"/>
              <a:gd name="connsiteY15" fmla="*/ 756435 h 774364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2043953 w 2913530"/>
              <a:gd name="connsiteY8" fmla="*/ 385920 h 771402"/>
              <a:gd name="connsiteX9" fmla="*/ 2277036 w 2913530"/>
              <a:gd name="connsiteY9" fmla="*/ 412814 h 771402"/>
              <a:gd name="connsiteX10" fmla="*/ 2364752 w 2913530"/>
              <a:gd name="connsiteY10" fmla="*/ 197661 h 771402"/>
              <a:gd name="connsiteX11" fmla="*/ 2492189 w 2913530"/>
              <a:gd name="connsiteY11" fmla="*/ 438 h 771402"/>
              <a:gd name="connsiteX12" fmla="*/ 2626934 w 2913530"/>
              <a:gd name="connsiteY12" fmla="*/ 152837 h 771402"/>
              <a:gd name="connsiteX13" fmla="*/ 2698377 w 2913530"/>
              <a:gd name="connsiteY13" fmla="*/ 421779 h 771402"/>
              <a:gd name="connsiteX14" fmla="*/ 2779059 w 2913530"/>
              <a:gd name="connsiteY14" fmla="*/ 654861 h 771402"/>
              <a:gd name="connsiteX15" fmla="*/ 2913530 w 2913530"/>
              <a:gd name="connsiteY15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43953 w 2913530"/>
              <a:gd name="connsiteY9" fmla="*/ 385920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43953 w 2913530"/>
              <a:gd name="connsiteY9" fmla="*/ 421779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80916 w 2913530"/>
              <a:gd name="connsiteY9" fmla="*/ 421779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13530" h="771402">
                <a:moveTo>
                  <a:pt x="0" y="771402"/>
                </a:moveTo>
                <a:cubicBezTo>
                  <a:pt x="146424" y="762437"/>
                  <a:pt x="324224" y="780367"/>
                  <a:pt x="439271" y="744508"/>
                </a:cubicBezTo>
                <a:cubicBezTo>
                  <a:pt x="554318" y="708649"/>
                  <a:pt x="615577" y="617508"/>
                  <a:pt x="690283" y="556249"/>
                </a:cubicBezTo>
                <a:cubicBezTo>
                  <a:pt x="764989" y="494990"/>
                  <a:pt x="813030" y="412814"/>
                  <a:pt x="887506" y="376955"/>
                </a:cubicBezTo>
                <a:cubicBezTo>
                  <a:pt x="961982" y="341096"/>
                  <a:pt x="1060940" y="329143"/>
                  <a:pt x="1137140" y="341096"/>
                </a:cubicBezTo>
                <a:cubicBezTo>
                  <a:pt x="1213340" y="353049"/>
                  <a:pt x="1281723" y="426261"/>
                  <a:pt x="1344706" y="448673"/>
                </a:cubicBezTo>
                <a:lnTo>
                  <a:pt x="1515036" y="475567"/>
                </a:lnTo>
                <a:cubicBezTo>
                  <a:pt x="1570318" y="463614"/>
                  <a:pt x="1625509" y="402355"/>
                  <a:pt x="1676400" y="376955"/>
                </a:cubicBezTo>
                <a:cubicBezTo>
                  <a:pt x="1727291" y="351555"/>
                  <a:pt x="1759121" y="321673"/>
                  <a:pt x="1820380" y="323167"/>
                </a:cubicBezTo>
                <a:cubicBezTo>
                  <a:pt x="1881639" y="324661"/>
                  <a:pt x="2007887" y="417297"/>
                  <a:pt x="2080916" y="421779"/>
                </a:cubicBezTo>
                <a:cubicBezTo>
                  <a:pt x="2158610" y="430744"/>
                  <a:pt x="2229730" y="450167"/>
                  <a:pt x="2277036" y="412814"/>
                </a:cubicBezTo>
                <a:cubicBezTo>
                  <a:pt x="2324342" y="375461"/>
                  <a:pt x="2343834" y="263402"/>
                  <a:pt x="2364752" y="197661"/>
                </a:cubicBezTo>
                <a:cubicBezTo>
                  <a:pt x="2407231" y="131920"/>
                  <a:pt x="2448492" y="7909"/>
                  <a:pt x="2492189" y="438"/>
                </a:cubicBezTo>
                <a:cubicBezTo>
                  <a:pt x="2535886" y="-7033"/>
                  <a:pt x="2592569" y="82614"/>
                  <a:pt x="2626934" y="152837"/>
                </a:cubicBezTo>
                <a:cubicBezTo>
                  <a:pt x="2650748" y="242484"/>
                  <a:pt x="2673023" y="338108"/>
                  <a:pt x="2698377" y="421779"/>
                </a:cubicBezTo>
                <a:cubicBezTo>
                  <a:pt x="2723731" y="505450"/>
                  <a:pt x="2734235" y="621990"/>
                  <a:pt x="2779059" y="654861"/>
                </a:cubicBezTo>
                <a:lnTo>
                  <a:pt x="2913530" y="753473"/>
                </a:lnTo>
              </a:path>
            </a:pathLst>
          </a:custGeom>
          <a:solidFill>
            <a:srgbClr val="7030A0">
              <a:alpha val="50196"/>
            </a:srgbClr>
          </a:solidFill>
          <a:ln w="9525" cap="flat" cmpd="sng" algn="ctr">
            <a:solidFill>
              <a:srgbClr val="000000">
                <a:alpha val="5098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BF5A7D4-A70E-4635-9686-944A17A5602C}"/>
                  </a:ext>
                </a:extLst>
              </p:cNvPr>
              <p:cNvSpPr txBox="1"/>
              <p:nvPr/>
            </p:nvSpPr>
            <p:spPr>
              <a:xfrm>
                <a:off x="6271029" y="2116890"/>
                <a:ext cx="9462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BF5A7D4-A70E-4635-9686-944A17A56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1029" y="2116890"/>
                <a:ext cx="946285" cy="307777"/>
              </a:xfrm>
              <a:prstGeom prst="rect">
                <a:avLst/>
              </a:prstGeom>
              <a:blipFill>
                <a:blip r:embed="rId6"/>
                <a:stretch>
                  <a:fillRect l="-5806" r="-9677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3CA8E34-3D14-448D-98DA-B573FBD16131}"/>
                  </a:ext>
                </a:extLst>
              </p:cNvPr>
              <p:cNvSpPr txBox="1"/>
              <p:nvPr/>
            </p:nvSpPr>
            <p:spPr>
              <a:xfrm>
                <a:off x="2403258" y="3639496"/>
                <a:ext cx="3142356" cy="7522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3CA8E34-3D14-448D-98DA-B573FBD16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3258" y="3639496"/>
                <a:ext cx="3142356" cy="7522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43CF0C2-0A5C-41C9-B31C-9E9C036E3C79}"/>
              </a:ext>
            </a:extLst>
          </p:cNvPr>
          <p:cNvCxnSpPr>
            <a:cxnSpLocks/>
          </p:cNvCxnSpPr>
          <p:nvPr/>
        </p:nvCxnSpPr>
        <p:spPr bwMode="auto">
          <a:xfrm>
            <a:off x="6603472" y="2518403"/>
            <a:ext cx="128768" cy="4785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1448445-1C08-4468-B07E-900E08AAD961}"/>
              </a:ext>
            </a:extLst>
          </p:cNvPr>
          <p:cNvCxnSpPr>
            <a:cxnSpLocks/>
            <a:stCxn id="21" idx="2"/>
          </p:cNvCxnSpPr>
          <p:nvPr/>
        </p:nvCxnSpPr>
        <p:spPr bwMode="auto">
          <a:xfrm>
            <a:off x="6744172" y="2424667"/>
            <a:ext cx="708148" cy="7269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C0C16AE-9B4A-40E7-9791-96E6758C7F8F}"/>
              </a:ext>
            </a:extLst>
          </p:cNvPr>
          <p:cNvCxnSpPr>
            <a:cxnSpLocks/>
          </p:cNvCxnSpPr>
          <p:nvPr/>
        </p:nvCxnSpPr>
        <p:spPr bwMode="auto">
          <a:xfrm>
            <a:off x="6904012" y="2499121"/>
            <a:ext cx="1340396" cy="4978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82DDF55-47B5-4D20-9B8D-9B6DADD778E4}"/>
                  </a:ext>
                </a:extLst>
              </p:cNvPr>
              <p:cNvSpPr txBox="1"/>
              <p:nvPr/>
            </p:nvSpPr>
            <p:spPr>
              <a:xfrm>
                <a:off x="794171" y="4824267"/>
                <a:ext cx="7555658" cy="6408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&amp;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82DDF55-47B5-4D20-9B8D-9B6DADD77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171" y="4824267"/>
                <a:ext cx="7555658" cy="6408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94FF396-5F93-44A4-B81E-748372412226}"/>
                  </a:ext>
                </a:extLst>
              </p:cNvPr>
              <p:cNvSpPr/>
              <p:nvPr/>
            </p:nvSpPr>
            <p:spPr>
              <a:xfrm>
                <a:off x="2526655" y="2812866"/>
                <a:ext cx="332424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94FF396-5F93-44A4-B81E-7483724122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655" y="2812866"/>
                <a:ext cx="3324243" cy="400110"/>
              </a:xfrm>
              <a:prstGeom prst="rect">
                <a:avLst/>
              </a:prstGeom>
              <a:blipFill>
                <a:blip r:embed="rId9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C20BB7D-9437-45D2-AFA2-B316B55D853F}"/>
                  </a:ext>
                </a:extLst>
              </p:cNvPr>
              <p:cNvSpPr/>
              <p:nvPr/>
            </p:nvSpPr>
            <p:spPr>
              <a:xfrm>
                <a:off x="2562284" y="2380818"/>
                <a:ext cx="200971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C20BB7D-9437-45D2-AFA2-B316B55D85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284" y="2380818"/>
                <a:ext cx="2009716" cy="400110"/>
              </a:xfrm>
              <a:prstGeom prst="rect">
                <a:avLst/>
              </a:prstGeom>
              <a:blipFill>
                <a:blip r:embed="rId10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133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2" grpId="0"/>
      <p:bldP spid="3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696200" cy="1143000"/>
          </a:xfrm>
        </p:spPr>
        <p:txBody>
          <a:bodyPr/>
          <a:lstStyle/>
          <a:p>
            <a:r>
              <a:rPr lang="nb-NO" dirty="0"/>
              <a:t>M-</a:t>
            </a:r>
            <a:r>
              <a:rPr lang="nb-NO" dirty="0" err="1"/>
              <a:t>step</a:t>
            </a:r>
            <a:r>
              <a:rPr lang="nb-NO" dirty="0"/>
              <a:t>- </a:t>
            </a:r>
            <a:r>
              <a:rPr lang="nb-NO" dirty="0" err="1"/>
              <a:t>Mixture</a:t>
            </a:r>
            <a:r>
              <a:rPr lang="nb-NO" dirty="0"/>
              <a:t> </a:t>
            </a:r>
            <a:r>
              <a:rPr lang="nb-NO" dirty="0" err="1"/>
              <a:t>Gaussian</a:t>
            </a:r>
            <a:r>
              <a:rPr lang="nb-NO" dirty="0"/>
              <a:t> 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612"/>
          <a:stretch/>
        </p:blipFill>
        <p:spPr>
          <a:xfrm>
            <a:off x="971600" y="1124744"/>
            <a:ext cx="6902197" cy="1080120"/>
          </a:xfrm>
        </p:spPr>
      </p:pic>
      <p:pic>
        <p:nvPicPr>
          <p:cNvPr id="5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73" b="33011"/>
          <a:stretch/>
        </p:blipFill>
        <p:spPr bwMode="auto">
          <a:xfrm>
            <a:off x="971600" y="2389098"/>
            <a:ext cx="6902197" cy="2007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83"/>
          <a:stretch/>
        </p:blipFill>
        <p:spPr bwMode="auto">
          <a:xfrm>
            <a:off x="971600" y="4581128"/>
            <a:ext cx="6902197" cy="1520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940152" y="2782423"/>
                <a:ext cx="2592288" cy="698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nb-NO" sz="1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nb-NO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nb-NO" sz="1400"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⁡(</m:t>
                                  </m:r>
                                  <m:sSub>
                                    <m:sSub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den>
                              </m:f>
                            </m:e>
                          </m:nary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2782423"/>
                <a:ext cx="2592288" cy="6981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40152" y="3473345"/>
                <a:ext cx="2592288" cy="7171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nb-NO" sz="1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473345"/>
                <a:ext cx="2592288" cy="7171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Brace 8"/>
          <p:cNvSpPr/>
          <p:nvPr/>
        </p:nvSpPr>
        <p:spPr bwMode="auto">
          <a:xfrm rot="5400000">
            <a:off x="7102043" y="3484404"/>
            <a:ext cx="288029" cy="155679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246057" y="4252496"/>
                <a:ext cx="56707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6057" y="4252496"/>
                <a:ext cx="567078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99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nb-NO" dirty="0" err="1"/>
              <a:t>Examples</a:t>
            </a:r>
            <a:r>
              <a:rPr lang="nb-NO" dirty="0"/>
              <a:t> </a:t>
            </a:r>
            <a:r>
              <a:rPr lang="nb-NO" dirty="0" err="1"/>
              <a:t>galaxy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1" y="1124744"/>
            <a:ext cx="8331297" cy="489654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546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696200" cy="1143000"/>
          </a:xfrm>
        </p:spPr>
        <p:txBody>
          <a:bodyPr/>
          <a:lstStyle/>
          <a:p>
            <a:r>
              <a:rPr lang="en-US" sz="2800" dirty="0"/>
              <a:t>EM clustering of </a:t>
            </a:r>
            <a:r>
              <a:rPr lang="en-US" sz="2800" dirty="0">
                <a:hlinkClick r:id="rId2" tooltip="Old Faithful"/>
              </a:rPr>
              <a:t>Old Faithful</a:t>
            </a:r>
            <a:r>
              <a:rPr lang="en-US" sz="2800" dirty="0"/>
              <a:t> eruption data. </a:t>
            </a:r>
            <a:endParaRPr lang="nb-NO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85628" y="5500557"/>
            <a:ext cx="5724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dirty="0"/>
              <a:t>By </a:t>
            </a:r>
            <a:r>
              <a:rPr lang="nb-NO" sz="1600" dirty="0" err="1"/>
              <a:t>Chire</a:t>
            </a:r>
            <a:r>
              <a:rPr lang="nb-NO" sz="1600" dirty="0"/>
              <a:t> - </a:t>
            </a:r>
            <a:r>
              <a:rPr lang="nb-NO" sz="1600" dirty="0" err="1"/>
              <a:t>Own</a:t>
            </a:r>
            <a:r>
              <a:rPr lang="nb-NO" sz="1600" dirty="0"/>
              <a:t> </a:t>
            </a:r>
            <a:r>
              <a:rPr lang="nb-NO" sz="1600" dirty="0" err="1"/>
              <a:t>work</a:t>
            </a:r>
            <a:r>
              <a:rPr lang="nb-NO" sz="1600" dirty="0"/>
              <a:t>, CC BY-SA 3.0, https://commons.wikimedia.org/w/index.php?curid=20494862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700808"/>
            <a:ext cx="4248472" cy="3646605"/>
          </a:xfrm>
        </p:spPr>
      </p:pic>
    </p:spTree>
    <p:extLst>
      <p:ext uri="{BB962C8B-B14F-4D97-AF65-F5344CB8AC3E}">
        <p14:creationId xmlns:p14="http://schemas.microsoft.com/office/powerpoint/2010/main" val="893016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305615"/>
            <a:ext cx="7696200" cy="1143000"/>
          </a:xfrm>
        </p:spPr>
        <p:txBody>
          <a:bodyPr/>
          <a:lstStyle/>
          <a:p>
            <a:r>
              <a:rPr lang="en-US" dirty="0"/>
              <a:t>EM in exponential family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68760"/>
            <a:ext cx="5793433" cy="4896544"/>
          </a:xfrm>
          <a:ln>
            <a:solidFill>
              <a:schemeClr val="tx1"/>
            </a:solidFill>
          </a:ln>
        </p:spPr>
      </p:pic>
      <p:sp>
        <p:nvSpPr>
          <p:cNvPr id="5" name="TekstSylinder 4"/>
          <p:cNvSpPr txBox="1"/>
          <p:nvPr/>
        </p:nvSpPr>
        <p:spPr>
          <a:xfrm>
            <a:off x="6444208" y="1557680"/>
            <a:ext cx="2304256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dirty="0"/>
              <a:t>Why?  We can do computations in advance and just identify terms afterwards</a:t>
            </a:r>
          </a:p>
          <a:p>
            <a:endParaRPr lang="en-US" sz="1500" dirty="0"/>
          </a:p>
          <a:p>
            <a:r>
              <a:rPr lang="en-US" sz="1500" dirty="0"/>
              <a:t>Simplifies a lot of standard problems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512" y="459047"/>
            <a:ext cx="8712968" cy="1143000"/>
          </a:xfrm>
        </p:spPr>
        <p:txBody>
          <a:bodyPr/>
          <a:lstStyle/>
          <a:p>
            <a:r>
              <a:rPr lang="en-US" sz="2800" dirty="0"/>
              <a:t>The EM algorithms in exponential families E &amp; M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65"/>
          <a:stretch/>
        </p:blipFill>
        <p:spPr>
          <a:xfrm>
            <a:off x="1579710" y="1412776"/>
            <a:ext cx="5764367" cy="2740673"/>
          </a:xfrm>
        </p:spPr>
      </p:pic>
      <p:sp>
        <p:nvSpPr>
          <p:cNvPr id="5" name="Rektangel 4"/>
          <p:cNvSpPr/>
          <p:nvPr/>
        </p:nvSpPr>
        <p:spPr>
          <a:xfrm>
            <a:off x="3269893" y="3544942"/>
            <a:ext cx="417839" cy="51612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03356" y="3322855"/>
            <a:ext cx="130708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What is this?</a:t>
            </a:r>
          </a:p>
        </p:txBody>
      </p:sp>
      <p:cxnSp>
        <p:nvCxnSpPr>
          <p:cNvPr id="8" name="Rett pilkobling 7"/>
          <p:cNvCxnSpPr/>
          <p:nvPr/>
        </p:nvCxnSpPr>
        <p:spPr>
          <a:xfrm>
            <a:off x="1475656" y="3544942"/>
            <a:ext cx="1794237" cy="10018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3" t="60523"/>
          <a:stretch/>
        </p:blipFill>
        <p:spPr>
          <a:xfrm>
            <a:off x="342654" y="4380857"/>
            <a:ext cx="4347159" cy="1692560"/>
          </a:xfrm>
          <a:prstGeom prst="rect">
            <a:avLst/>
          </a:prstGeom>
          <a:ln>
            <a:solidFill>
              <a:srgbClr val="C0000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/>
              <p:cNvSpPr txBox="1"/>
              <p:nvPr/>
            </p:nvSpPr>
            <p:spPr>
              <a:xfrm>
                <a:off x="5556968" y="5386949"/>
                <a:ext cx="2634824" cy="706347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7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7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700" b="1" i="1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b>
                            <m:r>
                              <a:rPr lang="en-US" sz="27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7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sz="27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700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sz="27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sz="27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7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7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7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400" dirty="0"/>
                  <a:t>  =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kstSylinder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968" y="5386949"/>
                <a:ext cx="2634824" cy="706347"/>
              </a:xfrm>
              <a:prstGeom prst="rect">
                <a:avLst/>
              </a:prstGeom>
              <a:blipFill>
                <a:blip r:embed="rId3"/>
                <a:stretch>
                  <a:fillRect b="-2542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/>
              <p:cNvSpPr txBox="1"/>
              <p:nvPr/>
            </p:nvSpPr>
            <p:spPr>
              <a:xfrm>
                <a:off x="4869747" y="4578278"/>
                <a:ext cx="4128117" cy="371833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 smtClean="0"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US" sz="210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lang="en-US" sz="2100" i="1">
                          <a:latin typeface="Cambria Math" panose="02040503050406030204" pitchFamily="18" charset="0"/>
                        </a:rPr>
                        <m:t>𝑑𝑧</m:t>
                      </m:r>
                      <m:r>
                        <a:rPr lang="en-US" sz="2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1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15" name="TekstSylinder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747" y="4578278"/>
                <a:ext cx="4128117" cy="371833"/>
              </a:xfrm>
              <a:prstGeom prst="rect">
                <a:avLst/>
              </a:prstGeom>
              <a:blipFill>
                <a:blip r:embed="rId4"/>
                <a:stretch>
                  <a:fillRect l="-2346" t="-6061" b="-22727"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Rett pilkobling 16"/>
          <p:cNvCxnSpPr>
            <a:stCxn id="13" idx="3"/>
            <a:endCxn id="14" idx="1"/>
          </p:cNvCxnSpPr>
          <p:nvPr/>
        </p:nvCxnSpPr>
        <p:spPr>
          <a:xfrm>
            <a:off x="4689813" y="5227137"/>
            <a:ext cx="867155" cy="5129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pilkobling 18"/>
          <p:cNvCxnSpPr>
            <a:stCxn id="14" idx="0"/>
          </p:cNvCxnSpPr>
          <p:nvPr/>
        </p:nvCxnSpPr>
        <p:spPr>
          <a:xfrm flipV="1">
            <a:off x="6874380" y="4945555"/>
            <a:ext cx="937980" cy="4413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pilkobling 21"/>
          <p:cNvCxnSpPr/>
          <p:nvPr/>
        </p:nvCxnSpPr>
        <p:spPr>
          <a:xfrm>
            <a:off x="4669660" y="3933056"/>
            <a:ext cx="539955" cy="6360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pilkobling 24"/>
          <p:cNvCxnSpPr>
            <a:stCxn id="28" idx="2"/>
          </p:cNvCxnSpPr>
          <p:nvPr/>
        </p:nvCxnSpPr>
        <p:spPr>
          <a:xfrm flipH="1">
            <a:off x="7585694" y="3983845"/>
            <a:ext cx="32682" cy="59443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kstSylinder 27"/>
              <p:cNvSpPr txBox="1"/>
              <p:nvPr/>
            </p:nvSpPr>
            <p:spPr>
              <a:xfrm>
                <a:off x="6889843" y="3544942"/>
                <a:ext cx="1457066" cy="438903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US" sz="1500" i="1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5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28" name="TekstSylinder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843" y="3544942"/>
                <a:ext cx="1457066" cy="4389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1043608" y="5517232"/>
            <a:ext cx="72008" cy="7311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0857" y="6096287"/>
                <a:ext cx="4095119" cy="677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1</a:t>
                </a:r>
                <a:r>
                  <a:rPr lang="en-US" sz="1400" baseline="30000" dirty="0"/>
                  <a:t>st</a:t>
                </a:r>
                <a:r>
                  <a:rPr lang="en-US" sz="1400" dirty="0"/>
                  <a:t>  term: Multiply with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den>
                    </m:f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and put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b="1" i="1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b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  <m:sup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1400" dirty="0"/>
                  <a:t> outside integral, What remains inside integrates to 1  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57" y="6096287"/>
                <a:ext cx="4095119" cy="677686"/>
              </a:xfrm>
              <a:prstGeom prst="rect">
                <a:avLst/>
              </a:prstGeom>
              <a:blipFill>
                <a:blip r:embed="rId6"/>
                <a:stretch>
                  <a:fillRect l="-446" b="-90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623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4" grpId="0" animBg="1"/>
      <p:bldP spid="15" grpId="0" animBg="1"/>
      <p:bldP spid="28" grpId="0" animBg="1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1485" y="315511"/>
            <a:ext cx="7696200" cy="1143000"/>
          </a:xfrm>
        </p:spPr>
        <p:txBody>
          <a:bodyPr/>
          <a:lstStyle/>
          <a:p>
            <a:r>
              <a:rPr lang="en-US" dirty="0"/>
              <a:t>Results 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17"/>
          <a:stretch/>
        </p:blipFill>
        <p:spPr>
          <a:xfrm>
            <a:off x="546778" y="1470327"/>
            <a:ext cx="4405398" cy="887634"/>
          </a:xfr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11" y="3366815"/>
            <a:ext cx="7343927" cy="3149843"/>
          </a:xfrm>
          <a:prstGeom prst="rect">
            <a:avLst/>
          </a:prstGeom>
        </p:spPr>
      </p:pic>
      <p:cxnSp>
        <p:nvCxnSpPr>
          <p:cNvPr id="7" name="Rett pilkobling 6"/>
          <p:cNvCxnSpPr/>
          <p:nvPr/>
        </p:nvCxnSpPr>
        <p:spPr>
          <a:xfrm flipH="1">
            <a:off x="3453064" y="887011"/>
            <a:ext cx="1504884" cy="6927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Sylinder 7"/>
          <p:cNvSpPr txBox="1"/>
          <p:nvPr/>
        </p:nvSpPr>
        <p:spPr>
          <a:xfrm>
            <a:off x="5061357" y="543267"/>
            <a:ext cx="3838720" cy="2169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dirty="0"/>
              <a:t>Compute this integral with your old theta</a:t>
            </a:r>
          </a:p>
          <a:p>
            <a:r>
              <a:rPr lang="en-US" sz="1500" dirty="0"/>
              <a:t>A bit sloppy to say that this is the E-step  the real E-step  is to compute the maximizing function:</a:t>
            </a:r>
          </a:p>
          <a:p>
            <a:r>
              <a:rPr lang="en-US" sz="1500" dirty="0"/>
              <a:t>     </a:t>
            </a:r>
          </a:p>
          <a:p>
            <a:endParaRPr lang="en-US" sz="1500" dirty="0"/>
          </a:p>
          <a:p>
            <a:r>
              <a:rPr lang="en-US" sz="1500" dirty="0"/>
              <a:t>In the exponential family it turns out  that what you need for computations is           the expectation of the sufficient statistics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ktangel 8"/>
              <p:cNvSpPr/>
              <p:nvPr/>
            </p:nvSpPr>
            <p:spPr>
              <a:xfrm>
                <a:off x="5279720" y="1528653"/>
                <a:ext cx="3401994" cy="357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5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e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5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5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e>
                                  <m:r>
                                    <a:rPr lang="en-US" sz="15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</m:d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func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1500" i="1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br>
                  <a:rPr lang="en-US" sz="1500" i="1" dirty="0">
                    <a:latin typeface="Cambria Math" panose="02040503050406030204" pitchFamily="18" charset="0"/>
                  </a:rPr>
                </a:br>
                <a:endParaRPr lang="en-US" sz="1500" dirty="0"/>
              </a:p>
            </p:txBody>
          </p:sp>
        </mc:Choice>
        <mc:Fallback xmlns="">
          <p:sp>
            <p:nvSpPr>
              <p:cNvPr id="9" name="Rektangel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720" y="1528653"/>
                <a:ext cx="3401994" cy="357406"/>
              </a:xfrm>
              <a:prstGeom prst="rect">
                <a:avLst/>
              </a:prstGeom>
              <a:blipFill>
                <a:blip r:embed="rId4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26998" y="2390144"/>
                <a:ext cx="462376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sz="1200" i="1" dirty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1" i="1" dirty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</m:d>
                    <m:r>
                      <a:rPr lang="nb-NO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sz="1200" b="1" i="1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nb-NO" sz="1200" b="0" i="1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en-US" sz="1200" dirty="0"/>
                  <a:t>is the conditional expectation of the complete data given  the observed data.</a:t>
                </a:r>
                <a:r>
                  <a:rPr lang="en-US" sz="1200" dirty="0">
                    <a:solidFill>
                      <a:srgbClr val="333333"/>
                    </a:solidFill>
                    <a:latin typeface="Helvetica Neue"/>
                  </a:rPr>
                  <a:t> </a:t>
                </a:r>
              </a:p>
              <a:p>
                <a:endParaRPr lang="en-US" sz="1200" dirty="0">
                  <a:solidFill>
                    <a:srgbClr val="333333"/>
                  </a:solidFill>
                  <a:latin typeface="Helvetica Neue"/>
                </a:endParaRPr>
              </a:p>
              <a:p>
                <a14:m>
                  <m:oMath xmlns:m="http://schemas.openxmlformats.org/officeDocument/2006/math">
                    <m:r>
                      <a:rPr lang="nb-NO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sz="1200" i="1" dirty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1" i="1" dirty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</m:d>
                    <m:r>
                      <a:rPr lang="nb-NO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en-US" sz="1200" dirty="0">
                    <a:solidFill>
                      <a:srgbClr val="333333"/>
                    </a:solidFill>
                    <a:latin typeface="Helvetica Neue"/>
                  </a:rPr>
                  <a:t>is the unconditional expectation of the complete data</a:t>
                </a: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998" y="2390144"/>
                <a:ext cx="4623760" cy="830997"/>
              </a:xfrm>
              <a:prstGeom prst="rect">
                <a:avLst/>
              </a:prstGeom>
              <a:blipFill>
                <a:blip r:embed="rId5"/>
                <a:stretch>
                  <a:fillRect t="-735" b="-44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020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5576" y="331440"/>
            <a:ext cx="7696200" cy="1143000"/>
          </a:xfrm>
        </p:spPr>
        <p:txBody>
          <a:bodyPr/>
          <a:lstStyle/>
          <a:p>
            <a:r>
              <a:rPr lang="en-US" dirty="0"/>
              <a:t>Variance estimate in EM  (4.2.3.4)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1474440"/>
                <a:ext cx="7696200" cy="5266928"/>
              </a:xfrm>
            </p:spPr>
            <p:txBody>
              <a:bodyPr/>
              <a:lstStyle/>
              <a:p>
                <a:r>
                  <a:rPr lang="en-US" sz="2400" dirty="0"/>
                  <a:t>Many approaches</a:t>
                </a:r>
              </a:p>
              <a:p>
                <a:r>
                  <a:rPr lang="en-US" sz="2400" dirty="0"/>
                  <a:t>Approximation using, information matrix   </a:t>
                </a:r>
                <a:br>
                  <a:rPr lang="nb-NO" sz="2400" b="0" i="0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(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′′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(observed information matrix)</a:t>
                </a:r>
              </a:p>
              <a:p>
                <a:pPr lvl="1"/>
                <a:r>
                  <a:rPr lang="en-US" sz="2000" dirty="0"/>
                  <a:t>Louis method  (4.2.3.1), Just the part about </a:t>
                </a:r>
                <a:br>
                  <a:rPr lang="en-US" sz="2000" dirty="0"/>
                </a:br>
                <a:r>
                  <a:rPr lang="en-US" sz="2000" dirty="0"/>
                  <a:t>complete and missing information</a:t>
                </a:r>
              </a:p>
              <a:p>
                <a:pPr lvl="1"/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The SEM algorithm (4.2.3.2)</a:t>
                </a:r>
              </a:p>
              <a:p>
                <a:pPr lvl="1"/>
                <a:r>
                  <a:rPr lang="en-US" sz="2000" dirty="0"/>
                  <a:t>Empirical information (4.2.3.4)</a:t>
                </a:r>
              </a:p>
              <a:p>
                <a:pPr lvl="1"/>
                <a:r>
                  <a:rPr lang="en-US" sz="2000" dirty="0"/>
                  <a:t>Numerical Differentiation (4.2.3.5)</a:t>
                </a:r>
              </a:p>
              <a:p>
                <a:r>
                  <a:rPr lang="en-US" sz="2400" dirty="0"/>
                  <a:t>Bootstrapping  (4.2.3.3 for EM)</a:t>
                </a:r>
              </a:p>
              <a:p>
                <a:pPr lvl="1"/>
                <a:r>
                  <a:rPr lang="en-US" sz="2000" dirty="0"/>
                  <a:t>General approach (9.1 &amp; 9.2)</a:t>
                </a:r>
              </a:p>
              <a:p>
                <a:pPr lvl="1"/>
                <a:endParaRPr lang="en-US" sz="2000" dirty="0"/>
              </a:p>
              <a:p>
                <a:pPr marL="342900" lvl="1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1474440"/>
                <a:ext cx="7696200" cy="5266928"/>
              </a:xfrm>
              <a:blipFill>
                <a:blip r:embed="rId2"/>
                <a:stretch>
                  <a:fillRect l="-1109" t="-8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23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8442" y="325432"/>
            <a:ext cx="7886700" cy="994172"/>
          </a:xfrm>
        </p:spPr>
        <p:txBody>
          <a:bodyPr/>
          <a:lstStyle/>
          <a:p>
            <a:r>
              <a:rPr lang="en-US" sz="2800" dirty="0"/>
              <a:t>Missing information (4.2.3.1)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/>
              <p:cNvSpPr/>
              <p:nvPr/>
            </p:nvSpPr>
            <p:spPr>
              <a:xfrm>
                <a:off x="1396966" y="2318966"/>
                <a:ext cx="5305926" cy="5422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ℓ</m:t>
                                      </m:r>
                                    </m:e>
                                    <m:sup>
                                      <m: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  <m:t>𝜽</m:t>
                                      </m:r>
                                    </m:e>
                                    <m:e>
                                      <m: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</m:d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=−</m:t>
                                  </m:r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𝑸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𝑯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" name="Rektange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966" y="2318966"/>
                <a:ext cx="5305926" cy="542264"/>
              </a:xfrm>
              <a:prstGeom prst="rect">
                <a:avLst/>
              </a:prstGeom>
              <a:blipFill>
                <a:blip r:embed="rId2"/>
                <a:stretch>
                  <a:fillRect t="-160674" b="-2280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/>
              <p:cNvSpPr/>
              <p:nvPr/>
            </p:nvSpPr>
            <p:spPr>
              <a:xfrm>
                <a:off x="1043740" y="3286016"/>
                <a:ext cx="5305926" cy="3942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sub>
                      </m:sSub>
                      <m:d>
                        <m:d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sz="1800" b="1" i="1">
                          <a:latin typeface="Cambria Math" panose="02040503050406030204" pitchFamily="18" charset="0"/>
                        </a:rPr>
                        <m:t>=         </m:t>
                      </m:r>
                      <m:sSub>
                        <m:sSub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𝒀</m:t>
                          </m:r>
                        </m:sub>
                      </m:sSub>
                      <m:d>
                        <m:d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sz="1800">
                          <a:latin typeface="Cambria Math" panose="02040503050406030204" pitchFamily="18" charset="0"/>
                        </a:rPr>
                        <m:t>    −     </m:t>
                      </m:r>
                      <m:sSub>
                        <m:sSub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sub>
                      </m:sSub>
                      <m:r>
                        <a:rPr lang="en-US" sz="1800" b="1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" name="Rektange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740" y="3286016"/>
                <a:ext cx="5305926" cy="394210"/>
              </a:xfrm>
              <a:prstGeom prst="rect">
                <a:avLst/>
              </a:prstGeom>
              <a:blipFill>
                <a:blip r:embed="rId3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/>
              <p:cNvSpPr/>
              <p:nvPr/>
            </p:nvSpPr>
            <p:spPr>
              <a:xfrm>
                <a:off x="2195489" y="1441962"/>
                <a:ext cx="3405484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en-US" sz="1800" b="1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Rektange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489" y="1441962"/>
                <a:ext cx="3405484" cy="404983"/>
              </a:xfrm>
              <a:prstGeom prst="rect">
                <a:avLst/>
              </a:prstGeom>
              <a:blipFill>
                <a:blip r:embed="rId4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/>
          <p:cNvSpPr txBox="1"/>
          <p:nvPr/>
        </p:nvSpPr>
        <p:spPr>
          <a:xfrm>
            <a:off x="757990" y="3714830"/>
            <a:ext cx="202651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Observed information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2749729" y="3714830"/>
            <a:ext cx="20168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Complete information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4805974" y="3708342"/>
            <a:ext cx="184537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Missing information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6890130" y="1534433"/>
            <a:ext cx="164231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So you do not differentiate with respect to second argument</a:t>
            </a:r>
          </a:p>
        </p:txBody>
      </p:sp>
      <p:cxnSp>
        <p:nvCxnSpPr>
          <p:cNvPr id="12" name="Rett pilkobling 11"/>
          <p:cNvCxnSpPr/>
          <p:nvPr/>
        </p:nvCxnSpPr>
        <p:spPr>
          <a:xfrm flipH="1">
            <a:off x="5897526" y="2101429"/>
            <a:ext cx="938463" cy="3057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/>
          <p:cNvCxnSpPr/>
          <p:nvPr/>
        </p:nvCxnSpPr>
        <p:spPr>
          <a:xfrm flipH="1">
            <a:off x="4228815" y="2101429"/>
            <a:ext cx="2565061" cy="250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618442" y="4572080"/>
                <a:ext cx="7886700" cy="1208147"/>
              </a:xfrm>
            </p:spPr>
            <p:txBody>
              <a:bodyPr/>
              <a:lstStyle/>
              <a:p>
                <a:r>
                  <a:rPr lang="en-US" sz="2000" dirty="0"/>
                  <a:t>Nice way of understanding the information loss in missing data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Sometimes easier to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𝒀</m:t>
                        </m:r>
                      </m:sub>
                    </m:sSub>
                    <m:d>
                      <m:d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  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𝒁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𝑿</m:t>
                        </m:r>
                      </m:sub>
                    </m:sSub>
                    <m:r>
                      <a:rPr lang="en-US" sz="2000" b="1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5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8442" y="4572080"/>
                <a:ext cx="7886700" cy="1208147"/>
              </a:xfrm>
              <a:blipFill>
                <a:blip r:embed="rId5"/>
                <a:stretch>
                  <a:fillRect l="-696" t="-2020" b="-30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14" name="Plassholder for innhold 3">
            <a:extLst>
              <a:ext uri="{FF2B5EF4-FFF2-40B4-BE49-F238E27FC236}">
                <a16:creationId xmlns:a16="http://schemas.microsoft.com/office/drawing/2014/main" id="{90AED750-F6DA-4324-8EDD-B4681F76AC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4" t="22393" r="21354" b="67655"/>
          <a:stretch/>
        </p:blipFill>
        <p:spPr bwMode="auto">
          <a:xfrm>
            <a:off x="5152604" y="159168"/>
            <a:ext cx="4036207" cy="41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901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886700" cy="994172"/>
          </a:xfrm>
        </p:spPr>
        <p:txBody>
          <a:bodyPr/>
          <a:lstStyle/>
          <a:p>
            <a:r>
              <a:rPr lang="en-US" dirty="0"/>
              <a:t>Empirical information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147"/>
          <a:stretch/>
        </p:blipFill>
        <p:spPr>
          <a:xfrm>
            <a:off x="1043608" y="1124743"/>
            <a:ext cx="6840760" cy="1944217"/>
          </a:xfrm>
          <a:ln>
            <a:solidFill>
              <a:schemeClr val="tx1"/>
            </a:solidFill>
          </a:ln>
        </p:spPr>
      </p:pic>
      <p:pic>
        <p:nvPicPr>
          <p:cNvPr id="5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" t="58692" r="-70" b="361"/>
          <a:stretch/>
        </p:blipFill>
        <p:spPr bwMode="auto">
          <a:xfrm>
            <a:off x="1043608" y="4293096"/>
            <a:ext cx="6840760" cy="21602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588224" y="5229200"/>
                <a:ext cx="2198068" cy="70788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But </a:t>
                </a:r>
                <a:r>
                  <a:rPr lang="nb-NO" dirty="0" err="1"/>
                  <a:t>how</a:t>
                </a:r>
                <a:r>
                  <a:rPr lang="nb-NO" dirty="0"/>
                  <a:t> do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compute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ℓ′(</m:t>
                    </m:r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?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5229200"/>
                <a:ext cx="2198068" cy="707886"/>
              </a:xfrm>
              <a:prstGeom prst="rect">
                <a:avLst/>
              </a:prstGeom>
              <a:blipFill>
                <a:blip r:embed="rId3"/>
                <a:stretch>
                  <a:fillRect l="-2762" t="-3390" r="-829" b="-1440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 bwMode="auto">
          <a:xfrm flipH="1" flipV="1">
            <a:off x="5796136" y="5373216"/>
            <a:ext cx="72008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0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2" b="39944"/>
          <a:stretch/>
        </p:blipFill>
        <p:spPr bwMode="auto">
          <a:xfrm>
            <a:off x="1043608" y="3068960"/>
            <a:ext cx="6840760" cy="1224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911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en-US" dirty="0"/>
              <a:t>Computing the score function in EM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9" r="28375" b="47608"/>
          <a:stretch/>
        </p:blipFill>
        <p:spPr>
          <a:xfrm>
            <a:off x="1023692" y="1972138"/>
            <a:ext cx="5400600" cy="1584176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/>
              <p:cNvSpPr/>
              <p:nvPr/>
            </p:nvSpPr>
            <p:spPr>
              <a:xfrm>
                <a:off x="1248113" y="1469559"/>
                <a:ext cx="3405484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en-US" sz="1800" b="1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5" name="Rektange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113" y="1469559"/>
                <a:ext cx="3405484" cy="404983"/>
              </a:xfrm>
              <a:prstGeom prst="rect">
                <a:avLst/>
              </a:prstGeom>
              <a:blipFill>
                <a:blip r:embed="rId3"/>
                <a:stretch>
                  <a:fillRect b="-597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61" r="37925" b="38505"/>
          <a:stretch/>
        </p:blipFill>
        <p:spPr bwMode="auto">
          <a:xfrm>
            <a:off x="1023692" y="3653910"/>
            <a:ext cx="468052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64" r="40791" b="16177"/>
          <a:stretch/>
        </p:blipFill>
        <p:spPr bwMode="auto">
          <a:xfrm>
            <a:off x="1023692" y="4252963"/>
            <a:ext cx="446449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91"/>
          <a:stretch/>
        </p:blipFill>
        <p:spPr bwMode="auto">
          <a:xfrm>
            <a:off x="1023692" y="5589240"/>
            <a:ext cx="7540134" cy="81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511680" y="4300330"/>
                <a:ext cx="3113609" cy="54489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-</a:t>
                </a:r>
                <a:r>
                  <a:rPr lang="en-US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680" y="4300330"/>
                <a:ext cx="3113609" cy="544893"/>
              </a:xfrm>
              <a:prstGeom prst="rect">
                <a:avLst/>
              </a:prstGeom>
              <a:blipFill>
                <a:blip r:embed="rId4"/>
                <a:stretch>
                  <a:fillRect b="-43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9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19776" y="332656"/>
            <a:ext cx="7696200" cy="1143000"/>
          </a:xfrm>
        </p:spPr>
        <p:txBody>
          <a:bodyPr/>
          <a:lstStyle/>
          <a:p>
            <a:r>
              <a:rPr lang="en-US" dirty="0"/>
              <a:t>Bootstrapping EM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340768"/>
                <a:ext cx="8424936" cy="4752528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General Bootstrap</a:t>
                </a:r>
              </a:p>
              <a:p>
                <a:r>
                  <a:rPr lang="en-US" dirty="0"/>
                  <a:t>We have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 i.e. a way to compute an estimate</a:t>
                </a:r>
              </a:p>
              <a:p>
                <a:endParaRPr lang="en-US" dirty="0"/>
              </a:p>
              <a:p>
                <a:r>
                  <a:rPr lang="en-US" dirty="0"/>
                  <a:t>Algorithm: </a:t>
                </a:r>
              </a:p>
              <a:p>
                <a:pPr lvl="1"/>
                <a:r>
                  <a:rPr lang="en-US" dirty="0"/>
                  <a:t>For j=1,…,B</a:t>
                </a:r>
              </a:p>
              <a:p>
                <a:pPr lvl="2"/>
                <a:r>
                  <a:rPr lang="en-US" dirty="0"/>
                  <a:t>Generate sample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{</m:t>
                    </m:r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1" i="1" smtClean="0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, from an approximation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(parametric / nonparametric)</a:t>
                </a:r>
              </a:p>
              <a:p>
                <a:pPr lvl="2"/>
                <a:r>
                  <a:rPr lang="en-US" dirty="0"/>
                  <a:t>Calculate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endParaRPr lang="en-US" dirty="0"/>
              </a:p>
              <a:p>
                <a:pPr lvl="2"/>
                <a:endParaRPr lang="en-US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bSup>
                  </m:oMath>
                </a14:m>
                <a:r>
                  <a:rPr lang="en-US" dirty="0"/>
                  <a:t> can be seen as a samples from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</m:oMath>
                </a14:m>
                <a:r>
                  <a:rPr lang="en-US" dirty="0"/>
                  <a:t>  </a:t>
                </a:r>
              </a:p>
              <a:p>
                <a:r>
                  <a:rPr lang="en-US" dirty="0"/>
                  <a:t>Compute variance, quantiles, etc.  empirically from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b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For the EM algorithm 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is computed by EM algorithm,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𝐸𝑀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Parametric: Sample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iid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~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keep only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300" dirty="0"/>
                  <a:t>, i.e.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endParaRPr lang="en-US" b="1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Nonparametric: Sample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{</m:t>
                    </m:r>
                    <m:sSubSup>
                      <m:sSub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1" i="1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with replacement 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b="1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endParaRPr lang="en-US" b="1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340768"/>
                <a:ext cx="8424936" cy="4752528"/>
              </a:xfrm>
              <a:blipFill>
                <a:blip r:embed="rId2"/>
                <a:stretch>
                  <a:fillRect l="-507" t="-192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301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4D316-0892-042A-CB02-298E03FCD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9A490-3345-052F-5B5A-C71650DC7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69C2F-1EA9-016E-7651-D32D8D8ED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896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37" y="1268760"/>
            <a:ext cx="6582740" cy="5112568"/>
          </a:xfrm>
        </p:spPr>
      </p:pic>
      <p:grpSp>
        <p:nvGrpSpPr>
          <p:cNvPr id="17" name="Gruppe 16"/>
          <p:cNvGrpSpPr/>
          <p:nvPr/>
        </p:nvGrpSpPr>
        <p:grpSpPr>
          <a:xfrm>
            <a:off x="5640379" y="1628800"/>
            <a:ext cx="3024336" cy="1728623"/>
            <a:chOff x="7696679" y="215890"/>
            <a:chExt cx="3837219" cy="2086334"/>
          </a:xfrm>
        </p:grpSpPr>
        <p:pic>
          <p:nvPicPr>
            <p:cNvPr id="6" name="Bilde 5"/>
            <p:cNvPicPr>
              <a:picLocks noChangeAspect="1"/>
            </p:cNvPicPr>
            <p:nvPr/>
          </p:nvPicPr>
          <p:blipFill rotWithShape="1">
            <a:blip r:embed="rId3"/>
            <a:srcRect l="17647"/>
            <a:stretch/>
          </p:blipFill>
          <p:spPr>
            <a:xfrm>
              <a:off x="7696679" y="215890"/>
              <a:ext cx="3837219" cy="2086334"/>
            </a:xfrm>
            <a:prstGeom prst="rect">
              <a:avLst/>
            </a:prstGeom>
          </p:spPr>
        </p:pic>
        <p:grpSp>
          <p:nvGrpSpPr>
            <p:cNvPr id="10" name="Gruppe 9"/>
            <p:cNvGrpSpPr/>
            <p:nvPr/>
          </p:nvGrpSpPr>
          <p:grpSpPr>
            <a:xfrm>
              <a:off x="7755271" y="547174"/>
              <a:ext cx="2749551" cy="1417588"/>
              <a:chOff x="10072905" y="2719081"/>
              <a:chExt cx="2749551" cy="1417588"/>
            </a:xfrm>
          </p:grpSpPr>
          <p:sp>
            <p:nvSpPr>
              <p:cNvPr id="9" name="Ellipse 8"/>
              <p:cNvSpPr/>
              <p:nvPr/>
            </p:nvSpPr>
            <p:spPr>
              <a:xfrm>
                <a:off x="10072905" y="3668198"/>
                <a:ext cx="474980" cy="4445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kstSylinder 6"/>
                  <p:cNvSpPr txBox="1"/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nb-NO" sz="1500" dirty="0"/>
                  </a:p>
                </p:txBody>
              </p:sp>
            </mc:Choice>
            <mc:Fallback xmlns="">
              <p:sp>
                <p:nvSpPr>
                  <p:cNvPr id="7" name="TekstSylinder 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9" name="Ellipse 8"/>
              <p:cNvSpPr/>
              <p:nvPr/>
            </p:nvSpPr>
            <p:spPr>
              <a:xfrm>
                <a:off x="10079963" y="2719081"/>
                <a:ext cx="474980" cy="444499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20" name="Ellipse 8"/>
              <p:cNvSpPr/>
              <p:nvPr/>
            </p:nvSpPr>
            <p:spPr>
              <a:xfrm>
                <a:off x="11200920" y="2725998"/>
                <a:ext cx="474981" cy="4444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21" name="Ellipse 8"/>
              <p:cNvSpPr/>
              <p:nvPr/>
            </p:nvSpPr>
            <p:spPr>
              <a:xfrm>
                <a:off x="12347475" y="2724799"/>
                <a:ext cx="474981" cy="4444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</p:grpSp>
        <p:grpSp>
          <p:nvGrpSpPr>
            <p:cNvPr id="11" name="Gruppe 10"/>
            <p:cNvGrpSpPr/>
            <p:nvPr/>
          </p:nvGrpSpPr>
          <p:grpSpPr>
            <a:xfrm>
              <a:off x="8866237" y="1525846"/>
              <a:ext cx="540285" cy="468471"/>
              <a:chOff x="10072905" y="3668198"/>
              <a:chExt cx="540285" cy="468471"/>
            </a:xfrm>
          </p:grpSpPr>
          <p:sp>
            <p:nvSpPr>
              <p:cNvPr id="12" name="Ellipse 11"/>
              <p:cNvSpPr/>
              <p:nvPr/>
            </p:nvSpPr>
            <p:spPr>
              <a:xfrm>
                <a:off x="10072905" y="3668198"/>
                <a:ext cx="474980" cy="4445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kstSylinder 12"/>
                  <p:cNvSpPr txBox="1"/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nb-NO" sz="1500" dirty="0"/>
                  </a:p>
                </p:txBody>
              </p:sp>
            </mc:Choice>
            <mc:Fallback xmlns="">
              <p:sp>
                <p:nvSpPr>
                  <p:cNvPr id="13" name="TekstSylinder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4" name="Gruppe 13"/>
            <p:cNvGrpSpPr/>
            <p:nvPr/>
          </p:nvGrpSpPr>
          <p:grpSpPr>
            <a:xfrm>
              <a:off x="10007600" y="1525846"/>
              <a:ext cx="540285" cy="468471"/>
              <a:chOff x="10072905" y="3668198"/>
              <a:chExt cx="540285" cy="468471"/>
            </a:xfrm>
          </p:grpSpPr>
          <p:sp>
            <p:nvSpPr>
              <p:cNvPr id="15" name="Ellipse 14"/>
              <p:cNvSpPr/>
              <p:nvPr/>
            </p:nvSpPr>
            <p:spPr>
              <a:xfrm>
                <a:off x="10072905" y="3668198"/>
                <a:ext cx="474980" cy="4445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kstSylinder 15"/>
                  <p:cNvSpPr txBox="1"/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nb-NO" sz="1500" dirty="0"/>
                  </a:p>
                </p:txBody>
              </p:sp>
            </mc:Choice>
            <mc:Fallback xmlns="">
              <p:sp>
                <p:nvSpPr>
                  <p:cNvPr id="16" name="TekstSylinder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9301" y="336298"/>
            <a:ext cx="7696200" cy="1143000"/>
          </a:xfrm>
        </p:spPr>
        <p:txBody>
          <a:bodyPr/>
          <a:lstStyle/>
          <a:p>
            <a:r>
              <a:rPr lang="nb-NO" dirty="0"/>
              <a:t>EM-</a:t>
            </a:r>
            <a:r>
              <a:rPr lang="nb-NO" dirty="0" err="1"/>
              <a:t>Hidden</a:t>
            </a:r>
            <a:r>
              <a:rPr lang="nb-NO" dirty="0"/>
              <a:t> Markov </a:t>
            </a:r>
            <a:r>
              <a:rPr lang="nb-NO" dirty="0" err="1"/>
              <a:t>model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271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EM - </a:t>
            </a:r>
            <a:r>
              <a:rPr lang="nb-NO" dirty="0" err="1"/>
              <a:t>Hidden</a:t>
            </a:r>
            <a:r>
              <a:rPr lang="nb-NO" dirty="0"/>
              <a:t> Markov </a:t>
            </a:r>
            <a:r>
              <a:rPr lang="nb-NO" dirty="0" err="1"/>
              <a:t>model</a:t>
            </a:r>
            <a:r>
              <a:rPr lang="nb-NO" dirty="0"/>
              <a:t> 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9"/>
          <a:stretch/>
        </p:blipFill>
        <p:spPr>
          <a:xfrm>
            <a:off x="827584" y="1916832"/>
            <a:ext cx="8208579" cy="3672408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480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idea in hidden Markov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6452" y="2420888"/>
                <a:ext cx="7696200" cy="2016224"/>
              </a:xfrm>
            </p:spPr>
            <p:txBody>
              <a:bodyPr/>
              <a:lstStyle/>
              <a:p>
                <a:r>
                  <a:rPr lang="en-US" dirty="0"/>
                  <a:t>We compute «forward»   (filtering)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Then we compute backward  (smoothing)</a:t>
                </a:r>
              </a:p>
              <a:p>
                <a:endParaRPr lang="en-US" dirty="0"/>
              </a:p>
              <a:p>
                <a:r>
                  <a:rPr lang="en-US" dirty="0"/>
                  <a:t>At the end we combine to get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6452" y="2420888"/>
                <a:ext cx="7696200" cy="2016224"/>
              </a:xfrm>
              <a:blipFill>
                <a:blip r:embed="rId2"/>
                <a:stretch>
                  <a:fillRect l="-1425" t="-3021" b="-7160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262574" y="3069942"/>
                <a:ext cx="1517338" cy="3373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574" y="3069942"/>
                <a:ext cx="1517338" cy="337336"/>
              </a:xfrm>
              <a:prstGeom prst="rect">
                <a:avLst/>
              </a:prstGeom>
              <a:blipFill>
                <a:blip r:embed="rId3"/>
                <a:stretch>
                  <a:fillRect l="-3213" t="-1818" r="-6024" b="-29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245460" y="1982380"/>
                <a:ext cx="12078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460" y="1982380"/>
                <a:ext cx="1207831" cy="307777"/>
              </a:xfrm>
              <a:prstGeom prst="rect">
                <a:avLst/>
              </a:prstGeom>
              <a:blipFill>
                <a:blip r:embed="rId4"/>
                <a:stretch>
                  <a:fillRect l="-3030" r="-6061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23928" y="3069942"/>
                <a:ext cx="113191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3069942"/>
                <a:ext cx="1131912" cy="307777"/>
              </a:xfrm>
              <a:prstGeom prst="rect">
                <a:avLst/>
              </a:prstGeom>
              <a:blipFill>
                <a:blip r:embed="rId5"/>
                <a:stretch>
                  <a:fillRect l="-4324" r="-8108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7544" y="3069942"/>
                <a:ext cx="1762598" cy="3373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069942"/>
                <a:ext cx="1762598" cy="337336"/>
              </a:xfrm>
              <a:prstGeom prst="rect">
                <a:avLst/>
              </a:prstGeom>
              <a:blipFill>
                <a:blip r:embed="rId6"/>
                <a:stretch>
                  <a:fillRect l="-3114" t="-1818" r="-5190" b="-29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169449" y="3069942"/>
                <a:ext cx="13771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449" y="3069942"/>
                <a:ext cx="1377172" cy="307777"/>
              </a:xfrm>
              <a:prstGeom prst="rect">
                <a:avLst/>
              </a:prstGeom>
              <a:blipFill>
                <a:blip r:embed="rId7"/>
                <a:stretch>
                  <a:fillRect l="-3097" r="-6195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491930" y="3112492"/>
                <a:ext cx="123771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1930" y="3112492"/>
                <a:ext cx="1237711" cy="307777"/>
              </a:xfrm>
              <a:prstGeom prst="rect">
                <a:avLst/>
              </a:prstGeom>
              <a:blipFill>
                <a:blip r:embed="rId8"/>
                <a:stretch>
                  <a:fillRect l="-3941" r="-6897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755576" y="3406869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50192" y="3425751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95936" y="3408828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90552" y="3427710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69612" y="3420269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</a:t>
            </a:r>
          </a:p>
        </p:txBody>
      </p:sp>
      <p:cxnSp>
        <p:nvCxnSpPr>
          <p:cNvPr id="23" name="Straight Arrow Connector 22"/>
          <p:cNvCxnSpPr/>
          <p:nvPr/>
        </p:nvCxnSpPr>
        <p:spPr bwMode="auto">
          <a:xfrm>
            <a:off x="2432402" y="1909390"/>
            <a:ext cx="229788" cy="1249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H="1">
            <a:off x="3131840" y="1849306"/>
            <a:ext cx="423664" cy="2242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1208266" y="1654080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Any time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34862" y="1663427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data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01710" y="3163595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7491930" y="2996952"/>
            <a:ext cx="1328542" cy="9361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520201" y="4477456"/>
                <a:ext cx="118481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0201" y="4477456"/>
                <a:ext cx="1184812" cy="307777"/>
              </a:xfrm>
              <a:prstGeom prst="rect">
                <a:avLst/>
              </a:prstGeom>
              <a:blipFill>
                <a:blip r:embed="rId9"/>
                <a:stretch>
                  <a:fillRect l="-3590" r="-6667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909536" y="4493107"/>
                <a:ext cx="14300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9536" y="4493107"/>
                <a:ext cx="1430071" cy="307777"/>
              </a:xfrm>
              <a:prstGeom prst="rect">
                <a:avLst/>
              </a:prstGeom>
              <a:blipFill>
                <a:blip r:embed="rId10"/>
                <a:stretch>
                  <a:fillRect l="-2979" r="-5532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002331" y="4485969"/>
                <a:ext cx="14300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331" y="4485969"/>
                <a:ext cx="1430071" cy="307777"/>
              </a:xfrm>
              <a:prstGeom prst="rect">
                <a:avLst/>
              </a:prstGeom>
              <a:blipFill>
                <a:blip r:embed="rId11"/>
                <a:stretch>
                  <a:fillRect l="-2979" r="-5532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84578" y="4477456"/>
                <a:ext cx="121571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578" y="4477456"/>
                <a:ext cx="1215717" cy="307777"/>
              </a:xfrm>
              <a:prstGeom prst="rect">
                <a:avLst/>
              </a:prstGeom>
              <a:blipFill>
                <a:blip r:embed="rId12"/>
                <a:stretch>
                  <a:fillRect l="-4020" r="-7035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5330179" y="4394353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2347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19" grpId="0"/>
      <p:bldP spid="20" grpId="0"/>
      <p:bldP spid="30" grpId="0" animBg="1"/>
      <p:bldP spid="31" grpId="0"/>
      <p:bldP spid="32" grpId="0"/>
      <p:bldP spid="33" grpId="0"/>
      <p:bldP spid="3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696200" cy="1143000"/>
          </a:xfrm>
        </p:spPr>
        <p:txBody>
          <a:bodyPr/>
          <a:lstStyle/>
          <a:p>
            <a:r>
              <a:rPr lang="nb-NO" dirty="0" err="1"/>
              <a:t>Hidden</a:t>
            </a:r>
            <a:r>
              <a:rPr lang="nb-NO" dirty="0"/>
              <a:t> Markov </a:t>
            </a:r>
            <a:r>
              <a:rPr lang="nb-NO" dirty="0" err="1"/>
              <a:t>model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4" b="7990"/>
          <a:stretch/>
        </p:blipFill>
        <p:spPr>
          <a:xfrm>
            <a:off x="558210" y="1629974"/>
            <a:ext cx="5688632" cy="4232471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grpSp>
        <p:nvGrpSpPr>
          <p:cNvPr id="5" name="Gruppe 16"/>
          <p:cNvGrpSpPr/>
          <p:nvPr/>
        </p:nvGrpSpPr>
        <p:grpSpPr>
          <a:xfrm>
            <a:off x="5724128" y="2420888"/>
            <a:ext cx="3024336" cy="1728623"/>
            <a:chOff x="7696679" y="215890"/>
            <a:chExt cx="3837219" cy="2086334"/>
          </a:xfrm>
        </p:grpSpPr>
        <p:pic>
          <p:nvPicPr>
            <p:cNvPr id="6" name="Bilde 5"/>
            <p:cNvPicPr>
              <a:picLocks noChangeAspect="1"/>
            </p:cNvPicPr>
            <p:nvPr/>
          </p:nvPicPr>
          <p:blipFill rotWithShape="1">
            <a:blip r:embed="rId3"/>
            <a:srcRect l="17647"/>
            <a:stretch/>
          </p:blipFill>
          <p:spPr>
            <a:xfrm>
              <a:off x="7696679" y="215890"/>
              <a:ext cx="3837219" cy="2086334"/>
            </a:xfrm>
            <a:prstGeom prst="rect">
              <a:avLst/>
            </a:prstGeom>
          </p:spPr>
        </p:pic>
        <p:grpSp>
          <p:nvGrpSpPr>
            <p:cNvPr id="7" name="Gruppe 9"/>
            <p:cNvGrpSpPr/>
            <p:nvPr/>
          </p:nvGrpSpPr>
          <p:grpSpPr>
            <a:xfrm>
              <a:off x="7755271" y="547174"/>
              <a:ext cx="2749551" cy="1417588"/>
              <a:chOff x="10072905" y="2719081"/>
              <a:chExt cx="2749551" cy="1417588"/>
            </a:xfrm>
          </p:grpSpPr>
          <p:sp>
            <p:nvSpPr>
              <p:cNvPr id="14" name="Ellipse 8"/>
              <p:cNvSpPr/>
              <p:nvPr/>
            </p:nvSpPr>
            <p:spPr>
              <a:xfrm>
                <a:off x="10072905" y="3668198"/>
                <a:ext cx="474980" cy="4445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kstSylinder 6"/>
                  <p:cNvSpPr txBox="1"/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nb-NO" sz="1500" dirty="0"/>
                  </a:p>
                </p:txBody>
              </p:sp>
            </mc:Choice>
            <mc:Fallback xmlns="">
              <p:sp>
                <p:nvSpPr>
                  <p:cNvPr id="7" name="TekstSylinder 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" name="Ellipse 8"/>
              <p:cNvSpPr/>
              <p:nvPr/>
            </p:nvSpPr>
            <p:spPr>
              <a:xfrm>
                <a:off x="10079963" y="2719081"/>
                <a:ext cx="474980" cy="444499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17" name="Ellipse 8"/>
              <p:cNvSpPr/>
              <p:nvPr/>
            </p:nvSpPr>
            <p:spPr>
              <a:xfrm>
                <a:off x="11200920" y="2725998"/>
                <a:ext cx="474981" cy="4444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18" name="Ellipse 8"/>
              <p:cNvSpPr/>
              <p:nvPr/>
            </p:nvSpPr>
            <p:spPr>
              <a:xfrm>
                <a:off x="12347475" y="2724799"/>
                <a:ext cx="474981" cy="4444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</p:grpSp>
        <p:grpSp>
          <p:nvGrpSpPr>
            <p:cNvPr id="8" name="Gruppe 10"/>
            <p:cNvGrpSpPr/>
            <p:nvPr/>
          </p:nvGrpSpPr>
          <p:grpSpPr>
            <a:xfrm>
              <a:off x="8866237" y="1525846"/>
              <a:ext cx="540285" cy="468471"/>
              <a:chOff x="10072905" y="3668198"/>
              <a:chExt cx="540285" cy="468471"/>
            </a:xfrm>
          </p:grpSpPr>
          <p:sp>
            <p:nvSpPr>
              <p:cNvPr id="12" name="Ellipse 11"/>
              <p:cNvSpPr/>
              <p:nvPr/>
            </p:nvSpPr>
            <p:spPr>
              <a:xfrm>
                <a:off x="10072905" y="3668198"/>
                <a:ext cx="474980" cy="4445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kstSylinder 12"/>
                  <p:cNvSpPr txBox="1"/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nb-NO" sz="1500" dirty="0"/>
                  </a:p>
                </p:txBody>
              </p:sp>
            </mc:Choice>
            <mc:Fallback xmlns="">
              <p:sp>
                <p:nvSpPr>
                  <p:cNvPr id="13" name="TekstSylinder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9" name="Gruppe 13"/>
            <p:cNvGrpSpPr/>
            <p:nvPr/>
          </p:nvGrpSpPr>
          <p:grpSpPr>
            <a:xfrm>
              <a:off x="10007600" y="1525846"/>
              <a:ext cx="540285" cy="468471"/>
              <a:chOff x="10072905" y="3668198"/>
              <a:chExt cx="540285" cy="468471"/>
            </a:xfrm>
          </p:grpSpPr>
          <p:sp>
            <p:nvSpPr>
              <p:cNvPr id="10" name="Ellipse 14"/>
              <p:cNvSpPr/>
              <p:nvPr/>
            </p:nvSpPr>
            <p:spPr>
              <a:xfrm>
                <a:off x="10072905" y="3668198"/>
                <a:ext cx="474980" cy="4445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kstSylinder 15"/>
                  <p:cNvSpPr txBox="1"/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nb-NO" sz="1500" dirty="0"/>
                  </a:p>
                </p:txBody>
              </p:sp>
            </mc:Choice>
            <mc:Fallback xmlns="">
              <p:sp>
                <p:nvSpPr>
                  <p:cNvPr id="16" name="TekstSylinder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7537428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96200" cy="1143000"/>
          </a:xfrm>
        </p:spPr>
        <p:txBody>
          <a:bodyPr/>
          <a:lstStyle/>
          <a:p>
            <a:r>
              <a:rPr lang="nb-NO" dirty="0"/>
              <a:t>HMM forward </a:t>
            </a:r>
            <a:r>
              <a:rPr lang="nb-NO" dirty="0" err="1"/>
              <a:t>equations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00"/>
          <a:stretch/>
        </p:blipFill>
        <p:spPr>
          <a:xfrm>
            <a:off x="899592" y="1196753"/>
            <a:ext cx="6048672" cy="129614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pic>
        <p:nvPicPr>
          <p:cNvPr id="6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30" b="27909"/>
          <a:stretch/>
        </p:blipFill>
        <p:spPr bwMode="auto">
          <a:xfrm>
            <a:off x="899592" y="2533241"/>
            <a:ext cx="604867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18"/>
          <a:stretch/>
        </p:blipFill>
        <p:spPr bwMode="auto">
          <a:xfrm>
            <a:off x="899592" y="4725144"/>
            <a:ext cx="6048672" cy="128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A1BA35-F29B-481A-BEC4-E04752A3E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3789040"/>
            <a:ext cx="2441297" cy="13978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1563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en-US" dirty="0"/>
              <a:t>Backward equations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75"/>
          <a:stretch/>
        </p:blipFill>
        <p:spPr>
          <a:xfrm>
            <a:off x="1043608" y="1196752"/>
            <a:ext cx="6749668" cy="2664296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pic>
        <p:nvPicPr>
          <p:cNvPr id="5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76" b="19158"/>
          <a:stretch/>
        </p:blipFill>
        <p:spPr bwMode="auto">
          <a:xfrm>
            <a:off x="1043608" y="4509120"/>
            <a:ext cx="674966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20"/>
          <a:stretch/>
        </p:blipFill>
        <p:spPr bwMode="auto">
          <a:xfrm>
            <a:off x="1043608" y="5275312"/>
            <a:ext cx="6749668" cy="889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56" b="32178"/>
          <a:stretch/>
        </p:blipFill>
        <p:spPr bwMode="auto">
          <a:xfrm>
            <a:off x="1043608" y="3861048"/>
            <a:ext cx="674966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23528" y="2923609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Expand</a:t>
            </a:r>
          </a:p>
        </p:txBody>
      </p:sp>
      <p:sp>
        <p:nvSpPr>
          <p:cNvPr id="9" name="Left Brace 8"/>
          <p:cNvSpPr/>
          <p:nvPr/>
        </p:nvSpPr>
        <p:spPr bwMode="auto">
          <a:xfrm>
            <a:off x="1475656" y="2480646"/>
            <a:ext cx="216024" cy="1286036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3954392"/>
            <a:ext cx="144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Recognize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3528" y="4653136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Bayes formula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3528" y="5333146"/>
            <a:ext cx="144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Recognize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5436096" y="4237185"/>
            <a:ext cx="960722" cy="4159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372200" y="3994039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 dirty="0" err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err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 dirty="0" err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dirty="0" err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nb-NO" i="1" dirty="0" err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b-NO" i="1" dirty="0" err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err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 dirty="0" err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3994039"/>
                <a:ext cx="2520280" cy="400110"/>
              </a:xfrm>
              <a:prstGeom prst="rect">
                <a:avLst/>
              </a:prstGeom>
              <a:blipFill>
                <a:blip r:embed="rId3"/>
                <a:stretch>
                  <a:fillRect r="-242"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 bwMode="auto">
          <a:xfrm>
            <a:off x="6396818" y="3745473"/>
            <a:ext cx="2664296" cy="74912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Because</a:t>
            </a:r>
            <a:r>
              <a:rPr kumimoji="0" 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of</a:t>
            </a:r>
            <a:r>
              <a:rPr kumimoji="0" 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the</a:t>
            </a:r>
            <a:r>
              <a:rPr kumimoji="0" 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1200" dirty="0"/>
              <a:t>M</a:t>
            </a:r>
            <a:r>
              <a:rPr kumimoji="0" 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arkov </a:t>
            </a:r>
            <a:r>
              <a:rPr kumimoji="0" lang="nb-NO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structure</a:t>
            </a:r>
            <a:endParaRPr kumimoji="0" lang="nb-NO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175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2" grpId="0"/>
      <p:bldP spid="13" grpId="0"/>
      <p:bldP spid="14" grpId="0"/>
      <p:bldP spid="16" grpId="0"/>
      <p:bldP spid="1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6280" y="332656"/>
            <a:ext cx="7696200" cy="1143000"/>
          </a:xfrm>
        </p:spPr>
        <p:txBody>
          <a:bodyPr/>
          <a:lstStyle/>
          <a:p>
            <a:r>
              <a:rPr lang="nb-NO" dirty="0" err="1"/>
              <a:t>Sequence</a:t>
            </a:r>
            <a:r>
              <a:rPr lang="nb-NO" dirty="0"/>
              <a:t> </a:t>
            </a:r>
            <a:r>
              <a:rPr lang="nb-NO" dirty="0" err="1"/>
              <a:t>probability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809420" y="6237312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pic>
        <p:nvPicPr>
          <p:cNvPr id="5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44" r="11011" b="51587"/>
          <a:stretch/>
        </p:blipFill>
        <p:spPr bwMode="auto">
          <a:xfrm>
            <a:off x="1479319" y="1268760"/>
            <a:ext cx="7344816" cy="157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30" r="11011" b="42684"/>
          <a:stretch/>
        </p:blipFill>
        <p:spPr bwMode="auto">
          <a:xfrm>
            <a:off x="1479319" y="3087460"/>
            <a:ext cx="7344816" cy="412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66" r="11011" b="28192"/>
          <a:stretch/>
        </p:blipFill>
        <p:spPr bwMode="auto">
          <a:xfrm>
            <a:off x="1426539" y="3824750"/>
            <a:ext cx="734481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07" r="50677" b="9366"/>
          <a:stretch/>
        </p:blipFill>
        <p:spPr bwMode="auto">
          <a:xfrm>
            <a:off x="1426539" y="4869160"/>
            <a:ext cx="4070919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0835" y="3117632"/>
            <a:ext cx="144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Recognize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835" y="4056246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Bayes formula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0835" y="4989910"/>
            <a:ext cx="144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Recognize</a:t>
            </a:r>
          </a:p>
        </p:txBody>
      </p:sp>
    </p:spTree>
    <p:extLst>
      <p:ext uri="{BB962C8B-B14F-4D97-AF65-F5344CB8AC3E}">
        <p14:creationId xmlns:p14="http://schemas.microsoft.com/office/powerpoint/2010/main" val="5993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nb-NO" dirty="0"/>
              <a:t>HMM - M-</a:t>
            </a:r>
            <a:r>
              <a:rPr lang="nb-NO" dirty="0" err="1"/>
              <a:t>step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4" b="54412"/>
          <a:stretch/>
        </p:blipFill>
        <p:spPr>
          <a:xfrm>
            <a:off x="1023864" y="1702768"/>
            <a:ext cx="7110552" cy="1656184"/>
          </a:xfrm>
        </p:spPr>
      </p:pic>
      <p:pic>
        <p:nvPicPr>
          <p:cNvPr id="5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59" b="7353"/>
          <a:stretch/>
        </p:blipFill>
        <p:spPr bwMode="auto">
          <a:xfrm>
            <a:off x="971600" y="3564605"/>
            <a:ext cx="711055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8535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31702</TotalTime>
  <Words>2166</Words>
  <Application>Microsoft Office PowerPoint</Application>
  <PresentationFormat>On-screen Show (4:3)</PresentationFormat>
  <Paragraphs>423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Cambria Math</vt:lpstr>
      <vt:lpstr>Helvetica Neue</vt:lpstr>
      <vt:lpstr>Wingdings</vt:lpstr>
      <vt:lpstr>Blank Presentation</vt:lpstr>
      <vt:lpstr>STK-4051/9051  Computational Statistics  Spring 2024 Chapter 9 + Chaper 4 part 1 </vt:lpstr>
      <vt:lpstr>Now</vt:lpstr>
      <vt:lpstr>Bootstrapping  (9.1-9.2.2)</vt:lpstr>
      <vt:lpstr>Bootstrapping</vt:lpstr>
      <vt:lpstr>Example: In a symmetric distribution should you estimate the center using the mean or the median?</vt:lpstr>
      <vt:lpstr>PowerPoint Presentation</vt:lpstr>
      <vt:lpstr>Recap:   Joint, marginal and conditional distribution</vt:lpstr>
      <vt:lpstr>The problem of missing data</vt:lpstr>
      <vt:lpstr>Missing data </vt:lpstr>
      <vt:lpstr>EM algorithm</vt:lpstr>
      <vt:lpstr>Peppered Moths - Example </vt:lpstr>
      <vt:lpstr>Peppered Moths - Likelihood </vt:lpstr>
      <vt:lpstr>Peppered Moths – updating E &amp; M </vt:lpstr>
      <vt:lpstr>PowerPoint Presentation</vt:lpstr>
      <vt:lpstr>PowerPoint Presentation</vt:lpstr>
      <vt:lpstr>Moths in R</vt:lpstr>
      <vt:lpstr>Convergence EM</vt:lpstr>
      <vt:lpstr>Jensen’s inequality</vt:lpstr>
      <vt:lpstr>The Q function vs marginal log likelihood</vt:lpstr>
      <vt:lpstr>Iterations increase the value of,  ℓ(θ│x)=〖log⁡( f〗_X (x|θ)) </vt:lpstr>
      <vt:lpstr>Proof: H(θ^((t) )│θ^((t) ) )≥ H(θ│θ^((t) ) )   for any θ</vt:lpstr>
      <vt:lpstr>Proof of increasing likelihood</vt:lpstr>
      <vt:lpstr>Convergence order  (good to know, but need not derive)</vt:lpstr>
      <vt:lpstr>PowerPoint Presentation</vt:lpstr>
      <vt:lpstr>EM algorithm</vt:lpstr>
      <vt:lpstr>Example: Mixture Gaussian clustering</vt:lpstr>
      <vt:lpstr>Example: Mixture Gaussian clustering</vt:lpstr>
      <vt:lpstr>E-step- Mixture Gaussian </vt:lpstr>
      <vt:lpstr>PowerPoint Presentation</vt:lpstr>
      <vt:lpstr>M-step- Mixture Gaussian </vt:lpstr>
      <vt:lpstr>Examples galaxy</vt:lpstr>
      <vt:lpstr>EM clustering of Old Faithful eruption data. </vt:lpstr>
      <vt:lpstr>EM in exponential family</vt:lpstr>
      <vt:lpstr>The EM algorithms in exponential families E &amp; M</vt:lpstr>
      <vt:lpstr>Results </vt:lpstr>
      <vt:lpstr>Variance estimate in EM  (4.2.3.4) </vt:lpstr>
      <vt:lpstr>Missing information (4.2.3.1)</vt:lpstr>
      <vt:lpstr>Empirical information</vt:lpstr>
      <vt:lpstr>Computing the score function in EM</vt:lpstr>
      <vt:lpstr>Bootstrapping EM algorithm</vt:lpstr>
      <vt:lpstr>PowerPoint Presentation</vt:lpstr>
      <vt:lpstr>EM-Hidden Markov model</vt:lpstr>
      <vt:lpstr>EM - Hidden Markov model </vt:lpstr>
      <vt:lpstr>General idea in hidden Markov Model</vt:lpstr>
      <vt:lpstr>Hidden Markov model</vt:lpstr>
      <vt:lpstr>HMM forward equations</vt:lpstr>
      <vt:lpstr>Backward equations</vt:lpstr>
      <vt:lpstr>Sequence probability</vt:lpstr>
      <vt:lpstr>HMM - M-step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EM&amp;Bootstrap</dc:title>
  <dc:subject/>
  <dc:creator>Odd Kolbjørnsen</dc:creator>
  <cp:keywords/>
  <dc:description/>
  <cp:lastModifiedBy>Odd Kolbjørnsen</cp:lastModifiedBy>
  <cp:revision>426</cp:revision>
  <dcterms:created xsi:type="dcterms:W3CDTF">2018-08-23T16:15:48Z</dcterms:created>
  <dcterms:modified xsi:type="dcterms:W3CDTF">2024-02-02T16:06:04Z</dcterms:modified>
  <cp:category/>
</cp:coreProperties>
</file>