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60" r:id="rId2"/>
  </p:sldMasterIdLst>
  <p:notesMasterIdLst>
    <p:notesMasterId r:id="rId27"/>
  </p:notesMasterIdLst>
  <p:handoutMasterIdLst>
    <p:handoutMasterId r:id="rId28"/>
  </p:handoutMasterIdLst>
  <p:sldIdLst>
    <p:sldId id="256" r:id="rId3"/>
    <p:sldId id="257" r:id="rId4"/>
    <p:sldId id="295" r:id="rId5"/>
    <p:sldId id="258" r:id="rId6"/>
    <p:sldId id="259" r:id="rId7"/>
    <p:sldId id="272" r:id="rId8"/>
    <p:sldId id="273" r:id="rId9"/>
    <p:sldId id="260" r:id="rId10"/>
    <p:sldId id="275" r:id="rId11"/>
    <p:sldId id="261" r:id="rId12"/>
    <p:sldId id="276" r:id="rId13"/>
    <p:sldId id="296" r:id="rId14"/>
    <p:sldId id="262" r:id="rId15"/>
    <p:sldId id="294" r:id="rId16"/>
    <p:sldId id="263" r:id="rId17"/>
    <p:sldId id="264" r:id="rId18"/>
    <p:sldId id="265" r:id="rId19"/>
    <p:sldId id="304" r:id="rId20"/>
    <p:sldId id="266" r:id="rId21"/>
    <p:sldId id="268" r:id="rId22"/>
    <p:sldId id="267" r:id="rId23"/>
    <p:sldId id="269" r:id="rId24"/>
    <p:sldId id="270" r:id="rId25"/>
    <p:sldId id="271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33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1986" autoAdjust="0"/>
  </p:normalViewPr>
  <p:slideViewPr>
    <p:cSldViewPr>
      <p:cViewPr varScale="1">
        <p:scale>
          <a:sx n="111" d="100"/>
          <a:sy n="111" d="100"/>
        </p:scale>
        <p:origin x="1632" y="10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23.01.2024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36808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394020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3195270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687770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3610676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9720977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3071534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396931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2241391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41150387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792504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9B5150-C3E7-4BA9-A09C-FBAF24894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3E9026C-54CF-4359-BBEC-9D155816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2818B63-2A1E-4731-B464-1A09549F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1794F26-2169-44F8-98E7-C84E8F0B8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3E2C96-FA80-E446-99D1-91B1FF4F53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393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220.png"/><Relationship Id="rId4" Type="http://schemas.openxmlformats.org/officeDocument/2006/relationships/image" Target="../media/image2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10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Background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CD7F6-9963-42D2-B17A-EF52B93101FE}"/>
              </a:ext>
            </a:extLst>
          </p:cNvPr>
          <p:cNvSpPr txBox="1"/>
          <p:nvPr/>
        </p:nvSpPr>
        <p:spPr>
          <a:xfrm>
            <a:off x="971600" y="3930280"/>
            <a:ext cx="43313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Course originally made by </a:t>
            </a:r>
            <a:br>
              <a:rPr lang="en-US" dirty="0"/>
            </a:br>
            <a:r>
              <a:rPr lang="en-US" dirty="0"/>
              <a:t>Geir Storvik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Focus maximum likelihood</a:t>
                </a:r>
              </a:p>
              <a:p>
                <a:pPr lvl="1"/>
                <a:r>
                  <a:rPr lang="en-US" dirty="0"/>
                  <a:t>But methods are general</a:t>
                </a:r>
              </a:p>
              <a:p>
                <a:r>
                  <a:rPr lang="en-US" dirty="0"/>
                  <a:t>Different settings</a:t>
                </a:r>
              </a:p>
              <a:p>
                <a:pPr lvl="1"/>
                <a:r>
                  <a:rPr lang="en-US" dirty="0"/>
                  <a:t>Continuous vs discrete</a:t>
                </a:r>
              </a:p>
              <a:p>
                <a:pPr lvl="1"/>
                <a:r>
                  <a:rPr lang="en-US" dirty="0"/>
                  <a:t>One vs multi-dimensional</a:t>
                </a:r>
              </a:p>
              <a:p>
                <a:pPr lvl="1"/>
                <a:r>
                  <a:rPr lang="en-US" dirty="0"/>
                  <a:t>Unconstrained vs constrained</a:t>
                </a:r>
              </a:p>
              <a:p>
                <a:pPr lvl="2"/>
                <a:r>
                  <a:rPr lang="en-US" dirty="0"/>
                  <a:t>Common: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N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unconstrained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Can we compute the derivative analytically?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26" t="-14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821314" y="1981200"/>
                <a:ext cx="2027286" cy="65601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314" y="1981200"/>
                <a:ext cx="2027286" cy="6560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2264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460" y="332656"/>
            <a:ext cx="7696200" cy="1143000"/>
          </a:xfrm>
        </p:spPr>
        <p:txBody>
          <a:bodyPr/>
          <a:lstStyle/>
          <a:p>
            <a:r>
              <a:rPr lang="en-US" dirty="0"/>
              <a:t>Maximum likelihood Theory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236" y="1268760"/>
            <a:ext cx="7091155" cy="49413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C746D8-8A0A-42E2-9DA0-6DC92D01E936}"/>
              </a:ext>
            </a:extLst>
          </p:cNvPr>
          <p:cNvSpPr txBox="1"/>
          <p:nvPr/>
        </p:nvSpPr>
        <p:spPr>
          <a:xfrm>
            <a:off x="4231210" y="4024314"/>
            <a:ext cx="2319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, </a:t>
            </a:r>
            <a:r>
              <a:rPr lang="en-US" sz="1600" dirty="0"/>
              <a:t>called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FF0000"/>
                </a:solidFill>
              </a:rPr>
              <a:t>score (a </a:t>
            </a:r>
            <a:r>
              <a:rPr lang="nb-NO" sz="1600" dirty="0" err="1">
                <a:solidFill>
                  <a:srgbClr val="FF0000"/>
                </a:solidFill>
              </a:rPr>
              <a:t>vector</a:t>
            </a:r>
            <a:r>
              <a:rPr lang="nb-NO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E0B58-C9D6-4056-908D-12990829B100}"/>
              </a:ext>
            </a:extLst>
          </p:cNvPr>
          <p:cNvSpPr txBox="1"/>
          <p:nvPr/>
        </p:nvSpPr>
        <p:spPr>
          <a:xfrm>
            <a:off x="3470221" y="1772816"/>
            <a:ext cx="1938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err="1">
                <a:solidFill>
                  <a:srgbClr val="FF0000"/>
                </a:solidFill>
              </a:rPr>
              <a:t>Likelihood</a:t>
            </a:r>
            <a:r>
              <a:rPr lang="nb-NO" sz="1600" dirty="0">
                <a:solidFill>
                  <a:srgbClr val="FF0000"/>
                </a:solidFill>
              </a:rPr>
              <a:t>  </a:t>
            </a:r>
            <a:r>
              <a:rPr lang="nb-NO" sz="1600" dirty="0" err="1">
                <a:solidFill>
                  <a:srgbClr val="FF0000"/>
                </a:solidFill>
              </a:rPr>
              <a:t>function</a:t>
            </a:r>
            <a:endParaRPr lang="nb-NO" sz="1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DE2F98-3E05-4BE0-86AC-7526767E01B9}"/>
              </a:ext>
            </a:extLst>
          </p:cNvPr>
          <p:cNvSpPr txBox="1"/>
          <p:nvPr/>
        </p:nvSpPr>
        <p:spPr>
          <a:xfrm>
            <a:off x="3602824" y="3052413"/>
            <a:ext cx="23487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Log-</a:t>
            </a:r>
            <a:r>
              <a:rPr lang="nb-NO" sz="1600" dirty="0" err="1">
                <a:solidFill>
                  <a:srgbClr val="FF0000"/>
                </a:solidFill>
              </a:rPr>
              <a:t>Likelihood</a:t>
            </a:r>
            <a:r>
              <a:rPr lang="nb-NO" sz="1600" dirty="0">
                <a:solidFill>
                  <a:srgbClr val="FF0000"/>
                </a:solidFill>
              </a:rPr>
              <a:t>  </a:t>
            </a:r>
            <a:r>
              <a:rPr lang="nb-NO" sz="1600" dirty="0" err="1">
                <a:solidFill>
                  <a:srgbClr val="FF0000"/>
                </a:solidFill>
              </a:rPr>
              <a:t>function</a:t>
            </a:r>
            <a:endParaRPr lang="nb-NO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870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41784"/>
            <a:ext cx="8045896" cy="1143000"/>
          </a:xfrm>
        </p:spPr>
        <p:txBody>
          <a:bodyPr/>
          <a:lstStyle/>
          <a:p>
            <a:r>
              <a:rPr lang="en-US" dirty="0"/>
              <a:t>One dimensional ML, Newton’s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1268760"/>
                <a:ext cx="7696200" cy="4824536"/>
              </a:xfrm>
            </p:spPr>
            <p:txBody>
              <a:bodyPr/>
              <a:lstStyle/>
              <a:p>
                <a:r>
                  <a:rPr lang="en-US" dirty="0"/>
                  <a:t>Common to consider log likelihood: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arg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Solving the maximum of the approximation:</a:t>
                </a:r>
              </a:p>
              <a:p>
                <a:pPr marL="457200" lvl="1" indent="0">
                  <a:buNone/>
                </a:pPr>
                <a:r>
                  <a:rPr lang="en-US" dirty="0"/>
                  <a:t>	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1268760"/>
                <a:ext cx="7696200" cy="4824536"/>
              </a:xfrm>
              <a:blipFill>
                <a:blip r:embed="rId2"/>
                <a:stretch>
                  <a:fillRect l="-1426" t="-1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7" name="Right Brace 6"/>
          <p:cNvSpPr/>
          <p:nvPr/>
        </p:nvSpPr>
        <p:spPr bwMode="auto">
          <a:xfrm rot="5400000">
            <a:off x="5698874" y="1504872"/>
            <a:ext cx="338540" cy="1584176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796136" y="2296960"/>
                <a:ext cx="23227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en-US" dirty="0"/>
                  <a:t> or just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2296960"/>
                <a:ext cx="2322752" cy="400110"/>
              </a:xfrm>
              <a:prstGeom prst="rect">
                <a:avLst/>
              </a:prstGeom>
              <a:blipFill>
                <a:blip r:embed="rId3"/>
                <a:stretch>
                  <a:fillRect t="-7692" r="-26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 rot="1016205">
            <a:off x="6920880" y="1464789"/>
            <a:ext cx="216024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So common that people usually  do not mention that this is what they use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619672" y="2866340"/>
                <a:ext cx="5886400" cy="79560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ℓ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box>
                        <m:box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box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ℓ′′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2866340"/>
                <a:ext cx="5886400" cy="795602"/>
              </a:xfrm>
              <a:prstGeom prst="rect">
                <a:avLst/>
              </a:prstGeom>
              <a:blipFill>
                <a:blip r:embed="rId4"/>
                <a:stretch>
                  <a:fillRect b="-75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555776" y="3764214"/>
                <a:ext cx="4609211" cy="70788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ea typeface="Cambria Math" panose="02040503050406030204" pitchFamily="18" charset="0"/>
                  </a:rPr>
                  <a:t>Score function: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ℓ′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Observed information: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′′(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3764214"/>
                <a:ext cx="4609211" cy="707886"/>
              </a:xfrm>
              <a:prstGeom prst="rect">
                <a:avLst/>
              </a:prstGeom>
              <a:blipFill>
                <a:blip r:embed="rId5"/>
                <a:stretch>
                  <a:fillRect l="-1323" t="-3419" b="-145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V="1">
            <a:off x="1691072" y="3674783"/>
            <a:ext cx="504056" cy="3128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7504" y="3674783"/>
                <a:ext cx="22322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Taylor expansion</a:t>
                </a:r>
              </a:p>
              <a:p>
                <a:r>
                  <a:rPr lang="en-US" sz="1600" dirty="0"/>
                  <a:t>around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674783"/>
                <a:ext cx="2232248" cy="584775"/>
              </a:xfrm>
              <a:prstGeom prst="rect">
                <a:avLst/>
              </a:prstGeom>
              <a:blipFill>
                <a:blip r:embed="rId6"/>
                <a:stretch>
                  <a:fillRect l="-1639" t="-3125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354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88782"/>
            <a:ext cx="7696200" cy="1143000"/>
          </a:xfrm>
        </p:spPr>
        <p:txBody>
          <a:bodyPr/>
          <a:lstStyle/>
          <a:p>
            <a:r>
              <a:rPr lang="en-US" dirty="0"/>
              <a:t>Iterations in  Newton’s method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196752"/>
                <a:ext cx="7696200" cy="489924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b="1" i="1" dirty="0">
                  <a:latin typeface="Cambria Math" panose="02040503050406030204" pitchFamily="18" charset="0"/>
                </a:endParaRPr>
              </a:p>
              <a:p>
                <a:endParaRPr lang="en-US" b="1" i="1" dirty="0">
                  <a:latin typeface="Cambria Math" panose="02040503050406030204" pitchFamily="18" charset="0"/>
                </a:endParaRPr>
              </a:p>
              <a:p>
                <a:endParaRPr lang="en-US" b="1" i="1" dirty="0">
                  <a:latin typeface="Cambria Math" panose="02040503050406030204" pitchFamily="18" charset="0"/>
                </a:endParaRPr>
              </a:p>
              <a:p>
                <a:endParaRPr lang="en-US" b="1" i="1" dirty="0">
                  <a:latin typeface="Cambria Math" panose="02040503050406030204" pitchFamily="18" charset="0"/>
                </a:endParaRPr>
              </a:p>
              <a:p>
                <a:endParaRPr lang="en-US" b="1" i="1" dirty="0">
                  <a:latin typeface="Cambria Math" panose="02040503050406030204" pitchFamily="18" charset="0"/>
                </a:endParaRPr>
              </a:p>
              <a:p>
                <a:endParaRPr lang="en-US" sz="1800" b="1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𝑱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196752"/>
                <a:ext cx="7696200" cy="4899248"/>
              </a:xfrm>
              <a:blipFill>
                <a:blip r:embed="rId2"/>
                <a:stretch>
                  <a:fillRect b="-1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48000" y="6356176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8057" y="1952955"/>
            <a:ext cx="7421618" cy="29019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05159" y="2559995"/>
                <a:ext cx="75289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59" y="2559995"/>
                <a:ext cx="75289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>
            <a:off x="1367049" y="2760050"/>
            <a:ext cx="3021075" cy="1208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4139952" y="3087339"/>
            <a:ext cx="1531047" cy="17098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547664" y="4663657"/>
                <a:ext cx="6015249" cy="463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− </m:t>
                      </m:r>
                      <m:box>
                        <m:box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box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4663657"/>
                <a:ext cx="6015249" cy="463653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 flipH="1">
            <a:off x="5434328" y="1837764"/>
            <a:ext cx="793856" cy="8888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796136" y="1485309"/>
                <a:ext cx="329306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1485309"/>
                <a:ext cx="329306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795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Stopping criteria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5616" y="1268760"/>
                <a:ext cx="6885384" cy="4896544"/>
              </a:xfrm>
            </p:spPr>
            <p:txBody>
              <a:bodyPr/>
              <a:lstStyle/>
              <a:p>
                <a:r>
                  <a:rPr lang="en-US" sz="2000" dirty="0"/>
                  <a:t>Absolute convergence  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sup>
                        </m:s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800" dirty="0"/>
                  <a:t>  or  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sup>
                        </m:s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lvl="1"/>
                <a:r>
                  <a:rPr lang="en-US" sz="1800" dirty="0"/>
                  <a:t>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is large  this might iterate too long</a:t>
                </a:r>
              </a:p>
              <a:p>
                <a:r>
                  <a:rPr lang="en-US" sz="2000" dirty="0"/>
                  <a:t>Relative convergence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800" dirty="0"/>
                  <a:t>    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‖"/>
                            <m:endChr m:val="‖"/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sz="1800" dirty="0"/>
              </a:p>
              <a:p>
                <a:pPr lvl="1"/>
                <a:r>
                  <a:rPr lang="en-US" sz="1800" dirty="0"/>
                  <a:t>Unstable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sz="1800" dirty="0"/>
                  <a:t> is small </a:t>
                </a:r>
              </a:p>
              <a:p>
                <a:pPr lvl="2"/>
                <a:r>
                  <a:rPr lang="en-US" sz="1600" dirty="0"/>
                  <a:t>usually not a problem in a multivariate setting </a:t>
                </a:r>
              </a:p>
              <a:p>
                <a:r>
                  <a:rPr lang="en-US" sz="2000" dirty="0"/>
                  <a:t>After 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2000" dirty="0"/>
                  <a:t>  iterations (use as additional criteria)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If not converged do not trust result</a:t>
                </a:r>
              </a:p>
              <a:p>
                <a:r>
                  <a:rPr lang="en-US" sz="2000" dirty="0"/>
                  <a:t>There is in general no theorem that tells you in advance </a:t>
                </a:r>
                <a:br>
                  <a:rPr lang="en-US" sz="2000" dirty="0"/>
                </a:br>
                <a:r>
                  <a:rPr lang="en-US" sz="2000" dirty="0"/>
                  <a:t>how many iterations you need  </a:t>
                </a:r>
              </a:p>
              <a:p>
                <a:r>
                  <a:rPr lang="en-US" sz="2000" dirty="0"/>
                  <a:t>Try different methods and starting points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5616" y="1268760"/>
                <a:ext cx="6885384" cy="4896544"/>
              </a:xfrm>
              <a:blipFill>
                <a:blip r:embed="rId2"/>
                <a:stretch>
                  <a:fillRect l="-796" t="-498" r="-265" b="-19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47795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9829577-2F62-4244-AA06-E4BBF632B5F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990600" y="610169"/>
                <a:ext cx="7696200" cy="1143000"/>
              </a:xfrm>
            </p:spPr>
            <p:txBody>
              <a:bodyPr/>
              <a:lstStyle/>
              <a:p>
                <a:r>
                  <a:rPr lang="nb-NO" dirty="0"/>
                  <a:t>Example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nb-NO" dirty="0"/>
                  <a:t>, log </a:t>
                </a:r>
                <a:r>
                  <a:rPr lang="nb-NO" dirty="0" err="1"/>
                  <a:t>likelihood</a:t>
                </a:r>
                <a:br>
                  <a:rPr lang="nb-NO" dirty="0"/>
                </a:br>
                <a:r>
                  <a:rPr lang="nb-NO" dirty="0"/>
                  <a:t>score &amp; </a:t>
                </a:r>
                <a:r>
                  <a:rPr lang="nb-NO" dirty="0" err="1"/>
                  <a:t>observed</a:t>
                </a:r>
                <a:r>
                  <a:rPr lang="nb-NO" dirty="0"/>
                  <a:t> </a:t>
                </a:r>
                <a:r>
                  <a:rPr lang="nb-NO" dirty="0" err="1"/>
                  <a:t>information</a:t>
                </a:r>
                <a:endParaRPr lang="nb-NO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9829577-2F62-4244-AA06-E4BBF632B5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90600" y="610169"/>
                <a:ext cx="7696200" cy="1143000"/>
              </a:xfrm>
              <a:blipFill>
                <a:blip r:embed="rId2"/>
                <a:stretch>
                  <a:fillRect l="-2060" t="-3723" b="-13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285E2-40BC-4E47-8388-39E5ED8E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EC57F-B192-4264-BF6C-C5C6B2DB8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2E2C57-354F-453F-A232-D8C73AC4ABE8}"/>
                  </a:ext>
                </a:extLst>
              </p:cNvPr>
              <p:cNvSpPr txBox="1"/>
              <p:nvPr/>
            </p:nvSpPr>
            <p:spPr>
              <a:xfrm>
                <a:off x="1212398" y="1904812"/>
                <a:ext cx="4467441" cy="8654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    </m:t>
                                  </m:r>
                                </m:e>
                              </m:rad>
                            </m:den>
                          </m:f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num>
                                        <m:den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2E2C57-354F-453F-A232-D8C73AC4A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398" y="1904812"/>
                <a:ext cx="4467441" cy="8654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EBAF1C3-7424-4327-8A6B-AF65A2B51B57}"/>
                  </a:ext>
                </a:extLst>
              </p:cNvPr>
              <p:cNvSpPr/>
              <p:nvPr/>
            </p:nvSpPr>
            <p:spPr>
              <a:xfrm>
                <a:off x="7020272" y="2131769"/>
                <a:ext cx="12248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nb-NO" dirty="0"/>
                  <a:t>  known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EBAF1C3-7424-4327-8A6B-AF65A2B51B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2131769"/>
                <a:ext cx="1224887" cy="400110"/>
              </a:xfrm>
              <a:prstGeom prst="rect">
                <a:avLst/>
              </a:prstGeom>
              <a:blipFill>
                <a:blip r:embed="rId4"/>
                <a:stretch>
                  <a:fillRect t="-7692" r="-3483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35B64C-E720-4ED6-89A5-41AE43CB772C}"/>
                  </a:ext>
                </a:extLst>
              </p:cNvPr>
              <p:cNvSpPr txBox="1"/>
              <p:nvPr/>
            </p:nvSpPr>
            <p:spPr>
              <a:xfrm>
                <a:off x="1212398" y="2941489"/>
                <a:ext cx="5076133" cy="8654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func>
                            </m:e>
                          </m:func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35B64C-E720-4ED6-89A5-41AE43CB7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398" y="2941489"/>
                <a:ext cx="5076133" cy="8654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A75CB1-F53C-4924-8587-54A7EE758BFD}"/>
                  </a:ext>
                </a:extLst>
              </p:cNvPr>
              <p:cNvSpPr txBox="1"/>
              <p:nvPr/>
            </p:nvSpPr>
            <p:spPr>
              <a:xfrm>
                <a:off x="8112" y="3978166"/>
                <a:ext cx="7992888" cy="8402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−0−0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A75CB1-F53C-4924-8587-54A7EE758B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" y="3978166"/>
                <a:ext cx="7992888" cy="8402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EAE8071-2BAD-4A99-817E-CD822945BA74}"/>
                  </a:ext>
                </a:extLst>
              </p:cNvPr>
              <p:cNvSpPr/>
              <p:nvPr/>
            </p:nvSpPr>
            <p:spPr>
              <a:xfrm>
                <a:off x="762000" y="5014843"/>
                <a:ext cx="7992888" cy="9326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EAE8071-2BAD-4A99-817E-CD822945BA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014843"/>
                <a:ext cx="7992888" cy="9326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011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784"/>
            <a:ext cx="7696200" cy="1143000"/>
          </a:xfrm>
        </p:spPr>
        <p:txBody>
          <a:bodyPr/>
          <a:lstStyle/>
          <a:p>
            <a:r>
              <a:rPr lang="en-US" dirty="0"/>
              <a:t>Multidimensional extension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59746" y="1268760"/>
                <a:ext cx="8292774" cy="1080120"/>
              </a:xfrm>
            </p:spPr>
            <p:txBody>
              <a:bodyPr/>
              <a:lstStyle/>
              <a:p>
                <a:r>
                  <a:rPr lang="en-US" dirty="0"/>
                  <a:t>Common to consider log likelihood:</a:t>
                </a:r>
              </a:p>
              <a:p>
                <a:pPr marL="457200" lvl="1" indent="0">
                  <a:buNone/>
                </a:pPr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lim>
                    </m:limLow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Solving the maximum of the approximation:</a:t>
                </a:r>
              </a:p>
              <a:p>
                <a:pPr marL="457200" lvl="1" indent="0">
                  <a:buNone/>
                </a:pPr>
                <a:r>
                  <a:rPr lang="en-US" dirty="0"/>
                  <a:t>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𝑱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𝑯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𝛻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9746" y="1268760"/>
                <a:ext cx="8292774" cy="1080120"/>
              </a:xfrm>
              <a:blipFill>
                <a:blip r:embed="rId2"/>
                <a:stretch>
                  <a:fillRect l="-1323" t="-5650" b="-3406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242492" y="2585083"/>
                <a:ext cx="7192416" cy="80791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box>
                        <m:box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box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𝑯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</m:t>
                    </m:r>
                    <m: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492" y="2585083"/>
                <a:ext cx="7192416" cy="807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331640" y="3717032"/>
                <a:ext cx="6121612" cy="1025024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ea typeface="Cambria Math" panose="02040503050406030204" pitchFamily="18" charset="0"/>
                  </a:rPr>
                  <a:t>Score function: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𝛻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Observed information: 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3717032"/>
                <a:ext cx="6121612" cy="1025024"/>
              </a:xfrm>
              <a:prstGeom prst="rect">
                <a:avLst/>
              </a:prstGeom>
              <a:blipFill>
                <a:blip r:embed="rId4"/>
                <a:stretch>
                  <a:fillRect l="-995" b="-29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380312" y="3853108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p  </a:t>
            </a:r>
            <a:r>
              <a:rPr lang="en-US" dirty="0"/>
              <a:t>- vector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44816" y="4285156"/>
            <a:ext cx="1763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p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- matrix</a:t>
            </a:r>
          </a:p>
        </p:txBody>
      </p:sp>
    </p:spTree>
    <p:extLst>
      <p:ext uri="{BB962C8B-B14F-4D97-AF65-F5344CB8AC3E}">
        <p14:creationId xmlns:p14="http://schemas.microsoft.com/office/powerpoint/2010/main" val="56904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9829577-2F62-4244-AA06-E4BBF632B5F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 err="1"/>
                  <a:t>Example</a:t>
                </a:r>
                <a:r>
                  <a:rPr lang="nb-NO" dirty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sup>
                    </m:sSup>
                  </m:oMath>
                </a14:m>
                <a:r>
                  <a:rPr lang="nb-NO" dirty="0"/>
                  <a:t>, log </a:t>
                </a:r>
                <a:r>
                  <a:rPr lang="nb-NO" dirty="0" err="1"/>
                  <a:t>likelihood</a:t>
                </a:r>
                <a:br>
                  <a:rPr lang="nb-NO" dirty="0"/>
                </a:br>
                <a:r>
                  <a:rPr lang="nb-NO" dirty="0"/>
                  <a:t>score &amp; </a:t>
                </a:r>
                <a:r>
                  <a:rPr lang="nb-NO" dirty="0" err="1"/>
                  <a:t>observed</a:t>
                </a:r>
                <a:r>
                  <a:rPr lang="nb-NO" dirty="0"/>
                  <a:t> </a:t>
                </a:r>
                <a:r>
                  <a:rPr lang="nb-NO" dirty="0" err="1"/>
                  <a:t>information</a:t>
                </a:r>
                <a:endParaRPr lang="nb-NO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9829577-2F62-4244-AA06-E4BBF632B5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60" t="-3743" b="-14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285E2-40BC-4E47-8388-39E5ED8E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EC57F-B192-4264-BF6C-C5C6B2DB8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2E2C57-354F-453F-A232-D8C73AC4ABE8}"/>
                  </a:ext>
                </a:extLst>
              </p:cNvPr>
              <p:cNvSpPr txBox="1"/>
              <p:nvPr/>
            </p:nvSpPr>
            <p:spPr>
              <a:xfrm>
                <a:off x="1212398" y="1904812"/>
                <a:ext cx="6337825" cy="840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    </m:t>
                                  </m:r>
                                </m:e>
                              </m:rad>
                            </m:den>
                          </m:f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 }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2E2C57-354F-453F-A232-D8C73AC4A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398" y="1904812"/>
                <a:ext cx="6337825" cy="8402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EBAF1C3-7424-4327-8A6B-AF65A2B51B57}"/>
                  </a:ext>
                </a:extLst>
              </p:cNvPr>
              <p:cNvSpPr/>
              <p:nvPr/>
            </p:nvSpPr>
            <p:spPr>
              <a:xfrm>
                <a:off x="7545903" y="2177582"/>
                <a:ext cx="120898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nb-NO" dirty="0"/>
                  <a:t>  known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EBAF1C3-7424-4327-8A6B-AF65A2B51B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903" y="2177582"/>
                <a:ext cx="1208985" cy="400110"/>
              </a:xfrm>
              <a:prstGeom prst="rect">
                <a:avLst/>
              </a:prstGeom>
              <a:blipFill>
                <a:blip r:embed="rId4"/>
                <a:stretch>
                  <a:fillRect t="-6061" r="-3535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35B64C-E720-4ED6-89A5-41AE43CB772C}"/>
                  </a:ext>
                </a:extLst>
              </p:cNvPr>
              <p:cNvSpPr txBox="1"/>
              <p:nvPr/>
            </p:nvSpPr>
            <p:spPr>
              <a:xfrm>
                <a:off x="1212398" y="2941489"/>
                <a:ext cx="6527043" cy="840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</m:e>
                              </m:func>
                            </m:e>
                          </m:func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35B64C-E720-4ED6-89A5-41AE43CB7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398" y="2941489"/>
                <a:ext cx="6527043" cy="8402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A75CB1-F53C-4924-8587-54A7EE758BFD}"/>
                  </a:ext>
                </a:extLst>
              </p:cNvPr>
              <p:cNvSpPr txBox="1"/>
              <p:nvPr/>
            </p:nvSpPr>
            <p:spPr>
              <a:xfrm>
                <a:off x="8112" y="3978166"/>
                <a:ext cx="7992888" cy="8402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A75CB1-F53C-4924-8587-54A7EE758B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" y="3978166"/>
                <a:ext cx="7992888" cy="8402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EAE8071-2BAD-4A99-817E-CD822945BA74}"/>
                  </a:ext>
                </a:extLst>
              </p:cNvPr>
              <p:cNvSpPr/>
              <p:nvPr/>
            </p:nvSpPr>
            <p:spPr>
              <a:xfrm>
                <a:off x="762000" y="5014843"/>
                <a:ext cx="7992888" cy="9326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= 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EAE8071-2BAD-4A99-817E-CD822945BA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014843"/>
                <a:ext cx="7992888" cy="9326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33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509" y="332656"/>
            <a:ext cx="7696200" cy="1143000"/>
          </a:xfrm>
        </p:spPr>
        <p:txBody>
          <a:bodyPr/>
          <a:lstStyle/>
          <a:p>
            <a:r>
              <a:rPr lang="en-US" dirty="0"/>
              <a:t>Fisher scoring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0975" b="27297"/>
          <a:stretch/>
        </p:blipFill>
        <p:spPr>
          <a:xfrm>
            <a:off x="990601" y="1225184"/>
            <a:ext cx="7017218" cy="42920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6627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50342C-B2E3-45B4-976C-0D264EC4332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520724" y="660828"/>
                <a:ext cx="8704312" cy="1143000"/>
              </a:xfrm>
            </p:spPr>
            <p:txBody>
              <a:bodyPr/>
              <a:lstStyle/>
              <a:p>
                <a:r>
                  <a:rPr lang="nb-NO" dirty="0"/>
                  <a:t>Example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𝒑</m:t>
                        </m:r>
                      </m:sup>
                    </m:sSup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r>
                      <a:rPr lang="nb-NO" b="0" i="1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nb-NO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r>
                      <a:rPr lang="nb-NO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nb-NO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d>
                    <m:r>
                      <a:rPr lang="nb-NO" b="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nb-NO" b="0" i="1">
                        <a:latin typeface="Cambria Math" panose="02040503050406030204" pitchFamily="18" charset="0"/>
                      </a:rPr>
                      <m:t>( </m:t>
                    </m:r>
                    <m:r>
                      <a:rPr lang="nb-NO" b="0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nb-NO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nb-NO" b="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b="0" i="1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br>
                  <a:rPr lang="nb-NO" dirty="0"/>
                </a:br>
                <a:endParaRPr lang="nb-NO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50342C-B2E3-45B4-976C-0D264EC433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20724" y="660828"/>
                <a:ext cx="8704312" cy="1143000"/>
              </a:xfrm>
              <a:blipFill>
                <a:blip r:embed="rId2"/>
                <a:stretch>
                  <a:fillRect l="-1751" t="-3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6EABE-19CD-4397-9AAB-B755B9C47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356176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27A41-31CB-4607-8C7D-D1C422DC1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0" y="6356176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83C4B1-70F4-4FEA-BE26-EDF5B8F0D7F5}"/>
                  </a:ext>
                </a:extLst>
              </p:cNvPr>
              <p:cNvSpPr/>
              <p:nvPr/>
            </p:nvSpPr>
            <p:spPr>
              <a:xfrm>
                <a:off x="4586262" y="1433916"/>
                <a:ext cx="1939505" cy="8440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83C4B1-70F4-4FEA-BE26-EDF5B8F0D7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262" y="1433916"/>
                <a:ext cx="1939505" cy="8440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E3C1B91-3B2B-4C95-B10E-EE94B0A22BD1}"/>
                  </a:ext>
                </a:extLst>
              </p:cNvPr>
              <p:cNvSpPr/>
              <p:nvPr/>
            </p:nvSpPr>
            <p:spPr>
              <a:xfrm>
                <a:off x="755576" y="1412776"/>
                <a:ext cx="3226817" cy="9326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E3C1B91-3B2B-4C95-B10E-EE94B0A22B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412776"/>
                <a:ext cx="3226817" cy="9326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84B6E15-F3D3-4682-B5CF-A30CD47D03F0}"/>
                  </a:ext>
                </a:extLst>
              </p:cNvPr>
              <p:cNvSpPr/>
              <p:nvPr/>
            </p:nvSpPr>
            <p:spPr>
              <a:xfrm>
                <a:off x="1176334" y="2579157"/>
                <a:ext cx="3743332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</m:d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84B6E15-F3D3-4682-B5CF-A30CD47D03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334" y="2579157"/>
                <a:ext cx="3743332" cy="7838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24C2D81-9062-4C87-95F1-1C5AE99E164C}"/>
              </a:ext>
            </a:extLst>
          </p:cNvPr>
          <p:cNvSpPr txBox="1"/>
          <p:nvPr/>
        </p:nvSpPr>
        <p:spPr>
          <a:xfrm>
            <a:off x="543847" y="276755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7E7EEA-2934-4F3C-85E3-4705DD0E4795}"/>
              </a:ext>
            </a:extLst>
          </p:cNvPr>
          <p:cNvSpPr txBox="1"/>
          <p:nvPr/>
        </p:nvSpPr>
        <p:spPr>
          <a:xfrm>
            <a:off x="478531" y="406625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BC1E336-DA7B-4F8E-8D7D-E5BDB48E8B56}"/>
                  </a:ext>
                </a:extLst>
              </p:cNvPr>
              <p:cNvSpPr/>
              <p:nvPr/>
            </p:nvSpPr>
            <p:spPr>
              <a:xfrm>
                <a:off x="904353" y="3775317"/>
                <a:ext cx="7036477" cy="9326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nary>
                            <m:naryPr>
                              <m:chr m:val="∑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Var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BC1E336-DA7B-4F8E-8D7D-E5BDB48E8B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353" y="3775317"/>
                <a:ext cx="7036477" cy="9326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6BFCBEA-478C-445B-BAE8-0F39C71F2369}"/>
              </a:ext>
            </a:extLst>
          </p:cNvPr>
          <p:cNvCxnSpPr>
            <a:cxnSpLocks/>
          </p:cNvCxnSpPr>
          <p:nvPr/>
        </p:nvCxnSpPr>
        <p:spPr bwMode="auto">
          <a:xfrm flipH="1">
            <a:off x="5149998" y="3530265"/>
            <a:ext cx="360040" cy="5359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CDCA77F-4573-4AC8-A751-34F66476DC61}"/>
              </a:ext>
            </a:extLst>
          </p:cNvPr>
          <p:cNvSpPr txBox="1"/>
          <p:nvPr/>
        </p:nvSpPr>
        <p:spPr>
          <a:xfrm>
            <a:off x="5528493" y="3318950"/>
            <a:ext cx="3134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Independent</a:t>
            </a:r>
            <a:r>
              <a:rPr lang="nb-NO" dirty="0"/>
              <a:t> </a:t>
            </a:r>
            <a:r>
              <a:rPr lang="nb-NO" dirty="0" err="1"/>
              <a:t>observations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0E15691-89F3-446E-86FA-AA257A0FF7E2}"/>
                  </a:ext>
                </a:extLst>
              </p:cNvPr>
              <p:cNvSpPr/>
              <p:nvPr/>
            </p:nvSpPr>
            <p:spPr>
              <a:xfrm>
                <a:off x="1475656" y="4655913"/>
                <a:ext cx="4572000" cy="16843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0E15691-89F3-446E-86FA-AA257A0FF7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4655913"/>
                <a:ext cx="4572000" cy="16843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427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5F3DF2-72FA-4C31-879E-770597F61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1BEB97-1FF2-4675-AC21-D3C4CA35E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C5F0AA1-ED14-4EE2-AA41-E3644409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C68943F-2E5F-4E3F-A160-FFFAFFE74E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2191629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784"/>
            <a:ext cx="7696200" cy="1143000"/>
          </a:xfrm>
        </p:spPr>
        <p:txBody>
          <a:bodyPr/>
          <a:lstStyle/>
          <a:p>
            <a:r>
              <a:rPr lang="en-US" dirty="0"/>
              <a:t>Gauss-Newton method 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140982"/>
            <a:ext cx="6984979" cy="49523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944244" y="5013176"/>
            <a:ext cx="504056" cy="360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40982" y="506543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)]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1259632" y="5373216"/>
            <a:ext cx="1860376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193452" y="4576330"/>
                <a:ext cx="2487861" cy="12859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0" smtClean="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1" i="1" smtClean="0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)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 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  <a:p>
                <a:r>
                  <a:rPr lang="nb-NO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n </a:t>
                </a:r>
                <a:r>
                  <a:rPr lang="nb-NO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nb-NO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</a:t>
                </a:r>
                <a:endParaRPr lang="nb-NO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452" y="4576330"/>
                <a:ext cx="2487861" cy="1285993"/>
              </a:xfrm>
              <a:prstGeom prst="rect">
                <a:avLst/>
              </a:prstGeom>
              <a:blipFill>
                <a:blip r:embed="rId3"/>
                <a:stretch>
                  <a:fillRect b="-985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 bwMode="auto">
          <a:xfrm>
            <a:off x="4014986" y="2708920"/>
            <a:ext cx="1618084" cy="360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883670" y="2708920"/>
                <a:ext cx="1309782" cy="348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670" y="2708920"/>
                <a:ext cx="1309782" cy="348813"/>
              </a:xfrm>
              <a:prstGeom prst="rect">
                <a:avLst/>
              </a:prstGeom>
              <a:blipFill>
                <a:blip r:embed="rId4"/>
                <a:stretch>
                  <a:fillRect b="-103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237026" y="2808140"/>
                <a:ext cx="2317942" cy="1285993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1" i="1" smtClean="0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m:rPr>
                                    <m:brk m:alnAt="7"/>
                                  </m:r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026" y="2808140"/>
                <a:ext cx="2317942" cy="12859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 bwMode="auto">
          <a:xfrm>
            <a:off x="4415284" y="4149080"/>
            <a:ext cx="1618084" cy="360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303018" y="4168130"/>
                <a:ext cx="1460015" cy="3395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018" y="4168130"/>
                <a:ext cx="1460015" cy="339517"/>
              </a:xfrm>
              <a:prstGeom prst="rect">
                <a:avLst/>
              </a:prstGeom>
              <a:blipFill>
                <a:blip r:embed="rId6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 bwMode="auto">
          <a:xfrm>
            <a:off x="4139490" y="5219327"/>
            <a:ext cx="72470" cy="2160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8711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8786C-1EC9-439A-B1E6-B79F5EE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85738"/>
            <a:ext cx="7696200" cy="1143000"/>
          </a:xfrm>
        </p:spPr>
        <p:txBody>
          <a:bodyPr/>
          <a:lstStyle/>
          <a:p>
            <a:r>
              <a:rPr lang="en-US" dirty="0"/>
              <a:t>GAUSS-NEWTON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B911AF-F957-4E40-A974-AAB8527EBA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90600" y="1212872"/>
                <a:ext cx="76962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/>
                  <a:t>Regression:</a:t>
                </a:r>
                <a:r>
                  <a:rPr lang="nb-NO" sz="2000" dirty="0"/>
                  <a:t> 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lim>
                    </m:limLow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p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lim>
                      </m:limLow>
                      <m:r>
                        <a:rPr lang="nb-NO" sz="200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𝜕𝛽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     2⋅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1" i="1" smtClean="0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nb-NO" sz="2000" b="1" dirty="0"/>
              </a:p>
              <a:p>
                <a:pPr marL="0" indent="0">
                  <a:buNone/>
                </a:pPr>
                <a:r>
                  <a:rPr lang="nb-NO" dirty="0"/>
                  <a:t>NL-LS           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lim>
                    </m:limLow>
                    <m:r>
                      <a:rPr lang="nb-NO" sz="200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nb-NO" sz="2000" dirty="0"/>
                  <a:t> </a:t>
                </a:r>
              </a:p>
              <a:p>
                <a:pPr marL="0" indent="0">
                  <a:buNone/>
                </a:pPr>
                <a:r>
                  <a:rPr lang="nb-NO" dirty="0" err="1"/>
                  <a:t>Approx</a:t>
                </a:r>
                <a:r>
                  <a:rPr lang="nb-NO" dirty="0"/>
                  <a:t> :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lim>
                    </m:limLow>
                    <m:r>
                      <a:rPr lang="nb-NO" sz="200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nb-NO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nb-NO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nb-NO" sz="2000" b="0" i="1" smtClean="0">
                                            <a:latin typeface="Cambria Math" panose="02040503050406030204" pitchFamily="18" charset="0"/>
                                          </a:rPr>
                                          <m:t>, </m:t>
                                        </m:r>
                                        <m:r>
                                          <a:rPr lang="nb-NO" sz="2000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nb-NO" sz="20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sSup>
                                  <m:sSup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nb-NO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2000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  <m:r>
                                          <a:rPr lang="nb-NO" sz="20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2000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nb-NO" sz="2000" i="1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nb-NO" sz="2000" b="0" i="0" smtClean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B911AF-F957-4E40-A974-AAB8527EBA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212872"/>
                <a:ext cx="7696200" cy="4114800"/>
              </a:xfrm>
              <a:blipFill>
                <a:blip r:embed="rId2"/>
                <a:stretch>
                  <a:fillRect l="-1664" t="-109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08ABE-21EC-4F60-BED6-C5816170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ABFF9-8368-4083-9E24-44650A103E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3C7C2BE-D7C8-4F2E-ADAA-6DB3C18013A7}"/>
                  </a:ext>
                </a:extLst>
              </p:cNvPr>
              <p:cNvSpPr/>
              <p:nvPr/>
            </p:nvSpPr>
            <p:spPr>
              <a:xfrm>
                <a:off x="6328972" y="1052736"/>
                <a:ext cx="1677832" cy="12388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nb-NO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8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nb-NO" sz="28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2800" b="1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8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nb-NO" sz="2800" b="1" i="1" smtClean="0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3C7C2BE-D7C8-4F2E-ADAA-6DB3C18013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972" y="1052736"/>
                <a:ext cx="1677832" cy="12388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Brace 7">
            <a:extLst>
              <a:ext uri="{FF2B5EF4-FFF2-40B4-BE49-F238E27FC236}">
                <a16:creationId xmlns:a16="http://schemas.microsoft.com/office/drawing/2014/main" id="{321FAC01-618D-4770-8CD0-0C7C091E2F95}"/>
              </a:ext>
            </a:extLst>
          </p:cNvPr>
          <p:cNvSpPr/>
          <p:nvPr/>
        </p:nvSpPr>
        <p:spPr bwMode="auto">
          <a:xfrm rot="16200000" flipH="1">
            <a:off x="4355977" y="3949176"/>
            <a:ext cx="288033" cy="1152129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AA27DFB7-615B-4A2D-BC8E-ECF496F12DCD}"/>
              </a:ext>
            </a:extLst>
          </p:cNvPr>
          <p:cNvSpPr/>
          <p:nvPr/>
        </p:nvSpPr>
        <p:spPr bwMode="auto">
          <a:xfrm rot="5400000" flipH="1">
            <a:off x="6060220" y="3582042"/>
            <a:ext cx="288033" cy="995908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7BC78524-0D7E-43A3-B7E4-32A94E6334AA}"/>
              </a:ext>
            </a:extLst>
          </p:cNvPr>
          <p:cNvSpPr/>
          <p:nvPr/>
        </p:nvSpPr>
        <p:spPr bwMode="auto">
          <a:xfrm rot="16200000" flipH="1">
            <a:off x="7256962" y="3911744"/>
            <a:ext cx="288034" cy="1152131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43DBF7A-D76B-4013-966F-BFD546014D7C}"/>
              </a:ext>
            </a:extLst>
          </p:cNvPr>
          <p:cNvSpPr/>
          <p:nvPr/>
        </p:nvSpPr>
        <p:spPr bwMode="auto">
          <a:xfrm>
            <a:off x="2540000" y="1573780"/>
            <a:ext cx="1981200" cy="3530600"/>
          </a:xfrm>
          <a:custGeom>
            <a:avLst/>
            <a:gdLst>
              <a:gd name="connsiteX0" fmla="*/ 1981200 w 1981200"/>
              <a:gd name="connsiteY0" fmla="*/ 0 h 3530600"/>
              <a:gd name="connsiteX1" fmla="*/ 1981200 w 1981200"/>
              <a:gd name="connsiteY1" fmla="*/ 0 h 3530600"/>
              <a:gd name="connsiteX2" fmla="*/ 1485900 w 1981200"/>
              <a:gd name="connsiteY2" fmla="*/ 279400 h 3530600"/>
              <a:gd name="connsiteX3" fmla="*/ 114300 w 1981200"/>
              <a:gd name="connsiteY3" fmla="*/ 711200 h 3530600"/>
              <a:gd name="connsiteX4" fmla="*/ 0 w 1981200"/>
              <a:gd name="connsiteY4" fmla="*/ 1333500 h 3530600"/>
              <a:gd name="connsiteX5" fmla="*/ 76200 w 1981200"/>
              <a:gd name="connsiteY5" fmla="*/ 2260600 h 3530600"/>
              <a:gd name="connsiteX6" fmla="*/ 50800 w 1981200"/>
              <a:gd name="connsiteY6" fmla="*/ 3060700 h 3530600"/>
              <a:gd name="connsiteX7" fmla="*/ 1384300 w 1981200"/>
              <a:gd name="connsiteY7" fmla="*/ 3530600 h 3530600"/>
              <a:gd name="connsiteX8" fmla="*/ 1765300 w 1981200"/>
              <a:gd name="connsiteY8" fmla="*/ 3098800 h 353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3530600">
                <a:moveTo>
                  <a:pt x="1981200" y="0"/>
                </a:moveTo>
                <a:lnTo>
                  <a:pt x="1981200" y="0"/>
                </a:lnTo>
                <a:lnTo>
                  <a:pt x="1485900" y="279400"/>
                </a:lnTo>
                <a:lnTo>
                  <a:pt x="114300" y="711200"/>
                </a:lnTo>
                <a:lnTo>
                  <a:pt x="0" y="1333500"/>
                </a:lnTo>
                <a:lnTo>
                  <a:pt x="76200" y="2260600"/>
                </a:lnTo>
                <a:lnTo>
                  <a:pt x="50800" y="3060700"/>
                </a:lnTo>
                <a:lnTo>
                  <a:pt x="1384300" y="3530600"/>
                </a:lnTo>
                <a:lnTo>
                  <a:pt x="1765300" y="309880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1A1FD2-AC67-4B72-BD24-3E4195AD3B8F}"/>
              </a:ext>
            </a:extLst>
          </p:cNvPr>
          <p:cNvSpPr/>
          <p:nvPr/>
        </p:nvSpPr>
        <p:spPr bwMode="auto">
          <a:xfrm flipH="1">
            <a:off x="5406677" y="1573780"/>
            <a:ext cx="3280122" cy="3327400"/>
          </a:xfrm>
          <a:custGeom>
            <a:avLst/>
            <a:gdLst>
              <a:gd name="connsiteX0" fmla="*/ 1981200 w 1981200"/>
              <a:gd name="connsiteY0" fmla="*/ 0 h 3530600"/>
              <a:gd name="connsiteX1" fmla="*/ 1981200 w 1981200"/>
              <a:gd name="connsiteY1" fmla="*/ 0 h 3530600"/>
              <a:gd name="connsiteX2" fmla="*/ 1485900 w 1981200"/>
              <a:gd name="connsiteY2" fmla="*/ 279400 h 3530600"/>
              <a:gd name="connsiteX3" fmla="*/ 114300 w 1981200"/>
              <a:gd name="connsiteY3" fmla="*/ 711200 h 3530600"/>
              <a:gd name="connsiteX4" fmla="*/ 0 w 1981200"/>
              <a:gd name="connsiteY4" fmla="*/ 1333500 h 3530600"/>
              <a:gd name="connsiteX5" fmla="*/ 76200 w 1981200"/>
              <a:gd name="connsiteY5" fmla="*/ 2260600 h 3530600"/>
              <a:gd name="connsiteX6" fmla="*/ 50800 w 1981200"/>
              <a:gd name="connsiteY6" fmla="*/ 3060700 h 3530600"/>
              <a:gd name="connsiteX7" fmla="*/ 1384300 w 1981200"/>
              <a:gd name="connsiteY7" fmla="*/ 3530600 h 3530600"/>
              <a:gd name="connsiteX8" fmla="*/ 1765300 w 1981200"/>
              <a:gd name="connsiteY8" fmla="*/ 3098800 h 3530600"/>
              <a:gd name="connsiteX0" fmla="*/ 1981200 w 1981200"/>
              <a:gd name="connsiteY0" fmla="*/ 0 h 3530600"/>
              <a:gd name="connsiteX1" fmla="*/ 1981200 w 1981200"/>
              <a:gd name="connsiteY1" fmla="*/ 0 h 3530600"/>
              <a:gd name="connsiteX2" fmla="*/ 1485900 w 1981200"/>
              <a:gd name="connsiteY2" fmla="*/ 279400 h 3530600"/>
              <a:gd name="connsiteX3" fmla="*/ 114300 w 1981200"/>
              <a:gd name="connsiteY3" fmla="*/ 711200 h 3530600"/>
              <a:gd name="connsiteX4" fmla="*/ 0 w 1981200"/>
              <a:gd name="connsiteY4" fmla="*/ 1333500 h 3530600"/>
              <a:gd name="connsiteX5" fmla="*/ 76200 w 1981200"/>
              <a:gd name="connsiteY5" fmla="*/ 2260600 h 3530600"/>
              <a:gd name="connsiteX6" fmla="*/ 50800 w 1981200"/>
              <a:gd name="connsiteY6" fmla="*/ 3060700 h 3530600"/>
              <a:gd name="connsiteX7" fmla="*/ 1384300 w 1981200"/>
              <a:gd name="connsiteY7" fmla="*/ 3530600 h 3530600"/>
              <a:gd name="connsiteX8" fmla="*/ 1300362 w 1981200"/>
              <a:gd name="connsiteY8" fmla="*/ 3124200 h 3530600"/>
              <a:gd name="connsiteX0" fmla="*/ 1981200 w 1981200"/>
              <a:gd name="connsiteY0" fmla="*/ 0 h 3492500"/>
              <a:gd name="connsiteX1" fmla="*/ 1981200 w 1981200"/>
              <a:gd name="connsiteY1" fmla="*/ 0 h 3492500"/>
              <a:gd name="connsiteX2" fmla="*/ 1485900 w 1981200"/>
              <a:gd name="connsiteY2" fmla="*/ 279400 h 3492500"/>
              <a:gd name="connsiteX3" fmla="*/ 114300 w 1981200"/>
              <a:gd name="connsiteY3" fmla="*/ 711200 h 3492500"/>
              <a:gd name="connsiteX4" fmla="*/ 0 w 1981200"/>
              <a:gd name="connsiteY4" fmla="*/ 1333500 h 3492500"/>
              <a:gd name="connsiteX5" fmla="*/ 76200 w 1981200"/>
              <a:gd name="connsiteY5" fmla="*/ 2260600 h 3492500"/>
              <a:gd name="connsiteX6" fmla="*/ 50800 w 1981200"/>
              <a:gd name="connsiteY6" fmla="*/ 3060700 h 3492500"/>
              <a:gd name="connsiteX7" fmla="*/ 615039 w 1981200"/>
              <a:gd name="connsiteY7" fmla="*/ 3492500 h 3492500"/>
              <a:gd name="connsiteX8" fmla="*/ 1300362 w 1981200"/>
              <a:gd name="connsiteY8" fmla="*/ 3124200 h 3492500"/>
              <a:gd name="connsiteX0" fmla="*/ 1981200 w 1981200"/>
              <a:gd name="connsiteY0" fmla="*/ 0 h 3492500"/>
              <a:gd name="connsiteX1" fmla="*/ 1981200 w 1981200"/>
              <a:gd name="connsiteY1" fmla="*/ 0 h 3492500"/>
              <a:gd name="connsiteX2" fmla="*/ 1485900 w 1981200"/>
              <a:gd name="connsiteY2" fmla="*/ 279400 h 3492500"/>
              <a:gd name="connsiteX3" fmla="*/ 114300 w 1981200"/>
              <a:gd name="connsiteY3" fmla="*/ 711200 h 3492500"/>
              <a:gd name="connsiteX4" fmla="*/ 0 w 1981200"/>
              <a:gd name="connsiteY4" fmla="*/ 1333500 h 3492500"/>
              <a:gd name="connsiteX5" fmla="*/ 76200 w 1981200"/>
              <a:gd name="connsiteY5" fmla="*/ 2260600 h 3492500"/>
              <a:gd name="connsiteX6" fmla="*/ 50800 w 1981200"/>
              <a:gd name="connsiteY6" fmla="*/ 3060700 h 3492500"/>
              <a:gd name="connsiteX7" fmla="*/ 615039 w 1981200"/>
              <a:gd name="connsiteY7" fmla="*/ 3492500 h 3492500"/>
              <a:gd name="connsiteX8" fmla="*/ 767797 w 1981200"/>
              <a:gd name="connsiteY8" fmla="*/ 3098800 h 3492500"/>
              <a:gd name="connsiteX0" fmla="*/ 1981200 w 1981200"/>
              <a:gd name="connsiteY0" fmla="*/ 0 h 3492500"/>
              <a:gd name="connsiteX1" fmla="*/ 1702237 w 1981200"/>
              <a:gd name="connsiteY1" fmla="*/ 50800 h 3492500"/>
              <a:gd name="connsiteX2" fmla="*/ 1485900 w 1981200"/>
              <a:gd name="connsiteY2" fmla="*/ 279400 h 3492500"/>
              <a:gd name="connsiteX3" fmla="*/ 114300 w 1981200"/>
              <a:gd name="connsiteY3" fmla="*/ 711200 h 3492500"/>
              <a:gd name="connsiteX4" fmla="*/ 0 w 1981200"/>
              <a:gd name="connsiteY4" fmla="*/ 1333500 h 3492500"/>
              <a:gd name="connsiteX5" fmla="*/ 76200 w 1981200"/>
              <a:gd name="connsiteY5" fmla="*/ 2260600 h 3492500"/>
              <a:gd name="connsiteX6" fmla="*/ 50800 w 1981200"/>
              <a:gd name="connsiteY6" fmla="*/ 3060700 h 3492500"/>
              <a:gd name="connsiteX7" fmla="*/ 615039 w 1981200"/>
              <a:gd name="connsiteY7" fmla="*/ 3492500 h 3492500"/>
              <a:gd name="connsiteX8" fmla="*/ 767797 w 1981200"/>
              <a:gd name="connsiteY8" fmla="*/ 3098800 h 3492500"/>
              <a:gd name="connsiteX0" fmla="*/ 2209323 w 2209323"/>
              <a:gd name="connsiteY0" fmla="*/ 0 h 3492500"/>
              <a:gd name="connsiteX1" fmla="*/ 1930360 w 2209323"/>
              <a:gd name="connsiteY1" fmla="*/ 50800 h 3492500"/>
              <a:gd name="connsiteX2" fmla="*/ 1714023 w 2209323"/>
              <a:gd name="connsiteY2" fmla="*/ 279400 h 3492500"/>
              <a:gd name="connsiteX3" fmla="*/ 342423 w 2209323"/>
              <a:gd name="connsiteY3" fmla="*/ 711200 h 3492500"/>
              <a:gd name="connsiteX4" fmla="*/ 228123 w 2209323"/>
              <a:gd name="connsiteY4" fmla="*/ 1333500 h 3492500"/>
              <a:gd name="connsiteX5" fmla="*/ 0 w 2209323"/>
              <a:gd name="connsiteY5" fmla="*/ 2286000 h 3492500"/>
              <a:gd name="connsiteX6" fmla="*/ 278923 w 2209323"/>
              <a:gd name="connsiteY6" fmla="*/ 3060700 h 3492500"/>
              <a:gd name="connsiteX7" fmla="*/ 843162 w 2209323"/>
              <a:gd name="connsiteY7" fmla="*/ 3492500 h 3492500"/>
              <a:gd name="connsiteX8" fmla="*/ 995920 w 2209323"/>
              <a:gd name="connsiteY8" fmla="*/ 3098800 h 3492500"/>
              <a:gd name="connsiteX0" fmla="*/ 1938814 w 1948756"/>
              <a:gd name="connsiteY0" fmla="*/ 0 h 3492500"/>
              <a:gd name="connsiteX1" fmla="*/ 1930360 w 1948756"/>
              <a:gd name="connsiteY1" fmla="*/ 50800 h 3492500"/>
              <a:gd name="connsiteX2" fmla="*/ 1714023 w 1948756"/>
              <a:gd name="connsiteY2" fmla="*/ 279400 h 3492500"/>
              <a:gd name="connsiteX3" fmla="*/ 342423 w 1948756"/>
              <a:gd name="connsiteY3" fmla="*/ 711200 h 3492500"/>
              <a:gd name="connsiteX4" fmla="*/ 228123 w 1948756"/>
              <a:gd name="connsiteY4" fmla="*/ 1333500 h 3492500"/>
              <a:gd name="connsiteX5" fmla="*/ 0 w 1948756"/>
              <a:gd name="connsiteY5" fmla="*/ 2286000 h 3492500"/>
              <a:gd name="connsiteX6" fmla="*/ 278923 w 1948756"/>
              <a:gd name="connsiteY6" fmla="*/ 3060700 h 3492500"/>
              <a:gd name="connsiteX7" fmla="*/ 843162 w 1948756"/>
              <a:gd name="connsiteY7" fmla="*/ 3492500 h 3492500"/>
              <a:gd name="connsiteX8" fmla="*/ 995920 w 1948756"/>
              <a:gd name="connsiteY8" fmla="*/ 3098800 h 3492500"/>
              <a:gd name="connsiteX0" fmla="*/ 1938814 w 1948756"/>
              <a:gd name="connsiteY0" fmla="*/ 0 h 3492500"/>
              <a:gd name="connsiteX1" fmla="*/ 1930360 w 1948756"/>
              <a:gd name="connsiteY1" fmla="*/ 50800 h 3492500"/>
              <a:gd name="connsiteX2" fmla="*/ 1714023 w 1948756"/>
              <a:gd name="connsiteY2" fmla="*/ 279400 h 3492500"/>
              <a:gd name="connsiteX3" fmla="*/ 545305 w 1948756"/>
              <a:gd name="connsiteY3" fmla="*/ 990600 h 3492500"/>
              <a:gd name="connsiteX4" fmla="*/ 228123 w 1948756"/>
              <a:gd name="connsiteY4" fmla="*/ 1333500 h 3492500"/>
              <a:gd name="connsiteX5" fmla="*/ 0 w 1948756"/>
              <a:gd name="connsiteY5" fmla="*/ 2286000 h 3492500"/>
              <a:gd name="connsiteX6" fmla="*/ 278923 w 1948756"/>
              <a:gd name="connsiteY6" fmla="*/ 3060700 h 3492500"/>
              <a:gd name="connsiteX7" fmla="*/ 843162 w 1948756"/>
              <a:gd name="connsiteY7" fmla="*/ 3492500 h 3492500"/>
              <a:gd name="connsiteX8" fmla="*/ 995920 w 1948756"/>
              <a:gd name="connsiteY8" fmla="*/ 3098800 h 3492500"/>
              <a:gd name="connsiteX0" fmla="*/ 1938814 w 1954964"/>
              <a:gd name="connsiteY0" fmla="*/ 0 h 3492500"/>
              <a:gd name="connsiteX1" fmla="*/ 1930360 w 1954964"/>
              <a:gd name="connsiteY1" fmla="*/ 50800 h 3492500"/>
              <a:gd name="connsiteX2" fmla="*/ 1629489 w 1954964"/>
              <a:gd name="connsiteY2" fmla="*/ 190500 h 3492500"/>
              <a:gd name="connsiteX3" fmla="*/ 545305 w 1954964"/>
              <a:gd name="connsiteY3" fmla="*/ 990600 h 3492500"/>
              <a:gd name="connsiteX4" fmla="*/ 228123 w 1954964"/>
              <a:gd name="connsiteY4" fmla="*/ 1333500 h 3492500"/>
              <a:gd name="connsiteX5" fmla="*/ 0 w 1954964"/>
              <a:gd name="connsiteY5" fmla="*/ 2286000 h 3492500"/>
              <a:gd name="connsiteX6" fmla="*/ 278923 w 1954964"/>
              <a:gd name="connsiteY6" fmla="*/ 3060700 h 3492500"/>
              <a:gd name="connsiteX7" fmla="*/ 843162 w 1954964"/>
              <a:gd name="connsiteY7" fmla="*/ 3492500 h 3492500"/>
              <a:gd name="connsiteX8" fmla="*/ 995920 w 1954964"/>
              <a:gd name="connsiteY8" fmla="*/ 3098800 h 3492500"/>
              <a:gd name="connsiteX0" fmla="*/ 1938814 w 1954964"/>
              <a:gd name="connsiteY0" fmla="*/ 0 h 3403600"/>
              <a:gd name="connsiteX1" fmla="*/ 1930360 w 1954964"/>
              <a:gd name="connsiteY1" fmla="*/ 50800 h 3403600"/>
              <a:gd name="connsiteX2" fmla="*/ 1629489 w 1954964"/>
              <a:gd name="connsiteY2" fmla="*/ 190500 h 3403600"/>
              <a:gd name="connsiteX3" fmla="*/ 545305 w 1954964"/>
              <a:gd name="connsiteY3" fmla="*/ 990600 h 3403600"/>
              <a:gd name="connsiteX4" fmla="*/ 228123 w 1954964"/>
              <a:gd name="connsiteY4" fmla="*/ 1333500 h 3403600"/>
              <a:gd name="connsiteX5" fmla="*/ 0 w 1954964"/>
              <a:gd name="connsiteY5" fmla="*/ 2286000 h 3403600"/>
              <a:gd name="connsiteX6" fmla="*/ 278923 w 1954964"/>
              <a:gd name="connsiteY6" fmla="*/ 3060700 h 3403600"/>
              <a:gd name="connsiteX7" fmla="*/ 758628 w 1954964"/>
              <a:gd name="connsiteY7" fmla="*/ 3403600 h 3403600"/>
              <a:gd name="connsiteX8" fmla="*/ 995920 w 1954964"/>
              <a:gd name="connsiteY8" fmla="*/ 3098800 h 3403600"/>
              <a:gd name="connsiteX0" fmla="*/ 1938814 w 1954964"/>
              <a:gd name="connsiteY0" fmla="*/ 0 h 3403600"/>
              <a:gd name="connsiteX1" fmla="*/ 1930360 w 1954964"/>
              <a:gd name="connsiteY1" fmla="*/ 50800 h 3403600"/>
              <a:gd name="connsiteX2" fmla="*/ 1629489 w 1954964"/>
              <a:gd name="connsiteY2" fmla="*/ 190500 h 3403600"/>
              <a:gd name="connsiteX3" fmla="*/ 545305 w 1954964"/>
              <a:gd name="connsiteY3" fmla="*/ 990600 h 3403600"/>
              <a:gd name="connsiteX4" fmla="*/ 228123 w 1954964"/>
              <a:gd name="connsiteY4" fmla="*/ 1333500 h 3403600"/>
              <a:gd name="connsiteX5" fmla="*/ 0 w 1954964"/>
              <a:gd name="connsiteY5" fmla="*/ 2286000 h 3403600"/>
              <a:gd name="connsiteX6" fmla="*/ 278923 w 1954964"/>
              <a:gd name="connsiteY6" fmla="*/ 3060700 h 3403600"/>
              <a:gd name="connsiteX7" fmla="*/ 758628 w 1954964"/>
              <a:gd name="connsiteY7" fmla="*/ 3403600 h 3403600"/>
              <a:gd name="connsiteX8" fmla="*/ 809945 w 1954964"/>
              <a:gd name="connsiteY8" fmla="*/ 3111500 h 3403600"/>
              <a:gd name="connsiteX0" fmla="*/ 1938814 w 1954964"/>
              <a:gd name="connsiteY0" fmla="*/ 0 h 3327400"/>
              <a:gd name="connsiteX1" fmla="*/ 1930360 w 1954964"/>
              <a:gd name="connsiteY1" fmla="*/ 50800 h 3327400"/>
              <a:gd name="connsiteX2" fmla="*/ 1629489 w 1954964"/>
              <a:gd name="connsiteY2" fmla="*/ 190500 h 3327400"/>
              <a:gd name="connsiteX3" fmla="*/ 545305 w 1954964"/>
              <a:gd name="connsiteY3" fmla="*/ 990600 h 3327400"/>
              <a:gd name="connsiteX4" fmla="*/ 228123 w 1954964"/>
              <a:gd name="connsiteY4" fmla="*/ 1333500 h 3327400"/>
              <a:gd name="connsiteX5" fmla="*/ 0 w 1954964"/>
              <a:gd name="connsiteY5" fmla="*/ 2286000 h 3327400"/>
              <a:gd name="connsiteX6" fmla="*/ 278923 w 1954964"/>
              <a:gd name="connsiteY6" fmla="*/ 3060700 h 3327400"/>
              <a:gd name="connsiteX7" fmla="*/ 606467 w 1954964"/>
              <a:gd name="connsiteY7" fmla="*/ 3327400 h 3327400"/>
              <a:gd name="connsiteX8" fmla="*/ 809945 w 1954964"/>
              <a:gd name="connsiteY8" fmla="*/ 3111500 h 332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4964" h="3327400">
                <a:moveTo>
                  <a:pt x="1938814" y="0"/>
                </a:moveTo>
                <a:cubicBezTo>
                  <a:pt x="1935996" y="16933"/>
                  <a:pt x="1981914" y="19050"/>
                  <a:pt x="1930360" y="50800"/>
                </a:cubicBezTo>
                <a:cubicBezTo>
                  <a:pt x="1878806" y="82550"/>
                  <a:pt x="1701601" y="114300"/>
                  <a:pt x="1629489" y="190500"/>
                </a:cubicBezTo>
                <a:lnTo>
                  <a:pt x="545305" y="990600"/>
                </a:lnTo>
                <a:lnTo>
                  <a:pt x="228123" y="1333500"/>
                </a:lnTo>
                <a:lnTo>
                  <a:pt x="0" y="2286000"/>
                </a:lnTo>
                <a:lnTo>
                  <a:pt x="278923" y="3060700"/>
                </a:lnTo>
                <a:lnTo>
                  <a:pt x="606467" y="3327400"/>
                </a:lnTo>
                <a:lnTo>
                  <a:pt x="809945" y="311150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F7D5F11-B0F9-4B95-991E-9C5396713CC0}"/>
              </a:ext>
            </a:extLst>
          </p:cNvPr>
          <p:cNvSpPr/>
          <p:nvPr/>
        </p:nvSpPr>
        <p:spPr bwMode="auto">
          <a:xfrm>
            <a:off x="5054600" y="1561080"/>
            <a:ext cx="2082800" cy="2374900"/>
          </a:xfrm>
          <a:custGeom>
            <a:avLst/>
            <a:gdLst>
              <a:gd name="connsiteX0" fmla="*/ 0 w 2082800"/>
              <a:gd name="connsiteY0" fmla="*/ 0 h 2374900"/>
              <a:gd name="connsiteX1" fmla="*/ 609600 w 2082800"/>
              <a:gd name="connsiteY1" fmla="*/ 368300 h 2374900"/>
              <a:gd name="connsiteX2" fmla="*/ 1600200 w 2082800"/>
              <a:gd name="connsiteY2" fmla="*/ 825500 h 2374900"/>
              <a:gd name="connsiteX3" fmla="*/ 2082800 w 2082800"/>
              <a:gd name="connsiteY3" fmla="*/ 1739900 h 2374900"/>
              <a:gd name="connsiteX4" fmla="*/ 1358900 w 2082800"/>
              <a:gd name="connsiteY4" fmla="*/ 2374900 h 237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2800" h="2374900">
                <a:moveTo>
                  <a:pt x="0" y="0"/>
                </a:moveTo>
                <a:lnTo>
                  <a:pt x="609600" y="368300"/>
                </a:lnTo>
                <a:lnTo>
                  <a:pt x="1600200" y="825500"/>
                </a:lnTo>
                <a:lnTo>
                  <a:pt x="2082800" y="1739900"/>
                </a:lnTo>
                <a:lnTo>
                  <a:pt x="1358900" y="237490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A09B1C-0149-4EDE-A75A-EC54F4E28639}"/>
                  </a:ext>
                </a:extLst>
              </p:cNvPr>
              <p:cNvSpPr txBox="1"/>
              <p:nvPr/>
            </p:nvSpPr>
            <p:spPr>
              <a:xfrm>
                <a:off x="6726993" y="4957288"/>
                <a:ext cx="2372508" cy="8777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0" smtClean="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1" i="1" smtClean="0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)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 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A09B1C-0149-4EDE-A75A-EC54F4E28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993" y="4957288"/>
                <a:ext cx="2372508" cy="8777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483E8F-6102-47B6-9A71-A55523915AFB}"/>
                  </a:ext>
                </a:extLst>
              </p:cNvPr>
              <p:cNvSpPr txBox="1"/>
              <p:nvPr/>
            </p:nvSpPr>
            <p:spPr>
              <a:xfrm>
                <a:off x="94045" y="4538280"/>
                <a:ext cx="2269916" cy="877741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1" i="1" smtClean="0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m:rPr>
                                    <m:brk m:alnAt="7"/>
                                  </m:r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483E8F-6102-47B6-9A71-A55523915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45" y="4538280"/>
                <a:ext cx="2269916" cy="8777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C5D3584-3F2E-474E-B82A-88C64BB6E603}"/>
                  </a:ext>
                </a:extLst>
              </p:cNvPr>
              <p:cNvSpPr/>
              <p:nvPr/>
            </p:nvSpPr>
            <p:spPr>
              <a:xfrm>
                <a:off x="1286758" y="5550237"/>
                <a:ext cx="5228034" cy="6152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b="1" i="1"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p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r>
                  <a:rPr lang="nb-NO" b="1" dirty="0"/>
                  <a:t>)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C5D3584-3F2E-474E-B82A-88C64BB6E6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758" y="5550237"/>
                <a:ext cx="5228034" cy="615297"/>
              </a:xfrm>
              <a:prstGeom prst="rect">
                <a:avLst/>
              </a:prstGeom>
              <a:blipFill>
                <a:blip r:embed="rId6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888596E-D28F-410B-8AE9-4CDAAF096AA7}"/>
                  </a:ext>
                </a:extLst>
              </p:cNvPr>
              <p:cNvSpPr/>
              <p:nvPr/>
            </p:nvSpPr>
            <p:spPr>
              <a:xfrm>
                <a:off x="1078692" y="5541928"/>
                <a:ext cx="5340116" cy="6233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𝑨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888596E-D28F-410B-8AE9-4CDAAF096A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692" y="5541928"/>
                <a:ext cx="5340116" cy="6233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096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784"/>
            <a:ext cx="7696200" cy="1143000"/>
          </a:xfrm>
        </p:spPr>
        <p:txBody>
          <a:bodyPr/>
          <a:lstStyle/>
          <a:p>
            <a:r>
              <a:rPr lang="en-US" dirty="0"/>
              <a:t>Other optimization methods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958" b="40084"/>
          <a:stretch/>
        </p:blipFill>
        <p:spPr>
          <a:xfrm>
            <a:off x="757393" y="2996953"/>
            <a:ext cx="8162613" cy="10801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t="19739" b="70275"/>
          <a:stretch/>
        </p:blipFill>
        <p:spPr bwMode="auto">
          <a:xfrm>
            <a:off x="757393" y="2289275"/>
            <a:ext cx="8162613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/>
          <p:cNvPicPr>
            <a:picLocks noChangeAspect="1"/>
          </p:cNvPicPr>
          <p:nvPr/>
        </p:nvPicPr>
        <p:blipFill rotWithShape="1">
          <a:blip r:embed="rId2"/>
          <a:srcRect b="78496"/>
          <a:stretch/>
        </p:blipFill>
        <p:spPr bwMode="auto">
          <a:xfrm>
            <a:off x="757393" y="1321532"/>
            <a:ext cx="8162613" cy="77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6"/>
          <p:cNvPicPr>
            <a:picLocks noChangeAspect="1"/>
          </p:cNvPicPr>
          <p:nvPr/>
        </p:nvPicPr>
        <p:blipFill rotWithShape="1">
          <a:blip r:embed="rId2"/>
          <a:srcRect t="59246" b="22088"/>
          <a:stretch/>
        </p:blipFill>
        <p:spPr bwMode="auto">
          <a:xfrm>
            <a:off x="757393" y="4237545"/>
            <a:ext cx="8162613" cy="672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6"/>
          <p:cNvPicPr>
            <a:picLocks noChangeAspect="1"/>
          </p:cNvPicPr>
          <p:nvPr/>
        </p:nvPicPr>
        <p:blipFill rotWithShape="1">
          <a:blip r:embed="rId2"/>
          <a:srcRect t="77679" b="12334"/>
          <a:stretch/>
        </p:blipFill>
        <p:spPr bwMode="auto">
          <a:xfrm>
            <a:off x="757393" y="5301209"/>
            <a:ext cx="8162613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579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fixed point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2145040"/>
            <a:ext cx="7696200" cy="3787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865374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784"/>
            <a:ext cx="7696200" cy="1143000"/>
          </a:xfrm>
        </p:spPr>
        <p:txBody>
          <a:bodyPr/>
          <a:lstStyle/>
          <a:p>
            <a:r>
              <a:rPr lang="en-US" dirty="0" err="1"/>
              <a:t>Nelder</a:t>
            </a:r>
            <a:r>
              <a:rPr lang="en-US" dirty="0"/>
              <a:t> - Mead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031" r="46965" b="27252"/>
          <a:stretch/>
        </p:blipFill>
        <p:spPr>
          <a:xfrm>
            <a:off x="875760" y="1340767"/>
            <a:ext cx="4416320" cy="32403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1" name="Content Placeholder 6"/>
          <p:cNvPicPr>
            <a:picLocks noChangeAspect="1"/>
          </p:cNvPicPr>
          <p:nvPr/>
        </p:nvPicPr>
        <p:blipFill rotWithShape="1">
          <a:blip r:embed="rId2"/>
          <a:srcRect l="52693" t="14031" r="5979" b="19719"/>
          <a:stretch/>
        </p:blipFill>
        <p:spPr bwMode="auto">
          <a:xfrm>
            <a:off x="5940152" y="2636912"/>
            <a:ext cx="2880320" cy="305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 bwMode="auto">
          <a:xfrm flipH="1">
            <a:off x="3923928" y="3193926"/>
            <a:ext cx="4451722" cy="24673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 rot="19859558">
            <a:off x="3012062" y="4818007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x</a:t>
            </a:r>
            <a:r>
              <a:rPr lang="en-US" sz="1800" b="1" baseline="-25000" dirty="0" err="1"/>
              <a:t>r</a:t>
            </a:r>
            <a:r>
              <a:rPr lang="en-US" dirty="0"/>
              <a:t> somewhere along this line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2092" y="5151095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do not find improvement shrink all points towards best</a:t>
            </a:r>
          </a:p>
        </p:txBody>
      </p:sp>
    </p:spTree>
    <p:extLst>
      <p:ext uri="{BB962C8B-B14F-4D97-AF65-F5344CB8AC3E}">
        <p14:creationId xmlns:p14="http://schemas.microsoft.com/office/powerpoint/2010/main" val="363636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A938-C4A6-49AD-AA62-265686BCE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963" y="701452"/>
            <a:ext cx="2285256" cy="990600"/>
          </a:xfrm>
        </p:spPr>
        <p:txBody>
          <a:bodyPr/>
          <a:lstStyle/>
          <a:p>
            <a:r>
              <a:rPr lang="en-US" dirty="0"/>
              <a:t>Bisection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4CC1B2-99C6-44D0-A531-AF58C8D6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E85F33-64F2-DC45-8242-2D1EA2FA570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710F06-3D82-45C7-98BD-8DF755B4133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D22367C-36BA-4BBB-A290-BB08BC8C1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STK 4051 Computational statistics, spring 2024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0ECC6BBC-5F54-4FC5-B763-6D398306AF30}"/>
              </a:ext>
            </a:extLst>
          </p:cNvPr>
          <p:cNvCxnSpPr>
            <a:cxnSpLocks/>
          </p:cNvCxnSpPr>
          <p:nvPr/>
        </p:nvCxnSpPr>
        <p:spPr bwMode="auto">
          <a:xfrm>
            <a:off x="3760336" y="2492896"/>
            <a:ext cx="4953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E97D3448-28E7-4AB9-A4E9-BF956B0DDBA5}"/>
              </a:ext>
            </a:extLst>
          </p:cNvPr>
          <p:cNvCxnSpPr>
            <a:cxnSpLocks/>
          </p:cNvCxnSpPr>
          <p:nvPr/>
        </p:nvCxnSpPr>
        <p:spPr bwMode="auto">
          <a:xfrm>
            <a:off x="4428624" y="1196752"/>
            <a:ext cx="0" cy="20162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Frihåndsform: figur 11">
            <a:extLst>
              <a:ext uri="{FF2B5EF4-FFF2-40B4-BE49-F238E27FC236}">
                <a16:creationId xmlns:a16="http://schemas.microsoft.com/office/drawing/2014/main" id="{3397C628-9180-4034-A9C7-892400145A2E}"/>
              </a:ext>
            </a:extLst>
          </p:cNvPr>
          <p:cNvSpPr/>
          <p:nvPr/>
        </p:nvSpPr>
        <p:spPr bwMode="auto">
          <a:xfrm>
            <a:off x="4608600" y="1233576"/>
            <a:ext cx="3899139" cy="974997"/>
          </a:xfrm>
          <a:custGeom>
            <a:avLst/>
            <a:gdLst>
              <a:gd name="connsiteX0" fmla="*/ 0 w 3890513"/>
              <a:gd name="connsiteY0" fmla="*/ 0 h 785004"/>
              <a:gd name="connsiteX1" fmla="*/ 258793 w 3890513"/>
              <a:gd name="connsiteY1" fmla="*/ 388189 h 785004"/>
              <a:gd name="connsiteX2" fmla="*/ 793630 w 3890513"/>
              <a:gd name="connsiteY2" fmla="*/ 733245 h 785004"/>
              <a:gd name="connsiteX3" fmla="*/ 1380227 w 3890513"/>
              <a:gd name="connsiteY3" fmla="*/ 785004 h 785004"/>
              <a:gd name="connsiteX4" fmla="*/ 1837427 w 3890513"/>
              <a:gd name="connsiteY4" fmla="*/ 733245 h 785004"/>
              <a:gd name="connsiteX5" fmla="*/ 3001993 w 3890513"/>
              <a:gd name="connsiteY5" fmla="*/ 370936 h 785004"/>
              <a:gd name="connsiteX6" fmla="*/ 3890513 w 3890513"/>
              <a:gd name="connsiteY6" fmla="*/ 43132 h 785004"/>
              <a:gd name="connsiteX0" fmla="*/ 0 w 3890513"/>
              <a:gd name="connsiteY0" fmla="*/ 0 h 785004"/>
              <a:gd name="connsiteX1" fmla="*/ 258793 w 3890513"/>
              <a:gd name="connsiteY1" fmla="*/ 388189 h 785004"/>
              <a:gd name="connsiteX2" fmla="*/ 793630 w 3890513"/>
              <a:gd name="connsiteY2" fmla="*/ 733245 h 785004"/>
              <a:gd name="connsiteX3" fmla="*/ 1380227 w 3890513"/>
              <a:gd name="connsiteY3" fmla="*/ 785004 h 785004"/>
              <a:gd name="connsiteX4" fmla="*/ 1837427 w 3890513"/>
              <a:gd name="connsiteY4" fmla="*/ 733245 h 785004"/>
              <a:gd name="connsiteX5" fmla="*/ 3001993 w 3890513"/>
              <a:gd name="connsiteY5" fmla="*/ 370936 h 785004"/>
              <a:gd name="connsiteX6" fmla="*/ 3890513 w 3890513"/>
              <a:gd name="connsiteY6" fmla="*/ 43132 h 785004"/>
              <a:gd name="connsiteX0" fmla="*/ 0 w 3890513"/>
              <a:gd name="connsiteY0" fmla="*/ 0 h 785004"/>
              <a:gd name="connsiteX1" fmla="*/ 258793 w 3890513"/>
              <a:gd name="connsiteY1" fmla="*/ 388189 h 785004"/>
              <a:gd name="connsiteX2" fmla="*/ 793630 w 3890513"/>
              <a:gd name="connsiteY2" fmla="*/ 733245 h 785004"/>
              <a:gd name="connsiteX3" fmla="*/ 1380227 w 3890513"/>
              <a:gd name="connsiteY3" fmla="*/ 785004 h 785004"/>
              <a:gd name="connsiteX4" fmla="*/ 1837427 w 3890513"/>
              <a:gd name="connsiteY4" fmla="*/ 733245 h 785004"/>
              <a:gd name="connsiteX5" fmla="*/ 3001993 w 3890513"/>
              <a:gd name="connsiteY5" fmla="*/ 370936 h 785004"/>
              <a:gd name="connsiteX6" fmla="*/ 3890513 w 3890513"/>
              <a:gd name="connsiteY6" fmla="*/ 43132 h 785004"/>
              <a:gd name="connsiteX0" fmla="*/ 0 w 3890513"/>
              <a:gd name="connsiteY0" fmla="*/ 0 h 786920"/>
              <a:gd name="connsiteX1" fmla="*/ 258793 w 3890513"/>
              <a:gd name="connsiteY1" fmla="*/ 388189 h 786920"/>
              <a:gd name="connsiteX2" fmla="*/ 793630 w 3890513"/>
              <a:gd name="connsiteY2" fmla="*/ 733245 h 786920"/>
              <a:gd name="connsiteX3" fmla="*/ 1380227 w 3890513"/>
              <a:gd name="connsiteY3" fmla="*/ 785004 h 786920"/>
              <a:gd name="connsiteX4" fmla="*/ 1837427 w 3890513"/>
              <a:gd name="connsiteY4" fmla="*/ 733245 h 786920"/>
              <a:gd name="connsiteX5" fmla="*/ 3001993 w 3890513"/>
              <a:gd name="connsiteY5" fmla="*/ 370936 h 786920"/>
              <a:gd name="connsiteX6" fmla="*/ 3890513 w 3890513"/>
              <a:gd name="connsiteY6" fmla="*/ 43132 h 786920"/>
              <a:gd name="connsiteX0" fmla="*/ 0 w 3890513"/>
              <a:gd name="connsiteY0" fmla="*/ 0 h 794588"/>
              <a:gd name="connsiteX1" fmla="*/ 258793 w 3890513"/>
              <a:gd name="connsiteY1" fmla="*/ 388189 h 794588"/>
              <a:gd name="connsiteX2" fmla="*/ 793630 w 3890513"/>
              <a:gd name="connsiteY2" fmla="*/ 733245 h 794588"/>
              <a:gd name="connsiteX3" fmla="*/ 1380227 w 3890513"/>
              <a:gd name="connsiteY3" fmla="*/ 785004 h 794588"/>
              <a:gd name="connsiteX4" fmla="*/ 1837427 w 3890513"/>
              <a:gd name="connsiteY4" fmla="*/ 733245 h 794588"/>
              <a:gd name="connsiteX5" fmla="*/ 3001993 w 3890513"/>
              <a:gd name="connsiteY5" fmla="*/ 370936 h 794588"/>
              <a:gd name="connsiteX6" fmla="*/ 3890513 w 3890513"/>
              <a:gd name="connsiteY6" fmla="*/ 43132 h 794588"/>
              <a:gd name="connsiteX0" fmla="*/ 0 w 3890513"/>
              <a:gd name="connsiteY0" fmla="*/ 0 h 794588"/>
              <a:gd name="connsiteX1" fmla="*/ 258793 w 3890513"/>
              <a:gd name="connsiteY1" fmla="*/ 388189 h 794588"/>
              <a:gd name="connsiteX2" fmla="*/ 793630 w 3890513"/>
              <a:gd name="connsiteY2" fmla="*/ 733245 h 794588"/>
              <a:gd name="connsiteX3" fmla="*/ 1380227 w 3890513"/>
              <a:gd name="connsiteY3" fmla="*/ 785004 h 794588"/>
              <a:gd name="connsiteX4" fmla="*/ 1837427 w 3890513"/>
              <a:gd name="connsiteY4" fmla="*/ 733245 h 794588"/>
              <a:gd name="connsiteX5" fmla="*/ 3001993 w 3890513"/>
              <a:gd name="connsiteY5" fmla="*/ 370936 h 794588"/>
              <a:gd name="connsiteX6" fmla="*/ 3890513 w 3890513"/>
              <a:gd name="connsiteY6" fmla="*/ 43132 h 794588"/>
              <a:gd name="connsiteX0" fmla="*/ 0 w 3890513"/>
              <a:gd name="connsiteY0" fmla="*/ 0 h 808862"/>
              <a:gd name="connsiteX1" fmla="*/ 258793 w 3890513"/>
              <a:gd name="connsiteY1" fmla="*/ 388189 h 808862"/>
              <a:gd name="connsiteX2" fmla="*/ 793630 w 3890513"/>
              <a:gd name="connsiteY2" fmla="*/ 733245 h 808862"/>
              <a:gd name="connsiteX3" fmla="*/ 1371601 w 3890513"/>
              <a:gd name="connsiteY3" fmla="*/ 802257 h 808862"/>
              <a:gd name="connsiteX4" fmla="*/ 1837427 w 3890513"/>
              <a:gd name="connsiteY4" fmla="*/ 733245 h 808862"/>
              <a:gd name="connsiteX5" fmla="*/ 3001993 w 3890513"/>
              <a:gd name="connsiteY5" fmla="*/ 370936 h 808862"/>
              <a:gd name="connsiteX6" fmla="*/ 3890513 w 3890513"/>
              <a:gd name="connsiteY6" fmla="*/ 43132 h 808862"/>
              <a:gd name="connsiteX0" fmla="*/ 0 w 3890513"/>
              <a:gd name="connsiteY0" fmla="*/ 0 h 805017"/>
              <a:gd name="connsiteX1" fmla="*/ 258793 w 3890513"/>
              <a:gd name="connsiteY1" fmla="*/ 388189 h 805017"/>
              <a:gd name="connsiteX2" fmla="*/ 793630 w 3890513"/>
              <a:gd name="connsiteY2" fmla="*/ 733245 h 805017"/>
              <a:gd name="connsiteX3" fmla="*/ 1371601 w 3890513"/>
              <a:gd name="connsiteY3" fmla="*/ 802257 h 805017"/>
              <a:gd name="connsiteX4" fmla="*/ 1837427 w 3890513"/>
              <a:gd name="connsiteY4" fmla="*/ 733245 h 805017"/>
              <a:gd name="connsiteX5" fmla="*/ 3001993 w 3890513"/>
              <a:gd name="connsiteY5" fmla="*/ 370936 h 805017"/>
              <a:gd name="connsiteX6" fmla="*/ 3890513 w 3890513"/>
              <a:gd name="connsiteY6" fmla="*/ 43132 h 805017"/>
              <a:gd name="connsiteX0" fmla="*/ 0 w 3890513"/>
              <a:gd name="connsiteY0" fmla="*/ 0 h 854952"/>
              <a:gd name="connsiteX1" fmla="*/ 258793 w 3890513"/>
              <a:gd name="connsiteY1" fmla="*/ 388189 h 854952"/>
              <a:gd name="connsiteX2" fmla="*/ 793630 w 3890513"/>
              <a:gd name="connsiteY2" fmla="*/ 733245 h 854952"/>
              <a:gd name="connsiteX3" fmla="*/ 1354349 w 3890513"/>
              <a:gd name="connsiteY3" fmla="*/ 854015 h 854952"/>
              <a:gd name="connsiteX4" fmla="*/ 1837427 w 3890513"/>
              <a:gd name="connsiteY4" fmla="*/ 733245 h 854952"/>
              <a:gd name="connsiteX5" fmla="*/ 3001993 w 3890513"/>
              <a:gd name="connsiteY5" fmla="*/ 370936 h 854952"/>
              <a:gd name="connsiteX6" fmla="*/ 3890513 w 3890513"/>
              <a:gd name="connsiteY6" fmla="*/ 43132 h 854952"/>
              <a:gd name="connsiteX0" fmla="*/ 0 w 3890513"/>
              <a:gd name="connsiteY0" fmla="*/ 0 h 862442"/>
              <a:gd name="connsiteX1" fmla="*/ 258793 w 3890513"/>
              <a:gd name="connsiteY1" fmla="*/ 388189 h 862442"/>
              <a:gd name="connsiteX2" fmla="*/ 793630 w 3890513"/>
              <a:gd name="connsiteY2" fmla="*/ 733245 h 862442"/>
              <a:gd name="connsiteX3" fmla="*/ 1354349 w 3890513"/>
              <a:gd name="connsiteY3" fmla="*/ 854015 h 862442"/>
              <a:gd name="connsiteX4" fmla="*/ 1837427 w 3890513"/>
              <a:gd name="connsiteY4" fmla="*/ 733245 h 862442"/>
              <a:gd name="connsiteX5" fmla="*/ 3001993 w 3890513"/>
              <a:gd name="connsiteY5" fmla="*/ 370936 h 862442"/>
              <a:gd name="connsiteX6" fmla="*/ 3890513 w 3890513"/>
              <a:gd name="connsiteY6" fmla="*/ 43132 h 862442"/>
              <a:gd name="connsiteX0" fmla="*/ 0 w 3899139"/>
              <a:gd name="connsiteY0" fmla="*/ 120770 h 983212"/>
              <a:gd name="connsiteX1" fmla="*/ 258793 w 3899139"/>
              <a:gd name="connsiteY1" fmla="*/ 508959 h 983212"/>
              <a:gd name="connsiteX2" fmla="*/ 793630 w 3899139"/>
              <a:gd name="connsiteY2" fmla="*/ 854015 h 983212"/>
              <a:gd name="connsiteX3" fmla="*/ 1354349 w 3899139"/>
              <a:gd name="connsiteY3" fmla="*/ 974785 h 983212"/>
              <a:gd name="connsiteX4" fmla="*/ 1837427 w 3899139"/>
              <a:gd name="connsiteY4" fmla="*/ 854015 h 983212"/>
              <a:gd name="connsiteX5" fmla="*/ 3001993 w 3899139"/>
              <a:gd name="connsiteY5" fmla="*/ 491706 h 983212"/>
              <a:gd name="connsiteX6" fmla="*/ 3899139 w 3899139"/>
              <a:gd name="connsiteY6" fmla="*/ 0 h 983212"/>
              <a:gd name="connsiteX0" fmla="*/ 0 w 3899139"/>
              <a:gd name="connsiteY0" fmla="*/ 120770 h 974997"/>
              <a:gd name="connsiteX1" fmla="*/ 258793 w 3899139"/>
              <a:gd name="connsiteY1" fmla="*/ 508959 h 974997"/>
              <a:gd name="connsiteX2" fmla="*/ 793630 w 3899139"/>
              <a:gd name="connsiteY2" fmla="*/ 854015 h 974997"/>
              <a:gd name="connsiteX3" fmla="*/ 1354349 w 3899139"/>
              <a:gd name="connsiteY3" fmla="*/ 974785 h 974997"/>
              <a:gd name="connsiteX4" fmla="*/ 1871933 w 3899139"/>
              <a:gd name="connsiteY4" fmla="*/ 871268 h 974997"/>
              <a:gd name="connsiteX5" fmla="*/ 3001993 w 3899139"/>
              <a:gd name="connsiteY5" fmla="*/ 491706 h 974997"/>
              <a:gd name="connsiteX6" fmla="*/ 3899139 w 3899139"/>
              <a:gd name="connsiteY6" fmla="*/ 0 h 974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99139" h="974997">
                <a:moveTo>
                  <a:pt x="0" y="120770"/>
                </a:moveTo>
                <a:cubicBezTo>
                  <a:pt x="86264" y="250166"/>
                  <a:pt x="126521" y="386752"/>
                  <a:pt x="258793" y="508959"/>
                </a:cubicBezTo>
                <a:cubicBezTo>
                  <a:pt x="391065" y="631166"/>
                  <a:pt x="611037" y="776377"/>
                  <a:pt x="793630" y="854015"/>
                </a:cubicBezTo>
                <a:cubicBezTo>
                  <a:pt x="976223" y="931653"/>
                  <a:pt x="1174632" y="971910"/>
                  <a:pt x="1354349" y="974785"/>
                </a:cubicBezTo>
                <a:cubicBezTo>
                  <a:pt x="1534066" y="977660"/>
                  <a:pt x="1597326" y="951781"/>
                  <a:pt x="1871933" y="871268"/>
                </a:cubicBezTo>
                <a:cubicBezTo>
                  <a:pt x="2146540" y="790755"/>
                  <a:pt x="2664125" y="636917"/>
                  <a:pt x="3001993" y="491706"/>
                </a:cubicBezTo>
                <a:cubicBezTo>
                  <a:pt x="3339861" y="346495"/>
                  <a:pt x="3600090" y="163902"/>
                  <a:pt x="3899139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CE9DF4E6-6769-4735-9B69-EE926DDB951B}"/>
              </a:ext>
            </a:extLst>
          </p:cNvPr>
          <p:cNvCxnSpPr>
            <a:cxnSpLocks/>
          </p:cNvCxnSpPr>
          <p:nvPr/>
        </p:nvCxnSpPr>
        <p:spPr bwMode="auto">
          <a:xfrm>
            <a:off x="3760336" y="4476934"/>
            <a:ext cx="4953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28C03BB4-4115-4517-844B-8698061934B6}"/>
              </a:ext>
            </a:extLst>
          </p:cNvPr>
          <p:cNvCxnSpPr>
            <a:cxnSpLocks/>
          </p:cNvCxnSpPr>
          <p:nvPr/>
        </p:nvCxnSpPr>
        <p:spPr bwMode="auto">
          <a:xfrm>
            <a:off x="4428624" y="3396814"/>
            <a:ext cx="0" cy="23762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4001867B-0551-47A3-A91D-BFCEC9032884}"/>
              </a:ext>
            </a:extLst>
          </p:cNvPr>
          <p:cNvCxnSpPr/>
          <p:nvPr/>
        </p:nvCxnSpPr>
        <p:spPr bwMode="auto">
          <a:xfrm>
            <a:off x="5966670" y="1417414"/>
            <a:ext cx="0" cy="38516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Frihåndsform: figur 16">
            <a:extLst>
              <a:ext uri="{FF2B5EF4-FFF2-40B4-BE49-F238E27FC236}">
                <a16:creationId xmlns:a16="http://schemas.microsoft.com/office/drawing/2014/main" id="{7AB3CA2D-17E1-440D-A582-79D2635EE83F}"/>
              </a:ext>
            </a:extLst>
          </p:cNvPr>
          <p:cNvSpPr/>
          <p:nvPr/>
        </p:nvSpPr>
        <p:spPr bwMode="auto">
          <a:xfrm>
            <a:off x="4505083" y="3435996"/>
            <a:ext cx="4054415" cy="2441276"/>
          </a:xfrm>
          <a:custGeom>
            <a:avLst/>
            <a:gdLst>
              <a:gd name="connsiteX0" fmla="*/ 0 w 4054415"/>
              <a:gd name="connsiteY0" fmla="*/ 2441276 h 2441276"/>
              <a:gd name="connsiteX1" fmla="*/ 388189 w 4054415"/>
              <a:gd name="connsiteY1" fmla="*/ 2035834 h 2441276"/>
              <a:gd name="connsiteX2" fmla="*/ 948906 w 4054415"/>
              <a:gd name="connsiteY2" fmla="*/ 1552755 h 2441276"/>
              <a:gd name="connsiteX3" fmla="*/ 1457864 w 4054415"/>
              <a:gd name="connsiteY3" fmla="*/ 1052423 h 2441276"/>
              <a:gd name="connsiteX4" fmla="*/ 1725283 w 4054415"/>
              <a:gd name="connsiteY4" fmla="*/ 854016 h 2441276"/>
              <a:gd name="connsiteX5" fmla="*/ 2467155 w 4054415"/>
              <a:gd name="connsiteY5" fmla="*/ 457200 h 2441276"/>
              <a:gd name="connsiteX6" fmla="*/ 3597215 w 4054415"/>
              <a:gd name="connsiteY6" fmla="*/ 94891 h 2441276"/>
              <a:gd name="connsiteX7" fmla="*/ 4054415 w 4054415"/>
              <a:gd name="connsiteY7" fmla="*/ 0 h 244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4415" h="2441276">
                <a:moveTo>
                  <a:pt x="0" y="2441276"/>
                </a:moveTo>
                <a:lnTo>
                  <a:pt x="388189" y="2035834"/>
                </a:lnTo>
                <a:lnTo>
                  <a:pt x="948906" y="1552755"/>
                </a:lnTo>
                <a:lnTo>
                  <a:pt x="1457864" y="1052423"/>
                </a:lnTo>
                <a:lnTo>
                  <a:pt x="1725283" y="854016"/>
                </a:lnTo>
                <a:lnTo>
                  <a:pt x="2467155" y="457200"/>
                </a:lnTo>
                <a:lnTo>
                  <a:pt x="3597215" y="94891"/>
                </a:lnTo>
                <a:lnTo>
                  <a:pt x="4054415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C520E77B-CFD5-494A-89F4-627CE018CB72}"/>
                  </a:ext>
                </a:extLst>
              </p:cNvPr>
              <p:cNvSpPr txBox="1"/>
              <p:nvPr/>
            </p:nvSpPr>
            <p:spPr>
              <a:xfrm>
                <a:off x="6532290" y="949253"/>
                <a:ext cx="20834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Minimum of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0" lang="en-US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US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0" lang="en-US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ヒラギノ角ゴ Pro W3" charset="-128"/>
                </a:endParaRPr>
              </a:p>
            </p:txBody>
          </p:sp>
        </mc:Choice>
        <mc:Fallback xmlns="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C520E77B-CFD5-494A-89F4-627CE018C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290" y="949253"/>
                <a:ext cx="2083455" cy="400110"/>
              </a:xfrm>
              <a:prstGeom prst="rect">
                <a:avLst/>
              </a:prstGeom>
              <a:blipFill>
                <a:blip r:embed="rId2"/>
                <a:stretch>
                  <a:fillRect l="-3226" t="-7692" r="-587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9E097A9C-71EE-451F-A5C2-C07DABFA8831}"/>
                  </a:ext>
                </a:extLst>
              </p:cNvPr>
              <p:cNvSpPr txBox="1"/>
              <p:nvPr/>
            </p:nvSpPr>
            <p:spPr>
              <a:xfrm>
                <a:off x="6600121" y="2991037"/>
                <a:ext cx="222035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Root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nb-N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kumimoji="0" lang="nb-N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kumimoji="0" lang="nb-NO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ヒラギノ角ゴ Pro W3" charset="-128"/>
                </a:endParaRPr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9E097A9C-71EE-451F-A5C2-C07DABFA8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121" y="2991037"/>
                <a:ext cx="2220351" cy="400110"/>
              </a:xfrm>
              <a:prstGeom prst="rect">
                <a:avLst/>
              </a:prstGeom>
              <a:blipFill>
                <a:blip r:embed="rId3"/>
                <a:stretch>
                  <a:fillRect l="-3022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Ellipse 25">
            <a:extLst>
              <a:ext uri="{FF2B5EF4-FFF2-40B4-BE49-F238E27FC236}">
                <a16:creationId xmlns:a16="http://schemas.microsoft.com/office/drawing/2014/main" id="{F6919FDE-03A8-4512-ABED-13FAEE2E6AB8}"/>
              </a:ext>
            </a:extLst>
          </p:cNvPr>
          <p:cNvSpPr/>
          <p:nvPr/>
        </p:nvSpPr>
        <p:spPr bwMode="auto">
          <a:xfrm>
            <a:off x="4906803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E02E798-7CCC-4AB1-8593-F6C9F12CFED1}"/>
              </a:ext>
            </a:extLst>
          </p:cNvPr>
          <p:cNvSpPr/>
          <p:nvPr/>
        </p:nvSpPr>
        <p:spPr bwMode="auto">
          <a:xfrm>
            <a:off x="7586076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0042B87B-3421-4BD5-98D4-A88324351297}"/>
              </a:ext>
            </a:extLst>
          </p:cNvPr>
          <p:cNvSpPr/>
          <p:nvPr/>
        </p:nvSpPr>
        <p:spPr bwMode="auto">
          <a:xfrm>
            <a:off x="6310600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A27FEA7-8B8B-4531-8FFD-7EF2EE4134A3}"/>
              </a:ext>
            </a:extLst>
          </p:cNvPr>
          <p:cNvSpPr/>
          <p:nvPr/>
        </p:nvSpPr>
        <p:spPr bwMode="auto">
          <a:xfrm>
            <a:off x="5544027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9778DEE-97BC-4CF4-BD63-BB1C7AD5EB4F}"/>
              </a:ext>
            </a:extLst>
          </p:cNvPr>
          <p:cNvSpPr/>
          <p:nvPr/>
        </p:nvSpPr>
        <p:spPr bwMode="auto">
          <a:xfrm>
            <a:off x="5966670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D4CCBD4-3B90-4677-A4A3-97452D335534}"/>
              </a:ext>
            </a:extLst>
          </p:cNvPr>
          <p:cNvSpPr/>
          <p:nvPr/>
        </p:nvSpPr>
        <p:spPr bwMode="auto">
          <a:xfrm>
            <a:off x="5765954" y="4435716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AE28AEFA-039A-47F5-9E49-C9413A1E2DBD}"/>
              </a:ext>
            </a:extLst>
          </p:cNvPr>
          <p:cNvSpPr/>
          <p:nvPr/>
        </p:nvSpPr>
        <p:spPr bwMode="auto">
          <a:xfrm>
            <a:off x="5866312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B3D896D-A1AB-456F-AE6A-4493FF4C0557}"/>
              </a:ext>
            </a:extLst>
          </p:cNvPr>
          <p:cNvSpPr/>
          <p:nvPr/>
        </p:nvSpPr>
        <p:spPr bwMode="auto">
          <a:xfrm>
            <a:off x="5923480" y="4425192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946E566F-977E-4E3E-A60E-742F568A83F4}"/>
                  </a:ext>
                </a:extLst>
              </p:cNvPr>
              <p:cNvSpPr txBox="1"/>
              <p:nvPr/>
            </p:nvSpPr>
            <p:spPr>
              <a:xfrm>
                <a:off x="248532" y="2030604"/>
                <a:ext cx="3595856" cy="3970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Start with two points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one point at each side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Propose a point in 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the middle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Replace one endpoint 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Replace the one with the 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same sign of derivative  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as the one proposed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ヒラギノ角ゴ Pro W3" charset="-128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This is a case where we: 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Control error of approximation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Error decay exponentially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nb-NO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kumimoji="0" lang="nb-NO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kumimoji="0" lang="en-US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 is monotone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ヒラギノ角ゴ Pro W3" charset="-128"/>
                </a:endParaRPr>
              </a:p>
            </p:txBody>
          </p:sp>
        </mc:Choice>
        <mc:Fallback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946E566F-977E-4E3E-A60E-742F568A8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32" y="2030604"/>
                <a:ext cx="3595856" cy="3970318"/>
              </a:xfrm>
              <a:prstGeom prst="rect">
                <a:avLst/>
              </a:prstGeom>
              <a:blipFill>
                <a:blip r:embed="rId4"/>
                <a:stretch>
                  <a:fillRect l="-1525" t="-768" r="-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Ellipse 34">
            <a:extLst>
              <a:ext uri="{FF2B5EF4-FFF2-40B4-BE49-F238E27FC236}">
                <a16:creationId xmlns:a16="http://schemas.microsoft.com/office/drawing/2014/main" id="{8986E937-688F-433B-85D4-66CD10802CDE}"/>
              </a:ext>
            </a:extLst>
          </p:cNvPr>
          <p:cNvSpPr/>
          <p:nvPr/>
        </p:nvSpPr>
        <p:spPr bwMode="auto">
          <a:xfrm>
            <a:off x="4906162" y="24208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9634B190-22F4-41DB-86FA-E0A1529D64E8}"/>
              </a:ext>
            </a:extLst>
          </p:cNvPr>
          <p:cNvSpPr/>
          <p:nvPr/>
        </p:nvSpPr>
        <p:spPr bwMode="auto">
          <a:xfrm>
            <a:off x="7585435" y="24208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005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Gauss- Seidel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2060848"/>
            <a:ext cx="7696200" cy="34199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 rot="594410">
            <a:off x="525612" y="5081590"/>
            <a:ext cx="432048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Pick your favorite 1D optimization</a:t>
            </a:r>
          </a:p>
        </p:txBody>
      </p:sp>
    </p:spTree>
    <p:extLst>
      <p:ext uri="{BB962C8B-B14F-4D97-AF65-F5344CB8AC3E}">
        <p14:creationId xmlns:p14="http://schemas.microsoft.com/office/powerpoint/2010/main" val="275764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en-US" dirty="0"/>
              <a:t>BFGS-algorithm </a:t>
            </a:r>
            <a:br>
              <a:rPr lang="en-US" dirty="0"/>
            </a:br>
            <a:r>
              <a:rPr lang="en-US" dirty="0" err="1"/>
              <a:t>Broyden</a:t>
            </a:r>
            <a:r>
              <a:rPr lang="en-US" dirty="0"/>
              <a:t>–Fletcher–Goldfarb–</a:t>
            </a:r>
            <a:r>
              <a:rPr lang="en-US" dirty="0" err="1"/>
              <a:t>Shanno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844824"/>
                <a:ext cx="7696200" cy="4464496"/>
              </a:xfrm>
            </p:spPr>
            <p:txBody>
              <a:bodyPr/>
              <a:lstStyle/>
              <a:p>
                <a:r>
                  <a:rPr lang="en-US" sz="2400" dirty="0"/>
                  <a:t>Quasi-Newton (variable metric)  method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 is an approximation to the Hessian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 obtained by line-search</a:t>
                </a:r>
              </a:p>
              <a:p>
                <a:r>
                  <a:rPr lang="en-US" sz="2400" dirty="0"/>
                  <a:t>Do a rank 1 update 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400" dirty="0"/>
                  <a:t>using quantities computed during iterations (see book)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Note: even though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 converges, </a:t>
                </a:r>
              </a:p>
              <a:p>
                <a:pPr marL="0" indent="0">
                  <a:buNone/>
                </a:pPr>
                <a:r>
                  <a:rPr lang="en-US" sz="2400" dirty="0"/>
                  <a:t>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 may not converge to Hessian in optimum 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844824"/>
                <a:ext cx="7696200" cy="4464496"/>
              </a:xfrm>
              <a:blipFill>
                <a:blip r:embed="rId2"/>
                <a:stretch>
                  <a:fillRect l="-1189" t="-9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069933" y="1868191"/>
                <a:ext cx="181742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:r>
                  <a:rPr lang="en-US" dirty="0"/>
                  <a:t>(</a:t>
                </a:r>
                <a:r>
                  <a:rPr lang="en-US" dirty="0" err="1"/>
                  <a:t>argmax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933" y="1868191"/>
                <a:ext cx="1817421" cy="400110"/>
              </a:xfrm>
              <a:prstGeom prst="rect">
                <a:avLst/>
              </a:prstGeom>
              <a:blipFill>
                <a:blip r:embed="rId3"/>
                <a:stretch>
                  <a:fillRect l="-3691" t="-6061" r="-1007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02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optim</a:t>
            </a:r>
            <a:r>
              <a:rPr lang="nb-NO" dirty="0"/>
              <a:t> in 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408" b="8874"/>
          <a:stretch/>
        </p:blipFill>
        <p:spPr>
          <a:xfrm>
            <a:off x="593384" y="1412776"/>
            <a:ext cx="8115220" cy="42484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2596417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approaches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2399535"/>
            <a:ext cx="7696200" cy="32781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875776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en-US" dirty="0"/>
              <a:t>Brief review of Markov chains</a:t>
            </a: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1202" y="1556792"/>
            <a:ext cx="7494294" cy="45392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4216625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Iterative re-weighted least square</a:t>
            </a:r>
          </a:p>
          <a:p>
            <a:r>
              <a:rPr lang="en-US" dirty="0"/>
              <a:t>ADMM</a:t>
            </a:r>
          </a:p>
          <a:p>
            <a:pPr lvl="1"/>
            <a:r>
              <a:rPr lang="en-US" dirty="0"/>
              <a:t>Lasso example</a:t>
            </a:r>
          </a:p>
          <a:p>
            <a:r>
              <a:rPr lang="en-US" dirty="0"/>
              <a:t>Combinatorial optimization (chapter 3)</a:t>
            </a:r>
          </a:p>
          <a:p>
            <a:endParaRPr lang="en-US" dirty="0"/>
          </a:p>
          <a:p>
            <a:r>
              <a:rPr lang="en-US" dirty="0"/>
              <a:t>Exercise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54569262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mputational statistics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14836</TotalTime>
  <Words>1025</Words>
  <Application>Microsoft Office PowerPoint</Application>
  <PresentationFormat>On-screen Show (4:3)</PresentationFormat>
  <Paragraphs>206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Cambria Math</vt:lpstr>
      <vt:lpstr>Courier New</vt:lpstr>
      <vt:lpstr>Blank Presentation</vt:lpstr>
      <vt:lpstr>Computational statistics</vt:lpstr>
      <vt:lpstr>STK-4051/9051  Computational Statistics  Spring 2024 Background</vt:lpstr>
      <vt:lpstr>Optimization </vt:lpstr>
      <vt:lpstr>Maximum likelihood Theory</vt:lpstr>
      <vt:lpstr>One dimensional ML, Newton’s method</vt:lpstr>
      <vt:lpstr>Iterations in  Newton’s method </vt:lpstr>
      <vt:lpstr>Stopping criteria</vt:lpstr>
      <vt:lpstr>Example R, log likelihood score &amp; observed information</vt:lpstr>
      <vt:lpstr>Multidimensional extension</vt:lpstr>
      <vt:lpstr>Example  R^p, log likelihood score &amp; observed information</vt:lpstr>
      <vt:lpstr>Fisher scoring</vt:lpstr>
      <vt:lpstr>Example R^p  : I(μ)=E(J(μ))=Var( s(μ )  ) </vt:lpstr>
      <vt:lpstr>PowerPoint Presentation</vt:lpstr>
      <vt:lpstr>Gauss-Newton method </vt:lpstr>
      <vt:lpstr>GAUSS-NEWTON</vt:lpstr>
      <vt:lpstr>Other optimization methods</vt:lpstr>
      <vt:lpstr>Example fixed point</vt:lpstr>
      <vt:lpstr>Nelder - Mead</vt:lpstr>
      <vt:lpstr>Bisection</vt:lpstr>
      <vt:lpstr>Gauss- Seidel</vt:lpstr>
      <vt:lpstr>BFGS-algorithm  Broyden–Fletcher–Goldfarb–Shanno</vt:lpstr>
      <vt:lpstr>optim in R</vt:lpstr>
      <vt:lpstr>Recursive approaches</vt:lpstr>
      <vt:lpstr>Brief review of Markov chains</vt:lpstr>
      <vt:lpstr>Next time: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322</cp:revision>
  <dcterms:created xsi:type="dcterms:W3CDTF">2018-08-23T16:15:48Z</dcterms:created>
  <dcterms:modified xsi:type="dcterms:W3CDTF">2024-01-23T19:36:03Z</dcterms:modified>
  <cp:category/>
</cp:coreProperties>
</file>