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2" showSpecialPlsOnTitleSld="0" strictFirstAndLastChars="0" saveSubsetFonts="1" autoCompressPictures="0">
  <p:sldMasterIdLst>
    <p:sldMasterId id="2147483648" r:id="rId1"/>
  </p:sldMasterIdLst>
  <p:notesMasterIdLst>
    <p:notesMasterId r:id="rId34"/>
  </p:notesMasterIdLst>
  <p:handoutMasterIdLst>
    <p:handoutMasterId r:id="rId35"/>
  </p:handoutMasterIdLst>
  <p:sldIdLst>
    <p:sldId id="256" r:id="rId2"/>
    <p:sldId id="264" r:id="rId3"/>
    <p:sldId id="265" r:id="rId4"/>
    <p:sldId id="266" r:id="rId5"/>
    <p:sldId id="267" r:id="rId6"/>
    <p:sldId id="268" r:id="rId7"/>
    <p:sldId id="269" r:id="rId8"/>
    <p:sldId id="270" r:id="rId9"/>
    <p:sldId id="272" r:id="rId10"/>
    <p:sldId id="273" r:id="rId11"/>
    <p:sldId id="274" r:id="rId12"/>
    <p:sldId id="271" r:id="rId13"/>
    <p:sldId id="280" r:id="rId14"/>
    <p:sldId id="281" r:id="rId15"/>
    <p:sldId id="282" r:id="rId16"/>
    <p:sldId id="283" r:id="rId17"/>
    <p:sldId id="284" r:id="rId18"/>
    <p:sldId id="285" r:id="rId19"/>
    <p:sldId id="286" r:id="rId20"/>
    <p:sldId id="287" r:id="rId21"/>
    <p:sldId id="288" r:id="rId22"/>
    <p:sldId id="290" r:id="rId23"/>
    <p:sldId id="291" r:id="rId24"/>
    <p:sldId id="292" r:id="rId25"/>
    <p:sldId id="293" r:id="rId26"/>
    <p:sldId id="257" r:id="rId27"/>
    <p:sldId id="258" r:id="rId28"/>
    <p:sldId id="259" r:id="rId29"/>
    <p:sldId id="260" r:id="rId30"/>
    <p:sldId id="261" r:id="rId31"/>
    <p:sldId id="262" r:id="rId32"/>
    <p:sldId id="263" r:id="rId33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1pPr>
    <a:lvl2pPr marL="4572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2pPr>
    <a:lvl3pPr marL="9144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3pPr>
    <a:lvl4pPr marL="13716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4pPr>
    <a:lvl5pPr marL="18288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5pPr>
    <a:lvl6pPr marL="2286000" algn="l" defTabSz="457200" rtl="0" eaLnBrk="1" latinLnBrk="0" hangingPunct="1"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6pPr>
    <a:lvl7pPr marL="2743200" algn="l" defTabSz="457200" rtl="0" eaLnBrk="1" latinLnBrk="0" hangingPunct="1"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7pPr>
    <a:lvl8pPr marL="3200400" algn="l" defTabSz="457200" rtl="0" eaLnBrk="1" latinLnBrk="0" hangingPunct="1"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8pPr>
    <a:lvl9pPr marL="3657600" algn="l" defTabSz="457200" rtl="0" eaLnBrk="1" latinLnBrk="0" hangingPunct="1"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672">
          <p15:clr>
            <a:srgbClr val="A4A3A4"/>
          </p15:clr>
        </p15:guide>
        <p15:guide id="3" pos="5472">
          <p15:clr>
            <a:srgbClr val="A4A3A4"/>
          </p15:clr>
        </p15:guide>
        <p15:guide id="4" pos="1008">
          <p15:clr>
            <a:srgbClr val="A4A3A4"/>
          </p15:clr>
        </p15:guide>
        <p15:guide id="5" pos="1152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33DBD"/>
    <a:srgbClr val="00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inimized">
    <p:restoredLeft sz="0" autoAdjust="0"/>
    <p:restoredTop sz="89173" autoAdjust="0"/>
  </p:normalViewPr>
  <p:slideViewPr>
    <p:cSldViewPr>
      <p:cViewPr varScale="1">
        <p:scale>
          <a:sx n="66" d="100"/>
          <a:sy n="66" d="100"/>
        </p:scale>
        <p:origin x="960" y="40"/>
      </p:cViewPr>
      <p:guideLst>
        <p:guide orient="horz" pos="2160"/>
        <p:guide pos="672"/>
        <p:guide pos="5472"/>
        <p:guide pos="1008"/>
        <p:guide pos="1152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21" Type="http://schemas.openxmlformats.org/officeDocument/2006/relationships/slide" Target="slides/slide20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handoutMaster" Target="handoutMasters/handoutMaster1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E869335E-8B0B-E747-BF20-4F33BAEEACEB}" type="datetime1">
              <a:rPr lang="nb-NO"/>
              <a:pPr>
                <a:defRPr/>
              </a:pPr>
              <a:t>10.04.2024</a:t>
            </a:fld>
            <a:endParaRPr lang="nb-NO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8A29E114-AD7D-5640-91AE-ABD555900798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434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12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512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12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E0E28453-F6BE-B546-A98D-107E694FF34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 sz="quarter"/>
          </p:nvPr>
        </p:nvSpPr>
        <p:spPr>
          <a:xfrm>
            <a:off x="1143000" y="2286000"/>
            <a:ext cx="7543800" cy="1143000"/>
          </a:xfrm>
        </p:spPr>
        <p:txBody>
          <a:bodyPr anchor="b"/>
          <a:lstStyle>
            <a:lvl1pPr>
              <a:defRPr sz="2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143000" y="3429000"/>
            <a:ext cx="7543800" cy="1752600"/>
          </a:xfrm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r>
              <a:rPr lang="en-US"/>
              <a:t>Click to edit Master subtitle style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0E85F33-64F2-DC45-8242-2D1EA2FA570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7" name="Rectangle 10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906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900"/>
            </a:lvl1pPr>
          </a:lstStyle>
          <a:p>
            <a:pPr>
              <a:defRPr/>
            </a:pPr>
            <a:r>
              <a:rPr lang="nb-NO"/>
              <a:t>11. september 2018</a:t>
            </a:r>
            <a:endParaRPr lang="nb-NO" dirty="0"/>
          </a:p>
        </p:txBody>
      </p:sp>
      <p:sp>
        <p:nvSpPr>
          <p:cNvPr id="8" name="Rectangle 11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048000" y="6248400"/>
            <a:ext cx="4800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900"/>
            </a:lvl1pPr>
          </a:lstStyle>
          <a:p>
            <a:pPr>
              <a:defRPr/>
            </a:pPr>
            <a:r>
              <a:rPr lang="en-US" dirty="0"/>
              <a:t>STK 4051 Computational statistics, spring 2024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F7D754E-87E8-3F4E-8879-2A555318E5F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7" name="Rectangle 10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906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900"/>
            </a:lvl1pPr>
          </a:lstStyle>
          <a:p>
            <a:pPr>
              <a:defRPr/>
            </a:pPr>
            <a:r>
              <a:rPr lang="nb-NO"/>
              <a:t>11. september 2018</a:t>
            </a:r>
            <a:endParaRPr lang="nb-NO" dirty="0"/>
          </a:p>
        </p:txBody>
      </p:sp>
      <p:sp>
        <p:nvSpPr>
          <p:cNvPr id="8" name="Rectangle 11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048000" y="6248400"/>
            <a:ext cx="4800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900"/>
            </a:lvl1pPr>
          </a:lstStyle>
          <a:p>
            <a:pPr>
              <a:defRPr/>
            </a:pPr>
            <a:r>
              <a:rPr lang="en-US" dirty="0"/>
              <a:t>STK 4051 Computational statistics, spring 2024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90600" y="1981200"/>
            <a:ext cx="37719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14900" y="1981200"/>
            <a:ext cx="37719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7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65CC4D6-CC22-5F43-961E-0E7301214EE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8" name="Rectangle 10"/>
          <p:cNvSpPr>
            <a:spLocks noGrp="1" noChangeArrowheads="1"/>
          </p:cNvSpPr>
          <p:nvPr>
            <p:ph type="dt" sz="half" idx="13"/>
          </p:nvPr>
        </p:nvSpPr>
        <p:spPr bwMode="auto">
          <a:xfrm>
            <a:off x="9906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900"/>
            </a:lvl1pPr>
          </a:lstStyle>
          <a:p>
            <a:pPr>
              <a:defRPr/>
            </a:pPr>
            <a:r>
              <a:rPr lang="nb-NO"/>
              <a:t>11. september 2018</a:t>
            </a:r>
            <a:endParaRPr lang="nb-NO" dirty="0"/>
          </a:p>
        </p:txBody>
      </p:sp>
      <p:sp>
        <p:nvSpPr>
          <p:cNvPr id="9" name="Rectangle 11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048000" y="6248400"/>
            <a:ext cx="4800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900"/>
            </a:lvl1pPr>
          </a:lstStyle>
          <a:p>
            <a:pPr>
              <a:defRPr/>
            </a:pPr>
            <a:r>
              <a:rPr lang="en-US" dirty="0"/>
              <a:t>STK 4051 Computational statistics, spring 2024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9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664E8AA-21C1-294F-A0F0-D96940EE5D5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10" name="Rectangle 10"/>
          <p:cNvSpPr>
            <a:spLocks noGrp="1" noChangeArrowheads="1"/>
          </p:cNvSpPr>
          <p:nvPr>
            <p:ph type="dt" sz="half" idx="13"/>
          </p:nvPr>
        </p:nvSpPr>
        <p:spPr bwMode="auto">
          <a:xfrm>
            <a:off x="9906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900"/>
            </a:lvl1pPr>
          </a:lstStyle>
          <a:p>
            <a:pPr>
              <a:defRPr/>
            </a:pPr>
            <a:r>
              <a:rPr lang="nb-NO"/>
              <a:t>11. september 2018</a:t>
            </a:r>
            <a:endParaRPr lang="nb-NO" dirty="0"/>
          </a:p>
        </p:txBody>
      </p:sp>
      <p:sp>
        <p:nvSpPr>
          <p:cNvPr id="11" name="Rectangle 11"/>
          <p:cNvSpPr>
            <a:spLocks noGrp="1" noChangeArrowheads="1"/>
          </p:cNvSpPr>
          <p:nvPr>
            <p:ph type="ftr" sz="quarter" idx="14"/>
          </p:nvPr>
        </p:nvSpPr>
        <p:spPr bwMode="auto">
          <a:xfrm>
            <a:off x="3048000" y="6248400"/>
            <a:ext cx="4800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900"/>
            </a:lvl1pPr>
          </a:lstStyle>
          <a:p>
            <a:pPr>
              <a:defRPr/>
            </a:pPr>
            <a:r>
              <a:rPr lang="en-US" dirty="0"/>
              <a:t>STK 4051 Computational statistics, spring 2024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ED668C4-2029-3A44-A36E-8E83129FD5C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6" name="Rectangle 10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906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900"/>
            </a:lvl1pPr>
          </a:lstStyle>
          <a:p>
            <a:pPr>
              <a:defRPr/>
            </a:pPr>
            <a:r>
              <a:rPr lang="nb-NO"/>
              <a:t>11. september 2018</a:t>
            </a:r>
            <a:endParaRPr lang="nb-NO" dirty="0"/>
          </a:p>
        </p:txBody>
      </p:sp>
      <p:sp>
        <p:nvSpPr>
          <p:cNvPr id="7" name="Rectangle 11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048000" y="6248400"/>
            <a:ext cx="4800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900"/>
            </a:lvl1pPr>
          </a:lstStyle>
          <a:p>
            <a:pPr>
              <a:defRPr/>
            </a:pPr>
            <a:r>
              <a:rPr lang="en-US" dirty="0"/>
              <a:t>STK 4051 Computational statistics, spring 2024</a:t>
            </a: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B61078F-7754-0E43-992F-3441E48F0B6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5" name="Rectangle 10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906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900"/>
            </a:lvl1pPr>
          </a:lstStyle>
          <a:p>
            <a:pPr>
              <a:defRPr/>
            </a:pPr>
            <a:r>
              <a:rPr lang="nb-NO"/>
              <a:t>11. september 2018</a:t>
            </a:r>
            <a:endParaRPr lang="nb-NO" dirty="0"/>
          </a:p>
        </p:txBody>
      </p:sp>
      <p:sp>
        <p:nvSpPr>
          <p:cNvPr id="6" name="Rectangle 11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048000" y="6248400"/>
            <a:ext cx="4800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900"/>
            </a:lvl1pPr>
          </a:lstStyle>
          <a:p>
            <a:pPr>
              <a:defRPr/>
            </a:pPr>
            <a:r>
              <a:rPr lang="en-US" dirty="0"/>
              <a:t>STK 4051 Computational statistics, spring 2024</a:t>
            </a: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7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E021B79-192D-244E-B153-B9BC177351D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8" name="Rectangle 10"/>
          <p:cNvSpPr>
            <a:spLocks noGrp="1" noChangeArrowheads="1"/>
          </p:cNvSpPr>
          <p:nvPr>
            <p:ph type="dt" sz="half" idx="13"/>
          </p:nvPr>
        </p:nvSpPr>
        <p:spPr bwMode="auto">
          <a:xfrm>
            <a:off x="9906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900"/>
            </a:lvl1pPr>
          </a:lstStyle>
          <a:p>
            <a:pPr>
              <a:defRPr/>
            </a:pPr>
            <a:r>
              <a:rPr lang="nb-NO"/>
              <a:t>11. september 2018</a:t>
            </a:r>
            <a:endParaRPr lang="nb-NO" dirty="0"/>
          </a:p>
        </p:txBody>
      </p:sp>
      <p:sp>
        <p:nvSpPr>
          <p:cNvPr id="9" name="Rectangle 11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048000" y="6248400"/>
            <a:ext cx="4800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900"/>
            </a:lvl1pPr>
          </a:lstStyle>
          <a:p>
            <a:pPr>
              <a:defRPr/>
            </a:pPr>
            <a:r>
              <a:rPr lang="en-US" dirty="0"/>
              <a:t>STK 4051 Computational statistics, spring 2024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/>
              <a:t>Click icon to add picture</a:t>
            </a:r>
            <a:endParaRPr lang="nb-NO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7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9AAEF93-74BC-934C-8F9E-C70852BA160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8" name="Rectangle 10"/>
          <p:cNvSpPr>
            <a:spLocks noGrp="1" noChangeArrowheads="1"/>
          </p:cNvSpPr>
          <p:nvPr>
            <p:ph type="dt" sz="half" idx="13"/>
          </p:nvPr>
        </p:nvSpPr>
        <p:spPr bwMode="auto">
          <a:xfrm>
            <a:off x="9906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900"/>
            </a:lvl1pPr>
          </a:lstStyle>
          <a:p>
            <a:pPr>
              <a:defRPr/>
            </a:pPr>
            <a:r>
              <a:rPr lang="nb-NO"/>
              <a:t>11. september 2018</a:t>
            </a:r>
            <a:endParaRPr lang="nb-NO" dirty="0"/>
          </a:p>
        </p:txBody>
      </p:sp>
      <p:sp>
        <p:nvSpPr>
          <p:cNvPr id="9" name="Rectangle 11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048000" y="6248400"/>
            <a:ext cx="4800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900"/>
            </a:lvl1pPr>
          </a:lstStyle>
          <a:p>
            <a:pPr>
              <a:defRPr/>
            </a:pPr>
            <a:r>
              <a:rPr lang="en-US" dirty="0"/>
              <a:t>STK 4051 Computational statistics, spring 2024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914A01A-608C-4147-80C7-C8BD8A98DDD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7" name="Rectangle 10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906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900"/>
            </a:lvl1pPr>
          </a:lstStyle>
          <a:p>
            <a:pPr>
              <a:defRPr/>
            </a:pPr>
            <a:r>
              <a:rPr lang="nb-NO"/>
              <a:t>11. september 2018</a:t>
            </a:r>
            <a:endParaRPr lang="nb-NO" dirty="0"/>
          </a:p>
        </p:txBody>
      </p:sp>
      <p:sp>
        <p:nvSpPr>
          <p:cNvPr id="8" name="Rectangle 11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048000" y="6248400"/>
            <a:ext cx="4800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900"/>
            </a:lvl1pPr>
          </a:lstStyle>
          <a:p>
            <a:pPr>
              <a:defRPr/>
            </a:pPr>
            <a:r>
              <a:rPr lang="en-US" dirty="0"/>
              <a:t>STK 4051 Computational statistics, spring 2024</a:t>
            </a: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62750" y="838200"/>
            <a:ext cx="1924050" cy="52578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90600" y="838200"/>
            <a:ext cx="5619750" cy="5257800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7A5B175-C43A-5F41-B294-7D2392EA300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7" name="Rectangle 10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906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900"/>
            </a:lvl1pPr>
          </a:lstStyle>
          <a:p>
            <a:pPr>
              <a:defRPr/>
            </a:pPr>
            <a:r>
              <a:rPr lang="nb-NO"/>
              <a:t>11. september 2018</a:t>
            </a:r>
            <a:endParaRPr lang="nb-NO" dirty="0"/>
          </a:p>
        </p:txBody>
      </p:sp>
      <p:sp>
        <p:nvSpPr>
          <p:cNvPr id="8" name="Rectangle 11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048000" y="6248400"/>
            <a:ext cx="4800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900"/>
            </a:lvl1pPr>
          </a:lstStyle>
          <a:p>
            <a:pPr>
              <a:defRPr/>
            </a:pPr>
            <a:r>
              <a:rPr lang="en-US" dirty="0"/>
              <a:t>STK 4051 Computational statistics, spring 2024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7"/>
          <p:cNvSpPr>
            <a:spLocks noGrp="1" noChangeArrowheads="1"/>
          </p:cNvSpPr>
          <p:nvPr>
            <p:ph type="title"/>
          </p:nvPr>
        </p:nvSpPr>
        <p:spPr bwMode="auto">
          <a:xfrm>
            <a:off x="990600" y="838200"/>
            <a:ext cx="76962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Rectangle 8"/>
          <p:cNvSpPr>
            <a:spLocks noGrp="1" noChangeArrowheads="1"/>
          </p:cNvSpPr>
          <p:nvPr>
            <p:ph type="body" idx="1"/>
          </p:nvPr>
        </p:nvSpPr>
        <p:spPr bwMode="auto">
          <a:xfrm>
            <a:off x="990600" y="1981200"/>
            <a:ext cx="7696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34" name="Rectangle 10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906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900"/>
            </a:lvl1pPr>
          </a:lstStyle>
          <a:p>
            <a:pPr>
              <a:defRPr/>
            </a:pPr>
            <a:r>
              <a:rPr lang="nb-NO"/>
              <a:t>11. september 2018</a:t>
            </a:r>
            <a:endParaRPr lang="nb-NO" dirty="0"/>
          </a:p>
        </p:txBody>
      </p:sp>
      <p:sp>
        <p:nvSpPr>
          <p:cNvPr id="1035" name="Rectangle 11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048000" y="6248400"/>
            <a:ext cx="4800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900"/>
            </a:lvl1pPr>
          </a:lstStyle>
          <a:p>
            <a:pPr>
              <a:defRPr/>
            </a:pPr>
            <a:r>
              <a:rPr lang="en-US" dirty="0"/>
              <a:t>STK 4051 Computational statistics, spring 2024</a:t>
            </a:r>
          </a:p>
        </p:txBody>
      </p:sp>
      <p:sp>
        <p:nvSpPr>
          <p:cNvPr id="1036" name="Rectangle 12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001000" y="6248400"/>
            <a:ext cx="685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900"/>
            </a:lvl1pPr>
          </a:lstStyle>
          <a:p>
            <a:pPr>
              <a:defRPr/>
            </a:pPr>
            <a:fld id="{043E2C96-FA80-E446-99D1-91B1FF4F53E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pic>
        <p:nvPicPr>
          <p:cNvPr id="1031" name="Picture 7" descr="MN_MATH_A.png"/>
          <p:cNvPicPr>
            <a:picLocks noChangeAspect="1"/>
          </p:cNvPicPr>
          <p:nvPr userDrawn="1"/>
        </p:nvPicPr>
        <p:blipFill>
          <a:blip r:embed="rId13"/>
          <a:srcRect/>
          <a:stretch>
            <a:fillRect/>
          </a:stretch>
        </p:blipFill>
        <p:spPr bwMode="auto">
          <a:xfrm>
            <a:off x="304800" y="228600"/>
            <a:ext cx="3665538" cy="355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49" r:id="rId1"/>
    <p:sldLayoutId id="2147483750" r:id="rId2"/>
    <p:sldLayoutId id="2147483751" r:id="rId3"/>
    <p:sldLayoutId id="2147483752" r:id="rId4"/>
    <p:sldLayoutId id="2147483753" r:id="rId5"/>
    <p:sldLayoutId id="2147483754" r:id="rId6"/>
    <p:sldLayoutId id="2147483755" r:id="rId7"/>
    <p:sldLayoutId id="2147483756" r:id="rId8"/>
    <p:sldLayoutId id="2147483757" r:id="rId9"/>
    <p:sldLayoutId id="2147483758" r:id="rId10"/>
    <p:sldLayoutId id="2147483759" r:id="rId11"/>
  </p:sldLayoutIdLst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mailto:oddkol@math.uio.no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png"/><Relationship Id="rId4" Type="http://schemas.openxmlformats.org/officeDocument/2006/relationships/image" Target="../media/image1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3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7.png"/><Relationship Id="rId4" Type="http://schemas.openxmlformats.org/officeDocument/2006/relationships/image" Target="../media/image40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6.png"/><Relationship Id="rId4" Type="http://schemas.openxmlformats.org/officeDocument/2006/relationships/image" Target="../media/image45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7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0.png"/><Relationship Id="rId7" Type="http://schemas.openxmlformats.org/officeDocument/2006/relationships/image" Target="../media/image61.pn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6.png"/><Relationship Id="rId5" Type="http://schemas.openxmlformats.org/officeDocument/2006/relationships/image" Target="../media/image55.png"/><Relationship Id="rId4" Type="http://schemas.openxmlformats.org/officeDocument/2006/relationships/image" Target="../media/image550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0.pn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8.png"/><Relationship Id="rId5" Type="http://schemas.openxmlformats.org/officeDocument/2006/relationships/image" Target="../media/image55.png"/><Relationship Id="rId4" Type="http://schemas.openxmlformats.org/officeDocument/2006/relationships/image" Target="../media/image550.pn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0.png"/><Relationship Id="rId3" Type="http://schemas.openxmlformats.org/officeDocument/2006/relationships/image" Target="../media/image410.png"/><Relationship Id="rId7" Type="http://schemas.openxmlformats.org/officeDocument/2006/relationships/image" Target="../media/image100.pn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9.png"/><Relationship Id="rId5" Type="http://schemas.openxmlformats.org/officeDocument/2006/relationships/image" Target="../media/image55.png"/><Relationship Id="rId4" Type="http://schemas.openxmlformats.org/officeDocument/2006/relationships/image" Target="../media/image550.png"/><Relationship Id="rId9" Type="http://schemas.openxmlformats.org/officeDocument/2006/relationships/image" Target="../media/image60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9.png"/><Relationship Id="rId4" Type="http://schemas.openxmlformats.org/officeDocument/2006/relationships/image" Target="../media/image64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png"/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3.png"/><Relationship Id="rId4" Type="http://schemas.openxmlformats.org/officeDocument/2006/relationships/image" Target="../media/image69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png"/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STK-4051/9051  Computational Statistics  Spring 2024</a:t>
            </a:r>
            <a:br>
              <a:rPr lang="en-US" dirty="0"/>
            </a:br>
            <a:r>
              <a:rPr lang="en-US" dirty="0"/>
              <a:t>Slides Exercise 11</a:t>
            </a:r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143000" y="3386847"/>
            <a:ext cx="7543800" cy="1752600"/>
          </a:xfrm>
        </p:spPr>
        <p:txBody>
          <a:bodyPr/>
          <a:lstStyle/>
          <a:p>
            <a:r>
              <a:rPr lang="en-US" sz="1400" dirty="0"/>
              <a:t>Instructor: Odd Kolbjørnsen, </a:t>
            </a:r>
            <a:r>
              <a:rPr lang="en-US" sz="1400" dirty="0">
                <a:hlinkClick r:id="rId2"/>
              </a:rPr>
              <a:t>oddkol@math.uio.no</a:t>
            </a:r>
            <a:endParaRPr lang="en-US" sz="1400" dirty="0"/>
          </a:p>
          <a:p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1560" y="404664"/>
            <a:ext cx="8352928" cy="1143000"/>
          </a:xfrm>
        </p:spPr>
        <p:txBody>
          <a:bodyPr/>
          <a:lstStyle/>
          <a:p>
            <a:r>
              <a:rPr lang="nb-NO" sz="2800" dirty="0" err="1"/>
              <a:t>Exercise</a:t>
            </a:r>
            <a:r>
              <a:rPr lang="nb-NO" sz="2800" dirty="0"/>
              <a:t> 41 (Combinations </a:t>
            </a:r>
            <a:r>
              <a:rPr lang="nb-NO" sz="2800" dirty="0" err="1"/>
              <a:t>of</a:t>
            </a:r>
            <a:r>
              <a:rPr lang="nb-NO" sz="2800" dirty="0"/>
              <a:t> Markov </a:t>
            </a:r>
            <a:r>
              <a:rPr lang="nb-NO" sz="2800" dirty="0" err="1"/>
              <a:t>chains</a:t>
            </a:r>
            <a:r>
              <a:rPr lang="nb-NO" sz="2800" dirty="0"/>
              <a:t>)</a:t>
            </a: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t="6275"/>
          <a:stretch/>
        </p:blipFill>
        <p:spPr>
          <a:xfrm>
            <a:off x="598843" y="1268760"/>
            <a:ext cx="7696200" cy="3226610"/>
          </a:xfrm>
          <a:prstGeom prst="rect">
            <a:avLst/>
          </a:prstGeo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E85F33-64F2-DC45-8242-2D1EA2FA570D}" type="slidenum">
              <a:rPr lang="en-US" smtClean="0"/>
              <a:pPr>
                <a:defRPr/>
              </a:pPr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183824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0600" y="661695"/>
            <a:ext cx="7696200" cy="1143000"/>
          </a:xfrm>
        </p:spPr>
        <p:txBody>
          <a:bodyPr/>
          <a:lstStyle/>
          <a:p>
            <a:r>
              <a:rPr lang="nb-NO" dirty="0" err="1"/>
              <a:t>Exercise</a:t>
            </a:r>
            <a:r>
              <a:rPr lang="nb-NO" dirty="0"/>
              <a:t>  41 </a:t>
            </a:r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33737" t="56564" r="37258" b="20077"/>
          <a:stretch/>
        </p:blipFill>
        <p:spPr>
          <a:xfrm>
            <a:off x="2915816" y="3826907"/>
            <a:ext cx="2232249" cy="494606"/>
          </a:xfrm>
          <a:prstGeom prst="rect">
            <a:avLst/>
          </a:prstGeo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E85F33-64F2-DC45-8242-2D1EA2FA570D}" type="slidenum">
              <a:rPr lang="en-US" smtClean="0"/>
              <a:pPr>
                <a:defRPr/>
              </a:pPr>
              <a:t>4</a:t>
            </a:fld>
            <a:endParaRPr lang="en-US"/>
          </a:p>
        </p:txBody>
      </p:sp>
      <p:pic>
        <p:nvPicPr>
          <p:cNvPr id="5" name="Content Placeholder 4"/>
          <p:cNvPicPr>
            <a:picLocks noChangeAspect="1"/>
          </p:cNvPicPr>
          <p:nvPr/>
        </p:nvPicPr>
        <p:blipFill rotWithShape="1">
          <a:blip r:embed="rId3"/>
          <a:srcRect t="71116" b="18426"/>
          <a:stretch/>
        </p:blipFill>
        <p:spPr bwMode="auto">
          <a:xfrm>
            <a:off x="755576" y="1853344"/>
            <a:ext cx="7696200" cy="3600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Content Placeholder 5"/>
          <p:cNvPicPr>
            <a:picLocks noChangeAspect="1"/>
          </p:cNvPicPr>
          <p:nvPr/>
        </p:nvPicPr>
        <p:blipFill rotWithShape="1">
          <a:blip r:embed="rId2"/>
          <a:srcRect l="30183" t="78755" r="25842" b="-126"/>
          <a:stretch/>
        </p:blipFill>
        <p:spPr bwMode="auto">
          <a:xfrm>
            <a:off x="2627784" y="4670550"/>
            <a:ext cx="3384376" cy="4525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Content Placeholder 5"/>
          <p:cNvPicPr>
            <a:picLocks noChangeAspect="1"/>
          </p:cNvPicPr>
          <p:nvPr/>
        </p:nvPicPr>
        <p:blipFill rotWithShape="1">
          <a:blip r:embed="rId2"/>
          <a:srcRect t="30969" b="42544"/>
          <a:stretch/>
        </p:blipFill>
        <p:spPr bwMode="auto">
          <a:xfrm>
            <a:off x="395536" y="3068960"/>
            <a:ext cx="7696200" cy="560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Content Placeholder 5"/>
          <p:cNvPicPr>
            <a:picLocks noChangeAspect="1"/>
          </p:cNvPicPr>
          <p:nvPr/>
        </p:nvPicPr>
        <p:blipFill rotWithShape="1">
          <a:blip r:embed="rId2"/>
          <a:srcRect l="62687" t="56564" b="21418"/>
          <a:stretch/>
        </p:blipFill>
        <p:spPr bwMode="auto">
          <a:xfrm>
            <a:off x="4922416" y="3835568"/>
            <a:ext cx="2871664" cy="4662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4"/>
          <a:srcRect t="35373"/>
          <a:stretch/>
        </p:blipFill>
        <p:spPr>
          <a:xfrm>
            <a:off x="1013480" y="2232483"/>
            <a:ext cx="5562600" cy="8248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62846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err="1"/>
              <a:t>Exersice</a:t>
            </a:r>
            <a:r>
              <a:rPr lang="nb-NO" dirty="0"/>
              <a:t> 38</a:t>
            </a: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t="4980"/>
          <a:stretch/>
        </p:blipFill>
        <p:spPr>
          <a:xfrm>
            <a:off x="1187624" y="1772816"/>
            <a:ext cx="5834327" cy="3909889"/>
          </a:xfrm>
          <a:prstGeom prst="rect">
            <a:avLst/>
          </a:prstGeo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E85F33-64F2-DC45-8242-2D1EA2FA570D}" type="slidenum">
              <a:rPr lang="en-US" smtClean="0"/>
              <a:pPr>
                <a:defRPr/>
              </a:pPr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368295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76344" y="333640"/>
            <a:ext cx="7696200" cy="1143000"/>
          </a:xfrm>
        </p:spPr>
        <p:txBody>
          <a:bodyPr/>
          <a:lstStyle/>
          <a:p>
            <a:r>
              <a:rPr lang="nb-NO" dirty="0" err="1"/>
              <a:t>Conditional</a:t>
            </a:r>
            <a:r>
              <a:rPr lang="nb-NO" dirty="0"/>
              <a:t> </a:t>
            </a:r>
            <a:r>
              <a:rPr lang="nb-NO" dirty="0" err="1"/>
              <a:t>distributions</a:t>
            </a:r>
            <a:r>
              <a:rPr lang="nb-NO" dirty="0"/>
              <a:t> Ex 38</a:t>
            </a: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23909" t="28528" r="-517" b="2530"/>
          <a:stretch/>
        </p:blipFill>
        <p:spPr>
          <a:xfrm>
            <a:off x="827584" y="1268760"/>
            <a:ext cx="4845149" cy="2088232"/>
          </a:xfrm>
          <a:prstGeom prst="rect">
            <a:avLst/>
          </a:prstGeo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E85F33-64F2-DC45-8242-2D1EA2FA570D}" type="slidenum">
              <a:rPr lang="en-US" smtClean="0"/>
              <a:pPr>
                <a:defRPr/>
              </a:pPr>
              <a:t>6</a:t>
            </a:fld>
            <a:endParaRPr lang="en-US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3"/>
          <a:srcRect l="9455" t="14787"/>
          <a:stretch/>
        </p:blipFill>
        <p:spPr>
          <a:xfrm>
            <a:off x="688702" y="3645024"/>
            <a:ext cx="5122912" cy="195609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05556" y="1764672"/>
            <a:ext cx="3219450" cy="9429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819838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Gibbs sampler</a:t>
            </a: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976431" y="2318570"/>
            <a:ext cx="7105650" cy="2362200"/>
          </a:xfrm>
          <a:prstGeom prst="rect">
            <a:avLst/>
          </a:prstGeo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E85F33-64F2-DC45-8242-2D1EA2FA570D}" type="slidenum">
              <a:rPr lang="en-US" smtClean="0"/>
              <a:pPr>
                <a:defRPr/>
              </a:pPr>
              <a:t>7</a:t>
            </a:fld>
            <a:endParaRPr lang="en-US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3"/>
          <a:srcRect l="9455" t="33596" b="1"/>
          <a:stretch/>
        </p:blipFill>
        <p:spPr>
          <a:xfrm>
            <a:off x="4139952" y="841056"/>
            <a:ext cx="4899009" cy="14576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533227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err="1"/>
              <a:t>Results</a:t>
            </a:r>
            <a:r>
              <a:rPr lang="nb-NO" dirty="0"/>
              <a:t> a=0</a:t>
            </a: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95296" y="1736054"/>
            <a:ext cx="4333643" cy="2841420"/>
          </a:xfrm>
          <a:prstGeom prst="rect">
            <a:avLst/>
          </a:prstGeo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E85F33-64F2-DC45-8242-2D1EA2FA570D}" type="slidenum">
              <a:rPr lang="en-US" smtClean="0"/>
              <a:pPr>
                <a:defRPr/>
              </a:pPr>
              <a:t>8</a:t>
            </a:fld>
            <a:endParaRPr lang="en-US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09702" y="711964"/>
            <a:ext cx="3814961" cy="2797086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633925" y="5157192"/>
            <a:ext cx="345638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/>
              <a:t>Instant </a:t>
            </a:r>
            <a:r>
              <a:rPr lang="nb-NO" dirty="0" err="1"/>
              <a:t>convergence</a:t>
            </a:r>
            <a:r>
              <a:rPr lang="nb-NO" dirty="0"/>
              <a:t>!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86096" y="3525021"/>
            <a:ext cx="3976489" cy="29519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998222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0600" y="398281"/>
            <a:ext cx="7696200" cy="1143000"/>
          </a:xfrm>
        </p:spPr>
        <p:txBody>
          <a:bodyPr/>
          <a:lstStyle/>
          <a:p>
            <a:r>
              <a:rPr lang="nb-NO" dirty="0" err="1"/>
              <a:t>Results</a:t>
            </a:r>
            <a:r>
              <a:rPr lang="nb-NO" dirty="0"/>
              <a:t> a=0.99</a:t>
            </a: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54179" y="1183827"/>
            <a:ext cx="4029289" cy="2944981"/>
          </a:xfrm>
          <a:prstGeom prst="rect">
            <a:avLst/>
          </a:prstGeo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E85F33-64F2-DC45-8242-2D1EA2FA570D}" type="slidenum">
              <a:rPr lang="en-US" smtClean="0"/>
              <a:pPr>
                <a:defRPr/>
              </a:pPr>
              <a:t>9</a:t>
            </a:fld>
            <a:endParaRPr lang="en-US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1185" y="4055055"/>
            <a:ext cx="3845120" cy="280294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10387" y="1183827"/>
            <a:ext cx="3910008" cy="2883793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50510" y="4055055"/>
            <a:ext cx="3797864" cy="2761712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5950496" y="4653111"/>
            <a:ext cx="273630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 err="1"/>
              <a:t>Discard</a:t>
            </a:r>
            <a:r>
              <a:rPr lang="nb-NO" dirty="0"/>
              <a:t> 500 first</a:t>
            </a:r>
          </a:p>
        </p:txBody>
      </p:sp>
    </p:spTree>
    <p:extLst>
      <p:ext uri="{BB962C8B-B14F-4D97-AF65-F5344CB8AC3E}">
        <p14:creationId xmlns:p14="http://schemas.microsoft.com/office/powerpoint/2010/main" val="339904598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556692" y="3537248"/>
            <a:ext cx="4265271" cy="3168352"/>
          </a:xfrm>
          <a:prstGeom prst="rect">
            <a:avLst/>
          </a:prstGeo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E85F33-64F2-DC45-8242-2D1EA2FA570D}" type="slidenum">
              <a:rPr lang="en-US" smtClean="0"/>
              <a:pPr>
                <a:defRPr/>
              </a:pPr>
              <a:t>10</a:t>
            </a:fld>
            <a:endParaRPr lang="en-US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8732" y="3575472"/>
            <a:ext cx="3890873" cy="2911797"/>
          </a:xfrm>
          <a:prstGeom prst="rect">
            <a:avLst/>
          </a:prstGeom>
        </p:spPr>
      </p:pic>
      <p:pic>
        <p:nvPicPr>
          <p:cNvPr id="7" name="Content Placeholder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 bwMode="auto">
          <a:xfrm>
            <a:off x="4556692" y="678080"/>
            <a:ext cx="4029289" cy="29449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Content Placeholder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 bwMode="auto">
          <a:xfrm>
            <a:off x="-27623" y="1001689"/>
            <a:ext cx="4333643" cy="28414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Rectangle 8"/>
          <p:cNvSpPr/>
          <p:nvPr/>
        </p:nvSpPr>
        <p:spPr>
          <a:xfrm>
            <a:off x="7611034" y="3453690"/>
            <a:ext cx="974947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nb-NO" b="1" dirty="0">
                <a:solidFill>
                  <a:srgbClr val="FF0000"/>
                </a:solidFill>
              </a:rPr>
              <a:t>a=0.99</a:t>
            </a:r>
          </a:p>
        </p:txBody>
      </p:sp>
      <p:sp>
        <p:nvSpPr>
          <p:cNvPr id="10" name="Rectangle 9"/>
          <p:cNvSpPr/>
          <p:nvPr/>
        </p:nvSpPr>
        <p:spPr>
          <a:xfrm>
            <a:off x="3077032" y="3442999"/>
            <a:ext cx="974947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nb-NO" b="1" dirty="0">
                <a:solidFill>
                  <a:srgbClr val="00B050"/>
                </a:solidFill>
              </a:rPr>
              <a:t>a=0.00</a:t>
            </a:r>
          </a:p>
        </p:txBody>
      </p:sp>
      <p:sp>
        <p:nvSpPr>
          <p:cNvPr id="11" name="Rectangle 10"/>
          <p:cNvSpPr/>
          <p:nvPr/>
        </p:nvSpPr>
        <p:spPr bwMode="auto">
          <a:xfrm>
            <a:off x="0" y="692696"/>
            <a:ext cx="4556692" cy="6012904"/>
          </a:xfrm>
          <a:prstGeom prst="rect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b-NO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12" name="Rectangle 11"/>
          <p:cNvSpPr/>
          <p:nvPr/>
        </p:nvSpPr>
        <p:spPr bwMode="auto">
          <a:xfrm>
            <a:off x="4584315" y="647293"/>
            <a:ext cx="4556692" cy="6012904"/>
          </a:xfrm>
          <a:prstGeom prst="rect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b-NO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80415670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0600" y="188640"/>
            <a:ext cx="7696200" cy="1143000"/>
          </a:xfrm>
        </p:spPr>
        <p:txBody>
          <a:bodyPr/>
          <a:lstStyle/>
          <a:p>
            <a:r>
              <a:rPr lang="en-US" dirty="0"/>
              <a:t>100  Samples in a row</a:t>
            </a: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95536" y="968207"/>
            <a:ext cx="3517200" cy="3513850"/>
          </a:xfrm>
          <a:prstGeom prst="rect">
            <a:avLst/>
          </a:prstGeo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E85F33-64F2-DC45-8242-2D1EA2FA570D}" type="slidenum">
              <a:rPr lang="en-US" smtClean="0"/>
              <a:pPr>
                <a:defRPr/>
              </a:pPr>
              <a:t>11</a:t>
            </a:fld>
            <a:endParaRPr lang="en-US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04048" y="1065789"/>
            <a:ext cx="3456384" cy="358721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251520" y="5058088"/>
            <a:ext cx="438934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/>
              <a:t>Fore update of individual coordinates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1520" y="5446218"/>
            <a:ext cx="4896544" cy="11250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180499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0600" y="188640"/>
            <a:ext cx="7696200" cy="1143000"/>
          </a:xfrm>
        </p:spPr>
        <p:txBody>
          <a:bodyPr/>
          <a:lstStyle/>
          <a:p>
            <a:r>
              <a:rPr lang="nb-NO" dirty="0"/>
              <a:t>1000  Samples in a </a:t>
            </a:r>
            <a:r>
              <a:rPr lang="nb-NO" dirty="0" err="1"/>
              <a:t>row</a:t>
            </a:r>
            <a:endParaRPr lang="nb-NO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029205" y="1051249"/>
            <a:ext cx="3503235" cy="3551284"/>
          </a:xfrm>
          <a:prstGeom prst="rect">
            <a:avLst/>
          </a:prstGeo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E85F33-64F2-DC45-8242-2D1EA2FA570D}" type="slidenum">
              <a:rPr lang="en-US" smtClean="0"/>
              <a:pPr>
                <a:defRPr/>
              </a:pPr>
              <a:t>12</a:t>
            </a:fld>
            <a:endParaRPr lang="en-US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4974" y="1051248"/>
            <a:ext cx="3518954" cy="3551284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7794" y="3933056"/>
            <a:ext cx="3673314" cy="3551284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 rotWithShape="1">
          <a:blip r:embed="rId5"/>
          <a:srcRect l="7388" t="8578"/>
          <a:stretch/>
        </p:blipFill>
        <p:spPr>
          <a:xfrm>
            <a:off x="5076056" y="4221088"/>
            <a:ext cx="3610744" cy="33843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703644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7584" y="404664"/>
            <a:ext cx="7696200" cy="1143000"/>
          </a:xfrm>
        </p:spPr>
        <p:txBody>
          <a:bodyPr/>
          <a:lstStyle/>
          <a:p>
            <a:r>
              <a:rPr lang="nb-NO" dirty="0" err="1"/>
              <a:t>Compare</a:t>
            </a:r>
            <a:r>
              <a:rPr lang="nb-NO" dirty="0"/>
              <a:t> ex 35, </a:t>
            </a:r>
            <a:r>
              <a:rPr lang="nb-NO" dirty="0">
                <a:solidFill>
                  <a:srgbClr val="00B050"/>
                </a:solidFill>
              </a:rPr>
              <a:t>M-H</a:t>
            </a:r>
            <a:r>
              <a:rPr lang="nb-NO" dirty="0"/>
              <a:t> </a:t>
            </a:r>
            <a:r>
              <a:rPr lang="nb-NO" dirty="0" err="1"/>
              <a:t>vs</a:t>
            </a:r>
            <a:r>
              <a:rPr lang="nb-NO" dirty="0"/>
              <a:t> </a:t>
            </a:r>
            <a:r>
              <a:rPr lang="nb-NO" dirty="0">
                <a:solidFill>
                  <a:srgbClr val="FF0000"/>
                </a:solidFill>
              </a:rPr>
              <a:t>Gibbs</a:t>
            </a: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23528" y="1578937"/>
            <a:ext cx="5040560" cy="3708183"/>
          </a:xfrm>
          <a:prstGeom prst="rect">
            <a:avLst/>
          </a:prstGeo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E85F33-64F2-DC45-8242-2D1EA2FA570D}" type="slidenum">
              <a:rPr lang="en-US" smtClean="0"/>
              <a:pPr>
                <a:defRPr/>
              </a:pPr>
              <a:t>13</a:t>
            </a:fld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323528" y="5445224"/>
            <a:ext cx="612068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/>
              <a:t>In general </a:t>
            </a:r>
            <a:r>
              <a:rPr lang="nb-NO" dirty="0" err="1"/>
              <a:t>Compare</a:t>
            </a:r>
            <a:r>
              <a:rPr lang="nb-NO" dirty="0"/>
              <a:t> </a:t>
            </a:r>
            <a:r>
              <a:rPr lang="nb-NO" dirty="0" err="1"/>
              <a:t>also</a:t>
            </a:r>
            <a:r>
              <a:rPr lang="nb-NO" dirty="0"/>
              <a:t> </a:t>
            </a:r>
          </a:p>
          <a:p>
            <a:r>
              <a:rPr lang="nb-NO" dirty="0"/>
              <a:t>* </a:t>
            </a:r>
            <a:r>
              <a:rPr lang="nb-NO" dirty="0" err="1"/>
              <a:t>runtime</a:t>
            </a:r>
            <a:r>
              <a:rPr lang="nb-NO" dirty="0"/>
              <a:t> per </a:t>
            </a:r>
            <a:r>
              <a:rPr lang="nb-NO" dirty="0" err="1"/>
              <a:t>iteration</a:t>
            </a:r>
            <a:endParaRPr lang="nb-NO" dirty="0"/>
          </a:p>
          <a:p>
            <a:r>
              <a:rPr lang="nb-NO" dirty="0"/>
              <a:t>* </a:t>
            </a:r>
            <a:r>
              <a:rPr lang="nb-NO" dirty="0" err="1"/>
              <a:t>Complexity</a:t>
            </a:r>
            <a:r>
              <a:rPr lang="nb-NO" dirty="0"/>
              <a:t> </a:t>
            </a:r>
            <a:r>
              <a:rPr lang="nb-NO" dirty="0" err="1"/>
              <a:t>of</a:t>
            </a:r>
            <a:r>
              <a:rPr lang="nb-NO" dirty="0"/>
              <a:t> </a:t>
            </a:r>
            <a:r>
              <a:rPr lang="nb-NO" dirty="0" err="1"/>
              <a:t>code</a:t>
            </a:r>
            <a:r>
              <a:rPr lang="nb-NO" dirty="0"/>
              <a:t> (=</a:t>
            </a:r>
            <a:r>
              <a:rPr lang="nb-NO" dirty="0" err="1"/>
              <a:t>probability</a:t>
            </a:r>
            <a:r>
              <a:rPr lang="nb-NO" dirty="0"/>
              <a:t> </a:t>
            </a:r>
            <a:r>
              <a:rPr lang="nb-NO" dirty="0" err="1"/>
              <a:t>of</a:t>
            </a:r>
            <a:r>
              <a:rPr lang="nb-NO" dirty="0"/>
              <a:t> </a:t>
            </a:r>
            <a:r>
              <a:rPr lang="nb-NO" dirty="0" err="1"/>
              <a:t>error</a:t>
            </a:r>
            <a:r>
              <a:rPr lang="nb-NO" dirty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145347561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05515" y="486229"/>
            <a:ext cx="7696200" cy="1143000"/>
          </a:xfrm>
        </p:spPr>
        <p:txBody>
          <a:bodyPr/>
          <a:lstStyle/>
          <a:p>
            <a:r>
              <a:rPr lang="nb-NO" dirty="0"/>
              <a:t>Ex 39</a:t>
            </a: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56029" y="1463146"/>
            <a:ext cx="8195171" cy="4752528"/>
          </a:xfrm>
          <a:prstGeom prst="rect">
            <a:avLst/>
          </a:prstGeo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E85F33-64F2-DC45-8242-2D1EA2FA570D}" type="slidenum">
              <a:rPr lang="en-US" smtClean="0"/>
              <a:pPr>
                <a:defRPr/>
              </a:pPr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22334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6717" y="260648"/>
            <a:ext cx="7696200" cy="1143000"/>
          </a:xfrm>
        </p:spPr>
        <p:txBody>
          <a:bodyPr/>
          <a:lstStyle/>
          <a:p>
            <a:r>
              <a:rPr lang="nb-NO" dirty="0"/>
              <a:t>39 a</a:t>
            </a: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t="3492"/>
          <a:stretch/>
        </p:blipFill>
        <p:spPr>
          <a:xfrm>
            <a:off x="990600" y="1268760"/>
            <a:ext cx="7253808" cy="1990135"/>
          </a:xfrm>
          <a:prstGeom prst="rect">
            <a:avLst/>
          </a:prstGeo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E85F33-64F2-DC45-8242-2D1EA2FA570D}" type="slidenum">
              <a:rPr lang="en-US" smtClean="0"/>
              <a:pPr>
                <a:defRPr/>
              </a:pPr>
              <a:t>15</a:t>
            </a:fld>
            <a:endParaRPr lang="en-US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3"/>
          <a:srcRect t="10193"/>
          <a:stretch/>
        </p:blipFill>
        <p:spPr>
          <a:xfrm>
            <a:off x="990600" y="2452809"/>
            <a:ext cx="6120680" cy="39285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63572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4200" y="433204"/>
            <a:ext cx="7696200" cy="1143000"/>
          </a:xfrm>
        </p:spPr>
        <p:txBody>
          <a:bodyPr/>
          <a:lstStyle/>
          <a:p>
            <a:r>
              <a:rPr lang="nb-NO" dirty="0"/>
              <a:t>39b</a:t>
            </a: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712848" y="749334"/>
            <a:ext cx="6952248" cy="1001352"/>
          </a:xfrm>
          <a:prstGeom prst="rect">
            <a:avLst/>
          </a:prstGeo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E85F33-64F2-DC45-8242-2D1EA2FA570D}" type="slidenum">
              <a:rPr lang="en-US" smtClean="0"/>
              <a:pPr>
                <a:defRPr/>
              </a:pPr>
              <a:t>16</a:t>
            </a:fld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3"/>
          <a:srcRect t="15765"/>
          <a:stretch/>
        </p:blipFill>
        <p:spPr>
          <a:xfrm>
            <a:off x="1712848" y="1853770"/>
            <a:ext cx="6738577" cy="823966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65696" y="2934734"/>
            <a:ext cx="7699400" cy="33136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974652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39c</a:t>
            </a: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990600" y="1981200"/>
            <a:ext cx="7696200" cy="522692"/>
          </a:xfrm>
          <a:prstGeom prst="rect">
            <a:avLst/>
          </a:prstGeo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E85F33-64F2-DC45-8242-2D1EA2FA570D}" type="slidenum">
              <a:rPr lang="en-US" smtClean="0"/>
              <a:pPr>
                <a:defRPr/>
              </a:pPr>
              <a:t>17</a:t>
            </a:fld>
            <a:endParaRPr lang="en-US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90650" y="3284984"/>
            <a:ext cx="6610350" cy="1666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636099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39d</a:t>
            </a: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27584" y="1740979"/>
            <a:ext cx="7696200" cy="1747046"/>
          </a:xfrm>
          <a:prstGeom prst="rect">
            <a:avLst/>
          </a:prstGeo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E85F33-64F2-DC45-8242-2D1EA2FA570D}" type="slidenum">
              <a:rPr lang="en-US" smtClean="0"/>
              <a:pPr>
                <a:defRPr/>
              </a:pPr>
              <a:t>18</a:t>
            </a:fld>
            <a:endParaRPr lang="en-US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87624" y="3488025"/>
            <a:ext cx="5555770" cy="27465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58377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39e</a:t>
            </a: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990600" y="1624725"/>
            <a:ext cx="7696200" cy="712949"/>
          </a:xfrm>
          <a:prstGeom prst="rect">
            <a:avLst/>
          </a:prstGeo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E85F33-64F2-DC45-8242-2D1EA2FA570D}" type="slidenum">
              <a:rPr lang="en-US" smtClean="0"/>
              <a:pPr>
                <a:defRPr/>
              </a:pPr>
              <a:t>19</a:t>
            </a:fld>
            <a:endParaRPr lang="en-US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33128" y="3544390"/>
            <a:ext cx="4805536" cy="194989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4"/>
          <a:srcRect l="40298" t="60939" r="38259" b="12468"/>
          <a:stretch/>
        </p:blipFill>
        <p:spPr>
          <a:xfrm>
            <a:off x="990599" y="2515696"/>
            <a:ext cx="2645297" cy="841296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5"/>
          <a:srcRect l="11665" t="52907" r="68510" b="33088"/>
          <a:stretch/>
        </p:blipFill>
        <p:spPr>
          <a:xfrm>
            <a:off x="3672440" y="2525072"/>
            <a:ext cx="2382254" cy="831920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5"/>
          <a:srcRect l="30984" t="85854" r="54788" b="1368"/>
          <a:stretch/>
        </p:blipFill>
        <p:spPr>
          <a:xfrm>
            <a:off x="6134100" y="2430833"/>
            <a:ext cx="2219672" cy="9854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68996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39f</a:t>
            </a: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55576" y="2033586"/>
            <a:ext cx="5495925" cy="2181225"/>
          </a:xfrm>
          <a:prstGeom prst="rect">
            <a:avLst/>
          </a:prstGeo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E85F33-64F2-DC45-8242-2D1EA2FA570D}" type="slidenum">
              <a:rPr lang="en-US" smtClean="0"/>
              <a:pPr>
                <a:defRPr/>
              </a:pPr>
              <a:t>20</a:t>
            </a:fld>
            <a:endParaRPr lang="en-US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1560" y="1700212"/>
            <a:ext cx="7153275" cy="5619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200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0600" y="628274"/>
            <a:ext cx="7696200" cy="1143000"/>
          </a:xfrm>
        </p:spPr>
        <p:txBody>
          <a:bodyPr/>
          <a:lstStyle/>
          <a:p>
            <a:r>
              <a:rPr lang="nb-NO" dirty="0"/>
              <a:t>39g &amp; h</a:t>
            </a: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115616" y="1549887"/>
            <a:ext cx="7696200" cy="442773"/>
          </a:xfrm>
          <a:prstGeom prst="rect">
            <a:avLst/>
          </a:prstGeo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E85F33-64F2-DC45-8242-2D1EA2FA570D}" type="slidenum">
              <a:rPr lang="en-US" smtClean="0"/>
              <a:pPr>
                <a:defRPr/>
              </a:pPr>
              <a:t>21</a:t>
            </a:fld>
            <a:endParaRPr lang="en-US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47664" y="1992660"/>
            <a:ext cx="5448300" cy="2133600"/>
          </a:xfrm>
          <a:prstGeom prst="rect">
            <a:avLst/>
          </a:prstGeom>
        </p:spPr>
      </p:pic>
      <p:pic>
        <p:nvPicPr>
          <p:cNvPr id="7" name="Content Placeholder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 bwMode="auto">
          <a:xfrm>
            <a:off x="1010568" y="4293096"/>
            <a:ext cx="5048250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153568" y="4951164"/>
            <a:ext cx="3905250" cy="666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94612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39i</a:t>
            </a: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27584" y="1631373"/>
            <a:ext cx="7696200" cy="699654"/>
          </a:xfrm>
          <a:prstGeom prst="rect">
            <a:avLst/>
          </a:prstGeo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E85F33-64F2-DC45-8242-2D1EA2FA570D}" type="slidenum">
              <a:rPr lang="en-US" smtClean="0"/>
              <a:pPr>
                <a:defRPr/>
              </a:pPr>
              <a:t>22</a:t>
            </a:fld>
            <a:endParaRPr lang="en-US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7584" y="2825969"/>
            <a:ext cx="7580337" cy="9759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74461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79209" y="404664"/>
            <a:ext cx="7696200" cy="1143000"/>
          </a:xfrm>
        </p:spPr>
        <p:txBody>
          <a:bodyPr/>
          <a:lstStyle/>
          <a:p>
            <a:r>
              <a:rPr lang="nb-NO" dirty="0"/>
              <a:t>Ex 42</a:t>
            </a: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970263" y="1268760"/>
            <a:ext cx="7696200" cy="3406768"/>
          </a:xfrm>
          <a:prstGeom prst="rect">
            <a:avLst/>
          </a:prstGeo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E85F33-64F2-DC45-8242-2D1EA2FA570D}" type="slidenum">
              <a:rPr lang="en-US" smtClean="0"/>
              <a:pPr>
                <a:defRPr/>
              </a:pPr>
              <a:t>23</a:t>
            </a:fld>
            <a:endParaRPr lang="en-US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7284" y="4149080"/>
            <a:ext cx="7272808" cy="15779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97639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79209" y="404664"/>
            <a:ext cx="7696200" cy="1143000"/>
          </a:xfrm>
        </p:spPr>
        <p:txBody>
          <a:bodyPr/>
          <a:lstStyle/>
          <a:p>
            <a:r>
              <a:rPr lang="nb-NO" dirty="0"/>
              <a:t>Ex 42 b</a:t>
            </a: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970263" y="1268760"/>
            <a:ext cx="7696200" cy="3406768"/>
          </a:xfrm>
          <a:prstGeom prst="rect">
            <a:avLst/>
          </a:prstGeo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E85F33-64F2-DC45-8242-2D1EA2FA570D}" type="slidenum">
              <a:rPr lang="en-US" smtClean="0"/>
              <a:pPr>
                <a:defRPr/>
              </a:pPr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371546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0600" y="404664"/>
            <a:ext cx="7696200" cy="1143000"/>
          </a:xfrm>
        </p:spPr>
        <p:txBody>
          <a:bodyPr/>
          <a:lstStyle/>
          <a:p>
            <a:r>
              <a:rPr lang="nb-NO" dirty="0" err="1"/>
              <a:t>Discussion</a:t>
            </a:r>
            <a:r>
              <a:rPr lang="nb-NO" dirty="0"/>
              <a:t> 42 b</a:t>
            </a: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990600" y="1340768"/>
            <a:ext cx="7368044" cy="4680520"/>
          </a:xfrm>
          <a:prstGeom prst="rect">
            <a:avLst/>
          </a:prstGeo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E85F33-64F2-DC45-8242-2D1EA2FA570D}" type="slidenum">
              <a:rPr lang="en-US" smtClean="0"/>
              <a:pPr>
                <a:defRPr/>
              </a:pPr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247392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0A6B7B8-F4D4-43B1-9D37-6BFE1F79DA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E85F33-64F2-DC45-8242-2D1EA2FA570D}" type="slidenum">
              <a:rPr lang="en-US" smtClean="0"/>
              <a:pPr>
                <a:defRPr/>
              </a:pPr>
              <a:t>26</a:t>
            </a:fld>
            <a:endParaRPr lang="en-US"/>
          </a:p>
        </p:txBody>
      </p:sp>
      <p:pic>
        <p:nvPicPr>
          <p:cNvPr id="1026" name="AC84A634-874F-4EC5-B975-E8F740602F1F" descr="AC84A634-874F-4EC5-B975-E8F740602F1F">
            <a:extLst>
              <a:ext uri="{FF2B5EF4-FFF2-40B4-BE49-F238E27FC236}">
                <a16:creationId xmlns:a16="http://schemas.microsoft.com/office/drawing/2014/main" id="{6318D917-7848-42B8-AF1E-81AAB192773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264" r="28283" b="-2087"/>
          <a:stretch/>
        </p:blipFill>
        <p:spPr bwMode="auto">
          <a:xfrm rot="5400000">
            <a:off x="1835860" y="-663226"/>
            <a:ext cx="4706889" cy="74571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42E8C572-7DE0-4FAE-B4FE-5DE785FCD64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01341" y="4568778"/>
            <a:ext cx="2861874" cy="2051214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50C1C998-FE57-433E-9026-E6D469889E00}"/>
                  </a:ext>
                </a:extLst>
              </p:cNvPr>
              <p:cNvSpPr txBox="1"/>
              <p:nvPr/>
            </p:nvSpPr>
            <p:spPr>
              <a:xfrm>
                <a:off x="1710126" y="5769961"/>
                <a:ext cx="2861874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nb-NO" dirty="0"/>
                  <a:t>Parameters </a:t>
                </a:r>
                <a14:m>
                  <m:oMath xmlns:m="http://schemas.openxmlformats.org/officeDocument/2006/math">
                    <m:r>
                      <a:rPr lang="nb-NO" i="1" smtClean="0">
                        <a:latin typeface="Cambria Math" panose="02040503050406030204" pitchFamily="18" charset="0"/>
                      </a:rPr>
                      <m:t>𝜃</m:t>
                    </m:r>
                    <m:r>
                      <a:rPr lang="nb-NO" b="0" i="0" smtClean="0">
                        <a:latin typeface="Cambria Math" panose="02040503050406030204" pitchFamily="18" charset="0"/>
                      </a:rPr>
                      <m:t>, </m:t>
                    </m:r>
                    <m:sSub>
                      <m:sSub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𝜆</m:t>
                        </m:r>
                      </m:e>
                      <m:sub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nb-NO" b="0" i="1" smtClean="0">
                        <a:latin typeface="Cambria Math" panose="02040503050406030204" pitchFamily="18" charset="0"/>
                      </a:rPr>
                      <m:t>, </m:t>
                    </m:r>
                    <m:sSub>
                      <m:sSub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𝜆</m:t>
                        </m:r>
                      </m:e>
                      <m:sub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nb-NO" b="0" i="1" smtClean="0">
                        <a:latin typeface="Cambria Math" panose="02040503050406030204" pitchFamily="18" charset="0"/>
                      </a:rPr>
                      <m:t>, 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𝛼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  </m:t>
                    </m:r>
                  </m:oMath>
                </a14:m>
                <a:r>
                  <a:rPr lang="nb-NO" dirty="0"/>
                  <a:t> </a:t>
                </a:r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50C1C998-FE57-433E-9026-E6D469889E0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10126" y="5769961"/>
                <a:ext cx="2861874" cy="400110"/>
              </a:xfrm>
              <a:prstGeom prst="rect">
                <a:avLst/>
              </a:prstGeom>
              <a:blipFill>
                <a:blip r:embed="rId4"/>
                <a:stretch>
                  <a:fillRect l="-2345" t="-7692" b="-29231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77FEF170-E49C-49A8-8377-E7F108F5EDFB}"/>
              </a:ext>
            </a:extLst>
          </p:cNvPr>
          <p:cNvCxnSpPr>
            <a:cxnSpLocks/>
          </p:cNvCxnSpPr>
          <p:nvPr/>
        </p:nvCxnSpPr>
        <p:spPr bwMode="auto">
          <a:xfrm flipH="1" flipV="1">
            <a:off x="6012160" y="4389682"/>
            <a:ext cx="1775993" cy="179096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10" name="TextBox 9">
            <a:extLst>
              <a:ext uri="{FF2B5EF4-FFF2-40B4-BE49-F238E27FC236}">
                <a16:creationId xmlns:a16="http://schemas.microsoft.com/office/drawing/2014/main" id="{DECA03BE-3610-4D1A-9F10-F67825148E7A}"/>
              </a:ext>
            </a:extLst>
          </p:cNvPr>
          <p:cNvSpPr txBox="1"/>
          <p:nvPr/>
        </p:nvSpPr>
        <p:spPr>
          <a:xfrm>
            <a:off x="7788153" y="3881849"/>
            <a:ext cx="1281120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 err="1"/>
              <a:t>Higest</a:t>
            </a:r>
            <a:r>
              <a:rPr lang="nb-NO" dirty="0"/>
              <a:t> </a:t>
            </a:r>
          </a:p>
          <a:p>
            <a:r>
              <a:rPr lang="nb-NO" dirty="0" err="1"/>
              <a:t>Posterior</a:t>
            </a:r>
            <a:r>
              <a:rPr lang="nb-NO" dirty="0"/>
              <a:t> </a:t>
            </a:r>
          </a:p>
          <a:p>
            <a:r>
              <a:rPr lang="nb-NO" dirty="0" err="1"/>
              <a:t>Density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62575806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0600" y="347313"/>
            <a:ext cx="7696200" cy="1143000"/>
          </a:xfrm>
        </p:spPr>
        <p:txBody>
          <a:bodyPr/>
          <a:lstStyle/>
          <a:p>
            <a:r>
              <a:rPr lang="nb-NO" dirty="0" err="1"/>
              <a:t>Exersice</a:t>
            </a:r>
            <a:r>
              <a:rPr lang="nb-NO" dirty="0"/>
              <a:t> 7.6</a:t>
            </a: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b="49601"/>
          <a:stretch/>
        </p:blipFill>
        <p:spPr>
          <a:xfrm>
            <a:off x="3465929" y="1589753"/>
            <a:ext cx="3020330" cy="911310"/>
          </a:xfrm>
          <a:prstGeom prst="rect">
            <a:avLst/>
          </a:prstGeo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E85F33-64F2-DC45-8242-2D1EA2FA570D}" type="slidenum">
              <a:rPr lang="en-US" smtClean="0"/>
              <a:pPr>
                <a:defRPr/>
              </a:pPr>
              <a:t>27</a:t>
            </a:fld>
            <a:endParaRPr lang="en-US"/>
          </a:p>
        </p:txBody>
      </p:sp>
      <p:pic>
        <p:nvPicPr>
          <p:cNvPr id="6" name="Content Placeholder 4"/>
          <p:cNvPicPr>
            <a:picLocks noChangeAspect="1"/>
          </p:cNvPicPr>
          <p:nvPr/>
        </p:nvPicPr>
        <p:blipFill rotWithShape="1">
          <a:blip r:embed="rId2"/>
          <a:srcRect t="50003"/>
          <a:stretch/>
        </p:blipFill>
        <p:spPr bwMode="auto">
          <a:xfrm>
            <a:off x="6332458" y="1765301"/>
            <a:ext cx="2671464" cy="7996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2844814" y="1854194"/>
                <a:ext cx="498534" cy="57618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111</m:t>
                          </m:r>
                        </m:den>
                      </m:f>
                    </m:oMath>
                  </m:oMathPara>
                </a14:m>
                <a:endParaRPr lang="nb-NO" b="0" dirty="0"/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44814" y="1854194"/>
                <a:ext cx="498534" cy="576183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333581" y="1379192"/>
                <a:ext cx="6264696" cy="307777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𝑝</m:t>
                      </m:r>
                      <m:d>
                        <m:d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𝜃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sSub>
                            <m:sSub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𝜆</m:t>
                              </m:r>
                            </m:e>
                            <m:sub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sSub>
                            <m:sSub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𝜆</m:t>
                              </m:r>
                            </m:e>
                            <m:sub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</m:e>
                      </m:d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∝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𝑝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𝛼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)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𝑝</m:t>
                      </m:r>
                      <m:d>
                        <m:d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𝜃</m:t>
                          </m:r>
                        </m:e>
                      </m:d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⋅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𝑝</m:t>
                      </m:r>
                      <m:d>
                        <m:d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𝜆</m:t>
                              </m:r>
                            </m:e>
                            <m:sub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|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𝛼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</m:e>
                      </m:d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⋅</m:t>
                      </m:r>
                      <m:r>
                        <a:rPr lang="nb-NO" i="1">
                          <a:latin typeface="Cambria Math" panose="02040503050406030204" pitchFamily="18" charset="0"/>
                        </a:rPr>
                        <m:t>𝑝</m:t>
                      </m:r>
                      <m:d>
                        <m:d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𝜆</m:t>
                              </m:r>
                            </m:e>
                            <m:sub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|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𝛼</m:t>
                          </m:r>
                        </m:e>
                      </m:d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×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𝐿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(</m:t>
                      </m:r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𝜃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𝜆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,</m:t>
                      </m:r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𝜆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3581" y="1379192"/>
                <a:ext cx="6264696" cy="307777"/>
              </a:xfrm>
              <a:prstGeom prst="rect">
                <a:avLst/>
              </a:prstGeom>
              <a:blipFill>
                <a:blip r:embed="rId4"/>
                <a:stretch>
                  <a:fillRect l="-779" r="-1363" b="-37255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9" name="Picture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363288" y="1760807"/>
            <a:ext cx="1505521" cy="740256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4FE59731-1D78-49E9-A546-34D6534E9B4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83568" y="3125817"/>
            <a:ext cx="7118739" cy="2603613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85B18956-1152-4929-A1FE-268E445FBE8C}"/>
                  </a:ext>
                </a:extLst>
              </p:cNvPr>
              <p:cNvSpPr txBox="1"/>
              <p:nvPr/>
            </p:nvSpPr>
            <p:spPr>
              <a:xfrm>
                <a:off x="4640945" y="4610156"/>
                <a:ext cx="1146403" cy="169277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1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d>
                        <m:dPr>
                          <m:ctrlPr>
                            <a:rPr lang="nb-NO" sz="11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1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𝛼</m:t>
                          </m:r>
                          <m:r>
                            <a:rPr lang="nb-NO" sz="11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+112−</m:t>
                          </m:r>
                          <m:r>
                            <a:rPr lang="nb-NO" sz="11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𝜃</m:t>
                          </m:r>
                        </m:e>
                      </m:d>
                      <m:sSub>
                        <m:sSubPr>
                          <m:ctrlPr>
                            <a:rPr lang="nb-NO" sz="11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1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𝜆</m:t>
                          </m:r>
                        </m:e>
                        <m:sub>
                          <m:r>
                            <a:rPr lang="nb-NO" sz="11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nb-NO" sz="11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85B18956-1152-4929-A1FE-268E445FBE8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40945" y="4610156"/>
                <a:ext cx="1146403" cy="169277"/>
              </a:xfrm>
              <a:prstGeom prst="rect">
                <a:avLst/>
              </a:prstGeom>
              <a:blipFill>
                <a:blip r:embed="rId7"/>
                <a:stretch>
                  <a:fillRect r="-1064" b="-17857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12338615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0600" y="347313"/>
            <a:ext cx="7696200" cy="1143000"/>
          </a:xfrm>
        </p:spPr>
        <p:txBody>
          <a:bodyPr/>
          <a:lstStyle/>
          <a:p>
            <a:r>
              <a:rPr lang="nb-NO" dirty="0" err="1"/>
              <a:t>Exersice</a:t>
            </a:r>
            <a:r>
              <a:rPr lang="nb-NO" dirty="0"/>
              <a:t> 7.6</a:t>
            </a: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b="49601"/>
          <a:stretch/>
        </p:blipFill>
        <p:spPr>
          <a:xfrm>
            <a:off x="3465929" y="1589753"/>
            <a:ext cx="3020330" cy="911310"/>
          </a:xfrm>
          <a:prstGeom prst="rect">
            <a:avLst/>
          </a:prstGeo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E85F33-64F2-DC45-8242-2D1EA2FA570D}" type="slidenum">
              <a:rPr lang="en-US" smtClean="0"/>
              <a:pPr>
                <a:defRPr/>
              </a:pPr>
              <a:t>28</a:t>
            </a:fld>
            <a:endParaRPr lang="en-US"/>
          </a:p>
        </p:txBody>
      </p:sp>
      <p:pic>
        <p:nvPicPr>
          <p:cNvPr id="6" name="Content Placeholder 4"/>
          <p:cNvPicPr>
            <a:picLocks noChangeAspect="1"/>
          </p:cNvPicPr>
          <p:nvPr/>
        </p:nvPicPr>
        <p:blipFill rotWithShape="1">
          <a:blip r:embed="rId2"/>
          <a:srcRect t="50003"/>
          <a:stretch/>
        </p:blipFill>
        <p:spPr bwMode="auto">
          <a:xfrm>
            <a:off x="6332458" y="1765301"/>
            <a:ext cx="2671464" cy="7996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2844814" y="1854194"/>
                <a:ext cx="498534" cy="57618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111</m:t>
                          </m:r>
                        </m:den>
                      </m:f>
                    </m:oMath>
                  </m:oMathPara>
                </a14:m>
                <a:endParaRPr lang="nb-NO" b="0" dirty="0"/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44814" y="1854194"/>
                <a:ext cx="498534" cy="576183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333581" y="1379192"/>
                <a:ext cx="6264696" cy="307777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𝑝</m:t>
                      </m:r>
                      <m:d>
                        <m:d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𝜃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sSub>
                            <m:sSub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𝜆</m:t>
                              </m:r>
                            </m:e>
                            <m:sub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sSub>
                            <m:sSub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𝜆</m:t>
                              </m:r>
                            </m:e>
                            <m:sub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</m:e>
                      </m:d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∝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𝑝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𝛼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)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𝑝</m:t>
                      </m:r>
                      <m:d>
                        <m:d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𝜃</m:t>
                          </m:r>
                        </m:e>
                      </m:d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⋅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𝑝</m:t>
                      </m:r>
                      <m:d>
                        <m:d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𝜆</m:t>
                              </m:r>
                            </m:e>
                            <m:sub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|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𝛼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</m:e>
                      </m:d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⋅</m:t>
                      </m:r>
                      <m:r>
                        <a:rPr lang="nb-NO" i="1">
                          <a:latin typeface="Cambria Math" panose="02040503050406030204" pitchFamily="18" charset="0"/>
                        </a:rPr>
                        <m:t>𝑝</m:t>
                      </m:r>
                      <m:d>
                        <m:d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𝜆</m:t>
                              </m:r>
                            </m:e>
                            <m:sub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|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𝛼</m:t>
                          </m:r>
                        </m:e>
                      </m:d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×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𝐿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(</m:t>
                      </m:r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𝜃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𝜆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,</m:t>
                      </m:r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𝜆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3581" y="1379192"/>
                <a:ext cx="6264696" cy="307777"/>
              </a:xfrm>
              <a:prstGeom prst="rect">
                <a:avLst/>
              </a:prstGeom>
              <a:blipFill>
                <a:blip r:embed="rId4"/>
                <a:stretch>
                  <a:fillRect l="-779" r="-1363" b="-37255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9" name="Picture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363288" y="1760807"/>
            <a:ext cx="1505521" cy="740256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363288" y="3140968"/>
            <a:ext cx="5948490" cy="15467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411324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0600" y="347313"/>
            <a:ext cx="7696200" cy="1143000"/>
          </a:xfrm>
        </p:spPr>
        <p:txBody>
          <a:bodyPr/>
          <a:lstStyle/>
          <a:p>
            <a:r>
              <a:rPr lang="nb-NO" dirty="0" err="1"/>
              <a:t>Exersice</a:t>
            </a:r>
            <a:r>
              <a:rPr lang="nb-NO" dirty="0"/>
              <a:t> 7.6</a:t>
            </a: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b="49601"/>
          <a:stretch/>
        </p:blipFill>
        <p:spPr>
          <a:xfrm>
            <a:off x="3465929" y="1589753"/>
            <a:ext cx="3020330" cy="911310"/>
          </a:xfrm>
          <a:prstGeom prst="rect">
            <a:avLst/>
          </a:prstGeo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E85F33-64F2-DC45-8242-2D1EA2FA570D}" type="slidenum">
              <a:rPr lang="en-US" smtClean="0"/>
              <a:pPr>
                <a:defRPr/>
              </a:pPr>
              <a:t>29</a:t>
            </a:fld>
            <a:endParaRPr lang="en-US"/>
          </a:p>
        </p:txBody>
      </p:sp>
      <p:pic>
        <p:nvPicPr>
          <p:cNvPr id="6" name="Content Placeholder 4"/>
          <p:cNvPicPr>
            <a:picLocks noChangeAspect="1"/>
          </p:cNvPicPr>
          <p:nvPr/>
        </p:nvPicPr>
        <p:blipFill rotWithShape="1">
          <a:blip r:embed="rId2"/>
          <a:srcRect t="50003"/>
          <a:stretch/>
        </p:blipFill>
        <p:spPr bwMode="auto">
          <a:xfrm>
            <a:off x="6332458" y="1765301"/>
            <a:ext cx="2671464" cy="7996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2844814" y="1854194"/>
                <a:ext cx="498534" cy="57618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111</m:t>
                          </m:r>
                        </m:den>
                      </m:f>
                    </m:oMath>
                  </m:oMathPara>
                </a14:m>
                <a:endParaRPr lang="nb-NO" b="0" dirty="0"/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44814" y="1854194"/>
                <a:ext cx="498534" cy="576183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333581" y="1379192"/>
                <a:ext cx="6264696" cy="307777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𝑝</m:t>
                      </m:r>
                      <m:d>
                        <m:d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𝜃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sSub>
                            <m:sSub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𝜆</m:t>
                              </m:r>
                            </m:e>
                            <m:sub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sSub>
                            <m:sSub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𝜆</m:t>
                              </m:r>
                            </m:e>
                            <m:sub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</m:e>
                      </m:d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∝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𝑝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𝛼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)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𝑝</m:t>
                      </m:r>
                      <m:d>
                        <m:d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𝜃</m:t>
                          </m:r>
                        </m:e>
                      </m:d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⋅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𝑝</m:t>
                      </m:r>
                      <m:d>
                        <m:d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𝜆</m:t>
                              </m:r>
                            </m:e>
                            <m:sub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|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𝛼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</m:e>
                      </m:d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⋅</m:t>
                      </m:r>
                      <m:r>
                        <a:rPr lang="nb-NO" i="1">
                          <a:latin typeface="Cambria Math" panose="02040503050406030204" pitchFamily="18" charset="0"/>
                        </a:rPr>
                        <m:t>𝑝</m:t>
                      </m:r>
                      <m:d>
                        <m:d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𝜆</m:t>
                              </m:r>
                            </m:e>
                            <m:sub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|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𝛼</m:t>
                          </m:r>
                        </m:e>
                      </m:d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×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𝐿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(</m:t>
                      </m:r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𝜃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𝜆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,</m:t>
                      </m:r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𝜆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3581" y="1379192"/>
                <a:ext cx="6264696" cy="307777"/>
              </a:xfrm>
              <a:prstGeom prst="rect">
                <a:avLst/>
              </a:prstGeom>
              <a:blipFill>
                <a:blip r:embed="rId4"/>
                <a:stretch>
                  <a:fillRect l="-779" r="-1363" b="-37255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9" name="Picture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363288" y="1760807"/>
            <a:ext cx="1505521" cy="740256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195736" y="3068960"/>
            <a:ext cx="4494142" cy="1739171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1" name="Rectangle 10"/>
              <p:cNvSpPr/>
              <p:nvPr/>
            </p:nvSpPr>
            <p:spPr>
              <a:xfrm>
                <a:off x="990600" y="3356992"/>
                <a:ext cx="1313758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i="1" smtClean="0">
                          <a:latin typeface="Cambria Math" panose="02040503050406030204" pitchFamily="18" charset="0"/>
                        </a:rPr>
                        <m:t>𝑝</m:t>
                      </m:r>
                      <m:d>
                        <m:dPr>
                          <m:ctrlPr>
                            <a:rPr lang="nb-NO" sz="2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2400" i="1">
                              <a:latin typeface="Cambria Math" panose="02040503050406030204" pitchFamily="18" charset="0"/>
                            </a:rPr>
                            <m:t>𝜃</m:t>
                          </m:r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|…</m:t>
                          </m:r>
                        </m:e>
                      </m:d>
                    </m:oMath>
                  </m:oMathPara>
                </a14:m>
                <a:endParaRPr lang="nb-NO" sz="2400" dirty="0"/>
              </a:p>
            </p:txBody>
          </p:sp>
        </mc:Choice>
        <mc:Fallback xmlns="">
          <p:sp>
            <p:nvSpPr>
              <p:cNvPr id="11" name="Rectangle 1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90600" y="3356992"/>
                <a:ext cx="1313758" cy="461665"/>
              </a:xfrm>
              <a:prstGeom prst="rect">
                <a:avLst/>
              </a:prstGeom>
              <a:blipFill>
                <a:blip r:embed="rId7"/>
                <a:stretch>
                  <a:fillRect b="-21333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/>
              <p:cNvSpPr txBox="1"/>
              <p:nvPr/>
            </p:nvSpPr>
            <p:spPr>
              <a:xfrm>
                <a:off x="676254" y="4808131"/>
                <a:ext cx="3384376" cy="104034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nb-NO" dirty="0"/>
                  <a:t>Not a </a:t>
                </a:r>
                <a:r>
                  <a:rPr lang="nb-NO" dirty="0" err="1"/>
                  <a:t>known</a:t>
                </a:r>
                <a:r>
                  <a:rPr lang="nb-NO" dirty="0"/>
                  <a:t> </a:t>
                </a:r>
                <a:r>
                  <a:rPr lang="nb-NO" dirty="0" err="1"/>
                  <a:t>distribution</a:t>
                </a:r>
                <a:endParaRPr lang="nb-NO" dirty="0"/>
              </a:p>
              <a:p>
                <a:r>
                  <a:rPr lang="nb-NO" dirty="0" err="1"/>
                  <a:t>But</a:t>
                </a:r>
                <a:r>
                  <a:rPr lang="nb-NO" dirty="0"/>
                  <a:t> </a:t>
                </a:r>
                <a:r>
                  <a:rPr lang="nb-NO" dirty="0" err="1"/>
                  <a:t>the</a:t>
                </a:r>
                <a:r>
                  <a:rPr lang="nb-NO" dirty="0"/>
                  <a:t> </a:t>
                </a:r>
                <a:r>
                  <a:rPr lang="nb-NO" dirty="0" err="1"/>
                  <a:t>partial</a:t>
                </a:r>
                <a:r>
                  <a:rPr lang="nb-NO" dirty="0"/>
                  <a:t> sum </a:t>
                </a:r>
                <a:r>
                  <a:rPr lang="nb-NO" dirty="0" err="1"/>
                  <a:t>of</a:t>
                </a:r>
                <a:r>
                  <a:rPr lang="nb-NO" dirty="0"/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i="1" dirty="0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nb-NO" i="1" dirty="0" smtClean="0">
                            <a:latin typeface="Cambria Math" panose="02040503050406030204" pitchFamily="18" charset="0"/>
                          </a:rPr>
                          <m:t>𝑗</m:t>
                        </m:r>
                      </m:sub>
                    </m:sSub>
                  </m:oMath>
                </a14:m>
                <a:r>
                  <a:rPr lang="nb-NO" dirty="0"/>
                  <a:t> </a:t>
                </a:r>
              </a:p>
              <a:p>
                <a:r>
                  <a:rPr lang="nb-NO" dirty="0"/>
                  <a:t>is a </a:t>
                </a:r>
                <a:r>
                  <a:rPr lang="nb-NO" dirty="0" err="1"/>
                  <a:t>factor</a:t>
                </a:r>
                <a:r>
                  <a:rPr lang="nb-NO" dirty="0"/>
                  <a:t> </a:t>
                </a:r>
                <a:r>
                  <a:rPr lang="nb-NO" dirty="0" err="1"/>
                  <a:t>we</a:t>
                </a:r>
                <a:r>
                  <a:rPr lang="nb-NO" dirty="0"/>
                  <a:t> </a:t>
                </a:r>
                <a:r>
                  <a:rPr lang="nb-NO" dirty="0" err="1"/>
                  <a:t>will</a:t>
                </a:r>
                <a:r>
                  <a:rPr lang="nb-NO" dirty="0"/>
                  <a:t> </a:t>
                </a:r>
                <a:r>
                  <a:rPr lang="nb-NO" dirty="0" err="1"/>
                  <a:t>need</a:t>
                </a:r>
                <a:r>
                  <a:rPr lang="nb-NO" dirty="0"/>
                  <a:t> </a:t>
                </a:r>
              </a:p>
            </p:txBody>
          </p:sp>
        </mc:Choice>
        <mc:Fallback xmlns="">
          <p:sp>
            <p:nvSpPr>
              <p:cNvPr id="12" name="TextBox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6254" y="4808131"/>
                <a:ext cx="3384376" cy="1040349"/>
              </a:xfrm>
              <a:prstGeom prst="rect">
                <a:avLst/>
              </a:prstGeom>
              <a:blipFill>
                <a:blip r:embed="rId8"/>
                <a:stretch>
                  <a:fillRect l="-1982" t="-2941" b="-10588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3" name="Picture 12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779912" y="4826741"/>
            <a:ext cx="4310388" cy="10874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16755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5576" y="548680"/>
            <a:ext cx="7696200" cy="1143000"/>
          </a:xfrm>
        </p:spPr>
        <p:txBody>
          <a:bodyPr/>
          <a:lstStyle/>
          <a:p>
            <a:r>
              <a:rPr lang="nb-NO" dirty="0"/>
              <a:t>7.6 b</a:t>
            </a: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-1" r="3390"/>
          <a:stretch/>
        </p:blipFill>
        <p:spPr>
          <a:xfrm>
            <a:off x="481197" y="1700808"/>
            <a:ext cx="8208912" cy="2880320"/>
          </a:xfrm>
          <a:prstGeom prst="rect">
            <a:avLst/>
          </a:prstGeo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E85F33-64F2-DC45-8242-2D1EA2FA570D}" type="slidenum">
              <a:rPr lang="en-US" smtClean="0"/>
              <a:pPr>
                <a:defRPr/>
              </a:pPr>
              <a:t>30</a:t>
            </a:fld>
            <a:endParaRPr lang="en-US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5499" r="54644" b="8240"/>
          <a:stretch/>
        </p:blipFill>
        <p:spPr>
          <a:xfrm>
            <a:off x="6309403" y="2582214"/>
            <a:ext cx="2233381" cy="72008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45071"/>
          <a:stretch/>
        </p:blipFill>
        <p:spPr>
          <a:xfrm>
            <a:off x="5508104" y="3127276"/>
            <a:ext cx="3370723" cy="859418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51148" y="3923915"/>
            <a:ext cx="3316510" cy="424029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5"/>
          <a:srcRect t="58990"/>
          <a:stretch/>
        </p:blipFill>
        <p:spPr>
          <a:xfrm>
            <a:off x="4197759" y="1603976"/>
            <a:ext cx="4494142" cy="7132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593909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7033" y="562040"/>
            <a:ext cx="7696200" cy="1143000"/>
          </a:xfrm>
        </p:spPr>
        <p:txBody>
          <a:bodyPr/>
          <a:lstStyle/>
          <a:p>
            <a:r>
              <a:rPr lang="nb-NO" dirty="0"/>
              <a:t>Diagnostics</a:t>
            </a: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817326" y="2522333"/>
            <a:ext cx="3866956" cy="2987103"/>
          </a:xfrm>
          <a:prstGeom prst="rect">
            <a:avLst/>
          </a:prstGeo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E85F33-64F2-DC45-8242-2D1EA2FA570D}" type="slidenum">
              <a:rPr lang="en-US" smtClean="0"/>
              <a:pPr>
                <a:defRPr/>
              </a:pPr>
              <a:t>31</a:t>
            </a:fld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5208499" y="2218368"/>
            <a:ext cx="121058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 err="1"/>
              <a:t>Cumsum</a:t>
            </a:r>
            <a:endParaRPr lang="nb-NO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7544" y="2584529"/>
            <a:ext cx="4060243" cy="2862712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640862" y="2218368"/>
            <a:ext cx="131491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/>
              <a:t>Trace plot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0862" y="1606815"/>
            <a:ext cx="417646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/>
              <a:t>Have </a:t>
            </a:r>
            <a:r>
              <a:rPr lang="nb-NO" dirty="0" err="1"/>
              <a:t>removed</a:t>
            </a:r>
            <a:r>
              <a:rPr lang="nb-NO" dirty="0"/>
              <a:t> </a:t>
            </a:r>
            <a:r>
              <a:rPr lang="nb-NO" dirty="0" err="1"/>
              <a:t>the</a:t>
            </a:r>
            <a:r>
              <a:rPr lang="nb-NO" dirty="0"/>
              <a:t> 1000 first</a:t>
            </a:r>
          </a:p>
        </p:txBody>
      </p:sp>
    </p:spTree>
    <p:extLst>
      <p:ext uri="{BB962C8B-B14F-4D97-AF65-F5344CB8AC3E}">
        <p14:creationId xmlns:p14="http://schemas.microsoft.com/office/powerpoint/2010/main" val="3215690489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0600" y="404664"/>
            <a:ext cx="7696200" cy="1143000"/>
          </a:xfrm>
        </p:spPr>
        <p:txBody>
          <a:bodyPr/>
          <a:lstStyle/>
          <a:p>
            <a:r>
              <a:rPr lang="nb-NO" dirty="0" err="1"/>
              <a:t>Results</a:t>
            </a:r>
            <a:endParaRPr lang="nb-NO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68858" y="1394410"/>
            <a:ext cx="3716291" cy="2746648"/>
          </a:xfrm>
          <a:prstGeom prst="rect">
            <a:avLst/>
          </a:prstGeo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E85F33-64F2-DC45-8242-2D1EA2FA570D}" type="slidenum">
              <a:rPr lang="en-US" smtClean="0"/>
              <a:pPr>
                <a:defRPr/>
              </a:pPr>
              <a:t>32</a:t>
            </a:fld>
            <a:endParaRPr lang="en-US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30680" y="1499430"/>
            <a:ext cx="3770287" cy="2641628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63888" y="831425"/>
            <a:ext cx="5444654" cy="562985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99591" y="3980758"/>
            <a:ext cx="3485557" cy="24982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5299498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530867" y="803374"/>
            <a:ext cx="5642450" cy="4114800"/>
          </a:xfrm>
          <a:prstGeom prst="rect">
            <a:avLst/>
          </a:prstGeo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E85F33-64F2-DC45-8242-2D1EA2FA570D}" type="slidenum">
              <a:rPr lang="en-US" smtClean="0"/>
              <a:pPr>
                <a:defRPr/>
              </a:pPr>
              <a:t>33</a:t>
            </a:fld>
            <a:endParaRPr lang="en-US"/>
          </a:p>
        </p:txBody>
      </p:sp>
      <p:pic>
        <p:nvPicPr>
          <p:cNvPr id="6" name="Content Placeholder 4"/>
          <p:cNvPicPr>
            <a:picLocks noChangeAspect="1"/>
          </p:cNvPicPr>
          <p:nvPr/>
        </p:nvPicPr>
        <p:blipFill rotWithShape="1">
          <a:blip r:embed="rId3"/>
          <a:srcRect l="50379" b="55432"/>
          <a:stretch/>
        </p:blipFill>
        <p:spPr bwMode="auto">
          <a:xfrm rot="16200000">
            <a:off x="7399685" y="2986608"/>
            <a:ext cx="771400" cy="12241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Content Placeholder 4"/>
          <p:cNvPicPr>
            <a:picLocks noChangeAspect="1"/>
          </p:cNvPicPr>
          <p:nvPr/>
        </p:nvPicPr>
        <p:blipFill rotWithShape="1">
          <a:blip r:embed="rId3"/>
          <a:srcRect t="55055" r="49622"/>
          <a:stretch/>
        </p:blipFill>
        <p:spPr bwMode="auto">
          <a:xfrm>
            <a:off x="3059832" y="4534941"/>
            <a:ext cx="1872208" cy="12344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Content Placeholder 4"/>
          <p:cNvPicPr>
            <a:picLocks noChangeAspect="1"/>
          </p:cNvPicPr>
          <p:nvPr/>
        </p:nvPicPr>
        <p:blipFill rotWithShape="1">
          <a:blip r:embed="rId3"/>
          <a:srcRect r="51016" b="52810"/>
          <a:stretch/>
        </p:blipFill>
        <p:spPr bwMode="auto">
          <a:xfrm rot="16200000">
            <a:off x="342989" y="2028986"/>
            <a:ext cx="1545257" cy="12961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Content Placeholder 4"/>
          <p:cNvPicPr>
            <a:picLocks noChangeAspect="1"/>
          </p:cNvPicPr>
          <p:nvPr/>
        </p:nvPicPr>
        <p:blipFill rotWithShape="1">
          <a:blip r:embed="rId3"/>
          <a:srcRect l="46899" t="50480"/>
          <a:stretch/>
        </p:blipFill>
        <p:spPr bwMode="auto">
          <a:xfrm>
            <a:off x="6186622" y="5077771"/>
            <a:ext cx="1973389" cy="13601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4013579626"/>
      </p:ext>
    </p:extLst>
  </p:cSld>
  <p:clrMapOvr>
    <a:masterClrMapping/>
  </p:clrMapOvr>
</p:sld>
</file>

<file path=ppt/theme/theme1.xml><?xml version="1.0" encoding="utf-8"?>
<a:theme xmlns:a="http://schemas.openxmlformats.org/drawingml/2006/main" name="Blank Presentation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lank Presentation">
      <a:majorFont>
        <a:latin typeface="Arial"/>
        <a:ea typeface="ヒラギノ角ゴ Pro W3"/>
        <a:cs typeface="ヒラギノ角ゴ Pro W3"/>
      </a:majorFont>
      <a:minorFont>
        <a:latin typeface="Arial"/>
        <a:ea typeface="ヒラギノ角ゴ Pro W3"/>
        <a:cs typeface="ヒラギノ角ゴ Pro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ヒラギノ角ゴ Pro W3" charset="-128"/>
            <a:cs typeface="ヒラギノ角ゴ Pro W3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ヒラギノ角ゴ Pro W3" charset="-128"/>
            <a:cs typeface="ヒラギノ角ゴ Pro W3" charset="-128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mn-mat-2</Template>
  <TotalTime>51345</TotalTime>
  <Words>269</Words>
  <Application>Microsoft Office PowerPoint</Application>
  <PresentationFormat>On-screen Show (4:3)</PresentationFormat>
  <Paragraphs>87</Paragraphs>
  <Slides>32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32</vt:i4>
      </vt:variant>
    </vt:vector>
  </HeadingPairs>
  <TitlesOfParts>
    <vt:vector size="35" baseType="lpstr">
      <vt:lpstr>Arial</vt:lpstr>
      <vt:lpstr>Cambria Math</vt:lpstr>
      <vt:lpstr>Blank Presentation</vt:lpstr>
      <vt:lpstr>STK-4051/9051  Computational Statistics  Spring 2024 Slides Exercise 11</vt:lpstr>
      <vt:lpstr>Exercise 41 (Combinations of Markov chains)</vt:lpstr>
      <vt:lpstr>Exercise  41 </vt:lpstr>
      <vt:lpstr>Exersice 38</vt:lpstr>
      <vt:lpstr>Conditional distributions Ex 38</vt:lpstr>
      <vt:lpstr>Gibbs sampler</vt:lpstr>
      <vt:lpstr>Results a=0</vt:lpstr>
      <vt:lpstr>Results a=0.99</vt:lpstr>
      <vt:lpstr>PowerPoint Presentation</vt:lpstr>
      <vt:lpstr>100  Samples in a row</vt:lpstr>
      <vt:lpstr>1000  Samples in a row</vt:lpstr>
      <vt:lpstr>Compare ex 35, M-H vs Gibbs</vt:lpstr>
      <vt:lpstr>Ex 39</vt:lpstr>
      <vt:lpstr>39 a</vt:lpstr>
      <vt:lpstr>39b</vt:lpstr>
      <vt:lpstr>39c</vt:lpstr>
      <vt:lpstr>39d</vt:lpstr>
      <vt:lpstr>39e</vt:lpstr>
      <vt:lpstr>39f</vt:lpstr>
      <vt:lpstr>39g &amp; h</vt:lpstr>
      <vt:lpstr>39i</vt:lpstr>
      <vt:lpstr>Ex 42</vt:lpstr>
      <vt:lpstr>Ex 42 b</vt:lpstr>
      <vt:lpstr>Discussion 42 b</vt:lpstr>
      <vt:lpstr>PowerPoint Presentation</vt:lpstr>
      <vt:lpstr>Exersice 7.6</vt:lpstr>
      <vt:lpstr>Exersice 7.6</vt:lpstr>
      <vt:lpstr>Exersice 7.6</vt:lpstr>
      <vt:lpstr>7.6 b</vt:lpstr>
      <vt:lpstr>Diagnostics</vt:lpstr>
      <vt:lpstr>Results</vt:lpstr>
      <vt:lpstr>PowerPoint Presentation</vt:lpstr>
    </vt:vector>
  </TitlesOfParts>
  <Manager/>
  <Company>Lundin Norway AS</Company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Ex 11</dc:title>
  <dc:subject/>
  <dc:creator>Odd Kolbjørnsen</dc:creator>
  <cp:keywords/>
  <dc:description/>
  <cp:lastModifiedBy>Odd Kolbjørnsen</cp:lastModifiedBy>
  <cp:revision>951</cp:revision>
  <dcterms:created xsi:type="dcterms:W3CDTF">2018-08-23T16:15:48Z</dcterms:created>
  <dcterms:modified xsi:type="dcterms:W3CDTF">2024-04-09T22:49:11Z</dcterms:modified>
  <cp:category/>
</cp:coreProperties>
</file>