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6" r:id="rId3"/>
    <p:sldId id="280" r:id="rId4"/>
    <p:sldId id="279" r:id="rId5"/>
    <p:sldId id="267" r:id="rId6"/>
    <p:sldId id="283" r:id="rId7"/>
    <p:sldId id="284" r:id="rId8"/>
    <p:sldId id="257" r:id="rId9"/>
    <p:sldId id="268" r:id="rId10"/>
    <p:sldId id="282" r:id="rId11"/>
    <p:sldId id="281" r:id="rId12"/>
    <p:sldId id="259" r:id="rId13"/>
    <p:sldId id="258" r:id="rId14"/>
    <p:sldId id="260" r:id="rId15"/>
    <p:sldId id="292" r:id="rId16"/>
    <p:sldId id="293" r:id="rId17"/>
    <p:sldId id="294" r:id="rId18"/>
    <p:sldId id="295" r:id="rId19"/>
    <p:sldId id="272" r:id="rId20"/>
    <p:sldId id="273" r:id="rId21"/>
    <p:sldId id="262" r:id="rId22"/>
    <p:sldId id="289" r:id="rId23"/>
    <p:sldId id="263" r:id="rId24"/>
    <p:sldId id="264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3758" autoAdjust="0"/>
  </p:normalViewPr>
  <p:slideViewPr>
    <p:cSldViewPr>
      <p:cViewPr varScale="1">
        <p:scale>
          <a:sx n="119" d="100"/>
          <a:sy n="119" d="100"/>
        </p:scale>
        <p:origin x="1242" y="10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12.03.2024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.png"/><Relationship Id="rId7" Type="http://schemas.openxmlformats.org/officeDocument/2006/relationships/image" Target="../media/image32.png"/><Relationship Id="rId12" Type="http://schemas.openxmlformats.org/officeDocument/2006/relationships/image" Target="../media/image6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60.png"/><Relationship Id="rId5" Type="http://schemas.openxmlformats.org/officeDocument/2006/relationships/image" Target="../media/image56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55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28.png"/><Relationship Id="rId10" Type="http://schemas.openxmlformats.org/officeDocument/2006/relationships/image" Target="../media/image110.png"/><Relationship Id="rId4" Type="http://schemas.openxmlformats.org/officeDocument/2006/relationships/image" Target="../media/image26.png"/><Relationship Id="rId9" Type="http://schemas.openxmlformats.org/officeDocument/2006/relationships/image" Target="../media/image10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0.png"/><Relationship Id="rId4" Type="http://schemas.openxmlformats.org/officeDocument/2006/relationships/image" Target="../media/image3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Comments to exercise 8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7EAB7-A172-4AD7-91B2-40A79E96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2361" y="117004"/>
            <a:ext cx="1264952" cy="1143000"/>
          </a:xfrm>
        </p:spPr>
        <p:txBody>
          <a:bodyPr/>
          <a:lstStyle/>
          <a:p>
            <a:r>
              <a:rPr lang="nb-NO" dirty="0"/>
              <a:t>#26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7FDAE8-D6F4-4BBE-AACC-6958B2C7BB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408" y="117004"/>
            <a:ext cx="6353175" cy="20859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10C33-49A4-4C42-A968-0F338BAE1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1904AB-D59D-4CFC-A9B5-BC8651F275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85" b="54564"/>
          <a:stretch/>
        </p:blipFill>
        <p:spPr>
          <a:xfrm>
            <a:off x="395536" y="2121099"/>
            <a:ext cx="6467475" cy="2209601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75070549-87CC-48E7-94B4-3AAFC1CEFA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3334"/>
          <a:stretch/>
        </p:blipFill>
        <p:spPr bwMode="auto">
          <a:xfrm>
            <a:off x="383208" y="4440460"/>
            <a:ext cx="7732004" cy="2085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41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D793CD-22B7-40DB-BA6D-B49D9CC83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33C98E-BC84-4D24-96E0-40774BEBF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677" b="44708"/>
          <a:stretch/>
        </p:blipFill>
        <p:spPr>
          <a:xfrm>
            <a:off x="251520" y="825860"/>
            <a:ext cx="8157549" cy="648072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181DF085-08FB-47CC-8E47-7C8FE0A748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536" r="14927" b="28851"/>
          <a:stretch/>
        </p:blipFill>
        <p:spPr bwMode="auto">
          <a:xfrm>
            <a:off x="339353" y="3324241"/>
            <a:ext cx="8168860" cy="23042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81E4BFA-40C6-46BD-8EA8-BE6D2BFC51D1}"/>
              </a:ext>
            </a:extLst>
          </p:cNvPr>
          <p:cNvGrpSpPr/>
          <p:nvPr/>
        </p:nvGrpSpPr>
        <p:grpSpPr>
          <a:xfrm>
            <a:off x="3824536" y="1556792"/>
            <a:ext cx="4176464" cy="1307232"/>
            <a:chOff x="1466131" y="1801391"/>
            <a:chExt cx="4834061" cy="14835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1F612DF6-61E5-43F1-A91C-DDD82EA384AE}"/>
                    </a:ext>
                  </a:extLst>
                </p:cNvPr>
                <p:cNvSpPr/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" name="Oval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D02D6FEF-A92F-4566-A719-379DE8A9868C}"/>
                    </a:ext>
                  </a:extLst>
                </p:cNvPr>
                <p:cNvSpPr/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A0954975-D0D1-44BA-A558-F76AA7624146}"/>
                    </a:ext>
                  </a:extLst>
                </p:cNvPr>
                <p:cNvSpPr/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7CFDD939-B39E-4BC6-87A9-21C4F374251D}"/>
                    </a:ext>
                  </a:extLst>
                </p:cNvPr>
                <p:cNvSpPr/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0" name="Oval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D0663536-C600-4E50-B214-1A9B68706B6C}"/>
                    </a:ext>
                  </a:extLst>
                </p:cNvPr>
                <p:cNvSpPr/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1" name="Oval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8CA50A0-8887-4E92-B61C-08345B8D5C75}"/>
                </a:ext>
              </a:extLst>
            </p:cNvPr>
            <p:cNvCxnSpPr/>
            <p:nvPr/>
          </p:nvCxnSpPr>
          <p:spPr bwMode="auto">
            <a:xfrm>
              <a:off x="1979712" y="3032956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0CA4A8D-E61A-4C10-8B81-81D5874EEC16}"/>
                </a:ext>
              </a:extLst>
            </p:cNvPr>
            <p:cNvCxnSpPr/>
            <p:nvPr/>
          </p:nvCxnSpPr>
          <p:spPr bwMode="auto">
            <a:xfrm>
              <a:off x="2843808" y="3025527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E3839DF-83B2-4DB9-8A8C-D39F1BBC34A3}"/>
                </a:ext>
              </a:extLst>
            </p:cNvPr>
            <p:cNvCxnSpPr/>
            <p:nvPr/>
          </p:nvCxnSpPr>
          <p:spPr bwMode="auto">
            <a:xfrm>
              <a:off x="3707904" y="3018098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EA81099-21A1-4A88-8747-05785A517722}"/>
                </a:ext>
              </a:extLst>
            </p:cNvPr>
            <p:cNvCxnSpPr/>
            <p:nvPr/>
          </p:nvCxnSpPr>
          <p:spPr bwMode="auto">
            <a:xfrm>
              <a:off x="4572000" y="3010669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F538985-9DD0-4374-96CF-41D3D47B40D2}"/>
                </a:ext>
              </a:extLst>
            </p:cNvPr>
            <p:cNvCxnSpPr/>
            <p:nvPr/>
          </p:nvCxnSpPr>
          <p:spPr bwMode="auto">
            <a:xfrm>
              <a:off x="5436096" y="3003240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B358586-B910-4BD3-ABFE-39129C4CDEB6}"/>
                </a:ext>
              </a:extLst>
            </p:cNvPr>
            <p:cNvCxnSpPr/>
            <p:nvPr/>
          </p:nvCxnSpPr>
          <p:spPr bwMode="auto">
            <a:xfrm flipV="1">
              <a:off x="1727684" y="2286000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86738B58-AC55-4794-BBE1-9E770AB163B6}"/>
                    </a:ext>
                  </a:extLst>
                </p:cNvPr>
                <p:cNvSpPr/>
                <p:nvPr/>
              </p:nvSpPr>
              <p:spPr bwMode="auto">
                <a:xfrm>
                  <a:off x="1466131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8" name="Oval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66131" y="1801391"/>
                  <a:ext cx="504056" cy="504056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AC6DC58B-F5FD-4D84-8977-C8A74AA14206}"/>
                    </a:ext>
                  </a:extLst>
                </p:cNvPr>
                <p:cNvSpPr/>
                <p:nvPr/>
              </p:nvSpPr>
              <p:spPr bwMode="auto">
                <a:xfrm>
                  <a:off x="2330227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9" name="Oval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30227" y="1801391"/>
                  <a:ext cx="504056" cy="504056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D73E8AF1-AAE3-459F-AF52-013460905392}"/>
                    </a:ext>
                  </a:extLst>
                </p:cNvPr>
                <p:cNvSpPr/>
                <p:nvPr/>
              </p:nvSpPr>
              <p:spPr bwMode="auto">
                <a:xfrm>
                  <a:off x="3194323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0" name="Oval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94323" y="1801391"/>
                  <a:ext cx="504056" cy="504056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57AE5B5B-831D-49D3-840B-EA6BB0DF57F4}"/>
                    </a:ext>
                  </a:extLst>
                </p:cNvPr>
                <p:cNvSpPr/>
                <p:nvPr/>
              </p:nvSpPr>
              <p:spPr bwMode="auto">
                <a:xfrm>
                  <a:off x="4058419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1" name="Oval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58419" y="1801391"/>
                  <a:ext cx="504056" cy="504056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2388BA0A-67E8-4761-AEC9-27B27A4E0CCE}"/>
                    </a:ext>
                  </a:extLst>
                </p:cNvPr>
                <p:cNvSpPr/>
                <p:nvPr/>
              </p:nvSpPr>
              <p:spPr bwMode="auto">
                <a:xfrm>
                  <a:off x="5786611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2" name="Oval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86611" y="1801391"/>
                  <a:ext cx="504056" cy="504056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29B3AAEC-32B6-4498-BF2D-871E6DCC5170}"/>
                </a:ext>
              </a:extLst>
            </p:cNvPr>
            <p:cNvCxnSpPr/>
            <p:nvPr/>
          </p:nvCxnSpPr>
          <p:spPr bwMode="auto">
            <a:xfrm flipV="1">
              <a:off x="2599209" y="2295922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8CADCA51-A0B6-48C6-8848-02AB26A587D8}"/>
                </a:ext>
              </a:extLst>
            </p:cNvPr>
            <p:cNvCxnSpPr/>
            <p:nvPr/>
          </p:nvCxnSpPr>
          <p:spPr bwMode="auto">
            <a:xfrm flipV="1">
              <a:off x="3470734" y="2296319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D19ACF8-46DA-499A-9C9B-AB7E5708B5A6}"/>
                </a:ext>
              </a:extLst>
            </p:cNvPr>
            <p:cNvCxnSpPr/>
            <p:nvPr/>
          </p:nvCxnSpPr>
          <p:spPr bwMode="auto">
            <a:xfrm flipV="1">
              <a:off x="4313684" y="2287191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5F214958-01B7-4350-9755-476CCC051C10}"/>
                </a:ext>
              </a:extLst>
            </p:cNvPr>
            <p:cNvCxnSpPr/>
            <p:nvPr/>
          </p:nvCxnSpPr>
          <p:spPr bwMode="auto">
            <a:xfrm flipV="1">
              <a:off x="6050260" y="2287985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D966C3BA-E605-45E3-B0D8-4AE70A26732C}"/>
                    </a:ext>
                  </a:extLst>
                </p:cNvPr>
                <p:cNvSpPr txBox="1"/>
                <p:nvPr/>
              </p:nvSpPr>
              <p:spPr>
                <a:xfrm>
                  <a:off x="4968303" y="1907644"/>
                  <a:ext cx="378273" cy="349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8303" y="1907644"/>
                  <a:ext cx="378273" cy="34930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B91F324B-46AC-4CF6-895C-FA1F010AFAAC}"/>
                    </a:ext>
                  </a:extLst>
                </p:cNvPr>
                <p:cNvSpPr txBox="1"/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blipFill>
                  <a:blip r:embed="rId15"/>
                  <a:stretch>
                    <a:fillRect r="-188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75180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ACC2E-7031-4C8C-833E-9A7F97EA9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A13875-8A54-4E55-9830-EC1B8F1D8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2CEF55-4B51-473B-9A27-37DEF886E6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108" b="1"/>
          <a:stretch/>
        </p:blipFill>
        <p:spPr>
          <a:xfrm>
            <a:off x="107504" y="620688"/>
            <a:ext cx="8268422" cy="2520280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68572FC-A96A-4395-8781-16B0F29B6E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149"/>
          <a:stretch/>
        </p:blipFill>
        <p:spPr bwMode="auto">
          <a:xfrm>
            <a:off x="107504" y="3693046"/>
            <a:ext cx="8639936" cy="18341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9371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BAC94-0708-4137-890A-031C844A0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8C5014-41A8-4B4C-A30E-CD219FEF5E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4231"/>
          <a:stretch/>
        </p:blipFill>
        <p:spPr>
          <a:xfrm>
            <a:off x="538794" y="620688"/>
            <a:ext cx="7129550" cy="315042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795C9-AD1A-4793-BD87-245019004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3BBD04B6-7E73-4631-BCC3-6CB4D09309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814"/>
          <a:stretch/>
        </p:blipFill>
        <p:spPr bwMode="auto">
          <a:xfrm>
            <a:off x="512402" y="3771109"/>
            <a:ext cx="7129550" cy="563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766A633-C074-42E8-A227-B3BB7EF7A6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565"/>
          <a:stretch/>
        </p:blipFill>
        <p:spPr bwMode="auto">
          <a:xfrm>
            <a:off x="538794" y="4509120"/>
            <a:ext cx="6981856" cy="20162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2170C1-86CE-48AC-B2E8-480660E97981}"/>
              </a:ext>
            </a:extLst>
          </p:cNvPr>
          <p:cNvSpPr txBox="1"/>
          <p:nvPr/>
        </p:nvSpPr>
        <p:spPr>
          <a:xfrm>
            <a:off x="7432129" y="1390735"/>
            <a:ext cx="1098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Filtering</a:t>
            </a:r>
            <a:endParaRPr lang="nb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87E6C1-5A41-46F8-AECE-8FEA56B342EE}"/>
              </a:ext>
            </a:extLst>
          </p:cNvPr>
          <p:cNvSpPr txBox="1"/>
          <p:nvPr/>
        </p:nvSpPr>
        <p:spPr>
          <a:xfrm>
            <a:off x="7403570" y="2676099"/>
            <a:ext cx="1410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Smoothing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6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7445F-F158-431F-BD04-D93943858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CC36FC-2611-4F47-B171-A311209E8F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850652"/>
            <a:ext cx="6363889" cy="316686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7EE420-DCA9-4C58-AB2E-135AE0D49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E51C45-3FDE-4C8F-BDB9-0EE4B147E0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605" b="11145"/>
          <a:stretch/>
        </p:blipFill>
        <p:spPr>
          <a:xfrm>
            <a:off x="801424" y="4017516"/>
            <a:ext cx="8019048" cy="2748632"/>
          </a:xfrm>
          <a:prstGeom prst="rect">
            <a:avLst/>
          </a:prstGeom>
        </p:spPr>
      </p:pic>
      <p:sp>
        <p:nvSpPr>
          <p:cNvPr id="7" name="Left Brace 6">
            <a:extLst>
              <a:ext uri="{FF2B5EF4-FFF2-40B4-BE49-F238E27FC236}">
                <a16:creationId xmlns:a16="http://schemas.microsoft.com/office/drawing/2014/main" id="{6E302886-9A13-46C0-BB7B-B7993621768E}"/>
              </a:ext>
            </a:extLst>
          </p:cNvPr>
          <p:cNvSpPr/>
          <p:nvPr/>
        </p:nvSpPr>
        <p:spPr bwMode="auto">
          <a:xfrm rot="10800000">
            <a:off x="6531968" y="2971800"/>
            <a:ext cx="344287" cy="9144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A2E0E9-1F80-4953-A27D-E51B0AC67EDB}"/>
              </a:ext>
            </a:extLst>
          </p:cNvPr>
          <p:cNvSpPr txBox="1"/>
          <p:nvPr/>
        </p:nvSpPr>
        <p:spPr>
          <a:xfrm>
            <a:off x="6876255" y="3028890"/>
            <a:ext cx="14382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Filtering</a:t>
            </a:r>
            <a:r>
              <a:rPr lang="nb-NO" dirty="0"/>
              <a:t>:</a:t>
            </a:r>
          </a:p>
          <a:p>
            <a:r>
              <a:rPr lang="nb-NO" dirty="0" err="1"/>
              <a:t>Computed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fly</a:t>
            </a:r>
          </a:p>
        </p:txBody>
      </p:sp>
    </p:spTree>
    <p:extLst>
      <p:ext uri="{BB962C8B-B14F-4D97-AF65-F5344CB8AC3E}">
        <p14:creationId xmlns:p14="http://schemas.microsoft.com/office/powerpoint/2010/main" val="284909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BFEB08-75D9-45D8-9281-43D5712A4D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3076146"/>
            <a:ext cx="7696200" cy="36013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B328C-A620-420F-A87C-0BA32ECC1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502A2B3-1E09-401B-9612-37D2A7DB7A24}"/>
              </a:ext>
            </a:extLst>
          </p:cNvPr>
          <p:cNvCxnSpPr>
            <a:cxnSpLocks/>
          </p:cNvCxnSpPr>
          <p:nvPr/>
        </p:nvCxnSpPr>
        <p:spPr bwMode="auto">
          <a:xfrm flipV="1">
            <a:off x="755576" y="5733257"/>
            <a:ext cx="1152128" cy="5151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2C7EE0C-0EA9-47E5-8697-0FB5E4CC93E6}"/>
              </a:ext>
            </a:extLst>
          </p:cNvPr>
          <p:cNvSpPr txBox="1"/>
          <p:nvPr/>
        </p:nvSpPr>
        <p:spPr>
          <a:xfrm>
            <a:off x="222200" y="6076890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49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15F670-5246-43D1-B455-749CF3CE1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33216"/>
            <a:ext cx="5679345" cy="2042930"/>
          </a:xfrm>
          <a:prstGeom prst="rect">
            <a:avLst/>
          </a:prstGeom>
        </p:spPr>
      </p:pic>
      <p:sp>
        <p:nvSpPr>
          <p:cNvPr id="11" name="Left Brace 10">
            <a:extLst>
              <a:ext uri="{FF2B5EF4-FFF2-40B4-BE49-F238E27FC236}">
                <a16:creationId xmlns:a16="http://schemas.microsoft.com/office/drawing/2014/main" id="{2D8D8E9B-BEB6-483C-9CA9-52BAE8990ED8}"/>
              </a:ext>
            </a:extLst>
          </p:cNvPr>
          <p:cNvSpPr/>
          <p:nvPr/>
        </p:nvSpPr>
        <p:spPr bwMode="auto">
          <a:xfrm rot="10800000">
            <a:off x="6538366" y="1916832"/>
            <a:ext cx="344287" cy="410344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F7D01F-828F-42E0-BC9C-FD2D0BF71A8C}"/>
              </a:ext>
            </a:extLst>
          </p:cNvPr>
          <p:cNvSpPr txBox="1"/>
          <p:nvPr/>
        </p:nvSpPr>
        <p:spPr>
          <a:xfrm>
            <a:off x="7063993" y="1927066"/>
            <a:ext cx="14382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Smoothing</a:t>
            </a:r>
            <a:endParaRPr lang="nb-NO" dirty="0"/>
          </a:p>
          <a:p>
            <a:r>
              <a:rPr lang="nb-NO" dirty="0" err="1"/>
              <a:t>Computed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 err="1"/>
              <a:t>after</a:t>
            </a:r>
            <a:r>
              <a:rPr lang="nb-NO" dirty="0"/>
              <a:t> loop</a:t>
            </a:r>
          </a:p>
          <a:p>
            <a:r>
              <a:rPr lang="nb-NO" dirty="0"/>
              <a:t>Is </a:t>
            </a:r>
            <a:r>
              <a:rPr lang="nb-NO" dirty="0" err="1"/>
              <a:t>finished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33616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696200" cy="1143000"/>
          </a:xfrm>
        </p:spPr>
        <p:txBody>
          <a:bodyPr/>
          <a:lstStyle/>
          <a:p>
            <a:r>
              <a:rPr lang="en-US" dirty="0"/>
              <a:t>Ex 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40768"/>
            <a:ext cx="7696200" cy="4114800"/>
          </a:xfrm>
        </p:spPr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en-US" sz="2000" dirty="0"/>
              <a:t>See solution, it is nice to know that the distribution is stationary. 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000" dirty="0"/>
              <a:t>Solution is a bit brief, but see also 27a) to get the expression for the likelihood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000" dirty="0"/>
              <a:t>Too ease the understanding of the derivation, think of this as a proof by induction, the lines here is the general step from t-1 to t.  Use also the expression in 26b to derive the result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000" dirty="0"/>
              <a:t>See code,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000" dirty="0"/>
              <a:t>The comment in the solution, is good. 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855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82C09-35FA-4C72-84AA-BAF5938B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83A2EE-CEC8-4B53-A413-CD76C3858B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1733"/>
          <a:stretch/>
        </p:blipFill>
        <p:spPr>
          <a:xfrm>
            <a:off x="323527" y="620688"/>
            <a:ext cx="8486657" cy="237626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59BCA3-5ADB-42C8-A8EC-4D91A4535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6CA7694-1FCD-4F9A-856C-BC3CE08B43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530" b="80332"/>
          <a:stretch/>
        </p:blipFill>
        <p:spPr bwMode="auto">
          <a:xfrm>
            <a:off x="323527" y="3356992"/>
            <a:ext cx="7392821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523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83A2EE-CEC8-4B53-A413-CD76C3858B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9998" b="27567"/>
          <a:stretch/>
        </p:blipFill>
        <p:spPr>
          <a:xfrm>
            <a:off x="328262" y="792593"/>
            <a:ext cx="7200800" cy="170898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59BCA3-5ADB-42C8-A8EC-4D91A4535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A8F868D4-695C-4A7A-8599-03AC6824AE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717" r="3898" b="27836"/>
          <a:stretch/>
        </p:blipFill>
        <p:spPr bwMode="auto">
          <a:xfrm>
            <a:off x="251520" y="2631439"/>
            <a:ext cx="7200800" cy="3894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D24D13B4-5256-4C88-B2FE-2CC79DA483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555" t="12730" r="38382" b="82809"/>
          <a:stretch/>
        </p:blipFill>
        <p:spPr bwMode="auto">
          <a:xfrm>
            <a:off x="5076056" y="1418486"/>
            <a:ext cx="3833924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2548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6C1EB-4602-4D94-8FFE-3D71EEB21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72F75D-2E9B-44BC-9B64-BE0E4344ED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405" b="262"/>
          <a:stretch/>
        </p:blipFill>
        <p:spPr bwMode="auto">
          <a:xfrm>
            <a:off x="457200" y="838200"/>
            <a:ext cx="720080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37CF54A0-38C1-474F-BC05-2C8CC5E5A0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15" t="56639" r="25041" b="27847"/>
          <a:stretch/>
        </p:blipFill>
        <p:spPr bwMode="auto">
          <a:xfrm>
            <a:off x="1259632" y="3827622"/>
            <a:ext cx="595415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69912C-0BE0-49D5-8613-1844E62244F9}"/>
              </a:ext>
            </a:extLst>
          </p:cNvPr>
          <p:cNvSpPr txBox="1"/>
          <p:nvPr/>
        </p:nvSpPr>
        <p:spPr>
          <a:xfrm>
            <a:off x="539552" y="2852936"/>
            <a:ext cx="7832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Make a </a:t>
            </a:r>
            <a:r>
              <a:rPr lang="nb-NO" dirty="0" err="1"/>
              <a:t>proposal</a:t>
            </a:r>
            <a:r>
              <a:rPr lang="nb-NO" dirty="0"/>
              <a:t> from a normal </a:t>
            </a:r>
            <a:r>
              <a:rPr lang="nb-NO" dirty="0" err="1"/>
              <a:t>distribution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approximation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441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627" y="279548"/>
            <a:ext cx="7696200" cy="1143000"/>
          </a:xfrm>
        </p:spPr>
        <p:txBody>
          <a:bodyPr/>
          <a:lstStyle/>
          <a:p>
            <a:r>
              <a:rPr lang="en-US" dirty="0"/>
              <a:t>Ex 26 &amp; 27 compare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3920189"/>
            <a:ext cx="2930852" cy="176336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627" y="1208977"/>
            <a:ext cx="7962900" cy="229552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 bwMode="auto">
          <a:xfrm>
            <a:off x="683568" y="5902105"/>
            <a:ext cx="360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043608" y="5733256"/>
            <a:ext cx="16469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True distribution</a:t>
            </a: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693252" y="6237312"/>
            <a:ext cx="360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1053292" y="6068463"/>
            <a:ext cx="17347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Gaussian </a:t>
            </a:r>
            <a:r>
              <a:rPr lang="en-US" sz="1600" dirty="0" err="1"/>
              <a:t>approx</a:t>
            </a:r>
            <a:endParaRPr lang="en-US" sz="1600" dirty="0"/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34100" y="6568581"/>
            <a:ext cx="360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33DB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1055695" y="6403670"/>
            <a:ext cx="617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Prior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6562" y="3645024"/>
            <a:ext cx="3178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 of approximation</a:t>
            </a: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 flipV="1">
            <a:off x="6156176" y="2780928"/>
            <a:ext cx="432048" cy="7235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6876256" y="3504502"/>
            <a:ext cx="13470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N.eff</a:t>
            </a:r>
            <a:r>
              <a:rPr lang="en-US" dirty="0"/>
              <a:t> ex26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 flipH="1">
            <a:off x="6565575" y="1009055"/>
            <a:ext cx="454697" cy="7308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6902183" y="762919"/>
            <a:ext cx="1347035" cy="40011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N.eff</a:t>
            </a:r>
            <a:r>
              <a:rPr lang="en-US" dirty="0">
                <a:solidFill>
                  <a:srgbClr val="FF0000"/>
                </a:solidFill>
              </a:rPr>
              <a:t> ex27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83968" y="3877379"/>
            <a:ext cx="397737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approximation </a:t>
            </a:r>
            <a:br>
              <a:rPr lang="en-US" dirty="0"/>
            </a:br>
            <a:r>
              <a:rPr lang="en-US" dirty="0"/>
              <a:t>(ex 27) is not </a:t>
            </a:r>
            <a:br>
              <a:rPr lang="en-US" dirty="0"/>
            </a:br>
            <a:r>
              <a:rPr lang="en-US" dirty="0" err="1"/>
              <a:t>allways</a:t>
            </a:r>
            <a:r>
              <a:rPr lang="en-US" dirty="0"/>
              <a:t> better</a:t>
            </a:r>
          </a:p>
          <a:p>
            <a:endParaRPr lang="en-US" dirty="0"/>
          </a:p>
          <a:p>
            <a:r>
              <a:rPr lang="en-US" dirty="0"/>
              <a:t>The main problem is the </a:t>
            </a:r>
            <a:br>
              <a:rPr lang="en-US" dirty="0"/>
            </a:br>
            <a:r>
              <a:rPr lang="en-US" dirty="0"/>
              <a:t>approximation in the left tail.</a:t>
            </a:r>
          </a:p>
          <a:p>
            <a:r>
              <a:rPr lang="en-US" dirty="0"/>
              <a:t>In this region Gauss approx. is </a:t>
            </a:r>
          </a:p>
          <a:p>
            <a:r>
              <a:rPr lang="en-US" dirty="0"/>
              <a:t>too low which gives large weights</a:t>
            </a:r>
          </a:p>
        </p:txBody>
      </p:sp>
      <p:cxnSp>
        <p:nvCxnSpPr>
          <p:cNvPr id="23" name="Straight Arrow Connector 22"/>
          <p:cNvCxnSpPr/>
          <p:nvPr/>
        </p:nvCxnSpPr>
        <p:spPr bwMode="auto">
          <a:xfrm flipH="1" flipV="1">
            <a:off x="4788024" y="2885446"/>
            <a:ext cx="432048" cy="7235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4" name="Oval 23"/>
          <p:cNvSpPr/>
          <p:nvPr/>
        </p:nvSpPr>
        <p:spPr bwMode="auto">
          <a:xfrm>
            <a:off x="1475656" y="5094918"/>
            <a:ext cx="648072" cy="514538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6" name="Straight Arrow Connector 25"/>
          <p:cNvCxnSpPr>
            <a:stCxn id="24" idx="6"/>
          </p:cNvCxnSpPr>
          <p:nvPr/>
        </p:nvCxnSpPr>
        <p:spPr bwMode="auto">
          <a:xfrm>
            <a:off x="2123728" y="5352187"/>
            <a:ext cx="2160240" cy="5499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98256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4" grpId="0"/>
      <p:bldP spid="22" grpId="0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nb-NO" dirty="0"/>
              <a:t>Ex 27 </a:t>
            </a:r>
            <a:r>
              <a:rPr lang="nb-NO" dirty="0" err="1"/>
              <a:t>comments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7584" y="1595437"/>
                <a:ext cx="7696200" cy="4114800"/>
              </a:xfrm>
            </p:spPr>
            <p:txBody>
              <a:bodyPr/>
              <a:lstStyle/>
              <a:p>
                <a:pPr marL="514350" indent="-514350">
                  <a:buFont typeface="+mj-lt"/>
                  <a:buAutoNum type="alphaLcParenR"/>
                </a:pPr>
                <a:r>
                  <a:rPr lang="nb-NO" dirty="0" err="1"/>
                  <a:t>Since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is </a:t>
                </a:r>
                <a:r>
                  <a:rPr lang="nb-NO" dirty="0" err="1"/>
                  <a:t>fixed</a:t>
                </a:r>
                <a:r>
                  <a:rPr lang="nb-NO" dirty="0"/>
                  <a:t>, </a:t>
                </a:r>
                <a:r>
                  <a:rPr lang="nb-NO" dirty="0" err="1"/>
                  <a:t>we</a:t>
                </a:r>
                <a:r>
                  <a:rPr lang="nb-NO" dirty="0"/>
                  <a:t> </a:t>
                </a:r>
                <a:r>
                  <a:rPr lang="nb-NO" dirty="0" err="1"/>
                  <a:t>can</a:t>
                </a:r>
                <a:r>
                  <a:rPr lang="nb-NO" dirty="0"/>
                  <a:t> </a:t>
                </a:r>
                <a:r>
                  <a:rPr lang="nb-NO" dirty="0" err="1"/>
                  <a:t>get</a:t>
                </a:r>
                <a:r>
                  <a:rPr lang="nb-NO" dirty="0"/>
                  <a:t> rid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endParaRPr lang="nb-NO" dirty="0"/>
              </a:p>
              <a:p>
                <a:pPr marL="514350" indent="-514350">
                  <a:buFont typeface="+mj-lt"/>
                  <a:buAutoNum type="alphaLcParenR"/>
                </a:pPr>
                <a:r>
                  <a:rPr lang="nb-NO" dirty="0"/>
                  <a:t>Lots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:r>
                  <a:rPr lang="nb-NO" dirty="0" err="1"/>
                  <a:t>computations</a:t>
                </a:r>
                <a:r>
                  <a:rPr lang="nb-NO" dirty="0"/>
                  <a:t> </a:t>
                </a:r>
                <a:r>
                  <a:rPr lang="nb-NO" dirty="0" err="1"/>
                  <a:t>here</a:t>
                </a:r>
                <a:r>
                  <a:rPr lang="nb-NO" dirty="0"/>
                  <a:t>. In </a:t>
                </a:r>
                <a:r>
                  <a:rPr lang="nb-NO" dirty="0" err="1"/>
                  <a:t>principle</a:t>
                </a:r>
                <a:r>
                  <a:rPr lang="nb-NO" dirty="0"/>
                  <a:t> it is just a </a:t>
                </a:r>
                <a:r>
                  <a:rPr lang="nb-NO" dirty="0" err="1"/>
                  <a:t>taylor</a:t>
                </a:r>
                <a:r>
                  <a:rPr lang="nb-NO" dirty="0"/>
                  <a:t> </a:t>
                </a:r>
                <a:r>
                  <a:rPr lang="nb-NO" dirty="0" err="1"/>
                  <a:t>expansion</a:t>
                </a:r>
                <a:r>
                  <a:rPr lang="nb-NO" dirty="0"/>
                  <a:t>. The </a:t>
                </a:r>
                <a:r>
                  <a:rPr lang="nb-NO" dirty="0" err="1"/>
                  <a:t>details</a:t>
                </a:r>
                <a:r>
                  <a:rPr lang="nb-NO" dirty="0"/>
                  <a:t> </a:t>
                </a:r>
                <a:r>
                  <a:rPr lang="nb-NO" dirty="0" err="1"/>
                  <a:t>are</a:t>
                </a:r>
                <a:r>
                  <a:rPr lang="nb-NO" dirty="0"/>
                  <a:t> a bit </a:t>
                </a:r>
                <a:r>
                  <a:rPr lang="nb-NO" dirty="0" err="1"/>
                  <a:t>messy</a:t>
                </a:r>
                <a:r>
                  <a:rPr lang="nb-NO" dirty="0"/>
                  <a:t>…. </a:t>
                </a:r>
              </a:p>
              <a:p>
                <a:pPr marL="514350" indent="-514350">
                  <a:buFont typeface="+mj-lt"/>
                  <a:buAutoNum type="alphaLcParenR"/>
                </a:pPr>
                <a:r>
                  <a:rPr lang="nb-NO" dirty="0"/>
                  <a:t>It is </a:t>
                </a:r>
                <a:r>
                  <a:rPr lang="nb-NO" dirty="0" err="1"/>
                  <a:t>allways</a:t>
                </a:r>
                <a:r>
                  <a:rPr lang="nb-NO" dirty="0"/>
                  <a:t> a </a:t>
                </a:r>
                <a:r>
                  <a:rPr lang="nb-NO" dirty="0" err="1"/>
                  <a:t>challenge</a:t>
                </a:r>
                <a:r>
                  <a:rPr lang="nb-NO" dirty="0"/>
                  <a:t> to program </a:t>
                </a:r>
                <a:r>
                  <a:rPr lang="nb-NO" dirty="0" err="1"/>
                  <a:t>complex</a:t>
                </a:r>
                <a:r>
                  <a:rPr lang="nb-NO" dirty="0"/>
                  <a:t> </a:t>
                </a:r>
                <a:r>
                  <a:rPr lang="nb-NO" dirty="0" err="1"/>
                  <a:t>expressions</a:t>
                </a:r>
                <a:r>
                  <a:rPr lang="nb-NO" dirty="0"/>
                  <a:t>, </a:t>
                </a:r>
                <a:r>
                  <a:rPr lang="nb-NO" dirty="0" err="1"/>
                  <a:t>check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implementation</a:t>
                </a:r>
                <a:r>
                  <a:rPr lang="nb-NO" dirty="0"/>
                  <a:t> </a:t>
                </a:r>
                <a:r>
                  <a:rPr lang="nb-NO" dirty="0" err="1"/>
                  <a:t>twice</a:t>
                </a:r>
                <a:r>
                  <a:rPr lang="nb-NO" dirty="0"/>
                  <a:t> (or more).  </a:t>
                </a:r>
              </a:p>
              <a:p>
                <a:pPr marL="514350" indent="-514350">
                  <a:buFont typeface="+mj-lt"/>
                  <a:buAutoNum type="alphaLcParenR"/>
                </a:pPr>
                <a:r>
                  <a:rPr lang="nb-NO" dirty="0"/>
                  <a:t>The </a:t>
                </a:r>
                <a:r>
                  <a:rPr lang="nb-NO" dirty="0" err="1"/>
                  <a:t>upside</a:t>
                </a:r>
                <a:r>
                  <a:rPr lang="nb-NO" dirty="0"/>
                  <a:t> is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effective</a:t>
                </a:r>
                <a:r>
                  <a:rPr lang="nb-NO" dirty="0"/>
                  <a:t> </a:t>
                </a:r>
                <a:r>
                  <a:rPr lang="nb-NO" dirty="0" err="1"/>
                  <a:t>number</a:t>
                </a:r>
                <a:r>
                  <a:rPr lang="nb-NO" dirty="0"/>
                  <a:t> </a:t>
                </a:r>
                <a:r>
                  <a:rPr lang="nb-NO" dirty="0" err="1"/>
                  <a:t>of</a:t>
                </a:r>
                <a:r>
                  <a:rPr lang="nb-NO" dirty="0"/>
                  <a:t> samples </a:t>
                </a:r>
                <a:r>
                  <a:rPr lang="nb-NO" dirty="0" err="1"/>
                  <a:t>increases</a:t>
                </a:r>
                <a:r>
                  <a:rPr lang="nb-NO" dirty="0"/>
                  <a:t> </a:t>
                </a:r>
                <a:r>
                  <a:rPr lang="nb-NO" dirty="0" err="1"/>
                  <a:t>with</a:t>
                </a:r>
                <a:r>
                  <a:rPr lang="nb-NO" dirty="0"/>
                  <a:t> more </a:t>
                </a:r>
                <a:r>
                  <a:rPr lang="nb-NO" dirty="0" err="1"/>
                  <a:t>than</a:t>
                </a:r>
                <a:r>
                  <a:rPr lang="nb-NO" dirty="0"/>
                  <a:t> 50% </a:t>
                </a:r>
                <a:r>
                  <a:rPr lang="nb-NO" dirty="0" err="1"/>
                  <a:t>on</a:t>
                </a:r>
                <a:r>
                  <a:rPr lang="nb-NO" dirty="0"/>
                  <a:t> </a:t>
                </a:r>
                <a:r>
                  <a:rPr lang="nb-NO" dirty="0" err="1"/>
                  <a:t>average</a:t>
                </a:r>
                <a:endParaRPr lang="nb-NO" dirty="0"/>
              </a:p>
              <a:p>
                <a:pPr marL="514350" indent="-514350">
                  <a:buFont typeface="+mj-lt"/>
                  <a:buAutoNum type="alphaLcParenR"/>
                </a:pPr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7584" y="1595437"/>
                <a:ext cx="7696200" cy="4114800"/>
              </a:xfrm>
              <a:blipFill>
                <a:blip r:embed="rId2"/>
                <a:stretch>
                  <a:fillRect l="-1426" t="-1630" r="-1268" b="-162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090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897083BE-73F0-4A4B-A82C-91B6ADA5E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22920" y="662915"/>
            <a:ext cx="753750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9585" y="238542"/>
            <a:ext cx="1440160" cy="848745"/>
          </a:xfrm>
        </p:spPr>
        <p:txBody>
          <a:bodyPr/>
          <a:lstStyle/>
          <a:p>
            <a:r>
              <a:rPr lang="en-US" dirty="0"/>
              <a:t>Ex 29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42411" y="1988840"/>
                <a:ext cx="7696200" cy="4392488"/>
              </a:xfrm>
            </p:spPr>
            <p:txBody>
              <a:bodyPr/>
              <a:lstStyle/>
              <a:p>
                <a:r>
                  <a:rPr lang="en-US" sz="2000" dirty="0"/>
                  <a:t>This is for you to get a feeling with the different methods.  So not much to say here except that you should try it out.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Note on the lambda for control variates: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We can compute this ratio</a:t>
                </a:r>
                <a:br>
                  <a:rPr lang="en-US" sz="1800" dirty="0"/>
                </a:br>
                <a:r>
                  <a:rPr lang="en-US" sz="1800" dirty="0"/>
                  <a:t>using the input variables: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That is compute the </a:t>
                </a:r>
                <a:br>
                  <a:rPr lang="en-US" sz="1800" dirty="0"/>
                </a:br>
                <a:r>
                  <a:rPr lang="en-US" sz="1800" dirty="0"/>
                  <a:t>variance and covariance of:</a:t>
                </a:r>
                <a:br>
                  <a:rPr lang="en-US" sz="1800" dirty="0"/>
                </a:b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180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80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1800" dirty="0"/>
                  <a:t>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180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</a:rPr>
                      <m:t>cov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))/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sz="18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Remember that this number was quite </a:t>
                </a:r>
                <a:br>
                  <a:rPr lang="en-US" sz="1800" dirty="0"/>
                </a:br>
                <a:r>
                  <a:rPr lang="en-US" sz="1800" dirty="0"/>
                  <a:t>robust towards small deviations</a:t>
                </a: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2411" y="1988840"/>
                <a:ext cx="7696200" cy="4392488"/>
              </a:xfrm>
              <a:blipFill>
                <a:blip r:embed="rId3"/>
                <a:stretch>
                  <a:fillRect l="-713" t="-5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4"/>
          <a:srcRect l="10096" t="88293" r="50785" b="-16"/>
          <a:stretch/>
        </p:blipFill>
        <p:spPr bwMode="auto">
          <a:xfrm>
            <a:off x="5777417" y="5246536"/>
            <a:ext cx="223224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0112" y="3515031"/>
            <a:ext cx="2504808" cy="145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0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08DDD-5458-4587-AE04-5D575BCC7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CB9B73-F1AC-489F-90BF-482D8A9151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33535"/>
            <a:ext cx="7973888" cy="515884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EE39F6-7645-460C-B9C5-B7038C60E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764E82-8AE2-4AD7-B230-51CF1E825C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37"/>
          <a:stretch/>
        </p:blipFill>
        <p:spPr>
          <a:xfrm>
            <a:off x="2915816" y="5013176"/>
            <a:ext cx="3549724" cy="157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427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EEDB01-3FB2-4B50-B1F1-A78BAA298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2B3D5B-3879-4075-88E7-C0CB6B9FF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75" y="764704"/>
            <a:ext cx="8215945" cy="26642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48699C-6194-4A4A-B3F9-DFCE228F2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16" y="3429000"/>
            <a:ext cx="8204384" cy="2016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FAC5F5-652C-41EA-9E21-006F17DDB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208" y="5255836"/>
            <a:ext cx="639127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436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026" y="358209"/>
            <a:ext cx="7696200" cy="1143000"/>
          </a:xfrm>
        </p:spPr>
        <p:txBody>
          <a:bodyPr/>
          <a:lstStyle/>
          <a:p>
            <a:r>
              <a:rPr lang="en-US" dirty="0"/>
              <a:t>Ex 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662830"/>
            <a:ext cx="7696200" cy="1065549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This task is just an example of how you can use simulations to check the method you are using. In this case for model selection.  See code in R-file  for implementation</a:t>
            </a:r>
          </a:p>
          <a:p>
            <a:pPr marL="514350" indent="-514350">
              <a:buFont typeface="+mj-lt"/>
              <a:buAutoNum type="alphaLcParenR"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-1450" b="9864"/>
          <a:stretch/>
        </p:blipFill>
        <p:spPr>
          <a:xfrm>
            <a:off x="139074" y="3036647"/>
            <a:ext cx="4123937" cy="18337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69" y="4911866"/>
            <a:ext cx="4104456" cy="19909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1525" y="1990527"/>
            <a:ext cx="4375116" cy="24508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236296" y="2504952"/>
                <a:ext cx="94955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2504952"/>
                <a:ext cx="949554" cy="400110"/>
              </a:xfrm>
              <a:prstGeom prst="rect">
                <a:avLst/>
              </a:prstGeom>
              <a:blipFill>
                <a:blip r:embed="rId6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4428779"/>
            <a:ext cx="4044641" cy="22863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394346" y="4876561"/>
                <a:ext cx="9495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4346" y="4876561"/>
                <a:ext cx="949555" cy="400110"/>
              </a:xfrm>
              <a:prstGeom prst="rect">
                <a:avLst/>
              </a:prstGeom>
              <a:blipFill>
                <a:blip r:embed="rId8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896646" y="4041234"/>
                <a:ext cx="94955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6646" y="4041234"/>
                <a:ext cx="949554" cy="400110"/>
              </a:xfrm>
              <a:prstGeom prst="rect">
                <a:avLst/>
              </a:prstGeom>
              <a:blipFill>
                <a:blip r:embed="rId9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000771" y="6048345"/>
                <a:ext cx="94955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0771" y="6048345"/>
                <a:ext cx="949554" cy="400110"/>
              </a:xfrm>
              <a:prstGeom prst="rect">
                <a:avLst/>
              </a:prstGeom>
              <a:blipFill>
                <a:blip r:embed="rId10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0108DCBF-E135-045E-2CC6-A8B9472976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9260" y="1556105"/>
            <a:ext cx="4218117" cy="147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514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6982" y="453437"/>
            <a:ext cx="7696200" cy="1143000"/>
          </a:xfrm>
        </p:spPr>
        <p:txBody>
          <a:bodyPr/>
          <a:lstStyle/>
          <a:p>
            <a:r>
              <a:rPr lang="en-US" dirty="0"/>
              <a:t>Comments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533" y="1394523"/>
            <a:ext cx="7696200" cy="4114800"/>
          </a:xfrm>
        </p:spPr>
        <p:txBody>
          <a:bodyPr/>
          <a:lstStyle/>
          <a:p>
            <a:r>
              <a:rPr lang="en-US" dirty="0"/>
              <a:t>The standard approach does not properly take the uncertainty  into account when it is used for model selection. </a:t>
            </a:r>
          </a:p>
          <a:p>
            <a:r>
              <a:rPr lang="en-US" dirty="0"/>
              <a:t>The true model is actually bi-modal.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086" b="2663"/>
          <a:stretch/>
        </p:blipFill>
        <p:spPr>
          <a:xfrm>
            <a:off x="2051719" y="3429000"/>
            <a:ext cx="4532701" cy="26316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76056" y="4620458"/>
                <a:ext cx="9495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4620458"/>
                <a:ext cx="949555" cy="400110"/>
              </a:xfrm>
              <a:prstGeom prst="rect">
                <a:avLst/>
              </a:prstGeom>
              <a:blipFill>
                <a:blip r:embed="rId3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0620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5B399-3F65-481E-AEC7-24EB43D5E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478CE-FB91-43CA-9851-E2E006A29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1026" name="5426F89A-EC53-4FB4-845F-0691E92A1521" descr="5426F89A-EC53-4FB4-845F-0691E92A1521">
            <a:extLst>
              <a:ext uri="{FF2B5EF4-FFF2-40B4-BE49-F238E27FC236}">
                <a16:creationId xmlns:a16="http://schemas.microsoft.com/office/drawing/2014/main" id="{C12865F4-CE9B-4632-8EA7-12F553867A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2" t="-1215" r="45782" b="-1"/>
          <a:stretch/>
        </p:blipFill>
        <p:spPr bwMode="auto">
          <a:xfrm rot="5400000">
            <a:off x="2628045" y="-1239636"/>
            <a:ext cx="3845577" cy="8387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C6A8A0-3A1B-4162-8337-CABA4999D158}"/>
              </a:ext>
            </a:extLst>
          </p:cNvPr>
          <p:cNvCxnSpPr/>
          <p:nvPr/>
        </p:nvCxnSpPr>
        <p:spPr bwMode="auto">
          <a:xfrm>
            <a:off x="990600" y="5013176"/>
            <a:ext cx="0" cy="16924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F20DAD-A493-4E35-A267-D93DDAF006D6}"/>
              </a:ext>
            </a:extLst>
          </p:cNvPr>
          <p:cNvCxnSpPr/>
          <p:nvPr/>
        </p:nvCxnSpPr>
        <p:spPr bwMode="auto">
          <a:xfrm>
            <a:off x="357185" y="6525344"/>
            <a:ext cx="709513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8B75413-E181-405F-B53A-8405C6611DE3}"/>
              </a:ext>
            </a:extLst>
          </p:cNvPr>
          <p:cNvCxnSpPr>
            <a:cxnSpLocks/>
          </p:cNvCxnSpPr>
          <p:nvPr/>
        </p:nvCxnSpPr>
        <p:spPr bwMode="auto">
          <a:xfrm>
            <a:off x="3707903" y="5589240"/>
            <a:ext cx="1" cy="11163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FEA192B-6AD6-49FE-A31F-24087BD8AF05}"/>
                  </a:ext>
                </a:extLst>
              </p:cNvPr>
              <p:cNvSpPr txBox="1"/>
              <p:nvPr/>
            </p:nvSpPr>
            <p:spPr>
              <a:xfrm>
                <a:off x="3497781" y="5069824"/>
                <a:ext cx="20244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nb-NO" dirty="0"/>
                  <a:t>= </a:t>
                </a:r>
                <a:r>
                  <a:rPr lang="nb-NO" dirty="0" err="1"/>
                  <a:t>change</a:t>
                </a:r>
                <a:r>
                  <a:rPr lang="nb-NO" dirty="0"/>
                  <a:t> </a:t>
                </a:r>
                <a:r>
                  <a:rPr lang="nb-NO" dirty="0" err="1"/>
                  <a:t>point</a:t>
                </a:r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FEA192B-6AD6-49FE-A31F-24087BD8AF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781" y="5069824"/>
                <a:ext cx="2024400" cy="400110"/>
              </a:xfrm>
              <a:prstGeom prst="rect">
                <a:avLst/>
              </a:prstGeom>
              <a:blipFill>
                <a:blip r:embed="rId3"/>
                <a:stretch>
                  <a:fillRect t="-7692" r="-2410" b="-2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3BE3B2-F24C-40B7-ABD0-B91DC542786C}"/>
              </a:ext>
            </a:extLst>
          </p:cNvPr>
          <p:cNvCxnSpPr/>
          <p:nvPr/>
        </p:nvCxnSpPr>
        <p:spPr bwMode="auto">
          <a:xfrm>
            <a:off x="414711" y="5733256"/>
            <a:ext cx="3293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A1CA0DC-FB87-410E-89FA-E650F1E0C404}"/>
              </a:ext>
            </a:extLst>
          </p:cNvPr>
          <p:cNvCxnSpPr/>
          <p:nvPr/>
        </p:nvCxnSpPr>
        <p:spPr bwMode="auto">
          <a:xfrm>
            <a:off x="3707903" y="6248400"/>
            <a:ext cx="3293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CF9E52C-23CC-4C8E-864F-061BB8BC035E}"/>
                  </a:ext>
                </a:extLst>
              </p:cNvPr>
              <p:cNvSpPr txBox="1"/>
              <p:nvPr/>
            </p:nvSpPr>
            <p:spPr>
              <a:xfrm>
                <a:off x="1111541" y="5316045"/>
                <a:ext cx="31726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CF9E52C-23CC-4C8E-864F-061BB8BC0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1541" y="5316045"/>
                <a:ext cx="317266" cy="307777"/>
              </a:xfrm>
              <a:prstGeom prst="rect">
                <a:avLst/>
              </a:prstGeom>
              <a:blipFill>
                <a:blip r:embed="rId4"/>
                <a:stretch>
                  <a:fillRect l="-17308" r="-5769" b="-176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389B4F0-BF76-4FD3-A72D-A7F65966375A}"/>
                  </a:ext>
                </a:extLst>
              </p:cNvPr>
              <p:cNvSpPr txBox="1"/>
              <p:nvPr/>
            </p:nvSpPr>
            <p:spPr>
              <a:xfrm>
                <a:off x="5222228" y="5839644"/>
                <a:ext cx="427740" cy="30777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389B4F0-BF76-4FD3-A72D-A7F6596637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228" y="5839644"/>
                <a:ext cx="427740" cy="307776"/>
              </a:xfrm>
              <a:prstGeom prst="rect">
                <a:avLst/>
              </a:prstGeom>
              <a:blipFill>
                <a:blip r:embed="rId5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7CDE129-D61A-4EDB-AEE6-EB7B73800EC1}"/>
              </a:ext>
            </a:extLst>
          </p:cNvPr>
          <p:cNvCxnSpPr>
            <a:cxnSpLocks/>
          </p:cNvCxnSpPr>
          <p:nvPr/>
        </p:nvCxnSpPr>
        <p:spPr bwMode="auto">
          <a:xfrm>
            <a:off x="3422821" y="5993532"/>
            <a:ext cx="570163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5518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CE6A7-5BA6-409D-B6B7-4865AD79D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74C81-6A6B-42A4-8306-F847AA3BC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7794E6-D368-468D-B5D6-AD7FD7467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2050" name="2414ACC5-8ABC-41E9-B441-4FDA0631334F" descr="2414ACC5-8ABC-41E9-B441-4FDA0631334F">
            <a:extLst>
              <a:ext uri="{FF2B5EF4-FFF2-40B4-BE49-F238E27FC236}">
                <a16:creationId xmlns:a16="http://schemas.microsoft.com/office/drawing/2014/main" id="{21CE79A1-F972-4856-B835-EB63E394E6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2" t="-58" r="25713"/>
          <a:stretch/>
        </p:blipFill>
        <p:spPr bwMode="auto">
          <a:xfrm rot="5400000">
            <a:off x="1596503" y="-537821"/>
            <a:ext cx="5987008" cy="823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847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42705"/>
            <a:ext cx="7696200" cy="1143000"/>
          </a:xfrm>
        </p:spPr>
        <p:txBody>
          <a:bodyPr/>
          <a:lstStyle/>
          <a:p>
            <a:r>
              <a:rPr lang="nb-NO" dirty="0"/>
              <a:t>Ex 6.4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7584" y="1164019"/>
                <a:ext cx="7696200" cy="4114800"/>
              </a:xfrm>
            </p:spPr>
            <p:txBody>
              <a:bodyPr/>
              <a:lstStyle/>
              <a:p>
                <a:r>
                  <a:rPr lang="en-US" dirty="0"/>
                  <a:t>See the code for all three examples.</a:t>
                </a:r>
              </a:p>
              <a:p>
                <a:pPr lvl="1"/>
                <a:r>
                  <a:rPr lang="en-US" dirty="0"/>
                  <a:t>Note that frequently we are in the situation that we have many products of numbers. And then vi divide by a product of some other numbers. In these cases. It is always recommended to  working on the log-scale as this is more stable</a:t>
                </a:r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∏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∏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</m:sub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⁡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</m:sub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func>
                                <m:func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200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sSub>
                                    <m:sSub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))</m:t>
                                  </m:r>
                                </m:e>
                              </m:func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e>
                          </m:nary>
                          <m:func>
                            <m:func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))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7584" y="1164019"/>
                <a:ext cx="7696200" cy="4114800"/>
              </a:xfrm>
              <a:blipFill>
                <a:blip r:embed="rId2"/>
                <a:stretch>
                  <a:fillRect l="-1426" t="-16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508104" y="4932569"/>
            <a:ext cx="8675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Better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9632" y="4832655"/>
            <a:ext cx="25891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Often</a:t>
            </a:r>
            <a:r>
              <a:rPr lang="nb-NO" dirty="0"/>
              <a:t> </a:t>
            </a:r>
            <a:r>
              <a:rPr lang="nb-NO" dirty="0" err="1"/>
              <a:t>give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 err="1"/>
              <a:t>numerical</a:t>
            </a:r>
            <a:r>
              <a:rPr lang="nb-NO" dirty="0"/>
              <a:t> problems </a:t>
            </a:r>
            <a:br>
              <a:rPr lang="nb-NO" dirty="0"/>
            </a:br>
            <a:r>
              <a:rPr lang="nb-NO" dirty="0"/>
              <a:t>e.g. (0/0) or Nan/Nan</a:t>
            </a:r>
          </a:p>
        </p:txBody>
      </p:sp>
    </p:spTree>
    <p:extLst>
      <p:ext uri="{BB962C8B-B14F-4D97-AF65-F5344CB8AC3E}">
        <p14:creationId xmlns:p14="http://schemas.microsoft.com/office/powerpoint/2010/main" val="3425811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C39B7-657D-48A4-8672-4158EB866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649186-EC73-42F1-8E77-0E966EDC4F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838200"/>
            <a:ext cx="7267575" cy="337185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F4AC13-C5DC-4D26-89FB-E7653101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8982A1E-556E-471A-B195-BB20FF47341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835696" y="3861048"/>
            <a:ext cx="1296144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DE5E5FC-0127-4DBD-9FB4-58ACE2F25B81}"/>
              </a:ext>
            </a:extLst>
          </p:cNvPr>
          <p:cNvSpPr txBox="1"/>
          <p:nvPr/>
        </p:nvSpPr>
        <p:spPr>
          <a:xfrm>
            <a:off x="3196281" y="4244257"/>
            <a:ext cx="41120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sets the level of the weights</a:t>
            </a:r>
          </a:p>
          <a:p>
            <a:r>
              <a:rPr lang="en-US" dirty="0"/>
              <a:t>such that the largest value  before </a:t>
            </a:r>
            <a:br>
              <a:rPr lang="en-US" dirty="0"/>
            </a:br>
            <a:r>
              <a:rPr lang="en-US" dirty="0"/>
              <a:t>normalization is 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DDAA7B-FD19-4C61-A178-D3D754530C18}"/>
              </a:ext>
            </a:extLst>
          </p:cNvPr>
          <p:cNvSpPr txBox="1"/>
          <p:nvPr/>
        </p:nvSpPr>
        <p:spPr>
          <a:xfrm>
            <a:off x="4716016" y="2387739"/>
            <a:ext cx="34644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Given theta </a:t>
            </a:r>
            <a:br>
              <a:rPr lang="en-US" dirty="0"/>
            </a:br>
            <a:r>
              <a:rPr lang="en-US" dirty="0"/>
              <a:t>all variables are independent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DCD890D-39DE-41F6-829E-08170F9D1594}"/>
              </a:ext>
            </a:extLst>
          </p:cNvPr>
          <p:cNvCxnSpPr>
            <a:cxnSpLocks/>
          </p:cNvCxnSpPr>
          <p:nvPr/>
        </p:nvCxnSpPr>
        <p:spPr bwMode="auto">
          <a:xfrm flipH="1">
            <a:off x="3980283" y="2807505"/>
            <a:ext cx="720080" cy="3693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88450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696200" cy="1143000"/>
          </a:xfrm>
        </p:spPr>
        <p:txBody>
          <a:bodyPr/>
          <a:lstStyle/>
          <a:p>
            <a:r>
              <a:rPr lang="nb-NO" dirty="0"/>
              <a:t>Ex 6.4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48" y="1336050"/>
            <a:ext cx="8808871" cy="512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7183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7700" y="260648"/>
            <a:ext cx="7696200" cy="1143000"/>
          </a:xfrm>
        </p:spPr>
        <p:txBody>
          <a:bodyPr/>
          <a:lstStyle/>
          <a:p>
            <a:r>
              <a:rPr lang="en-US" dirty="0"/>
              <a:t>Ex 6.4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9552" y="1403648"/>
            <a:ext cx="3771900" cy="5049688"/>
          </a:xfrm>
        </p:spPr>
        <p:txBody>
          <a:bodyPr/>
          <a:lstStyle/>
          <a:p>
            <a:r>
              <a:rPr lang="en-US" sz="2000" dirty="0"/>
              <a:t>In the posterior of a and b</a:t>
            </a:r>
          </a:p>
          <a:p>
            <a:pPr lvl="1"/>
            <a:r>
              <a:rPr lang="en-US" sz="1800" dirty="0"/>
              <a:t>The marginal distributions are similar</a:t>
            </a:r>
          </a:p>
          <a:p>
            <a:pPr lvl="1"/>
            <a:r>
              <a:rPr lang="en-US" sz="1800" dirty="0"/>
              <a:t>Joint distribution of lambda 1 and 2 are different </a:t>
            </a:r>
          </a:p>
          <a:p>
            <a:r>
              <a:rPr lang="en-US" sz="2000" dirty="0"/>
              <a:t>The estimates are robust towards the formulation of prior distribution</a:t>
            </a:r>
          </a:p>
          <a:p>
            <a:endParaRPr lang="en-US" sz="2000" dirty="0"/>
          </a:p>
          <a:p>
            <a:r>
              <a:rPr lang="en-US" sz="2000" dirty="0"/>
              <a:t>In c. The method is a failure, we need many more samples to get this right</a:t>
            </a:r>
          </a:p>
          <a:p>
            <a:r>
              <a:rPr lang="en-US" sz="2000" dirty="0"/>
              <a:t>A too wide prior is sometimes not helpful</a:t>
            </a:r>
          </a:p>
          <a:p>
            <a:pPr lvl="1"/>
            <a:endParaRPr lang="en-US" sz="1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33405" b="3191"/>
          <a:stretch/>
        </p:blipFill>
        <p:spPr>
          <a:xfrm>
            <a:off x="4559154" y="890214"/>
            <a:ext cx="4321443" cy="306669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43949" y="5238243"/>
            <a:ext cx="3024336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Important to know when the method has failed!</a:t>
            </a:r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534C7377-2528-4337-BD20-E8F8506560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072" t="95466" r="21052" b="557"/>
          <a:stretch/>
        </p:blipFill>
        <p:spPr bwMode="auto">
          <a:xfrm>
            <a:off x="4571059" y="4529436"/>
            <a:ext cx="4321443" cy="19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4399B087-42BF-4562-AA91-F6A4E12618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4971" r="65684" b="557"/>
          <a:stretch/>
        </p:blipFill>
        <p:spPr bwMode="auto">
          <a:xfrm>
            <a:off x="4610985" y="4238730"/>
            <a:ext cx="3458607" cy="220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0358B0C-1318-448B-9E3A-0483CBF32807}"/>
              </a:ext>
            </a:extLst>
          </p:cNvPr>
          <p:cNvSpPr/>
          <p:nvPr/>
        </p:nvSpPr>
        <p:spPr bwMode="auto">
          <a:xfrm>
            <a:off x="7340386" y="4509186"/>
            <a:ext cx="1611580" cy="31500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197943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32979</TotalTime>
  <Words>650</Words>
  <Application>Microsoft Office PowerPoint</Application>
  <PresentationFormat>On-screen Show (4:3)</PresentationFormat>
  <Paragraphs>111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Cambria Math</vt:lpstr>
      <vt:lpstr>ヒラギノ角ゴ Pro W3</vt:lpstr>
      <vt:lpstr>Blank Presentation</vt:lpstr>
      <vt:lpstr>STK-4051/9051  Computational Statistics  Spring 2024 Comments to exercise 8 </vt:lpstr>
      <vt:lpstr>#26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 26</vt:lpstr>
      <vt:lpstr>PowerPoint Presentation</vt:lpstr>
      <vt:lpstr>PowerPoint Presentation</vt:lpstr>
      <vt:lpstr>PowerPoint Presentation</vt:lpstr>
      <vt:lpstr>Ex 26 &amp; 27 compare</vt:lpstr>
      <vt:lpstr>Ex 27 comments</vt:lpstr>
      <vt:lpstr>Ex 29</vt:lpstr>
      <vt:lpstr>PowerPoint Presentation</vt:lpstr>
      <vt:lpstr>PowerPoint Presentation</vt:lpstr>
      <vt:lpstr>Ex 32</vt:lpstr>
      <vt:lpstr>Comments</vt:lpstr>
      <vt:lpstr>PowerPoint Presentation</vt:lpstr>
      <vt:lpstr>PowerPoint Presentation</vt:lpstr>
      <vt:lpstr>Ex 6.4</vt:lpstr>
      <vt:lpstr>PowerPoint Presentation</vt:lpstr>
      <vt:lpstr>Ex 6.4</vt:lpstr>
      <vt:lpstr>Ex 6.4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Ex8_2024</dc:title>
  <dc:subject/>
  <dc:creator>Odd Kolbjørnsen</dc:creator>
  <cp:keywords/>
  <dc:description/>
  <cp:lastModifiedBy>Odd Kolbjørnsen</cp:lastModifiedBy>
  <cp:revision>710</cp:revision>
  <dcterms:created xsi:type="dcterms:W3CDTF">2018-08-23T16:15:48Z</dcterms:created>
  <dcterms:modified xsi:type="dcterms:W3CDTF">2024-03-12T17:26:29Z</dcterms:modified>
  <cp:category/>
</cp:coreProperties>
</file>