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6" r:id="rId2"/>
    <p:sldId id="258" r:id="rId3"/>
    <p:sldId id="257" r:id="rId4"/>
    <p:sldId id="303" r:id="rId5"/>
    <p:sldId id="271" r:id="rId6"/>
    <p:sldId id="272" r:id="rId7"/>
    <p:sldId id="260" r:id="rId8"/>
    <p:sldId id="269" r:id="rId9"/>
    <p:sldId id="270" r:id="rId10"/>
    <p:sldId id="273" r:id="rId11"/>
    <p:sldId id="282" r:id="rId12"/>
    <p:sldId id="280" r:id="rId13"/>
    <p:sldId id="274" r:id="rId14"/>
    <p:sldId id="275" r:id="rId15"/>
    <p:sldId id="297" r:id="rId16"/>
    <p:sldId id="298" r:id="rId17"/>
    <p:sldId id="299" r:id="rId18"/>
    <p:sldId id="300" r:id="rId19"/>
    <p:sldId id="283" r:id="rId20"/>
    <p:sldId id="291" r:id="rId21"/>
    <p:sldId id="293" r:id="rId22"/>
    <p:sldId id="294" r:id="rId23"/>
    <p:sldId id="295" r:id="rId24"/>
    <p:sldId id="296" r:id="rId25"/>
    <p:sldId id="301" r:id="rId26"/>
    <p:sldId id="302" r:id="rId2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3DBD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73" autoAdjust="0"/>
    <p:restoredTop sz="89318" autoAdjust="0"/>
  </p:normalViewPr>
  <p:slideViewPr>
    <p:cSldViewPr>
      <p:cViewPr varScale="1">
        <p:scale>
          <a:sx n="118" d="100"/>
          <a:sy n="118" d="100"/>
        </p:scale>
        <p:origin x="588" y="90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869335E-8B0B-E747-BF20-4F33BAEEACEB}" type="datetime1">
              <a:rPr lang="nb-NO"/>
              <a:pPr>
                <a:defRPr/>
              </a:pPr>
              <a:t>20.02.2024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A29E114-AD7D-5640-91AE-ABD55590079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0E28453-F6BE-B546-A98D-107E694FF3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85F33-64F2-DC45-8242-2D1EA2FA57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D754E-87E8-3F4E-8879-2A555318E5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CC4D6-CC22-5F43-961E-0E7301214E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4E8AA-21C1-294F-A0F0-D96940EE5D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668C4-2029-3A44-A36E-8E83129FD5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1078F-7754-0E43-992F-3441E48F0B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21B79-192D-244E-B153-B9BC177351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AEF93-74BC-934C-8F9E-C70852BA16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4A01A-608C-4147-80C7-C8BD8A98DD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5B175-C43A-5F41-B294-7D2392EA30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043E2C96-FA80-E446-99D1-91B1FF4F53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MN_MATH_A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3665538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oddkol@math.uio.n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0.png"/><Relationship Id="rId3" Type="http://schemas.openxmlformats.org/officeDocument/2006/relationships/image" Target="../media/image16.png"/><Relationship Id="rId7" Type="http://schemas.openxmlformats.org/officeDocument/2006/relationships/image" Target="../media/image17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50.png"/><Relationship Id="rId10" Type="http://schemas.openxmlformats.org/officeDocument/2006/relationships/image" Target="../media/image18.png"/><Relationship Id="rId4" Type="http://schemas.openxmlformats.org/officeDocument/2006/relationships/image" Target="../media/image10.png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8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19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43000" y="2286000"/>
            <a:ext cx="7543800" cy="1143000"/>
          </a:xfrm>
        </p:spPr>
        <p:txBody>
          <a:bodyPr/>
          <a:lstStyle/>
          <a:p>
            <a:r>
              <a:rPr lang="en-US" dirty="0"/>
              <a:t>STK-4051/9051  Computational Statistics  Spring 2024</a:t>
            </a:r>
            <a:br>
              <a:rPr lang="en-US" dirty="0"/>
            </a:br>
            <a:r>
              <a:rPr lang="en-US" dirty="0"/>
              <a:t>Ex5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3386847"/>
            <a:ext cx="7543800" cy="1752600"/>
          </a:xfrm>
        </p:spPr>
        <p:txBody>
          <a:bodyPr/>
          <a:lstStyle/>
          <a:p>
            <a:r>
              <a:rPr lang="en-US" sz="1400" dirty="0"/>
              <a:t>Instructor: Odd Kolbjørnsen, </a:t>
            </a:r>
            <a:r>
              <a:rPr lang="en-US" sz="1400" dirty="0">
                <a:hlinkClick r:id="rId2"/>
              </a:rPr>
              <a:t>oddkol@math.uio.no</a:t>
            </a:r>
            <a:endParaRPr lang="en-US" sz="1400" dirty="0"/>
          </a:p>
          <a:p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11ACEC-843C-4246-A041-906DA3573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2B4FDD-7A90-43FF-AF2E-F6A5B66AB81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508F42-10FE-43F5-9656-0BC5882C74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1026" name="Picture 2" descr="B2E45B56-3788-4626-A962-6C56E337881C-L0-001">
            <a:extLst>
              <a:ext uri="{FF2B5EF4-FFF2-40B4-BE49-F238E27FC236}">
                <a16:creationId xmlns:a16="http://schemas.microsoft.com/office/drawing/2014/main" id="{0A3F358D-73DB-496E-A7A6-E7127EC126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61" r="36705"/>
          <a:stretch/>
        </p:blipFill>
        <p:spPr bwMode="auto">
          <a:xfrm rot="5400000">
            <a:off x="3510453" y="-2350212"/>
            <a:ext cx="1944216" cy="8030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FFDB277-D0CC-4ABA-9096-332A5E132E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1350" y="2907899"/>
            <a:ext cx="2266950" cy="33147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F056995-BB5D-4484-B83A-44E26F7F4A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2120" y="2976308"/>
            <a:ext cx="3314700" cy="29527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3F9CC3C-3254-49E8-8336-030E16DE97B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5927"/>
          <a:stretch/>
        </p:blipFill>
        <p:spPr>
          <a:xfrm>
            <a:off x="445153" y="2889054"/>
            <a:ext cx="2450447" cy="207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373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464B4-A01A-42D7-8FC1-61BCD62B6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02E0A86-A610-4FD5-98D7-D81AC8B65C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370" r="76208" b="4881"/>
          <a:stretch/>
        </p:blipFill>
        <p:spPr>
          <a:xfrm rot="5400000">
            <a:off x="3303501" y="-2181452"/>
            <a:ext cx="1863086" cy="7902391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0860C4-CBE4-4B4C-93E1-51265DABC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8F8B01-E047-45AB-BD4F-B6598CC53F1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1E77AE-A4B3-4EAD-81A9-3F2FCDE612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0311FF2-86D0-4B55-B258-AC9E2D38AA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278" y="2757967"/>
            <a:ext cx="8301401" cy="279749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CC11D7D-CCF3-4710-B98D-FC8EBD6587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6400" y="3861048"/>
            <a:ext cx="3879322" cy="153506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75373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1D555-1545-4503-B2A9-29BDE68E1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304" y="527950"/>
            <a:ext cx="7696200" cy="1143000"/>
          </a:xfrm>
        </p:spPr>
        <p:txBody>
          <a:bodyPr/>
          <a:lstStyle/>
          <a:p>
            <a:r>
              <a:rPr lang="nb-NO" dirty="0"/>
              <a:t>Normal </a:t>
            </a:r>
            <a:r>
              <a:rPr lang="nb-NO" dirty="0" err="1"/>
              <a:t>distribution</a:t>
            </a:r>
            <a:r>
              <a:rPr lang="nb-NO" dirty="0"/>
              <a:t> is in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exponential</a:t>
            </a:r>
            <a:r>
              <a:rPr lang="nb-NO" dirty="0"/>
              <a:t> </a:t>
            </a:r>
            <a:r>
              <a:rPr lang="nb-NO" dirty="0" err="1"/>
              <a:t>family</a:t>
            </a:r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1F7DF5-988A-47AA-8136-2176CA811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C1E024-578F-43B3-9013-03D68CBE5B6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CDFC64-0E14-4927-A559-54C5691F31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STK 4051 Computational statistics, spring 2022</a:t>
            </a:r>
            <a:endParaRPr lang="en-US" dirty="0"/>
          </a:p>
        </p:txBody>
      </p:sp>
      <p:pic>
        <p:nvPicPr>
          <p:cNvPr id="7" name="Plassholder for innhold 3">
            <a:extLst>
              <a:ext uri="{FF2B5EF4-FFF2-40B4-BE49-F238E27FC236}">
                <a16:creationId xmlns:a16="http://schemas.microsoft.com/office/drawing/2014/main" id="{2A06DA58-3A18-46C5-9293-418F7B7DF7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677" b="82353"/>
          <a:stretch/>
        </p:blipFill>
        <p:spPr>
          <a:xfrm>
            <a:off x="1043608" y="1670950"/>
            <a:ext cx="5832648" cy="864096"/>
          </a:xfrm>
          <a:ln>
            <a:solidFill>
              <a:schemeClr val="tx1"/>
            </a:solidFill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7780635-BD81-4F5F-A189-79B82D848409}"/>
                  </a:ext>
                </a:extLst>
              </p:cNvPr>
              <p:cNvSpPr txBox="1"/>
              <p:nvPr/>
            </p:nvSpPr>
            <p:spPr>
              <a:xfrm>
                <a:off x="1187624" y="2620272"/>
                <a:ext cx="2696123" cy="6357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func>
                            <m:func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</m:fNam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num>
                                    <m:den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7780635-BD81-4F5F-A189-79B82D8484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2620272"/>
                <a:ext cx="2696123" cy="6357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C171C3F-8143-40C3-AE32-09E25380C7D9}"/>
                  </a:ext>
                </a:extLst>
              </p:cNvPr>
              <p:cNvSpPr txBox="1"/>
              <p:nvPr/>
            </p:nvSpPr>
            <p:spPr>
              <a:xfrm>
                <a:off x="956304" y="3350196"/>
                <a:ext cx="4509953" cy="74494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</m:d>
                            </m:e>
                            <m:sup>
                              <m:f>
                                <m:f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num>
                                <m:den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</a:rPr>
                                    <m:t>Σ</m:t>
                                  </m:r>
                                </m:e>
                              </m:d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1/2</m:t>
                              </m:r>
                            </m:sup>
                          </m:sSup>
                        </m:den>
                      </m:f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exp</m:t>
                          </m:r>
                        </m:fName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d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)</m:t>
                          </m:r>
                        </m:e>
                      </m:func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C171C3F-8143-40C3-AE32-09E25380C7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6304" y="3350196"/>
                <a:ext cx="4509953" cy="74494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0E3C2BD-6836-4CB0-9D52-9C5A0A15C8C3}"/>
                  </a:ext>
                </a:extLst>
              </p:cNvPr>
              <p:cNvSpPr txBox="1"/>
              <p:nvPr/>
            </p:nvSpPr>
            <p:spPr>
              <a:xfrm>
                <a:off x="1018303" y="4189317"/>
                <a:ext cx="3668825" cy="9235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</m:d>
                            </m:e>
                            <m:sup>
                              <m:f>
                                <m:f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</m:d>
                            </m:e>
                            <m:sup>
                              <m:f>
                                <m:f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num>
                                <m:den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exp</m:t>
                          </m:r>
                        </m:fName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d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0E3C2BD-6836-4CB0-9D52-9C5A0A15C8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8303" y="4189317"/>
                <a:ext cx="3668825" cy="9235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E4E790F-4745-C324-F489-2D3C13569C7A}"/>
                  </a:ext>
                </a:extLst>
              </p:cNvPr>
              <p:cNvSpPr txBox="1"/>
              <p:nvPr/>
            </p:nvSpPr>
            <p:spPr>
              <a:xfrm>
                <a:off x="1691680" y="5112903"/>
                <a:ext cx="6518092" cy="10159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</m:d>
                            </m:e>
                            <m:sup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</m:d>
                            </m:e>
                            <m:sup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b="0" i="1" smtClean="0">
                          <a:latin typeface="Cambria Math" panose="02040503050406030204" pitchFamily="18" charset="0"/>
                        </a:rPr>
                        <m:t>exp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exp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𝑄𝑦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 −2</m:t>
                              </m:r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𝑄𝑦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E4E790F-4745-C324-F489-2D3C13569C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1680" y="5112903"/>
                <a:ext cx="6518092" cy="101591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84550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6">
            <a:extLst>
              <a:ext uri="{FF2B5EF4-FFF2-40B4-BE49-F238E27FC236}">
                <a16:creationId xmlns:a16="http://schemas.microsoft.com/office/drawing/2014/main" id="{0BE563A2-272F-4ACE-A1CF-5C7B2571D6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5662" r="19875" b="81372"/>
          <a:stretch/>
        </p:blipFill>
        <p:spPr>
          <a:xfrm>
            <a:off x="0" y="1460320"/>
            <a:ext cx="8168895" cy="83398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326199-020B-4D64-8B87-456F005AA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973275-C1DF-48A8-B6AE-0822EC96E0E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70DB4A-6899-4A1E-8118-A6756A34A5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7" name="Plassholder for innhold 3">
            <a:extLst>
              <a:ext uri="{FF2B5EF4-FFF2-40B4-BE49-F238E27FC236}">
                <a16:creationId xmlns:a16="http://schemas.microsoft.com/office/drawing/2014/main" id="{7997F1CE-403D-4E58-9A99-2AF50860DA6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317"/>
          <a:stretch/>
        </p:blipFill>
        <p:spPr bwMode="auto">
          <a:xfrm>
            <a:off x="427788" y="2347561"/>
            <a:ext cx="5947357" cy="1198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lassholder for innhold 3">
            <a:extLst>
              <a:ext uri="{FF2B5EF4-FFF2-40B4-BE49-F238E27FC236}">
                <a16:creationId xmlns:a16="http://schemas.microsoft.com/office/drawing/2014/main" id="{57678E37-08B5-45E3-B020-3E3BA0A43BE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95" b="81872"/>
          <a:stretch/>
        </p:blipFill>
        <p:spPr bwMode="auto">
          <a:xfrm>
            <a:off x="3401467" y="681197"/>
            <a:ext cx="5544616" cy="8876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21FF2F3-4091-4879-B141-7822CE86425F}"/>
              </a:ext>
            </a:extLst>
          </p:cNvPr>
          <p:cNvSpPr txBox="1"/>
          <p:nvPr/>
        </p:nvSpPr>
        <p:spPr>
          <a:xfrm>
            <a:off x="427788" y="836712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Alternative: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12CCEF4-C428-4450-8528-E2ABB73C7C4A}"/>
              </a:ext>
            </a:extLst>
          </p:cNvPr>
          <p:cNvSpPr txBox="1"/>
          <p:nvPr/>
        </p:nvSpPr>
        <p:spPr>
          <a:xfrm>
            <a:off x="601561" y="3644400"/>
            <a:ext cx="48928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Sufficient</a:t>
            </a:r>
            <a:r>
              <a:rPr lang="nb-NO" dirty="0"/>
              <a:t> </a:t>
            </a:r>
            <a:r>
              <a:rPr lang="nb-NO" dirty="0" err="1"/>
              <a:t>statistics</a:t>
            </a:r>
            <a:r>
              <a:rPr lang="nb-NO" dirty="0"/>
              <a:t> for normal </a:t>
            </a:r>
            <a:r>
              <a:rPr lang="nb-NO" dirty="0" err="1"/>
              <a:t>distribution</a:t>
            </a:r>
            <a:r>
              <a:rPr lang="nb-NO" dirty="0"/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DA2A7AB-A545-4B06-8836-597AAAC2D5D4}"/>
                  </a:ext>
                </a:extLst>
              </p:cNvPr>
              <p:cNvSpPr txBox="1"/>
              <p:nvPr/>
            </p:nvSpPr>
            <p:spPr>
              <a:xfrm>
                <a:off x="3179920" y="4083034"/>
                <a:ext cx="1781770" cy="84029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p>
                            <m:sSupPr>
                              <m:ctrlPr>
                                <a:rPr lang="nb-NO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p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acc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Sup>
                            <m:sSub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DA2A7AB-A545-4B06-8836-597AAAC2D5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9920" y="4083034"/>
                <a:ext cx="1781770" cy="84029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2F8ED61-6DE5-42EB-ABD3-D9FB4F0E345B}"/>
                  </a:ext>
                </a:extLst>
              </p:cNvPr>
              <p:cNvSpPr txBox="1"/>
              <p:nvPr/>
            </p:nvSpPr>
            <p:spPr>
              <a:xfrm>
                <a:off x="778732" y="4077072"/>
                <a:ext cx="2232248" cy="84029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</m:acc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2F8ED61-6DE5-42EB-ABD3-D9FB4F0E34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732" y="4077072"/>
                <a:ext cx="2232248" cy="84029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CDCCB1A-D2A9-4361-AA35-8CA5AA73FB18}"/>
                  </a:ext>
                </a:extLst>
              </p:cNvPr>
              <p:cNvSpPr txBox="1"/>
              <p:nvPr/>
            </p:nvSpPr>
            <p:spPr>
              <a:xfrm>
                <a:off x="1043608" y="5867399"/>
                <a:ext cx="133889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nb-NO" b="1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</m:acc>
                        </m:e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𝝁</m:t>
                      </m:r>
                    </m:oMath>
                  </m:oMathPara>
                </a14:m>
                <a:endParaRPr lang="nb-NO" b="1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CDCCB1A-D2A9-4361-AA35-8CA5AA73FB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5867399"/>
                <a:ext cx="1338893" cy="307777"/>
              </a:xfrm>
              <a:prstGeom prst="rect">
                <a:avLst/>
              </a:prstGeom>
              <a:blipFill>
                <a:blip r:embed="rId7"/>
                <a:stretch>
                  <a:fillRect l="-3636" r="-4091" b="-2941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7C93046A-5C47-4A4E-9525-5D53CE643491}"/>
                  </a:ext>
                </a:extLst>
              </p:cNvPr>
              <p:cNvSpPr/>
              <p:nvPr/>
            </p:nvSpPr>
            <p:spPr>
              <a:xfrm>
                <a:off x="899592" y="4888357"/>
                <a:ext cx="3898888" cy="93262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nb-NO" b="1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</m:acc>
                        </m:e>
                        <m:e>
                          <m:sSup>
                            <m:sSupPr>
                              <m:ctrlP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p>
                          </m:sSup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nb-NO" b="1" dirty="0"/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7C93046A-5C47-4A4E-9525-5D53CE64349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4888357"/>
                <a:ext cx="3898888" cy="93262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Picture 21">
            <a:extLst>
              <a:ext uri="{FF2B5EF4-FFF2-40B4-BE49-F238E27FC236}">
                <a16:creationId xmlns:a16="http://schemas.microsoft.com/office/drawing/2014/main" id="{8B7D72F6-3010-4491-99C1-BD3D7896465A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0325" t="72639" r="51964" b="1163"/>
          <a:stretch/>
        </p:blipFill>
        <p:spPr>
          <a:xfrm>
            <a:off x="5815515" y="4365104"/>
            <a:ext cx="3130568" cy="732898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0D8E0B2-01A5-4D9B-9DC1-B790A74C58E6}"/>
              </a:ext>
            </a:extLst>
          </p:cNvPr>
          <p:cNvCxnSpPr>
            <a:cxnSpLocks/>
            <a:endCxn id="20" idx="3"/>
          </p:cNvCxnSpPr>
          <p:nvPr/>
        </p:nvCxnSpPr>
        <p:spPr bwMode="auto">
          <a:xfrm flipH="1">
            <a:off x="4798480" y="4665356"/>
            <a:ext cx="1281216" cy="68931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27" name="Plassholder for innhold 3">
            <a:extLst>
              <a:ext uri="{FF2B5EF4-FFF2-40B4-BE49-F238E27FC236}">
                <a16:creationId xmlns:a16="http://schemas.microsoft.com/office/drawing/2014/main" id="{648153FA-63D7-4E86-A2B9-814483DD558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05" t="76497" r="61068" b="5297"/>
          <a:stretch/>
        </p:blipFill>
        <p:spPr bwMode="auto">
          <a:xfrm>
            <a:off x="48806" y="5857525"/>
            <a:ext cx="1000745" cy="317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61703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  <p:bldP spid="17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EF547E-DCFB-402B-BBB3-8F289979F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595269-CAD9-431A-9020-0C16C89EE91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E2BBC0-CF05-4B7C-8699-271544ED9A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A8E1D4A-44E7-491C-BF96-DBEBFFC7F027}"/>
                  </a:ext>
                </a:extLst>
              </p:cNvPr>
              <p:cNvSpPr txBox="1"/>
              <p:nvPr/>
            </p:nvSpPr>
            <p:spPr>
              <a:xfrm>
                <a:off x="755576" y="1340768"/>
                <a:ext cx="1781770" cy="84029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p>
                            <m:sSupPr>
                              <m:ctrlPr>
                                <a:rPr lang="nb-NO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p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acc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Sup>
                            <m:sSub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A8E1D4A-44E7-491C-BF96-DBEBFFC7F0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1340768"/>
                <a:ext cx="1781770" cy="84029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EAEC889-FD05-4BAE-B2D0-D836F84885C9}"/>
                  </a:ext>
                </a:extLst>
              </p:cNvPr>
              <p:cNvSpPr txBox="1"/>
              <p:nvPr/>
            </p:nvSpPr>
            <p:spPr>
              <a:xfrm>
                <a:off x="1174770" y="2421519"/>
                <a:ext cx="2234458" cy="3634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p>
                                <m:sSup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  <m:sup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</m:e>
                          </m:acc>
                        </m:e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𝚺</m:t>
                      </m:r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𝝁</m:t>
                      </m:r>
                      <m:sSup>
                        <m:sSup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𝝁</m:t>
                          </m:r>
                        </m:e>
                        <m:sup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𝑻</m:t>
                          </m:r>
                        </m:sup>
                      </m:sSup>
                    </m:oMath>
                  </m:oMathPara>
                </a14:m>
                <a:endParaRPr lang="nb-NO" b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EAEC889-FD05-4BAE-B2D0-D836F84885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4770" y="2421519"/>
                <a:ext cx="2234458" cy="363433"/>
              </a:xfrm>
              <a:prstGeom prst="rect">
                <a:avLst/>
              </a:prstGeom>
              <a:blipFill>
                <a:blip r:embed="rId3"/>
                <a:stretch>
                  <a:fillRect l="-2186" r="-820" b="-18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2730BD2C-4F75-4034-963E-824DD349EC6E}"/>
                  </a:ext>
                </a:extLst>
              </p:cNvPr>
              <p:cNvSpPr/>
              <p:nvPr/>
            </p:nvSpPr>
            <p:spPr>
              <a:xfrm>
                <a:off x="539552" y="2876824"/>
                <a:ext cx="7720832" cy="17729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p>
                                <m:sSup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  <m:sup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</m:e>
                          </m:acc>
                        </m:e>
                        <m:e>
                          <m:sSup>
                            <m:sSupPr>
                              <m:ctrlPr>
                                <a:rPr lang="nb-NO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p>
                          </m:s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  <m:t>𝒚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bSup>
                            </m:e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𝜽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sup>
                              </m:sSup>
                            </m:e>
                          </m:d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                    </m:t>
                          </m:r>
                        </m:e>
                      </m:nary>
                    </m:oMath>
                  </m:oMathPara>
                </a14:m>
                <a:endParaRPr lang="nb-NO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                             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𝜽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sup>
                              </m:sSup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begChr m:val="|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𝜽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sup>
                              </m:sSup>
                            </m:e>
                          </m:d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  <m:t>𝜽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lang="nb-NO" b="1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</m:d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2730BD2C-4F75-4034-963E-824DD349EC6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2876824"/>
                <a:ext cx="7720832" cy="177292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17800A72-D06D-4347-B98D-A5ECCF50089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325" t="72639" r="51964" b="1163"/>
          <a:stretch/>
        </p:blipFill>
        <p:spPr>
          <a:xfrm>
            <a:off x="4683118" y="4979057"/>
            <a:ext cx="3130568" cy="732898"/>
          </a:xfrm>
          <a:prstGeom prst="rect">
            <a:avLst/>
          </a:prstGeom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D5A547F-4EF9-489B-8867-B6F1DEA09782}"/>
              </a:ext>
            </a:extLst>
          </p:cNvPr>
          <p:cNvCxnSpPr>
            <a:cxnSpLocks/>
          </p:cNvCxnSpPr>
          <p:nvPr/>
        </p:nvCxnSpPr>
        <p:spPr bwMode="auto">
          <a:xfrm flipV="1">
            <a:off x="5022946" y="4360199"/>
            <a:ext cx="72008" cy="7382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30FEF05-3CF7-4115-ABB5-008B5AE94EA2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4067944" y="4347461"/>
            <a:ext cx="864096" cy="10977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24" name="Plassholder for innhold 3">
            <a:extLst>
              <a:ext uri="{FF2B5EF4-FFF2-40B4-BE49-F238E27FC236}">
                <a16:creationId xmlns:a16="http://schemas.microsoft.com/office/drawing/2014/main" id="{7C0F998D-D7F0-4E83-84D0-CE416736A33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05" t="55676" r="61068" b="23117"/>
          <a:stretch/>
        </p:blipFill>
        <p:spPr bwMode="auto">
          <a:xfrm>
            <a:off x="39178" y="3157757"/>
            <a:ext cx="1000745" cy="370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lassholder for innhold 3">
            <a:extLst>
              <a:ext uri="{FF2B5EF4-FFF2-40B4-BE49-F238E27FC236}">
                <a16:creationId xmlns:a16="http://schemas.microsoft.com/office/drawing/2014/main" id="{7CF48A10-A52B-45A9-BE29-0C97644D592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05" t="76497" r="61068" b="5297"/>
          <a:stretch/>
        </p:blipFill>
        <p:spPr bwMode="auto">
          <a:xfrm>
            <a:off x="39179" y="2410782"/>
            <a:ext cx="1000745" cy="317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CB242084-69BD-4E9D-AA3D-1764C18A1FB2}"/>
              </a:ext>
            </a:extLst>
          </p:cNvPr>
          <p:cNvCxnSpPr>
            <a:cxnSpLocks/>
          </p:cNvCxnSpPr>
          <p:nvPr/>
        </p:nvCxnSpPr>
        <p:spPr bwMode="auto">
          <a:xfrm flipV="1">
            <a:off x="5022946" y="4347461"/>
            <a:ext cx="1493270" cy="74460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673770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5194CCC-FF26-4E76-B656-362E14868D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9074" y="908720"/>
            <a:ext cx="7551926" cy="476476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5DC0BA-BD7B-401E-AB08-9597192D5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6B5845-33B5-44BF-8BA6-3862DAC2D2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D8B64B-2917-42FC-AE65-2C99523DC8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497A690-78D3-A985-B530-E2EB17EE9BA1}"/>
              </a:ext>
            </a:extLst>
          </p:cNvPr>
          <p:cNvSpPr txBox="1"/>
          <p:nvPr/>
        </p:nvSpPr>
        <p:spPr>
          <a:xfrm>
            <a:off x="449074" y="908720"/>
            <a:ext cx="1935145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From scratch…</a:t>
            </a:r>
          </a:p>
        </p:txBody>
      </p:sp>
    </p:spTree>
    <p:extLst>
      <p:ext uri="{BB962C8B-B14F-4D97-AF65-F5344CB8AC3E}">
        <p14:creationId xmlns:p14="http://schemas.microsoft.com/office/powerpoint/2010/main" val="2079844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ECE83F5-2777-489F-911B-2EB908FABF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8709"/>
          <a:stretch/>
        </p:blipFill>
        <p:spPr>
          <a:xfrm>
            <a:off x="323528" y="573992"/>
            <a:ext cx="8118168" cy="354977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ECAE62-C11A-40E9-9164-3FB37D637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BC37D9-DCD6-480A-96CB-8C05364173F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CDC82C-45E3-41D1-A9E5-145BE1FAD0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ED09AC0-EE7D-487D-B33A-22412FB39168}"/>
                  </a:ext>
                </a:extLst>
              </p:cNvPr>
              <p:cNvSpPr txBox="1"/>
              <p:nvPr/>
            </p:nvSpPr>
            <p:spPr>
              <a:xfrm>
                <a:off x="1259632" y="4377016"/>
                <a:ext cx="5842561" cy="165776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nb-NO" b="0" i="1" dirty="0">
                  <a:latin typeface="Cambria Math" panose="02040503050406030204" pitchFamily="18" charset="0"/>
                </a:endParaRPr>
              </a:p>
              <a:p>
                <a:pPr/>
                <a:br>
                  <a:rPr lang="nb-NO" b="0" i="1" dirty="0"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d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𝐸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p>
                              </m:sSup>
                            </m:e>
                          </m:d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nb-NO" b="0" i="1" dirty="0">
                  <a:latin typeface="Cambria Math" panose="02040503050406030204" pitchFamily="18" charset="0"/>
                </a:endParaRPr>
              </a:p>
              <a:p>
                <a:endParaRPr lang="nb-NO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𝐸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p>
                              </m:sSup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𝐸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p>
                              </m:sSup>
                            </m:e>
                          </m:d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𝐸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p>
                              </m:sSup>
                            </m:e>
                          </m:d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 =0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ED09AC0-EE7D-487D-B33A-22412FB391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2" y="4377016"/>
                <a:ext cx="5842561" cy="1657762"/>
              </a:xfrm>
              <a:prstGeom prst="rect">
                <a:avLst/>
              </a:prstGeom>
              <a:blipFill>
                <a:blip r:embed="rId3"/>
                <a:stretch>
                  <a:fillRect b="-438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AD292FC-E83C-4A3C-B9B1-EED3D7F6AC9F}"/>
              </a:ext>
            </a:extLst>
          </p:cNvPr>
          <p:cNvSpPr/>
          <p:nvPr/>
        </p:nvSpPr>
        <p:spPr bwMode="auto">
          <a:xfrm>
            <a:off x="190500" y="1771650"/>
            <a:ext cx="1562100" cy="3333750"/>
          </a:xfrm>
          <a:custGeom>
            <a:avLst/>
            <a:gdLst>
              <a:gd name="connsiteX0" fmla="*/ 1019175 w 1562100"/>
              <a:gd name="connsiteY0" fmla="*/ 3333750 h 3333750"/>
              <a:gd name="connsiteX1" fmla="*/ 1019175 w 1562100"/>
              <a:gd name="connsiteY1" fmla="*/ 3333750 h 3333750"/>
              <a:gd name="connsiteX2" fmla="*/ 714375 w 1562100"/>
              <a:gd name="connsiteY2" fmla="*/ 3276600 h 3333750"/>
              <a:gd name="connsiteX3" fmla="*/ 0 w 1562100"/>
              <a:gd name="connsiteY3" fmla="*/ 2362200 h 3333750"/>
              <a:gd name="connsiteX4" fmla="*/ 47625 w 1562100"/>
              <a:gd name="connsiteY4" fmla="*/ 857250 h 3333750"/>
              <a:gd name="connsiteX5" fmla="*/ 409575 w 1562100"/>
              <a:gd name="connsiteY5" fmla="*/ 133350 h 3333750"/>
              <a:gd name="connsiteX6" fmla="*/ 1562100 w 1562100"/>
              <a:gd name="connsiteY6" fmla="*/ 0 h 3333750"/>
              <a:gd name="connsiteX7" fmla="*/ 1562100 w 1562100"/>
              <a:gd name="connsiteY7" fmla="*/ 0 h 3333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62100" h="3333750">
                <a:moveTo>
                  <a:pt x="1019175" y="3333750"/>
                </a:moveTo>
                <a:lnTo>
                  <a:pt x="1019175" y="3333750"/>
                </a:lnTo>
                <a:cubicBezTo>
                  <a:pt x="736690" y="3303484"/>
                  <a:pt x="824002" y="3358820"/>
                  <a:pt x="714375" y="3276600"/>
                </a:cubicBezTo>
                <a:lnTo>
                  <a:pt x="0" y="2362200"/>
                </a:lnTo>
                <a:lnTo>
                  <a:pt x="47625" y="857250"/>
                </a:lnTo>
                <a:lnTo>
                  <a:pt x="409575" y="133350"/>
                </a:lnTo>
                <a:lnTo>
                  <a:pt x="1562100" y="0"/>
                </a:lnTo>
                <a:lnTo>
                  <a:pt x="1562100" y="0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123249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21549-6379-4D6F-9C92-0FB6CF3E9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60E3774-68ED-4754-A594-ABDF812BBD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199" y="838200"/>
            <a:ext cx="8370253" cy="475104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D21570-BF8A-441D-B1F7-E752B63F3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10A6AF-332C-4F1A-AF7F-789C3D03730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0C7B6F-5366-41B6-BD65-40B0F80FE7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E3A9C7C-9024-4A9D-BBA7-CCB7C7CB31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8440" y="2614375"/>
            <a:ext cx="4722603" cy="186876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Content Placeholder 6">
            <a:extLst>
              <a:ext uri="{FF2B5EF4-FFF2-40B4-BE49-F238E27FC236}">
                <a16:creationId xmlns:a16="http://schemas.microsoft.com/office/drawing/2014/main" id="{E5B02B0E-89CD-4D26-BEEA-A65B45344C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292" t="57386" r="64705" b="30489"/>
          <a:stretch/>
        </p:blipFill>
        <p:spPr bwMode="auto">
          <a:xfrm>
            <a:off x="1758667" y="4805541"/>
            <a:ext cx="25142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335685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76DE52A-AD50-4430-9556-1011835C0A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7543" y="836712"/>
            <a:ext cx="7705899" cy="5184576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D71C02-6467-464A-B3C4-FC55C4533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A53128-0BC8-4B4D-9623-CA0FC99DC8F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586382-DA4E-415E-AD05-AC030E0E2B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1B5E1CE-643C-49DC-BD8A-3EAAF49629B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325" t="72639" r="51964" b="1163"/>
          <a:stretch/>
        </p:blipFill>
        <p:spPr>
          <a:xfrm>
            <a:off x="5228797" y="3184779"/>
            <a:ext cx="3130568" cy="73289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8B1986D-CAE7-4718-8456-9D83EB54145A}"/>
              </a:ext>
            </a:extLst>
          </p:cNvPr>
          <p:cNvSpPr txBox="1"/>
          <p:nvPr/>
        </p:nvSpPr>
        <p:spPr>
          <a:xfrm>
            <a:off x="4320492" y="2914745"/>
            <a:ext cx="31999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err="1"/>
              <a:t>Only</a:t>
            </a:r>
            <a:r>
              <a:rPr lang="nb-NO" sz="1400" dirty="0"/>
              <a:t> </a:t>
            </a:r>
            <a:r>
              <a:rPr lang="nb-NO" sz="1400" dirty="0" err="1"/>
              <a:t>update</a:t>
            </a:r>
            <a:r>
              <a:rPr lang="nb-NO" sz="1400" dirty="0"/>
              <a:t> data </a:t>
            </a:r>
            <a:r>
              <a:rPr lang="nb-NO" sz="1400" dirty="0" err="1"/>
              <a:t>which</a:t>
            </a:r>
            <a:r>
              <a:rPr lang="nb-NO" sz="1400" dirty="0"/>
              <a:t> have  </a:t>
            </a:r>
            <a:r>
              <a:rPr lang="nb-NO" sz="1400" dirty="0" err="1"/>
              <a:t>missing</a:t>
            </a:r>
            <a:endParaRPr lang="nb-NO" sz="1400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A6D756E-931F-445D-91EE-6BD834FFDE7E}"/>
              </a:ext>
            </a:extLst>
          </p:cNvPr>
          <p:cNvCxnSpPr>
            <a:cxnSpLocks/>
          </p:cNvCxnSpPr>
          <p:nvPr/>
        </p:nvCxnSpPr>
        <p:spPr bwMode="auto">
          <a:xfrm flipH="1">
            <a:off x="2699792" y="3222522"/>
            <a:ext cx="2448272" cy="4225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B2DF9356-F7A6-4B05-BA93-C098BECAE4B1}"/>
              </a:ext>
            </a:extLst>
          </p:cNvPr>
          <p:cNvSpPr txBox="1"/>
          <p:nvPr/>
        </p:nvSpPr>
        <p:spPr>
          <a:xfrm>
            <a:off x="4788178" y="1414063"/>
            <a:ext cx="20056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err="1"/>
              <a:t>Initialize</a:t>
            </a:r>
            <a:r>
              <a:rPr lang="nb-NO" sz="1400" dirty="0"/>
              <a:t> </a:t>
            </a:r>
            <a:r>
              <a:rPr lang="nb-NO" sz="1400" dirty="0" err="1"/>
              <a:t>mu</a:t>
            </a:r>
            <a:r>
              <a:rPr lang="nb-NO" sz="1400" dirty="0"/>
              <a:t> and sigma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58484F0-8D9A-4033-B805-3631C832CB42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1823864" y="2270621"/>
            <a:ext cx="4096585" cy="646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88C502C3-CA9B-40C1-BBA2-C26C9F0B3415}"/>
              </a:ext>
            </a:extLst>
          </p:cNvPr>
          <p:cNvSpPr txBox="1"/>
          <p:nvPr/>
        </p:nvSpPr>
        <p:spPr>
          <a:xfrm>
            <a:off x="6076075" y="2184466"/>
            <a:ext cx="1438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/>
              <a:t>Set data for all  </a:t>
            </a:r>
          </a:p>
        </p:txBody>
      </p:sp>
    </p:spTree>
    <p:extLst>
      <p:ext uri="{BB962C8B-B14F-4D97-AF65-F5344CB8AC3E}">
        <p14:creationId xmlns:p14="http://schemas.microsoft.com/office/powerpoint/2010/main" val="4103145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464B4-A01A-42D7-8FC1-61BCD62B6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02E0A86-A610-4FD5-98D7-D81AC8B65C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370" r="76208" b="4881"/>
          <a:stretch/>
        </p:blipFill>
        <p:spPr>
          <a:xfrm rot="5400000">
            <a:off x="3303501" y="-2181452"/>
            <a:ext cx="1863086" cy="7902391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0860C4-CBE4-4B4C-93E1-51265DABC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8F8B01-E047-45AB-BD4F-B6598CC53F1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1E77AE-A4B3-4EAD-81A9-3F2FCDE612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36BBADD-1B35-4D23-B4B6-4426A4D50A5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325" t="72639" r="51964" b="1163"/>
          <a:stretch/>
        </p:blipFill>
        <p:spPr>
          <a:xfrm>
            <a:off x="5570663" y="3211152"/>
            <a:ext cx="3130568" cy="732898"/>
          </a:xfrm>
          <a:prstGeom prst="rect">
            <a:avLst/>
          </a:prstGeom>
        </p:spPr>
      </p:pic>
      <p:pic>
        <p:nvPicPr>
          <p:cNvPr id="11" name="Content Placeholder 6">
            <a:extLst>
              <a:ext uri="{FF2B5EF4-FFF2-40B4-BE49-F238E27FC236}">
                <a16:creationId xmlns:a16="http://schemas.microsoft.com/office/drawing/2014/main" id="{0D36310F-610E-4CA8-A273-D425393D7E5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6047" r="41377"/>
          <a:stretch/>
        </p:blipFill>
        <p:spPr bwMode="auto">
          <a:xfrm>
            <a:off x="270932" y="2888252"/>
            <a:ext cx="4906889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5258224-6449-4596-A413-62A416F5F2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411" y="5193450"/>
            <a:ext cx="8162967" cy="73289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42986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E58F8D-C086-4D2A-B37B-C1E9AF45F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2E6147-C86F-4341-8E01-76EC7D3AD71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01DD1C-2E4A-4471-8323-DCDF826A51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7586A2-1129-4041-ADCB-845AE0B9E7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934" y="1196752"/>
            <a:ext cx="8682704" cy="9361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03D3D3F-AA78-4D79-8C91-C0A4B566C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2492896"/>
            <a:ext cx="8949565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6602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5E8D2-F0B5-460A-9172-1BCE50A5B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109" y="404664"/>
            <a:ext cx="7696200" cy="1143000"/>
          </a:xfrm>
        </p:spPr>
        <p:txBody>
          <a:bodyPr/>
          <a:lstStyle/>
          <a:p>
            <a:r>
              <a:rPr lang="nb-NO" dirty="0" err="1"/>
              <a:t>Bootstrap</a:t>
            </a:r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1C06B9-4E6C-4956-9A66-AD8C65CA0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AC0DBE-FB0B-4730-9003-E8EC958AFAC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B28AF2-E3C7-461F-BF1D-557B5FA3F1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76C0F9-842E-4E81-A3A3-635A055B02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700808"/>
            <a:ext cx="3980943" cy="252940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5D9CF17-BDCB-4E7C-893D-5F92409104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588"/>
          <a:stretch/>
        </p:blipFill>
        <p:spPr>
          <a:xfrm>
            <a:off x="4572000" y="1669368"/>
            <a:ext cx="4258816" cy="25922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8FA4B40-11AB-4E2E-BCB1-2997AA4C4D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16" y="4741451"/>
            <a:ext cx="2352675" cy="10763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E6ABC8C-8E77-45A3-B2A1-C20CCE00D9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6996" y="4699256"/>
            <a:ext cx="4258817" cy="123352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BB0EF19-CE1C-4B28-856D-5F0496438D0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6980"/>
          <a:stretch/>
        </p:blipFill>
        <p:spPr>
          <a:xfrm>
            <a:off x="6777038" y="4741451"/>
            <a:ext cx="2277046" cy="1085850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00D2367-315C-46F2-865E-1B7E655819D0}"/>
              </a:ext>
            </a:extLst>
          </p:cNvPr>
          <p:cNvCxnSpPr>
            <a:cxnSpLocks/>
          </p:cNvCxnSpPr>
          <p:nvPr/>
        </p:nvCxnSpPr>
        <p:spPr bwMode="auto">
          <a:xfrm flipH="1">
            <a:off x="6460974" y="2338965"/>
            <a:ext cx="2359498" cy="6967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AF3A3AD5-2D52-4101-B7FF-C17A76ECBA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64288" y="2030668"/>
            <a:ext cx="2016599" cy="36010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72863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7725055-E795-4C9C-B057-0365DD3D95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111"/>
          <a:stretch/>
        </p:blipFill>
        <p:spPr>
          <a:xfrm>
            <a:off x="438157" y="3068960"/>
            <a:ext cx="7396571" cy="1368152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A2480FE-60EC-458F-B277-E0B4ACEF24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7504" y="1257672"/>
            <a:ext cx="7272808" cy="140480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9E7D90-795E-4126-8D10-7C62CA185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AF9CB1-D82F-4319-8A79-F0A07240CD0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4947BC-0054-4B22-BF3D-7E5E103C61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344C7E4-9315-4DFF-AF98-BC3CC6661C4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905"/>
          <a:stretch/>
        </p:blipFill>
        <p:spPr>
          <a:xfrm>
            <a:off x="143894" y="4411240"/>
            <a:ext cx="7143336" cy="457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3047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7EDCE-3AAA-ACE0-8F36-AA9D424CC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C7B7B84-66E5-1FE8-D8E1-4375565738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43779"/>
          <a:stretch/>
        </p:blipFill>
        <p:spPr>
          <a:xfrm>
            <a:off x="647700" y="692696"/>
            <a:ext cx="7696200" cy="2088232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6C5F44-59C2-0E8D-D01F-0C6DF979D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3D8F0A-D9A6-C081-F6A9-AB4BA47ED0E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7262B1-5AD0-EE44-D346-A7D02AEC62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32914F-0967-7FC6-F403-19AD10055D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3589947"/>
            <a:ext cx="8138289" cy="194421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487004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C7B7B84-66E5-1FE8-D8E1-4375565738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56221" b="31470"/>
          <a:stretch/>
        </p:blipFill>
        <p:spPr>
          <a:xfrm>
            <a:off x="466027" y="987804"/>
            <a:ext cx="7696200" cy="45720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6C5F44-59C2-0E8D-D01F-0C6DF979D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3D8F0A-D9A6-C081-F6A9-AB4BA47ED0E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7262B1-5AD0-EE44-D346-A7D02AEC62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FA67932-E6AD-217F-FBC5-F8EF349C2E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1594608"/>
            <a:ext cx="7101408" cy="4537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6475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C7B7B84-66E5-1FE8-D8E1-4375565738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5914" b="18577"/>
          <a:stretch/>
        </p:blipFill>
        <p:spPr>
          <a:xfrm>
            <a:off x="457200" y="838200"/>
            <a:ext cx="7696200" cy="576064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6C5F44-59C2-0E8D-D01F-0C6DF979D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3D8F0A-D9A6-C081-F6A9-AB4BA47ED0E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7262B1-5AD0-EE44-D346-A7D02AEC62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E527D45-693A-8610-CF1D-F7B25D285B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r="-410" b="93700"/>
          <a:stretch/>
        </p:blipFill>
        <p:spPr>
          <a:xfrm>
            <a:off x="457200" y="1619603"/>
            <a:ext cx="7220121" cy="56930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2461627-09B3-EBFA-95CC-B9F59AB3A7E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0142"/>
          <a:stretch/>
        </p:blipFill>
        <p:spPr>
          <a:xfrm>
            <a:off x="447996" y="2217621"/>
            <a:ext cx="7190624" cy="3601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4401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C7B7B84-66E5-1FE8-D8E1-4375565738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85300"/>
          <a:stretch/>
        </p:blipFill>
        <p:spPr>
          <a:xfrm>
            <a:off x="478527" y="889306"/>
            <a:ext cx="7696200" cy="54600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6C5F44-59C2-0E8D-D01F-0C6DF979D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3D8F0A-D9A6-C081-F6A9-AB4BA47ED0E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7262B1-5AD0-EE44-D346-A7D02AEC62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12FED4-7069-6A6E-57A8-9A648D2055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462" y="2060848"/>
            <a:ext cx="8478644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686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7175286-0B5C-48EC-B4ED-15B2C73E9F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592" y="836712"/>
            <a:ext cx="8728815" cy="3384376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0CDA8C-5DAB-4AD8-A564-15EAB5275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EA8BAF-C865-45A8-A9DA-AA0EECAFBB0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4C7B7C-C211-4A67-B8C1-F7210BE79A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  <p:extLst>
      <p:ext uri="{BB962C8B-B14F-4D97-AF65-F5344CB8AC3E}">
        <p14:creationId xmlns:p14="http://schemas.microsoft.com/office/powerpoint/2010/main" val="40124339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41784"/>
            <a:ext cx="7696200" cy="1143000"/>
          </a:xfrm>
        </p:spPr>
        <p:txBody>
          <a:bodyPr/>
          <a:lstStyle/>
          <a:p>
            <a:r>
              <a:rPr lang="nb-NO" dirty="0"/>
              <a:t>SGD for dependent data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3608" y="1149087"/>
            <a:ext cx="6966611" cy="530424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1155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332656"/>
            <a:ext cx="7696200" cy="1143000"/>
          </a:xfrm>
        </p:spPr>
        <p:txBody>
          <a:bodyPr/>
          <a:lstStyle/>
          <a:p>
            <a:r>
              <a:rPr lang="nb-NO" dirty="0"/>
              <a:t>KL and </a:t>
            </a:r>
            <a:r>
              <a:rPr lang="nb-NO" dirty="0" err="1"/>
              <a:t>Geostatistics</a:t>
            </a:r>
            <a:endParaRPr lang="nb-NO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9043"/>
          <a:stretch/>
        </p:blipFill>
        <p:spPr>
          <a:xfrm>
            <a:off x="743548" y="1475656"/>
            <a:ext cx="7656904" cy="3694527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0CFB512-A1D2-4980-8956-42FF1323C55E}"/>
              </a:ext>
            </a:extLst>
          </p:cNvPr>
          <p:cNvSpPr/>
          <p:nvPr/>
        </p:nvSpPr>
        <p:spPr bwMode="auto">
          <a:xfrm>
            <a:off x="2771800" y="3717032"/>
            <a:ext cx="216024" cy="36004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247526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758" y="322493"/>
            <a:ext cx="7696200" cy="1143000"/>
          </a:xfrm>
        </p:spPr>
        <p:txBody>
          <a:bodyPr/>
          <a:lstStyle/>
          <a:p>
            <a:r>
              <a:rPr lang="nb-NO" dirty="0" err="1"/>
              <a:t>Example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26024" y="1197693"/>
                <a:ext cx="7807778" cy="5761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  <m:t>𝒔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=−</m:t>
                          </m:r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func>
                            <m:func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</m:func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func>
                            <m:func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nb-NO" b="0" i="0" smtClean="0">
                                          <a:latin typeface="Cambria Math" panose="02040503050406030204" pitchFamily="18" charset="0"/>
                                        </a:rPr>
                                        <m:t>Σ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  <m:sSub>
                                        <m:sSubPr>
                                          <m:ctrlPr>
                                            <a:rPr lang="nb-NO" b="1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b="1" i="1" smtClean="0">
                                              <a:latin typeface="Cambria Math" panose="02040503050406030204" pitchFamily="18" charset="0"/>
                                            </a:rPr>
                                            <m:t>𝟏</m:t>
                                          </m:r>
                                        </m:e>
                                        <m:sub>
                                          <m:r>
                                            <a:rPr lang="nb-NO" b="1" i="1" smtClean="0">
                                              <a:latin typeface="Cambria Math" panose="02040503050406030204" pitchFamily="18" charset="0"/>
                                            </a:rPr>
                                            <m:t>𝒎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sSubSup>
                                <m:sSub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</a:rPr>
                                    <m:t>Σ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bSup>
                            </m:e>
                          </m:func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  <m:sSub>
                                <m:sSub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e>
                                <m:sub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𝒎</m:t>
                                  </m:r>
                                </m:sub>
                              </m:sSub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⁡</m:t>
                          </m:r>
                        </m:e>
                      </m:func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24" y="1197693"/>
                <a:ext cx="7807778" cy="57618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998" y="1913414"/>
            <a:ext cx="7179026" cy="78117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7624" y="5318157"/>
            <a:ext cx="5516860" cy="70711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6D03F651-3DE5-5D5F-0613-EC30A0B0A714}"/>
              </a:ext>
            </a:extLst>
          </p:cNvPr>
          <p:cNvGrpSpPr/>
          <p:nvPr/>
        </p:nvGrpSpPr>
        <p:grpSpPr>
          <a:xfrm>
            <a:off x="603633" y="2834123"/>
            <a:ext cx="8288654" cy="2294881"/>
            <a:chOff x="603633" y="2834123"/>
            <a:chExt cx="8288654" cy="2294881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3633" y="2834123"/>
              <a:ext cx="8288654" cy="2294881"/>
            </a:xfrm>
            <a:prstGeom prst="rect">
              <a:avLst/>
            </a:prstGeom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61B369D0-C33E-584D-850C-9761953995EC}"/>
                </a:ext>
              </a:extLst>
            </p:cNvPr>
            <p:cNvSpPr/>
            <p:nvPr/>
          </p:nvSpPr>
          <p:spPr bwMode="auto">
            <a:xfrm>
              <a:off x="2699792" y="4581128"/>
              <a:ext cx="157559" cy="21602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DF10F4E-C6F7-A777-31EA-57C2DDF55BC9}"/>
                </a:ext>
              </a:extLst>
            </p:cNvPr>
            <p:cNvSpPr/>
            <p:nvPr/>
          </p:nvSpPr>
          <p:spPr bwMode="auto">
            <a:xfrm>
              <a:off x="4544954" y="4591176"/>
              <a:ext cx="157559" cy="21602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2DBC23B3-1977-ADB7-7662-1761335BA8FE}"/>
                    </a:ext>
                  </a:extLst>
                </p:cNvPr>
                <p:cNvSpPr txBox="1"/>
                <p:nvPr/>
              </p:nvSpPr>
              <p:spPr>
                <a:xfrm>
                  <a:off x="2699792" y="4545299"/>
                  <a:ext cx="355931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2DBC23B3-1977-ADB7-7662-1761335BA8F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99792" y="4545299"/>
                  <a:ext cx="355931" cy="307777"/>
                </a:xfrm>
                <a:prstGeom prst="rect">
                  <a:avLst/>
                </a:prstGeom>
                <a:blipFill>
                  <a:blip r:embed="rId6"/>
                  <a:stretch>
                    <a:fillRect l="-8621" r="-5172" b="-2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4F816375-B5D8-84FB-35BF-5789D4D7B1CA}"/>
                    </a:ext>
                  </a:extLst>
                </p:cNvPr>
                <p:cNvSpPr txBox="1"/>
                <p:nvPr/>
              </p:nvSpPr>
              <p:spPr>
                <a:xfrm>
                  <a:off x="4524547" y="4545299"/>
                  <a:ext cx="355931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4F816375-B5D8-84FB-35BF-5789D4D7B1C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24547" y="4545299"/>
                  <a:ext cx="355931" cy="307777"/>
                </a:xfrm>
                <a:prstGeom prst="rect">
                  <a:avLst/>
                </a:prstGeom>
                <a:blipFill>
                  <a:blip r:embed="rId7"/>
                  <a:stretch>
                    <a:fillRect l="-6780" r="-5085" b="-2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106127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43E25-15FD-4929-AA0F-FC11C5A00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80E8D1E-3D6F-4E33-AFB8-CC7D320B4A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9151" y="788368"/>
            <a:ext cx="7374371" cy="5376936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73D4E5-12A8-4279-813B-3F720A6EB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2099EA-218A-436A-8F38-C50F7951B76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5B85C3-E729-4BF5-8430-ED17071A16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  <p:extLst>
      <p:ext uri="{BB962C8B-B14F-4D97-AF65-F5344CB8AC3E}">
        <p14:creationId xmlns:p14="http://schemas.microsoft.com/office/powerpoint/2010/main" val="15090718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E945C99-0DE4-4A88-887A-2ACF8678F8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3568" y="762001"/>
            <a:ext cx="6192474" cy="548639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0EDF8C-D415-4D17-A151-B8A440C3B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916C83-1031-4568-850A-5570B29E36F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9659D1-2B3F-4787-8D31-704EA3B95D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  <p:extLst>
      <p:ext uri="{BB962C8B-B14F-4D97-AF65-F5344CB8AC3E}">
        <p14:creationId xmlns:p14="http://schemas.microsoft.com/office/powerpoint/2010/main" val="37486157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A1E81-3CF3-7F67-E1A3-6DAC3D78D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A333D3E-F628-CD3C-9E72-89EF3FB92C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94089"/>
          <a:stretch/>
        </p:blipFill>
        <p:spPr>
          <a:xfrm>
            <a:off x="1212484" y="1898143"/>
            <a:ext cx="7535359" cy="544483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2AEC31-B601-8E97-890F-1A068FD3B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A66D13-253A-CE08-2903-6F527CD7A75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BBE610-1B5E-5925-CB49-C551F414DC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9" name="Content Placeholder 7">
            <a:extLst>
              <a:ext uri="{FF2B5EF4-FFF2-40B4-BE49-F238E27FC236}">
                <a16:creationId xmlns:a16="http://schemas.microsoft.com/office/drawing/2014/main" id="{B70A0A4E-57EA-E7D7-1BAC-4EBEF6B101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3374" b="5356"/>
          <a:stretch/>
        </p:blipFill>
        <p:spPr bwMode="auto">
          <a:xfrm>
            <a:off x="683564" y="2564905"/>
            <a:ext cx="7535355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862073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85F47-606A-4F22-57DA-7357D352E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D304A45-8EF3-754B-CF9E-634093F454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7584" y="2420888"/>
            <a:ext cx="6489913" cy="864096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00DB34-ACBB-E556-BB42-A54C1C115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D93C97-3558-B345-BD80-71F27BBA7CA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7CDE72-155F-4A43-8439-9E9CEFD0A1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  <p:extLst>
      <p:ext uri="{BB962C8B-B14F-4D97-AF65-F5344CB8AC3E}">
        <p14:creationId xmlns:p14="http://schemas.microsoft.com/office/powerpoint/2010/main" val="2691276780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mn-mat-2</Template>
  <TotalTime>32709</TotalTime>
  <Words>308</Words>
  <Application>Microsoft Office PowerPoint</Application>
  <PresentationFormat>On-screen Show (4:3)</PresentationFormat>
  <Paragraphs>79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Cambria Math</vt:lpstr>
      <vt:lpstr>Blank Presentation</vt:lpstr>
      <vt:lpstr>STK-4051/9051  Computational Statistics  Spring 2024 Ex5</vt:lpstr>
      <vt:lpstr>PowerPoint Presentation</vt:lpstr>
      <vt:lpstr>PowerPoint Presentation</vt:lpstr>
      <vt:lpstr>Normal distribution is in the exponential family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Bootstrap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SGD for dependent data</vt:lpstr>
      <vt:lpstr>KL and Geostatistics</vt:lpstr>
      <vt:lpstr>Example</vt:lpstr>
      <vt:lpstr>PowerPoint Presentation</vt:lpstr>
      <vt:lpstr>PowerPoint Presentation</vt:lpstr>
      <vt:lpstr>PowerPoint Presentation</vt:lpstr>
      <vt:lpstr>PowerPoint Presentation</vt:lpstr>
    </vt:vector>
  </TitlesOfParts>
  <Manager/>
  <Company>Lundin Norway AS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EX4</dc:title>
  <dc:subject/>
  <dc:creator>Odd Kolbjørnsen</dc:creator>
  <cp:keywords/>
  <dc:description/>
  <cp:lastModifiedBy>Odd Kolbjørnsen</cp:lastModifiedBy>
  <cp:revision>531</cp:revision>
  <dcterms:created xsi:type="dcterms:W3CDTF">2018-08-23T16:15:48Z</dcterms:created>
  <dcterms:modified xsi:type="dcterms:W3CDTF">2024-02-20T18:00:23Z</dcterms:modified>
  <cp:category/>
</cp:coreProperties>
</file>