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85" r:id="rId3"/>
    <p:sldId id="277" r:id="rId4"/>
    <p:sldId id="281" r:id="rId5"/>
    <p:sldId id="282" r:id="rId6"/>
    <p:sldId id="286" r:id="rId7"/>
    <p:sldId id="287" r:id="rId8"/>
    <p:sldId id="289" r:id="rId9"/>
    <p:sldId id="290" r:id="rId10"/>
    <p:sldId id="291" r:id="rId11"/>
    <p:sldId id="293" r:id="rId12"/>
    <p:sldId id="295" r:id="rId13"/>
    <p:sldId id="296" r:id="rId14"/>
    <p:sldId id="299" r:id="rId15"/>
    <p:sldId id="300" r:id="rId16"/>
    <p:sldId id="305" r:id="rId17"/>
    <p:sldId id="306" r:id="rId18"/>
    <p:sldId id="307" r:id="rId19"/>
    <p:sldId id="308" r:id="rId20"/>
    <p:sldId id="309" r:id="rId2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17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FF"/>
    <a:srgbClr val="008000"/>
    <a:srgbClr val="CC0000"/>
    <a:srgbClr val="333333"/>
    <a:srgbClr val="800000"/>
    <a:srgbClr val="99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6" autoAdjust="0"/>
    <p:restoredTop sz="88163" autoAdjust="0"/>
  </p:normalViewPr>
  <p:slideViewPr>
    <p:cSldViewPr snapToGrid="0" showGuides="1">
      <p:cViewPr varScale="1">
        <p:scale>
          <a:sx n="112" d="100"/>
          <a:sy n="112" d="100"/>
        </p:scale>
        <p:origin x="1672" y="192"/>
      </p:cViewPr>
      <p:guideLst>
        <p:guide orient="horz" pos="3022"/>
        <p:guide pos="172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E3DD7B7-4FF1-48C1-A663-B5087298C4E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0597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7D8FE92F-B087-48E7-A001-F333C185C1A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8110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037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97130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91636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24943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668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66029-75B7-4C52-8CCB-14D2A6B175B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7984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83BD0-709B-4CEE-A21F-F09F5051C3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958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C4E30-D586-418B-BDC4-D88672AB64D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1383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EDF7D-86AB-4116-A066-E16A10A7B4A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377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527C7-4A89-4910-B48D-5147BCA4F3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3452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7CFB6-0BAD-48A3-8641-3BAD3580B90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961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A4692-C68A-4E5B-9D76-4536B80B398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273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BC1E4-5CDA-4EA6-8243-4A900C293E1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4088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A24E9-DA08-41FC-8A22-4FC4173B74C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5415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41118-0264-466F-B9E2-E043171FA69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676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89F7E-CA8D-45FE-82DE-D0730B36BAC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75604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DCA8A-8796-4D66-83E1-DAA3C553C6E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65387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F1053-E525-4569-929D-699942DBDF1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744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D28448-6ABE-467F-B660-63F90FD44D0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9.wmf"/><Relationship Id="rId7" Type="http://schemas.openxmlformats.org/officeDocument/2006/relationships/image" Target="../media/image11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0.wmf"/><Relationship Id="rId18" Type="http://schemas.openxmlformats.org/officeDocument/2006/relationships/oleObject" Target="../embeddings/oleObject23.bin"/><Relationship Id="rId3" Type="http://schemas.openxmlformats.org/officeDocument/2006/relationships/image" Target="../media/image3.wmf"/><Relationship Id="rId21" Type="http://schemas.openxmlformats.org/officeDocument/2006/relationships/image" Target="../media/image24.wmf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2.wmf"/><Relationship Id="rId2" Type="http://schemas.openxmlformats.org/officeDocument/2006/relationships/oleObject" Target="../embeddings/oleObject3.bin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9.bin"/><Relationship Id="rId19" Type="http://schemas.openxmlformats.org/officeDocument/2006/relationships/image" Target="../media/image23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30.bin"/><Relationship Id="rId18" Type="http://schemas.openxmlformats.org/officeDocument/2006/relationships/image" Target="../media/image32.wmf"/><Relationship Id="rId3" Type="http://schemas.openxmlformats.org/officeDocument/2006/relationships/oleObject" Target="../embeddings/oleObject25.bin"/><Relationship Id="rId21" Type="http://schemas.openxmlformats.org/officeDocument/2006/relationships/oleObject" Target="../embeddings/oleObject34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29.wmf"/><Relationship Id="rId17" Type="http://schemas.openxmlformats.org/officeDocument/2006/relationships/oleObject" Target="../embeddings/oleObject32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1.wmf"/><Relationship Id="rId20" Type="http://schemas.openxmlformats.org/officeDocument/2006/relationships/image" Target="../media/image3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29.bin"/><Relationship Id="rId24" Type="http://schemas.openxmlformats.org/officeDocument/2006/relationships/image" Target="../media/image35.wmf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1.bin"/><Relationship Id="rId23" Type="http://schemas.openxmlformats.org/officeDocument/2006/relationships/oleObject" Target="../embeddings/oleObject35.bin"/><Relationship Id="rId10" Type="http://schemas.openxmlformats.org/officeDocument/2006/relationships/image" Target="../media/image28.wmf"/><Relationship Id="rId19" Type="http://schemas.openxmlformats.org/officeDocument/2006/relationships/oleObject" Target="../embeddings/oleObject33.bin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30.wmf"/><Relationship Id="rId22" Type="http://schemas.openxmlformats.org/officeDocument/2006/relationships/image" Target="../media/image3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2.wmf"/><Relationship Id="rId5" Type="http://schemas.openxmlformats.org/officeDocument/2006/relationships/image" Target="../media/image37.wmf"/><Relationship Id="rId10" Type="http://schemas.openxmlformats.org/officeDocument/2006/relationships/oleObject" Target="../embeddings/oleObject2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3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19.wmf"/><Relationship Id="rId7" Type="http://schemas.openxmlformats.org/officeDocument/2006/relationships/image" Target="../media/image41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20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4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50.bin"/><Relationship Id="rId3" Type="http://schemas.openxmlformats.org/officeDocument/2006/relationships/image" Target="../media/image44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9.bin"/><Relationship Id="rId2" Type="http://schemas.openxmlformats.org/officeDocument/2006/relationships/oleObject" Target="../embeddings/oleObject44.bin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5" Type="http://schemas.openxmlformats.org/officeDocument/2006/relationships/image" Target="../media/image50.wmf"/><Relationship Id="rId10" Type="http://schemas.openxmlformats.org/officeDocument/2006/relationships/oleObject" Target="../embeddings/oleObject48.bin"/><Relationship Id="rId19" Type="http://schemas.openxmlformats.org/officeDocument/2006/relationships/image" Target="../media/image50.wmf"/><Relationship Id="rId4" Type="http://schemas.openxmlformats.org/officeDocument/2006/relationships/oleObject" Target="../embeddings/oleObject45.bin"/><Relationship Id="rId9" Type="http://schemas.openxmlformats.org/officeDocument/2006/relationships/image" Target="../media/image47.wmf"/><Relationship Id="rId14" Type="http://schemas.openxmlformats.org/officeDocument/2006/relationships/oleObject" Target="../embeddings/oleObject5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51.wmf"/><Relationship Id="rId7" Type="http://schemas.openxmlformats.org/officeDocument/2006/relationships/image" Target="../media/image53.wmf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54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68.png"/><Relationship Id="rId3" Type="http://schemas.openxmlformats.org/officeDocument/2006/relationships/image" Target="../media/image56.wmf"/><Relationship Id="rId7" Type="http://schemas.openxmlformats.org/officeDocument/2006/relationships/image" Target="../media/image58.w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5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7" Type="http://schemas.openxmlformats.org/officeDocument/2006/relationships/image" Target="../media/image63.wmf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62.w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image" Target="../media/image64.wmf"/><Relationship Id="rId7" Type="http://schemas.openxmlformats.org/officeDocument/2006/relationships/image" Target="../media/image66.wmf"/><Relationship Id="rId2" Type="http://schemas.openxmlformats.org/officeDocument/2006/relationships/oleObject" Target="../embeddings/oleObject6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68.wmf"/><Relationship Id="rId5" Type="http://schemas.openxmlformats.org/officeDocument/2006/relationships/image" Target="../media/image65.wmf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6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13" Type="http://schemas.openxmlformats.org/officeDocument/2006/relationships/image" Target="../media/image72.wmf"/><Relationship Id="rId3" Type="http://schemas.openxmlformats.org/officeDocument/2006/relationships/image" Target="../media/image69.wmf"/><Relationship Id="rId7" Type="http://schemas.openxmlformats.org/officeDocument/2006/relationships/image" Target="../media/image59.wmf"/><Relationship Id="rId12" Type="http://schemas.openxmlformats.org/officeDocument/2006/relationships/oleObject" Target="../embeddings/oleObject72.bin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83.png"/><Relationship Id="rId5" Type="http://schemas.openxmlformats.org/officeDocument/2006/relationships/image" Target="../media/image70.wmf"/><Relationship Id="rId15" Type="http://schemas.openxmlformats.org/officeDocument/2006/relationships/image" Target="../media/image73.wmf"/><Relationship Id="rId4" Type="http://schemas.openxmlformats.org/officeDocument/2006/relationships/oleObject" Target="../embeddings/oleObject70.bin"/><Relationship Id="rId9" Type="http://schemas.openxmlformats.org/officeDocument/2006/relationships/image" Target="../media/image71.wmf"/><Relationship Id="rId14" Type="http://schemas.openxmlformats.org/officeDocument/2006/relationships/oleObject" Target="../embeddings/oleObject7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image" Target="../media/image74.wmf"/><Relationship Id="rId7" Type="http://schemas.openxmlformats.org/officeDocument/2006/relationships/image" Target="../media/image75.wmf"/><Relationship Id="rId2" Type="http://schemas.openxmlformats.org/officeDocument/2006/relationships/oleObject" Target="../embeddings/oleObject7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62.wmf"/><Relationship Id="rId10" Type="http://schemas.openxmlformats.org/officeDocument/2006/relationships/image" Target="../media/image76.jpeg"/><Relationship Id="rId4" Type="http://schemas.openxmlformats.org/officeDocument/2006/relationships/oleObject" Target="../embeddings/oleObject62.bin"/><Relationship Id="rId9" Type="http://schemas.openxmlformats.org/officeDocument/2006/relationships/image" Target="../media/image6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lassholder for lysbildenumm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204392-4964-4F2E-9F80-6D40DDBFA0D6}" type="slidenum">
              <a:rPr lang="en-US" altLang="nb-NO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81847" y="580915"/>
            <a:ext cx="72009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nb-NO" altLang="nb-NO" sz="4000" b="1" kern="0" dirty="0">
                <a:solidFill>
                  <a:srgbClr val="000099"/>
                </a:solidFill>
              </a:rPr>
              <a:t>STK1100 våren 2025</a:t>
            </a: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endParaRPr lang="en-GB" altLang="nb-NO" sz="4000" b="1" kern="0" dirty="0">
              <a:solidFill>
                <a:schemeClr val="tx1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1219200" y="5436019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en-GB" altLang="nb-NO" sz="2000" dirty="0" err="1"/>
              <a:t>Matematisk</a:t>
            </a:r>
            <a:r>
              <a:rPr lang="en-GB" altLang="nb-NO" sz="2000" dirty="0"/>
              <a:t> </a:t>
            </a:r>
            <a:r>
              <a:rPr lang="en-GB" altLang="nb-NO" sz="2000" dirty="0" err="1"/>
              <a:t>institutt</a:t>
            </a:r>
            <a:endParaRPr lang="en-GB" altLang="nb-NO" sz="2000" dirty="0"/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en-GB" altLang="nb-NO" sz="2000" dirty="0" err="1"/>
              <a:t>Universitetet</a:t>
            </a:r>
            <a:r>
              <a:rPr lang="en-GB" altLang="nb-NO" sz="2000" dirty="0"/>
              <a:t> </a:t>
            </a:r>
            <a:r>
              <a:rPr lang="en-GB" altLang="nb-NO" sz="2000" dirty="0" err="1"/>
              <a:t>i</a:t>
            </a:r>
            <a:r>
              <a:rPr lang="en-GB" altLang="nb-NO" sz="2000" dirty="0"/>
              <a:t> Oslo</a:t>
            </a:r>
          </a:p>
        </p:txBody>
      </p:sp>
      <p:sp>
        <p:nvSpPr>
          <p:cNvPr id="3078" name="Rektangel 5"/>
          <p:cNvSpPr>
            <a:spLocks noChangeArrowheads="1"/>
          </p:cNvSpPr>
          <p:nvPr/>
        </p:nvSpPr>
        <p:spPr bwMode="auto">
          <a:xfrm>
            <a:off x="56002" y="1827450"/>
            <a:ext cx="86307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000099"/>
                </a:solidFill>
              </a:rPr>
              <a:t>Bootstrapping,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 err="1">
                <a:solidFill>
                  <a:srgbClr val="000099"/>
                </a:solidFill>
              </a:rPr>
              <a:t>Stokastisk</a:t>
            </a:r>
            <a:r>
              <a:rPr lang="en-US" b="1" dirty="0">
                <a:solidFill>
                  <a:srgbClr val="000099"/>
                </a:solidFill>
              </a:rPr>
              <a:t> </a:t>
            </a:r>
            <a:r>
              <a:rPr lang="en-US" b="1" dirty="0" err="1">
                <a:solidFill>
                  <a:srgbClr val="000099"/>
                </a:solidFill>
              </a:rPr>
              <a:t>simulering</a:t>
            </a:r>
            <a:r>
              <a:rPr lang="en-US" b="1" dirty="0">
                <a:solidFill>
                  <a:srgbClr val="000099"/>
                </a:solidFill>
              </a:rPr>
              <a:t> </a:t>
            </a:r>
            <a:r>
              <a:rPr lang="en-US" b="1" dirty="0" err="1">
                <a:solidFill>
                  <a:srgbClr val="000099"/>
                </a:solidFill>
              </a:rPr>
              <a:t>og</a:t>
            </a:r>
            <a:r>
              <a:rPr lang="en-US" b="1" dirty="0">
                <a:solidFill>
                  <a:srgbClr val="000099"/>
                </a:solidFill>
              </a:rPr>
              <a:t>                               Monte Carlo-</a:t>
            </a:r>
            <a:r>
              <a:rPr lang="en-US" b="1" dirty="0" err="1">
                <a:solidFill>
                  <a:srgbClr val="000099"/>
                </a:solidFill>
              </a:rPr>
              <a:t>integrasjon</a:t>
            </a:r>
            <a:r>
              <a:rPr lang="en-US" b="1" dirty="0">
                <a:solidFill>
                  <a:srgbClr val="000099"/>
                </a:solidFill>
              </a:rPr>
              <a:t> </a:t>
            </a:r>
            <a:endParaRPr lang="en-GB" altLang="nb-NO" b="1" dirty="0">
              <a:solidFill>
                <a:srgbClr val="000099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-269789" y="3800069"/>
            <a:ext cx="9378778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>
                <a:solidFill>
                  <a:srgbClr val="CC0000"/>
                </a:solidFill>
              </a:rPr>
              <a:t>Svarer til </a:t>
            </a:r>
            <a:r>
              <a:rPr lang="nb-NO" altLang="nb-NO" sz="2800">
                <a:solidFill>
                  <a:srgbClr val="CC0000"/>
                </a:solidFill>
              </a:rPr>
              <a:t>deler av notatet </a:t>
            </a:r>
            <a:endParaRPr lang="nb-NO" altLang="nb-NO" sz="2800" dirty="0">
              <a:solidFill>
                <a:srgbClr val="CC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>
                <a:solidFill>
                  <a:srgbClr val="CC0000"/>
                </a:solidFill>
              </a:rPr>
              <a:t>«</a:t>
            </a:r>
            <a:r>
              <a:rPr lang="nb-NO" altLang="nb-NO" sz="2800" dirty="0" err="1">
                <a:solidFill>
                  <a:srgbClr val="CC0000"/>
                </a:solidFill>
              </a:rPr>
              <a:t>Bootstrap</a:t>
            </a:r>
            <a:r>
              <a:rPr lang="nb-NO" altLang="nb-NO" sz="2800" dirty="0">
                <a:solidFill>
                  <a:srgbClr val="CC0000"/>
                </a:solidFill>
              </a:rPr>
              <a:t> og simulering» </a:t>
            </a:r>
          </a:p>
        </p:txBody>
      </p:sp>
    </p:spTree>
    <p:extLst>
      <p:ext uri="{BB962C8B-B14F-4D97-AF65-F5344CB8AC3E}">
        <p14:creationId xmlns:p14="http://schemas.microsoft.com/office/powerpoint/2010/main" val="1420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29492" y="895947"/>
            <a:ext cx="818076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Vi antar at                      er observerte verdier av </a:t>
            </a:r>
            <a:r>
              <a:rPr lang="nb-NO" altLang="nb-NO" sz="2800" i="0" dirty="0">
                <a:solidFill>
                  <a:srgbClr val="FF0000"/>
                </a:solidFill>
              </a:rPr>
              <a:t>uavhengige og identisk </a:t>
            </a:r>
            <a:r>
              <a:rPr lang="nb-NO" altLang="nb-NO" sz="2800" i="0" dirty="0"/>
              <a:t>fordelte (</a:t>
            </a:r>
            <a:r>
              <a:rPr lang="nb-NO" altLang="nb-NO" sz="2800" i="0" dirty="0" err="1"/>
              <a:t>u.i.f</a:t>
            </a:r>
            <a:r>
              <a:rPr lang="nb-NO" altLang="nb-NO" sz="2800" i="0" dirty="0"/>
              <a:t>.) stokastiske variabler                         og at             har en fordeling som avhenger av en parameter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6263336"/>
              </p:ext>
            </p:extLst>
          </p:nvPr>
        </p:nvGraphicFramePr>
        <p:xfrm>
          <a:off x="2415747" y="1799508"/>
          <a:ext cx="192563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76240" imgH="228600" progId="Equation.DSMT4">
                  <p:embed/>
                </p:oleObj>
              </mc:Choice>
              <mc:Fallback>
                <p:oleObj name="Equation" r:id="rId3" imgW="876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5747" y="1799508"/>
                        <a:ext cx="1925638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853881"/>
              </p:ext>
            </p:extLst>
          </p:nvPr>
        </p:nvGraphicFramePr>
        <p:xfrm>
          <a:off x="2573641" y="908207"/>
          <a:ext cx="1767744" cy="54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36560" imgH="228600" progId="Equation.DSMT4">
                  <p:embed/>
                </p:oleObj>
              </mc:Choice>
              <mc:Fallback>
                <p:oleObj name="Equation" r:id="rId5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641" y="908207"/>
                        <a:ext cx="1767744" cy="548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430715"/>
              </p:ext>
            </p:extLst>
          </p:nvPr>
        </p:nvGraphicFramePr>
        <p:xfrm>
          <a:off x="5593944" y="1799507"/>
          <a:ext cx="10318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69800" imgH="228600" progId="Equation.DSMT4">
                  <p:embed/>
                </p:oleObj>
              </mc:Choice>
              <mc:Fallback>
                <p:oleObj name="Equation" r:id="rId7" imgW="469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3944" y="1799507"/>
                        <a:ext cx="10318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93146"/>
              </p:ext>
            </p:extLst>
          </p:nvPr>
        </p:nvGraphicFramePr>
        <p:xfrm>
          <a:off x="7370763" y="2290763"/>
          <a:ext cx="3048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177480" progId="Equation.DSMT4">
                  <p:embed/>
                </p:oleObj>
              </mc:Choice>
              <mc:Fallback>
                <p:oleObj name="Equation" r:id="rId9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0763" y="2290763"/>
                        <a:ext cx="3048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41848" y="4398884"/>
            <a:ext cx="84728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Til det bruker vi en </a:t>
            </a:r>
            <a:r>
              <a:rPr lang="nb-NO" altLang="nb-NO" sz="2800" i="0" dirty="0">
                <a:solidFill>
                  <a:srgbClr val="FF0000"/>
                </a:solidFill>
              </a:rPr>
              <a:t>estimator                                 </a:t>
            </a:r>
            <a:r>
              <a:rPr lang="nb-NO" altLang="nb-NO" sz="2800" i="0" dirty="0"/>
              <a:t> 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136521"/>
              </p:ext>
            </p:extLst>
          </p:nvPr>
        </p:nvGraphicFramePr>
        <p:xfrm>
          <a:off x="5560287" y="4398884"/>
          <a:ext cx="290195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20480" imgH="253800" progId="Equation.DSMT4">
                  <p:embed/>
                </p:oleObj>
              </mc:Choice>
              <mc:Fallback>
                <p:oleObj name="Equation" r:id="rId11" imgW="1320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0287" y="4398884"/>
                        <a:ext cx="2901950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66563" y="3065055"/>
            <a:ext cx="84728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Vi vil </a:t>
            </a:r>
            <a:r>
              <a:rPr lang="nb-NO" altLang="nb-NO" sz="2800" i="0" dirty="0">
                <a:solidFill>
                  <a:srgbClr val="FF0000"/>
                </a:solidFill>
              </a:rPr>
              <a:t>estimere</a:t>
            </a:r>
            <a:r>
              <a:rPr lang="nb-NO" altLang="nb-NO" sz="2800" i="0" dirty="0"/>
              <a:t> verdien til     på grunnlag av observasjonene våre</a:t>
            </a:r>
          </a:p>
        </p:txBody>
      </p:sp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669926"/>
              </p:ext>
            </p:extLst>
          </p:nvPr>
        </p:nvGraphicFramePr>
        <p:xfrm>
          <a:off x="4824413" y="3101975"/>
          <a:ext cx="3048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6720" imgH="177480" progId="Equation.DSMT4">
                  <p:embed/>
                </p:oleObj>
              </mc:Choice>
              <mc:Fallback>
                <p:oleObj name="Equation" r:id="rId13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3101975"/>
                        <a:ext cx="3048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44135" y="5303993"/>
            <a:ext cx="84728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På grunnlag av de observerte            får vi    </a:t>
            </a:r>
            <a:r>
              <a:rPr lang="nb-NO" altLang="nb-NO" sz="2800" i="0" dirty="0">
                <a:solidFill>
                  <a:srgbClr val="FF0000"/>
                </a:solidFill>
              </a:rPr>
              <a:t>estimatet</a:t>
            </a:r>
            <a:r>
              <a:rPr lang="nb-NO" altLang="nb-NO" sz="2800" i="0" dirty="0"/>
              <a:t>                             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796253"/>
              </p:ext>
            </p:extLst>
          </p:nvPr>
        </p:nvGraphicFramePr>
        <p:xfrm>
          <a:off x="5730104" y="5325253"/>
          <a:ext cx="996093" cy="546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19040" imgH="228600" progId="Equation.DSMT4">
                  <p:embed/>
                </p:oleObj>
              </mc:Choice>
              <mc:Fallback>
                <p:oleObj name="Equation" r:id="rId15" imgW="419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104" y="5325253"/>
                        <a:ext cx="996093" cy="5461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592625"/>
              </p:ext>
            </p:extLst>
          </p:nvPr>
        </p:nvGraphicFramePr>
        <p:xfrm>
          <a:off x="2610712" y="5770240"/>
          <a:ext cx="2595562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180800" imgH="253800" progId="Equation.DSMT4">
                  <p:embed/>
                </p:oleObj>
              </mc:Choice>
              <mc:Fallback>
                <p:oleObj name="Equation" r:id="rId17" imgW="1180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0712" y="5770240"/>
                        <a:ext cx="2595562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>
          <a:xfrm>
            <a:off x="6750912" y="6257581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</a:t>
            </a:fld>
            <a:endParaRPr lang="en-US" altLang="nb-NO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831779" y="176190"/>
            <a:ext cx="86346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b="1" i="0" dirty="0">
                <a:solidFill>
                  <a:srgbClr val="000099"/>
                </a:solidFill>
              </a:rPr>
              <a:t>Estimering</a:t>
            </a:r>
            <a:endParaRPr lang="nb-NO" altLang="nb-NO" sz="2800" i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49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93505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3</a:t>
            </a:fld>
            <a:endParaRPr lang="en-US" altLang="nb-NO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8868" y="262153"/>
            <a:ext cx="86346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b="1" i="0" dirty="0">
                <a:solidFill>
                  <a:srgbClr val="000099"/>
                </a:solidFill>
              </a:rPr>
              <a:t>Standardfeil</a:t>
            </a:r>
            <a:endParaRPr lang="nb-NO" altLang="nb-NO" sz="2800" i="0" dirty="0">
              <a:solidFill>
                <a:srgbClr val="000099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16511" y="1001931"/>
            <a:ext cx="863464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i="0" dirty="0" err="1"/>
              <a:t>Når</a:t>
            </a:r>
            <a:r>
              <a:rPr lang="en-GB" altLang="nb-NO" sz="2800" i="0" dirty="0"/>
              <a:t> vi </a:t>
            </a:r>
            <a:r>
              <a:rPr lang="en-GB" altLang="nb-NO" sz="2800" i="0" dirty="0" err="1"/>
              <a:t>rapporterer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resultatet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av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en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undersøkelse</a:t>
            </a:r>
            <a:r>
              <a:rPr lang="en-GB" altLang="nb-NO" sz="2800" i="0" dirty="0"/>
              <a:t>,   </a:t>
            </a:r>
            <a:r>
              <a:rPr lang="en-GB" altLang="nb-NO" sz="2800" i="0" dirty="0" err="1"/>
              <a:t>bør</a:t>
            </a:r>
            <a:r>
              <a:rPr lang="en-GB" altLang="nb-NO" sz="2800" i="0" dirty="0"/>
              <a:t> vi </a:t>
            </a:r>
            <a:r>
              <a:rPr lang="en-GB" altLang="nb-NO" sz="2800" i="0" dirty="0" err="1"/>
              <a:t>ikke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nøye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oss</a:t>
            </a:r>
            <a:r>
              <a:rPr lang="en-GB" altLang="nb-NO" sz="2800" i="0" dirty="0"/>
              <a:t> med å </a:t>
            </a:r>
            <a:r>
              <a:rPr lang="en-GB" altLang="nb-NO" sz="2800" i="0" dirty="0" err="1"/>
              <a:t>oppgi</a:t>
            </a:r>
            <a:r>
              <a:rPr lang="en-GB" altLang="nb-NO" sz="2800" i="0" dirty="0"/>
              <a:t> et </a:t>
            </a:r>
            <a:r>
              <a:rPr lang="en-GB" altLang="nb-NO" sz="2800" i="0" dirty="0" err="1"/>
              <a:t>estimatet</a:t>
            </a:r>
            <a:r>
              <a:rPr lang="en-GB" altLang="nb-NO" sz="2800" i="0" dirty="0"/>
              <a:t>.          Vi </a:t>
            </a:r>
            <a:r>
              <a:rPr lang="en-GB" altLang="nb-NO" sz="2800" i="0" dirty="0" err="1"/>
              <a:t>bør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også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si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noe</a:t>
            </a:r>
            <a:r>
              <a:rPr lang="en-GB" altLang="nb-NO" sz="2800" i="0" dirty="0"/>
              <a:t> om </a:t>
            </a:r>
            <a:r>
              <a:rPr lang="en-GB" altLang="nb-NO" sz="2800" i="0" dirty="0" err="1"/>
              <a:t>hvor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presist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estimatet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er</a:t>
            </a:r>
            <a:r>
              <a:rPr lang="en-GB" altLang="nb-NO" sz="2800" i="0" dirty="0"/>
              <a:t>.  </a:t>
            </a:r>
            <a:r>
              <a:rPr lang="en-GB" altLang="nb-NO" sz="2800" i="0" dirty="0" err="1"/>
              <a:t>Det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er</a:t>
            </a:r>
            <a:r>
              <a:rPr lang="en-GB" altLang="nb-NO" sz="2800" i="0" dirty="0"/>
              <a:t> da </a:t>
            </a:r>
            <a:r>
              <a:rPr lang="en-GB" altLang="nb-NO" sz="2800" i="0" dirty="0" err="1"/>
              <a:t>vanlig</a:t>
            </a:r>
            <a:r>
              <a:rPr lang="en-GB" altLang="nb-NO" sz="2800" i="0" dirty="0"/>
              <a:t> å </a:t>
            </a:r>
            <a:r>
              <a:rPr lang="en-GB" altLang="nb-NO" sz="2800" i="0" dirty="0" err="1"/>
              <a:t>oppgi</a:t>
            </a:r>
            <a:r>
              <a:rPr lang="en-GB" altLang="nb-NO" sz="2800" i="0" dirty="0"/>
              <a:t> (et </a:t>
            </a:r>
            <a:r>
              <a:rPr lang="en-GB" altLang="nb-NO" sz="2800" i="0" dirty="0" err="1"/>
              <a:t>estimat</a:t>
            </a:r>
            <a:r>
              <a:rPr lang="en-GB" altLang="nb-NO" sz="2800" i="0" dirty="0"/>
              <a:t> for) </a:t>
            </a:r>
            <a:r>
              <a:rPr lang="en-GB" altLang="nb-NO" sz="2800" i="0" dirty="0" err="1"/>
              <a:t>standardavviket</a:t>
            </a:r>
            <a:r>
              <a:rPr lang="en-GB" altLang="nb-NO" sz="2800" i="0" dirty="0"/>
              <a:t>  </a:t>
            </a:r>
            <a:endParaRPr lang="en-GB" altLang="nb-NO" sz="28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8868" y="3250930"/>
            <a:ext cx="81826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i="0" dirty="0" err="1"/>
              <a:t>Standardavviket</a:t>
            </a:r>
            <a:r>
              <a:rPr lang="en-GB" altLang="nb-NO" sz="2800" i="0" dirty="0">
                <a:solidFill>
                  <a:srgbClr val="FF0000"/>
                </a:solidFill>
              </a:rPr>
              <a:t>                    </a:t>
            </a:r>
            <a:r>
              <a:rPr lang="en-GB" altLang="nb-NO" sz="2800" i="0" dirty="0" err="1"/>
              <a:t>til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en</a:t>
            </a:r>
            <a:r>
              <a:rPr lang="en-GB" altLang="nb-NO" sz="2800" i="0" dirty="0"/>
              <a:t> estimator      </a:t>
            </a:r>
            <a:r>
              <a:rPr lang="en-GB" altLang="nb-NO" sz="2800" i="0" dirty="0" err="1"/>
              <a:t>blir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vanligvis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kalt</a:t>
            </a:r>
            <a:r>
              <a:rPr lang="en-GB" altLang="nb-NO" sz="2800" i="0" dirty="0"/>
              <a:t> </a:t>
            </a:r>
            <a:r>
              <a:rPr lang="en-GB" altLang="nb-NO" sz="2800" i="0" dirty="0" err="1">
                <a:solidFill>
                  <a:srgbClr val="FF0000"/>
                </a:solidFill>
              </a:rPr>
              <a:t>standardfeilen</a:t>
            </a:r>
            <a:r>
              <a:rPr lang="en-GB" altLang="nb-NO" sz="2800" i="0" dirty="0">
                <a:solidFill>
                  <a:srgbClr val="FF0000"/>
                </a:solidFill>
              </a:rPr>
              <a:t> </a:t>
            </a:r>
            <a:r>
              <a:rPr lang="en-GB" altLang="nb-NO" sz="2800" i="0" dirty="0" err="1"/>
              <a:t>til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estimatoren</a:t>
            </a:r>
            <a:r>
              <a:rPr lang="en-GB" altLang="nb-NO" sz="2800" i="0" dirty="0"/>
              <a:t>        </a:t>
            </a:r>
            <a:endParaRPr lang="en-GB" altLang="nb-NO" sz="28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674136"/>
              </p:ext>
            </p:extLst>
          </p:nvPr>
        </p:nvGraphicFramePr>
        <p:xfrm>
          <a:off x="7593013" y="3236913"/>
          <a:ext cx="277812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215640" progId="Equation.DSMT4">
                  <p:embed/>
                </p:oleObj>
              </mc:Choice>
              <mc:Fallback>
                <p:oleObj name="Equation" r:id="rId2" imgW="1267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3013" y="3236913"/>
                        <a:ext cx="277812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0708401"/>
              </p:ext>
            </p:extLst>
          </p:nvPr>
        </p:nvGraphicFramePr>
        <p:xfrm>
          <a:off x="3395322" y="3175990"/>
          <a:ext cx="169386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304560" progId="Equation.DSMT4">
                  <p:embed/>
                </p:oleObj>
              </mc:Choice>
              <mc:Fallback>
                <p:oleObj name="Equation" r:id="rId4" imgW="77436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5322" y="3175990"/>
                        <a:ext cx="1693862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20627" y="4676080"/>
            <a:ext cx="8182648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i="0" dirty="0" err="1"/>
              <a:t>Ofte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vil</a:t>
            </a:r>
            <a:r>
              <a:rPr lang="en-GB" altLang="nb-NO" sz="2800" i="0" dirty="0"/>
              <a:t>                     </a:t>
            </a:r>
            <a:r>
              <a:rPr lang="en-GB" altLang="nb-NO" sz="2800" i="0" dirty="0" err="1"/>
              <a:t>avhenge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av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en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eller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flere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ukjente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parmetere</a:t>
            </a:r>
            <a:r>
              <a:rPr lang="en-GB" altLang="nb-NO" sz="2800" i="0" dirty="0"/>
              <a:t>. </a:t>
            </a:r>
            <a:r>
              <a:rPr lang="en-GB" altLang="nb-NO" sz="2800" i="0" dirty="0" err="1"/>
              <a:t>Hvis</a:t>
            </a:r>
            <a:r>
              <a:rPr lang="en-GB" altLang="nb-NO" sz="2800" i="0" dirty="0"/>
              <a:t> vi </a:t>
            </a:r>
            <a:r>
              <a:rPr lang="en-GB" altLang="nb-NO" sz="2800" i="0" dirty="0" err="1"/>
              <a:t>estimerer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disse</a:t>
            </a:r>
            <a:r>
              <a:rPr lang="en-GB" altLang="nb-NO" sz="2800" i="0" dirty="0"/>
              <a:t>, </a:t>
            </a:r>
            <a:r>
              <a:rPr lang="en-GB" altLang="nb-NO" sz="2800" i="0" dirty="0" err="1"/>
              <a:t>får</a:t>
            </a:r>
            <a:r>
              <a:rPr lang="en-GB" altLang="nb-NO" sz="2800" i="0" dirty="0"/>
              <a:t> vi den </a:t>
            </a:r>
            <a:r>
              <a:rPr lang="en-GB" altLang="nb-NO" sz="2800" i="0" dirty="0" err="1"/>
              <a:t>estimerte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standardfeilen</a:t>
            </a:r>
            <a:r>
              <a:rPr lang="en-GB" altLang="nb-NO" sz="2800" i="0" dirty="0"/>
              <a:t>     </a:t>
            </a:r>
          </a:p>
          <a:p>
            <a:pPr eaLnBrk="1" hangingPunct="1">
              <a:spcBef>
                <a:spcPts val="0"/>
              </a:spcBef>
            </a:pPr>
            <a:endParaRPr lang="en-GB" altLang="nb-NO" sz="1000" i="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455398"/>
              </p:ext>
            </p:extLst>
          </p:nvPr>
        </p:nvGraphicFramePr>
        <p:xfrm>
          <a:off x="1961357" y="4573413"/>
          <a:ext cx="169386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74360" imgH="304560" progId="Equation.DSMT4">
                  <p:embed/>
                </p:oleObj>
              </mc:Choice>
              <mc:Fallback>
                <p:oleObj name="Equation" r:id="rId6" imgW="77436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1357" y="4573413"/>
                        <a:ext cx="1693862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600626"/>
              </p:ext>
            </p:extLst>
          </p:nvPr>
        </p:nvGraphicFramePr>
        <p:xfrm>
          <a:off x="5223389" y="5580119"/>
          <a:ext cx="3619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4880" imgH="241200" progId="Equation.DSMT4">
                  <p:embed/>
                </p:oleObj>
              </mc:Choice>
              <mc:Fallback>
                <p:oleObj name="Equation" r:id="rId8" imgW="1648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389" y="5580119"/>
                        <a:ext cx="3619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485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93505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4</a:t>
            </a:fld>
            <a:endParaRPr lang="en-US" altLang="nb-NO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04152" y="366420"/>
            <a:ext cx="86346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b="1" i="0" dirty="0" err="1">
                <a:solidFill>
                  <a:srgbClr val="000099"/>
                </a:solidFill>
              </a:rPr>
              <a:t>Bootstrap</a:t>
            </a:r>
            <a:endParaRPr lang="nb-NO" altLang="nb-NO" sz="2800" i="0" dirty="0">
              <a:solidFill>
                <a:srgbClr val="000099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17655" y="1051359"/>
            <a:ext cx="8634648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en-GB" altLang="nb-NO" sz="2800" i="0" dirty="0"/>
              <a:t>For </a:t>
            </a:r>
            <a:r>
              <a:rPr lang="en-GB" altLang="nb-NO" sz="2800" i="0" dirty="0" err="1"/>
              <a:t>enkle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situasjoner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kan</a:t>
            </a:r>
            <a:r>
              <a:rPr lang="en-GB" altLang="nb-NO" sz="2800" i="0" dirty="0"/>
              <a:t> vi </a:t>
            </a:r>
            <a:r>
              <a:rPr lang="en-GB" altLang="nb-NO" sz="2800" i="0" dirty="0" err="1"/>
              <a:t>finne</a:t>
            </a:r>
            <a:r>
              <a:rPr lang="en-GB" altLang="nb-NO" sz="2800" i="0" dirty="0"/>
              <a:t> et </a:t>
            </a:r>
            <a:r>
              <a:rPr lang="en-GB" altLang="nb-NO" sz="2800" i="0" dirty="0" err="1"/>
              <a:t>uttrykk</a:t>
            </a:r>
            <a:r>
              <a:rPr lang="en-GB" altLang="nb-NO" sz="2800" i="0" dirty="0"/>
              <a:t> for </a:t>
            </a:r>
            <a:r>
              <a:rPr lang="en-GB" altLang="nb-NO" sz="2800" i="0" dirty="0" err="1"/>
              <a:t>standardfeilen</a:t>
            </a:r>
            <a:r>
              <a:rPr lang="en-GB" altLang="nb-NO" sz="2800" i="0" dirty="0"/>
              <a:t>                     </a:t>
            </a:r>
            <a:r>
              <a:rPr lang="en-GB" altLang="nb-NO" sz="2800" i="0" dirty="0" err="1"/>
              <a:t>til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en</a:t>
            </a:r>
            <a:r>
              <a:rPr lang="en-GB" altLang="nb-NO" sz="2800" i="0" dirty="0"/>
              <a:t> estimator    </a:t>
            </a:r>
            <a:endParaRPr lang="en-GB" altLang="nb-NO" sz="28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4152" y="2358385"/>
            <a:ext cx="818264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i="0" dirty="0"/>
              <a:t>Men </a:t>
            </a:r>
            <a:r>
              <a:rPr lang="en-GB" altLang="nb-NO" sz="2800" i="0" dirty="0" err="1"/>
              <a:t>hvis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estimatoren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og</a:t>
            </a:r>
            <a:r>
              <a:rPr lang="en-GB" altLang="nb-NO" sz="2800" i="0" dirty="0"/>
              <a:t>/</a:t>
            </a:r>
            <a:r>
              <a:rPr lang="en-GB" altLang="nb-NO" sz="2800" i="0" dirty="0" err="1"/>
              <a:t>eller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fordelingen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til</a:t>
            </a:r>
            <a:endParaRPr lang="en-GB" altLang="nb-NO" sz="2800" i="0" dirty="0"/>
          </a:p>
          <a:p>
            <a:pPr eaLnBrk="1" hangingPunct="1">
              <a:spcBef>
                <a:spcPts val="0"/>
              </a:spcBef>
            </a:pPr>
            <a:r>
              <a:rPr lang="en-GB" altLang="nb-NO" sz="2800" i="0" dirty="0"/>
              <a:t>           </a:t>
            </a:r>
            <a:r>
              <a:rPr lang="en-GB" altLang="nb-NO" sz="2800" i="0" dirty="0" err="1"/>
              <a:t>er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komplisert</a:t>
            </a:r>
            <a:r>
              <a:rPr lang="en-GB" altLang="nb-NO" sz="2800" i="0" dirty="0"/>
              <a:t>, </a:t>
            </a:r>
            <a:r>
              <a:rPr lang="en-GB" altLang="nb-NO" sz="2800" i="0" dirty="0" err="1"/>
              <a:t>kan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det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være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vanskeligere</a:t>
            </a:r>
            <a:r>
              <a:rPr lang="en-GB" altLang="nb-NO" sz="2800" i="0" dirty="0"/>
              <a:t> å </a:t>
            </a:r>
            <a:r>
              <a:rPr lang="en-GB" altLang="nb-NO" sz="2800" i="0" dirty="0" err="1"/>
              <a:t>finne</a:t>
            </a:r>
            <a:r>
              <a:rPr lang="en-GB" altLang="nb-NO" sz="2800" i="0" dirty="0"/>
              <a:t> et </a:t>
            </a:r>
            <a:r>
              <a:rPr lang="en-GB" altLang="nb-NO" sz="2800" i="0" dirty="0" err="1"/>
              <a:t>slikt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uttrykk</a:t>
            </a:r>
            <a:r>
              <a:rPr lang="en-GB" altLang="nb-NO" sz="2800" i="0" dirty="0"/>
              <a:t> </a:t>
            </a:r>
            <a:endParaRPr lang="en-GB" altLang="nb-NO" sz="28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503372"/>
              </p:ext>
            </p:extLst>
          </p:nvPr>
        </p:nvGraphicFramePr>
        <p:xfrm>
          <a:off x="2918089" y="1548118"/>
          <a:ext cx="169386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74360" imgH="304560" progId="Equation.DSMT4">
                  <p:embed/>
                </p:oleObj>
              </mc:Choice>
              <mc:Fallback>
                <p:oleObj name="Equation" r:id="rId2" imgW="77436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8089" y="1548118"/>
                        <a:ext cx="1693862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20627" y="3969533"/>
            <a:ext cx="81826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i="0" dirty="0"/>
              <a:t>Da </a:t>
            </a:r>
            <a:r>
              <a:rPr lang="en-GB" altLang="nb-NO" sz="2800" i="0" dirty="0" err="1"/>
              <a:t>kan</a:t>
            </a:r>
            <a:r>
              <a:rPr lang="en-GB" altLang="nb-NO" sz="2800" i="0" dirty="0"/>
              <a:t> vi </a:t>
            </a:r>
            <a:r>
              <a:rPr lang="en-GB" altLang="nb-NO" sz="2800" i="0" dirty="0" err="1"/>
              <a:t>bruke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stokastisk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simulering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til</a:t>
            </a:r>
            <a:r>
              <a:rPr lang="en-GB" altLang="nb-NO" sz="2800" i="0" dirty="0"/>
              <a:t> å </a:t>
            </a:r>
            <a:r>
              <a:rPr lang="en-GB" altLang="nb-NO" sz="2800" i="0" dirty="0" err="1"/>
              <a:t>finne</a:t>
            </a:r>
            <a:r>
              <a:rPr lang="en-GB" altLang="nb-NO" sz="2800" i="0" dirty="0"/>
              <a:t> et </a:t>
            </a:r>
            <a:r>
              <a:rPr lang="en-GB" altLang="nb-NO" sz="2800" i="0" dirty="0" err="1"/>
              <a:t>estimat</a:t>
            </a:r>
            <a:r>
              <a:rPr lang="en-GB" altLang="nb-NO" sz="2800" i="0" dirty="0"/>
              <a:t>        for </a:t>
            </a:r>
            <a:r>
              <a:rPr lang="en-GB" altLang="nb-NO" sz="2800" i="0" dirty="0" err="1"/>
              <a:t>standardfeilen</a:t>
            </a:r>
            <a:r>
              <a:rPr lang="en-GB" altLang="nb-NO" sz="2800" i="0" dirty="0"/>
              <a:t>   </a:t>
            </a:r>
            <a:endParaRPr lang="en-GB" altLang="nb-NO" sz="28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787961"/>
              </p:ext>
            </p:extLst>
          </p:nvPr>
        </p:nvGraphicFramePr>
        <p:xfrm>
          <a:off x="1985963" y="4429125"/>
          <a:ext cx="3619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4880" imgH="241200" progId="Equation.DSMT4">
                  <p:embed/>
                </p:oleObj>
              </mc:Choice>
              <mc:Fallback>
                <p:oleObj name="Equation" r:id="rId4" imgW="1648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4429125"/>
                        <a:ext cx="3619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495525"/>
              </p:ext>
            </p:extLst>
          </p:nvPr>
        </p:nvGraphicFramePr>
        <p:xfrm>
          <a:off x="504152" y="2821415"/>
          <a:ext cx="1128713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800" imgH="228600" progId="Equation.DSMT4">
                  <p:embed/>
                </p:oleObj>
              </mc:Choice>
              <mc:Fallback>
                <p:oleObj name="Equation" r:id="rId6" imgW="469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52" y="2821415"/>
                        <a:ext cx="1128713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04152" y="5149793"/>
            <a:ext cx="81826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800" i="0" dirty="0"/>
              <a:t>Vi </a:t>
            </a:r>
            <a:r>
              <a:rPr lang="en-GB" altLang="nb-NO" sz="2800" i="0" dirty="0" err="1"/>
              <a:t>ser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først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på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en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metode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som</a:t>
            </a:r>
            <a:r>
              <a:rPr lang="en-GB" altLang="nb-NO" sz="2800" i="0" dirty="0"/>
              <a:t> </a:t>
            </a:r>
            <a:r>
              <a:rPr lang="en-GB" altLang="nb-NO" sz="2800" i="0" dirty="0" err="1"/>
              <a:t>kalles</a:t>
            </a:r>
            <a:r>
              <a:rPr lang="en-GB" altLang="nb-NO" sz="2800" i="0" dirty="0"/>
              <a:t> </a:t>
            </a:r>
            <a:r>
              <a:rPr lang="en-GB" altLang="nb-NO" sz="2800" i="0" dirty="0" err="1">
                <a:solidFill>
                  <a:srgbClr val="FF0000"/>
                </a:solidFill>
              </a:rPr>
              <a:t>parametrisk</a:t>
            </a:r>
            <a:r>
              <a:rPr lang="en-GB" altLang="nb-NO" sz="2800" i="0" dirty="0"/>
              <a:t> </a:t>
            </a:r>
            <a:r>
              <a:rPr lang="en-GB" altLang="nb-NO" sz="2800" i="0" dirty="0">
                <a:solidFill>
                  <a:srgbClr val="FF0000"/>
                </a:solidFill>
              </a:rPr>
              <a:t>bootstrap</a:t>
            </a:r>
            <a:endParaRPr lang="en-GB" altLang="nb-NO" sz="2800" i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96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44137" y="166889"/>
            <a:ext cx="8180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Anta at             har tetthet/punktsannsynlighet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7973"/>
              </p:ext>
            </p:extLst>
          </p:nvPr>
        </p:nvGraphicFramePr>
        <p:xfrm>
          <a:off x="1906588" y="206931"/>
          <a:ext cx="10318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800" imgH="228600" progId="Equation.DSMT4">
                  <p:embed/>
                </p:oleObj>
              </mc:Choice>
              <mc:Fallback>
                <p:oleObj name="Equation" r:id="rId2" imgW="469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588" y="206931"/>
                        <a:ext cx="10318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67822" y="762123"/>
            <a:ext cx="8180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Ut fra de observerte              får vi estimatet 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262010"/>
              </p:ext>
            </p:extLst>
          </p:nvPr>
        </p:nvGraphicFramePr>
        <p:xfrm>
          <a:off x="4057501" y="801851"/>
          <a:ext cx="9207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9040" imgH="228600" progId="Equation.DSMT4">
                  <p:embed/>
                </p:oleObj>
              </mc:Choice>
              <mc:Fallback>
                <p:oleObj name="Equation" r:id="rId4" imgW="419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501" y="801851"/>
                        <a:ext cx="9207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635218"/>
              </p:ext>
            </p:extLst>
          </p:nvPr>
        </p:nvGraphicFramePr>
        <p:xfrm>
          <a:off x="7681913" y="712788"/>
          <a:ext cx="304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215640" progId="Equation.DSMT4">
                  <p:embed/>
                </p:oleObj>
              </mc:Choice>
              <mc:Fallback>
                <p:oleObj name="Equation" r:id="rId6" imgW="1267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1913" y="712788"/>
                        <a:ext cx="304800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435667"/>
              </p:ext>
            </p:extLst>
          </p:nvPr>
        </p:nvGraphicFramePr>
        <p:xfrm>
          <a:off x="7910513" y="196850"/>
          <a:ext cx="11588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400" imgH="203040" progId="Equation.DSMT4">
                  <p:embed/>
                </p:oleObj>
              </mc:Choice>
              <mc:Fallback>
                <p:oleObj name="Equation" r:id="rId8" imgW="4824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0513" y="196850"/>
                        <a:ext cx="11588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93565" y="1541883"/>
            <a:ext cx="8180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For                      gjør vi nå følgende: 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841250"/>
              </p:ext>
            </p:extLst>
          </p:nvPr>
        </p:nvGraphicFramePr>
        <p:xfrm>
          <a:off x="1438319" y="1615841"/>
          <a:ext cx="18415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38080" imgH="203040" progId="Equation.DSMT4">
                  <p:embed/>
                </p:oleObj>
              </mc:Choice>
              <mc:Fallback>
                <p:oleObj name="Equation" r:id="rId10" imgW="838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319" y="1615841"/>
                        <a:ext cx="18415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93565" y="2067784"/>
            <a:ext cx="8377441" cy="264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altLang="nb-NO" sz="2800" i="0" dirty="0"/>
              <a:t>Genererer et </a:t>
            </a:r>
            <a:r>
              <a:rPr lang="nb-NO" altLang="nb-NO" sz="2800" i="0" dirty="0" err="1"/>
              <a:t>bootstrap</a:t>
            </a:r>
            <a:r>
              <a:rPr lang="nb-NO" altLang="nb-NO" sz="2800" i="0" dirty="0"/>
              <a:t>-utvalg                     fra tettheten/punktsannsynligheten  </a:t>
            </a:r>
          </a:p>
          <a:p>
            <a:pPr marL="457200" indent="-457200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b-NO" altLang="nb-NO" sz="2800" i="0" dirty="0"/>
              <a:t>Beregner estimatet        ut fra </a:t>
            </a:r>
            <a:r>
              <a:rPr lang="nb-NO" altLang="nb-NO" sz="2800" i="0" dirty="0" err="1"/>
              <a:t>bootstrap</a:t>
            </a:r>
            <a:r>
              <a:rPr lang="nb-NO" altLang="nb-NO" sz="2800" i="0" dirty="0"/>
              <a:t>-utvalget (på samme måte som      ble beregnet ut fra de opprinnelige observasjonene)  </a:t>
            </a:r>
          </a:p>
        </p:txBody>
      </p:sp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448016"/>
              </p:ext>
            </p:extLst>
          </p:nvPr>
        </p:nvGraphicFramePr>
        <p:xfrm>
          <a:off x="5932702" y="2067784"/>
          <a:ext cx="179863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49160" imgH="241200" progId="Equation.DSMT4">
                  <p:embed/>
                </p:oleObj>
              </mc:Choice>
              <mc:Fallback>
                <p:oleObj name="Equation" r:id="rId12" imgW="7491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2702" y="2067784"/>
                        <a:ext cx="179863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214718"/>
              </p:ext>
            </p:extLst>
          </p:nvPr>
        </p:nvGraphicFramePr>
        <p:xfrm>
          <a:off x="6143625" y="2546350"/>
          <a:ext cx="115887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82400" imgH="241200" progId="Equation.DSMT4">
                  <p:embed/>
                </p:oleObj>
              </mc:Choice>
              <mc:Fallback>
                <p:oleObj name="Equation" r:id="rId14" imgW="482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5" y="2546350"/>
                        <a:ext cx="1158875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392076"/>
              </p:ext>
            </p:extLst>
          </p:nvPr>
        </p:nvGraphicFramePr>
        <p:xfrm>
          <a:off x="4341813" y="3279775"/>
          <a:ext cx="4270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77480" imgH="253800" progId="Equation.DSMT4">
                  <p:embed/>
                </p:oleObj>
              </mc:Choice>
              <mc:Fallback>
                <p:oleObj name="Equation" r:id="rId16" imgW="177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813" y="3279775"/>
                        <a:ext cx="427037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531150"/>
              </p:ext>
            </p:extLst>
          </p:nvPr>
        </p:nvGraphicFramePr>
        <p:xfrm>
          <a:off x="4765675" y="3729038"/>
          <a:ext cx="30480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26720" imgH="215640" progId="Equation.DSMT4">
                  <p:embed/>
                </p:oleObj>
              </mc:Choice>
              <mc:Fallback>
                <p:oleObj name="Equation" r:id="rId18" imgW="1267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675" y="3729038"/>
                        <a:ext cx="30480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16757" y="4870127"/>
            <a:ext cx="8180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 err="1"/>
              <a:t>Bootstrap</a:t>
            </a:r>
            <a:r>
              <a:rPr lang="nb-NO" altLang="nb-NO" sz="2800" i="0" dirty="0"/>
              <a:t>-estimatet for standardfeilen er da</a:t>
            </a:r>
          </a:p>
        </p:txBody>
      </p:sp>
      <p:graphicFrame>
        <p:nvGraphicFramePr>
          <p:cNvPr id="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484437"/>
              </p:ext>
            </p:extLst>
          </p:nvPr>
        </p:nvGraphicFramePr>
        <p:xfrm>
          <a:off x="2098675" y="5521325"/>
          <a:ext cx="378777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574640" imgH="482400" progId="Equation.DSMT4">
                  <p:embed/>
                </p:oleObj>
              </mc:Choice>
              <mc:Fallback>
                <p:oleObj name="Equation" r:id="rId20" imgW="15746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5521325"/>
                        <a:ext cx="3787775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310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 uiExpand="1" build="p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52143" y="2368166"/>
            <a:ext cx="84901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400" i="0" dirty="0"/>
              <a:t>                                                  , og vi lar                   være                  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2400" i="0" dirty="0"/>
              <a:t>         gitt i stigende rekkefølge      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95340" y="3334333"/>
            <a:ext cx="84901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400" i="0" dirty="0"/>
              <a:t>Vi ser på tre estimatorer for     :             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06691" y="60754"/>
            <a:ext cx="8180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>
                <a:solidFill>
                  <a:srgbClr val="000099"/>
                </a:solidFill>
              </a:rPr>
              <a:t>Eksempel   (jf. oppgave 8.28)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6691" y="628292"/>
            <a:ext cx="8490173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400" i="0" dirty="0"/>
              <a:t>Vi har observasjonene (antall skritt per sekund):</a:t>
            </a:r>
          </a:p>
          <a:p>
            <a:pPr>
              <a:spcBef>
                <a:spcPts val="600"/>
              </a:spcBef>
            </a:pPr>
            <a:r>
              <a:rPr lang="nb-NO" sz="2400" i="0" dirty="0"/>
              <a:t>0.95   0.85   0.92   0.95   0.93   0.86  1.00   0.92   0.85   0.81</a:t>
            </a:r>
          </a:p>
          <a:p>
            <a:r>
              <a:rPr lang="nb-NO" sz="2400" i="0" dirty="0"/>
              <a:t>0.78   0.93   0.93   1.05   0.93   1.06  1.06   0.96   0.81   0.96</a:t>
            </a:r>
            <a:r>
              <a:rPr lang="nb-NO" altLang="nb-NO" sz="2400" i="0" dirty="0"/>
              <a:t>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90019" y="3947351"/>
            <a:ext cx="5153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altLang="nb-NO" sz="2400" i="0" dirty="0"/>
              <a:t>Gjennomsnittet 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06691" y="2004577"/>
            <a:ext cx="84901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400" i="0" dirty="0"/>
              <a:t>Vi vil anta at disse er observasjoner av                    som er uavhengige og               -fordelte </a:t>
            </a:r>
          </a:p>
        </p:txBody>
      </p:sp>
      <p:graphicFrame>
        <p:nvGraphicFramePr>
          <p:cNvPr id="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866395"/>
              </p:ext>
            </p:extLst>
          </p:nvPr>
        </p:nvGraphicFramePr>
        <p:xfrm>
          <a:off x="2593975" y="2379663"/>
          <a:ext cx="11572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09480" imgH="228600" progId="Equation.DSMT4">
                  <p:embed/>
                </p:oleObj>
              </mc:Choice>
              <mc:Fallback>
                <p:oleObj name="Equation" r:id="rId3" imgW="609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5" y="2379663"/>
                        <a:ext cx="11572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583731"/>
              </p:ext>
            </p:extLst>
          </p:nvPr>
        </p:nvGraphicFramePr>
        <p:xfrm>
          <a:off x="4281488" y="344805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280" imgH="164880" progId="Equation.DSMT4">
                  <p:embed/>
                </p:oleObj>
              </mc:Choice>
              <mc:Fallback>
                <p:oleObj name="Equation" r:id="rId5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1488" y="3448050"/>
                        <a:ext cx="304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720198"/>
              </p:ext>
            </p:extLst>
          </p:nvPr>
        </p:nvGraphicFramePr>
        <p:xfrm>
          <a:off x="5214938" y="3806625"/>
          <a:ext cx="1665287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76240" imgH="431640" progId="Equation.DSMT4">
                  <p:embed/>
                </p:oleObj>
              </mc:Choice>
              <mc:Fallback>
                <p:oleObj name="Equation" r:id="rId7" imgW="8762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38" y="3806625"/>
                        <a:ext cx="1665287" cy="82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63354" y="4574187"/>
            <a:ext cx="5153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altLang="nb-NO" sz="2400" i="0" dirty="0"/>
              <a:t> Empirisk median  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369964"/>
              </p:ext>
            </p:extLst>
          </p:nvPr>
        </p:nvGraphicFramePr>
        <p:xfrm>
          <a:off x="5214938" y="4591747"/>
          <a:ext cx="207486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91880" imgH="228600" progId="Equation.DSMT4">
                  <p:embed/>
                </p:oleObj>
              </mc:Choice>
              <mc:Fallback>
                <p:oleObj name="Equation" r:id="rId9" imgW="1091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38" y="4591747"/>
                        <a:ext cx="2074863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750570" y="5186950"/>
            <a:ext cx="5153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altLang="nb-NO" sz="2400" i="0" dirty="0"/>
              <a:t>10% trimmet gjennomsnitt  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794516"/>
              </p:ext>
            </p:extLst>
          </p:nvPr>
        </p:nvGraphicFramePr>
        <p:xfrm>
          <a:off x="5214938" y="5056188"/>
          <a:ext cx="1592262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38080" imgH="444240" progId="Equation.DSMT4">
                  <p:embed/>
                </p:oleObj>
              </mc:Choice>
              <mc:Fallback>
                <p:oleObj name="Equation" r:id="rId11" imgW="8380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38" y="5056188"/>
                        <a:ext cx="1592262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02755" y="5808267"/>
            <a:ext cx="5816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400" i="0" dirty="0"/>
              <a:t>Estimatene blir: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007933"/>
              </p:ext>
            </p:extLst>
          </p:nvPr>
        </p:nvGraphicFramePr>
        <p:xfrm>
          <a:off x="1127125" y="6276975"/>
          <a:ext cx="12969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85800" imgH="228600" progId="Equation.DSMT4">
                  <p:embed/>
                </p:oleObj>
              </mc:Choice>
              <mc:Fallback>
                <p:oleObj name="Equation" r:id="rId13" imgW="685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6276975"/>
                        <a:ext cx="12969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899814"/>
              </p:ext>
            </p:extLst>
          </p:nvPr>
        </p:nvGraphicFramePr>
        <p:xfrm>
          <a:off x="3241675" y="6276975"/>
          <a:ext cx="13192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698400" imgH="228600" progId="Equation.DSMT4">
                  <p:embed/>
                </p:oleObj>
              </mc:Choice>
              <mc:Fallback>
                <p:oleObj name="Equation" r:id="rId15" imgW="698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675" y="6276975"/>
                        <a:ext cx="131921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4962180"/>
              </p:ext>
            </p:extLst>
          </p:nvPr>
        </p:nvGraphicFramePr>
        <p:xfrm>
          <a:off x="5535613" y="6276975"/>
          <a:ext cx="12969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685800" imgH="228600" progId="Equation.DSMT4">
                  <p:embed/>
                </p:oleObj>
              </mc:Choice>
              <mc:Fallback>
                <p:oleObj name="Equation" r:id="rId17" imgW="685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5613" y="6276975"/>
                        <a:ext cx="129698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192535"/>
              </p:ext>
            </p:extLst>
          </p:nvPr>
        </p:nvGraphicFramePr>
        <p:xfrm>
          <a:off x="6295452" y="2414114"/>
          <a:ext cx="1423404" cy="43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749160" imgH="228600" progId="Equation.DSMT4">
                  <p:embed/>
                </p:oleObj>
              </mc:Choice>
              <mc:Fallback>
                <p:oleObj name="Equation" r:id="rId19" imgW="749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5452" y="2414114"/>
                        <a:ext cx="1423404" cy="4343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722713"/>
              </p:ext>
            </p:extLst>
          </p:nvPr>
        </p:nvGraphicFramePr>
        <p:xfrm>
          <a:off x="5904418" y="2030582"/>
          <a:ext cx="1230516" cy="43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647640" imgH="228600" progId="Equation.DSMT4">
                  <p:embed/>
                </p:oleObj>
              </mc:Choice>
              <mc:Fallback>
                <p:oleObj name="Equation" r:id="rId21" imgW="647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4418" y="2030582"/>
                        <a:ext cx="1230516" cy="4343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875426"/>
              </p:ext>
            </p:extLst>
          </p:nvPr>
        </p:nvGraphicFramePr>
        <p:xfrm>
          <a:off x="502755" y="2800199"/>
          <a:ext cx="892620" cy="43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469800" imgH="228600" progId="Equation.DSMT4">
                  <p:embed/>
                </p:oleObj>
              </mc:Choice>
              <mc:Fallback>
                <p:oleObj name="Equation" r:id="rId23" imgW="469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55" y="2800199"/>
                        <a:ext cx="892620" cy="4343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968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5" grpId="0"/>
      <p:bldP spid="6" grpId="0"/>
      <p:bldP spid="10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7</a:t>
            </a:fld>
            <a:endParaRPr lang="en-US" altLang="nb-NO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20680" y="552382"/>
            <a:ext cx="8490173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>
                <a:solidFill>
                  <a:srgbClr val="92D050"/>
                </a:solidFill>
              </a:rPr>
              <a:t>Vi kan bestemme standardfeilene ved </a:t>
            </a:r>
            <a:r>
              <a:rPr lang="nb-NO" altLang="nb-NO" sz="2800" i="0" dirty="0" err="1">
                <a:solidFill>
                  <a:srgbClr val="92D050"/>
                </a:solidFill>
              </a:rPr>
              <a:t>bootstrap</a:t>
            </a:r>
            <a:r>
              <a:rPr lang="nb-NO" altLang="nb-NO" sz="2800" i="0" dirty="0">
                <a:solidFill>
                  <a:srgbClr val="92D050"/>
                </a:solidFill>
              </a:rPr>
              <a:t>: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import </a:t>
            </a:r>
            <a:r>
              <a:rPr lang="nb-NO" altLang="nb-NO" sz="1300" i="0" dirty="0" err="1"/>
              <a:t>numpy</a:t>
            </a:r>
            <a:r>
              <a:rPr lang="nb-NO" altLang="nb-NO" sz="1300" i="0" dirty="0"/>
              <a:t> as </a:t>
            </a:r>
            <a:r>
              <a:rPr lang="nb-NO" altLang="nb-NO" sz="1300" i="0" dirty="0" err="1"/>
              <a:t>np</a:t>
            </a:r>
            <a:endParaRPr lang="nb-NO" altLang="nb-NO" sz="1300" i="0" dirty="0"/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import </a:t>
            </a:r>
            <a:r>
              <a:rPr lang="nb-NO" altLang="nb-NO" sz="1300" i="0" dirty="0" err="1"/>
              <a:t>scipy.stats</a:t>
            </a:r>
            <a:r>
              <a:rPr lang="nb-NO" altLang="nb-NO" sz="1300" i="0" dirty="0"/>
              <a:t> as stats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import random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import </a:t>
            </a:r>
            <a:r>
              <a:rPr lang="nb-NO" altLang="nb-NO" sz="1300" i="0" dirty="0" err="1"/>
              <a:t>math</a:t>
            </a:r>
            <a:endParaRPr lang="nb-NO" altLang="nb-NO" sz="1300" i="0" dirty="0"/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x=[0.95,0.85,0.92,0.95,0.93,0.86,1.00,0.92,0.85,0.81,0.78,0.93,0.93,1.05,0.93,1.06,1.06,0.96,0.81,0.96]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mean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np.mean</a:t>
            </a:r>
            <a:r>
              <a:rPr lang="nb-NO" altLang="nb-NO" sz="1300" i="0" dirty="0"/>
              <a:t>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median=</a:t>
            </a:r>
            <a:r>
              <a:rPr lang="nb-NO" altLang="nb-NO" sz="1300" i="0" dirty="0" err="1"/>
              <a:t>np.median</a:t>
            </a:r>
            <a:r>
              <a:rPr lang="nb-NO" altLang="nb-NO" sz="1300" i="0" dirty="0"/>
              <a:t>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trmean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stats.trim_mean</a:t>
            </a:r>
            <a:r>
              <a:rPr lang="nb-NO" altLang="nb-NO" sz="1300" i="0" dirty="0"/>
              <a:t>(x,0.1)</a:t>
            </a:r>
          </a:p>
          <a:p>
            <a:pPr eaLnBrk="1" hangingPunct="1">
              <a:spcBef>
                <a:spcPts val="0"/>
              </a:spcBef>
            </a:pPr>
            <a:endParaRPr lang="en-US" altLang="nb-NO" sz="1300" i="0" dirty="0"/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n=len(x)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m=</a:t>
            </a:r>
            <a:r>
              <a:rPr lang="nb-NO" altLang="nb-NO" sz="1300" i="0" dirty="0" err="1"/>
              <a:t>np.mean</a:t>
            </a:r>
            <a:r>
              <a:rPr lang="nb-NO" altLang="nb-NO" sz="1300" i="0" dirty="0"/>
              <a:t>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s=</a:t>
            </a:r>
            <a:r>
              <a:rPr lang="nb-NO" altLang="nb-NO" sz="1300" i="0" dirty="0" err="1"/>
              <a:t>np.std</a:t>
            </a:r>
            <a:r>
              <a:rPr lang="nb-NO" altLang="nb-NO" sz="1300" i="0" dirty="0"/>
              <a:t>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B=10000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meanvec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np.zeros</a:t>
            </a:r>
            <a:r>
              <a:rPr lang="nb-NO" altLang="nb-NO" sz="1300" i="0" dirty="0"/>
              <a:t>(B+1)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medianvec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np.zeros</a:t>
            </a:r>
            <a:r>
              <a:rPr lang="nb-NO" altLang="nb-NO" sz="1300" i="0" dirty="0"/>
              <a:t>(B+1)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trmeanvec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np.zeros</a:t>
            </a:r>
            <a:r>
              <a:rPr lang="nb-NO" altLang="nb-NO" sz="1300" i="0" dirty="0"/>
              <a:t>(B+1)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ind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np.arange</a:t>
            </a:r>
            <a:r>
              <a:rPr lang="nb-NO" altLang="nb-NO" sz="1300" i="0" dirty="0"/>
              <a:t>(0,B)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for i in </a:t>
            </a:r>
            <a:r>
              <a:rPr lang="nb-NO" altLang="nb-NO" sz="1300" i="0" dirty="0" err="1"/>
              <a:t>ind</a:t>
            </a:r>
            <a:r>
              <a:rPr lang="nb-NO" altLang="nb-NO" sz="1300" i="0" dirty="0"/>
              <a:t>: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    </a:t>
            </a:r>
            <a:r>
              <a:rPr lang="nb-NO" altLang="nb-NO" sz="1300" i="0" dirty="0" err="1"/>
              <a:t>xstar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stats.norm.rvs</a:t>
            </a:r>
            <a:r>
              <a:rPr lang="nb-NO" altLang="nb-NO" sz="1300" i="0" dirty="0"/>
              <a:t>(</a:t>
            </a:r>
            <a:r>
              <a:rPr lang="nb-NO" altLang="nb-NO" sz="1300" i="0" dirty="0" err="1"/>
              <a:t>size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n,loc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m,scale</a:t>
            </a:r>
            <a:r>
              <a:rPr lang="nb-NO" altLang="nb-NO" sz="1300" i="0" dirty="0"/>
              <a:t>=s)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    </a:t>
            </a:r>
            <a:r>
              <a:rPr lang="nb-NO" altLang="nb-NO" sz="1300" i="0" dirty="0" err="1"/>
              <a:t>meanvec</a:t>
            </a:r>
            <a:r>
              <a:rPr lang="nb-NO" altLang="nb-NO" sz="1300" i="0" dirty="0"/>
              <a:t>[i]=</a:t>
            </a:r>
            <a:r>
              <a:rPr lang="nb-NO" altLang="nb-NO" sz="1300" i="0" dirty="0" err="1"/>
              <a:t>np.mean</a:t>
            </a:r>
            <a:r>
              <a:rPr lang="nb-NO" altLang="nb-NO" sz="1300" i="0" dirty="0"/>
              <a:t>(</a:t>
            </a:r>
            <a:r>
              <a:rPr lang="nb-NO" altLang="nb-NO" sz="1300" i="0" dirty="0" err="1"/>
              <a:t>xstar</a:t>
            </a:r>
            <a:r>
              <a:rPr lang="nb-NO" altLang="nb-NO" sz="1300" i="0" dirty="0"/>
              <a:t>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    </a:t>
            </a:r>
            <a:r>
              <a:rPr lang="nb-NO" altLang="nb-NO" sz="1300" i="0" dirty="0" err="1"/>
              <a:t>medianvec</a:t>
            </a:r>
            <a:r>
              <a:rPr lang="nb-NO" altLang="nb-NO" sz="1300" i="0" dirty="0"/>
              <a:t>[i]=</a:t>
            </a:r>
            <a:r>
              <a:rPr lang="nb-NO" altLang="nb-NO" sz="1300" i="0" dirty="0" err="1"/>
              <a:t>np.median</a:t>
            </a:r>
            <a:r>
              <a:rPr lang="nb-NO" altLang="nb-NO" sz="1300" i="0" dirty="0"/>
              <a:t>(</a:t>
            </a:r>
            <a:r>
              <a:rPr lang="nb-NO" altLang="nb-NO" sz="1300" i="0" dirty="0" err="1"/>
              <a:t>xstar</a:t>
            </a:r>
            <a:r>
              <a:rPr lang="nb-NO" altLang="nb-NO" sz="1300" i="0" dirty="0"/>
              <a:t>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    </a:t>
            </a:r>
            <a:r>
              <a:rPr lang="nb-NO" altLang="nb-NO" sz="1300" i="0" dirty="0" err="1"/>
              <a:t>trmeanvec</a:t>
            </a:r>
            <a:r>
              <a:rPr lang="nb-NO" altLang="nb-NO" sz="1300" i="0" dirty="0"/>
              <a:t>[i]=</a:t>
            </a:r>
            <a:r>
              <a:rPr lang="nb-NO" altLang="nb-NO" sz="1300" i="0" dirty="0" err="1"/>
              <a:t>stats.trim_mean</a:t>
            </a:r>
            <a:r>
              <a:rPr lang="nb-NO" altLang="nb-NO" sz="1300" i="0" dirty="0"/>
              <a:t>(xstar,0.1)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65371" y="5476807"/>
            <a:ext cx="75092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Vi finner standardfeilene: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11826" y="5952233"/>
                <a:ext cx="6016337" cy="577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b>
                            <m:sSubPr>
                              <m:ctrlPr>
                                <a:rPr lang="nb-NO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nb-NO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=0.0197</m:t>
                          </m:r>
                        </m:sub>
                      </m:sSub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       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b>
                            <m:sSubPr>
                              <m:ctrlPr>
                                <a:rPr lang="nb-NO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nb-NO" sz="2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=0.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0230</m:t>
                          </m:r>
                        </m:sub>
                      </m:sSub>
                      <m:sSub>
                        <m:sSubPr>
                          <m:ctrlPr>
                            <a:rPr lang="nb-NO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       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b>
                            <m:sSubPr>
                              <m:ctrlPr>
                                <a:rPr lang="nb-NO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nb-NO" sz="2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=0.0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202</m:t>
                          </m:r>
                        </m:sub>
                      </m:sSub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826" y="5952233"/>
                <a:ext cx="6016337" cy="577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627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44137" y="166889"/>
            <a:ext cx="842686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Parametrisk </a:t>
            </a:r>
            <a:r>
              <a:rPr lang="nb-NO" altLang="nb-NO" sz="2800" i="0" dirty="0" err="1"/>
              <a:t>bootstrap</a:t>
            </a:r>
            <a:r>
              <a:rPr lang="nb-NO" altLang="nb-NO" sz="2800" i="0" dirty="0"/>
              <a:t> forutsetter at den modellen vi bruker for dataene gir en rimelig god beskrivelse av fordelingen til  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150762"/>
              </p:ext>
            </p:extLst>
          </p:nvPr>
        </p:nvGraphicFramePr>
        <p:xfrm>
          <a:off x="2961696" y="1074800"/>
          <a:ext cx="10318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800" imgH="228600" progId="Equation.DSMT4">
                  <p:embed/>
                </p:oleObj>
              </mc:Choice>
              <mc:Fallback>
                <p:oleObj name="Equation" r:id="rId2" imgW="469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1696" y="1074800"/>
                        <a:ext cx="10318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93565" y="2851699"/>
            <a:ext cx="81807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Da trekker vi </a:t>
            </a:r>
            <a:r>
              <a:rPr lang="nb-NO" altLang="nb-NO" sz="2800" i="0" dirty="0" err="1"/>
              <a:t>bootstrap</a:t>
            </a:r>
            <a:r>
              <a:rPr lang="nb-NO" altLang="nb-NO" sz="2800" i="0" dirty="0"/>
              <a:t>-utvalget fra den empiriske fordelingsfunksjonen </a:t>
            </a:r>
          </a:p>
        </p:txBody>
      </p:sp>
      <p:graphicFrame>
        <p:nvGraphicFramePr>
          <p:cNvPr id="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534702"/>
              </p:ext>
            </p:extLst>
          </p:nvPr>
        </p:nvGraphicFramePr>
        <p:xfrm>
          <a:off x="1935163" y="3851275"/>
          <a:ext cx="351155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0160" imgH="393480" progId="Equation.DSMT4">
                  <p:embed/>
                </p:oleObj>
              </mc:Choice>
              <mc:Fallback>
                <p:oleObj name="Equation" r:id="rId4" imgW="14601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5163" y="3851275"/>
                        <a:ext cx="351155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60610" y="1666178"/>
            <a:ext cx="84268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For </a:t>
            </a:r>
            <a:r>
              <a:rPr lang="nb-NO" altLang="nb-NO" sz="2800" i="0" dirty="0">
                <a:solidFill>
                  <a:srgbClr val="FF0000"/>
                </a:solidFill>
              </a:rPr>
              <a:t>ikke-parametrisk </a:t>
            </a:r>
            <a:r>
              <a:rPr lang="nb-NO" altLang="nb-NO" sz="2800" i="0" dirty="0" err="1">
                <a:solidFill>
                  <a:srgbClr val="FF0000"/>
                </a:solidFill>
              </a:rPr>
              <a:t>bootstrap</a:t>
            </a:r>
            <a:r>
              <a:rPr lang="nb-NO" altLang="nb-NO" sz="2800" i="0" dirty="0">
                <a:solidFill>
                  <a:srgbClr val="FF0000"/>
                </a:solidFill>
              </a:rPr>
              <a:t> </a:t>
            </a:r>
            <a:r>
              <a:rPr lang="nb-NO" altLang="nb-NO" sz="2800" i="0" dirty="0"/>
              <a:t>gjør vi ingen forutsetninger om fordelingen til   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04683"/>
              </p:ext>
            </p:extLst>
          </p:nvPr>
        </p:nvGraphicFramePr>
        <p:xfrm>
          <a:off x="5775432" y="2115460"/>
          <a:ext cx="10318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800" imgH="228600" progId="Equation.DSMT4">
                  <p:embed/>
                </p:oleObj>
              </mc:Choice>
              <mc:Fallback>
                <p:oleObj name="Equation" r:id="rId2" imgW="469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5432" y="2115460"/>
                        <a:ext cx="10318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93565" y="4834566"/>
            <a:ext cx="8180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Merk at      gir sannsynlighet 1/</a:t>
            </a:r>
            <a:r>
              <a:rPr lang="nb-NO" altLang="nb-NO" sz="2800" dirty="0"/>
              <a:t>n </a:t>
            </a:r>
            <a:r>
              <a:rPr lang="nb-NO" altLang="nb-NO" sz="2800" i="0" dirty="0"/>
              <a:t>til hver   </a:t>
            </a:r>
          </a:p>
        </p:txBody>
      </p:sp>
      <p:graphicFrame>
        <p:nvGraphicFramePr>
          <p:cNvPr id="2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280524"/>
              </p:ext>
            </p:extLst>
          </p:nvPr>
        </p:nvGraphicFramePr>
        <p:xfrm>
          <a:off x="1970987" y="4798006"/>
          <a:ext cx="3968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203040" progId="Equation.DSMT4">
                  <p:embed/>
                </p:oleObj>
              </mc:Choice>
              <mc:Fallback>
                <p:oleObj name="Equation" r:id="rId6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0987" y="4798006"/>
                        <a:ext cx="3968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54078"/>
              </p:ext>
            </p:extLst>
          </p:nvPr>
        </p:nvGraphicFramePr>
        <p:xfrm>
          <a:off x="7044602" y="4859779"/>
          <a:ext cx="3349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80" imgH="228600" progId="Equation.DSMT4">
                  <p:embed/>
                </p:oleObj>
              </mc:Choice>
              <mc:Fallback>
                <p:oleObj name="Equation" r:id="rId8" imgW="152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4602" y="4859779"/>
                        <a:ext cx="33496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93566" y="5423242"/>
            <a:ext cx="72653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Trekking fra       svarer derfor til trekning fra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                     </a:t>
            </a:r>
            <a:r>
              <a:rPr lang="nb-NO" altLang="nb-NO" sz="2800" i="0" dirty="0">
                <a:solidFill>
                  <a:srgbClr val="FF0000"/>
                </a:solidFill>
              </a:rPr>
              <a:t>med </a:t>
            </a:r>
            <a:r>
              <a:rPr lang="nb-NO" altLang="nb-NO" sz="2800" i="0" dirty="0" err="1">
                <a:solidFill>
                  <a:srgbClr val="FF0000"/>
                </a:solidFill>
              </a:rPr>
              <a:t>tilbakelegging</a:t>
            </a:r>
            <a:r>
              <a:rPr lang="nb-NO" altLang="nb-NO" sz="2800" i="0" dirty="0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628325"/>
              </p:ext>
            </p:extLst>
          </p:nvPr>
        </p:nvGraphicFramePr>
        <p:xfrm>
          <a:off x="760759" y="5872320"/>
          <a:ext cx="1767744" cy="54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36560" imgH="228600" progId="Equation.DSMT4">
                  <p:embed/>
                </p:oleObj>
              </mc:Choice>
              <mc:Fallback>
                <p:oleObj name="Equation" r:id="rId10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759" y="5872320"/>
                        <a:ext cx="1767744" cy="548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929143"/>
              </p:ext>
            </p:extLst>
          </p:nvPr>
        </p:nvGraphicFramePr>
        <p:xfrm>
          <a:off x="2735263" y="5394346"/>
          <a:ext cx="3968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203040" progId="Equation.DSMT4">
                  <p:embed/>
                </p:oleObj>
              </mc:Choice>
              <mc:Fallback>
                <p:oleObj name="Equation" r:id="rId6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5394346"/>
                        <a:ext cx="3968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696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3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93565" y="2083014"/>
            <a:ext cx="8377441" cy="1634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altLang="nb-NO" sz="2800" i="0" dirty="0"/>
              <a:t>Trekk </a:t>
            </a:r>
            <a:r>
              <a:rPr lang="nb-NO" altLang="nb-NO" sz="2800" dirty="0"/>
              <a:t>n </a:t>
            </a:r>
            <a:r>
              <a:rPr lang="nb-NO" altLang="nb-NO" sz="2800" i="0" dirty="0"/>
              <a:t>verdier                   med </a:t>
            </a:r>
            <a:r>
              <a:rPr lang="nb-NO" altLang="nb-NO" sz="2800" i="0" dirty="0" err="1"/>
              <a:t>tilbakelegging</a:t>
            </a:r>
            <a:r>
              <a:rPr lang="nb-NO" altLang="nb-NO" sz="2800" i="0" dirty="0"/>
              <a:t> fra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nb-NO" altLang="nb-NO" sz="2800" i="0" dirty="0"/>
              <a:t>                            </a:t>
            </a:r>
          </a:p>
          <a:p>
            <a:pPr marL="457200" indent="-4572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altLang="nb-NO" sz="2800" i="0" dirty="0" err="1"/>
              <a:t>Beregn</a:t>
            </a:r>
            <a:r>
              <a:rPr lang="nb-NO" altLang="nb-NO" sz="2800" i="0" dirty="0"/>
              <a:t> estimatet        ut fra </a:t>
            </a:r>
            <a:r>
              <a:rPr lang="nb-NO" altLang="nb-NO" sz="2800" i="0" dirty="0" err="1"/>
              <a:t>bootstrap</a:t>
            </a:r>
            <a:r>
              <a:rPr lang="nb-NO" altLang="nb-NO" sz="2800" i="0" dirty="0"/>
              <a:t>-utvalget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0651" y="397369"/>
            <a:ext cx="84268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Framgangsmåten for ikke-parametrisk </a:t>
            </a:r>
            <a:r>
              <a:rPr lang="nb-NO" altLang="nb-NO" sz="2800" i="0" dirty="0" err="1"/>
              <a:t>bootstrap</a:t>
            </a:r>
            <a:r>
              <a:rPr lang="nb-NO" altLang="nb-NO" sz="2800" i="0" dirty="0"/>
              <a:t> er dermed som følger: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93565" y="1541883"/>
            <a:ext cx="8180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For                    : 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438319" y="1615841"/>
          <a:ext cx="18415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8080" imgH="203040" progId="Equation.DSMT4">
                  <p:embed/>
                </p:oleObj>
              </mc:Choice>
              <mc:Fallback>
                <p:oleObj name="Equation" r:id="rId2" imgW="838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319" y="1615841"/>
                        <a:ext cx="18415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886259"/>
              </p:ext>
            </p:extLst>
          </p:nvPr>
        </p:nvGraphicFramePr>
        <p:xfrm>
          <a:off x="4076834" y="3156624"/>
          <a:ext cx="4270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480" imgH="253800" progId="Equation.DSMT4">
                  <p:embed/>
                </p:oleObj>
              </mc:Choice>
              <mc:Fallback>
                <p:oleObj name="Equation" r:id="rId4" imgW="177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834" y="3156624"/>
                        <a:ext cx="4270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93565" y="4088239"/>
            <a:ext cx="8180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 err="1"/>
              <a:t>Bootstrap</a:t>
            </a:r>
            <a:r>
              <a:rPr lang="nb-NO" altLang="nb-NO" sz="2800" i="0" dirty="0"/>
              <a:t>-estimatet for standardfeilen er </a:t>
            </a:r>
          </a:p>
        </p:txBody>
      </p:sp>
      <p:graphicFrame>
        <p:nvGraphicFramePr>
          <p:cNvPr id="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174641"/>
              </p:ext>
            </p:extLst>
          </p:nvPr>
        </p:nvGraphicFramePr>
        <p:xfrm>
          <a:off x="1893888" y="4805363"/>
          <a:ext cx="3786187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74640" imgH="482400" progId="Equation.DSMT4">
                  <p:embed/>
                </p:oleObj>
              </mc:Choice>
              <mc:Fallback>
                <p:oleObj name="Equation" r:id="rId6" imgW="15746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888" y="4805363"/>
                        <a:ext cx="3786187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338865"/>
              </p:ext>
            </p:extLst>
          </p:nvPr>
        </p:nvGraphicFramePr>
        <p:xfrm>
          <a:off x="1176904" y="2507091"/>
          <a:ext cx="1767744" cy="54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6560" imgH="228600" progId="Equation.DSMT4">
                  <p:embed/>
                </p:oleObj>
              </mc:Choice>
              <mc:Fallback>
                <p:oleObj name="Equation" r:id="rId8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904" y="2507091"/>
                        <a:ext cx="1767744" cy="548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857478"/>
              </p:ext>
            </p:extLst>
          </p:nvPr>
        </p:nvGraphicFramePr>
        <p:xfrm>
          <a:off x="3527987" y="2065103"/>
          <a:ext cx="179863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49160" imgH="241200" progId="Equation.DSMT4">
                  <p:embed/>
                </p:oleObj>
              </mc:Choice>
              <mc:Fallback>
                <p:oleObj name="Equation" r:id="rId10" imgW="749160" imgH="241200" progId="Equation.DSMT4">
                  <p:embed/>
                  <p:pic>
                    <p:nvPicPr>
                      <p:cNvPr id="1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7987" y="2065103"/>
                        <a:ext cx="179863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272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3218" y="496495"/>
            <a:ext cx="8490173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>
                <a:solidFill>
                  <a:srgbClr val="92D050"/>
                </a:solidFill>
              </a:rPr>
              <a:t>For eksemplet har vi kommandoene: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import </a:t>
            </a:r>
            <a:r>
              <a:rPr lang="nb-NO" altLang="nb-NO" sz="1300" i="0" dirty="0" err="1"/>
              <a:t>numpy</a:t>
            </a:r>
            <a:r>
              <a:rPr lang="nb-NO" altLang="nb-NO" sz="1300" i="0" dirty="0"/>
              <a:t> as </a:t>
            </a:r>
            <a:r>
              <a:rPr lang="nb-NO" altLang="nb-NO" sz="1300" i="0" dirty="0" err="1"/>
              <a:t>np</a:t>
            </a:r>
            <a:endParaRPr lang="nb-NO" altLang="nb-NO" sz="1300" i="0" dirty="0"/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import </a:t>
            </a:r>
            <a:r>
              <a:rPr lang="nb-NO" altLang="nb-NO" sz="1300" i="0" dirty="0" err="1"/>
              <a:t>scipy.stats</a:t>
            </a:r>
            <a:r>
              <a:rPr lang="nb-NO" altLang="nb-NO" sz="1300" i="0" dirty="0"/>
              <a:t> as stats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import random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import </a:t>
            </a:r>
            <a:r>
              <a:rPr lang="nb-NO" altLang="nb-NO" sz="1300" i="0" dirty="0" err="1"/>
              <a:t>math</a:t>
            </a:r>
            <a:endParaRPr lang="nb-NO" altLang="nb-NO" sz="1300" i="0" dirty="0"/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x=[0.95,0.85,0.92,0.95,0.93,0.86,1.00,0.92,0.85,0.81,0.78,0.93,0.93,1.05,0.93,1.06,1.06,0.96,0.81,0.96]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mean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np.mean</a:t>
            </a:r>
            <a:r>
              <a:rPr lang="nb-NO" altLang="nb-NO" sz="1300" i="0" dirty="0"/>
              <a:t>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median=</a:t>
            </a:r>
            <a:r>
              <a:rPr lang="nb-NO" altLang="nb-NO" sz="1300" i="0" dirty="0" err="1"/>
              <a:t>np.median</a:t>
            </a:r>
            <a:r>
              <a:rPr lang="nb-NO" altLang="nb-NO" sz="1300" i="0" dirty="0"/>
              <a:t>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trmean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stats.trim_mean</a:t>
            </a:r>
            <a:r>
              <a:rPr lang="nb-NO" altLang="nb-NO" sz="1300" i="0" dirty="0"/>
              <a:t>(x,0.1)</a:t>
            </a:r>
          </a:p>
          <a:p>
            <a:pPr eaLnBrk="1" hangingPunct="1">
              <a:spcBef>
                <a:spcPts val="0"/>
              </a:spcBef>
            </a:pPr>
            <a:endParaRPr lang="en-US" altLang="nb-NO" sz="1300" i="0" dirty="0"/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n=len(x)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m=</a:t>
            </a:r>
            <a:r>
              <a:rPr lang="nb-NO" altLang="nb-NO" sz="1300" i="0" dirty="0" err="1"/>
              <a:t>np.mean</a:t>
            </a:r>
            <a:r>
              <a:rPr lang="nb-NO" altLang="nb-NO" sz="1300" i="0" dirty="0"/>
              <a:t>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s=</a:t>
            </a:r>
            <a:r>
              <a:rPr lang="nb-NO" altLang="nb-NO" sz="1300" i="0" dirty="0" err="1"/>
              <a:t>np.std</a:t>
            </a:r>
            <a:r>
              <a:rPr lang="nb-NO" altLang="nb-NO" sz="1300" i="0" dirty="0"/>
              <a:t>(x)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B=10000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meanvec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np.zeros</a:t>
            </a:r>
            <a:r>
              <a:rPr lang="nb-NO" altLang="nb-NO" sz="1300" i="0" dirty="0"/>
              <a:t>(B+1)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medianvec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np.zeros</a:t>
            </a:r>
            <a:r>
              <a:rPr lang="nb-NO" altLang="nb-NO" sz="1300" i="0" dirty="0"/>
              <a:t>(B+1)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trmeanvec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np.zeros</a:t>
            </a:r>
            <a:r>
              <a:rPr lang="nb-NO" altLang="nb-NO" sz="1300" i="0" dirty="0"/>
              <a:t>(B+1)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 err="1"/>
              <a:t>ind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np.arange</a:t>
            </a:r>
            <a:r>
              <a:rPr lang="nb-NO" altLang="nb-NO" sz="1300" i="0" dirty="0"/>
              <a:t>(0,B)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for i in </a:t>
            </a:r>
            <a:r>
              <a:rPr lang="nb-NO" altLang="nb-NO" sz="1300" i="0" dirty="0" err="1"/>
              <a:t>ind</a:t>
            </a:r>
            <a:r>
              <a:rPr lang="nb-NO" altLang="nb-NO" sz="1300" i="0" dirty="0"/>
              <a:t>: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    </a:t>
            </a:r>
            <a:r>
              <a:rPr lang="nb-NO" altLang="nb-NO" sz="1300" i="0" dirty="0" err="1"/>
              <a:t>xstar</a:t>
            </a:r>
            <a:r>
              <a:rPr lang="nb-NO" altLang="nb-NO" sz="1300" i="0" dirty="0"/>
              <a:t>=</a:t>
            </a:r>
            <a:r>
              <a:rPr lang="nb-NO" altLang="nb-NO" sz="1300" i="0" dirty="0" err="1"/>
              <a:t>random.choices</a:t>
            </a:r>
            <a:r>
              <a:rPr lang="nb-NO" altLang="nb-NO" sz="1300" i="0" dirty="0"/>
              <a:t>(</a:t>
            </a:r>
            <a:r>
              <a:rPr lang="nb-NO" altLang="nb-NO" sz="1300" i="0" dirty="0" err="1"/>
              <a:t>x,k</a:t>
            </a:r>
            <a:r>
              <a:rPr lang="nb-NO" altLang="nb-NO" sz="1300" i="0" dirty="0"/>
              <a:t>=n)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    </a:t>
            </a:r>
            <a:r>
              <a:rPr lang="nb-NO" altLang="nb-NO" sz="1300" i="0" dirty="0" err="1"/>
              <a:t>meanvec</a:t>
            </a:r>
            <a:r>
              <a:rPr lang="nb-NO" altLang="nb-NO" sz="1300" i="0" dirty="0"/>
              <a:t>[i]=</a:t>
            </a:r>
            <a:r>
              <a:rPr lang="nb-NO" altLang="nb-NO" sz="1300" i="0" dirty="0" err="1"/>
              <a:t>np.mean</a:t>
            </a:r>
            <a:r>
              <a:rPr lang="nb-NO" altLang="nb-NO" sz="1300" i="0" dirty="0"/>
              <a:t>(</a:t>
            </a:r>
            <a:r>
              <a:rPr lang="nb-NO" altLang="nb-NO" sz="1300" i="0" dirty="0" err="1"/>
              <a:t>xstar</a:t>
            </a:r>
            <a:r>
              <a:rPr lang="nb-NO" altLang="nb-NO" sz="1300" i="0" dirty="0"/>
              <a:t>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    </a:t>
            </a:r>
            <a:r>
              <a:rPr lang="nb-NO" altLang="nb-NO" sz="1300" i="0" dirty="0" err="1"/>
              <a:t>medianvec</a:t>
            </a:r>
            <a:r>
              <a:rPr lang="nb-NO" altLang="nb-NO" sz="1300" i="0" dirty="0"/>
              <a:t>[i]=</a:t>
            </a:r>
            <a:r>
              <a:rPr lang="nb-NO" altLang="nb-NO" sz="1300" i="0" dirty="0" err="1"/>
              <a:t>np.median</a:t>
            </a:r>
            <a:r>
              <a:rPr lang="nb-NO" altLang="nb-NO" sz="1300" i="0" dirty="0"/>
              <a:t>(</a:t>
            </a:r>
            <a:r>
              <a:rPr lang="nb-NO" altLang="nb-NO" sz="1300" i="0" dirty="0" err="1"/>
              <a:t>xstar</a:t>
            </a:r>
            <a:r>
              <a:rPr lang="nb-NO" altLang="nb-NO" sz="1300" i="0" dirty="0"/>
              <a:t>)</a:t>
            </a:r>
          </a:p>
          <a:p>
            <a:pPr eaLnBrk="1" hangingPunct="1">
              <a:spcBef>
                <a:spcPts val="0"/>
              </a:spcBef>
            </a:pPr>
            <a:r>
              <a:rPr lang="nb-NO" altLang="nb-NO" sz="1300" i="0" dirty="0"/>
              <a:t>    </a:t>
            </a:r>
            <a:r>
              <a:rPr lang="nb-NO" altLang="nb-NO" sz="1300" i="0" dirty="0" err="1"/>
              <a:t>trmeanvec</a:t>
            </a:r>
            <a:r>
              <a:rPr lang="nb-NO" altLang="nb-NO" sz="1300" i="0" dirty="0"/>
              <a:t>[i]=</a:t>
            </a:r>
            <a:r>
              <a:rPr lang="nb-NO" altLang="nb-NO" sz="1300" i="0" dirty="0" err="1"/>
              <a:t>stats.trim_mean</a:t>
            </a:r>
            <a:r>
              <a:rPr lang="nb-NO" altLang="nb-NO" sz="1300" i="0" dirty="0"/>
              <a:t>(xstar,0.1)</a:t>
            </a:r>
          </a:p>
          <a:p>
            <a:pPr eaLnBrk="1" hangingPunct="1">
              <a:spcBef>
                <a:spcPts val="0"/>
              </a:spcBef>
            </a:pPr>
            <a:endParaRPr lang="nb-NO" altLang="nb-NO" sz="1300" i="0" dirty="0">
              <a:solidFill>
                <a:srgbClr val="92D050"/>
              </a:solidFill>
            </a:endParaRPr>
          </a:p>
          <a:p>
            <a:pPr eaLnBrk="1" hangingPunct="1">
              <a:spcBef>
                <a:spcPts val="0"/>
              </a:spcBef>
            </a:pPr>
            <a:endParaRPr lang="nb-NO" altLang="nb-NO" sz="1200" i="0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62001" y="5539793"/>
            <a:ext cx="75092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nb-NO" altLang="nb-NO" sz="2800" i="0" dirty="0"/>
              <a:t>Vi finner standardfeilene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1662" y="6063013"/>
                <a:ext cx="6016337" cy="577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b>
                            <m:sSubPr>
                              <m:ctrlPr>
                                <a:rPr lang="nb-NO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nb-NO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=0.0199</m:t>
                          </m:r>
                        </m:sub>
                      </m:sSub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       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b>
                            <m:sSubPr>
                              <m:ctrlPr>
                                <a:rPr lang="nb-NO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nb-NO" sz="2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=0.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0181</m:t>
                          </m:r>
                        </m:sub>
                      </m:sSub>
                      <m:sSub>
                        <m:sSubPr>
                          <m:ctrlPr>
                            <a:rPr lang="nb-NO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       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b>
                            <m:sSubPr>
                              <m:ctrlPr>
                                <a:rPr lang="nb-NO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nb-NO" sz="2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=0.0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219</m:t>
                          </m:r>
                        </m:sub>
                      </m:sSub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662" y="6063013"/>
                <a:ext cx="6016337" cy="577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47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86114" y="665437"/>
            <a:ext cx="8003555" cy="9223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Datamaskiner kan generere en følge av tall, såkalt  «pseudotilfeldige» tall, som for (nesten) alle praktiske formål ligner på tilfeldige tall på intervallet  [0,1]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32462" y="55857"/>
            <a:ext cx="7777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b-NO" sz="2800" b="1" i="0" dirty="0" err="1">
                <a:solidFill>
                  <a:srgbClr val="0066FF"/>
                </a:solidFill>
              </a:rPr>
              <a:t>Simulering</a:t>
            </a:r>
            <a:r>
              <a:rPr lang="en-US" altLang="nb-NO" sz="2800" b="1" i="0" dirty="0">
                <a:solidFill>
                  <a:srgbClr val="0066FF"/>
                </a:solidFill>
              </a:rPr>
              <a:t> </a:t>
            </a:r>
            <a:r>
              <a:rPr lang="en-US" altLang="nb-NO" sz="2800" b="1" i="0" dirty="0" err="1">
                <a:solidFill>
                  <a:srgbClr val="0066FF"/>
                </a:solidFill>
              </a:rPr>
              <a:t>av</a:t>
            </a:r>
            <a:r>
              <a:rPr lang="en-US" altLang="nb-NO" sz="2800" b="1" i="0" dirty="0">
                <a:solidFill>
                  <a:srgbClr val="0066FF"/>
                </a:solidFill>
              </a:rPr>
              <a:t> </a:t>
            </a:r>
            <a:r>
              <a:rPr lang="en-US" altLang="nb-NO" sz="2800" b="1" i="0" dirty="0" err="1">
                <a:solidFill>
                  <a:srgbClr val="0066FF"/>
                </a:solidFill>
              </a:rPr>
              <a:t>tilfeldige</a:t>
            </a:r>
            <a:r>
              <a:rPr lang="en-US" altLang="nb-NO" sz="2800" b="1" i="0" dirty="0">
                <a:solidFill>
                  <a:srgbClr val="0066FF"/>
                </a:solidFill>
              </a:rPr>
              <a:t> tall </a:t>
            </a:r>
            <a:r>
              <a:rPr lang="en-US" altLang="nb-NO" sz="2800" b="1" i="0" dirty="0" err="1">
                <a:solidFill>
                  <a:srgbClr val="0066FF"/>
                </a:solidFill>
              </a:rPr>
              <a:t>på</a:t>
            </a:r>
            <a:r>
              <a:rPr lang="en-US" altLang="nb-NO" sz="2800" b="1" i="0" dirty="0">
                <a:solidFill>
                  <a:srgbClr val="0066FF"/>
                </a:solidFill>
              </a:rPr>
              <a:t> [0,1]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832462" y="3080869"/>
            <a:ext cx="7680988" cy="585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Hvis </a:t>
            </a:r>
            <a:r>
              <a:rPr lang="nb-NO" altLang="nb-NO" sz="2400" i="1" kern="0" dirty="0">
                <a:solidFill>
                  <a:schemeClr val="tx1"/>
                </a:solidFill>
              </a:rPr>
              <a:t>U </a:t>
            </a:r>
            <a:r>
              <a:rPr lang="nb-NO" altLang="nb-NO" sz="2400" kern="0" dirty="0">
                <a:solidFill>
                  <a:schemeClr val="tx1"/>
                </a:solidFill>
              </a:rPr>
              <a:t>er uniformt fordelt på [0,1] , har vi at</a:t>
            </a:r>
          </a:p>
        </p:txBody>
      </p:sp>
      <p:graphicFrame>
        <p:nvGraphicFramePr>
          <p:cNvPr id="15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170436"/>
              </p:ext>
            </p:extLst>
          </p:nvPr>
        </p:nvGraphicFramePr>
        <p:xfrm>
          <a:off x="1912938" y="4959350"/>
          <a:ext cx="30226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11280" imgH="761760" progId="Equation.DSMT4">
                  <p:embed/>
                </p:oleObj>
              </mc:Choice>
              <mc:Fallback>
                <p:oleObj name="Equation" r:id="rId2" imgW="151128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2938" y="4959350"/>
                        <a:ext cx="30226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731506" y="2029571"/>
            <a:ext cx="7680988" cy="585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Formelt svarer et tilfeldig tall på [0,1]  til en stokastisk variabel </a:t>
            </a:r>
            <a:r>
              <a:rPr lang="nb-NO" altLang="nb-NO" sz="2400" i="1" kern="0" dirty="0">
                <a:solidFill>
                  <a:schemeClr val="tx1"/>
                </a:solidFill>
              </a:rPr>
              <a:t>U </a:t>
            </a:r>
            <a:r>
              <a:rPr lang="nb-NO" altLang="nb-NO" sz="2400" kern="0" dirty="0">
                <a:solidFill>
                  <a:schemeClr val="tx1"/>
                </a:solidFill>
              </a:rPr>
              <a:t>som er uniformt fordelt på [0,1]</a:t>
            </a:r>
          </a:p>
        </p:txBody>
      </p:sp>
      <p:graphicFrame>
        <p:nvGraphicFramePr>
          <p:cNvPr id="17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94138"/>
              </p:ext>
            </p:extLst>
          </p:nvPr>
        </p:nvGraphicFramePr>
        <p:xfrm>
          <a:off x="1912938" y="3805238"/>
          <a:ext cx="3505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52480" imgH="507960" progId="Equation.DSMT4">
                  <p:embed/>
                </p:oleObj>
              </mc:Choice>
              <mc:Fallback>
                <p:oleObj name="Equation" r:id="rId4" imgW="17524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2938" y="3805238"/>
                        <a:ext cx="35052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007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757185" y="265906"/>
            <a:ext cx="7680988" cy="9223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Hvordan kan vi ut fra tilfeldige tall på [0,1] generere en  kontinuerlig fordelt stokastisk variabel </a:t>
            </a:r>
            <a:r>
              <a:rPr lang="nb-NO" altLang="nb-NO" sz="2400" i="1" kern="0" dirty="0" err="1">
                <a:solidFill>
                  <a:schemeClr val="tx1"/>
                </a:solidFill>
              </a:rPr>
              <a:t>X</a:t>
            </a:r>
            <a:r>
              <a:rPr lang="nb-NO" altLang="nb-NO" sz="2400" i="1" kern="0" dirty="0">
                <a:solidFill>
                  <a:schemeClr val="tx1"/>
                </a:solidFill>
              </a:rPr>
              <a:t>,</a:t>
            </a:r>
            <a:r>
              <a:rPr lang="nb-NO" altLang="nb-NO" sz="2400" kern="0" dirty="0">
                <a:solidFill>
                  <a:schemeClr val="tx1"/>
                </a:solidFill>
              </a:rPr>
              <a:t> som har en gitt fordeling?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757185" y="1628779"/>
            <a:ext cx="7680988" cy="55096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To vanlige metoder (det fins flere)</a:t>
            </a:r>
          </a:p>
          <a:p>
            <a:pPr algn="l" eaLnBrk="1" hangingPunct="1">
              <a:defRPr/>
            </a:pPr>
            <a:endParaRPr lang="nb-NO" altLang="nb-NO" sz="2400" kern="0" dirty="0">
              <a:solidFill>
                <a:schemeClr val="tx1"/>
              </a:solidFill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825767" y="2318596"/>
            <a:ext cx="7680988" cy="55096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marL="342900" indent="-342900" algn="l" eaLnBrk="1" hangingPunct="1">
              <a:buFont typeface="Arial" panose="020B0604020202020204" pitchFamily="34" charset="0"/>
              <a:buChar char="•"/>
              <a:defRPr/>
            </a:pPr>
            <a:r>
              <a:rPr lang="nb-NO" altLang="nb-NO" sz="2400" kern="0" dirty="0">
                <a:solidFill>
                  <a:srgbClr val="0066FF"/>
                </a:solidFill>
              </a:rPr>
              <a:t>Inversjonsmetoden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825767" y="2900489"/>
            <a:ext cx="7680988" cy="55096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marL="342900" indent="-342900" algn="l" eaLnBrk="1" hangingPunct="1">
              <a:buFont typeface="Arial" panose="020B0604020202020204" pitchFamily="34" charset="0"/>
              <a:buChar char="•"/>
              <a:defRPr/>
            </a:pPr>
            <a:r>
              <a:rPr lang="nb-NO" altLang="nb-NO" sz="2400" kern="0" dirty="0">
                <a:solidFill>
                  <a:srgbClr val="0066FF"/>
                </a:solidFill>
              </a:rPr>
              <a:t>Forkastningsmetoden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757185" y="3482382"/>
            <a:ext cx="8089633" cy="55096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Inversjonsmetoden kan vi bruke når vi har et eksplisitt uttrykk for den inverse av den kumulative fordelingen til </a:t>
            </a:r>
            <a:r>
              <a:rPr lang="nb-NO" altLang="nb-NO" sz="2400" i="1" kern="0" dirty="0" err="1">
                <a:solidFill>
                  <a:schemeClr val="tx1"/>
                </a:solidFill>
              </a:rPr>
              <a:t>X</a:t>
            </a:r>
            <a:endParaRPr lang="nb-NO" altLang="nb-NO" sz="24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endParaRPr lang="nb-NO" altLang="nb-NO" sz="2400" kern="0" dirty="0">
              <a:solidFill>
                <a:schemeClr val="tx1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757184" y="4478608"/>
            <a:ext cx="7749571" cy="55096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Forkastningsmetoden kan vi bruke også når vi ikke har et uttrykk for den inverse av den kumulative fordelingen (Vi vil ikke se på denne, men metoden er beskrevet i notatet)</a:t>
            </a:r>
          </a:p>
        </p:txBody>
      </p:sp>
    </p:spTree>
    <p:extLst>
      <p:ext uri="{BB962C8B-B14F-4D97-AF65-F5344CB8AC3E}">
        <p14:creationId xmlns:p14="http://schemas.microsoft.com/office/powerpoint/2010/main" val="404585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98172" y="387327"/>
            <a:ext cx="7777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b-NO" sz="2800" b="1" i="0" dirty="0" err="1">
                <a:solidFill>
                  <a:srgbClr val="0066FF"/>
                </a:solidFill>
              </a:rPr>
              <a:t>Inversjonsmetoden</a:t>
            </a:r>
            <a:endParaRPr lang="en-US" altLang="nb-NO" sz="2800" b="1" i="0" dirty="0">
              <a:solidFill>
                <a:srgbClr val="00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31506" y="1148089"/>
            <a:ext cx="7680988" cy="9223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 vil generere en kontinuerlig stokastisk variabel </a:t>
            </a:r>
            <a:r>
              <a:rPr lang="nb-NO" altLang="nb-NO" sz="2400" i="1" kern="0" dirty="0" err="1">
                <a:solidFill>
                  <a:schemeClr val="tx1"/>
                </a:solidFill>
              </a:rPr>
              <a:t>X</a:t>
            </a:r>
            <a:r>
              <a:rPr lang="nb-NO" altLang="nb-NO" sz="2400" i="1" kern="0" dirty="0">
                <a:solidFill>
                  <a:schemeClr val="tx1"/>
                </a:solidFill>
              </a:rPr>
              <a:t> </a:t>
            </a:r>
            <a:r>
              <a:rPr lang="nb-NO" altLang="nb-NO" sz="2400" kern="0" dirty="0">
                <a:solidFill>
                  <a:schemeClr val="tx1"/>
                </a:solidFill>
              </a:rPr>
              <a:t>som har kumulativ fordelingsfunksjon          . Her er           en strengt voksende kumulativ fordelingsfunksjon.  </a:t>
            </a:r>
          </a:p>
        </p:txBody>
      </p:sp>
      <p:graphicFrame>
        <p:nvGraphicFramePr>
          <p:cNvPr id="5" name="Objekt 6"/>
          <p:cNvGraphicFramePr>
            <a:graphicFrameLocks noChangeAspect="1"/>
          </p:cNvGraphicFramePr>
          <p:nvPr/>
        </p:nvGraphicFramePr>
        <p:xfrm>
          <a:off x="5968365" y="1567815"/>
          <a:ext cx="685440" cy="40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2720" imgH="203040" progId="Equation.DSMT4">
                  <p:embed/>
                </p:oleObj>
              </mc:Choice>
              <mc:Fallback>
                <p:oleObj name="Equation" r:id="rId2" imgW="342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8365" y="1567815"/>
                        <a:ext cx="685440" cy="406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6"/>
          <p:cNvGraphicFramePr>
            <a:graphicFrameLocks noChangeAspect="1"/>
          </p:cNvGraphicFramePr>
          <p:nvPr/>
        </p:nvGraphicFramePr>
        <p:xfrm>
          <a:off x="7727054" y="1567815"/>
          <a:ext cx="685440" cy="40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2720" imgH="203040" progId="Equation.DSMT4">
                  <p:embed/>
                </p:oleObj>
              </mc:Choice>
              <mc:Fallback>
                <p:oleObj name="Equation" r:id="rId2" imgW="342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7054" y="1567815"/>
                        <a:ext cx="685440" cy="406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798172" y="3214856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Da er den kumulative fordelingen til </a:t>
            </a:r>
            <a:r>
              <a:rPr lang="nb-NO" altLang="nb-NO" sz="2400" i="1" kern="0" dirty="0" err="1">
                <a:solidFill>
                  <a:schemeClr val="tx1"/>
                </a:solidFill>
              </a:rPr>
              <a:t>X</a:t>
            </a:r>
            <a:r>
              <a:rPr lang="nb-NO" altLang="nb-NO" sz="2400" i="1" kern="0" dirty="0">
                <a:solidFill>
                  <a:schemeClr val="tx1"/>
                </a:solidFill>
              </a:rPr>
              <a:t> </a:t>
            </a:r>
            <a:r>
              <a:rPr lang="nb-NO" altLang="nb-NO" sz="2400" kern="0" dirty="0">
                <a:solidFill>
                  <a:schemeClr val="tx1"/>
                </a:solidFill>
              </a:rPr>
              <a:t>gitt ved </a:t>
            </a:r>
          </a:p>
        </p:txBody>
      </p:sp>
      <p:graphicFrame>
        <p:nvGraphicFramePr>
          <p:cNvPr id="11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169310"/>
              </p:ext>
            </p:extLst>
          </p:nvPr>
        </p:nvGraphicFramePr>
        <p:xfrm>
          <a:off x="1298575" y="3889375"/>
          <a:ext cx="23352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8200" imgH="228600" progId="Equation.DSMT4">
                  <p:embed/>
                </p:oleObj>
              </mc:Choice>
              <mc:Fallback>
                <p:oleObj name="Equation" r:id="rId4" imgW="1168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3889375"/>
                        <a:ext cx="23352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789154"/>
              </p:ext>
            </p:extLst>
          </p:nvPr>
        </p:nvGraphicFramePr>
        <p:xfrm>
          <a:off x="3843338" y="3846513"/>
          <a:ext cx="215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79280" imgH="228600" progId="Equation.DSMT4">
                  <p:embed/>
                </p:oleObj>
              </mc:Choice>
              <mc:Fallback>
                <p:oleObj name="Equation" r:id="rId6" imgW="1079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3338" y="3846513"/>
                        <a:ext cx="2159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227097"/>
              </p:ext>
            </p:extLst>
          </p:nvPr>
        </p:nvGraphicFramePr>
        <p:xfrm>
          <a:off x="2036763" y="4613275"/>
          <a:ext cx="1905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52200" imgH="203040" progId="Equation.DSMT4">
                  <p:embed/>
                </p:oleObj>
              </mc:Choice>
              <mc:Fallback>
                <p:oleObj name="Equation" r:id="rId8" imgW="9522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763" y="4613275"/>
                        <a:ext cx="1905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748190"/>
              </p:ext>
            </p:extLst>
          </p:nvPr>
        </p:nvGraphicFramePr>
        <p:xfrm>
          <a:off x="4168775" y="4591050"/>
          <a:ext cx="939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69800" imgH="203040" progId="Equation.DSMT4">
                  <p:embed/>
                </p:oleObj>
              </mc:Choice>
              <mc:Fallback>
                <p:oleObj name="Equation" r:id="rId10" imgW="4698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775" y="4591050"/>
                        <a:ext cx="939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806119" y="5225561"/>
            <a:ext cx="61983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b-NO" sz="2400" i="0" dirty="0" err="1"/>
              <a:t>så</a:t>
            </a:r>
            <a:r>
              <a:rPr lang="en-US" altLang="nb-NO" sz="2400" i="0" dirty="0"/>
              <a:t> </a:t>
            </a:r>
            <a:r>
              <a:rPr lang="en-US" altLang="nb-NO" sz="2400" dirty="0"/>
              <a:t>X </a:t>
            </a:r>
            <a:r>
              <a:rPr lang="en-US" altLang="nb-NO" sz="2400" i="0" dirty="0" err="1"/>
              <a:t>har</a:t>
            </a:r>
            <a:r>
              <a:rPr lang="en-US" altLang="nb-NO" sz="2400" i="0" dirty="0"/>
              <a:t> </a:t>
            </a:r>
            <a:r>
              <a:rPr lang="en-US" altLang="nb-NO" sz="2400" i="0" dirty="0" err="1"/>
              <a:t>kumulativ</a:t>
            </a:r>
            <a:r>
              <a:rPr lang="en-US" altLang="nb-NO" sz="2400" i="0" dirty="0"/>
              <a:t> </a:t>
            </a:r>
            <a:r>
              <a:rPr lang="en-US" altLang="nb-NO" sz="2400" i="0" dirty="0" err="1"/>
              <a:t>fordeling</a:t>
            </a:r>
            <a:r>
              <a:rPr lang="en-US" altLang="nb-NO" sz="2400" i="0" dirty="0"/>
              <a:t> </a:t>
            </a:r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671194"/>
              </p:ext>
            </p:extLst>
          </p:nvPr>
        </p:nvGraphicFramePr>
        <p:xfrm>
          <a:off x="4970463" y="5304379"/>
          <a:ext cx="685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42720" imgH="203040" progId="Equation.DSMT4">
                  <p:embed/>
                </p:oleObj>
              </mc:Choice>
              <mc:Fallback>
                <p:oleObj name="Equation" r:id="rId12" imgW="342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0463" y="5304379"/>
                        <a:ext cx="685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769606" y="2501481"/>
            <a:ext cx="7680988" cy="523220"/>
            <a:chOff x="769606" y="2501481"/>
            <a:chExt cx="7680988" cy="523220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" name="Objekt 1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235962464"/>
                    </p:ext>
                  </p:extLst>
                </p:nvPr>
              </p:nvGraphicFramePr>
              <p:xfrm>
                <a:off x="5067300" y="2543175"/>
                <a:ext cx="1573213" cy="4572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14" imgW="787320" imgH="228600" progId="Equation.DSMT4">
                        <p:embed/>
                      </p:oleObj>
                    </mc:Choice>
                    <mc:Fallback>
                      <p:oleObj name="Equation" r:id="rId14" imgW="787320" imgH="2286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067300" y="2543175"/>
                              <a:ext cx="1573213" cy="4572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9" name="Objekt 1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235962464"/>
                    </p:ext>
                  </p:extLst>
                </p:nvPr>
              </p:nvGraphicFramePr>
              <p:xfrm>
                <a:off x="5067300" y="2543175"/>
                <a:ext cx="1573213" cy="4572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1427" name="Equation" r:id="rId18" imgW="787320" imgH="228600" progId="Equation.DSMT4">
                        <p:embed/>
                      </p:oleObj>
                    </mc:Choice>
                    <mc:Fallback>
                      <p:oleObj name="Equation" r:id="rId18" imgW="787320" imgH="2286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9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067300" y="2543175"/>
                              <a:ext cx="1573213" cy="4572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grpSp>
          <p:nvGrpSpPr>
            <p:cNvPr id="18" name="Group 17"/>
            <p:cNvGrpSpPr/>
            <p:nvPr/>
          </p:nvGrpSpPr>
          <p:grpSpPr>
            <a:xfrm>
              <a:off x="769606" y="2501481"/>
              <a:ext cx="7680988" cy="523220"/>
              <a:chOff x="769606" y="2501481"/>
              <a:chExt cx="7680988" cy="523220"/>
            </a:xfrm>
          </p:grpSpPr>
          <p:sp>
            <p:nvSpPr>
              <p:cNvPr id="7" name="Rectangle 2"/>
              <p:cNvSpPr txBox="1">
                <a:spLocks noChangeArrowheads="1"/>
              </p:cNvSpPr>
              <p:nvPr/>
            </p:nvSpPr>
            <p:spPr>
              <a:xfrm>
                <a:off x="769606" y="2523499"/>
                <a:ext cx="7680988" cy="476571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400" kern="0" dirty="0">
                    <a:solidFill>
                      <a:schemeClr val="tx1"/>
                    </a:solidFill>
                  </a:rPr>
                  <a:t>La                                 og sett 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1174172" y="2501481"/>
                    <a:ext cx="289906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𝑢𝑛𝑖𝑓𝑜𝑟𝑚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[0,1]</m:t>
                          </m:r>
                        </m:oMath>
                      </m:oMathPara>
                    </a14:m>
                    <a:endParaRPr lang="nb-NO" sz="2800" dirty="0"/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74172" y="2501481"/>
                    <a:ext cx="2899064" cy="52322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10482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94575" y="1206979"/>
            <a:ext cx="77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b-NO" sz="2400" i="0" dirty="0"/>
              <a:t>Standard Cauchy </a:t>
            </a:r>
            <a:r>
              <a:rPr lang="en-US" altLang="nb-NO" sz="2400" i="0" dirty="0" err="1"/>
              <a:t>fordelingen</a:t>
            </a:r>
            <a:r>
              <a:rPr lang="en-US" altLang="nb-NO" sz="2400" i="0" dirty="0"/>
              <a:t> </a:t>
            </a:r>
            <a:r>
              <a:rPr lang="en-US" altLang="nb-NO" sz="2400" i="0" dirty="0" err="1"/>
              <a:t>har</a:t>
            </a:r>
            <a:r>
              <a:rPr lang="en-US" altLang="nb-NO" sz="2400" i="0" dirty="0"/>
              <a:t> </a:t>
            </a:r>
            <a:r>
              <a:rPr lang="en-US" altLang="nb-NO" sz="2400" i="0" dirty="0" err="1"/>
              <a:t>tetthet</a:t>
            </a:r>
            <a:endParaRPr lang="en-US" altLang="nb-NO" sz="2400" i="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94575" y="371352"/>
            <a:ext cx="7777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b-NO" sz="2800" i="0" dirty="0">
                <a:solidFill>
                  <a:srgbClr val="92D050"/>
                </a:solidFill>
              </a:rPr>
              <a:t>Eksempel</a:t>
            </a:r>
            <a:r>
              <a:rPr lang="en-US" altLang="nb-NO" sz="2800" i="0">
                <a:solidFill>
                  <a:srgbClr val="92D050"/>
                </a:solidFill>
              </a:rPr>
              <a:t>: Cauchy-fordelingen</a:t>
            </a:r>
            <a:endParaRPr lang="en-US" altLang="nb-NO" sz="2800" i="0" dirty="0">
              <a:solidFill>
                <a:srgbClr val="92D050"/>
              </a:solidFill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269965"/>
              </p:ext>
            </p:extLst>
          </p:nvPr>
        </p:nvGraphicFramePr>
        <p:xfrm>
          <a:off x="957263" y="1801813"/>
          <a:ext cx="2082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41120" imgH="419040" progId="Equation.DSMT4">
                  <p:embed/>
                </p:oleObj>
              </mc:Choice>
              <mc:Fallback>
                <p:oleObj name="Equation" r:id="rId2" imgW="10411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263" y="1801813"/>
                        <a:ext cx="2082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94575" y="2872747"/>
            <a:ext cx="77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b-NO" sz="2400" i="0" dirty="0"/>
              <a:t>Den </a:t>
            </a:r>
            <a:r>
              <a:rPr lang="en-US" altLang="nb-NO" sz="2400" i="0" dirty="0" err="1"/>
              <a:t>kumulative</a:t>
            </a:r>
            <a:r>
              <a:rPr lang="en-US" altLang="nb-NO" sz="2400" i="0" dirty="0"/>
              <a:t> </a:t>
            </a:r>
            <a:r>
              <a:rPr lang="en-US" altLang="nb-NO" sz="2400" i="0" dirty="0" err="1"/>
              <a:t>fordelingen</a:t>
            </a:r>
            <a:r>
              <a:rPr lang="en-US" altLang="nb-NO" sz="2400" i="0" dirty="0"/>
              <a:t> </a:t>
            </a:r>
            <a:r>
              <a:rPr lang="en-US" altLang="nb-NO" sz="2400" i="0" dirty="0" err="1"/>
              <a:t>er</a:t>
            </a:r>
            <a:endParaRPr lang="en-US" altLang="nb-NO" sz="2400" i="0" dirty="0"/>
          </a:p>
        </p:txBody>
      </p:sp>
      <p:graphicFrame>
        <p:nvGraphicFramePr>
          <p:cNvPr id="12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969181"/>
              </p:ext>
            </p:extLst>
          </p:nvPr>
        </p:nvGraphicFramePr>
        <p:xfrm>
          <a:off x="1122363" y="3519488"/>
          <a:ext cx="3022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11280" imgH="393480" progId="Equation.DSMT4">
                  <p:embed/>
                </p:oleObj>
              </mc:Choice>
              <mc:Fallback>
                <p:oleObj name="Equation" r:id="rId4" imgW="15112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2363" y="3519488"/>
                        <a:ext cx="30226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600718" y="5284752"/>
            <a:ext cx="77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b-NO" sz="2400" i="0" dirty="0"/>
              <a:t>Den inverse </a:t>
            </a:r>
            <a:r>
              <a:rPr lang="en-US" altLang="nb-NO" sz="2400" i="0" dirty="0" err="1"/>
              <a:t>av</a:t>
            </a:r>
            <a:r>
              <a:rPr lang="en-US" altLang="nb-NO" sz="2400" i="0" dirty="0"/>
              <a:t> den </a:t>
            </a:r>
            <a:r>
              <a:rPr lang="en-US" altLang="nb-NO" sz="2400" i="0" dirty="0" err="1"/>
              <a:t>kumulative</a:t>
            </a:r>
            <a:r>
              <a:rPr lang="en-US" altLang="nb-NO" sz="2400" i="0" dirty="0"/>
              <a:t> </a:t>
            </a:r>
            <a:r>
              <a:rPr lang="en-US" altLang="nb-NO" sz="2400" i="0" dirty="0" err="1"/>
              <a:t>fordelingen</a:t>
            </a:r>
            <a:r>
              <a:rPr lang="en-US" altLang="nb-NO" sz="2400" i="0" dirty="0"/>
              <a:t> </a:t>
            </a:r>
            <a:r>
              <a:rPr lang="en-US" altLang="nb-NO" sz="2400" i="0" dirty="0" err="1"/>
              <a:t>er</a:t>
            </a:r>
            <a:endParaRPr lang="en-US" altLang="nb-NO" sz="2400" i="0" dirty="0"/>
          </a:p>
        </p:txBody>
      </p:sp>
      <p:graphicFrame>
        <p:nvGraphicFramePr>
          <p:cNvPr id="14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89327"/>
              </p:ext>
            </p:extLst>
          </p:nvPr>
        </p:nvGraphicFramePr>
        <p:xfrm>
          <a:off x="1411288" y="5991225"/>
          <a:ext cx="3251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25400" imgH="253800" progId="Equation.DSMT4">
                  <p:embed/>
                </p:oleObj>
              </mc:Choice>
              <mc:Fallback>
                <p:oleObj name="Equation" r:id="rId6" imgW="1625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1288" y="5991225"/>
                        <a:ext cx="3251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111463"/>
              </p:ext>
            </p:extLst>
          </p:nvPr>
        </p:nvGraphicFramePr>
        <p:xfrm>
          <a:off x="638175" y="4510088"/>
          <a:ext cx="3251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25400" imgH="228600" progId="Equation.DSMT4">
                  <p:embed/>
                </p:oleObj>
              </mc:Choice>
              <mc:Fallback>
                <p:oleObj name="Equation" r:id="rId8" imgW="1625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4510088"/>
                        <a:ext cx="3251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238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  <p:sp>
        <p:nvSpPr>
          <p:cNvPr id="5" name="Rectangle 4"/>
          <p:cNvSpPr/>
          <p:nvPr/>
        </p:nvSpPr>
        <p:spPr>
          <a:xfrm>
            <a:off x="731520" y="161248"/>
            <a:ext cx="6480810" cy="3178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Python:</a:t>
            </a:r>
          </a:p>
          <a:p>
            <a:r>
              <a:rPr lang="nb-NO" sz="1800" dirty="0">
                <a:solidFill>
                  <a:srgbClr val="0066FF"/>
                </a:solidFill>
              </a:rPr>
              <a:t>import </a:t>
            </a:r>
            <a:r>
              <a:rPr lang="nb-NO" sz="1800" dirty="0" err="1">
                <a:solidFill>
                  <a:srgbClr val="0066FF"/>
                </a:solidFill>
              </a:rPr>
              <a:t>numpy</a:t>
            </a:r>
            <a:r>
              <a:rPr lang="nb-NO" sz="1800" dirty="0">
                <a:solidFill>
                  <a:srgbClr val="0066FF"/>
                </a:solidFill>
              </a:rPr>
              <a:t> as </a:t>
            </a:r>
            <a:r>
              <a:rPr lang="nb-NO" sz="1800" dirty="0" err="1">
                <a:solidFill>
                  <a:srgbClr val="0066FF"/>
                </a:solidFill>
              </a:rPr>
              <a:t>np</a:t>
            </a:r>
            <a:endParaRPr lang="nb-NO" sz="1800" dirty="0">
              <a:solidFill>
                <a:srgbClr val="0066FF"/>
              </a:solidFill>
            </a:endParaRPr>
          </a:p>
          <a:p>
            <a:r>
              <a:rPr lang="nb-NO" sz="1800" dirty="0">
                <a:solidFill>
                  <a:srgbClr val="0066FF"/>
                </a:solidFill>
              </a:rPr>
              <a:t>import </a:t>
            </a:r>
            <a:r>
              <a:rPr lang="nb-NO" sz="1800" dirty="0" err="1">
                <a:solidFill>
                  <a:srgbClr val="0066FF"/>
                </a:solidFill>
              </a:rPr>
              <a:t>scipy.stats</a:t>
            </a:r>
            <a:r>
              <a:rPr lang="nb-NO" sz="1800" dirty="0">
                <a:solidFill>
                  <a:srgbClr val="0066FF"/>
                </a:solidFill>
              </a:rPr>
              <a:t> as stats</a:t>
            </a:r>
          </a:p>
          <a:p>
            <a:r>
              <a:rPr lang="nb-NO" sz="1800" dirty="0">
                <a:solidFill>
                  <a:srgbClr val="0066FF"/>
                </a:solidFill>
              </a:rPr>
              <a:t>import </a:t>
            </a:r>
            <a:r>
              <a:rPr lang="nb-NO" sz="1800" dirty="0" err="1">
                <a:solidFill>
                  <a:srgbClr val="0066FF"/>
                </a:solidFill>
              </a:rPr>
              <a:t>math</a:t>
            </a:r>
            <a:endParaRPr lang="nb-NO" sz="1800" dirty="0">
              <a:solidFill>
                <a:srgbClr val="0066FF"/>
              </a:solidFill>
            </a:endParaRPr>
          </a:p>
          <a:p>
            <a:r>
              <a:rPr lang="nb-NO" sz="1800" dirty="0">
                <a:solidFill>
                  <a:srgbClr val="0066FF"/>
                </a:solidFill>
              </a:rPr>
              <a:t>import </a:t>
            </a:r>
            <a:r>
              <a:rPr lang="nb-NO" sz="1800" dirty="0" err="1">
                <a:solidFill>
                  <a:srgbClr val="0066FF"/>
                </a:solidFill>
              </a:rPr>
              <a:t>matplotlib.pyplot</a:t>
            </a:r>
            <a:r>
              <a:rPr lang="nb-NO" sz="1800" dirty="0">
                <a:solidFill>
                  <a:srgbClr val="0066FF"/>
                </a:solidFill>
              </a:rPr>
              <a:t> as </a:t>
            </a:r>
            <a:r>
              <a:rPr lang="nb-NO" sz="1800" dirty="0" err="1">
                <a:solidFill>
                  <a:srgbClr val="0066FF"/>
                </a:solidFill>
              </a:rPr>
              <a:t>plt</a:t>
            </a:r>
            <a:endParaRPr lang="nb-NO" sz="1800" dirty="0">
              <a:solidFill>
                <a:srgbClr val="0066FF"/>
              </a:solidFill>
            </a:endParaRPr>
          </a:p>
          <a:p>
            <a:r>
              <a:rPr lang="nb-NO" sz="1800" dirty="0">
                <a:solidFill>
                  <a:srgbClr val="0066FF"/>
                </a:solidFill>
              </a:rPr>
              <a:t>u=</a:t>
            </a:r>
            <a:r>
              <a:rPr lang="nb-NO" sz="1800" dirty="0" err="1">
                <a:solidFill>
                  <a:srgbClr val="0066FF"/>
                </a:solidFill>
              </a:rPr>
              <a:t>stats.uniform.rvs</a:t>
            </a:r>
            <a:r>
              <a:rPr lang="nb-NO" sz="1800" dirty="0">
                <a:solidFill>
                  <a:srgbClr val="0066FF"/>
                </a:solidFill>
              </a:rPr>
              <a:t>(0,1,size=10000)</a:t>
            </a:r>
          </a:p>
          <a:p>
            <a:r>
              <a:rPr lang="nb-NO" sz="1800" dirty="0">
                <a:solidFill>
                  <a:srgbClr val="0066FF"/>
                </a:solidFill>
              </a:rPr>
              <a:t>x=</a:t>
            </a:r>
            <a:r>
              <a:rPr lang="nb-NO" sz="1800" dirty="0" err="1">
                <a:solidFill>
                  <a:srgbClr val="0066FF"/>
                </a:solidFill>
              </a:rPr>
              <a:t>np.tan</a:t>
            </a:r>
            <a:r>
              <a:rPr lang="nb-NO" sz="1800" dirty="0">
                <a:solidFill>
                  <a:srgbClr val="0066FF"/>
                </a:solidFill>
              </a:rPr>
              <a:t>(</a:t>
            </a:r>
            <a:r>
              <a:rPr lang="nb-NO" sz="1800" dirty="0" err="1">
                <a:solidFill>
                  <a:srgbClr val="0066FF"/>
                </a:solidFill>
              </a:rPr>
              <a:t>math.pi</a:t>
            </a:r>
            <a:r>
              <a:rPr lang="nb-NO" sz="1800" dirty="0">
                <a:solidFill>
                  <a:srgbClr val="0066FF"/>
                </a:solidFill>
              </a:rPr>
              <a:t>*(u-0.5))</a:t>
            </a:r>
          </a:p>
          <a:p>
            <a:r>
              <a:rPr lang="nb-NO" sz="1800" dirty="0" err="1">
                <a:solidFill>
                  <a:srgbClr val="0066FF"/>
                </a:solidFill>
              </a:rPr>
              <a:t>plt.hist</a:t>
            </a:r>
            <a:r>
              <a:rPr lang="nb-NO" sz="1800" dirty="0">
                <a:solidFill>
                  <a:srgbClr val="0066FF"/>
                </a:solidFill>
              </a:rPr>
              <a:t>(</a:t>
            </a:r>
            <a:r>
              <a:rPr lang="nb-NO" sz="1800" dirty="0" err="1">
                <a:solidFill>
                  <a:srgbClr val="0066FF"/>
                </a:solidFill>
              </a:rPr>
              <a:t>x,bins</a:t>
            </a:r>
            <a:r>
              <a:rPr lang="nb-NO" sz="1800" dirty="0">
                <a:solidFill>
                  <a:srgbClr val="0066FF"/>
                </a:solidFill>
              </a:rPr>
              <a:t>=30,density=</a:t>
            </a:r>
            <a:r>
              <a:rPr lang="nb-NO" sz="1800" dirty="0" err="1">
                <a:solidFill>
                  <a:srgbClr val="0066FF"/>
                </a:solidFill>
              </a:rPr>
              <a:t>True,range</a:t>
            </a:r>
            <a:r>
              <a:rPr lang="nb-NO" sz="1800" dirty="0">
                <a:solidFill>
                  <a:srgbClr val="0066FF"/>
                </a:solidFill>
              </a:rPr>
              <a:t>=[-15,15])</a:t>
            </a:r>
          </a:p>
          <a:p>
            <a:r>
              <a:rPr lang="nb-NO" sz="1800" dirty="0" err="1">
                <a:solidFill>
                  <a:srgbClr val="0066FF"/>
                </a:solidFill>
              </a:rPr>
              <a:t>xp</a:t>
            </a:r>
            <a:r>
              <a:rPr lang="nb-NO" sz="1800" dirty="0">
                <a:solidFill>
                  <a:srgbClr val="0066FF"/>
                </a:solidFill>
              </a:rPr>
              <a:t>=</a:t>
            </a:r>
            <a:r>
              <a:rPr lang="nb-NO" sz="1800" dirty="0" err="1">
                <a:solidFill>
                  <a:srgbClr val="0066FF"/>
                </a:solidFill>
              </a:rPr>
              <a:t>np.linspace</a:t>
            </a:r>
            <a:r>
              <a:rPr lang="nb-NO" sz="1800" dirty="0">
                <a:solidFill>
                  <a:srgbClr val="0066FF"/>
                </a:solidFill>
              </a:rPr>
              <a:t>(-15,15,300)</a:t>
            </a:r>
          </a:p>
          <a:p>
            <a:r>
              <a:rPr lang="nb-NO" sz="1800" dirty="0" err="1">
                <a:solidFill>
                  <a:srgbClr val="0066FF"/>
                </a:solidFill>
              </a:rPr>
              <a:t>plt.plot</a:t>
            </a:r>
            <a:r>
              <a:rPr lang="nb-NO" sz="1800" dirty="0">
                <a:solidFill>
                  <a:srgbClr val="0066FF"/>
                </a:solidFill>
              </a:rPr>
              <a:t>(xp,1/(</a:t>
            </a:r>
            <a:r>
              <a:rPr lang="nb-NO" sz="1800" dirty="0" err="1">
                <a:solidFill>
                  <a:srgbClr val="0066FF"/>
                </a:solidFill>
              </a:rPr>
              <a:t>math.pi</a:t>
            </a:r>
            <a:r>
              <a:rPr lang="nb-NO" sz="1800" dirty="0">
                <a:solidFill>
                  <a:srgbClr val="0066FF"/>
                </a:solidFill>
              </a:rPr>
              <a:t>*(1+xp**2)))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25" y="3468044"/>
            <a:ext cx="4800000" cy="314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5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83418" y="154478"/>
            <a:ext cx="7777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b-NO" sz="2800" b="1" i="0" dirty="0">
                <a:solidFill>
                  <a:srgbClr val="0066FF"/>
                </a:solidFill>
              </a:rPr>
              <a:t>Monte Carlo-</a:t>
            </a:r>
            <a:r>
              <a:rPr lang="en-US" altLang="nb-NO" sz="2800" b="1" i="0" dirty="0" err="1">
                <a:solidFill>
                  <a:srgbClr val="0066FF"/>
                </a:solidFill>
              </a:rPr>
              <a:t>integrasjon</a:t>
            </a:r>
            <a:endParaRPr lang="en-US" altLang="nb-NO" sz="2800" b="1" i="0" dirty="0">
              <a:solidFill>
                <a:srgbClr val="00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31505" y="935920"/>
            <a:ext cx="7680988" cy="9223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 er interessert i å bestemme integralet </a:t>
            </a:r>
          </a:p>
        </p:txBody>
      </p:sp>
      <p:graphicFrame>
        <p:nvGraphicFramePr>
          <p:cNvPr id="6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080943"/>
              </p:ext>
            </p:extLst>
          </p:nvPr>
        </p:nvGraphicFramePr>
        <p:xfrm>
          <a:off x="1717675" y="1377950"/>
          <a:ext cx="2819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09400" imgH="469800" progId="Equation.DSMT4">
                  <p:embed/>
                </p:oleObj>
              </mc:Choice>
              <mc:Fallback>
                <p:oleObj name="Equation" r:id="rId2" imgW="140940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675" y="1377950"/>
                        <a:ext cx="2819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825767" y="2418624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Merk at vi kan skrive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871033" y="4312403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der          er standardnormaltettheten</a:t>
            </a:r>
          </a:p>
        </p:txBody>
      </p:sp>
      <p:graphicFrame>
        <p:nvGraphicFramePr>
          <p:cNvPr id="15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570194"/>
              </p:ext>
            </p:extLst>
          </p:nvPr>
        </p:nvGraphicFramePr>
        <p:xfrm>
          <a:off x="1057275" y="3030538"/>
          <a:ext cx="41402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70000" imgH="469800" progId="Equation.DSMT4">
                  <p:embed/>
                </p:oleObj>
              </mc:Choice>
              <mc:Fallback>
                <p:oleObj name="Equation" r:id="rId4" imgW="207000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030538"/>
                        <a:ext cx="41402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831286"/>
              </p:ext>
            </p:extLst>
          </p:nvPr>
        </p:nvGraphicFramePr>
        <p:xfrm>
          <a:off x="5456238" y="2995613"/>
          <a:ext cx="3022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11280" imgH="469800" progId="Equation.DSMT4">
                  <p:embed/>
                </p:oleObj>
              </mc:Choice>
              <mc:Fallback>
                <p:oleObj name="Equation" r:id="rId6" imgW="151128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2995613"/>
                        <a:ext cx="3022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kt 6"/>
          <p:cNvGraphicFramePr>
            <a:graphicFrameLocks noChangeAspect="1"/>
          </p:cNvGraphicFramePr>
          <p:nvPr/>
        </p:nvGraphicFramePr>
        <p:xfrm>
          <a:off x="1590358" y="4383019"/>
          <a:ext cx="609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4560" imgH="203040" progId="Equation.DSMT4">
                  <p:embed/>
                </p:oleObj>
              </mc:Choice>
              <mc:Fallback>
                <p:oleObj name="Equation" r:id="rId8" imgW="304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358" y="4383019"/>
                        <a:ext cx="609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871033" y="4901934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Altså er </a:t>
            </a:r>
          </a:p>
        </p:txBody>
      </p:sp>
      <p:graphicFrame>
        <p:nvGraphicFramePr>
          <p:cNvPr id="26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464616"/>
              </p:ext>
            </p:extLst>
          </p:nvPr>
        </p:nvGraphicFramePr>
        <p:xfrm>
          <a:off x="2225675" y="5387975"/>
          <a:ext cx="2667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33440" imgH="330120" progId="Equation.DSMT4">
                  <p:embed/>
                </p:oleObj>
              </mc:Choice>
              <mc:Fallback>
                <p:oleObj name="Equation" r:id="rId10" imgW="133344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5675" y="5387975"/>
                        <a:ext cx="26670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"/>
              <p:cNvSpPr txBox="1">
                <a:spLocks noChangeArrowheads="1"/>
              </p:cNvSpPr>
              <p:nvPr/>
            </p:nvSpPr>
            <p:spPr>
              <a:xfrm>
                <a:off x="1005812" y="6172039"/>
                <a:ext cx="7680988" cy="476571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400" kern="0" dirty="0">
                    <a:solidFill>
                      <a:schemeClr val="tx1"/>
                    </a:solidFill>
                  </a:rPr>
                  <a:t>Der </a:t>
                </a:r>
                <a14:m>
                  <m:oMath xmlns:m="http://schemas.openxmlformats.org/officeDocument/2006/math">
                    <m:r>
                      <a:rPr lang="nb-NO" altLang="nb-NO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altLang="nb-NO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nb-NO" altLang="nb-NO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altLang="nb-NO" sz="2400" kern="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12" y="6172039"/>
                <a:ext cx="7680988" cy="476571"/>
              </a:xfrm>
              <a:prstGeom prst="rect">
                <a:avLst/>
              </a:prstGeom>
              <a:blipFill>
                <a:blip r:embed="rId13"/>
                <a:stretch>
                  <a:fillRect l="-1322" t="-10256" b="-230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686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5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816900" y="1916748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og                          er </a:t>
            </a:r>
            <a:r>
              <a:rPr lang="nb-NO" altLang="nb-NO" sz="2400" kern="0" dirty="0" err="1">
                <a:solidFill>
                  <a:schemeClr val="tx1"/>
                </a:solidFill>
              </a:rPr>
              <a:t>u.i.f</a:t>
            </a:r>
            <a:r>
              <a:rPr lang="nb-NO" altLang="nb-NO" sz="2400" kern="0" dirty="0">
                <a:solidFill>
                  <a:schemeClr val="tx1"/>
                </a:solidFill>
              </a:rPr>
              <a:t> med tetthet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  <p:graphicFrame>
        <p:nvGraphicFramePr>
          <p:cNvPr id="15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317538"/>
              </p:ext>
            </p:extLst>
          </p:nvPr>
        </p:nvGraphicFramePr>
        <p:xfrm>
          <a:off x="1201738" y="898525"/>
          <a:ext cx="60198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09600" imgH="431640" progId="Equation.DSMT4">
                  <p:embed/>
                </p:oleObj>
              </mc:Choice>
              <mc:Fallback>
                <p:oleObj name="Equation" r:id="rId2" imgW="30096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738" y="898525"/>
                        <a:ext cx="60198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6"/>
          <p:cNvGraphicFramePr>
            <a:graphicFrameLocks noChangeAspect="1"/>
          </p:cNvGraphicFramePr>
          <p:nvPr/>
        </p:nvGraphicFramePr>
        <p:xfrm>
          <a:off x="1463358" y="1966763"/>
          <a:ext cx="1828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228600" progId="Equation.DSMT4">
                  <p:embed/>
                </p:oleObj>
              </mc:Choice>
              <mc:Fallback>
                <p:oleObj name="Equation" r:id="rId4" imgW="914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358" y="1966763"/>
                        <a:ext cx="1828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6"/>
          <p:cNvGraphicFramePr>
            <a:graphicFrameLocks noChangeAspect="1"/>
          </p:cNvGraphicFramePr>
          <p:nvPr/>
        </p:nvGraphicFramePr>
        <p:xfrm>
          <a:off x="6135370" y="1978996"/>
          <a:ext cx="609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4560" imgH="203040" progId="Equation.DSMT4">
                  <p:embed/>
                </p:oleObj>
              </mc:Choice>
              <mc:Fallback>
                <p:oleObj name="Equation" r:id="rId6" imgW="304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5370" y="1978996"/>
                        <a:ext cx="609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895816" y="2812713"/>
            <a:ext cx="574165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Python:</a:t>
            </a:r>
          </a:p>
          <a:p>
            <a:r>
              <a:rPr lang="nb-NO" sz="2400" dirty="0">
                <a:solidFill>
                  <a:srgbClr val="0066FF"/>
                </a:solidFill>
              </a:rPr>
              <a:t>import </a:t>
            </a:r>
            <a:r>
              <a:rPr lang="nb-NO" sz="2400" dirty="0" err="1">
                <a:solidFill>
                  <a:srgbClr val="0066FF"/>
                </a:solidFill>
              </a:rPr>
              <a:t>numpy</a:t>
            </a:r>
            <a:r>
              <a:rPr lang="nb-NO" sz="2400" dirty="0">
                <a:solidFill>
                  <a:srgbClr val="0066FF"/>
                </a:solidFill>
              </a:rPr>
              <a:t> as </a:t>
            </a:r>
            <a:r>
              <a:rPr lang="nb-NO" sz="2400" dirty="0" err="1">
                <a:solidFill>
                  <a:srgbClr val="0066FF"/>
                </a:solidFill>
              </a:rPr>
              <a:t>np</a:t>
            </a:r>
            <a:endParaRPr lang="nb-NO" sz="2400" dirty="0">
              <a:solidFill>
                <a:srgbClr val="0066FF"/>
              </a:solidFill>
            </a:endParaRPr>
          </a:p>
          <a:p>
            <a:r>
              <a:rPr lang="nb-NO" sz="2400" dirty="0">
                <a:solidFill>
                  <a:srgbClr val="0066FF"/>
                </a:solidFill>
              </a:rPr>
              <a:t>import </a:t>
            </a:r>
            <a:r>
              <a:rPr lang="nb-NO" sz="2400" dirty="0" err="1">
                <a:solidFill>
                  <a:srgbClr val="0066FF"/>
                </a:solidFill>
              </a:rPr>
              <a:t>scipy.stats</a:t>
            </a:r>
            <a:r>
              <a:rPr lang="nb-NO" sz="2400" dirty="0">
                <a:solidFill>
                  <a:srgbClr val="0066FF"/>
                </a:solidFill>
              </a:rPr>
              <a:t> as stats</a:t>
            </a:r>
          </a:p>
          <a:p>
            <a:r>
              <a:rPr lang="nb-NO" sz="2400" dirty="0">
                <a:solidFill>
                  <a:srgbClr val="0066FF"/>
                </a:solidFill>
              </a:rPr>
              <a:t>import </a:t>
            </a:r>
            <a:r>
              <a:rPr lang="nb-NO" sz="2400" dirty="0" err="1">
                <a:solidFill>
                  <a:srgbClr val="0066FF"/>
                </a:solidFill>
              </a:rPr>
              <a:t>math</a:t>
            </a:r>
            <a:endParaRPr lang="nb-NO" sz="2400" dirty="0">
              <a:solidFill>
                <a:srgbClr val="0066FF"/>
              </a:solidFill>
            </a:endParaRPr>
          </a:p>
          <a:p>
            <a:r>
              <a:rPr lang="nb-NO" sz="2400" dirty="0">
                <a:solidFill>
                  <a:srgbClr val="0066FF"/>
                </a:solidFill>
              </a:rPr>
              <a:t>M=10000</a:t>
            </a:r>
          </a:p>
          <a:p>
            <a:r>
              <a:rPr lang="nb-NO" sz="2400" dirty="0">
                <a:solidFill>
                  <a:srgbClr val="0066FF"/>
                </a:solidFill>
              </a:rPr>
              <a:t>x=</a:t>
            </a:r>
            <a:r>
              <a:rPr lang="nb-NO" sz="2400" dirty="0" err="1">
                <a:solidFill>
                  <a:srgbClr val="0066FF"/>
                </a:solidFill>
              </a:rPr>
              <a:t>stats.norm.rvs</a:t>
            </a:r>
            <a:r>
              <a:rPr lang="nb-NO" sz="2400" dirty="0">
                <a:solidFill>
                  <a:srgbClr val="0066FF"/>
                </a:solidFill>
              </a:rPr>
              <a:t>(</a:t>
            </a:r>
            <a:r>
              <a:rPr lang="nb-NO" sz="2400" dirty="0" err="1">
                <a:solidFill>
                  <a:srgbClr val="0066FF"/>
                </a:solidFill>
              </a:rPr>
              <a:t>size</a:t>
            </a:r>
            <a:r>
              <a:rPr lang="nb-NO" sz="2400" dirty="0">
                <a:solidFill>
                  <a:srgbClr val="0066FF"/>
                </a:solidFill>
              </a:rPr>
              <a:t>=</a:t>
            </a:r>
            <a:r>
              <a:rPr lang="nb-NO" sz="2400" dirty="0" err="1">
                <a:solidFill>
                  <a:srgbClr val="0066FF"/>
                </a:solidFill>
              </a:rPr>
              <a:t>M,loc</a:t>
            </a:r>
            <a:r>
              <a:rPr lang="nb-NO" sz="2400" dirty="0">
                <a:solidFill>
                  <a:srgbClr val="0066FF"/>
                </a:solidFill>
              </a:rPr>
              <a:t>=0,scale=1)</a:t>
            </a:r>
          </a:p>
          <a:p>
            <a:r>
              <a:rPr lang="nb-NO" sz="2400" dirty="0">
                <a:solidFill>
                  <a:srgbClr val="0066FF"/>
                </a:solidFill>
              </a:rPr>
              <a:t>y=</a:t>
            </a:r>
            <a:r>
              <a:rPr lang="nb-NO" sz="2400" dirty="0" err="1">
                <a:solidFill>
                  <a:srgbClr val="0066FF"/>
                </a:solidFill>
              </a:rPr>
              <a:t>np.sqrt</a:t>
            </a:r>
            <a:r>
              <a:rPr lang="nb-NO" sz="2400" dirty="0">
                <a:solidFill>
                  <a:srgbClr val="0066FF"/>
                </a:solidFill>
              </a:rPr>
              <a:t>(2*</a:t>
            </a:r>
            <a:r>
              <a:rPr lang="nb-NO" sz="2400" dirty="0" err="1">
                <a:solidFill>
                  <a:srgbClr val="0066FF"/>
                </a:solidFill>
              </a:rPr>
              <a:t>math.pi</a:t>
            </a:r>
            <a:r>
              <a:rPr lang="nb-NO" sz="2400" dirty="0">
                <a:solidFill>
                  <a:srgbClr val="0066FF"/>
                </a:solidFill>
              </a:rPr>
              <a:t>)*</a:t>
            </a:r>
            <a:r>
              <a:rPr lang="nb-NO" sz="2400" dirty="0" err="1">
                <a:solidFill>
                  <a:srgbClr val="0066FF"/>
                </a:solidFill>
              </a:rPr>
              <a:t>np.cos</a:t>
            </a:r>
            <a:r>
              <a:rPr lang="nb-NO" sz="2400" dirty="0">
                <a:solidFill>
                  <a:srgbClr val="0066FF"/>
                </a:solidFill>
              </a:rPr>
              <a:t>(x)</a:t>
            </a:r>
          </a:p>
          <a:p>
            <a:r>
              <a:rPr lang="nb-NO" sz="2400" dirty="0" err="1">
                <a:solidFill>
                  <a:srgbClr val="0066FF"/>
                </a:solidFill>
              </a:rPr>
              <a:t>theta_hat</a:t>
            </a:r>
            <a:r>
              <a:rPr lang="nb-NO" sz="2400" dirty="0">
                <a:solidFill>
                  <a:srgbClr val="0066FF"/>
                </a:solidFill>
              </a:rPr>
              <a:t>=</a:t>
            </a:r>
            <a:r>
              <a:rPr lang="nb-NO" sz="2400" dirty="0" err="1">
                <a:solidFill>
                  <a:srgbClr val="0066FF"/>
                </a:solidFill>
              </a:rPr>
              <a:t>np.mean</a:t>
            </a:r>
            <a:r>
              <a:rPr lang="nb-NO" sz="2400" dirty="0">
                <a:solidFill>
                  <a:srgbClr val="0066FF"/>
                </a:solidFill>
              </a:rPr>
              <a:t>(y)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72433" y="329941"/>
            <a:ext cx="7680988" cy="523220"/>
            <a:chOff x="672433" y="329941"/>
            <a:chExt cx="7680988" cy="523220"/>
          </a:xfrm>
        </p:grpSpPr>
        <p:sp>
          <p:nvSpPr>
            <p:cNvPr id="17" name="Rectangle 2"/>
            <p:cNvSpPr txBox="1">
              <a:spLocks noChangeArrowheads="1"/>
            </p:cNvSpPr>
            <p:nvPr/>
          </p:nvSpPr>
          <p:spPr>
            <a:xfrm>
              <a:off x="672433" y="356623"/>
              <a:ext cx="7680988" cy="476571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r>
                <a:rPr lang="nb-NO" altLang="nb-NO" sz="2400" kern="0" dirty="0">
                  <a:solidFill>
                    <a:schemeClr val="tx1"/>
                  </a:solidFill>
                </a:rPr>
                <a:t>Vi kan estimere     med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2905617" y="329941"/>
                  <a:ext cx="38654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nb-NO" sz="2800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5617" y="329941"/>
                  <a:ext cx="386541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1767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61321" y="130495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 kan lett bestemme en feilmargin for estimatet   </a:t>
            </a:r>
          </a:p>
        </p:txBody>
      </p:sp>
      <p:graphicFrame>
        <p:nvGraphicFramePr>
          <p:cNvPr id="15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023240"/>
              </p:ext>
            </p:extLst>
          </p:nvPr>
        </p:nvGraphicFramePr>
        <p:xfrm>
          <a:off x="7353300" y="111125"/>
          <a:ext cx="279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80" imgH="215640" progId="Equation.DSMT4">
                  <p:embed/>
                </p:oleObj>
              </mc:Choice>
              <mc:Fallback>
                <p:oleObj name="Equation" r:id="rId2" imgW="13968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3300" y="111125"/>
                        <a:ext cx="2794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731506" y="950950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Sett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763873" y="2184881"/>
            <a:ext cx="8243235" cy="96725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Da er </a:t>
            </a:r>
          </a:p>
        </p:txBody>
      </p:sp>
      <p:graphicFrame>
        <p:nvGraphicFramePr>
          <p:cNvPr id="20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55773"/>
              </p:ext>
            </p:extLst>
          </p:nvPr>
        </p:nvGraphicFramePr>
        <p:xfrm>
          <a:off x="1722438" y="723900"/>
          <a:ext cx="30988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49080" imgH="482400" progId="Equation.DSMT4">
                  <p:embed/>
                </p:oleObj>
              </mc:Choice>
              <mc:Fallback>
                <p:oleObj name="Equation" r:id="rId4" imgW="15490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438" y="723900"/>
                        <a:ext cx="30988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672433" y="3317479"/>
            <a:ext cx="8243235" cy="52409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Et 100(1-</a:t>
            </a:r>
            <a:r>
              <a:rPr lang="nb-NO" altLang="nb-NO" sz="2400" i="1" kern="0" dirty="0">
                <a:solidFill>
                  <a:schemeClr val="tx1"/>
                </a:solidFill>
                <a:latin typeface="Symbol" panose="05050102010706020507" pitchFamily="18" charset="2"/>
              </a:rPr>
              <a:t>a</a:t>
            </a:r>
            <a:r>
              <a:rPr lang="nb-NO" altLang="nb-NO" sz="2400" kern="0" dirty="0">
                <a:solidFill>
                  <a:schemeClr val="tx1"/>
                </a:solidFill>
              </a:rPr>
              <a:t>)% konfidensintervall for       er gitt ved  </a:t>
            </a:r>
          </a:p>
        </p:txBody>
      </p:sp>
      <p:graphicFrame>
        <p:nvGraphicFramePr>
          <p:cNvPr id="22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222436"/>
              </p:ext>
            </p:extLst>
          </p:nvPr>
        </p:nvGraphicFramePr>
        <p:xfrm>
          <a:off x="1897698" y="1974533"/>
          <a:ext cx="1066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33160" imgH="444240" progId="Equation.DSMT4">
                  <p:embed/>
                </p:oleObj>
              </mc:Choice>
              <mc:Fallback>
                <p:oleObj name="Equation" r:id="rId6" imgW="5331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698" y="1974533"/>
                        <a:ext cx="10668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3083409" y="2221590"/>
            <a:ext cx="4894731" cy="53046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tilnærmet standardnormalfordelt</a:t>
            </a:r>
          </a:p>
          <a:p>
            <a:pPr algn="l" eaLnBrk="1" hangingPunct="1">
              <a:defRPr/>
            </a:pPr>
            <a:endParaRPr lang="nb-NO" altLang="nb-NO" sz="2400" kern="0" dirty="0">
              <a:solidFill>
                <a:schemeClr val="tx1"/>
              </a:solidFill>
            </a:endParaRPr>
          </a:p>
        </p:txBody>
      </p:sp>
      <p:graphicFrame>
        <p:nvGraphicFramePr>
          <p:cNvPr id="23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239130"/>
              </p:ext>
            </p:extLst>
          </p:nvPr>
        </p:nvGraphicFramePr>
        <p:xfrm>
          <a:off x="5660265" y="3323161"/>
          <a:ext cx="262698" cy="367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77480" progId="Equation.DSMT4">
                  <p:embed/>
                </p:oleObj>
              </mc:Choice>
              <mc:Fallback>
                <p:oleObj name="Equation" r:id="rId8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0265" y="3323161"/>
                        <a:ext cx="262698" cy="3677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944153"/>
              </p:ext>
            </p:extLst>
          </p:nvPr>
        </p:nvGraphicFramePr>
        <p:xfrm>
          <a:off x="2147888" y="3802063"/>
          <a:ext cx="1870075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25480" imgH="419040" progId="Equation.DSMT4">
                  <p:embed/>
                </p:oleObj>
              </mc:Choice>
              <mc:Fallback>
                <p:oleObj name="Equation" r:id="rId10" imgW="8254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888" y="3802063"/>
                        <a:ext cx="1870075" cy="95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731506" y="4700482"/>
            <a:ext cx="76486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Python:</a:t>
            </a:r>
          </a:p>
          <a:p>
            <a:r>
              <a:rPr lang="en-US" sz="2400" dirty="0">
                <a:solidFill>
                  <a:srgbClr val="0066FF"/>
                </a:solidFill>
              </a:rPr>
              <a:t>alpha=0.01</a:t>
            </a:r>
          </a:p>
          <a:p>
            <a:r>
              <a:rPr lang="en-US" sz="2400" dirty="0">
                <a:solidFill>
                  <a:srgbClr val="0066FF"/>
                </a:solidFill>
              </a:rPr>
              <a:t>s=</a:t>
            </a:r>
            <a:r>
              <a:rPr lang="en-US" sz="2400" dirty="0" err="1">
                <a:solidFill>
                  <a:srgbClr val="0066FF"/>
                </a:solidFill>
              </a:rPr>
              <a:t>np.std</a:t>
            </a:r>
            <a:r>
              <a:rPr lang="en-US" sz="2400" dirty="0">
                <a:solidFill>
                  <a:srgbClr val="0066FF"/>
                </a:solidFill>
              </a:rPr>
              <a:t>(y)</a:t>
            </a:r>
          </a:p>
          <a:p>
            <a:r>
              <a:rPr lang="en-US" sz="2400" dirty="0">
                <a:solidFill>
                  <a:srgbClr val="0066FF"/>
                </a:solidFill>
              </a:rPr>
              <a:t>n=</a:t>
            </a:r>
            <a:r>
              <a:rPr lang="en-US" sz="2400" dirty="0" err="1">
                <a:solidFill>
                  <a:srgbClr val="0066FF"/>
                </a:solidFill>
              </a:rPr>
              <a:t>len</a:t>
            </a:r>
            <a:r>
              <a:rPr lang="en-US" sz="2400" dirty="0">
                <a:solidFill>
                  <a:srgbClr val="0066FF"/>
                </a:solidFill>
              </a:rPr>
              <a:t>(y)</a:t>
            </a:r>
          </a:p>
          <a:p>
            <a:r>
              <a:rPr lang="en-US" sz="2400" dirty="0" err="1">
                <a:solidFill>
                  <a:srgbClr val="0066FF"/>
                </a:solidFill>
              </a:rPr>
              <a:t>feilmargin</a:t>
            </a:r>
            <a:r>
              <a:rPr lang="en-US" sz="2400" dirty="0">
                <a:solidFill>
                  <a:srgbClr val="0066FF"/>
                </a:solidFill>
              </a:rPr>
              <a:t>=</a:t>
            </a:r>
            <a:r>
              <a:rPr lang="en-US" sz="2400" dirty="0" err="1">
                <a:solidFill>
                  <a:srgbClr val="0066FF"/>
                </a:solidFill>
              </a:rPr>
              <a:t>stats.norm.ppf</a:t>
            </a:r>
            <a:r>
              <a:rPr lang="en-US" sz="2400" dirty="0">
                <a:solidFill>
                  <a:srgbClr val="0066FF"/>
                </a:solidFill>
              </a:rPr>
              <a:t>(1-alpha/2)*s/</a:t>
            </a:r>
            <a:r>
              <a:rPr lang="en-US" sz="2400" dirty="0" err="1">
                <a:solidFill>
                  <a:srgbClr val="0066FF"/>
                </a:solidFill>
              </a:rPr>
              <a:t>np.sqrt</a:t>
            </a:r>
            <a:r>
              <a:rPr lang="en-US" sz="2400" dirty="0">
                <a:solidFill>
                  <a:srgbClr val="0066FF"/>
                </a:solidFill>
              </a:rPr>
              <a:t>(n)</a:t>
            </a:r>
            <a:endParaRPr lang="nb-NO" sz="24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31506" y="540247"/>
            <a:ext cx="7680988" cy="9223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Generelt ser vi på et integral av formen</a:t>
            </a:r>
          </a:p>
        </p:txBody>
      </p:sp>
      <p:graphicFrame>
        <p:nvGraphicFramePr>
          <p:cNvPr id="6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9105306"/>
              </p:ext>
            </p:extLst>
          </p:nvPr>
        </p:nvGraphicFramePr>
        <p:xfrm>
          <a:off x="2225675" y="1103313"/>
          <a:ext cx="1803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01440" imgH="469800" progId="Equation.DSMT4">
                  <p:embed/>
                </p:oleObj>
              </mc:Choice>
              <mc:Fallback>
                <p:oleObj name="Equation" r:id="rId2" imgW="90144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5675" y="1103313"/>
                        <a:ext cx="1803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861350" y="2121793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Det kan vi skrive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861350" y="4039057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der          er en tetthet og                hvis </a:t>
            </a:r>
          </a:p>
        </p:txBody>
      </p:sp>
      <p:graphicFrame>
        <p:nvGraphicFramePr>
          <p:cNvPr id="15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568402"/>
              </p:ext>
            </p:extLst>
          </p:nvPr>
        </p:nvGraphicFramePr>
        <p:xfrm>
          <a:off x="1895475" y="2725738"/>
          <a:ext cx="2463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560" imgH="469800" progId="Equation.DSMT4">
                  <p:embed/>
                </p:oleObj>
              </mc:Choice>
              <mc:Fallback>
                <p:oleObj name="Equation" r:id="rId4" imgW="12315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2725738"/>
                        <a:ext cx="24638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kt 6"/>
          <p:cNvGraphicFramePr>
            <a:graphicFrameLocks noChangeAspect="1"/>
          </p:cNvGraphicFramePr>
          <p:nvPr/>
        </p:nvGraphicFramePr>
        <p:xfrm>
          <a:off x="1539558" y="4098767"/>
          <a:ext cx="609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4560" imgH="203040" progId="Equation.DSMT4">
                  <p:embed/>
                </p:oleObj>
              </mc:Choice>
              <mc:Fallback>
                <p:oleObj name="Equation" r:id="rId6" imgW="304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558" y="4098767"/>
                        <a:ext cx="609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861350" y="4718712"/>
            <a:ext cx="5985220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Da er </a:t>
            </a:r>
          </a:p>
        </p:txBody>
      </p:sp>
      <p:graphicFrame>
        <p:nvGraphicFramePr>
          <p:cNvPr id="26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128747"/>
              </p:ext>
            </p:extLst>
          </p:nvPr>
        </p:nvGraphicFramePr>
        <p:xfrm>
          <a:off x="1981200" y="5238750"/>
          <a:ext cx="2565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82680" imgH="253800" progId="Equation.DSMT4">
                  <p:embed/>
                </p:oleObj>
              </mc:Choice>
              <mc:Fallback>
                <p:oleObj name="Equation" r:id="rId8" imgW="1282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238750"/>
                        <a:ext cx="25654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"/>
              <p:cNvSpPr txBox="1">
                <a:spLocks noChangeArrowheads="1"/>
              </p:cNvSpPr>
              <p:nvPr/>
            </p:nvSpPr>
            <p:spPr>
              <a:xfrm>
                <a:off x="1005812" y="5920419"/>
                <a:ext cx="5429278" cy="476571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nb-NO" altLang="nb-NO" sz="2400" kern="0" dirty="0">
                    <a:solidFill>
                      <a:schemeClr val="tx1"/>
                    </a:solidFill>
                  </a:rPr>
                  <a:t>Der </a:t>
                </a:r>
                <a14:m>
                  <m:oMath xmlns:m="http://schemas.openxmlformats.org/officeDocument/2006/math">
                    <m:r>
                      <a:rPr lang="nb-NO" altLang="nb-NO" sz="24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altLang="nb-NO" sz="24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nb-NO" altLang="nb-NO" sz="24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altLang="nb-NO" sz="2400" kern="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12" y="5920419"/>
                <a:ext cx="5429278" cy="476571"/>
              </a:xfrm>
              <a:prstGeom prst="rect">
                <a:avLst/>
              </a:prstGeom>
              <a:blipFill>
                <a:blip r:embed="rId11"/>
                <a:stretch>
                  <a:fillRect l="-1869" t="-10526" b="-236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Objekt 6"/>
          <p:cNvGraphicFramePr>
            <a:graphicFrameLocks noChangeAspect="1"/>
          </p:cNvGraphicFramePr>
          <p:nvPr/>
        </p:nvGraphicFramePr>
        <p:xfrm>
          <a:off x="4409758" y="4098767"/>
          <a:ext cx="1117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58720" imgH="203040" progId="Equation.DSMT4">
                  <p:embed/>
                </p:oleObj>
              </mc:Choice>
              <mc:Fallback>
                <p:oleObj name="Equation" r:id="rId12" imgW="558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9758" y="4098767"/>
                        <a:ext cx="1117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6"/>
          <p:cNvGraphicFramePr>
            <a:graphicFrameLocks noChangeAspect="1"/>
          </p:cNvGraphicFramePr>
          <p:nvPr/>
        </p:nvGraphicFramePr>
        <p:xfrm>
          <a:off x="6284913" y="4073525"/>
          <a:ext cx="119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880" imgH="203040" progId="Equation.DSMT4">
                  <p:embed/>
                </p:oleObj>
              </mc:Choice>
              <mc:Fallback>
                <p:oleObj name="Equation" r:id="rId14" imgW="596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4913" y="4073525"/>
                        <a:ext cx="1193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648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5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908340" y="1848168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og                          er </a:t>
            </a:r>
            <a:r>
              <a:rPr lang="nb-NO" altLang="nb-NO" sz="2400" kern="0" dirty="0" err="1">
                <a:solidFill>
                  <a:schemeClr val="tx1"/>
                </a:solidFill>
              </a:rPr>
              <a:t>u.i.f</a:t>
            </a:r>
            <a:r>
              <a:rPr lang="nb-NO" altLang="nb-NO" sz="2400" kern="0" dirty="0">
                <a:solidFill>
                  <a:schemeClr val="tx1"/>
                </a:solidFill>
              </a:rPr>
              <a:t> med tetthet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3E45-FC55-4644-978C-ADB3EA263DDD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841044" y="177175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Vi kan estimere     med </a:t>
            </a:r>
          </a:p>
        </p:txBody>
      </p:sp>
      <p:graphicFrame>
        <p:nvGraphicFramePr>
          <p:cNvPr id="15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002384"/>
              </p:ext>
            </p:extLst>
          </p:nvPr>
        </p:nvGraphicFramePr>
        <p:xfrm>
          <a:off x="1585913" y="788988"/>
          <a:ext cx="5435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17640" imgH="431640" progId="Equation.DSMT4">
                  <p:embed/>
                </p:oleObj>
              </mc:Choice>
              <mc:Fallback>
                <p:oleObj name="Equation" r:id="rId2" imgW="27176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5913" y="788988"/>
                        <a:ext cx="54356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6"/>
          <p:cNvGraphicFramePr>
            <a:graphicFrameLocks noChangeAspect="1"/>
          </p:cNvGraphicFramePr>
          <p:nvPr/>
        </p:nvGraphicFramePr>
        <p:xfrm>
          <a:off x="1554798" y="1898183"/>
          <a:ext cx="1828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228600" progId="Equation.DSMT4">
                  <p:embed/>
                </p:oleObj>
              </mc:Choice>
              <mc:Fallback>
                <p:oleObj name="Equation" r:id="rId4" imgW="914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798" y="1898183"/>
                        <a:ext cx="1828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271707"/>
              </p:ext>
            </p:extLst>
          </p:nvPr>
        </p:nvGraphicFramePr>
        <p:xfrm>
          <a:off x="3106738" y="238125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738" y="238125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6"/>
          <p:cNvGraphicFramePr>
            <a:graphicFrameLocks noChangeAspect="1"/>
          </p:cNvGraphicFramePr>
          <p:nvPr/>
        </p:nvGraphicFramePr>
        <p:xfrm>
          <a:off x="6123940" y="1907116"/>
          <a:ext cx="609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4560" imgH="203040" progId="Equation.DSMT4">
                  <p:embed/>
                </p:oleObj>
              </mc:Choice>
              <mc:Fallback>
                <p:oleObj name="Equation" r:id="rId8" imgW="304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3940" y="1907116"/>
                        <a:ext cx="609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5" b="9609"/>
          <a:stretch/>
        </p:blipFill>
        <p:spPr>
          <a:xfrm>
            <a:off x="994409" y="3314700"/>
            <a:ext cx="6196457" cy="332613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37698" y="3519161"/>
            <a:ext cx="2647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</a:rPr>
              <a:t>Casino Monte Carlo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908340" y="2473018"/>
            <a:ext cx="7680988" cy="47657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400" kern="0" dirty="0">
                <a:solidFill>
                  <a:schemeClr val="tx1"/>
                </a:solidFill>
              </a:rPr>
              <a:t>Dette kalles </a:t>
            </a:r>
            <a:r>
              <a:rPr lang="nb-NO" altLang="nb-NO" sz="2400" kern="0">
                <a:solidFill>
                  <a:srgbClr val="FF0000"/>
                </a:solidFill>
              </a:rPr>
              <a:t>Monte Carlo-integrasjon</a:t>
            </a:r>
            <a:endParaRPr lang="nb-NO" altLang="nb-NO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52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19078</TotalTime>
  <Words>1336</Words>
  <Application>Microsoft Macintosh PowerPoint</Application>
  <PresentationFormat>On-screen Show (4:3)</PresentationFormat>
  <Paragraphs>193</Paragraphs>
  <Slides>20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 Math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geirs</cp:lastModifiedBy>
  <cp:revision>1098</cp:revision>
  <cp:lastPrinted>2021-04-23T09:27:14Z</cp:lastPrinted>
  <dcterms:created xsi:type="dcterms:W3CDTF">2003-10-01T16:45:29Z</dcterms:created>
  <dcterms:modified xsi:type="dcterms:W3CDTF">2025-04-26T07:50:34Z</dcterms:modified>
</cp:coreProperties>
</file>