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51"/>
  </p:notesMasterIdLst>
  <p:handoutMasterIdLst>
    <p:handoutMasterId r:id="rId52"/>
  </p:handoutMasterIdLst>
  <p:sldIdLst>
    <p:sldId id="295" r:id="rId5"/>
    <p:sldId id="451" r:id="rId6"/>
    <p:sldId id="462" r:id="rId7"/>
    <p:sldId id="471" r:id="rId8"/>
    <p:sldId id="453" r:id="rId9"/>
    <p:sldId id="371" r:id="rId10"/>
    <p:sldId id="372" r:id="rId11"/>
    <p:sldId id="373" r:id="rId12"/>
    <p:sldId id="469" r:id="rId13"/>
    <p:sldId id="374" r:id="rId14"/>
    <p:sldId id="463" r:id="rId15"/>
    <p:sldId id="464" r:id="rId16"/>
    <p:sldId id="465" r:id="rId17"/>
    <p:sldId id="377" r:id="rId18"/>
    <p:sldId id="378" r:id="rId19"/>
    <p:sldId id="379" r:id="rId20"/>
    <p:sldId id="380" r:id="rId21"/>
    <p:sldId id="466" r:id="rId22"/>
    <p:sldId id="467" r:id="rId23"/>
    <p:sldId id="470" r:id="rId24"/>
    <p:sldId id="468" r:id="rId25"/>
    <p:sldId id="385" r:id="rId26"/>
    <p:sldId id="386" r:id="rId27"/>
    <p:sldId id="440" r:id="rId28"/>
    <p:sldId id="461" r:id="rId29"/>
    <p:sldId id="434" r:id="rId30"/>
    <p:sldId id="430" r:id="rId31"/>
    <p:sldId id="431" r:id="rId32"/>
    <p:sldId id="432" r:id="rId33"/>
    <p:sldId id="433" r:id="rId34"/>
    <p:sldId id="441" r:id="rId35"/>
    <p:sldId id="442" r:id="rId36"/>
    <p:sldId id="437" r:id="rId37"/>
    <p:sldId id="393" r:id="rId38"/>
    <p:sldId id="394" r:id="rId39"/>
    <p:sldId id="395" r:id="rId40"/>
    <p:sldId id="439" r:id="rId41"/>
    <p:sldId id="438" r:id="rId42"/>
    <p:sldId id="396" r:id="rId43"/>
    <p:sldId id="397" r:id="rId44"/>
    <p:sldId id="450" r:id="rId45"/>
    <p:sldId id="443" r:id="rId46"/>
    <p:sldId id="444" r:id="rId47"/>
    <p:sldId id="445" r:id="rId48"/>
    <p:sldId id="446" r:id="rId49"/>
    <p:sldId id="447" r:id="rId50"/>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0">
          <p15:clr>
            <a:srgbClr val="A4A3A4"/>
          </p15:clr>
        </p15:guide>
        <p15:guide id="2" pos="2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hn Vedde" initials="J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55" autoAdjust="0"/>
    <p:restoredTop sz="93319" autoAdjust="0"/>
  </p:normalViewPr>
  <p:slideViewPr>
    <p:cSldViewPr>
      <p:cViewPr varScale="1">
        <p:scale>
          <a:sx n="122" d="100"/>
          <a:sy n="122" d="100"/>
        </p:scale>
        <p:origin x="90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0" d="100"/>
          <a:sy n="100" d="100"/>
        </p:scale>
        <p:origin x="-3552" y="-108"/>
      </p:cViewPr>
      <p:guideLst>
        <p:guide orient="horz" pos="3120"/>
        <p:guide pos="214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dirty="0"/>
          </a:p>
        </p:txBody>
      </p:sp>
      <p:sp>
        <p:nvSpPr>
          <p:cNvPr id="3" name="Plassholder for dato 2"/>
          <p:cNvSpPr>
            <a:spLocks noGrp="1"/>
          </p:cNvSpPr>
          <p:nvPr>
            <p:ph type="dt" sz="quarter" idx="1"/>
          </p:nvPr>
        </p:nvSpPr>
        <p:spPr>
          <a:xfrm>
            <a:off x="3848645" y="0"/>
            <a:ext cx="2944283" cy="495300"/>
          </a:xfrm>
          <a:prstGeom prst="rect">
            <a:avLst/>
          </a:prstGeom>
        </p:spPr>
        <p:txBody>
          <a:bodyPr vert="horz" lIns="91440" tIns="45720" rIns="91440" bIns="45720" rtlCol="0"/>
          <a:lstStyle>
            <a:lvl1pPr algn="r">
              <a:defRPr sz="1200"/>
            </a:lvl1pPr>
          </a:lstStyle>
          <a:p>
            <a:fld id="{46430154-C409-45CA-9214-527444E6FD42}" type="datetimeFigureOut">
              <a:rPr lang="nb-NO" smtClean="0"/>
              <a:pPr/>
              <a:t>25.05.2022</a:t>
            </a:fld>
            <a:endParaRPr lang="nb-NO" dirty="0"/>
          </a:p>
        </p:txBody>
      </p:sp>
      <p:sp>
        <p:nvSpPr>
          <p:cNvPr id="4" name="Plassholder for bunntekst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dirty="0"/>
          </a:p>
        </p:txBody>
      </p:sp>
      <p:sp>
        <p:nvSpPr>
          <p:cNvPr id="5" name="Plassholder for lysbildenummer 4"/>
          <p:cNvSpPr>
            <a:spLocks noGrp="1"/>
          </p:cNvSpPr>
          <p:nvPr>
            <p:ph type="sldNum" sz="quarter" idx="3"/>
          </p:nvPr>
        </p:nvSpPr>
        <p:spPr>
          <a:xfrm>
            <a:off x="3848645" y="9408981"/>
            <a:ext cx="2944283" cy="495300"/>
          </a:xfrm>
          <a:prstGeom prst="rect">
            <a:avLst/>
          </a:prstGeom>
        </p:spPr>
        <p:txBody>
          <a:bodyPr vert="horz" lIns="91440" tIns="45720" rIns="91440" bIns="45720" rtlCol="0" anchor="b"/>
          <a:lstStyle>
            <a:lvl1pPr algn="r">
              <a:defRPr sz="1200"/>
            </a:lvl1pPr>
          </a:lstStyle>
          <a:p>
            <a:fld id="{069E73C8-EC19-423B-BA5D-1134332CC062}" type="slidenum">
              <a:rPr lang="nb-NO" smtClean="0"/>
              <a:pPr/>
              <a:t>‹#›</a:t>
            </a:fld>
            <a:endParaRPr lang="nb-NO" dirty="0"/>
          </a:p>
        </p:txBody>
      </p:sp>
    </p:spTree>
    <p:extLst>
      <p:ext uri="{BB962C8B-B14F-4D97-AF65-F5344CB8AC3E}">
        <p14:creationId xmlns:p14="http://schemas.microsoft.com/office/powerpoint/2010/main" val="2131846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0DD32410-7C81-4EEB-8E9F-FE9DC208F73F}" type="datetimeFigureOut">
              <a:rPr lang="nb-NO" smtClean="0"/>
              <a:pPr/>
              <a:t>25.05.2022</a:t>
            </a:fld>
            <a:endParaRPr lang="nb-NO"/>
          </a:p>
        </p:txBody>
      </p:sp>
      <p:sp>
        <p:nvSpPr>
          <p:cNvPr id="4" name="Plassholder for lysbilde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05350"/>
            <a:ext cx="5435600" cy="4457700"/>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97E77D37-CED5-4B5F-B67F-B65A043D5D2B}" type="slidenum">
              <a:rPr lang="nb-NO" smtClean="0"/>
              <a:pPr/>
              <a:t>‹#›</a:t>
            </a:fld>
            <a:endParaRPr lang="nb-NO"/>
          </a:p>
        </p:txBody>
      </p:sp>
    </p:spTree>
    <p:extLst>
      <p:ext uri="{BB962C8B-B14F-4D97-AF65-F5344CB8AC3E}">
        <p14:creationId xmlns:p14="http://schemas.microsoft.com/office/powerpoint/2010/main" val="2481487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gif"/><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gif"/><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14" name="Tittel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Undertittel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Plassholder for dato 6"/>
          <p:cNvSpPr>
            <a:spLocks noGrp="1"/>
          </p:cNvSpPr>
          <p:nvPr>
            <p:ph type="dt" sz="half" idx="10"/>
          </p:nvPr>
        </p:nvSpPr>
        <p:spPr/>
        <p:txBody>
          <a:bodyPr/>
          <a:lstStyle/>
          <a:p>
            <a:fld id="{A38E7199-B910-4C42-B8D6-E372F26DE3FE}" type="datetime1">
              <a:rPr lang="en-US" smtClean="0"/>
              <a:pPr/>
              <a:t>5/25/2022</a:t>
            </a:fld>
            <a:endParaRPr lang="en-US" dirty="0"/>
          </a:p>
        </p:txBody>
      </p:sp>
      <p:sp>
        <p:nvSpPr>
          <p:cNvPr id="20" name="Plassholder for bunntekst 19"/>
          <p:cNvSpPr>
            <a:spLocks noGrp="1"/>
          </p:cNvSpPr>
          <p:nvPr>
            <p:ph type="ftr" sz="quarter" idx="11"/>
          </p:nvPr>
        </p:nvSpPr>
        <p:spPr/>
        <p:txBody>
          <a:bodyPr/>
          <a:lstStyle/>
          <a:p>
            <a:endParaRPr lang="en-US" dirty="0"/>
          </a:p>
        </p:txBody>
      </p:sp>
      <p:sp>
        <p:nvSpPr>
          <p:cNvPr id="10" name="Plassholder for lysbildenummer 9"/>
          <p:cNvSpPr>
            <a:spLocks noGrp="1"/>
          </p:cNvSpPr>
          <p:nvPr>
            <p:ph type="sldNum" sz="quarter" idx="12"/>
          </p:nvPr>
        </p:nvSpPr>
        <p:spPr/>
        <p:txBody>
          <a:bodyPr/>
          <a:lstStyle/>
          <a:p>
            <a:fld id="{B6F15528-21DE-4FAA-801E-634DDDAF4B2B}" type="slidenum">
              <a:rPr lang="en-US" smtClean="0"/>
              <a:pPr/>
              <a:t>‹#›</a:t>
            </a:fld>
            <a:endParaRPr lang="en-US" dirty="0"/>
          </a:p>
        </p:txBody>
      </p:sp>
      <p:sp>
        <p:nvSpPr>
          <p:cNvPr id="8" name="Ellipse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Ellipse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539552" y="548680"/>
            <a:ext cx="8330128" cy="720080"/>
          </a:xfrm>
        </p:spPr>
        <p:txBody>
          <a:bodyPr>
            <a:normAutofit/>
          </a:bodyPr>
          <a:lstStyle>
            <a:lvl1pPr>
              <a:defRPr sz="2800"/>
            </a:lvl1pPr>
            <a:extLst/>
          </a:lstStyle>
          <a:p>
            <a:r>
              <a:rPr kumimoji="0" lang="en-US" smtClean="0"/>
              <a:t>Click to edit Master title style</a:t>
            </a:r>
            <a:endParaRPr kumimoji="0" lang="en-US" dirty="0"/>
          </a:p>
        </p:txBody>
      </p:sp>
      <p:sp>
        <p:nvSpPr>
          <p:cNvPr id="3" name="Plassholder for innhold 2"/>
          <p:cNvSpPr>
            <a:spLocks noGrp="1"/>
          </p:cNvSpPr>
          <p:nvPr>
            <p:ph idx="1"/>
          </p:nvPr>
        </p:nvSpPr>
        <p:spPr>
          <a:xfrm>
            <a:off x="539552" y="1628800"/>
            <a:ext cx="8394136" cy="4543400"/>
          </a:xfrm>
        </p:spPr>
        <p:txBody>
          <a:bodyPr/>
          <a:lstStyle>
            <a:lvl1pPr>
              <a:defRPr sz="2400"/>
            </a:lvl1pPr>
            <a:lvl2pPr>
              <a:defRPr sz="2000"/>
            </a:lvl2pPr>
            <a:lvl3pPr>
              <a:defRPr sz="1800"/>
            </a:lvl3pPr>
            <a:lvl4pPr>
              <a:defRPr sz="1600"/>
            </a:lvl4pPr>
            <a:lvl5pPr>
              <a:defRPr sz="14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pic>
        <p:nvPicPr>
          <p:cNvPr id="5" name="Picture 4" descr="FERMIO"/>
          <p:cNvPicPr>
            <a:picLocks noChangeAspect="1" noChangeArrowheads="1"/>
          </p:cNvPicPr>
          <p:nvPr userDrawn="1"/>
        </p:nvPicPr>
        <p:blipFill>
          <a:blip r:embed="rId2" cstate="print"/>
          <a:srcRect/>
          <a:stretch>
            <a:fillRect/>
          </a:stretch>
        </p:blipFill>
        <p:spPr bwMode="auto">
          <a:xfrm>
            <a:off x="4644008" y="6467404"/>
            <a:ext cx="792088" cy="344460"/>
          </a:xfrm>
          <a:prstGeom prst="rect">
            <a:avLst/>
          </a:prstGeom>
          <a:noFill/>
        </p:spPr>
      </p:pic>
      <p:pic>
        <p:nvPicPr>
          <p:cNvPr id="6" name="Bilde 7" descr="MN_KJEMI_A_ENG.png"/>
          <p:cNvPicPr>
            <a:picLocks noChangeAspect="1"/>
          </p:cNvPicPr>
          <p:nvPr userDrawn="1"/>
        </p:nvPicPr>
        <p:blipFill>
          <a:blip r:embed="rId3" cstate="print"/>
          <a:srcRect b="67255"/>
          <a:stretch>
            <a:fillRect/>
          </a:stretch>
        </p:blipFill>
        <p:spPr>
          <a:xfrm>
            <a:off x="611560" y="6525344"/>
            <a:ext cx="2304256" cy="311583"/>
          </a:xfrm>
          <a:prstGeom prst="rect">
            <a:avLst/>
          </a:prstGeom>
        </p:spPr>
      </p:pic>
      <p:pic>
        <p:nvPicPr>
          <p:cNvPr id="7" name="Bilde 8" descr="MN_KJEMI_A.png"/>
          <p:cNvPicPr>
            <a:picLocks noChangeAspect="1"/>
          </p:cNvPicPr>
          <p:nvPr userDrawn="1"/>
        </p:nvPicPr>
        <p:blipFill>
          <a:blip r:embed="rId4" cstate="print"/>
          <a:srcRect t="55556" r="75190"/>
          <a:stretch>
            <a:fillRect/>
          </a:stretch>
        </p:blipFill>
        <p:spPr>
          <a:xfrm>
            <a:off x="35496" y="6453336"/>
            <a:ext cx="630070" cy="360040"/>
          </a:xfrm>
          <a:prstGeom prst="rect">
            <a:avLst/>
          </a:prstGeom>
        </p:spPr>
      </p:pic>
      <p:pic>
        <p:nvPicPr>
          <p:cNvPr id="12290" name="Picture 2" descr="[SMN]"/>
          <p:cNvPicPr>
            <a:picLocks noChangeAspect="1" noChangeArrowheads="1"/>
          </p:cNvPicPr>
          <p:nvPr userDrawn="1"/>
        </p:nvPicPr>
        <p:blipFill>
          <a:blip r:embed="rId5" cstate="print"/>
          <a:srcRect/>
          <a:stretch>
            <a:fillRect/>
          </a:stretch>
        </p:blipFill>
        <p:spPr bwMode="auto">
          <a:xfrm>
            <a:off x="7884368" y="6525344"/>
            <a:ext cx="1069134" cy="232420"/>
          </a:xfrm>
          <a:prstGeom prst="rect">
            <a:avLst/>
          </a:prstGeom>
          <a:noFill/>
        </p:spPr>
      </p:pic>
    </p:spTree>
  </p:cSld>
  <p:clrMapOvr>
    <a:masterClrMapping/>
  </p:clrMapOvr>
  <p:transition spd="med">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7" name="Rektangel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tel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Plassholder for tekst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Plassholder for dato 3"/>
          <p:cNvSpPr>
            <a:spLocks noGrp="1"/>
          </p:cNvSpPr>
          <p:nvPr>
            <p:ph type="dt" sz="half" idx="10"/>
          </p:nvPr>
        </p:nvSpPr>
        <p:spPr/>
        <p:txBody>
          <a:bodyPr/>
          <a:lstStyle/>
          <a:p>
            <a:fld id="{0C1402E7-4147-47D7-82F7-123FA54834F0}" type="datetime1">
              <a:rPr lang="en-US" smtClean="0"/>
              <a:pPr/>
              <a:t>5/25/2022</a:t>
            </a:fld>
            <a:endParaRPr lang="en-US" dirty="0"/>
          </a:p>
        </p:txBody>
      </p:sp>
      <p:sp>
        <p:nvSpPr>
          <p:cNvPr id="5" name="Plassholder for bunntekst 4"/>
          <p:cNvSpPr>
            <a:spLocks noGrp="1"/>
          </p:cNvSpPr>
          <p:nvPr>
            <p:ph type="ftr" sz="quarter" idx="11"/>
          </p:nvPr>
        </p:nvSpPr>
        <p:spPr/>
        <p:txBody>
          <a:bodyPr/>
          <a:lstStyle/>
          <a:p>
            <a:endParaRPr lang="en-US" dirty="0" smtClean="0"/>
          </a:p>
          <a:p>
            <a:endParaRPr lang="en-US" dirty="0"/>
          </a:p>
        </p:txBody>
      </p:sp>
      <p:sp>
        <p:nvSpPr>
          <p:cNvPr id="6" name="Plassholder for lysbildenumm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10" name="Rektangel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Ellipse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Ellipse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1435608" y="274320"/>
            <a:ext cx="7498080" cy="1143000"/>
          </a:xfrm>
        </p:spPr>
        <p:txBody>
          <a:bodyPr/>
          <a:lstStyle/>
          <a:p>
            <a:r>
              <a:rPr kumimoji="0" lang="en-US" smtClean="0"/>
              <a:t>Click to edit Master title style</a:t>
            </a:r>
            <a:endParaRPr kumimoji="0" lang="en-US"/>
          </a:p>
        </p:txBody>
      </p:sp>
      <p:sp>
        <p:nvSpPr>
          <p:cNvPr id="3" name="Plassholder for innhold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4" name="Plassholder for innhold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Plassholder for dato 4"/>
          <p:cNvSpPr>
            <a:spLocks noGrp="1"/>
          </p:cNvSpPr>
          <p:nvPr>
            <p:ph type="dt" sz="half" idx="10"/>
          </p:nvPr>
        </p:nvSpPr>
        <p:spPr/>
        <p:txBody>
          <a:bodyPr/>
          <a:lstStyle/>
          <a:p>
            <a:fld id="{099DB4FE-6104-4917-93A6-C9CA84264870}" type="datetime1">
              <a:rPr lang="en-US" smtClean="0"/>
              <a:pPr/>
              <a:t>5/25/2022</a:t>
            </a:fld>
            <a:endParaRPr lang="en-US" dirty="0"/>
          </a:p>
        </p:txBody>
      </p:sp>
      <p:sp>
        <p:nvSpPr>
          <p:cNvPr id="6" name="Plassholder for bunntekst 5"/>
          <p:cNvSpPr>
            <a:spLocks noGrp="1"/>
          </p:cNvSpPr>
          <p:nvPr>
            <p:ph type="ftr" sz="quarter" idx="11"/>
          </p:nvPr>
        </p:nvSpPr>
        <p:spPr/>
        <p:txBody>
          <a:bodyPr/>
          <a:lstStyle/>
          <a:p>
            <a:endParaRPr lang="en-US" dirty="0" smtClean="0"/>
          </a:p>
          <a:p>
            <a:endParaRPr lang="en-US" dirty="0"/>
          </a:p>
        </p:txBody>
      </p:sp>
      <p:sp>
        <p:nvSpPr>
          <p:cNvPr id="7" name="Plassholder for lysbildenumm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Plassholder for tekst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Plassholder for tekst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Plassholder for innhold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Plassholder for innhold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Plassholder for dato 6"/>
          <p:cNvSpPr>
            <a:spLocks noGrp="1"/>
          </p:cNvSpPr>
          <p:nvPr>
            <p:ph type="dt" sz="half" idx="10"/>
          </p:nvPr>
        </p:nvSpPr>
        <p:spPr/>
        <p:txBody>
          <a:bodyPr/>
          <a:lstStyle/>
          <a:p>
            <a:fld id="{C39B7F53-D450-4D7A-8221-2FCCDB30D7CE}" type="datetime1">
              <a:rPr lang="en-US" smtClean="0"/>
              <a:pPr/>
              <a:t>5/25/2022</a:t>
            </a:fld>
            <a:endParaRPr lang="en-US" dirty="0"/>
          </a:p>
        </p:txBody>
      </p:sp>
      <p:sp>
        <p:nvSpPr>
          <p:cNvPr id="8" name="Plassholder for bunntekst 7"/>
          <p:cNvSpPr>
            <a:spLocks noGrp="1"/>
          </p:cNvSpPr>
          <p:nvPr>
            <p:ph type="ftr" sz="quarter" idx="11"/>
          </p:nvPr>
        </p:nvSpPr>
        <p:spPr/>
        <p:txBody>
          <a:bodyPr/>
          <a:lstStyle/>
          <a:p>
            <a:endParaRPr lang="en-US" dirty="0" smtClean="0"/>
          </a:p>
          <a:p>
            <a:endParaRPr lang="en-US" dirty="0"/>
          </a:p>
        </p:txBody>
      </p:sp>
      <p:sp>
        <p:nvSpPr>
          <p:cNvPr id="9" name="Plassholder for lysbildenumm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83568" y="274320"/>
            <a:ext cx="8250120" cy="1143000"/>
          </a:xfrm>
        </p:spPr>
        <p:txBody>
          <a:bodyPr anchor="ctr">
            <a:normAutofit/>
          </a:bodyPr>
          <a:lstStyle>
            <a:lvl1pPr>
              <a:defRPr sz="2800"/>
            </a:lvl1pPr>
            <a:extLst/>
          </a:lstStyle>
          <a:p>
            <a:r>
              <a:rPr kumimoji="0" lang="en-US" smtClean="0"/>
              <a:t>Click to edit Master title style</a:t>
            </a:r>
            <a:endParaRPr kumimoji="0" lang="en-US" dirty="0"/>
          </a:p>
        </p:txBody>
      </p:sp>
      <p:pic>
        <p:nvPicPr>
          <p:cNvPr id="6" name="Picture 5" descr="FERMIO"/>
          <p:cNvPicPr>
            <a:picLocks noChangeAspect="1" noChangeArrowheads="1"/>
          </p:cNvPicPr>
          <p:nvPr userDrawn="1"/>
        </p:nvPicPr>
        <p:blipFill>
          <a:blip r:embed="rId2" cstate="print"/>
          <a:srcRect/>
          <a:stretch>
            <a:fillRect/>
          </a:stretch>
        </p:blipFill>
        <p:spPr bwMode="auto">
          <a:xfrm>
            <a:off x="4427984" y="6467404"/>
            <a:ext cx="792088" cy="344460"/>
          </a:xfrm>
          <a:prstGeom prst="rect">
            <a:avLst/>
          </a:prstGeom>
          <a:noFill/>
        </p:spPr>
      </p:pic>
      <p:pic>
        <p:nvPicPr>
          <p:cNvPr id="7" name="Bilde 7" descr="MN_KJEMI_A_ENG.png"/>
          <p:cNvPicPr>
            <a:picLocks noChangeAspect="1"/>
          </p:cNvPicPr>
          <p:nvPr userDrawn="1"/>
        </p:nvPicPr>
        <p:blipFill>
          <a:blip r:embed="rId3" cstate="print"/>
          <a:srcRect b="67255"/>
          <a:stretch>
            <a:fillRect/>
          </a:stretch>
        </p:blipFill>
        <p:spPr>
          <a:xfrm>
            <a:off x="611560" y="6525344"/>
            <a:ext cx="2304256" cy="311583"/>
          </a:xfrm>
          <a:prstGeom prst="rect">
            <a:avLst/>
          </a:prstGeom>
        </p:spPr>
      </p:pic>
      <p:pic>
        <p:nvPicPr>
          <p:cNvPr id="8" name="Bilde 8" descr="MN_KJEMI_A.png"/>
          <p:cNvPicPr>
            <a:picLocks noChangeAspect="1"/>
          </p:cNvPicPr>
          <p:nvPr userDrawn="1"/>
        </p:nvPicPr>
        <p:blipFill>
          <a:blip r:embed="rId4" cstate="print"/>
          <a:srcRect t="55556" r="75190"/>
          <a:stretch>
            <a:fillRect/>
          </a:stretch>
        </p:blipFill>
        <p:spPr>
          <a:xfrm>
            <a:off x="35496" y="6453336"/>
            <a:ext cx="630070" cy="360040"/>
          </a:xfrm>
          <a:prstGeom prst="rect">
            <a:avLst/>
          </a:prstGeom>
        </p:spPr>
      </p:pic>
      <p:pic>
        <p:nvPicPr>
          <p:cNvPr id="9" name="Picture 2" descr="[SMN]"/>
          <p:cNvPicPr>
            <a:picLocks noChangeAspect="1" noChangeArrowheads="1"/>
          </p:cNvPicPr>
          <p:nvPr userDrawn="1"/>
        </p:nvPicPr>
        <p:blipFill>
          <a:blip r:embed="rId5" cstate="print"/>
          <a:srcRect/>
          <a:stretch>
            <a:fillRect/>
          </a:stretch>
        </p:blipFill>
        <p:spPr bwMode="auto">
          <a:xfrm>
            <a:off x="7895354" y="6525344"/>
            <a:ext cx="1069134" cy="232420"/>
          </a:xfrm>
          <a:prstGeom prst="rect">
            <a:avLst/>
          </a:prstGeom>
          <a:noFill/>
        </p:spPr>
      </p:pic>
    </p:spTree>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Plassholder for tekst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Plassholder for innhold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Plassholder for dato 4"/>
          <p:cNvSpPr>
            <a:spLocks noGrp="1"/>
          </p:cNvSpPr>
          <p:nvPr>
            <p:ph type="dt" sz="half" idx="10"/>
          </p:nvPr>
        </p:nvSpPr>
        <p:spPr/>
        <p:txBody>
          <a:bodyPr/>
          <a:lstStyle/>
          <a:p>
            <a:fld id="{B52CD933-11EF-4D2C-A770-556A906D8E20}" type="datetime1">
              <a:rPr lang="en-US" smtClean="0"/>
              <a:pPr/>
              <a:t>5/25/2022</a:t>
            </a:fld>
            <a:endParaRPr lang="en-US" dirty="0"/>
          </a:p>
        </p:txBody>
      </p:sp>
      <p:sp>
        <p:nvSpPr>
          <p:cNvPr id="6" name="Plassholder for bunntekst 5"/>
          <p:cNvSpPr>
            <a:spLocks noGrp="1"/>
          </p:cNvSpPr>
          <p:nvPr>
            <p:ph type="ftr" sz="quarter" idx="11"/>
          </p:nvPr>
        </p:nvSpPr>
        <p:spPr/>
        <p:txBody>
          <a:bodyPr/>
          <a:lstStyle/>
          <a:p>
            <a:r>
              <a:rPr lang="en-US" smtClean="0"/>
              <a:t>John Vedde 10.6.10</a:t>
            </a:r>
            <a:endParaRPr lang="en-US" dirty="0"/>
          </a:p>
        </p:txBody>
      </p:sp>
      <p:sp>
        <p:nvSpPr>
          <p:cNvPr id="7" name="Plassholder for lysbildenumm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5" name="Rektangel 4"/>
          <p:cNvSpPr/>
          <p:nvPr userDrawn="1"/>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Plassholder for dato 1"/>
          <p:cNvSpPr>
            <a:spLocks noGrp="1"/>
          </p:cNvSpPr>
          <p:nvPr>
            <p:ph type="dt" sz="half" idx="10"/>
          </p:nvPr>
        </p:nvSpPr>
        <p:spPr/>
        <p:txBody>
          <a:bodyPr/>
          <a:lstStyle/>
          <a:p>
            <a:fld id="{72727358-6E01-4805-8061-613F7B0654E0}" type="datetime1">
              <a:rPr lang="en-US" smtClean="0"/>
              <a:pPr/>
              <a:t>5/25/2022</a:t>
            </a:fld>
            <a:endParaRPr lang="en-US" dirty="0"/>
          </a:p>
        </p:txBody>
      </p:sp>
      <p:sp>
        <p:nvSpPr>
          <p:cNvPr id="3" name="Plassholder for bunntekst 2"/>
          <p:cNvSpPr>
            <a:spLocks noGrp="1"/>
          </p:cNvSpPr>
          <p:nvPr>
            <p:ph type="ftr" sz="quarter" idx="11"/>
          </p:nvPr>
        </p:nvSpPr>
        <p:spPr/>
        <p:txBody>
          <a:bodyPr/>
          <a:lstStyle/>
          <a:p>
            <a:endParaRPr lang="en-US" dirty="0"/>
          </a:p>
        </p:txBody>
      </p:sp>
      <p:sp>
        <p:nvSpPr>
          <p:cNvPr id="4" name="Plassholder for lysbildenummer 3"/>
          <p:cNvSpPr>
            <a:spLocks noGrp="1"/>
          </p:cNvSpPr>
          <p:nvPr>
            <p:ph type="sldNum" sz="quarter" idx="12"/>
          </p:nvPr>
        </p:nvSpPr>
        <p:spPr/>
        <p:txBody>
          <a:bodyPr/>
          <a:lstStyle/>
          <a:p>
            <a:fld id="{B6F15528-21DE-4FAA-801E-634DDDAF4B2B}" type="slidenum">
              <a:rPr lang="en-US" smtClean="0"/>
              <a:pPr/>
              <a:t>‹#›</a:t>
            </a:fld>
            <a:endParaRPr lang="en-US" dirty="0"/>
          </a:p>
        </p:txBody>
      </p:sp>
      <p:sp>
        <p:nvSpPr>
          <p:cNvPr id="6" name="Rektangel 5"/>
          <p:cNvSpPr/>
          <p:nvPr/>
        </p:nvSpPr>
        <p:spPr bwMode="invGray">
          <a:xfrm>
            <a:off x="1371600" y="0"/>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Plassholder for dato 4"/>
          <p:cNvSpPr>
            <a:spLocks noGrp="1"/>
          </p:cNvSpPr>
          <p:nvPr>
            <p:ph type="dt" sz="half" idx="10"/>
          </p:nvPr>
        </p:nvSpPr>
        <p:spPr/>
        <p:txBody>
          <a:bodyPr/>
          <a:lstStyle/>
          <a:p>
            <a:fld id="{A065115C-CC01-4978-ACD9-42AF238A8A79}" type="datetime1">
              <a:rPr lang="en-US" smtClean="0"/>
              <a:pPr/>
              <a:t>5/25/2022</a:t>
            </a:fld>
            <a:endParaRPr lang="en-US" dirty="0"/>
          </a:p>
        </p:txBody>
      </p:sp>
      <p:sp>
        <p:nvSpPr>
          <p:cNvPr id="6" name="Plassholder for bunntekst 5"/>
          <p:cNvSpPr>
            <a:spLocks noGrp="1"/>
          </p:cNvSpPr>
          <p:nvPr>
            <p:ph type="ftr" sz="quarter" idx="11"/>
          </p:nvPr>
        </p:nvSpPr>
        <p:spPr/>
        <p:txBody>
          <a:bodyPr/>
          <a:lstStyle/>
          <a:p>
            <a:endParaRPr lang="en-US" dirty="0"/>
          </a:p>
        </p:txBody>
      </p:sp>
      <p:sp>
        <p:nvSpPr>
          <p:cNvPr id="7" name="Plassholder for lysbildenumm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8" name="Rektangel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Plassholder for bild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Pros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Pros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Plassholder for tekst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04800" y="115888"/>
            <a:ext cx="6283325" cy="1143000"/>
          </a:xfrm>
        </p:spPr>
        <p:txBody>
          <a:bodyPr/>
          <a:lstStyle/>
          <a:p>
            <a:r>
              <a:rPr lang="en-US" smtClean="0"/>
              <a:t>Click to edit Master title style</a:t>
            </a:r>
            <a:endParaRPr lang="nb-NO"/>
          </a:p>
        </p:txBody>
      </p:sp>
      <p:sp>
        <p:nvSpPr>
          <p:cNvPr id="3" name="Text Placeholder 2"/>
          <p:cNvSpPr>
            <a:spLocks noGrp="1"/>
          </p:cNvSpPr>
          <p:nvPr>
            <p:ph type="body" sz="half" idx="1"/>
          </p:nvPr>
        </p:nvSpPr>
        <p:spPr>
          <a:xfrm>
            <a:off x="304800" y="2209800"/>
            <a:ext cx="37719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lipArt Placeholder 3"/>
          <p:cNvSpPr>
            <a:spLocks noGrp="1"/>
          </p:cNvSpPr>
          <p:nvPr>
            <p:ph type="clipArt" sz="half" idx="2"/>
          </p:nvPr>
        </p:nvSpPr>
        <p:spPr>
          <a:xfrm>
            <a:off x="4229100" y="2209800"/>
            <a:ext cx="3771900" cy="4191000"/>
          </a:xfrm>
        </p:spPr>
        <p:txBody>
          <a:bodyPr/>
          <a:lstStyle/>
          <a:p>
            <a:r>
              <a:rPr lang="en-US" smtClean="0"/>
              <a:t>Click icon to add clip art</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0"/>
          </p:nvPr>
        </p:nvSpPr>
        <p:spPr/>
        <p:txBody>
          <a:bodyPr/>
          <a:lstStyle/>
          <a:p>
            <a:fld id="{3C02D5DF-618F-4B4E-B350-0EEB60B775F4}" type="datetimeFigureOut">
              <a:rPr lang="en-US" smtClean="0"/>
              <a:pPr/>
              <a:t>5/25/2022</a:t>
            </a:fld>
            <a:endParaRPr lang="en-US"/>
          </a:p>
        </p:txBody>
      </p:sp>
      <p:sp>
        <p:nvSpPr>
          <p:cNvPr id="12" name="Footer Placeholder 11"/>
          <p:cNvSpPr>
            <a:spLocks noGrp="1"/>
          </p:cNvSpPr>
          <p:nvPr>
            <p:ph type="ftr" sz="quarter" idx="11"/>
          </p:nvPr>
        </p:nvSpPr>
        <p:spPr/>
        <p:txBody>
          <a:bodyPr/>
          <a:lstStyle/>
          <a:p>
            <a:r>
              <a:rPr lang="nb-NO" smtClean="0"/>
              <a:t>KJM3110 Electrochemistry</a:t>
            </a:r>
            <a:endParaRPr lang="en-US" dirty="0"/>
          </a:p>
        </p:txBody>
      </p:sp>
      <p:sp>
        <p:nvSpPr>
          <p:cNvPr id="13" name="Slide Number Placeholder 12"/>
          <p:cNvSpPr>
            <a:spLocks noGrp="1"/>
          </p:cNvSpPr>
          <p:nvPr>
            <p:ph type="sldNum" sz="quarter" idx="12"/>
          </p:nvPr>
        </p:nvSpPr>
        <p:spPr/>
        <p:txBody>
          <a:bodyPr/>
          <a:lstStyle/>
          <a:p>
            <a:fld id="{5237B29A-D61A-4906-9446-40A93956BDEC}" type="slidenum">
              <a:rPr lang="en-US" smtClean="0"/>
              <a:pPr/>
              <a:t>‹#›</a:t>
            </a:fld>
            <a:endParaRPr lang="en-US"/>
          </a:p>
        </p:txBody>
      </p:sp>
    </p:spTree>
    <p:extLst>
      <p:ext uri="{BB962C8B-B14F-4D97-AF65-F5344CB8AC3E}">
        <p14:creationId xmlns:p14="http://schemas.microsoft.com/office/powerpoint/2010/main" val="2293472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5" name="Plassholder for tittel 4"/>
          <p:cNvSpPr>
            <a:spLocks noGrp="1"/>
          </p:cNvSpPr>
          <p:nvPr>
            <p:ph type="title"/>
          </p:nvPr>
        </p:nvSpPr>
        <p:spPr>
          <a:xfrm>
            <a:off x="1371600" y="914400"/>
            <a:ext cx="7498080" cy="1143000"/>
          </a:xfrm>
          <a:prstGeom prst="rect">
            <a:avLst/>
          </a:prstGeom>
        </p:spPr>
        <p:txBody>
          <a:bodyPr anchor="ctr">
            <a:normAutofit/>
          </a:bodyPr>
          <a:lstStyle/>
          <a:p>
            <a:r>
              <a:rPr kumimoji="0" lang="nb-NO" dirty="0" smtClean="0"/>
              <a:t>Klikk for å redigere tittelstil</a:t>
            </a:r>
            <a:endParaRPr kumimoji="0" lang="en-US" dirty="0"/>
          </a:p>
        </p:txBody>
      </p:sp>
      <p:sp>
        <p:nvSpPr>
          <p:cNvPr id="9" name="Plassholder for tekst 8"/>
          <p:cNvSpPr>
            <a:spLocks noGrp="1"/>
          </p:cNvSpPr>
          <p:nvPr>
            <p:ph type="body" idx="1"/>
          </p:nvPr>
        </p:nvSpPr>
        <p:spPr>
          <a:xfrm>
            <a:off x="1435608" y="2286000"/>
            <a:ext cx="7498080" cy="3886200"/>
          </a:xfrm>
          <a:prstGeom prst="rect">
            <a:avLst/>
          </a:prstGeom>
        </p:spPr>
        <p:txBody>
          <a:bodyPr>
            <a:normAutofit/>
          </a:bodyPr>
          <a:lstStyle/>
          <a:p>
            <a:pPr lvl="0" eaLnBrk="1" latinLnBrk="0" hangingPunct="1"/>
            <a:r>
              <a:rPr kumimoji="0" lang="nb-NO" dirty="0" smtClean="0"/>
              <a:t>Klikk for å redigere tekststiler i malen</a:t>
            </a:r>
          </a:p>
          <a:p>
            <a:pPr lvl="1" eaLnBrk="1" latinLnBrk="0" hangingPunct="1"/>
            <a:r>
              <a:rPr kumimoji="0" lang="nb-NO" dirty="0" smtClean="0"/>
              <a:t>Andre nivå</a:t>
            </a:r>
          </a:p>
          <a:p>
            <a:pPr lvl="2" eaLnBrk="1" latinLnBrk="0" hangingPunct="1"/>
            <a:r>
              <a:rPr kumimoji="0" lang="nb-NO" dirty="0" smtClean="0"/>
              <a:t>Tredje nivå</a:t>
            </a:r>
          </a:p>
          <a:p>
            <a:pPr lvl="3" eaLnBrk="1" latinLnBrk="0" hangingPunct="1"/>
            <a:r>
              <a:rPr kumimoji="0" lang="nb-NO" dirty="0" smtClean="0"/>
              <a:t>Fjerde nivå</a:t>
            </a:r>
          </a:p>
          <a:p>
            <a:pPr lvl="4" eaLnBrk="1" latinLnBrk="0" hangingPunct="1"/>
            <a:r>
              <a:rPr kumimoji="0" lang="nb-NO" dirty="0" smtClean="0"/>
              <a:t>Femte nivå</a:t>
            </a:r>
            <a:endParaRPr kumimoji="0" lang="en-US" dirty="0"/>
          </a:p>
        </p:txBody>
      </p:sp>
      <p:sp>
        <p:nvSpPr>
          <p:cNvPr id="24" name="Plassholder for dato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96702CB-1880-4713-BCDF-85AC77F16831}" type="datetime1">
              <a:rPr lang="en-US" smtClean="0"/>
              <a:pPr/>
              <a:t>5/25/2022</a:t>
            </a:fld>
            <a:endParaRPr lang="en-US" dirty="0"/>
          </a:p>
        </p:txBody>
      </p:sp>
      <p:sp>
        <p:nvSpPr>
          <p:cNvPr id="10" name="Plassholder for bunntekst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Plassholder for lysbildenumm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dirty="0"/>
          </a:p>
        </p:txBody>
      </p:sp>
      <p:pic>
        <p:nvPicPr>
          <p:cNvPr id="14" name="Bilde 13" descr="MN_KJEMI_A.png"/>
          <p:cNvPicPr>
            <a:picLocks noChangeAspect="1"/>
          </p:cNvPicPr>
          <p:nvPr/>
        </p:nvPicPr>
        <p:blipFill>
          <a:blip r:embed="rId13" cstate="print"/>
          <a:srcRect t="57874" r="3014"/>
          <a:stretch>
            <a:fillRect/>
          </a:stretch>
        </p:blipFill>
        <p:spPr>
          <a:xfrm>
            <a:off x="304800" y="6172200"/>
            <a:ext cx="4448398" cy="616321"/>
          </a:xfrm>
          <a:prstGeom prst="rect">
            <a:avLst/>
          </a:prstGeom>
        </p:spPr>
      </p:pic>
      <p:pic>
        <p:nvPicPr>
          <p:cNvPr id="15" name="Bilde 14" descr="MN_KJEMI_A_ENG.png"/>
          <p:cNvPicPr>
            <a:picLocks noChangeAspect="1"/>
          </p:cNvPicPr>
          <p:nvPr/>
        </p:nvPicPr>
        <p:blipFill>
          <a:blip r:embed="rId14" cstate="print"/>
          <a:srcRect b="83774"/>
          <a:stretch>
            <a:fillRect/>
          </a:stretch>
        </p:blipFill>
        <p:spPr>
          <a:xfrm>
            <a:off x="76200" y="76200"/>
            <a:ext cx="5535729" cy="370889"/>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80" r:id="rId7"/>
    <p:sldLayoutId id="2147483679" r:id="rId8"/>
    <p:sldLayoutId id="2147483681" r:id="rId9"/>
    <p:sldLayoutId id="2147483682" r:id="rId10"/>
    <p:sldLayoutId id="2147483683" r:id="rId11"/>
  </p:sldLayoutIdLst>
  <p:transition spd="med">
    <p:wipe dir="r"/>
  </p:transition>
  <p:hf sldNum="0" hd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27.emf"/><Relationship Id="rId4" Type="http://schemas.openxmlformats.org/officeDocument/2006/relationships/image" Target="../media/image26.emf"/></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1.jpeg"/><Relationship Id="rId1" Type="http://schemas.openxmlformats.org/officeDocument/2006/relationships/slideLayout" Target="../slideLayouts/slideLayout6.xml"/><Relationship Id="rId6" Type="http://schemas.openxmlformats.org/officeDocument/2006/relationships/image" Target="../media/image51.jpeg"/><Relationship Id="rId5" Type="http://schemas.openxmlformats.org/officeDocument/2006/relationships/image" Target="../media/image12.jpeg"/><Relationship Id="rId4" Type="http://schemas.openxmlformats.org/officeDocument/2006/relationships/image" Target="../media/image50.jpeg"/></Relationships>
</file>

<file path=ppt/slides/_rels/slide24.xml.rels><?xml version="1.0" encoding="UTF-8" standalone="yes"?>
<Relationships xmlns="http://schemas.openxmlformats.org/package/2006/relationships"><Relationship Id="rId8" Type="http://schemas.openxmlformats.org/officeDocument/2006/relationships/image" Target="../media/image56.emf"/><Relationship Id="rId3" Type="http://schemas.openxmlformats.org/officeDocument/2006/relationships/image" Target="../media/image27.emf"/><Relationship Id="rId7" Type="http://schemas.openxmlformats.org/officeDocument/2006/relationships/image" Target="../media/image55.emf"/><Relationship Id="rId2" Type="http://schemas.openxmlformats.org/officeDocument/2006/relationships/image" Target="../media/image26.emf"/><Relationship Id="rId1" Type="http://schemas.openxmlformats.org/officeDocument/2006/relationships/slideLayout" Target="../slideLayouts/slideLayout2.xml"/><Relationship Id="rId6" Type="http://schemas.openxmlformats.org/officeDocument/2006/relationships/image" Target="../media/image54.emf"/><Relationship Id="rId5" Type="http://schemas.openxmlformats.org/officeDocument/2006/relationships/image" Target="../media/image53.emf"/><Relationship Id="rId4" Type="http://schemas.openxmlformats.org/officeDocument/2006/relationships/image" Target="../media/image52.emf"/></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sci.osaka-u.ac.jp/" TargetMode="External"/><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3.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4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4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xml"/><Relationship Id="rId4" Type="http://schemas.openxmlformats.org/officeDocument/2006/relationships/image" Target="../media/image86.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56063"/>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6" name="TekstSylinder 5"/>
          <p:cNvSpPr txBox="1"/>
          <p:nvPr/>
        </p:nvSpPr>
        <p:spPr>
          <a:xfrm>
            <a:off x="251520" y="2780928"/>
            <a:ext cx="6912768" cy="523220"/>
          </a:xfrm>
          <a:prstGeom prst="rect">
            <a:avLst/>
          </a:prstGeom>
          <a:noFill/>
        </p:spPr>
        <p:txBody>
          <a:bodyPr wrap="square" rtlCol="0">
            <a:spAutoFit/>
          </a:bodyPr>
          <a:lstStyle/>
          <a:p>
            <a:r>
              <a:rPr lang="nb-NO" sz="2800" dirty="0" smtClean="0"/>
              <a:t> </a:t>
            </a:r>
            <a:endParaRPr lang="nb-NO" sz="2800" dirty="0"/>
          </a:p>
        </p:txBody>
      </p:sp>
      <p:sp>
        <p:nvSpPr>
          <p:cNvPr id="7" name="Plassholder for bunntekst 6"/>
          <p:cNvSpPr>
            <a:spLocks noGrp="1"/>
          </p:cNvSpPr>
          <p:nvPr>
            <p:ph type="ftr" sz="quarter" idx="4294967295"/>
          </p:nvPr>
        </p:nvSpPr>
        <p:spPr>
          <a:xfrm>
            <a:off x="323528" y="3573016"/>
            <a:ext cx="7848872" cy="2592288"/>
          </a:xfrm>
        </p:spPr>
        <p:txBody>
          <a:bodyPr/>
          <a:lstStyle/>
          <a:p>
            <a:pPr algn="l"/>
            <a:r>
              <a:rPr lang="en-US" sz="1800" dirty="0" smtClean="0">
                <a:solidFill>
                  <a:schemeClr val="tx1"/>
                </a:solidFill>
              </a:rPr>
              <a:t> </a:t>
            </a:r>
            <a:endParaRPr lang="en-US" sz="1600" dirty="0" smtClean="0">
              <a:solidFill>
                <a:schemeClr val="tx1"/>
              </a:solidFill>
            </a:endParaRPr>
          </a:p>
        </p:txBody>
      </p:sp>
      <p:pic>
        <p:nvPicPr>
          <p:cNvPr id="9" name="Bilde 8" descr="MN_KJEMI_A.png"/>
          <p:cNvPicPr>
            <a:picLocks noChangeAspect="1"/>
          </p:cNvPicPr>
          <p:nvPr/>
        </p:nvPicPr>
        <p:blipFill>
          <a:blip r:embed="rId2" cstate="print"/>
          <a:srcRect t="55556" r="75190"/>
          <a:stretch>
            <a:fillRect/>
          </a:stretch>
        </p:blipFill>
        <p:spPr>
          <a:xfrm>
            <a:off x="190500" y="6165304"/>
            <a:ext cx="1078868" cy="616496"/>
          </a:xfrm>
          <a:prstGeom prst="rect">
            <a:avLst/>
          </a:prstGeom>
        </p:spPr>
      </p:pic>
      <p:pic>
        <p:nvPicPr>
          <p:cNvPr id="10" name="Bilde 9" descr="2010-10-22 16.14.49.jpg"/>
          <p:cNvPicPr>
            <a:picLocks noChangeAspect="1"/>
          </p:cNvPicPr>
          <p:nvPr/>
        </p:nvPicPr>
        <p:blipFill>
          <a:blip r:embed="rId3" cstate="print"/>
          <a:srcRect t="45844" b="22294"/>
          <a:stretch>
            <a:fillRect/>
          </a:stretch>
        </p:blipFill>
        <p:spPr>
          <a:xfrm>
            <a:off x="0" y="0"/>
            <a:ext cx="9144000" cy="1752600"/>
          </a:xfrm>
          <a:prstGeom prst="rect">
            <a:avLst/>
          </a:prstGeom>
        </p:spPr>
      </p:pic>
      <p:pic>
        <p:nvPicPr>
          <p:cNvPr id="8" name="Bilde 7" descr="MN_KJEMI_A_ENG.png"/>
          <p:cNvPicPr>
            <a:picLocks noChangeAspect="1"/>
          </p:cNvPicPr>
          <p:nvPr/>
        </p:nvPicPr>
        <p:blipFill>
          <a:blip r:embed="rId4" cstate="print"/>
          <a:srcRect b="67255"/>
          <a:stretch>
            <a:fillRect/>
          </a:stretch>
        </p:blipFill>
        <p:spPr>
          <a:xfrm>
            <a:off x="152400" y="1904999"/>
            <a:ext cx="3282652" cy="443882"/>
          </a:xfrm>
          <a:prstGeom prst="rect">
            <a:avLst/>
          </a:prstGeom>
        </p:spPr>
      </p:pic>
      <p:sp>
        <p:nvSpPr>
          <p:cNvPr id="11" name="TextBox 10"/>
          <p:cNvSpPr txBox="1"/>
          <p:nvPr/>
        </p:nvSpPr>
        <p:spPr>
          <a:xfrm>
            <a:off x="152400" y="2841320"/>
            <a:ext cx="8884095" cy="3385542"/>
          </a:xfrm>
          <a:prstGeom prst="rect">
            <a:avLst/>
          </a:prstGeom>
          <a:noFill/>
        </p:spPr>
        <p:txBody>
          <a:bodyPr wrap="square" rtlCol="0">
            <a:spAutoFit/>
          </a:bodyPr>
          <a:lstStyle/>
          <a:p>
            <a:pPr algn="ctr"/>
            <a:r>
              <a:rPr lang="en-GB" sz="2800" b="1" dirty="0" smtClean="0"/>
              <a:t>KJM3110 Electrochemistry</a:t>
            </a:r>
          </a:p>
          <a:p>
            <a:pPr algn="ctr"/>
            <a:endParaRPr lang="en-GB" dirty="0" smtClean="0"/>
          </a:p>
          <a:p>
            <a:pPr algn="ctr"/>
            <a:endParaRPr lang="en-GB" dirty="0" smtClean="0"/>
          </a:p>
          <a:p>
            <a:pPr algn="ctr"/>
            <a:r>
              <a:rPr lang="en-GB" sz="2400" dirty="0" smtClean="0"/>
              <a:t>Expansion of </a:t>
            </a:r>
            <a:r>
              <a:rPr lang="en-GB" sz="2400" dirty="0" err="1" smtClean="0"/>
              <a:t>Ch</a:t>
            </a:r>
            <a:r>
              <a:rPr lang="en-GB" sz="2400" dirty="0" smtClean="0"/>
              <a:t> </a:t>
            </a:r>
            <a:r>
              <a:rPr lang="en-GB" sz="2400" dirty="0" smtClean="0"/>
              <a:t>5 on </a:t>
            </a:r>
            <a:r>
              <a:rPr lang="en-GB" sz="2400" dirty="0" smtClean="0"/>
              <a:t>Batteries</a:t>
            </a:r>
            <a:endParaRPr lang="en-GB" dirty="0" smtClean="0"/>
          </a:p>
          <a:p>
            <a:pPr algn="ctr"/>
            <a:endParaRPr lang="en-GB" dirty="0" smtClean="0"/>
          </a:p>
          <a:p>
            <a:pPr algn="ctr"/>
            <a:endParaRPr lang="en-GB" dirty="0" smtClean="0"/>
          </a:p>
          <a:p>
            <a:pPr algn="ctr"/>
            <a:r>
              <a:rPr lang="en-GB" dirty="0" smtClean="0"/>
              <a:t>Truls Norby</a:t>
            </a:r>
          </a:p>
          <a:p>
            <a:pPr algn="ctr"/>
            <a:endParaRPr lang="en-GB" dirty="0"/>
          </a:p>
          <a:p>
            <a:pPr algn="ctr"/>
            <a:r>
              <a:rPr lang="en-GB" dirty="0" smtClean="0"/>
              <a:t>(thanks to prof. Ola Nilsen for many inputs and figures</a:t>
            </a:r>
            <a:r>
              <a:rPr lang="en-GB" dirty="0" smtClean="0"/>
              <a:t>)</a:t>
            </a:r>
          </a:p>
          <a:p>
            <a:pPr algn="ctr"/>
            <a:endParaRPr lang="en-GB" dirty="0"/>
          </a:p>
          <a:p>
            <a:pPr algn="ctr"/>
            <a:r>
              <a:rPr lang="en-GB" dirty="0" smtClean="0"/>
              <a:t>Some slides are integrated from those in </a:t>
            </a:r>
            <a:r>
              <a:rPr lang="en-GB" dirty="0" err="1" smtClean="0"/>
              <a:t>Ch</a:t>
            </a:r>
            <a:r>
              <a:rPr lang="en-GB" dirty="0" smtClean="0"/>
              <a:t> 5 so as to contain all on batteries here</a:t>
            </a:r>
            <a:endParaRPr lang="en-GB" dirty="0"/>
          </a:p>
        </p:txBody>
      </p:sp>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dirty="0" smtClean="0"/>
              <a:t>Storage</a:t>
            </a:r>
            <a:endParaRPr lang="en-GB" dirty="0"/>
          </a:p>
        </p:txBody>
      </p:sp>
      <p:sp>
        <p:nvSpPr>
          <p:cNvPr id="2" name="Content Placeholder 1"/>
          <p:cNvSpPr>
            <a:spLocks noGrp="1"/>
          </p:cNvSpPr>
          <p:nvPr>
            <p:ph idx="1"/>
          </p:nvPr>
        </p:nvSpPr>
        <p:spPr>
          <a:xfrm>
            <a:off x="539552" y="1340768"/>
            <a:ext cx="8394136" cy="2018420"/>
          </a:xfrm>
        </p:spPr>
        <p:txBody>
          <a:bodyPr/>
          <a:lstStyle/>
          <a:p>
            <a:r>
              <a:rPr lang="en-GB" dirty="0" smtClean="0"/>
              <a:t>Battery: Chemistry</a:t>
            </a:r>
          </a:p>
          <a:p>
            <a:r>
              <a:rPr lang="en-GB" dirty="0" err="1" smtClean="0"/>
              <a:t>Ultracapacitor</a:t>
            </a:r>
            <a:r>
              <a:rPr lang="en-GB" dirty="0" smtClean="0"/>
              <a:t>: Chemistry + electrode interface</a:t>
            </a:r>
          </a:p>
          <a:p>
            <a:r>
              <a:rPr lang="en-GB" dirty="0" err="1" smtClean="0"/>
              <a:t>Supercapacitor</a:t>
            </a:r>
            <a:r>
              <a:rPr lang="en-GB" dirty="0" smtClean="0"/>
              <a:t>: Electrode interface</a:t>
            </a:r>
          </a:p>
          <a:p>
            <a:r>
              <a:rPr lang="en-GB" dirty="0" smtClean="0"/>
              <a:t>Capacitor: Dielectric</a:t>
            </a:r>
            <a:endParaRPr lang="en-GB" dirty="0"/>
          </a:p>
        </p:txBody>
      </p:sp>
      <p:pic>
        <p:nvPicPr>
          <p:cNvPr id="4" name="Picture 3"/>
          <p:cNvPicPr>
            <a:picLocks noChangeAspect="1"/>
          </p:cNvPicPr>
          <p:nvPr/>
        </p:nvPicPr>
        <p:blipFill>
          <a:blip r:embed="rId2"/>
          <a:stretch>
            <a:fillRect/>
          </a:stretch>
        </p:blipFill>
        <p:spPr>
          <a:xfrm>
            <a:off x="167485" y="3359188"/>
            <a:ext cx="8809030" cy="2862380"/>
          </a:xfrm>
          <a:prstGeom prst="rect">
            <a:avLst/>
          </a:prstGeom>
        </p:spPr>
      </p:pic>
    </p:spTree>
    <p:extLst>
      <p:ext uri="{BB962C8B-B14F-4D97-AF65-F5344CB8AC3E}">
        <p14:creationId xmlns:p14="http://schemas.microsoft.com/office/powerpoint/2010/main" val="1692601833"/>
      </p:ext>
    </p:extLst>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Overview: Batteries, fuel cells, and electrolysers</a:t>
            </a:r>
            <a:endParaRPr lang="en-GB" dirty="0"/>
          </a:p>
        </p:txBody>
      </p:sp>
      <p:sp>
        <p:nvSpPr>
          <p:cNvPr id="3" name="Content Placeholder 2"/>
          <p:cNvSpPr>
            <a:spLocks noGrp="1"/>
          </p:cNvSpPr>
          <p:nvPr>
            <p:ph idx="1"/>
          </p:nvPr>
        </p:nvSpPr>
        <p:spPr>
          <a:xfrm>
            <a:off x="539552" y="1628800"/>
            <a:ext cx="8208912" cy="4543400"/>
          </a:xfrm>
        </p:spPr>
        <p:txBody>
          <a:bodyPr>
            <a:normAutofit fontScale="85000" lnSpcReduction="20000"/>
          </a:bodyPr>
          <a:lstStyle/>
          <a:p>
            <a:r>
              <a:rPr lang="en-GB" dirty="0" smtClean="0"/>
              <a:t>Primary batteries</a:t>
            </a:r>
          </a:p>
          <a:p>
            <a:pPr lvl="1"/>
            <a:r>
              <a:rPr lang="en-GB" dirty="0" smtClean="0"/>
              <a:t>Factory charged</a:t>
            </a:r>
          </a:p>
          <a:p>
            <a:pPr lvl="1"/>
            <a:r>
              <a:rPr lang="en-GB" dirty="0" smtClean="0"/>
              <a:t>Single discharge</a:t>
            </a:r>
          </a:p>
          <a:p>
            <a:pPr lvl="1"/>
            <a:endParaRPr lang="en-GB" dirty="0" smtClean="0"/>
          </a:p>
          <a:p>
            <a:r>
              <a:rPr lang="en-GB" dirty="0" smtClean="0"/>
              <a:t>Secondary batteries - accumulators</a:t>
            </a:r>
          </a:p>
          <a:p>
            <a:pPr lvl="1"/>
            <a:r>
              <a:rPr lang="en-GB" dirty="0" smtClean="0"/>
              <a:t>Rechargeable</a:t>
            </a:r>
          </a:p>
          <a:p>
            <a:pPr lvl="1"/>
            <a:r>
              <a:rPr lang="en-GB" dirty="0" smtClean="0"/>
              <a:t>Multiple discharges and recharges</a:t>
            </a:r>
          </a:p>
          <a:p>
            <a:pPr lvl="1"/>
            <a:r>
              <a:rPr lang="en-GB" dirty="0" smtClean="0"/>
              <a:t>All chemical energy stored</a:t>
            </a:r>
          </a:p>
          <a:p>
            <a:pPr lvl="1"/>
            <a:endParaRPr lang="en-GB" dirty="0" smtClean="0"/>
          </a:p>
          <a:p>
            <a:r>
              <a:rPr lang="en-GB" dirty="0" smtClean="0"/>
              <a:t>“Ternary batteries” – fuel cells</a:t>
            </a:r>
          </a:p>
          <a:p>
            <a:pPr lvl="1"/>
            <a:r>
              <a:rPr lang="en-GB" dirty="0" smtClean="0"/>
              <a:t>Fuel continuously supplied from external source</a:t>
            </a:r>
          </a:p>
          <a:p>
            <a:pPr lvl="1"/>
            <a:endParaRPr lang="en-GB" dirty="0" smtClean="0"/>
          </a:p>
          <a:p>
            <a:r>
              <a:rPr lang="en-GB" dirty="0" smtClean="0"/>
              <a:t>Electrolysers</a:t>
            </a:r>
          </a:p>
          <a:p>
            <a:pPr lvl="1"/>
            <a:r>
              <a:rPr lang="en-GB" dirty="0" smtClean="0"/>
              <a:t>Reversed fuel cells</a:t>
            </a:r>
          </a:p>
          <a:p>
            <a:pPr lvl="1"/>
            <a:r>
              <a:rPr lang="en-GB" dirty="0" smtClean="0"/>
              <a:t>Fuel generated continuously and stored externally </a:t>
            </a:r>
            <a:endParaRPr lang="en-GB" dirty="0"/>
          </a:p>
        </p:txBody>
      </p:sp>
      <p:pic>
        <p:nvPicPr>
          <p:cNvPr id="2050" name="Picture 2" descr="http://img.diytrade.com/cdimg/124443/2899373/0/1162452192.jpg"/>
          <p:cNvPicPr>
            <a:picLocks noChangeAspect="1" noChangeArrowheads="1"/>
          </p:cNvPicPr>
          <p:nvPr/>
        </p:nvPicPr>
        <p:blipFill>
          <a:blip r:embed="rId2" cstate="print"/>
          <a:srcRect/>
          <a:stretch>
            <a:fillRect/>
          </a:stretch>
        </p:blipFill>
        <p:spPr bwMode="auto">
          <a:xfrm>
            <a:off x="3059832" y="1196752"/>
            <a:ext cx="1484784" cy="1484784"/>
          </a:xfrm>
          <a:prstGeom prst="rect">
            <a:avLst/>
          </a:prstGeom>
          <a:noFill/>
        </p:spPr>
      </p:pic>
      <p:pic>
        <p:nvPicPr>
          <p:cNvPr id="5" name="Picture 2" descr="http://t1.gstatic.com/images?q=tbn:ANd9GcSd5PrJH6y4ZStCWAunMoGXYeE4L4PuVX4jLPluvsprsmgX3K7U5A"/>
          <p:cNvPicPr>
            <a:picLocks noChangeAspect="1" noChangeArrowheads="1"/>
          </p:cNvPicPr>
          <p:nvPr/>
        </p:nvPicPr>
        <p:blipFill>
          <a:blip r:embed="rId3" cstate="print"/>
          <a:srcRect/>
          <a:stretch>
            <a:fillRect/>
          </a:stretch>
        </p:blipFill>
        <p:spPr bwMode="auto">
          <a:xfrm>
            <a:off x="5364088" y="2420888"/>
            <a:ext cx="1368152" cy="1368152"/>
          </a:xfrm>
          <a:prstGeom prst="rect">
            <a:avLst/>
          </a:prstGeom>
          <a:noFill/>
        </p:spPr>
      </p:pic>
      <p:pic>
        <p:nvPicPr>
          <p:cNvPr id="6" name="Picture 4" descr="http://assets.inhabitat.com/wp-content/uploads/2010/03/nissan-battery-pack-cutaway.jpg"/>
          <p:cNvPicPr>
            <a:picLocks noChangeAspect="1" noChangeArrowheads="1"/>
          </p:cNvPicPr>
          <p:nvPr/>
        </p:nvPicPr>
        <p:blipFill>
          <a:blip r:embed="rId4" cstate="print"/>
          <a:srcRect/>
          <a:stretch>
            <a:fillRect/>
          </a:stretch>
        </p:blipFill>
        <p:spPr bwMode="auto">
          <a:xfrm>
            <a:off x="6876256" y="2483375"/>
            <a:ext cx="2179188" cy="1233657"/>
          </a:xfrm>
          <a:prstGeom prst="rect">
            <a:avLst/>
          </a:prstGeom>
          <a:noFill/>
        </p:spPr>
      </p:pic>
      <p:pic>
        <p:nvPicPr>
          <p:cNvPr id="8" name="Picture 12" descr="mercedes-benz-b-class-f-cell"/>
          <p:cNvPicPr>
            <a:picLocks noChangeAspect="1" noChangeArrowheads="1"/>
          </p:cNvPicPr>
          <p:nvPr/>
        </p:nvPicPr>
        <p:blipFill>
          <a:blip r:embed="rId5" cstate="print"/>
          <a:srcRect/>
          <a:stretch>
            <a:fillRect/>
          </a:stretch>
        </p:blipFill>
        <p:spPr bwMode="auto">
          <a:xfrm>
            <a:off x="6084168" y="3717032"/>
            <a:ext cx="2448272" cy="1630579"/>
          </a:xfrm>
          <a:prstGeom prst="rect">
            <a:avLst/>
          </a:prstGeom>
          <a:noFill/>
          <a:ln w="9525">
            <a:noFill/>
            <a:miter lim="800000"/>
            <a:headEnd/>
            <a:tailEnd/>
          </a:ln>
        </p:spPr>
      </p:pic>
      <p:pic>
        <p:nvPicPr>
          <p:cNvPr id="2052" name="Picture 4" descr="http://fuelcellsworks.com/news/wp-content/uploads/2011/11/h2moves-2.jpg"/>
          <p:cNvPicPr>
            <a:picLocks noChangeAspect="1" noChangeArrowheads="1"/>
          </p:cNvPicPr>
          <p:nvPr/>
        </p:nvPicPr>
        <p:blipFill>
          <a:blip r:embed="rId6" cstate="print"/>
          <a:srcRect/>
          <a:stretch>
            <a:fillRect/>
          </a:stretch>
        </p:blipFill>
        <p:spPr bwMode="auto">
          <a:xfrm>
            <a:off x="6238941" y="5445225"/>
            <a:ext cx="2905059" cy="1412776"/>
          </a:xfrm>
          <a:prstGeom prst="rect">
            <a:avLst/>
          </a:prstGeom>
          <a:noFill/>
        </p:spPr>
      </p:pic>
    </p:spTree>
    <p:extLst>
      <p:ext uri="{BB962C8B-B14F-4D97-AF65-F5344CB8AC3E}">
        <p14:creationId xmlns:p14="http://schemas.microsoft.com/office/powerpoint/2010/main" val="226669440"/>
      </p:ext>
    </p:extLst>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121740"/>
            <a:ext cx="4176464" cy="720080"/>
          </a:xfrm>
        </p:spPr>
        <p:txBody>
          <a:bodyPr>
            <a:normAutofit/>
          </a:bodyPr>
          <a:lstStyle/>
          <a:p>
            <a:r>
              <a:rPr lang="en-GB" dirty="0" smtClean="0"/>
              <a:t>Battery key features</a:t>
            </a:r>
            <a:endParaRPr lang="en-GB" dirty="0"/>
          </a:p>
        </p:txBody>
      </p:sp>
      <p:pic>
        <p:nvPicPr>
          <p:cNvPr id="5" name="Picture 4" descr="D:\temp\DBJWEC001-216\WOST764\E-Book\5\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3377862"/>
            <a:ext cx="4686046" cy="3428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D:\temp\DBJWEC001-216\WOST764\E-Book\5\5-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9001" y="79834"/>
            <a:ext cx="2196241" cy="2360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descr="D:\temp\DBJWEC001-216\WOST764\E-Book\3\3-1.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111880" y="292549"/>
            <a:ext cx="2534157" cy="2064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D:\temp\DBJWEC001-216\WOST764\E-Book\3\3-4.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340819" y="2528356"/>
            <a:ext cx="2788554" cy="183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6"/>
          <p:cNvSpPr>
            <a:spLocks noGrp="1"/>
          </p:cNvSpPr>
          <p:nvPr>
            <p:ph idx="1"/>
          </p:nvPr>
        </p:nvSpPr>
        <p:spPr>
          <a:xfrm>
            <a:off x="107504" y="841821"/>
            <a:ext cx="3932368" cy="5611516"/>
          </a:xfrm>
        </p:spPr>
        <p:txBody>
          <a:bodyPr>
            <a:normAutofit fontScale="55000" lnSpcReduction="20000"/>
          </a:bodyPr>
          <a:lstStyle/>
          <a:p>
            <a:r>
              <a:rPr lang="en-GB" dirty="0" smtClean="0"/>
              <a:t>Positive and negative electrodes</a:t>
            </a:r>
          </a:p>
          <a:p>
            <a:r>
              <a:rPr lang="en-GB" dirty="0" smtClean="0"/>
              <a:t>Positrode and negatrode</a:t>
            </a:r>
          </a:p>
          <a:p>
            <a:r>
              <a:rPr lang="en-GB" dirty="0" smtClean="0"/>
              <a:t>Cathode and anode</a:t>
            </a:r>
          </a:p>
          <a:p>
            <a:endParaRPr lang="en-GB" dirty="0"/>
          </a:p>
          <a:p>
            <a:r>
              <a:rPr lang="en-GB" dirty="0" smtClean="0"/>
              <a:t>Cell voltage terms</a:t>
            </a:r>
          </a:p>
          <a:p>
            <a:pPr lvl="1"/>
            <a:r>
              <a:rPr lang="en-GB" dirty="0" smtClean="0"/>
              <a:t>Nominal voltage = OCV fully charged</a:t>
            </a:r>
          </a:p>
          <a:p>
            <a:pPr lvl="1"/>
            <a:r>
              <a:rPr lang="en-GB" dirty="0" smtClean="0"/>
              <a:t>Cut-off voltage</a:t>
            </a:r>
          </a:p>
          <a:p>
            <a:pPr lvl="1"/>
            <a:r>
              <a:rPr lang="en-GB" dirty="0" smtClean="0"/>
              <a:t>Operational voltage range</a:t>
            </a:r>
          </a:p>
          <a:p>
            <a:pPr lvl="1"/>
            <a:r>
              <a:rPr lang="en-GB" dirty="0" smtClean="0"/>
              <a:t>Null voltage?</a:t>
            </a:r>
          </a:p>
          <a:p>
            <a:endParaRPr lang="en-GB" dirty="0" smtClean="0"/>
          </a:p>
          <a:p>
            <a:r>
              <a:rPr lang="en-GB" dirty="0" smtClean="0"/>
              <a:t>Capacity (amount of charge)</a:t>
            </a:r>
          </a:p>
          <a:p>
            <a:pPr lvl="1"/>
            <a:r>
              <a:rPr lang="en-GB" dirty="0" smtClean="0"/>
              <a:t>Coulomb, C = A s</a:t>
            </a:r>
          </a:p>
          <a:p>
            <a:pPr lvl="1"/>
            <a:r>
              <a:rPr lang="en-GB" dirty="0" smtClean="0"/>
              <a:t>1 A h = 3600 A s = 3600 C</a:t>
            </a:r>
          </a:p>
          <a:p>
            <a:endParaRPr lang="en-GB" dirty="0" smtClean="0"/>
          </a:p>
          <a:p>
            <a:r>
              <a:rPr lang="en-GB" dirty="0" smtClean="0"/>
              <a:t>Energy</a:t>
            </a:r>
          </a:p>
          <a:p>
            <a:pPr lvl="1"/>
            <a:r>
              <a:rPr lang="en-GB" dirty="0" smtClean="0"/>
              <a:t>J = W s = A s V</a:t>
            </a:r>
          </a:p>
          <a:p>
            <a:pPr lvl="1"/>
            <a:r>
              <a:rPr lang="en-GB" i="1" dirty="0" smtClean="0"/>
              <a:t>U</a:t>
            </a:r>
            <a:r>
              <a:rPr lang="en-GB" dirty="0" smtClean="0"/>
              <a:t> = 4 V</a:t>
            </a:r>
          </a:p>
          <a:p>
            <a:pPr lvl="1"/>
            <a:r>
              <a:rPr lang="en-GB" dirty="0" smtClean="0"/>
              <a:t>Typical car </a:t>
            </a:r>
            <a:r>
              <a:rPr lang="en-GB" dirty="0"/>
              <a:t>battery </a:t>
            </a:r>
            <a:r>
              <a:rPr lang="en-GB" dirty="0" smtClean="0"/>
              <a:t>stacks: </a:t>
            </a:r>
            <a:r>
              <a:rPr lang="en-GB" dirty="0"/>
              <a:t>20-80 kWh </a:t>
            </a:r>
          </a:p>
          <a:p>
            <a:pPr lvl="1"/>
            <a:r>
              <a:rPr lang="en-GB" dirty="0" smtClean="0"/>
              <a:t>Energy density (volumetric or gravimetric)</a:t>
            </a:r>
          </a:p>
          <a:p>
            <a:endParaRPr lang="en-GB" dirty="0" smtClean="0"/>
          </a:p>
          <a:p>
            <a:r>
              <a:rPr lang="en-GB" dirty="0" smtClean="0"/>
              <a:t>Power</a:t>
            </a:r>
          </a:p>
          <a:p>
            <a:pPr lvl="1"/>
            <a:r>
              <a:rPr lang="en-GB" dirty="0" smtClean="0"/>
              <a:t>W or kW</a:t>
            </a:r>
          </a:p>
          <a:p>
            <a:pPr lvl="1"/>
            <a:r>
              <a:rPr lang="en-GB" dirty="0" smtClean="0"/>
              <a:t>W = A V</a:t>
            </a:r>
          </a:p>
          <a:p>
            <a:pPr lvl="1"/>
            <a:r>
              <a:rPr lang="en-GB" dirty="0" smtClean="0"/>
              <a:t>Typical cars: 100-400 kW</a:t>
            </a:r>
          </a:p>
          <a:p>
            <a:pPr lvl="1"/>
            <a:r>
              <a:rPr lang="en-GB" i="1" dirty="0" err="1" smtClean="0"/>
              <a:t>U</a:t>
            </a:r>
            <a:r>
              <a:rPr lang="en-GB" baseline="-25000" dirty="0" err="1" smtClean="0"/>
              <a:t>stack</a:t>
            </a:r>
            <a:r>
              <a:rPr lang="en-GB" dirty="0" smtClean="0"/>
              <a:t> = 400 V → </a:t>
            </a:r>
            <a:r>
              <a:rPr lang="en-GB" i="1" dirty="0" err="1" smtClean="0"/>
              <a:t>I</a:t>
            </a:r>
            <a:r>
              <a:rPr lang="en-GB" baseline="-25000" dirty="0" err="1" smtClean="0"/>
              <a:t>stack</a:t>
            </a:r>
            <a:r>
              <a:rPr lang="en-GB" dirty="0" smtClean="0"/>
              <a:t> = 25–100 A</a:t>
            </a:r>
          </a:p>
        </p:txBody>
      </p:sp>
    </p:spTree>
    <p:extLst>
      <p:ext uri="{BB962C8B-B14F-4D97-AF65-F5344CB8AC3E}">
        <p14:creationId xmlns:p14="http://schemas.microsoft.com/office/powerpoint/2010/main" val="263993815"/>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10" end="1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txEl>
                                              <p:pRg st="14" end="14"/>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
                                            <p:txEl>
                                              <p:pRg st="15" end="15"/>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
                                            <p:txEl>
                                              <p:pRg st="16" end="16"/>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
                                            <p:txEl>
                                              <p:pRg st="17" end="17"/>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
                                            <p:txEl>
                                              <p:pRg st="18" end="18"/>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
                                            <p:txEl>
                                              <p:pRg st="20" end="20"/>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7">
                                            <p:txEl>
                                              <p:pRg st="21" end="21"/>
                                            </p:tx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
                                            <p:txEl>
                                              <p:pRg st="22" end="22"/>
                                            </p:txEl>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
                                            <p:txEl>
                                              <p:pRg st="23" end="23"/>
                                            </p:txEl>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
                                            <p:txEl>
                                              <p:pRg st="24" end="2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552" y="208375"/>
            <a:ext cx="8330128" cy="700345"/>
          </a:xfrm>
        </p:spPr>
        <p:txBody>
          <a:bodyPr/>
          <a:lstStyle/>
          <a:p>
            <a:r>
              <a:rPr lang="en-GB" dirty="0" smtClean="0"/>
              <a:t>Primary batteries</a:t>
            </a:r>
            <a:endParaRPr lang="en-GB" dirty="0"/>
          </a:p>
        </p:txBody>
      </p:sp>
      <p:sp>
        <p:nvSpPr>
          <p:cNvPr id="5" name="Content Placeholder 4"/>
          <p:cNvSpPr>
            <a:spLocks noGrp="1"/>
          </p:cNvSpPr>
          <p:nvPr>
            <p:ph idx="1"/>
          </p:nvPr>
        </p:nvSpPr>
        <p:spPr>
          <a:xfrm>
            <a:off x="539552" y="1052736"/>
            <a:ext cx="8394136" cy="5119464"/>
          </a:xfrm>
        </p:spPr>
        <p:txBody>
          <a:bodyPr>
            <a:normAutofit/>
          </a:bodyPr>
          <a:lstStyle/>
          <a:p>
            <a:r>
              <a:rPr lang="en-GB" dirty="0" smtClean="0"/>
              <a:t>Volta pile</a:t>
            </a:r>
          </a:p>
          <a:p>
            <a:r>
              <a:rPr lang="en-GB" dirty="0" smtClean="0"/>
              <a:t>Daniell cell</a:t>
            </a:r>
          </a:p>
          <a:p>
            <a:r>
              <a:rPr lang="en-GB" dirty="0" err="1" smtClean="0"/>
              <a:t>Leclanché</a:t>
            </a:r>
            <a:r>
              <a:rPr lang="en-GB" dirty="0" smtClean="0"/>
              <a:t> wet cell with NH</a:t>
            </a:r>
            <a:r>
              <a:rPr lang="en-GB" baseline="-25000" dirty="0" smtClean="0"/>
              <a:t>4</a:t>
            </a:r>
            <a:r>
              <a:rPr lang="en-GB" dirty="0" smtClean="0"/>
              <a:t>Cl(</a:t>
            </a:r>
            <a:r>
              <a:rPr lang="en-GB" dirty="0" err="1" smtClean="0"/>
              <a:t>aq</a:t>
            </a:r>
            <a:r>
              <a:rPr lang="en-GB" dirty="0" smtClean="0"/>
              <a:t>)</a:t>
            </a:r>
          </a:p>
          <a:p>
            <a:endParaRPr lang="en-GB" dirty="0"/>
          </a:p>
          <a:p>
            <a:endParaRPr lang="en-GB" dirty="0" smtClean="0"/>
          </a:p>
          <a:p>
            <a:endParaRPr lang="en-GB" dirty="0"/>
          </a:p>
          <a:p>
            <a:endParaRPr lang="en-GB" dirty="0" smtClean="0"/>
          </a:p>
          <a:p>
            <a:r>
              <a:rPr lang="en-GB" dirty="0" smtClean="0"/>
              <a:t>Dry cell </a:t>
            </a:r>
          </a:p>
          <a:p>
            <a:pPr lvl="1"/>
            <a:r>
              <a:rPr lang="en-GB" dirty="0" smtClean="0"/>
              <a:t>NH</a:t>
            </a:r>
            <a:r>
              <a:rPr lang="en-GB" baseline="-25000" dirty="0" smtClean="0"/>
              <a:t>4</a:t>
            </a:r>
            <a:r>
              <a:rPr lang="en-GB" dirty="0" smtClean="0"/>
              <a:t>Cl + ZnCl</a:t>
            </a:r>
            <a:r>
              <a:rPr lang="en-GB" baseline="-25000" dirty="0" smtClean="0"/>
              <a:t>2</a:t>
            </a:r>
            <a:r>
              <a:rPr lang="en-GB" dirty="0" smtClean="0"/>
              <a:t> paste</a:t>
            </a:r>
          </a:p>
          <a:p>
            <a:pPr lvl="1"/>
            <a:r>
              <a:rPr lang="en-GB" dirty="0" smtClean="0"/>
              <a:t>C powder composite cathode</a:t>
            </a:r>
            <a:endParaRPr lang="en-GB" dirty="0"/>
          </a:p>
        </p:txBody>
      </p:sp>
      <p:pic>
        <p:nvPicPr>
          <p:cNvPr id="3" name="Picture 6" descr="D:\temp\DBJWEC001-216\WOST764\E-Book\5\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3596" y="3714551"/>
            <a:ext cx="2882900" cy="30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6077840" y="208375"/>
            <a:ext cx="2847975" cy="2381250"/>
          </a:xfrm>
          <a:prstGeom prst="rect">
            <a:avLst/>
          </a:prstGeom>
        </p:spPr>
      </p:pic>
      <p:pic>
        <p:nvPicPr>
          <p:cNvPr id="6" name="Picture 5"/>
          <p:cNvPicPr>
            <a:picLocks noChangeAspect="1"/>
          </p:cNvPicPr>
          <p:nvPr/>
        </p:nvPicPr>
        <p:blipFill>
          <a:blip r:embed="rId4"/>
          <a:stretch>
            <a:fillRect/>
          </a:stretch>
        </p:blipFill>
        <p:spPr>
          <a:xfrm>
            <a:off x="269608" y="2420888"/>
            <a:ext cx="3533775" cy="381000"/>
          </a:xfrm>
          <a:prstGeom prst="rect">
            <a:avLst/>
          </a:prstGeom>
        </p:spPr>
      </p:pic>
      <p:pic>
        <p:nvPicPr>
          <p:cNvPr id="7" name="Picture 6"/>
          <p:cNvPicPr>
            <a:picLocks noChangeAspect="1"/>
          </p:cNvPicPr>
          <p:nvPr/>
        </p:nvPicPr>
        <p:blipFill>
          <a:blip r:embed="rId5"/>
          <a:stretch>
            <a:fillRect/>
          </a:stretch>
        </p:blipFill>
        <p:spPr>
          <a:xfrm>
            <a:off x="269608" y="2868487"/>
            <a:ext cx="5915025" cy="333375"/>
          </a:xfrm>
          <a:prstGeom prst="rect">
            <a:avLst/>
          </a:prstGeom>
        </p:spPr>
      </p:pic>
      <p:pic>
        <p:nvPicPr>
          <p:cNvPr id="8" name="Picture 7"/>
          <p:cNvPicPr>
            <a:picLocks noChangeAspect="1"/>
          </p:cNvPicPr>
          <p:nvPr/>
        </p:nvPicPr>
        <p:blipFill>
          <a:blip r:embed="rId6"/>
          <a:stretch>
            <a:fillRect/>
          </a:stretch>
        </p:blipFill>
        <p:spPr>
          <a:xfrm>
            <a:off x="298450" y="3302124"/>
            <a:ext cx="6924675" cy="342900"/>
          </a:xfrm>
          <a:prstGeom prst="rect">
            <a:avLst/>
          </a:prstGeom>
        </p:spPr>
      </p:pic>
      <p:sp>
        <p:nvSpPr>
          <p:cNvPr id="9" name="TextBox 8"/>
          <p:cNvSpPr txBox="1"/>
          <p:nvPr/>
        </p:nvSpPr>
        <p:spPr>
          <a:xfrm>
            <a:off x="755576" y="5661248"/>
            <a:ext cx="4475905" cy="400110"/>
          </a:xfrm>
          <a:prstGeom prst="rect">
            <a:avLst/>
          </a:prstGeom>
          <a:noFill/>
        </p:spPr>
        <p:txBody>
          <a:bodyPr wrap="none" rtlCol="0">
            <a:spAutoFit/>
          </a:bodyPr>
          <a:lstStyle/>
          <a:p>
            <a:r>
              <a:rPr lang="nb-NO" sz="2000" b="1" dirty="0" smtClean="0"/>
              <a:t>Zn + 2MnO</a:t>
            </a:r>
            <a:r>
              <a:rPr lang="nb-NO" sz="2000" b="1" baseline="-25000" dirty="0" smtClean="0"/>
              <a:t>2</a:t>
            </a:r>
            <a:r>
              <a:rPr lang="nb-NO" sz="2000" b="1" dirty="0" smtClean="0"/>
              <a:t> </a:t>
            </a:r>
            <a:r>
              <a:rPr lang="nb-NO" sz="2000" b="1" dirty="0" smtClean="0">
                <a:sym typeface="Symbol"/>
              </a:rPr>
              <a:t> 2ZnO*Mn</a:t>
            </a:r>
            <a:r>
              <a:rPr lang="nb-NO" sz="2000" b="1" baseline="-25000" dirty="0" smtClean="0">
                <a:sym typeface="Symbol"/>
              </a:rPr>
              <a:t>2</a:t>
            </a:r>
            <a:r>
              <a:rPr lang="nb-NO" sz="2000" b="1" dirty="0" smtClean="0">
                <a:sym typeface="Symbol"/>
              </a:rPr>
              <a:t>O</a:t>
            </a:r>
            <a:r>
              <a:rPr lang="nb-NO" sz="2000" b="1" baseline="-25000" dirty="0" smtClean="0">
                <a:sym typeface="Symbol"/>
              </a:rPr>
              <a:t>3	</a:t>
            </a:r>
            <a:r>
              <a:rPr lang="nb-NO" sz="2000" b="1" dirty="0" smtClean="0">
                <a:sym typeface="Symbol"/>
              </a:rPr>
              <a:t>1.5 V</a:t>
            </a:r>
            <a:endParaRPr lang="nb-NO" sz="2000" b="1" baseline="-25000" dirty="0"/>
          </a:p>
        </p:txBody>
      </p:sp>
    </p:spTree>
    <p:extLst>
      <p:ext uri="{BB962C8B-B14F-4D97-AF65-F5344CB8AC3E}">
        <p14:creationId xmlns:p14="http://schemas.microsoft.com/office/powerpoint/2010/main" val="1299861098"/>
      </p:ext>
    </p:extLst>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a:stretch>
            <a:fillRect/>
          </a:stretch>
        </p:blipFill>
        <p:spPr bwMode="auto">
          <a:xfrm>
            <a:off x="533400" y="1268760"/>
            <a:ext cx="7281258" cy="3976687"/>
          </a:xfrm>
          <a:prstGeom prst="rect">
            <a:avLst/>
          </a:prstGeom>
          <a:noFill/>
          <a:ln w="9525">
            <a:noFill/>
            <a:miter lim="800000"/>
            <a:headEnd/>
            <a:tailEnd/>
          </a:ln>
        </p:spPr>
      </p:pic>
      <p:sp>
        <p:nvSpPr>
          <p:cNvPr id="5" name="TextBox 3"/>
          <p:cNvSpPr txBox="1"/>
          <p:nvPr/>
        </p:nvSpPr>
        <p:spPr>
          <a:xfrm>
            <a:off x="35496" y="304800"/>
            <a:ext cx="7193892" cy="584775"/>
          </a:xfrm>
          <a:prstGeom prst="rect">
            <a:avLst/>
          </a:prstGeom>
          <a:noFill/>
        </p:spPr>
        <p:txBody>
          <a:bodyPr wrap="none" rtlCol="0">
            <a:spAutoFit/>
          </a:bodyPr>
          <a:lstStyle/>
          <a:p>
            <a:r>
              <a:rPr lang="nb-NO" sz="3200" dirty="0" smtClean="0">
                <a:solidFill>
                  <a:srgbClr val="C00000"/>
                </a:solidFill>
                <a:effectLst>
                  <a:outerShdw blurRad="38100" dist="38100" dir="2700000" algn="tl">
                    <a:srgbClr val="000000">
                      <a:alpha val="43137"/>
                    </a:srgbClr>
                  </a:outerShdw>
                </a:effectLst>
                <a:latin typeface="Arial Black" pitchFamily="34" charset="0"/>
              </a:rPr>
              <a:t>The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zinc-carbon</a:t>
            </a:r>
            <a:r>
              <a:rPr lang="nb-NO" sz="3200" dirty="0" smtClean="0">
                <a:solidFill>
                  <a:srgbClr val="C00000"/>
                </a:solidFill>
                <a:effectLst>
                  <a:outerShdw blurRad="38100" dist="38100" dir="2700000" algn="tl">
                    <a:srgbClr val="000000">
                      <a:alpha val="43137"/>
                    </a:srgbClr>
                  </a:outerShdw>
                </a:effectLst>
                <a:latin typeface="Arial Black" pitchFamily="34" charset="0"/>
              </a:rPr>
              <a:t>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battery</a:t>
            </a:r>
            <a:r>
              <a:rPr lang="nb-NO" sz="3200" dirty="0" smtClean="0">
                <a:solidFill>
                  <a:srgbClr val="C00000"/>
                </a:solidFill>
                <a:effectLst>
                  <a:outerShdw blurRad="38100" dist="38100" dir="2700000" algn="tl">
                    <a:srgbClr val="000000">
                      <a:alpha val="43137"/>
                    </a:srgbClr>
                  </a:outerShdw>
                </a:effectLst>
                <a:latin typeface="Arial Black" pitchFamily="34" charset="0"/>
              </a:rPr>
              <a:t> </a:t>
            </a:r>
            <a:r>
              <a:rPr lang="nb-NO" sz="2400" dirty="0" smtClean="0">
                <a:solidFill>
                  <a:srgbClr val="C00000"/>
                </a:solidFill>
                <a:effectLst>
                  <a:outerShdw blurRad="38100" dist="38100" dir="2700000" algn="tl">
                    <a:srgbClr val="000000">
                      <a:alpha val="43137"/>
                    </a:srgbClr>
                  </a:outerShdw>
                </a:effectLst>
                <a:latin typeface="Arial Black" pitchFamily="34" charset="0"/>
              </a:rPr>
              <a:t>(dry </a:t>
            </a:r>
            <a:r>
              <a:rPr lang="nb-NO" sz="2400" dirty="0" err="1" smtClean="0">
                <a:solidFill>
                  <a:srgbClr val="C00000"/>
                </a:solidFill>
                <a:effectLst>
                  <a:outerShdw blurRad="38100" dist="38100" dir="2700000" algn="tl">
                    <a:srgbClr val="000000">
                      <a:alpha val="43137"/>
                    </a:srgbClr>
                  </a:outerShdw>
                </a:effectLst>
                <a:latin typeface="Arial Black" pitchFamily="34" charset="0"/>
              </a:rPr>
              <a:t>cell</a:t>
            </a:r>
            <a:r>
              <a:rPr lang="nb-NO" sz="2400" dirty="0" smtClean="0">
                <a:solidFill>
                  <a:srgbClr val="C00000"/>
                </a:solidFill>
                <a:effectLst>
                  <a:outerShdw blurRad="38100" dist="38100" dir="2700000" algn="tl">
                    <a:srgbClr val="000000">
                      <a:alpha val="43137"/>
                    </a:srgbClr>
                  </a:outerShdw>
                </a:effectLst>
                <a:latin typeface="Arial Black" pitchFamily="34" charset="0"/>
              </a:rPr>
              <a:t>)</a:t>
            </a:r>
            <a:endParaRPr lang="nb-NO" sz="2400" dirty="0">
              <a:solidFill>
                <a:srgbClr val="C00000"/>
              </a:solidFill>
              <a:effectLst>
                <a:outerShdw blurRad="38100" dist="38100" dir="2700000" algn="tl">
                  <a:srgbClr val="000000">
                    <a:alpha val="43137"/>
                  </a:srgbClr>
                </a:outerShdw>
              </a:effectLst>
              <a:latin typeface="Arial Black" pitchFamily="34" charset="0"/>
            </a:endParaRPr>
          </a:p>
        </p:txBody>
      </p:sp>
      <p:pic>
        <p:nvPicPr>
          <p:cNvPr id="4" name="Picture 2"/>
          <p:cNvPicPr>
            <a:picLocks noChangeAspect="1" noChangeArrowheads="1"/>
          </p:cNvPicPr>
          <p:nvPr/>
        </p:nvPicPr>
        <p:blipFill>
          <a:blip r:embed="rId3" cstate="print"/>
          <a:srcRect/>
          <a:stretch>
            <a:fillRect/>
          </a:stretch>
        </p:blipFill>
        <p:spPr bwMode="auto">
          <a:xfrm>
            <a:off x="7229388" y="4643437"/>
            <a:ext cx="1853914" cy="2143125"/>
          </a:xfrm>
          <a:prstGeom prst="rect">
            <a:avLst/>
          </a:prstGeom>
          <a:noFill/>
          <a:ln w="9525">
            <a:noFill/>
            <a:miter lim="800000"/>
            <a:headEnd/>
            <a:tailEnd/>
          </a:ln>
        </p:spPr>
      </p:pic>
    </p:spTree>
    <p:extLst>
      <p:ext uri="{BB962C8B-B14F-4D97-AF65-F5344CB8AC3E}">
        <p14:creationId xmlns:p14="http://schemas.microsoft.com/office/powerpoint/2010/main" val="548047494"/>
      </p:ext>
    </p:extLst>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96875" y="1505223"/>
            <a:ext cx="2270125" cy="4017877"/>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srcRect/>
          <a:stretch>
            <a:fillRect/>
          </a:stretch>
        </p:blipFill>
        <p:spPr bwMode="auto">
          <a:xfrm>
            <a:off x="609600" y="2652524"/>
            <a:ext cx="1943032" cy="2148076"/>
          </a:xfrm>
          <a:prstGeom prst="rect">
            <a:avLst/>
          </a:prstGeom>
          <a:noFill/>
          <a:ln w="9525">
            <a:noFill/>
            <a:miter lim="800000"/>
            <a:headEnd/>
            <a:tailEnd/>
          </a:ln>
          <a:effectLst/>
        </p:spPr>
      </p:pic>
      <p:sp>
        <p:nvSpPr>
          <p:cNvPr id="4" name="TextBox 3"/>
          <p:cNvSpPr txBox="1"/>
          <p:nvPr/>
        </p:nvSpPr>
        <p:spPr>
          <a:xfrm>
            <a:off x="304800" y="304800"/>
            <a:ext cx="7177799" cy="584775"/>
          </a:xfrm>
          <a:prstGeom prst="rect">
            <a:avLst/>
          </a:prstGeom>
          <a:noFill/>
        </p:spPr>
        <p:txBody>
          <a:bodyPr wrap="none" rtlCol="0">
            <a:spAutoFit/>
          </a:bodyPr>
          <a:lstStyle/>
          <a:p>
            <a:r>
              <a:rPr lang="nb-NO" sz="3200" dirty="0" err="1" smtClean="0">
                <a:solidFill>
                  <a:srgbClr val="C00000"/>
                </a:solidFill>
                <a:effectLst>
                  <a:outerShdw blurRad="38100" dist="38100" dir="2700000" algn="tl">
                    <a:srgbClr val="000000">
                      <a:alpha val="43137"/>
                    </a:srgbClr>
                  </a:outerShdw>
                </a:effectLst>
                <a:latin typeface="Arial Black" pitchFamily="34" charset="0"/>
              </a:rPr>
              <a:t>Alkaline</a:t>
            </a:r>
            <a:r>
              <a:rPr lang="nb-NO" sz="3200" dirty="0" smtClean="0">
                <a:solidFill>
                  <a:srgbClr val="C00000"/>
                </a:solidFill>
                <a:effectLst>
                  <a:outerShdw blurRad="38100" dist="38100" dir="2700000" algn="tl">
                    <a:srgbClr val="000000">
                      <a:alpha val="43137"/>
                    </a:srgbClr>
                  </a:outerShdw>
                </a:effectLst>
                <a:latin typeface="Arial Black" pitchFamily="34" charset="0"/>
              </a:rPr>
              <a:t>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battery</a:t>
            </a:r>
            <a:r>
              <a:rPr lang="nb-NO" sz="3200" dirty="0" smtClean="0">
                <a:solidFill>
                  <a:srgbClr val="C00000"/>
                </a:solidFill>
                <a:effectLst>
                  <a:outerShdw blurRad="38100" dist="38100" dir="2700000" algn="tl">
                    <a:srgbClr val="000000">
                      <a:alpha val="43137"/>
                    </a:srgbClr>
                  </a:outerShdw>
                </a:effectLst>
                <a:latin typeface="Arial Black" pitchFamily="34" charset="0"/>
              </a:rPr>
              <a:t> – in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principle</a:t>
            </a:r>
            <a:r>
              <a:rPr lang="nb-NO" sz="3200" dirty="0" smtClean="0">
                <a:solidFill>
                  <a:srgbClr val="C00000"/>
                </a:solidFill>
                <a:effectLst>
                  <a:outerShdw blurRad="38100" dist="38100" dir="2700000" algn="tl">
                    <a:srgbClr val="000000">
                      <a:alpha val="43137"/>
                    </a:srgbClr>
                  </a:outerShdw>
                </a:effectLst>
                <a:latin typeface="Arial Black" pitchFamily="34" charset="0"/>
              </a:rPr>
              <a:t>…</a:t>
            </a:r>
            <a:endParaRPr lang="nb-NO" sz="3200" dirty="0">
              <a:solidFill>
                <a:srgbClr val="C00000"/>
              </a:solidFill>
              <a:effectLst>
                <a:outerShdw blurRad="38100" dist="38100" dir="2700000" algn="tl">
                  <a:srgbClr val="000000">
                    <a:alpha val="43137"/>
                  </a:srgbClr>
                </a:outerShdw>
              </a:effectLst>
              <a:latin typeface="Arial Black" pitchFamily="34" charset="0"/>
            </a:endParaRPr>
          </a:p>
        </p:txBody>
      </p:sp>
      <p:grpSp>
        <p:nvGrpSpPr>
          <p:cNvPr id="2" name="Group 21"/>
          <p:cNvGrpSpPr/>
          <p:nvPr/>
        </p:nvGrpSpPr>
        <p:grpSpPr>
          <a:xfrm>
            <a:off x="2590800" y="4419600"/>
            <a:ext cx="5091632" cy="857310"/>
            <a:chOff x="2590800" y="4419600"/>
            <a:chExt cx="5091632" cy="857310"/>
          </a:xfrm>
        </p:grpSpPr>
        <p:sp>
          <p:nvSpPr>
            <p:cNvPr id="6" name="TextBox 5"/>
            <p:cNvSpPr txBox="1"/>
            <p:nvPr/>
          </p:nvSpPr>
          <p:spPr>
            <a:xfrm>
              <a:off x="3505200" y="4419600"/>
              <a:ext cx="1534394" cy="461665"/>
            </a:xfrm>
            <a:prstGeom prst="rect">
              <a:avLst/>
            </a:prstGeom>
            <a:noFill/>
          </p:spPr>
          <p:txBody>
            <a:bodyPr wrap="none" rtlCol="0">
              <a:spAutoFit/>
            </a:bodyPr>
            <a:lstStyle/>
            <a:p>
              <a:r>
                <a:rPr lang="nb-NO" sz="2400" b="1" dirty="0" smtClean="0"/>
                <a:t>Anode (-)</a:t>
              </a:r>
              <a:endParaRPr lang="nb-NO" sz="2400" b="1" dirty="0"/>
            </a:p>
          </p:txBody>
        </p:sp>
        <p:sp>
          <p:nvSpPr>
            <p:cNvPr id="8" name="TextBox 7"/>
            <p:cNvSpPr txBox="1"/>
            <p:nvPr/>
          </p:nvSpPr>
          <p:spPr>
            <a:xfrm>
              <a:off x="3886200" y="4876800"/>
              <a:ext cx="3796232" cy="400110"/>
            </a:xfrm>
            <a:prstGeom prst="rect">
              <a:avLst/>
            </a:prstGeom>
            <a:noFill/>
          </p:spPr>
          <p:txBody>
            <a:bodyPr wrap="none" rtlCol="0">
              <a:spAutoFit/>
            </a:bodyPr>
            <a:lstStyle/>
            <a:p>
              <a:r>
                <a:rPr lang="nb-NO" sz="2000" b="1" dirty="0" smtClean="0"/>
                <a:t>Zn + 2OH</a:t>
              </a:r>
              <a:r>
                <a:rPr lang="nb-NO" sz="2000" b="1" baseline="30000" dirty="0" smtClean="0"/>
                <a:t>-</a:t>
              </a:r>
              <a:r>
                <a:rPr lang="nb-NO" sz="2000" b="1" dirty="0" smtClean="0"/>
                <a:t> </a:t>
              </a:r>
              <a:r>
                <a:rPr lang="nb-NO" sz="2000" b="1" dirty="0" smtClean="0">
                  <a:sym typeface="Symbol"/>
                </a:rPr>
                <a:t> </a:t>
              </a:r>
              <a:r>
                <a:rPr lang="nb-NO" sz="2000" b="1" dirty="0" err="1" smtClean="0">
                  <a:sym typeface="Symbol"/>
                </a:rPr>
                <a:t>ZnO</a:t>
              </a:r>
              <a:r>
                <a:rPr lang="nb-NO" sz="2000" b="1" dirty="0" smtClean="0">
                  <a:sym typeface="Symbol"/>
                </a:rPr>
                <a:t> + H</a:t>
              </a:r>
              <a:r>
                <a:rPr lang="nb-NO" sz="2000" b="1" baseline="-25000" dirty="0" smtClean="0">
                  <a:sym typeface="Symbol"/>
                </a:rPr>
                <a:t>2</a:t>
              </a:r>
              <a:r>
                <a:rPr lang="nb-NO" sz="2000" b="1" dirty="0" smtClean="0">
                  <a:sym typeface="Symbol"/>
                </a:rPr>
                <a:t>O + 2e</a:t>
              </a:r>
              <a:r>
                <a:rPr lang="nb-NO" sz="2000" b="1" baseline="30000" dirty="0" smtClean="0">
                  <a:sym typeface="Symbol"/>
                </a:rPr>
                <a:t>–</a:t>
              </a:r>
              <a:endParaRPr lang="nb-NO" sz="2000" b="1" baseline="30000" dirty="0"/>
            </a:p>
          </p:txBody>
        </p:sp>
        <p:cxnSp>
          <p:nvCxnSpPr>
            <p:cNvPr id="13" name="Straight Arrow Connector 12"/>
            <p:cNvCxnSpPr/>
            <p:nvPr/>
          </p:nvCxnSpPr>
          <p:spPr bwMode="auto">
            <a:xfrm>
              <a:off x="2590800" y="4572000"/>
              <a:ext cx="762000" cy="1524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grpSp>
        <p:nvGrpSpPr>
          <p:cNvPr id="3" name="Group 19"/>
          <p:cNvGrpSpPr/>
          <p:nvPr/>
        </p:nvGrpSpPr>
        <p:grpSpPr>
          <a:xfrm>
            <a:off x="1600200" y="1676400"/>
            <a:ext cx="6284168" cy="1524000"/>
            <a:chOff x="1600200" y="1676400"/>
            <a:chExt cx="6284168" cy="1524000"/>
          </a:xfrm>
        </p:grpSpPr>
        <p:sp>
          <p:nvSpPr>
            <p:cNvPr id="5" name="TextBox 4"/>
            <p:cNvSpPr txBox="1"/>
            <p:nvPr/>
          </p:nvSpPr>
          <p:spPr>
            <a:xfrm>
              <a:off x="3429000" y="1676400"/>
              <a:ext cx="1602042" cy="461665"/>
            </a:xfrm>
            <a:prstGeom prst="rect">
              <a:avLst/>
            </a:prstGeom>
            <a:noFill/>
          </p:spPr>
          <p:txBody>
            <a:bodyPr wrap="none" rtlCol="0">
              <a:spAutoFit/>
            </a:bodyPr>
            <a:lstStyle/>
            <a:p>
              <a:r>
                <a:rPr lang="nb-NO" sz="2400" b="1" dirty="0" err="1" smtClean="0"/>
                <a:t>Cathode</a:t>
              </a:r>
              <a:r>
                <a:rPr lang="nb-NO" sz="2400" b="1" dirty="0" smtClean="0"/>
                <a:t>(+)</a:t>
              </a:r>
              <a:endParaRPr lang="nb-NO" sz="2400" b="1" dirty="0"/>
            </a:p>
          </p:txBody>
        </p:sp>
        <p:sp>
          <p:nvSpPr>
            <p:cNvPr id="10" name="TextBox 9"/>
            <p:cNvSpPr txBox="1"/>
            <p:nvPr/>
          </p:nvSpPr>
          <p:spPr>
            <a:xfrm>
              <a:off x="3802241" y="2133600"/>
              <a:ext cx="4082127" cy="769441"/>
            </a:xfrm>
            <a:prstGeom prst="rect">
              <a:avLst/>
            </a:prstGeom>
            <a:noFill/>
          </p:spPr>
          <p:txBody>
            <a:bodyPr wrap="square" rtlCol="0">
              <a:spAutoFit/>
            </a:bodyPr>
            <a:lstStyle/>
            <a:p>
              <a:r>
                <a:rPr lang="nb-NO" b="1" dirty="0" smtClean="0"/>
                <a:t>2MnO</a:t>
              </a:r>
              <a:r>
                <a:rPr lang="nb-NO" b="1" baseline="-25000" dirty="0" smtClean="0"/>
                <a:t>2</a:t>
              </a:r>
              <a:r>
                <a:rPr lang="nb-NO" b="1" dirty="0" smtClean="0"/>
                <a:t> + H</a:t>
              </a:r>
              <a:r>
                <a:rPr lang="nb-NO" b="1" baseline="-25000" dirty="0" smtClean="0"/>
                <a:t>2</a:t>
              </a:r>
              <a:r>
                <a:rPr lang="nb-NO" b="1" dirty="0" smtClean="0"/>
                <a:t>O + 2e</a:t>
              </a:r>
              <a:r>
                <a:rPr lang="nb-NO" b="1" baseline="30000" dirty="0" smtClean="0">
                  <a:sym typeface="Symbol"/>
                </a:rPr>
                <a:t> –</a:t>
              </a:r>
              <a:r>
                <a:rPr lang="nb-NO" b="1" dirty="0" smtClean="0"/>
                <a:t> </a:t>
              </a:r>
              <a:r>
                <a:rPr lang="nb-NO" b="1" dirty="0" smtClean="0">
                  <a:sym typeface="Symbol"/>
                </a:rPr>
                <a:t> </a:t>
              </a:r>
              <a:r>
                <a:rPr lang="nb-NO" b="1" dirty="0" smtClean="0"/>
                <a:t>Mn</a:t>
              </a:r>
              <a:r>
                <a:rPr lang="nb-NO" b="1" baseline="-25000" dirty="0" smtClean="0"/>
                <a:t>2</a:t>
              </a:r>
              <a:r>
                <a:rPr lang="nb-NO" b="1" dirty="0" smtClean="0"/>
                <a:t>O</a:t>
              </a:r>
              <a:r>
                <a:rPr lang="nb-NO" b="1" baseline="-25000" dirty="0" smtClean="0"/>
                <a:t>3</a:t>
              </a:r>
              <a:r>
                <a:rPr lang="nb-NO" b="1" dirty="0" smtClean="0"/>
                <a:t> + 2OH</a:t>
              </a:r>
              <a:r>
                <a:rPr lang="nb-NO" b="1" baseline="30000" dirty="0" smtClean="0"/>
                <a:t>-</a:t>
              </a:r>
              <a:r>
                <a:rPr lang="nb-NO" b="1" dirty="0" smtClean="0"/>
                <a:t> </a:t>
              </a:r>
            </a:p>
            <a:p>
              <a:endParaRPr lang="nb-NO" sz="800" b="1" dirty="0" smtClean="0"/>
            </a:p>
            <a:p>
              <a:r>
                <a:rPr lang="nb-NO" b="1" dirty="0" smtClean="0">
                  <a:sym typeface="Symbol"/>
                </a:rPr>
                <a:t>		     </a:t>
              </a:r>
              <a:r>
                <a:rPr lang="nb-NO" b="1" dirty="0" smtClean="0"/>
                <a:t>Mn</a:t>
              </a:r>
              <a:r>
                <a:rPr lang="nb-NO" b="1" baseline="-25000" dirty="0" smtClean="0"/>
                <a:t>3</a:t>
              </a:r>
              <a:r>
                <a:rPr lang="nb-NO" b="1" dirty="0" smtClean="0"/>
                <a:t>O</a:t>
              </a:r>
              <a:r>
                <a:rPr lang="nb-NO" b="1" baseline="-25000" dirty="0" smtClean="0"/>
                <a:t>4</a:t>
              </a:r>
              <a:r>
                <a:rPr lang="nb-NO" b="1" dirty="0" smtClean="0"/>
                <a:t> </a:t>
              </a:r>
            </a:p>
          </p:txBody>
        </p:sp>
        <p:cxnSp>
          <p:nvCxnSpPr>
            <p:cNvPr id="15" name="Straight Arrow Connector 14"/>
            <p:cNvCxnSpPr/>
            <p:nvPr/>
          </p:nvCxnSpPr>
          <p:spPr bwMode="auto">
            <a:xfrm flipV="1">
              <a:off x="1600200" y="1905000"/>
              <a:ext cx="1752600" cy="12954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grpSp>
        <p:nvGrpSpPr>
          <p:cNvPr id="9" name="Group 20"/>
          <p:cNvGrpSpPr/>
          <p:nvPr/>
        </p:nvGrpSpPr>
        <p:grpSpPr>
          <a:xfrm>
            <a:off x="1783080" y="3048000"/>
            <a:ext cx="3199872" cy="826532"/>
            <a:chOff x="1783080" y="3048000"/>
            <a:chExt cx="3199872" cy="826532"/>
          </a:xfrm>
        </p:grpSpPr>
        <p:sp>
          <p:nvSpPr>
            <p:cNvPr id="7" name="TextBox 6"/>
            <p:cNvSpPr txBox="1"/>
            <p:nvPr/>
          </p:nvSpPr>
          <p:spPr>
            <a:xfrm>
              <a:off x="3429000" y="3048000"/>
              <a:ext cx="1553952" cy="461665"/>
            </a:xfrm>
            <a:prstGeom prst="rect">
              <a:avLst/>
            </a:prstGeom>
            <a:noFill/>
          </p:spPr>
          <p:txBody>
            <a:bodyPr wrap="none" rtlCol="0">
              <a:spAutoFit/>
            </a:bodyPr>
            <a:lstStyle/>
            <a:p>
              <a:r>
                <a:rPr lang="nb-NO" sz="2400" b="1" dirty="0" err="1" smtClean="0"/>
                <a:t>Electrolyte</a:t>
              </a:r>
              <a:endParaRPr lang="nb-NO" sz="2400" b="1" dirty="0"/>
            </a:p>
          </p:txBody>
        </p:sp>
        <p:sp>
          <p:nvSpPr>
            <p:cNvPr id="11" name="TextBox 10"/>
            <p:cNvSpPr txBox="1"/>
            <p:nvPr/>
          </p:nvSpPr>
          <p:spPr>
            <a:xfrm>
              <a:off x="3886200" y="3505200"/>
              <a:ext cx="697627" cy="369332"/>
            </a:xfrm>
            <a:prstGeom prst="rect">
              <a:avLst/>
            </a:prstGeom>
            <a:noFill/>
          </p:spPr>
          <p:txBody>
            <a:bodyPr wrap="none" rtlCol="0">
              <a:spAutoFit/>
            </a:bodyPr>
            <a:lstStyle/>
            <a:p>
              <a:r>
                <a:rPr lang="nb-NO" b="1" dirty="0" smtClean="0"/>
                <a:t>KOH</a:t>
              </a:r>
              <a:endParaRPr lang="nb-NO" b="1" baseline="-25000" dirty="0"/>
            </a:p>
          </p:txBody>
        </p:sp>
        <p:cxnSp>
          <p:nvCxnSpPr>
            <p:cNvPr id="16" name="Straight Arrow Connector 15"/>
            <p:cNvCxnSpPr/>
            <p:nvPr/>
          </p:nvCxnSpPr>
          <p:spPr bwMode="auto">
            <a:xfrm flipV="1">
              <a:off x="1783080" y="3276600"/>
              <a:ext cx="1493520" cy="228601"/>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sp>
        <p:nvSpPr>
          <p:cNvPr id="17" name="TextBox 16"/>
          <p:cNvSpPr txBox="1"/>
          <p:nvPr/>
        </p:nvSpPr>
        <p:spPr>
          <a:xfrm>
            <a:off x="2745518" y="5943600"/>
            <a:ext cx="4475905" cy="400110"/>
          </a:xfrm>
          <a:prstGeom prst="rect">
            <a:avLst/>
          </a:prstGeom>
          <a:noFill/>
        </p:spPr>
        <p:txBody>
          <a:bodyPr wrap="none" rtlCol="0">
            <a:spAutoFit/>
          </a:bodyPr>
          <a:lstStyle/>
          <a:p>
            <a:r>
              <a:rPr lang="nb-NO" sz="2000" b="1" dirty="0" err="1" smtClean="0"/>
              <a:t>Zn</a:t>
            </a:r>
            <a:r>
              <a:rPr lang="nb-NO" sz="2000" b="1" dirty="0" smtClean="0"/>
              <a:t> + 2MnO</a:t>
            </a:r>
            <a:r>
              <a:rPr lang="nb-NO" sz="2000" b="1" baseline="-25000" dirty="0" smtClean="0"/>
              <a:t>2</a:t>
            </a:r>
            <a:r>
              <a:rPr lang="nb-NO" sz="2000" b="1" dirty="0" smtClean="0"/>
              <a:t> </a:t>
            </a:r>
            <a:r>
              <a:rPr lang="nb-NO" sz="2000" b="1" dirty="0" smtClean="0">
                <a:sym typeface="Symbol"/>
              </a:rPr>
              <a:t> ZnO*Mn</a:t>
            </a:r>
            <a:r>
              <a:rPr lang="nb-NO" sz="2000" b="1" baseline="-25000" dirty="0" smtClean="0">
                <a:sym typeface="Symbol"/>
              </a:rPr>
              <a:t>2</a:t>
            </a:r>
            <a:r>
              <a:rPr lang="nb-NO" sz="2000" b="1" dirty="0" smtClean="0">
                <a:sym typeface="Symbol"/>
              </a:rPr>
              <a:t>O</a:t>
            </a:r>
            <a:r>
              <a:rPr lang="nb-NO" sz="2000" b="1" baseline="-25000" dirty="0" smtClean="0">
                <a:sym typeface="Symbol"/>
              </a:rPr>
              <a:t>3	</a:t>
            </a:r>
            <a:r>
              <a:rPr lang="nb-NO" sz="2000" b="1" dirty="0" smtClean="0">
                <a:sym typeface="Symbol"/>
              </a:rPr>
              <a:t>1.5 V</a:t>
            </a:r>
            <a:endParaRPr lang="nb-NO" sz="2000" b="1" baseline="-25000" dirty="0"/>
          </a:p>
        </p:txBody>
      </p:sp>
      <p:pic>
        <p:nvPicPr>
          <p:cNvPr id="30722"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486400" y="3124200"/>
            <a:ext cx="2286000" cy="1714500"/>
          </a:xfrm>
          <a:prstGeom prst="rect">
            <a:avLst/>
          </a:prstGeom>
          <a:noFill/>
          <a:ln w="9525">
            <a:noFill/>
            <a:miter lim="800000"/>
            <a:headEnd/>
            <a:tailEnd/>
          </a:ln>
        </p:spPr>
      </p:pic>
      <p:sp>
        <p:nvSpPr>
          <p:cNvPr id="12" name="Oval 11"/>
          <p:cNvSpPr/>
          <p:nvPr/>
        </p:nvSpPr>
        <p:spPr>
          <a:xfrm>
            <a:off x="3707904" y="3276600"/>
            <a:ext cx="1080120" cy="8004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6340152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cstate="print"/>
          <a:srcRect/>
          <a:stretch>
            <a:fillRect/>
          </a:stretch>
        </p:blipFill>
        <p:spPr bwMode="auto">
          <a:xfrm>
            <a:off x="4932040" y="1265472"/>
            <a:ext cx="3806204" cy="4702707"/>
          </a:xfrm>
          <a:prstGeom prst="rect">
            <a:avLst/>
          </a:prstGeom>
          <a:noFill/>
          <a:ln w="9525">
            <a:noFill/>
            <a:miter lim="800000"/>
            <a:headEnd/>
            <a:tailEnd/>
          </a:ln>
        </p:spPr>
      </p:pic>
      <p:pic>
        <p:nvPicPr>
          <p:cNvPr id="307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73224" y="1196752"/>
            <a:ext cx="4114800" cy="481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3"/>
          <p:cNvSpPr txBox="1"/>
          <p:nvPr/>
        </p:nvSpPr>
        <p:spPr>
          <a:xfrm>
            <a:off x="304800" y="304800"/>
            <a:ext cx="6249852" cy="584775"/>
          </a:xfrm>
          <a:prstGeom prst="rect">
            <a:avLst/>
          </a:prstGeom>
          <a:noFill/>
        </p:spPr>
        <p:txBody>
          <a:bodyPr wrap="none" rtlCol="0">
            <a:spAutoFit/>
          </a:bodyPr>
          <a:lstStyle/>
          <a:p>
            <a:r>
              <a:rPr lang="nb-NO" sz="3200" dirty="0" err="1" smtClean="0">
                <a:solidFill>
                  <a:srgbClr val="C00000"/>
                </a:solidFill>
                <a:effectLst>
                  <a:outerShdw blurRad="38100" dist="38100" dir="2700000" algn="tl">
                    <a:srgbClr val="000000">
                      <a:alpha val="43137"/>
                    </a:srgbClr>
                  </a:outerShdw>
                </a:effectLst>
                <a:latin typeface="Arial Black" pitchFamily="34" charset="0"/>
              </a:rPr>
              <a:t>Alkaline</a:t>
            </a:r>
            <a:r>
              <a:rPr lang="nb-NO" sz="3200" dirty="0" smtClean="0">
                <a:solidFill>
                  <a:srgbClr val="C00000"/>
                </a:solidFill>
                <a:effectLst>
                  <a:outerShdw blurRad="38100" dist="38100" dir="2700000" algn="tl">
                    <a:srgbClr val="000000">
                      <a:alpha val="43137"/>
                    </a:srgbClr>
                  </a:outerShdw>
                </a:effectLst>
                <a:latin typeface="Arial Black" pitchFamily="34" charset="0"/>
              </a:rPr>
              <a:t>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battery</a:t>
            </a:r>
            <a:r>
              <a:rPr lang="nb-NO" sz="3200" dirty="0" smtClean="0">
                <a:solidFill>
                  <a:srgbClr val="C00000"/>
                </a:solidFill>
                <a:effectLst>
                  <a:outerShdw blurRad="38100" dist="38100" dir="2700000" algn="tl">
                    <a:srgbClr val="000000">
                      <a:alpha val="43137"/>
                    </a:srgbClr>
                  </a:outerShdw>
                </a:effectLst>
                <a:latin typeface="Arial Black" pitchFamily="34" charset="0"/>
              </a:rPr>
              <a:t> – in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reality</a:t>
            </a:r>
            <a:endParaRPr lang="nb-NO" sz="3200" dirty="0">
              <a:solidFill>
                <a:srgbClr val="C00000"/>
              </a:solidFill>
              <a:effectLst>
                <a:outerShdw blurRad="38100" dist="38100" dir="2700000" algn="tl">
                  <a:srgbClr val="000000">
                    <a:alpha val="43137"/>
                  </a:srgbClr>
                </a:outerShdw>
              </a:effectLst>
              <a:latin typeface="Arial Black" pitchFamily="34" charset="0"/>
            </a:endParaRPr>
          </a:p>
        </p:txBody>
      </p:sp>
    </p:spTree>
    <p:extLst>
      <p:ext uri="{BB962C8B-B14F-4D97-AF65-F5344CB8AC3E}">
        <p14:creationId xmlns:p14="http://schemas.microsoft.com/office/powerpoint/2010/main" val="1174713164"/>
      </p:ext>
    </p:extLst>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Alkaline batteries</a:t>
            </a:r>
            <a:endParaRPr lang="en-GB" dirty="0"/>
          </a:p>
        </p:txBody>
      </p:sp>
      <p:sp>
        <p:nvSpPr>
          <p:cNvPr id="2" name="Content Placeholder 1"/>
          <p:cNvSpPr>
            <a:spLocks noGrp="1"/>
          </p:cNvSpPr>
          <p:nvPr>
            <p:ph idx="1"/>
          </p:nvPr>
        </p:nvSpPr>
        <p:spPr/>
        <p:txBody>
          <a:bodyPr>
            <a:normAutofit fontScale="85000" lnSpcReduction="20000"/>
          </a:bodyPr>
          <a:lstStyle/>
          <a:p>
            <a:r>
              <a:rPr lang="en-GB" dirty="0" smtClean="0"/>
              <a:t>Inversed design…</a:t>
            </a:r>
          </a:p>
          <a:p>
            <a:endParaRPr lang="en-GB" dirty="0"/>
          </a:p>
          <a:p>
            <a:endParaRPr lang="en-GB" dirty="0" smtClean="0"/>
          </a:p>
          <a:p>
            <a:endParaRPr lang="en-GB" dirty="0"/>
          </a:p>
          <a:p>
            <a:endParaRPr lang="en-GB" dirty="0" smtClean="0"/>
          </a:p>
          <a:p>
            <a:endParaRPr lang="en-GB" dirty="0" smtClean="0"/>
          </a:p>
          <a:p>
            <a:r>
              <a:rPr lang="en-GB" dirty="0" smtClean="0"/>
              <a:t>Other alkaline positrodes</a:t>
            </a:r>
          </a:p>
          <a:p>
            <a:endParaRPr lang="en-GB" dirty="0"/>
          </a:p>
          <a:p>
            <a:endParaRPr lang="en-GB" dirty="0" smtClean="0"/>
          </a:p>
          <a:p>
            <a:endParaRPr lang="en-GB" dirty="0"/>
          </a:p>
          <a:p>
            <a:endParaRPr lang="en-GB" dirty="0" smtClean="0"/>
          </a:p>
          <a:p>
            <a:endParaRPr lang="en-GB" dirty="0" smtClean="0"/>
          </a:p>
          <a:p>
            <a:endParaRPr lang="en-GB" dirty="0"/>
          </a:p>
          <a:p>
            <a:r>
              <a:rPr lang="en-GB" dirty="0" smtClean="0"/>
              <a:t>Air battery</a:t>
            </a:r>
          </a:p>
        </p:txBody>
      </p:sp>
      <p:pic>
        <p:nvPicPr>
          <p:cNvPr id="3" name="Picture 6" descr="D:\temp\DBJWEC001-216\WOST764\E-Book\5\5-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6901" y="344488"/>
            <a:ext cx="3557587" cy="375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stretch>
            <a:fillRect/>
          </a:stretch>
        </p:blipFill>
        <p:spPr>
          <a:xfrm>
            <a:off x="23813" y="2116460"/>
            <a:ext cx="5772150" cy="952500"/>
          </a:xfrm>
          <a:prstGeom prst="rect">
            <a:avLst/>
          </a:prstGeom>
        </p:spPr>
      </p:pic>
      <p:pic>
        <p:nvPicPr>
          <p:cNvPr id="6" name="Picture 5"/>
          <p:cNvPicPr>
            <a:picLocks noChangeAspect="1"/>
          </p:cNvPicPr>
          <p:nvPr/>
        </p:nvPicPr>
        <p:blipFill>
          <a:blip r:embed="rId4"/>
          <a:stretch>
            <a:fillRect/>
          </a:stretch>
        </p:blipFill>
        <p:spPr>
          <a:xfrm>
            <a:off x="23813" y="3986758"/>
            <a:ext cx="5848350" cy="1314450"/>
          </a:xfrm>
          <a:prstGeom prst="rect">
            <a:avLst/>
          </a:prstGeom>
        </p:spPr>
      </p:pic>
      <p:pic>
        <p:nvPicPr>
          <p:cNvPr id="7" name="Picture 6" descr="D:\temp\DBJWEC001-216\WOST764\E-Book\5\5-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7380" y="4812787"/>
            <a:ext cx="3359150" cy="1513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Arrow Connector 8"/>
          <p:cNvCxnSpPr/>
          <p:nvPr/>
        </p:nvCxnSpPr>
        <p:spPr>
          <a:xfrm flipV="1">
            <a:off x="1687484" y="5235576"/>
            <a:ext cx="207818" cy="49876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6935931"/>
      </p:ext>
    </p:extLst>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96875" y="1505223"/>
            <a:ext cx="2270125" cy="4017877"/>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srcRect/>
          <a:stretch>
            <a:fillRect/>
          </a:stretch>
        </p:blipFill>
        <p:spPr bwMode="auto">
          <a:xfrm>
            <a:off x="609600" y="2652524"/>
            <a:ext cx="1943032" cy="2148076"/>
          </a:xfrm>
          <a:prstGeom prst="rect">
            <a:avLst/>
          </a:prstGeom>
          <a:noFill/>
          <a:ln w="9525">
            <a:noFill/>
            <a:miter lim="800000"/>
            <a:headEnd/>
            <a:tailEnd/>
          </a:ln>
          <a:effectLst/>
        </p:spPr>
      </p:pic>
      <p:sp>
        <p:nvSpPr>
          <p:cNvPr id="4" name="TextBox 3"/>
          <p:cNvSpPr txBox="1"/>
          <p:nvPr/>
        </p:nvSpPr>
        <p:spPr>
          <a:xfrm>
            <a:off x="304800" y="304800"/>
            <a:ext cx="2529090" cy="584775"/>
          </a:xfrm>
          <a:prstGeom prst="rect">
            <a:avLst/>
          </a:prstGeom>
          <a:noFill/>
        </p:spPr>
        <p:txBody>
          <a:bodyPr wrap="none" rtlCol="0">
            <a:spAutoFit/>
          </a:bodyPr>
          <a:lstStyle/>
          <a:p>
            <a:r>
              <a:rPr lang="nb-NO" sz="3200" dirty="0" smtClean="0">
                <a:solidFill>
                  <a:srgbClr val="C00000"/>
                </a:solidFill>
                <a:effectLst>
                  <a:outerShdw blurRad="38100" dist="38100" dir="2700000" algn="tl">
                    <a:srgbClr val="000000">
                      <a:alpha val="43137"/>
                    </a:srgbClr>
                  </a:outerShdw>
                </a:effectLst>
                <a:latin typeface="Arial Black" pitchFamily="34" charset="0"/>
              </a:rPr>
              <a:t>Pb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battery</a:t>
            </a:r>
            <a:endParaRPr lang="nb-NO" sz="3200" dirty="0">
              <a:solidFill>
                <a:srgbClr val="C00000"/>
              </a:solidFill>
              <a:effectLst>
                <a:outerShdw blurRad="38100" dist="38100" dir="2700000" algn="tl">
                  <a:srgbClr val="000000">
                    <a:alpha val="43137"/>
                  </a:srgbClr>
                </a:outerShdw>
              </a:effectLst>
              <a:latin typeface="Arial Black" pitchFamily="34" charset="0"/>
            </a:endParaRPr>
          </a:p>
        </p:txBody>
      </p:sp>
      <p:grpSp>
        <p:nvGrpSpPr>
          <p:cNvPr id="2" name="Group 21"/>
          <p:cNvGrpSpPr/>
          <p:nvPr/>
        </p:nvGrpSpPr>
        <p:grpSpPr>
          <a:xfrm>
            <a:off x="1600200" y="4038600"/>
            <a:ext cx="6316270" cy="1238310"/>
            <a:chOff x="1600200" y="4038600"/>
            <a:chExt cx="6316270" cy="1238310"/>
          </a:xfrm>
        </p:grpSpPr>
        <p:sp>
          <p:nvSpPr>
            <p:cNvPr id="6" name="TextBox 5"/>
            <p:cNvSpPr txBox="1"/>
            <p:nvPr/>
          </p:nvSpPr>
          <p:spPr>
            <a:xfrm>
              <a:off x="3505200" y="4419600"/>
              <a:ext cx="1534394" cy="461665"/>
            </a:xfrm>
            <a:prstGeom prst="rect">
              <a:avLst/>
            </a:prstGeom>
            <a:noFill/>
          </p:spPr>
          <p:txBody>
            <a:bodyPr wrap="none" rtlCol="0">
              <a:spAutoFit/>
            </a:bodyPr>
            <a:lstStyle/>
            <a:p>
              <a:r>
                <a:rPr lang="nb-NO" sz="2400" b="1" dirty="0" smtClean="0"/>
                <a:t>Anode (-)</a:t>
              </a:r>
              <a:endParaRPr lang="nb-NO" sz="2400" b="1" dirty="0"/>
            </a:p>
          </p:txBody>
        </p:sp>
        <p:sp>
          <p:nvSpPr>
            <p:cNvPr id="8" name="TextBox 7"/>
            <p:cNvSpPr txBox="1"/>
            <p:nvPr/>
          </p:nvSpPr>
          <p:spPr>
            <a:xfrm>
              <a:off x="3886200" y="4876800"/>
              <a:ext cx="4030270" cy="400110"/>
            </a:xfrm>
            <a:prstGeom prst="rect">
              <a:avLst/>
            </a:prstGeom>
            <a:noFill/>
          </p:spPr>
          <p:txBody>
            <a:bodyPr wrap="none" rtlCol="0">
              <a:spAutoFit/>
            </a:bodyPr>
            <a:lstStyle/>
            <a:p>
              <a:r>
                <a:rPr lang="nb-NO" sz="2000" b="1" dirty="0" smtClean="0"/>
                <a:t>Pb + HSO</a:t>
              </a:r>
              <a:r>
                <a:rPr lang="nb-NO" sz="2000" b="1" baseline="-25000" dirty="0" smtClean="0"/>
                <a:t>4</a:t>
              </a:r>
              <a:r>
                <a:rPr lang="nb-NO" sz="2000" b="1" baseline="30000" dirty="0" smtClean="0">
                  <a:sym typeface="Symbol"/>
                </a:rPr>
                <a:t> –</a:t>
              </a:r>
              <a:r>
                <a:rPr lang="nb-NO" sz="2000" b="1" dirty="0" smtClean="0"/>
                <a:t> </a:t>
              </a:r>
              <a:r>
                <a:rPr lang="nb-NO" sz="2000" b="1" dirty="0" smtClean="0">
                  <a:sym typeface="Symbol"/>
                </a:rPr>
                <a:t> PbSO</a:t>
              </a:r>
              <a:r>
                <a:rPr lang="nb-NO" sz="2000" b="1" baseline="-25000" dirty="0" smtClean="0">
                  <a:sym typeface="Symbol"/>
                </a:rPr>
                <a:t>4</a:t>
              </a:r>
              <a:r>
                <a:rPr lang="nb-NO" sz="2000" b="1" dirty="0" smtClean="0">
                  <a:sym typeface="Symbol"/>
                </a:rPr>
                <a:t> + H</a:t>
              </a:r>
              <a:r>
                <a:rPr lang="nb-NO" sz="2000" b="1" baseline="30000" dirty="0" smtClean="0">
                  <a:sym typeface="Symbol"/>
                </a:rPr>
                <a:t>+</a:t>
              </a:r>
              <a:r>
                <a:rPr lang="nb-NO" sz="2000" b="1" dirty="0" smtClean="0">
                  <a:sym typeface="Symbol"/>
                </a:rPr>
                <a:t> + 2e</a:t>
              </a:r>
              <a:r>
                <a:rPr lang="nb-NO" sz="2000" b="1" baseline="30000" dirty="0" smtClean="0">
                  <a:sym typeface="Symbol"/>
                </a:rPr>
                <a:t>–</a:t>
              </a:r>
              <a:endParaRPr lang="nb-NO" sz="2000" b="1" baseline="30000" dirty="0"/>
            </a:p>
          </p:txBody>
        </p:sp>
        <p:cxnSp>
          <p:nvCxnSpPr>
            <p:cNvPr id="13" name="Straight Arrow Connector 12"/>
            <p:cNvCxnSpPr/>
            <p:nvPr/>
          </p:nvCxnSpPr>
          <p:spPr bwMode="auto">
            <a:xfrm>
              <a:off x="1600200" y="4038600"/>
              <a:ext cx="1752600" cy="6858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grpSp>
        <p:nvGrpSpPr>
          <p:cNvPr id="3" name="Group 19"/>
          <p:cNvGrpSpPr/>
          <p:nvPr/>
        </p:nvGrpSpPr>
        <p:grpSpPr>
          <a:xfrm>
            <a:off x="2133600" y="1676400"/>
            <a:ext cx="6654301" cy="1143000"/>
            <a:chOff x="2133600" y="1676400"/>
            <a:chExt cx="6654301" cy="1143000"/>
          </a:xfrm>
        </p:grpSpPr>
        <p:sp>
          <p:nvSpPr>
            <p:cNvPr id="5" name="TextBox 4"/>
            <p:cNvSpPr txBox="1"/>
            <p:nvPr/>
          </p:nvSpPr>
          <p:spPr>
            <a:xfrm>
              <a:off x="3429000" y="1676400"/>
              <a:ext cx="1602042" cy="461665"/>
            </a:xfrm>
            <a:prstGeom prst="rect">
              <a:avLst/>
            </a:prstGeom>
            <a:noFill/>
          </p:spPr>
          <p:txBody>
            <a:bodyPr wrap="none" rtlCol="0">
              <a:spAutoFit/>
            </a:bodyPr>
            <a:lstStyle/>
            <a:p>
              <a:r>
                <a:rPr lang="nb-NO" sz="2400" b="1" dirty="0" err="1" smtClean="0"/>
                <a:t>Cathode</a:t>
              </a:r>
              <a:r>
                <a:rPr lang="nb-NO" sz="2400" b="1" dirty="0" smtClean="0"/>
                <a:t>(+)</a:t>
              </a:r>
              <a:endParaRPr lang="nb-NO" sz="2400" b="1" dirty="0"/>
            </a:p>
          </p:txBody>
        </p:sp>
        <p:sp>
          <p:nvSpPr>
            <p:cNvPr id="10" name="TextBox 9"/>
            <p:cNvSpPr txBox="1"/>
            <p:nvPr/>
          </p:nvSpPr>
          <p:spPr>
            <a:xfrm>
              <a:off x="3802241" y="2133600"/>
              <a:ext cx="4985660" cy="369332"/>
            </a:xfrm>
            <a:prstGeom prst="rect">
              <a:avLst/>
            </a:prstGeom>
            <a:noFill/>
          </p:spPr>
          <p:txBody>
            <a:bodyPr wrap="none" rtlCol="0">
              <a:spAutoFit/>
            </a:bodyPr>
            <a:lstStyle/>
            <a:p>
              <a:r>
                <a:rPr lang="nb-NO" b="1" dirty="0" smtClean="0"/>
                <a:t>PbO</a:t>
              </a:r>
              <a:r>
                <a:rPr lang="nb-NO" b="1" baseline="-25000" dirty="0" smtClean="0"/>
                <a:t>2</a:t>
              </a:r>
              <a:r>
                <a:rPr lang="nb-NO" b="1" dirty="0" smtClean="0"/>
                <a:t> + 3H</a:t>
              </a:r>
              <a:r>
                <a:rPr lang="nb-NO" b="1" baseline="30000" dirty="0" smtClean="0"/>
                <a:t>+</a:t>
              </a:r>
              <a:r>
                <a:rPr lang="nb-NO" b="1" dirty="0" smtClean="0"/>
                <a:t> + HSO</a:t>
              </a:r>
              <a:r>
                <a:rPr lang="nb-NO" b="1" baseline="-25000" dirty="0" smtClean="0"/>
                <a:t>4</a:t>
              </a:r>
              <a:r>
                <a:rPr lang="nb-NO" b="1" baseline="30000" dirty="0" smtClean="0">
                  <a:sym typeface="Symbol"/>
                </a:rPr>
                <a:t> –</a:t>
              </a:r>
              <a:r>
                <a:rPr lang="nb-NO" b="1" dirty="0" smtClean="0"/>
                <a:t> + 2e</a:t>
              </a:r>
              <a:r>
                <a:rPr lang="nb-NO" b="1" baseline="30000" dirty="0" smtClean="0">
                  <a:sym typeface="Symbol"/>
                </a:rPr>
                <a:t> –</a:t>
              </a:r>
              <a:r>
                <a:rPr lang="nb-NO" b="1" dirty="0" smtClean="0"/>
                <a:t> </a:t>
              </a:r>
              <a:r>
                <a:rPr lang="nb-NO" b="1" dirty="0" smtClean="0">
                  <a:sym typeface="Symbol"/>
                </a:rPr>
                <a:t> </a:t>
              </a:r>
              <a:r>
                <a:rPr lang="nb-NO" b="1" dirty="0" smtClean="0"/>
                <a:t>PbSO</a:t>
              </a:r>
              <a:r>
                <a:rPr lang="nb-NO" b="1" baseline="-25000" dirty="0" smtClean="0"/>
                <a:t>4</a:t>
              </a:r>
              <a:r>
                <a:rPr lang="nb-NO" b="1" dirty="0" smtClean="0"/>
                <a:t> + 2H</a:t>
              </a:r>
              <a:r>
                <a:rPr lang="nb-NO" b="1" baseline="-25000" dirty="0" smtClean="0"/>
                <a:t>2</a:t>
              </a:r>
              <a:r>
                <a:rPr lang="nb-NO" b="1" dirty="0" smtClean="0"/>
                <a:t>O </a:t>
              </a:r>
              <a:endParaRPr lang="nb-NO" b="1" baseline="-25000" dirty="0"/>
            </a:p>
          </p:txBody>
        </p:sp>
        <p:cxnSp>
          <p:nvCxnSpPr>
            <p:cNvPr id="15" name="Straight Arrow Connector 14"/>
            <p:cNvCxnSpPr/>
            <p:nvPr/>
          </p:nvCxnSpPr>
          <p:spPr bwMode="auto">
            <a:xfrm flipV="1">
              <a:off x="2133600" y="1905000"/>
              <a:ext cx="1219200" cy="9144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grpSp>
        <p:nvGrpSpPr>
          <p:cNvPr id="9" name="Group 20"/>
          <p:cNvGrpSpPr/>
          <p:nvPr/>
        </p:nvGrpSpPr>
        <p:grpSpPr>
          <a:xfrm>
            <a:off x="1783080" y="3048000"/>
            <a:ext cx="3199872" cy="826532"/>
            <a:chOff x="1783080" y="3048000"/>
            <a:chExt cx="3199872" cy="826532"/>
          </a:xfrm>
        </p:grpSpPr>
        <p:sp>
          <p:nvSpPr>
            <p:cNvPr id="7" name="TextBox 6"/>
            <p:cNvSpPr txBox="1"/>
            <p:nvPr/>
          </p:nvSpPr>
          <p:spPr>
            <a:xfrm>
              <a:off x="3429000" y="3048000"/>
              <a:ext cx="1553952" cy="461665"/>
            </a:xfrm>
            <a:prstGeom prst="rect">
              <a:avLst/>
            </a:prstGeom>
            <a:noFill/>
          </p:spPr>
          <p:txBody>
            <a:bodyPr wrap="none" rtlCol="0">
              <a:spAutoFit/>
            </a:bodyPr>
            <a:lstStyle/>
            <a:p>
              <a:r>
                <a:rPr lang="nb-NO" sz="2400" b="1" dirty="0" err="1" smtClean="0"/>
                <a:t>Electrolyte</a:t>
              </a:r>
              <a:endParaRPr lang="nb-NO" sz="2400" b="1" dirty="0"/>
            </a:p>
          </p:txBody>
        </p:sp>
        <p:sp>
          <p:nvSpPr>
            <p:cNvPr id="11" name="TextBox 10"/>
            <p:cNvSpPr txBox="1"/>
            <p:nvPr/>
          </p:nvSpPr>
          <p:spPr>
            <a:xfrm>
              <a:off x="3886200" y="3505200"/>
              <a:ext cx="854721" cy="369332"/>
            </a:xfrm>
            <a:prstGeom prst="rect">
              <a:avLst/>
            </a:prstGeom>
            <a:noFill/>
          </p:spPr>
          <p:txBody>
            <a:bodyPr wrap="none" rtlCol="0">
              <a:spAutoFit/>
            </a:bodyPr>
            <a:lstStyle/>
            <a:p>
              <a:r>
                <a:rPr lang="nb-NO" b="1" dirty="0" smtClean="0"/>
                <a:t>H</a:t>
              </a:r>
              <a:r>
                <a:rPr lang="nb-NO" b="1" baseline="-25000" dirty="0" smtClean="0"/>
                <a:t>2</a:t>
              </a:r>
              <a:r>
                <a:rPr lang="nb-NO" b="1" dirty="0" smtClean="0"/>
                <a:t>SO</a:t>
              </a:r>
              <a:r>
                <a:rPr lang="nb-NO" b="1" baseline="-25000" dirty="0" smtClean="0"/>
                <a:t>4</a:t>
              </a:r>
              <a:endParaRPr lang="nb-NO" b="1" baseline="-25000" dirty="0"/>
            </a:p>
          </p:txBody>
        </p:sp>
        <p:cxnSp>
          <p:nvCxnSpPr>
            <p:cNvPr id="16" name="Straight Arrow Connector 15"/>
            <p:cNvCxnSpPr/>
            <p:nvPr/>
          </p:nvCxnSpPr>
          <p:spPr bwMode="auto">
            <a:xfrm flipV="1">
              <a:off x="1783080" y="3276600"/>
              <a:ext cx="1493520" cy="228601"/>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sp>
        <p:nvSpPr>
          <p:cNvPr id="17" name="TextBox 16"/>
          <p:cNvSpPr txBox="1"/>
          <p:nvPr/>
        </p:nvSpPr>
        <p:spPr>
          <a:xfrm>
            <a:off x="2514600" y="5943600"/>
            <a:ext cx="5339923" cy="369332"/>
          </a:xfrm>
          <a:prstGeom prst="rect">
            <a:avLst/>
          </a:prstGeom>
          <a:noFill/>
        </p:spPr>
        <p:txBody>
          <a:bodyPr wrap="none" rtlCol="0">
            <a:spAutoFit/>
          </a:bodyPr>
          <a:lstStyle/>
          <a:p>
            <a:r>
              <a:rPr lang="nb-NO" b="1" dirty="0" smtClean="0"/>
              <a:t>Pb + PbO</a:t>
            </a:r>
            <a:r>
              <a:rPr lang="nb-NO" b="1" baseline="-25000" dirty="0" smtClean="0"/>
              <a:t>2</a:t>
            </a:r>
            <a:r>
              <a:rPr lang="nb-NO" b="1" dirty="0" smtClean="0"/>
              <a:t> + 2H</a:t>
            </a:r>
            <a:r>
              <a:rPr lang="nb-NO" b="1" baseline="-25000" dirty="0" smtClean="0"/>
              <a:t>2</a:t>
            </a:r>
            <a:r>
              <a:rPr lang="nb-NO" b="1" dirty="0" smtClean="0"/>
              <a:t>SO</a:t>
            </a:r>
            <a:r>
              <a:rPr lang="nb-NO" b="1" baseline="-25000" dirty="0" smtClean="0"/>
              <a:t>4</a:t>
            </a:r>
            <a:r>
              <a:rPr lang="nb-NO" b="1" dirty="0" smtClean="0"/>
              <a:t> </a:t>
            </a:r>
            <a:r>
              <a:rPr lang="nb-NO" b="1" dirty="0" smtClean="0">
                <a:sym typeface="Symbol"/>
              </a:rPr>
              <a:t> 2PbSO</a:t>
            </a:r>
            <a:r>
              <a:rPr lang="nb-NO" b="1" baseline="-25000" dirty="0" smtClean="0">
                <a:sym typeface="Symbol"/>
              </a:rPr>
              <a:t>4</a:t>
            </a:r>
            <a:r>
              <a:rPr lang="nb-NO" b="1" dirty="0" smtClean="0">
                <a:sym typeface="Symbol"/>
              </a:rPr>
              <a:t> +  2H</a:t>
            </a:r>
            <a:r>
              <a:rPr lang="nb-NO" b="1" baseline="-25000" dirty="0" smtClean="0">
                <a:sym typeface="Symbol"/>
              </a:rPr>
              <a:t>2</a:t>
            </a:r>
            <a:r>
              <a:rPr lang="nb-NO" b="1" dirty="0" smtClean="0">
                <a:sym typeface="Symbol"/>
              </a:rPr>
              <a:t>O	2.0 V</a:t>
            </a:r>
            <a:endParaRPr lang="nb-NO" b="1" baseline="-25000" dirty="0"/>
          </a:p>
        </p:txBody>
      </p:sp>
      <p:pic>
        <p:nvPicPr>
          <p:cNvPr id="2050"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96000" y="2895600"/>
            <a:ext cx="1828800" cy="1755648"/>
          </a:xfrm>
          <a:prstGeom prst="rect">
            <a:avLst/>
          </a:prstGeom>
          <a:noFill/>
          <a:ln w="9525">
            <a:noFill/>
            <a:miter lim="800000"/>
            <a:headEnd/>
            <a:tailEnd/>
          </a:ln>
        </p:spPr>
      </p:pic>
    </p:spTree>
    <p:extLst>
      <p:ext uri="{BB962C8B-B14F-4D97-AF65-F5344CB8AC3E}">
        <p14:creationId xmlns:p14="http://schemas.microsoft.com/office/powerpoint/2010/main" val="2899917138"/>
      </p:ext>
    </p:extLst>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5205" y="92549"/>
            <a:ext cx="8330128" cy="720080"/>
          </a:xfrm>
        </p:spPr>
        <p:txBody>
          <a:bodyPr>
            <a:normAutofit/>
          </a:bodyPr>
          <a:lstStyle/>
          <a:p>
            <a:r>
              <a:rPr lang="en-GB" dirty="0" smtClean="0"/>
              <a:t>Secondary (rechargeable) batteries (accumulators)</a:t>
            </a:r>
            <a:endParaRPr lang="en-GB" dirty="0"/>
          </a:p>
        </p:txBody>
      </p:sp>
      <p:sp>
        <p:nvSpPr>
          <p:cNvPr id="2" name="Content Placeholder 1"/>
          <p:cNvSpPr>
            <a:spLocks noGrp="1"/>
          </p:cNvSpPr>
          <p:nvPr>
            <p:ph idx="1"/>
          </p:nvPr>
        </p:nvSpPr>
        <p:spPr>
          <a:xfrm>
            <a:off x="323528" y="908720"/>
            <a:ext cx="8394136" cy="1008112"/>
          </a:xfrm>
        </p:spPr>
        <p:txBody>
          <a:bodyPr>
            <a:normAutofit/>
          </a:bodyPr>
          <a:lstStyle/>
          <a:p>
            <a:r>
              <a:rPr lang="en-GB" dirty="0" smtClean="0"/>
              <a:t>Most widespread: Lead-acid battery. </a:t>
            </a:r>
          </a:p>
          <a:p>
            <a:r>
              <a:rPr lang="en-GB" dirty="0" smtClean="0"/>
              <a:t>Repeat from Ch. 3:</a:t>
            </a:r>
            <a:endParaRPr lang="en-GB" dirty="0"/>
          </a:p>
        </p:txBody>
      </p:sp>
      <p:pic>
        <p:nvPicPr>
          <p:cNvPr id="4" name="Picture 3"/>
          <p:cNvPicPr>
            <a:picLocks noChangeAspect="1"/>
          </p:cNvPicPr>
          <p:nvPr/>
        </p:nvPicPr>
        <p:blipFill>
          <a:blip r:embed="rId2"/>
          <a:stretch>
            <a:fillRect/>
          </a:stretch>
        </p:blipFill>
        <p:spPr>
          <a:xfrm>
            <a:off x="97897" y="1957387"/>
            <a:ext cx="8866591" cy="4900613"/>
          </a:xfrm>
          <a:prstGeom prst="rect">
            <a:avLst/>
          </a:prstGeom>
        </p:spPr>
      </p:pic>
      <p:pic>
        <p:nvPicPr>
          <p:cNvPr id="5" name="Picture 9" descr="D:\temp\DBJWEC001-216\WOST764\E-Book\3\3-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72128" y="692696"/>
            <a:ext cx="2043205" cy="166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525983"/>
      </p:ext>
    </p:extLst>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365126"/>
            <a:ext cx="7886700" cy="961707"/>
          </a:xfrm>
        </p:spPr>
        <p:txBody>
          <a:bodyPr/>
          <a:lstStyle/>
          <a:p>
            <a:r>
              <a:rPr lang="en-GB" dirty="0" smtClean="0"/>
              <a:t>Lead acid battery</a:t>
            </a:r>
            <a:endParaRPr lang="en-GB" dirty="0"/>
          </a:p>
        </p:txBody>
      </p:sp>
      <p:pic>
        <p:nvPicPr>
          <p:cNvPr id="5" name="Picture 9" descr="D:\temp\DBJWEC001-216\WOST764\E-Book\3\3-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36096" y="-27385"/>
            <a:ext cx="3652149" cy="2976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a:stretch>
            <a:fillRect/>
          </a:stretch>
        </p:blipFill>
        <p:spPr>
          <a:xfrm>
            <a:off x="179511" y="2489774"/>
            <a:ext cx="8908733" cy="4352166"/>
          </a:xfrm>
          <a:prstGeom prst="rect">
            <a:avLst/>
          </a:prstGeom>
        </p:spPr>
      </p:pic>
    </p:spTree>
    <p:extLst>
      <p:ext uri="{BB962C8B-B14F-4D97-AF65-F5344CB8AC3E}">
        <p14:creationId xmlns:p14="http://schemas.microsoft.com/office/powerpoint/2010/main" val="1249613012"/>
      </p:ext>
    </p:extLst>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9552" y="163351"/>
            <a:ext cx="8330128" cy="720080"/>
          </a:xfrm>
        </p:spPr>
        <p:txBody>
          <a:bodyPr>
            <a:normAutofit/>
          </a:bodyPr>
          <a:lstStyle/>
          <a:p>
            <a:r>
              <a:rPr lang="en-GB" dirty="0" smtClean="0"/>
              <a:t>Lead acid batteries: Extraneous reactions</a:t>
            </a:r>
            <a:endParaRPr lang="en-GB" dirty="0"/>
          </a:p>
        </p:txBody>
      </p:sp>
      <p:sp>
        <p:nvSpPr>
          <p:cNvPr id="2" name="Content Placeholder 1"/>
          <p:cNvSpPr>
            <a:spLocks noGrp="1"/>
          </p:cNvSpPr>
          <p:nvPr>
            <p:ph idx="1"/>
          </p:nvPr>
        </p:nvSpPr>
        <p:spPr/>
        <p:txBody>
          <a:bodyPr>
            <a:normAutofit/>
          </a:bodyPr>
          <a:lstStyle/>
          <a:p>
            <a:r>
              <a:rPr lang="en-GB" dirty="0" smtClean="0"/>
              <a:t>In modern, sealed batteries, diffusion of O</a:t>
            </a:r>
            <a:r>
              <a:rPr lang="en-GB" baseline="-25000" dirty="0" smtClean="0"/>
              <a:t>2</a:t>
            </a:r>
            <a:r>
              <a:rPr lang="en-GB" dirty="0" smtClean="0"/>
              <a:t> + reaction 5.24 replenishes the water. </a:t>
            </a:r>
            <a:endParaRPr lang="en-GB" dirty="0"/>
          </a:p>
        </p:txBody>
      </p:sp>
      <p:pic>
        <p:nvPicPr>
          <p:cNvPr id="4" name="Picture 3"/>
          <p:cNvPicPr>
            <a:picLocks noChangeAspect="1"/>
          </p:cNvPicPr>
          <p:nvPr/>
        </p:nvPicPr>
        <p:blipFill>
          <a:blip r:embed="rId2"/>
          <a:stretch>
            <a:fillRect/>
          </a:stretch>
        </p:blipFill>
        <p:spPr>
          <a:xfrm>
            <a:off x="101600" y="1131887"/>
            <a:ext cx="8849501" cy="4337348"/>
          </a:xfrm>
          <a:prstGeom prst="rect">
            <a:avLst/>
          </a:prstGeom>
        </p:spPr>
      </p:pic>
    </p:spTree>
    <p:extLst>
      <p:ext uri="{BB962C8B-B14F-4D97-AF65-F5344CB8AC3E}">
        <p14:creationId xmlns:p14="http://schemas.microsoft.com/office/powerpoint/2010/main" val="4077082509"/>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96875" y="1505223"/>
            <a:ext cx="2270125" cy="4017877"/>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srcRect/>
          <a:stretch>
            <a:fillRect/>
          </a:stretch>
        </p:blipFill>
        <p:spPr bwMode="auto">
          <a:xfrm>
            <a:off x="609600" y="2652524"/>
            <a:ext cx="1943032" cy="2148076"/>
          </a:xfrm>
          <a:prstGeom prst="rect">
            <a:avLst/>
          </a:prstGeom>
          <a:noFill/>
          <a:ln w="9525">
            <a:noFill/>
            <a:miter lim="800000"/>
            <a:headEnd/>
            <a:tailEnd/>
          </a:ln>
          <a:effectLst/>
        </p:spPr>
      </p:pic>
      <p:sp>
        <p:nvSpPr>
          <p:cNvPr id="4" name="TextBox 3"/>
          <p:cNvSpPr txBox="1"/>
          <p:nvPr/>
        </p:nvSpPr>
        <p:spPr>
          <a:xfrm>
            <a:off x="304800" y="304800"/>
            <a:ext cx="3029227" cy="584775"/>
          </a:xfrm>
          <a:prstGeom prst="rect">
            <a:avLst/>
          </a:prstGeom>
          <a:noFill/>
        </p:spPr>
        <p:txBody>
          <a:bodyPr wrap="none" rtlCol="0">
            <a:spAutoFit/>
          </a:bodyPr>
          <a:lstStyle/>
          <a:p>
            <a:r>
              <a:rPr lang="nb-NO" sz="3200" dirty="0" err="1" smtClean="0">
                <a:solidFill>
                  <a:srgbClr val="C00000"/>
                </a:solidFill>
                <a:effectLst>
                  <a:outerShdw blurRad="38100" dist="38100" dir="2700000" algn="tl">
                    <a:srgbClr val="000000">
                      <a:alpha val="43137"/>
                    </a:srgbClr>
                  </a:outerShdw>
                </a:effectLst>
                <a:latin typeface="Arial Black" pitchFamily="34" charset="0"/>
              </a:rPr>
              <a:t>NiCd</a:t>
            </a:r>
            <a:r>
              <a:rPr lang="nb-NO" sz="3200" dirty="0" smtClean="0">
                <a:solidFill>
                  <a:srgbClr val="C00000"/>
                </a:solidFill>
                <a:effectLst>
                  <a:outerShdw blurRad="38100" dist="38100" dir="2700000" algn="tl">
                    <a:srgbClr val="000000">
                      <a:alpha val="43137"/>
                    </a:srgbClr>
                  </a:outerShdw>
                </a:effectLst>
                <a:latin typeface="Arial Black" pitchFamily="34" charset="0"/>
              </a:rPr>
              <a:t>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battery</a:t>
            </a:r>
            <a:endParaRPr lang="nb-NO" sz="3200" dirty="0">
              <a:solidFill>
                <a:srgbClr val="C00000"/>
              </a:solidFill>
              <a:effectLst>
                <a:outerShdw blurRad="38100" dist="38100" dir="2700000" algn="tl">
                  <a:srgbClr val="000000">
                    <a:alpha val="43137"/>
                  </a:srgbClr>
                </a:outerShdw>
              </a:effectLst>
              <a:latin typeface="Arial Black" pitchFamily="34" charset="0"/>
            </a:endParaRPr>
          </a:p>
        </p:txBody>
      </p:sp>
      <p:grpSp>
        <p:nvGrpSpPr>
          <p:cNvPr id="2" name="Group 21"/>
          <p:cNvGrpSpPr/>
          <p:nvPr/>
        </p:nvGrpSpPr>
        <p:grpSpPr>
          <a:xfrm>
            <a:off x="1600200" y="4038600"/>
            <a:ext cx="5853002" cy="1238310"/>
            <a:chOff x="1600200" y="4038600"/>
            <a:chExt cx="5853002" cy="1238310"/>
          </a:xfrm>
        </p:grpSpPr>
        <p:sp>
          <p:nvSpPr>
            <p:cNvPr id="6" name="TextBox 5"/>
            <p:cNvSpPr txBox="1"/>
            <p:nvPr/>
          </p:nvSpPr>
          <p:spPr>
            <a:xfrm>
              <a:off x="3505200" y="4419600"/>
              <a:ext cx="1534394" cy="461665"/>
            </a:xfrm>
            <a:prstGeom prst="rect">
              <a:avLst/>
            </a:prstGeom>
            <a:noFill/>
          </p:spPr>
          <p:txBody>
            <a:bodyPr wrap="none" rtlCol="0">
              <a:spAutoFit/>
            </a:bodyPr>
            <a:lstStyle/>
            <a:p>
              <a:r>
                <a:rPr lang="nb-NO" sz="2400" b="1" dirty="0" smtClean="0"/>
                <a:t>Anode (-)</a:t>
              </a:r>
              <a:endParaRPr lang="nb-NO" sz="2400" b="1" dirty="0"/>
            </a:p>
          </p:txBody>
        </p:sp>
        <p:sp>
          <p:nvSpPr>
            <p:cNvPr id="8" name="TextBox 7"/>
            <p:cNvSpPr txBox="1"/>
            <p:nvPr/>
          </p:nvSpPr>
          <p:spPr>
            <a:xfrm>
              <a:off x="3886200" y="4876800"/>
              <a:ext cx="3567002" cy="400110"/>
            </a:xfrm>
            <a:prstGeom prst="rect">
              <a:avLst/>
            </a:prstGeom>
            <a:noFill/>
          </p:spPr>
          <p:txBody>
            <a:bodyPr wrap="none" rtlCol="0">
              <a:spAutoFit/>
            </a:bodyPr>
            <a:lstStyle/>
            <a:p>
              <a:r>
                <a:rPr lang="nb-NO" sz="2000" b="1" dirty="0" smtClean="0"/>
                <a:t>Cd + 2OH</a:t>
              </a:r>
              <a:r>
                <a:rPr lang="nb-NO" sz="2000" b="1" baseline="30000" dirty="0" smtClean="0">
                  <a:sym typeface="Symbol"/>
                </a:rPr>
                <a:t>–</a:t>
              </a:r>
              <a:r>
                <a:rPr lang="nb-NO" sz="2000" b="1" dirty="0" smtClean="0"/>
                <a:t> </a:t>
              </a:r>
              <a:r>
                <a:rPr lang="nb-NO" sz="2000" b="1" dirty="0" smtClean="0">
                  <a:sym typeface="Symbol"/>
                </a:rPr>
                <a:t> Cd(OH)</a:t>
              </a:r>
              <a:r>
                <a:rPr lang="nb-NO" sz="2000" b="1" baseline="-25000" dirty="0" smtClean="0">
                  <a:sym typeface="Symbol"/>
                </a:rPr>
                <a:t>2</a:t>
              </a:r>
              <a:r>
                <a:rPr lang="nb-NO" sz="2000" b="1" dirty="0" smtClean="0">
                  <a:sym typeface="Symbol"/>
                </a:rPr>
                <a:t> + 2e</a:t>
              </a:r>
              <a:r>
                <a:rPr lang="nb-NO" sz="2000" b="1" baseline="30000" dirty="0" smtClean="0">
                  <a:sym typeface="Symbol"/>
                </a:rPr>
                <a:t>–</a:t>
              </a:r>
              <a:endParaRPr lang="nb-NO" sz="2000" b="1" baseline="30000" dirty="0"/>
            </a:p>
          </p:txBody>
        </p:sp>
        <p:cxnSp>
          <p:nvCxnSpPr>
            <p:cNvPr id="13" name="Straight Arrow Connector 12"/>
            <p:cNvCxnSpPr/>
            <p:nvPr/>
          </p:nvCxnSpPr>
          <p:spPr bwMode="auto">
            <a:xfrm>
              <a:off x="1600200" y="4038600"/>
              <a:ext cx="1752600" cy="6858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grpSp>
        <p:nvGrpSpPr>
          <p:cNvPr id="3" name="Group 19"/>
          <p:cNvGrpSpPr/>
          <p:nvPr/>
        </p:nvGrpSpPr>
        <p:grpSpPr>
          <a:xfrm>
            <a:off x="2133600" y="1676400"/>
            <a:ext cx="6498809" cy="1143000"/>
            <a:chOff x="2133600" y="1676400"/>
            <a:chExt cx="6498809" cy="1143000"/>
          </a:xfrm>
        </p:grpSpPr>
        <p:sp>
          <p:nvSpPr>
            <p:cNvPr id="5" name="TextBox 4"/>
            <p:cNvSpPr txBox="1"/>
            <p:nvPr/>
          </p:nvSpPr>
          <p:spPr>
            <a:xfrm>
              <a:off x="3429000" y="1676400"/>
              <a:ext cx="1602042" cy="461665"/>
            </a:xfrm>
            <a:prstGeom prst="rect">
              <a:avLst/>
            </a:prstGeom>
            <a:noFill/>
          </p:spPr>
          <p:txBody>
            <a:bodyPr wrap="none" rtlCol="0">
              <a:spAutoFit/>
            </a:bodyPr>
            <a:lstStyle/>
            <a:p>
              <a:r>
                <a:rPr lang="nb-NO" sz="2400" b="1" dirty="0" err="1" smtClean="0"/>
                <a:t>Cathode</a:t>
              </a:r>
              <a:r>
                <a:rPr lang="nb-NO" sz="2400" b="1" dirty="0" smtClean="0"/>
                <a:t>(+)</a:t>
              </a:r>
              <a:endParaRPr lang="nb-NO" sz="2400" b="1" dirty="0"/>
            </a:p>
          </p:txBody>
        </p:sp>
        <p:sp>
          <p:nvSpPr>
            <p:cNvPr id="10" name="TextBox 9"/>
            <p:cNvSpPr txBox="1"/>
            <p:nvPr/>
          </p:nvSpPr>
          <p:spPr>
            <a:xfrm>
              <a:off x="3802241" y="2133600"/>
              <a:ext cx="4830168" cy="369332"/>
            </a:xfrm>
            <a:prstGeom prst="rect">
              <a:avLst/>
            </a:prstGeom>
            <a:noFill/>
          </p:spPr>
          <p:txBody>
            <a:bodyPr wrap="none" rtlCol="0">
              <a:spAutoFit/>
            </a:bodyPr>
            <a:lstStyle/>
            <a:p>
              <a:r>
                <a:rPr lang="nb-NO" b="1" dirty="0" smtClean="0"/>
                <a:t>2NiO(OH) + 2H</a:t>
              </a:r>
              <a:r>
                <a:rPr lang="nb-NO" b="1" baseline="-25000" dirty="0" smtClean="0"/>
                <a:t>2</a:t>
              </a:r>
              <a:r>
                <a:rPr lang="nb-NO" b="1" dirty="0" smtClean="0"/>
                <a:t>O + 2e</a:t>
              </a:r>
              <a:r>
                <a:rPr lang="nb-NO" b="1" baseline="30000" dirty="0" smtClean="0">
                  <a:sym typeface="Symbol"/>
                </a:rPr>
                <a:t> –</a:t>
              </a:r>
              <a:r>
                <a:rPr lang="nb-NO" b="1" dirty="0" smtClean="0"/>
                <a:t> </a:t>
              </a:r>
              <a:r>
                <a:rPr lang="nb-NO" b="1" dirty="0" smtClean="0">
                  <a:sym typeface="Symbol"/>
                </a:rPr>
                <a:t> 2Ni(OH)</a:t>
              </a:r>
              <a:r>
                <a:rPr lang="nb-NO" b="1" baseline="-25000" dirty="0" smtClean="0">
                  <a:sym typeface="Symbol"/>
                </a:rPr>
                <a:t>2</a:t>
              </a:r>
              <a:r>
                <a:rPr lang="nb-NO" b="1" dirty="0" smtClean="0">
                  <a:sym typeface="Symbol"/>
                </a:rPr>
                <a:t> + OH</a:t>
              </a:r>
              <a:r>
                <a:rPr lang="nb-NO" b="1" baseline="30000" dirty="0" smtClean="0">
                  <a:sym typeface="Symbol"/>
                </a:rPr>
                <a:t>-</a:t>
              </a:r>
              <a:r>
                <a:rPr lang="nb-NO" b="1" dirty="0" smtClean="0"/>
                <a:t> </a:t>
              </a:r>
              <a:endParaRPr lang="nb-NO" b="1" baseline="-25000" dirty="0"/>
            </a:p>
          </p:txBody>
        </p:sp>
        <p:cxnSp>
          <p:nvCxnSpPr>
            <p:cNvPr id="15" name="Straight Arrow Connector 14"/>
            <p:cNvCxnSpPr/>
            <p:nvPr/>
          </p:nvCxnSpPr>
          <p:spPr bwMode="auto">
            <a:xfrm flipV="1">
              <a:off x="2133600" y="1905000"/>
              <a:ext cx="1219200" cy="9144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grpSp>
        <p:nvGrpSpPr>
          <p:cNvPr id="9" name="Group 20"/>
          <p:cNvGrpSpPr/>
          <p:nvPr/>
        </p:nvGrpSpPr>
        <p:grpSpPr>
          <a:xfrm>
            <a:off x="1783080" y="3048000"/>
            <a:ext cx="3199872" cy="826532"/>
            <a:chOff x="1783080" y="3048000"/>
            <a:chExt cx="3199872" cy="826532"/>
          </a:xfrm>
        </p:grpSpPr>
        <p:sp>
          <p:nvSpPr>
            <p:cNvPr id="7" name="TextBox 6"/>
            <p:cNvSpPr txBox="1"/>
            <p:nvPr/>
          </p:nvSpPr>
          <p:spPr>
            <a:xfrm>
              <a:off x="3429000" y="3048000"/>
              <a:ext cx="1553952" cy="461665"/>
            </a:xfrm>
            <a:prstGeom prst="rect">
              <a:avLst/>
            </a:prstGeom>
            <a:noFill/>
          </p:spPr>
          <p:txBody>
            <a:bodyPr wrap="none" rtlCol="0">
              <a:spAutoFit/>
            </a:bodyPr>
            <a:lstStyle/>
            <a:p>
              <a:r>
                <a:rPr lang="nb-NO" sz="2400" b="1" dirty="0" err="1" smtClean="0"/>
                <a:t>Electrolyte</a:t>
              </a:r>
              <a:endParaRPr lang="nb-NO" sz="2400" b="1" dirty="0"/>
            </a:p>
          </p:txBody>
        </p:sp>
        <p:sp>
          <p:nvSpPr>
            <p:cNvPr id="11" name="TextBox 10"/>
            <p:cNvSpPr txBox="1"/>
            <p:nvPr/>
          </p:nvSpPr>
          <p:spPr>
            <a:xfrm>
              <a:off x="3886200" y="3505200"/>
              <a:ext cx="697627" cy="369332"/>
            </a:xfrm>
            <a:prstGeom prst="rect">
              <a:avLst/>
            </a:prstGeom>
            <a:noFill/>
          </p:spPr>
          <p:txBody>
            <a:bodyPr wrap="none" rtlCol="0">
              <a:spAutoFit/>
            </a:bodyPr>
            <a:lstStyle/>
            <a:p>
              <a:r>
                <a:rPr lang="nb-NO" b="1" dirty="0" smtClean="0"/>
                <a:t>KOH</a:t>
              </a:r>
              <a:endParaRPr lang="nb-NO" b="1" baseline="-25000" dirty="0"/>
            </a:p>
          </p:txBody>
        </p:sp>
        <p:cxnSp>
          <p:nvCxnSpPr>
            <p:cNvPr id="16" name="Straight Arrow Connector 15"/>
            <p:cNvCxnSpPr/>
            <p:nvPr/>
          </p:nvCxnSpPr>
          <p:spPr bwMode="auto">
            <a:xfrm flipV="1">
              <a:off x="1783080" y="3276600"/>
              <a:ext cx="1493520" cy="228601"/>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sp>
        <p:nvSpPr>
          <p:cNvPr id="17" name="TextBox 16"/>
          <p:cNvSpPr txBox="1"/>
          <p:nvPr/>
        </p:nvSpPr>
        <p:spPr>
          <a:xfrm>
            <a:off x="1905000" y="5943600"/>
            <a:ext cx="6263253" cy="369332"/>
          </a:xfrm>
          <a:prstGeom prst="rect">
            <a:avLst/>
          </a:prstGeom>
          <a:noFill/>
        </p:spPr>
        <p:txBody>
          <a:bodyPr wrap="none" rtlCol="0">
            <a:spAutoFit/>
          </a:bodyPr>
          <a:lstStyle/>
          <a:p>
            <a:r>
              <a:rPr lang="nb-NO" b="1" dirty="0" smtClean="0"/>
              <a:t>Cd + 2NiO(OH) + 2H</a:t>
            </a:r>
            <a:r>
              <a:rPr lang="nb-NO" b="1" baseline="-25000" dirty="0" smtClean="0"/>
              <a:t>2</a:t>
            </a:r>
            <a:r>
              <a:rPr lang="nb-NO" b="1" dirty="0" smtClean="0"/>
              <a:t>O </a:t>
            </a:r>
            <a:r>
              <a:rPr lang="nb-NO" b="1" dirty="0" smtClean="0">
                <a:sym typeface="Symbol"/>
              </a:rPr>
              <a:t> 2Ni(OH)</a:t>
            </a:r>
            <a:r>
              <a:rPr lang="nb-NO" b="1" baseline="-25000" dirty="0" smtClean="0">
                <a:sym typeface="Symbol"/>
              </a:rPr>
              <a:t>2</a:t>
            </a:r>
            <a:r>
              <a:rPr lang="nb-NO" b="1" dirty="0" smtClean="0">
                <a:sym typeface="Symbol"/>
              </a:rPr>
              <a:t> + Cd(OH)</a:t>
            </a:r>
            <a:r>
              <a:rPr lang="nb-NO" b="1" baseline="-25000" dirty="0" smtClean="0">
                <a:sym typeface="Symbol"/>
              </a:rPr>
              <a:t>2	</a:t>
            </a:r>
            <a:r>
              <a:rPr lang="nb-NO" b="1" dirty="0" smtClean="0">
                <a:sym typeface="Symbol"/>
              </a:rPr>
              <a:t>1.2 V</a:t>
            </a:r>
            <a:endParaRPr lang="nb-NO" b="1" baseline="-25000" dirty="0"/>
          </a:p>
        </p:txBody>
      </p:sp>
      <p:pic>
        <p:nvPicPr>
          <p:cNvPr id="28675"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91200" y="2819400"/>
            <a:ext cx="2514600" cy="1634490"/>
          </a:xfrm>
          <a:prstGeom prst="rect">
            <a:avLst/>
          </a:prstGeom>
          <a:noFill/>
          <a:ln w="9525">
            <a:noFill/>
            <a:miter lim="800000"/>
            <a:headEnd/>
            <a:tailEnd/>
          </a:ln>
        </p:spPr>
      </p:pic>
    </p:spTree>
    <p:extLst>
      <p:ext uri="{BB962C8B-B14F-4D97-AF65-F5344CB8AC3E}">
        <p14:creationId xmlns:p14="http://schemas.microsoft.com/office/powerpoint/2010/main" val="2923905737"/>
      </p:ext>
    </p:extLst>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p:cNvPicPr>
            <a:picLocks noChangeAspect="1" noChangeArrowheads="1"/>
          </p:cNvPicPr>
          <p:nvPr/>
        </p:nvPicPr>
        <p:blipFill>
          <a:blip r:embed="rId2" cstate="print"/>
          <a:srcRect/>
          <a:stretch>
            <a:fillRect/>
          </a:stretch>
        </p:blipFill>
        <p:spPr bwMode="auto">
          <a:xfrm>
            <a:off x="0" y="838200"/>
            <a:ext cx="5248187" cy="5653400"/>
          </a:xfrm>
          <a:prstGeom prst="rect">
            <a:avLst/>
          </a:prstGeom>
          <a:noFill/>
          <a:ln w="9525">
            <a:noFill/>
            <a:miter lim="800000"/>
            <a:headEnd/>
            <a:tailEnd/>
          </a:ln>
        </p:spPr>
      </p:pic>
      <p:pic>
        <p:nvPicPr>
          <p:cNvPr id="5"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16016" y="3501008"/>
            <a:ext cx="4233315" cy="2883768"/>
          </a:xfrm>
          <a:prstGeom prst="rect">
            <a:avLst/>
          </a:prstGeom>
          <a:ln>
            <a:noFill/>
          </a:ln>
          <a:effectLst>
            <a:outerShdw blurRad="292100" dist="139700" dir="2700000" algn="tl" rotWithShape="0">
              <a:srgbClr val="333333">
                <a:alpha val="65000"/>
              </a:srgbClr>
            </a:outerShdw>
          </a:effectLst>
        </p:spPr>
      </p:pic>
      <p:sp>
        <p:nvSpPr>
          <p:cNvPr id="6" name="TextBox 3"/>
          <p:cNvSpPr txBox="1"/>
          <p:nvPr/>
        </p:nvSpPr>
        <p:spPr>
          <a:xfrm>
            <a:off x="304800" y="304800"/>
            <a:ext cx="3029227" cy="584775"/>
          </a:xfrm>
          <a:prstGeom prst="rect">
            <a:avLst/>
          </a:prstGeom>
          <a:noFill/>
        </p:spPr>
        <p:txBody>
          <a:bodyPr wrap="none" rtlCol="0">
            <a:spAutoFit/>
          </a:bodyPr>
          <a:lstStyle/>
          <a:p>
            <a:r>
              <a:rPr lang="nb-NO" sz="3200" dirty="0" err="1" smtClean="0">
                <a:solidFill>
                  <a:srgbClr val="C00000"/>
                </a:solidFill>
                <a:effectLst>
                  <a:outerShdw blurRad="38100" dist="38100" dir="2700000" algn="tl">
                    <a:srgbClr val="000000">
                      <a:alpha val="43137"/>
                    </a:srgbClr>
                  </a:outerShdw>
                </a:effectLst>
                <a:latin typeface="Arial Black" pitchFamily="34" charset="0"/>
              </a:rPr>
              <a:t>NiCd</a:t>
            </a:r>
            <a:r>
              <a:rPr lang="nb-NO" sz="3200" dirty="0" smtClean="0">
                <a:solidFill>
                  <a:srgbClr val="C00000"/>
                </a:solidFill>
                <a:effectLst>
                  <a:outerShdw blurRad="38100" dist="38100" dir="2700000" algn="tl">
                    <a:srgbClr val="000000">
                      <a:alpha val="43137"/>
                    </a:srgbClr>
                  </a:outerShdw>
                </a:effectLst>
                <a:latin typeface="Arial Black" pitchFamily="34" charset="0"/>
              </a:rPr>
              <a:t>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battery</a:t>
            </a:r>
            <a:endParaRPr lang="nb-NO" sz="3200" dirty="0">
              <a:solidFill>
                <a:srgbClr val="C00000"/>
              </a:solidFill>
              <a:effectLst>
                <a:outerShdw blurRad="38100" dist="38100" dir="2700000" algn="tl">
                  <a:srgbClr val="000000">
                    <a:alpha val="43137"/>
                  </a:srgbClr>
                </a:outerShdw>
              </a:effectLst>
              <a:latin typeface="Arial Black" pitchFamily="34" charset="0"/>
            </a:endParaRPr>
          </a:p>
        </p:txBody>
      </p:sp>
    </p:spTree>
    <p:extLst>
      <p:ext uri="{BB962C8B-B14F-4D97-AF65-F5344CB8AC3E}">
        <p14:creationId xmlns:p14="http://schemas.microsoft.com/office/powerpoint/2010/main" val="3971828542"/>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96875" y="1505223"/>
            <a:ext cx="2270125" cy="4017877"/>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srcRect/>
          <a:stretch>
            <a:fillRect/>
          </a:stretch>
        </p:blipFill>
        <p:spPr bwMode="auto">
          <a:xfrm>
            <a:off x="609600" y="2652524"/>
            <a:ext cx="1943032" cy="2148076"/>
          </a:xfrm>
          <a:prstGeom prst="rect">
            <a:avLst/>
          </a:prstGeom>
          <a:noFill/>
          <a:ln w="9525">
            <a:noFill/>
            <a:miter lim="800000"/>
            <a:headEnd/>
            <a:tailEnd/>
          </a:ln>
          <a:effectLst/>
        </p:spPr>
      </p:pic>
      <p:sp>
        <p:nvSpPr>
          <p:cNvPr id="4" name="TextBox 3"/>
          <p:cNvSpPr txBox="1"/>
          <p:nvPr/>
        </p:nvSpPr>
        <p:spPr>
          <a:xfrm>
            <a:off x="304800" y="304800"/>
            <a:ext cx="3165482" cy="584775"/>
          </a:xfrm>
          <a:prstGeom prst="rect">
            <a:avLst/>
          </a:prstGeom>
          <a:noFill/>
        </p:spPr>
        <p:txBody>
          <a:bodyPr wrap="none" rtlCol="0">
            <a:spAutoFit/>
          </a:bodyPr>
          <a:lstStyle/>
          <a:p>
            <a:r>
              <a:rPr lang="nb-NO" sz="3200" dirty="0" err="1" smtClean="0">
                <a:solidFill>
                  <a:srgbClr val="C00000"/>
                </a:solidFill>
                <a:effectLst>
                  <a:outerShdw blurRad="38100" dist="38100" dir="2700000" algn="tl">
                    <a:srgbClr val="000000">
                      <a:alpha val="43137"/>
                    </a:srgbClr>
                  </a:outerShdw>
                </a:effectLst>
                <a:latin typeface="Arial Black" pitchFamily="34" charset="0"/>
              </a:rPr>
              <a:t>NiMH</a:t>
            </a:r>
            <a:r>
              <a:rPr lang="nb-NO" sz="3200" dirty="0" smtClean="0">
                <a:solidFill>
                  <a:srgbClr val="C00000"/>
                </a:solidFill>
                <a:effectLst>
                  <a:outerShdw blurRad="38100" dist="38100" dir="2700000" algn="tl">
                    <a:srgbClr val="000000">
                      <a:alpha val="43137"/>
                    </a:srgbClr>
                  </a:outerShdw>
                </a:effectLst>
                <a:latin typeface="Arial Black" pitchFamily="34" charset="0"/>
              </a:rPr>
              <a:t>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battery</a:t>
            </a:r>
            <a:endParaRPr lang="nb-NO" sz="3200" dirty="0">
              <a:solidFill>
                <a:srgbClr val="C00000"/>
              </a:solidFill>
              <a:effectLst>
                <a:outerShdw blurRad="38100" dist="38100" dir="2700000" algn="tl">
                  <a:srgbClr val="000000">
                    <a:alpha val="43137"/>
                  </a:srgbClr>
                </a:outerShdw>
              </a:effectLst>
              <a:latin typeface="Arial Black" pitchFamily="34" charset="0"/>
            </a:endParaRPr>
          </a:p>
        </p:txBody>
      </p:sp>
      <p:grpSp>
        <p:nvGrpSpPr>
          <p:cNvPr id="2" name="Group 21"/>
          <p:cNvGrpSpPr/>
          <p:nvPr/>
        </p:nvGrpSpPr>
        <p:grpSpPr>
          <a:xfrm>
            <a:off x="1600200" y="4038600"/>
            <a:ext cx="5625376" cy="1238310"/>
            <a:chOff x="1600200" y="4038600"/>
            <a:chExt cx="5625376" cy="1238310"/>
          </a:xfrm>
        </p:grpSpPr>
        <p:sp>
          <p:nvSpPr>
            <p:cNvPr id="6" name="TextBox 5"/>
            <p:cNvSpPr txBox="1"/>
            <p:nvPr/>
          </p:nvSpPr>
          <p:spPr>
            <a:xfrm>
              <a:off x="3505200" y="4419600"/>
              <a:ext cx="1534394" cy="461665"/>
            </a:xfrm>
            <a:prstGeom prst="rect">
              <a:avLst/>
            </a:prstGeom>
            <a:noFill/>
          </p:spPr>
          <p:txBody>
            <a:bodyPr wrap="none" rtlCol="0">
              <a:spAutoFit/>
            </a:bodyPr>
            <a:lstStyle/>
            <a:p>
              <a:r>
                <a:rPr lang="nb-NO" sz="2400" b="1" dirty="0" smtClean="0"/>
                <a:t>Anode (-)</a:t>
              </a:r>
              <a:endParaRPr lang="nb-NO" sz="2400" b="1" dirty="0"/>
            </a:p>
          </p:txBody>
        </p:sp>
        <p:sp>
          <p:nvSpPr>
            <p:cNvPr id="8" name="TextBox 7"/>
            <p:cNvSpPr txBox="1"/>
            <p:nvPr/>
          </p:nvSpPr>
          <p:spPr>
            <a:xfrm>
              <a:off x="3886200" y="4876800"/>
              <a:ext cx="3339376" cy="400110"/>
            </a:xfrm>
            <a:prstGeom prst="rect">
              <a:avLst/>
            </a:prstGeom>
            <a:noFill/>
          </p:spPr>
          <p:txBody>
            <a:bodyPr wrap="none" rtlCol="0">
              <a:spAutoFit/>
            </a:bodyPr>
            <a:lstStyle/>
            <a:p>
              <a:r>
                <a:rPr lang="nb-NO" sz="2000" b="1" dirty="0" smtClean="0"/>
                <a:t>OH</a:t>
              </a:r>
              <a:r>
                <a:rPr lang="nb-NO" sz="2000" b="1" baseline="30000" dirty="0" smtClean="0"/>
                <a:t>-</a:t>
              </a:r>
              <a:r>
                <a:rPr lang="nb-NO" sz="2000" b="1" dirty="0" smtClean="0"/>
                <a:t> + </a:t>
              </a:r>
              <a:r>
                <a:rPr lang="nb-NO" sz="2000" b="1" i="1" dirty="0" smtClean="0"/>
                <a:t>M</a:t>
              </a:r>
              <a:r>
                <a:rPr lang="nb-NO" sz="2000" b="1" dirty="0" smtClean="0"/>
                <a:t>H </a:t>
              </a:r>
              <a:r>
                <a:rPr lang="nb-NO" sz="2000" b="1" dirty="0" smtClean="0">
                  <a:sym typeface="Symbol"/>
                </a:rPr>
                <a:t> </a:t>
              </a:r>
              <a:r>
                <a:rPr lang="nb-NO" sz="2000" b="1" i="1" dirty="0" smtClean="0"/>
                <a:t>M</a:t>
              </a:r>
              <a:r>
                <a:rPr lang="nb-NO" sz="2000" b="1" dirty="0" smtClean="0"/>
                <a:t> + H</a:t>
              </a:r>
              <a:r>
                <a:rPr lang="nb-NO" sz="2000" b="1" baseline="-25000" dirty="0" smtClean="0"/>
                <a:t>2</a:t>
              </a:r>
              <a:r>
                <a:rPr lang="nb-NO" sz="2000" b="1" dirty="0" smtClean="0"/>
                <a:t>O + e</a:t>
              </a:r>
              <a:r>
                <a:rPr lang="nb-NO" sz="2000" b="1" baseline="30000" dirty="0" smtClean="0">
                  <a:sym typeface="Symbol"/>
                </a:rPr>
                <a:t> –</a:t>
              </a:r>
              <a:r>
                <a:rPr lang="nb-NO" sz="2000" b="1" dirty="0" smtClean="0"/>
                <a:t> </a:t>
              </a:r>
              <a:endParaRPr lang="nb-NO" sz="2000" b="1" baseline="30000" dirty="0"/>
            </a:p>
          </p:txBody>
        </p:sp>
        <p:cxnSp>
          <p:nvCxnSpPr>
            <p:cNvPr id="13" name="Straight Arrow Connector 12"/>
            <p:cNvCxnSpPr/>
            <p:nvPr/>
          </p:nvCxnSpPr>
          <p:spPr bwMode="auto">
            <a:xfrm>
              <a:off x="1600200" y="4038600"/>
              <a:ext cx="1752600" cy="6858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grpSp>
        <p:nvGrpSpPr>
          <p:cNvPr id="3" name="Group 19"/>
          <p:cNvGrpSpPr/>
          <p:nvPr/>
        </p:nvGrpSpPr>
        <p:grpSpPr>
          <a:xfrm>
            <a:off x="2133600" y="1676400"/>
            <a:ext cx="5809518" cy="1143000"/>
            <a:chOff x="2133600" y="1676400"/>
            <a:chExt cx="5809518" cy="1143000"/>
          </a:xfrm>
        </p:grpSpPr>
        <p:sp>
          <p:nvSpPr>
            <p:cNvPr id="5" name="TextBox 4"/>
            <p:cNvSpPr txBox="1"/>
            <p:nvPr/>
          </p:nvSpPr>
          <p:spPr>
            <a:xfrm>
              <a:off x="3429000" y="1676400"/>
              <a:ext cx="1602042" cy="461665"/>
            </a:xfrm>
            <a:prstGeom prst="rect">
              <a:avLst/>
            </a:prstGeom>
            <a:noFill/>
          </p:spPr>
          <p:txBody>
            <a:bodyPr wrap="none" rtlCol="0">
              <a:spAutoFit/>
            </a:bodyPr>
            <a:lstStyle/>
            <a:p>
              <a:r>
                <a:rPr lang="nb-NO" sz="2400" b="1" dirty="0" err="1" smtClean="0"/>
                <a:t>Cathode</a:t>
              </a:r>
              <a:r>
                <a:rPr lang="nb-NO" sz="2400" b="1" dirty="0" smtClean="0"/>
                <a:t>(+)</a:t>
              </a:r>
              <a:endParaRPr lang="nb-NO" sz="2400" b="1" dirty="0"/>
            </a:p>
          </p:txBody>
        </p:sp>
        <p:sp>
          <p:nvSpPr>
            <p:cNvPr id="10" name="TextBox 9"/>
            <p:cNvSpPr txBox="1"/>
            <p:nvPr/>
          </p:nvSpPr>
          <p:spPr>
            <a:xfrm>
              <a:off x="3802241" y="2133600"/>
              <a:ext cx="4140877" cy="369332"/>
            </a:xfrm>
            <a:prstGeom prst="rect">
              <a:avLst/>
            </a:prstGeom>
            <a:noFill/>
          </p:spPr>
          <p:txBody>
            <a:bodyPr wrap="none" rtlCol="0">
              <a:spAutoFit/>
            </a:bodyPr>
            <a:lstStyle/>
            <a:p>
              <a:r>
                <a:rPr lang="nb-NO" b="1" dirty="0" err="1" smtClean="0">
                  <a:sym typeface="Symbol"/>
                </a:rPr>
                <a:t>NiO</a:t>
              </a:r>
              <a:r>
                <a:rPr lang="nb-NO" b="1" dirty="0" smtClean="0">
                  <a:sym typeface="Symbol"/>
                </a:rPr>
                <a:t>(OH) + H</a:t>
              </a:r>
              <a:r>
                <a:rPr lang="nb-NO" b="1" baseline="-25000" dirty="0" smtClean="0">
                  <a:sym typeface="Symbol"/>
                </a:rPr>
                <a:t>2</a:t>
              </a:r>
              <a:r>
                <a:rPr lang="nb-NO" b="1" dirty="0" smtClean="0">
                  <a:sym typeface="Symbol"/>
                </a:rPr>
                <a:t>O + e</a:t>
              </a:r>
              <a:r>
                <a:rPr lang="nb-NO" b="1" baseline="30000" dirty="0" smtClean="0">
                  <a:sym typeface="Symbol"/>
                </a:rPr>
                <a:t>– </a:t>
              </a:r>
              <a:r>
                <a:rPr lang="nb-NO" b="1" dirty="0" smtClean="0">
                  <a:sym typeface="Symbol"/>
                </a:rPr>
                <a:t> </a:t>
              </a:r>
              <a:r>
                <a:rPr lang="nb-NO" b="1" dirty="0" smtClean="0"/>
                <a:t>Ni(OH)</a:t>
              </a:r>
              <a:r>
                <a:rPr lang="nb-NO" b="1" baseline="-25000" dirty="0" smtClean="0"/>
                <a:t>2</a:t>
              </a:r>
              <a:r>
                <a:rPr lang="nb-NO" b="1" dirty="0" smtClean="0"/>
                <a:t> + OH</a:t>
              </a:r>
              <a:r>
                <a:rPr lang="nb-NO" b="1" baseline="30000" dirty="0" smtClean="0"/>
                <a:t>-</a:t>
              </a:r>
              <a:r>
                <a:rPr lang="nb-NO" b="1" dirty="0" smtClean="0"/>
                <a:t> </a:t>
              </a:r>
              <a:endParaRPr lang="nb-NO" b="1" baseline="-25000" dirty="0"/>
            </a:p>
          </p:txBody>
        </p:sp>
        <p:cxnSp>
          <p:nvCxnSpPr>
            <p:cNvPr id="15" name="Straight Arrow Connector 14"/>
            <p:cNvCxnSpPr/>
            <p:nvPr/>
          </p:nvCxnSpPr>
          <p:spPr bwMode="auto">
            <a:xfrm flipV="1">
              <a:off x="2133600" y="1905000"/>
              <a:ext cx="1219200" cy="9144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grpSp>
        <p:nvGrpSpPr>
          <p:cNvPr id="9" name="Group 20"/>
          <p:cNvGrpSpPr/>
          <p:nvPr/>
        </p:nvGrpSpPr>
        <p:grpSpPr>
          <a:xfrm>
            <a:off x="1783080" y="3048000"/>
            <a:ext cx="3199872" cy="826532"/>
            <a:chOff x="1783080" y="3048000"/>
            <a:chExt cx="3199872" cy="826532"/>
          </a:xfrm>
        </p:grpSpPr>
        <p:sp>
          <p:nvSpPr>
            <p:cNvPr id="7" name="TextBox 6"/>
            <p:cNvSpPr txBox="1"/>
            <p:nvPr/>
          </p:nvSpPr>
          <p:spPr>
            <a:xfrm>
              <a:off x="3429000" y="3048000"/>
              <a:ext cx="1553952" cy="461665"/>
            </a:xfrm>
            <a:prstGeom prst="rect">
              <a:avLst/>
            </a:prstGeom>
            <a:noFill/>
          </p:spPr>
          <p:txBody>
            <a:bodyPr wrap="none" rtlCol="0">
              <a:spAutoFit/>
            </a:bodyPr>
            <a:lstStyle/>
            <a:p>
              <a:r>
                <a:rPr lang="nb-NO" sz="2400" b="1" dirty="0" err="1" smtClean="0"/>
                <a:t>Electrolyte</a:t>
              </a:r>
              <a:endParaRPr lang="nb-NO" sz="2400" b="1" dirty="0"/>
            </a:p>
          </p:txBody>
        </p:sp>
        <p:sp>
          <p:nvSpPr>
            <p:cNvPr id="11" name="TextBox 10"/>
            <p:cNvSpPr txBox="1"/>
            <p:nvPr/>
          </p:nvSpPr>
          <p:spPr>
            <a:xfrm>
              <a:off x="3886200" y="3505200"/>
              <a:ext cx="697627" cy="369332"/>
            </a:xfrm>
            <a:prstGeom prst="rect">
              <a:avLst/>
            </a:prstGeom>
            <a:noFill/>
          </p:spPr>
          <p:txBody>
            <a:bodyPr wrap="none" rtlCol="0">
              <a:spAutoFit/>
            </a:bodyPr>
            <a:lstStyle/>
            <a:p>
              <a:r>
                <a:rPr lang="nb-NO" b="1" dirty="0" smtClean="0"/>
                <a:t>KOH</a:t>
              </a:r>
              <a:endParaRPr lang="nb-NO" b="1" baseline="-25000" dirty="0"/>
            </a:p>
          </p:txBody>
        </p:sp>
        <p:cxnSp>
          <p:nvCxnSpPr>
            <p:cNvPr id="16" name="Straight Arrow Connector 15"/>
            <p:cNvCxnSpPr/>
            <p:nvPr/>
          </p:nvCxnSpPr>
          <p:spPr bwMode="auto">
            <a:xfrm flipV="1">
              <a:off x="1783080" y="3276600"/>
              <a:ext cx="1493520" cy="228601"/>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grpSp>
      <p:sp>
        <p:nvSpPr>
          <p:cNvPr id="17" name="TextBox 16"/>
          <p:cNvSpPr txBox="1"/>
          <p:nvPr/>
        </p:nvSpPr>
        <p:spPr>
          <a:xfrm>
            <a:off x="2514600" y="5943600"/>
            <a:ext cx="4416594" cy="369332"/>
          </a:xfrm>
          <a:prstGeom prst="rect">
            <a:avLst/>
          </a:prstGeom>
          <a:noFill/>
        </p:spPr>
        <p:txBody>
          <a:bodyPr wrap="none" rtlCol="0">
            <a:spAutoFit/>
          </a:bodyPr>
          <a:lstStyle/>
          <a:p>
            <a:r>
              <a:rPr lang="nb-NO" b="1" dirty="0" err="1" smtClean="0">
                <a:sym typeface="Symbol"/>
              </a:rPr>
              <a:t>NiO</a:t>
            </a:r>
            <a:r>
              <a:rPr lang="nb-NO" b="1" dirty="0" smtClean="0">
                <a:sym typeface="Symbol"/>
              </a:rPr>
              <a:t>(OH) +  </a:t>
            </a:r>
            <a:r>
              <a:rPr lang="nb-NO" b="1" i="1" dirty="0" smtClean="0">
                <a:sym typeface="Symbol"/>
              </a:rPr>
              <a:t>M</a:t>
            </a:r>
            <a:r>
              <a:rPr lang="nb-NO" b="1" dirty="0" smtClean="0">
                <a:sym typeface="Symbol"/>
              </a:rPr>
              <a:t>H  </a:t>
            </a:r>
            <a:r>
              <a:rPr lang="nb-NO" b="1" dirty="0" smtClean="0"/>
              <a:t>Ni(OH)</a:t>
            </a:r>
            <a:r>
              <a:rPr lang="nb-NO" b="1" baseline="-25000" dirty="0" smtClean="0"/>
              <a:t>2</a:t>
            </a:r>
            <a:r>
              <a:rPr lang="nb-NO" b="1" dirty="0" smtClean="0"/>
              <a:t> + </a:t>
            </a:r>
            <a:r>
              <a:rPr lang="nb-NO" b="1" i="1" dirty="0" smtClean="0"/>
              <a:t>M</a:t>
            </a:r>
            <a:r>
              <a:rPr lang="nb-NO" b="1" dirty="0" smtClean="0"/>
              <a:t> </a:t>
            </a:r>
            <a:r>
              <a:rPr lang="nb-NO" b="1" dirty="0" smtClean="0">
                <a:sym typeface="Symbol"/>
              </a:rPr>
              <a:t>	1.3 V</a:t>
            </a:r>
            <a:endParaRPr lang="nb-NO" b="1" baseline="-25000" dirty="0"/>
          </a:p>
        </p:txBody>
      </p:sp>
      <p:sp>
        <p:nvSpPr>
          <p:cNvPr id="18" name="TextBox 17"/>
          <p:cNvSpPr txBox="1"/>
          <p:nvPr/>
        </p:nvSpPr>
        <p:spPr>
          <a:xfrm>
            <a:off x="5486400" y="3352800"/>
            <a:ext cx="2590800" cy="89255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nb-NO" sz="2000" b="1" i="1" dirty="0" smtClean="0"/>
              <a:t>M</a:t>
            </a:r>
            <a:r>
              <a:rPr lang="nb-NO" sz="2000" b="1" dirty="0" smtClean="0"/>
              <a:t> = AB</a:t>
            </a:r>
            <a:r>
              <a:rPr lang="nb-NO" sz="2000" b="1" baseline="-25000" dirty="0" smtClean="0"/>
              <a:t>5</a:t>
            </a:r>
            <a:r>
              <a:rPr lang="nb-NO" sz="2000" b="1" dirty="0" smtClean="0"/>
              <a:t>, AB</a:t>
            </a:r>
            <a:r>
              <a:rPr lang="nb-NO" sz="2000" b="1" baseline="-25000" dirty="0" smtClean="0"/>
              <a:t>2</a:t>
            </a:r>
            <a:r>
              <a:rPr lang="nb-NO" sz="2000" b="1" dirty="0" smtClean="0"/>
              <a:t> </a:t>
            </a:r>
            <a:r>
              <a:rPr lang="nb-NO" dirty="0" smtClean="0"/>
              <a:t/>
            </a:r>
            <a:br>
              <a:rPr lang="nb-NO" dirty="0" smtClean="0"/>
            </a:br>
            <a:r>
              <a:rPr lang="nb-NO" sz="1600" dirty="0" smtClean="0"/>
              <a:t>   A= </a:t>
            </a:r>
            <a:r>
              <a:rPr lang="nb-NO" sz="1600" dirty="0" err="1" smtClean="0"/>
              <a:t>Ce</a:t>
            </a:r>
            <a:r>
              <a:rPr lang="nb-NO" sz="1600" dirty="0" smtClean="0"/>
              <a:t>, Nd, Pr, </a:t>
            </a:r>
            <a:r>
              <a:rPr lang="nb-NO" sz="1600" dirty="0" err="1" smtClean="0"/>
              <a:t>Gd</a:t>
            </a:r>
            <a:r>
              <a:rPr lang="nb-NO" sz="1600" dirty="0" smtClean="0"/>
              <a:t>, Y, La </a:t>
            </a:r>
            <a:br>
              <a:rPr lang="nb-NO" sz="1600" dirty="0" smtClean="0"/>
            </a:br>
            <a:r>
              <a:rPr lang="nb-NO" sz="1600" dirty="0" smtClean="0"/>
              <a:t>   B= Ni, Co, Al, Ti, </a:t>
            </a:r>
            <a:r>
              <a:rPr lang="nb-NO" sz="1600" dirty="0" err="1" smtClean="0"/>
              <a:t>Zr</a:t>
            </a:r>
            <a:r>
              <a:rPr lang="nb-NO" sz="1600" dirty="0" smtClean="0"/>
              <a:t>, Si</a:t>
            </a:r>
            <a:endParaRPr lang="en-US" sz="1600" dirty="0"/>
          </a:p>
        </p:txBody>
      </p:sp>
    </p:spTree>
    <p:extLst>
      <p:ext uri="{BB962C8B-B14F-4D97-AF65-F5344CB8AC3E}">
        <p14:creationId xmlns:p14="http://schemas.microsoft.com/office/powerpoint/2010/main" val="3927944140"/>
      </p:ext>
    </p:extLst>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987824" y="3861048"/>
            <a:ext cx="5438775" cy="299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71800" y="548680"/>
            <a:ext cx="5905500" cy="330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4" cstate="print"/>
          <a:srcRect/>
          <a:stretch>
            <a:fillRect/>
          </a:stretch>
        </p:blipFill>
        <p:spPr bwMode="auto">
          <a:xfrm>
            <a:off x="396875" y="1505223"/>
            <a:ext cx="2270125" cy="4017877"/>
          </a:xfrm>
          <a:prstGeom prst="rect">
            <a:avLst/>
          </a:prstGeom>
          <a:noFill/>
          <a:ln w="9525">
            <a:noFill/>
            <a:miter lim="800000"/>
            <a:headEnd/>
            <a:tailEnd/>
          </a:ln>
          <a:effectLst/>
        </p:spPr>
      </p:pic>
      <p:pic>
        <p:nvPicPr>
          <p:cNvPr id="4099" name="Picture 3"/>
          <p:cNvPicPr>
            <a:picLocks noChangeAspect="1" noChangeArrowheads="1"/>
          </p:cNvPicPr>
          <p:nvPr/>
        </p:nvPicPr>
        <p:blipFill>
          <a:blip r:embed="rId5" cstate="print"/>
          <a:srcRect/>
          <a:stretch>
            <a:fillRect/>
          </a:stretch>
        </p:blipFill>
        <p:spPr bwMode="auto">
          <a:xfrm>
            <a:off x="609600" y="2652524"/>
            <a:ext cx="1943032" cy="2148076"/>
          </a:xfrm>
          <a:prstGeom prst="rect">
            <a:avLst/>
          </a:prstGeom>
          <a:noFill/>
          <a:ln w="9525">
            <a:noFill/>
            <a:miter lim="800000"/>
            <a:headEnd/>
            <a:tailEnd/>
          </a:ln>
          <a:effectLst/>
        </p:spPr>
      </p:pic>
      <p:sp>
        <p:nvSpPr>
          <p:cNvPr id="4" name="TextBox 3"/>
          <p:cNvSpPr txBox="1"/>
          <p:nvPr/>
        </p:nvSpPr>
        <p:spPr>
          <a:xfrm>
            <a:off x="304800" y="304800"/>
            <a:ext cx="3165482" cy="584775"/>
          </a:xfrm>
          <a:prstGeom prst="rect">
            <a:avLst/>
          </a:prstGeom>
          <a:noFill/>
        </p:spPr>
        <p:txBody>
          <a:bodyPr wrap="none" rtlCol="0">
            <a:spAutoFit/>
          </a:bodyPr>
          <a:lstStyle/>
          <a:p>
            <a:r>
              <a:rPr lang="nb-NO" sz="3200" dirty="0" err="1" smtClean="0">
                <a:solidFill>
                  <a:srgbClr val="C00000"/>
                </a:solidFill>
                <a:effectLst>
                  <a:outerShdw blurRad="38100" dist="38100" dir="2700000" algn="tl">
                    <a:srgbClr val="000000">
                      <a:alpha val="43137"/>
                    </a:srgbClr>
                  </a:outerShdw>
                </a:effectLst>
                <a:latin typeface="Arial Black" pitchFamily="34" charset="0"/>
              </a:rPr>
              <a:t>NiMH</a:t>
            </a:r>
            <a:r>
              <a:rPr lang="nb-NO" sz="3200" dirty="0" smtClean="0">
                <a:solidFill>
                  <a:srgbClr val="C00000"/>
                </a:solidFill>
                <a:effectLst>
                  <a:outerShdw blurRad="38100" dist="38100" dir="2700000" algn="tl">
                    <a:srgbClr val="000000">
                      <a:alpha val="43137"/>
                    </a:srgbClr>
                  </a:outerShdw>
                </a:effectLst>
                <a:latin typeface="Arial Black" pitchFamily="34" charset="0"/>
              </a:rPr>
              <a:t>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battery</a:t>
            </a:r>
            <a:endParaRPr lang="nb-NO" sz="3200" dirty="0">
              <a:solidFill>
                <a:srgbClr val="C00000"/>
              </a:solidFill>
              <a:effectLst>
                <a:outerShdw blurRad="38100" dist="38100" dir="2700000" algn="tl">
                  <a:srgbClr val="000000">
                    <a:alpha val="43137"/>
                  </a:srgbClr>
                </a:outerShdw>
              </a:effectLst>
              <a:latin typeface="Arial Black" pitchFamily="34" charset="0"/>
            </a:endParaRPr>
          </a:p>
        </p:txBody>
      </p:sp>
    </p:spTree>
    <p:extLst>
      <p:ext uri="{BB962C8B-B14F-4D97-AF65-F5344CB8AC3E}">
        <p14:creationId xmlns:p14="http://schemas.microsoft.com/office/powerpoint/2010/main" val="2939708066"/>
      </p:ext>
    </p:extLst>
  </p:cSld>
  <p:clrMapOvr>
    <a:masterClrMapping/>
  </p:clrMapOvr>
  <p:transition spd="med">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Na-S battery</a:t>
            </a:r>
            <a:endParaRPr lang="en-GB" dirty="0"/>
          </a:p>
        </p:txBody>
      </p:sp>
      <p:sp>
        <p:nvSpPr>
          <p:cNvPr id="5" name="Content Placeholder 4"/>
          <p:cNvSpPr>
            <a:spLocks noGrp="1"/>
          </p:cNvSpPr>
          <p:nvPr>
            <p:ph idx="1"/>
          </p:nvPr>
        </p:nvSpPr>
        <p:spPr>
          <a:xfrm>
            <a:off x="251520" y="5476360"/>
            <a:ext cx="4536504" cy="695840"/>
          </a:xfrm>
        </p:spPr>
        <p:txBody>
          <a:bodyPr>
            <a:normAutofit fontScale="92500" lnSpcReduction="10000"/>
          </a:bodyPr>
          <a:lstStyle/>
          <a:p>
            <a:r>
              <a:rPr lang="en-GB" dirty="0" smtClean="0">
                <a:solidFill>
                  <a:srgbClr val="FF0000"/>
                </a:solidFill>
              </a:rPr>
              <a:t>Exercise: </a:t>
            </a:r>
            <a:r>
              <a:rPr lang="en-GB" dirty="0" smtClean="0"/>
              <a:t>What is the total reaction and Gibbs expression?</a:t>
            </a:r>
            <a:endParaRPr lang="en-GB" dirty="0"/>
          </a:p>
        </p:txBody>
      </p:sp>
      <p:pic>
        <p:nvPicPr>
          <p:cNvPr id="3" name="Picture 6" descr="D:\temp\DBJWEC001-216\WOST764\E-Book\5\5-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1925" y="659607"/>
            <a:ext cx="3775075" cy="513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0" y="2808119"/>
            <a:ext cx="6027609" cy="1128882"/>
          </a:xfrm>
          <a:prstGeom prst="rect">
            <a:avLst/>
          </a:prstGeom>
        </p:spPr>
      </p:pic>
    </p:spTree>
    <p:extLst>
      <p:ext uri="{BB962C8B-B14F-4D97-AF65-F5344CB8AC3E}">
        <p14:creationId xmlns:p14="http://schemas.microsoft.com/office/powerpoint/2010/main" val="162598788"/>
      </p:ext>
    </p:extLst>
  </p:cSld>
  <p:clrMapOvr>
    <a:masterClrMapping/>
  </p:clrMapOvr>
  <p:transition spd="med">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365126"/>
            <a:ext cx="3606800" cy="1325563"/>
          </a:xfrm>
        </p:spPr>
        <p:txBody>
          <a:bodyPr/>
          <a:lstStyle/>
          <a:p>
            <a:r>
              <a:rPr lang="en-GB" dirty="0" smtClean="0"/>
              <a:t>Redox flow battery</a:t>
            </a:r>
            <a:endParaRPr lang="en-GB" dirty="0"/>
          </a:p>
        </p:txBody>
      </p:sp>
      <p:pic>
        <p:nvPicPr>
          <p:cNvPr id="3" name="Picture 2" descr="D:\temp\DBJWEC001-216\WOST764\E-Book\5\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8427" y="139700"/>
            <a:ext cx="5148533" cy="318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274561" y="3688164"/>
            <a:ext cx="8634452" cy="1604963"/>
          </a:xfrm>
          <a:prstGeom prst="rect">
            <a:avLst/>
          </a:prstGeom>
        </p:spPr>
      </p:pic>
      <p:sp>
        <p:nvSpPr>
          <p:cNvPr id="5" name="TextBox 4"/>
          <p:cNvSpPr txBox="1"/>
          <p:nvPr/>
        </p:nvSpPr>
        <p:spPr>
          <a:xfrm flipH="1">
            <a:off x="394854" y="5727469"/>
            <a:ext cx="8300259" cy="646331"/>
          </a:xfrm>
          <a:prstGeom prst="rect">
            <a:avLst/>
          </a:prstGeom>
          <a:noFill/>
        </p:spPr>
        <p:txBody>
          <a:bodyPr wrap="square" rtlCol="0">
            <a:spAutoFit/>
          </a:bodyPr>
          <a:lstStyle/>
          <a:p>
            <a:r>
              <a:rPr lang="en-GB" dirty="0" smtClean="0"/>
              <a:t>What are the electrodes? </a:t>
            </a:r>
          </a:p>
          <a:p>
            <a:r>
              <a:rPr lang="en-GB" dirty="0" smtClean="0"/>
              <a:t>What goes on in the membrane?</a:t>
            </a:r>
            <a:endParaRPr lang="en-GB" dirty="0"/>
          </a:p>
        </p:txBody>
      </p:sp>
    </p:spTree>
    <p:extLst>
      <p:ext uri="{BB962C8B-B14F-4D97-AF65-F5344CB8AC3E}">
        <p14:creationId xmlns:p14="http://schemas.microsoft.com/office/powerpoint/2010/main" val="2852309055"/>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16777" y="1988840"/>
            <a:ext cx="883521" cy="1563737"/>
            <a:chOff x="396875" y="1505223"/>
            <a:chExt cx="2270125" cy="4017877"/>
          </a:xfrm>
        </p:grpSpPr>
        <p:pic>
          <p:nvPicPr>
            <p:cNvPr id="4098"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6875" y="1505223"/>
              <a:ext cx="2270125" cy="4017877"/>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9600" y="2652524"/>
              <a:ext cx="1943032" cy="2148076"/>
            </a:xfrm>
            <a:prstGeom prst="rect">
              <a:avLst/>
            </a:prstGeom>
            <a:noFill/>
            <a:ln w="9525">
              <a:noFill/>
              <a:miter lim="800000"/>
              <a:headEnd/>
              <a:tailEnd/>
            </a:ln>
            <a:effectLst/>
          </p:spPr>
        </p:pic>
      </p:grpSp>
      <p:sp>
        <p:nvSpPr>
          <p:cNvPr id="4" name="TextBox 3"/>
          <p:cNvSpPr txBox="1"/>
          <p:nvPr/>
        </p:nvSpPr>
        <p:spPr>
          <a:xfrm>
            <a:off x="304800" y="304800"/>
            <a:ext cx="4363246" cy="584775"/>
          </a:xfrm>
          <a:prstGeom prst="rect">
            <a:avLst/>
          </a:prstGeom>
          <a:noFill/>
        </p:spPr>
        <p:txBody>
          <a:bodyPr wrap="none" rtlCol="0">
            <a:spAutoFit/>
          </a:bodyPr>
          <a:lstStyle/>
          <a:p>
            <a:r>
              <a:rPr lang="nb-NO" sz="3200" dirty="0" err="1" smtClean="0">
                <a:solidFill>
                  <a:srgbClr val="C00000"/>
                </a:solidFill>
                <a:effectLst>
                  <a:outerShdw blurRad="38100" dist="38100" dir="2700000" algn="tl">
                    <a:srgbClr val="000000">
                      <a:alpha val="43137"/>
                    </a:srgbClr>
                  </a:outerShdw>
                </a:effectLst>
                <a:latin typeface="Arial Black" pitchFamily="34" charset="0"/>
              </a:rPr>
              <a:t>Role</a:t>
            </a:r>
            <a:r>
              <a:rPr lang="nb-NO" sz="3200" dirty="0" smtClean="0">
                <a:solidFill>
                  <a:srgbClr val="C00000"/>
                </a:solidFill>
                <a:effectLst>
                  <a:outerShdw blurRad="38100" dist="38100" dir="2700000" algn="tl">
                    <a:srgbClr val="000000">
                      <a:alpha val="43137"/>
                    </a:srgbClr>
                  </a:outerShdw>
                </a:effectLst>
                <a:latin typeface="Arial Black" pitchFamily="34" charset="0"/>
              </a:rPr>
              <a:t>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of</a:t>
            </a:r>
            <a:r>
              <a:rPr lang="nb-NO" sz="3200" dirty="0" smtClean="0">
                <a:solidFill>
                  <a:srgbClr val="C00000"/>
                </a:solidFill>
                <a:effectLst>
                  <a:outerShdw blurRad="38100" dist="38100" dir="2700000" algn="tl">
                    <a:srgbClr val="000000">
                      <a:alpha val="43137"/>
                    </a:srgbClr>
                  </a:outerShdw>
                </a:effectLst>
                <a:latin typeface="Arial Black" pitchFamily="34" charset="0"/>
              </a:rPr>
              <a:t>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electrolyte</a:t>
            </a:r>
            <a:endParaRPr lang="nb-NO" sz="3200" dirty="0">
              <a:solidFill>
                <a:srgbClr val="C00000"/>
              </a:solidFill>
              <a:effectLst>
                <a:outerShdw blurRad="38100" dist="38100" dir="2700000" algn="tl">
                  <a:srgbClr val="000000">
                    <a:alpha val="43137"/>
                  </a:srgbClr>
                </a:outerShdw>
              </a:effectLst>
              <a:latin typeface="Arial Black" pitchFamily="34" charset="0"/>
            </a:endParaRPr>
          </a:p>
        </p:txBody>
      </p:sp>
      <p:sp>
        <p:nvSpPr>
          <p:cNvPr id="2" name="TextBox 1"/>
          <p:cNvSpPr txBox="1"/>
          <p:nvPr/>
        </p:nvSpPr>
        <p:spPr>
          <a:xfrm>
            <a:off x="1835696" y="1916832"/>
            <a:ext cx="7128792" cy="3693319"/>
          </a:xfrm>
          <a:prstGeom prst="rect">
            <a:avLst/>
          </a:prstGeom>
          <a:noFill/>
        </p:spPr>
        <p:txBody>
          <a:bodyPr wrap="square" rtlCol="0">
            <a:spAutoFit/>
          </a:bodyPr>
          <a:lstStyle/>
          <a:p>
            <a:r>
              <a:rPr lang="en-GB" dirty="0"/>
              <a:t>Both </a:t>
            </a:r>
            <a:r>
              <a:rPr lang="en-GB" dirty="0" err="1" smtClean="0"/>
              <a:t>NiCd</a:t>
            </a:r>
            <a:r>
              <a:rPr lang="en-GB" dirty="0" smtClean="0"/>
              <a:t> and NiMH batteries require </a:t>
            </a:r>
            <a:r>
              <a:rPr lang="en-GB" dirty="0"/>
              <a:t>some volume for the electrolyte, </a:t>
            </a:r>
            <a:r>
              <a:rPr lang="en-GB" dirty="0" smtClean="0"/>
              <a:t>as material </a:t>
            </a:r>
            <a:r>
              <a:rPr lang="en-GB" dirty="0"/>
              <a:t>is moved from the electrodes into the electrolyte, and vice versa. </a:t>
            </a:r>
            <a:endParaRPr lang="en-GB" dirty="0" smtClean="0"/>
          </a:p>
          <a:p>
            <a:endParaRPr lang="en-GB" dirty="0"/>
          </a:p>
          <a:p>
            <a:r>
              <a:rPr lang="en-GB" b="1" dirty="0" smtClean="0"/>
              <a:t>Would </a:t>
            </a:r>
            <a:r>
              <a:rPr lang="en-GB" b="1" dirty="0"/>
              <a:t>it not be better if the ionic charge could merely travel from within the </a:t>
            </a:r>
            <a:r>
              <a:rPr lang="en-GB" b="1" dirty="0" smtClean="0"/>
              <a:t>anode, through the electrolyte, </a:t>
            </a:r>
            <a:r>
              <a:rPr lang="en-GB" b="1" dirty="0"/>
              <a:t>into the cathode?</a:t>
            </a:r>
            <a:r>
              <a:rPr lang="en-GB" dirty="0"/>
              <a:t> </a:t>
            </a:r>
            <a:endParaRPr lang="en-GB" dirty="0" smtClean="0"/>
          </a:p>
          <a:p>
            <a:endParaRPr lang="en-GB" dirty="0"/>
          </a:p>
          <a:p>
            <a:r>
              <a:rPr lang="en-GB" dirty="0" smtClean="0"/>
              <a:t>And back. The rocking chair battery.</a:t>
            </a:r>
            <a:endParaRPr lang="en-GB" dirty="0" smtClean="0"/>
          </a:p>
          <a:p>
            <a:endParaRPr lang="en-GB" dirty="0"/>
          </a:p>
          <a:p>
            <a:r>
              <a:rPr lang="en-GB" dirty="0" smtClean="0"/>
              <a:t>The </a:t>
            </a:r>
            <a:r>
              <a:rPr lang="en-GB" dirty="0"/>
              <a:t>electrolyte could </a:t>
            </a:r>
            <a:r>
              <a:rPr lang="en-GB" dirty="0" smtClean="0"/>
              <a:t>then be </a:t>
            </a:r>
            <a:r>
              <a:rPr lang="en-GB" dirty="0"/>
              <a:t>reduced to a simple ionic </a:t>
            </a:r>
            <a:r>
              <a:rPr lang="en-GB" dirty="0" smtClean="0"/>
              <a:t>conductor</a:t>
            </a:r>
            <a:r>
              <a:rPr lang="en-GB" dirty="0" smtClean="0"/>
              <a:t>.</a:t>
            </a:r>
          </a:p>
          <a:p>
            <a:endParaRPr lang="en-GB" dirty="0"/>
          </a:p>
          <a:p>
            <a:r>
              <a:rPr lang="en-GB" dirty="0" smtClean="0"/>
              <a:t>This is exactly the idea behind the Li</a:t>
            </a:r>
            <a:r>
              <a:rPr lang="en-GB" baseline="30000" dirty="0" smtClean="0"/>
              <a:t>+</a:t>
            </a:r>
            <a:r>
              <a:rPr lang="en-GB" dirty="0" smtClean="0"/>
              <a:t> ion battery</a:t>
            </a:r>
            <a:endParaRPr lang="en-GB" dirty="0" smtClean="0"/>
          </a:p>
        </p:txBody>
      </p:sp>
    </p:spTree>
    <p:extLst>
      <p:ext uri="{BB962C8B-B14F-4D97-AF65-F5344CB8AC3E}">
        <p14:creationId xmlns:p14="http://schemas.microsoft.com/office/powerpoint/2010/main" val="310317875"/>
      </p:ext>
    </p:extLst>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320"/>
            <a:ext cx="8538152" cy="5746968"/>
          </a:xfrm>
        </p:spPr>
        <p:txBody>
          <a:bodyPr/>
          <a:lstStyle/>
          <a:p>
            <a:pPr algn="ctr"/>
            <a:r>
              <a:rPr lang="en-GB" dirty="0" smtClean="0"/>
              <a:t>Li ion batteries</a:t>
            </a:r>
            <a:endParaRPr lang="en-GB" dirty="0"/>
          </a:p>
        </p:txBody>
      </p:sp>
    </p:spTree>
    <p:extLst>
      <p:ext uri="{BB962C8B-B14F-4D97-AF65-F5344CB8AC3E}">
        <p14:creationId xmlns:p14="http://schemas.microsoft.com/office/powerpoint/2010/main" val="2483977908"/>
      </p:ext>
    </p:extLst>
  </p:cSld>
  <p:clrMapOvr>
    <a:masterClrMapping/>
  </p:clrMapOvr>
  <p:transition spd="med">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2"/>
          <p:cNvSpPr txBox="1"/>
          <p:nvPr/>
        </p:nvSpPr>
        <p:spPr>
          <a:xfrm>
            <a:off x="304800" y="304800"/>
            <a:ext cx="6040051" cy="584775"/>
          </a:xfrm>
          <a:prstGeom prst="rect">
            <a:avLst/>
          </a:prstGeom>
          <a:noFill/>
        </p:spPr>
        <p:txBody>
          <a:bodyPr wrap="none" rtlCol="0">
            <a:spAutoFit/>
          </a:bodyPr>
          <a:lstStyle/>
          <a:p>
            <a:r>
              <a:rPr lang="nb-NO" sz="3200" dirty="0" smtClean="0">
                <a:solidFill>
                  <a:srgbClr val="C00000"/>
                </a:solidFill>
                <a:effectLst>
                  <a:outerShdw blurRad="38100" dist="38100" dir="2700000" algn="tl">
                    <a:srgbClr val="000000">
                      <a:alpha val="43137"/>
                    </a:srgbClr>
                  </a:outerShdw>
                </a:effectLst>
                <a:latin typeface="Arial Black" pitchFamily="34" charset="0"/>
              </a:rPr>
              <a:t>Li-</a:t>
            </a:r>
            <a:r>
              <a:rPr lang="nb-NO" sz="3200" dirty="0" err="1" smtClean="0">
                <a:solidFill>
                  <a:srgbClr val="C00000"/>
                </a:solidFill>
                <a:effectLst>
                  <a:outerShdw blurRad="38100" dist="38100" dir="2700000" algn="tl">
                    <a:srgbClr val="000000">
                      <a:alpha val="43137"/>
                    </a:srgbClr>
                  </a:outerShdw>
                </a:effectLst>
                <a:latin typeface="Arial Black" pitchFamily="34" charset="0"/>
              </a:rPr>
              <a:t>battery</a:t>
            </a:r>
            <a:r>
              <a:rPr lang="nb-NO" sz="3200" dirty="0" smtClean="0">
                <a:solidFill>
                  <a:srgbClr val="C00000"/>
                </a:solidFill>
                <a:effectLst>
                  <a:outerShdw blurRad="38100" dist="38100" dir="2700000" algn="tl">
                    <a:srgbClr val="000000">
                      <a:alpha val="43137"/>
                    </a:srgbClr>
                  </a:outerShdw>
                </a:effectLst>
                <a:latin typeface="Arial Black" pitchFamily="34" charset="0"/>
              </a:rPr>
              <a:t> – The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beginning</a:t>
            </a:r>
            <a:endParaRPr lang="nb-NO" sz="3200" dirty="0">
              <a:solidFill>
                <a:srgbClr val="C00000"/>
              </a:solidFill>
              <a:effectLst>
                <a:outerShdw blurRad="38100" dist="38100" dir="2700000" algn="tl">
                  <a:srgbClr val="000000">
                    <a:alpha val="43137"/>
                  </a:srgbClr>
                </a:outerShdw>
              </a:effectLst>
              <a:latin typeface="Arial Black" pitchFamily="34" charset="0"/>
            </a:endParaRPr>
          </a:p>
        </p:txBody>
      </p:sp>
      <p:sp>
        <p:nvSpPr>
          <p:cNvPr id="3" name="TekstSylinder 2"/>
          <p:cNvSpPr txBox="1"/>
          <p:nvPr/>
        </p:nvSpPr>
        <p:spPr>
          <a:xfrm>
            <a:off x="1115616" y="980728"/>
            <a:ext cx="7200800" cy="1477328"/>
          </a:xfrm>
          <a:prstGeom prst="rect">
            <a:avLst/>
          </a:prstGeom>
          <a:noFill/>
        </p:spPr>
        <p:txBody>
          <a:bodyPr wrap="square" rtlCol="0">
            <a:spAutoFit/>
          </a:bodyPr>
          <a:lstStyle/>
          <a:p>
            <a:r>
              <a:rPr lang="en-GB" dirty="0"/>
              <a:t>The concept of rechargeable lithium batteries was first </a:t>
            </a:r>
            <a:r>
              <a:rPr lang="en-GB" dirty="0" smtClean="0"/>
              <a:t>demonstrated </a:t>
            </a:r>
            <a:r>
              <a:rPr lang="en-GB" dirty="0"/>
              <a:t>with a </a:t>
            </a:r>
            <a:r>
              <a:rPr lang="en-GB" dirty="0" smtClean="0"/>
              <a:t>transition metal </a:t>
            </a:r>
            <a:r>
              <a:rPr lang="en-GB" dirty="0" err="1"/>
              <a:t>sulfide</a:t>
            </a:r>
            <a:r>
              <a:rPr lang="en-GB" dirty="0"/>
              <a:t> TiS</a:t>
            </a:r>
            <a:r>
              <a:rPr lang="en-GB" baseline="-25000" dirty="0"/>
              <a:t>2</a:t>
            </a:r>
            <a:r>
              <a:rPr lang="en-GB" dirty="0"/>
              <a:t> as the cathode, metallic lithium as the anode, and a </a:t>
            </a:r>
            <a:r>
              <a:rPr lang="en-GB" dirty="0" err="1" smtClean="0"/>
              <a:t>nonaqueous</a:t>
            </a:r>
            <a:r>
              <a:rPr lang="en-GB" dirty="0" smtClean="0"/>
              <a:t> electrolyte.</a:t>
            </a:r>
          </a:p>
          <a:p>
            <a:endParaRPr lang="en-GB" dirty="0"/>
          </a:p>
          <a:p>
            <a:endParaRPr lang="en-GB"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923928" y="2449122"/>
            <a:ext cx="3347070" cy="3396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vrundet rektangel 3"/>
          <p:cNvSpPr/>
          <p:nvPr/>
        </p:nvSpPr>
        <p:spPr>
          <a:xfrm>
            <a:off x="2051720" y="2564904"/>
            <a:ext cx="909902" cy="2880320"/>
          </a:xfrm>
          <a:prstGeom prst="roundRect">
            <a:avLst/>
          </a:prstGeom>
          <a:solidFill>
            <a:srgbClr val="FFFF0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800" b="1" dirty="0" smtClean="0">
                <a:solidFill>
                  <a:sysClr val="windowText" lastClr="000000"/>
                </a:solidFill>
              </a:rPr>
              <a:t>Li</a:t>
            </a:r>
            <a:endParaRPr lang="en-GB" sz="2800" b="1" dirty="0">
              <a:solidFill>
                <a:sysClr val="windowText" lastClr="000000"/>
              </a:solidFill>
            </a:endParaRPr>
          </a:p>
        </p:txBody>
      </p:sp>
      <p:sp>
        <p:nvSpPr>
          <p:cNvPr id="5" name="Frihåndsform 4"/>
          <p:cNvSpPr/>
          <p:nvPr/>
        </p:nvSpPr>
        <p:spPr>
          <a:xfrm>
            <a:off x="2441864" y="2148209"/>
            <a:ext cx="3107533" cy="480691"/>
          </a:xfrm>
          <a:custGeom>
            <a:avLst/>
            <a:gdLst>
              <a:gd name="connsiteX0" fmla="*/ 83127 w 3107533"/>
              <a:gd name="connsiteY0" fmla="*/ 459909 h 480691"/>
              <a:gd name="connsiteX1" fmla="*/ 41563 w 3107533"/>
              <a:gd name="connsiteY1" fmla="*/ 407955 h 480691"/>
              <a:gd name="connsiteX2" fmla="*/ 31172 w 3107533"/>
              <a:gd name="connsiteY2" fmla="*/ 376782 h 480691"/>
              <a:gd name="connsiteX3" fmla="*/ 0 w 3107533"/>
              <a:gd name="connsiteY3" fmla="*/ 293655 h 480691"/>
              <a:gd name="connsiteX4" fmla="*/ 10391 w 3107533"/>
              <a:gd name="connsiteY4" fmla="*/ 127400 h 480691"/>
              <a:gd name="connsiteX5" fmla="*/ 31172 w 3107533"/>
              <a:gd name="connsiteY5" fmla="*/ 96227 h 480691"/>
              <a:gd name="connsiteX6" fmla="*/ 93518 w 3107533"/>
              <a:gd name="connsiteY6" fmla="*/ 44273 h 480691"/>
              <a:gd name="connsiteX7" fmla="*/ 124691 w 3107533"/>
              <a:gd name="connsiteY7" fmla="*/ 33882 h 480691"/>
              <a:gd name="connsiteX8" fmla="*/ 426027 w 3107533"/>
              <a:gd name="connsiteY8" fmla="*/ 23491 h 480691"/>
              <a:gd name="connsiteX9" fmla="*/ 529936 w 3107533"/>
              <a:gd name="connsiteY9" fmla="*/ 13100 h 480691"/>
              <a:gd name="connsiteX10" fmla="*/ 748145 w 3107533"/>
              <a:gd name="connsiteY10" fmla="*/ 33882 h 480691"/>
              <a:gd name="connsiteX11" fmla="*/ 893618 w 3107533"/>
              <a:gd name="connsiteY11" fmla="*/ 33882 h 480691"/>
              <a:gd name="connsiteX12" fmla="*/ 1350818 w 3107533"/>
              <a:gd name="connsiteY12" fmla="*/ 23491 h 480691"/>
              <a:gd name="connsiteX13" fmla="*/ 1880754 w 3107533"/>
              <a:gd name="connsiteY13" fmla="*/ 2709 h 480691"/>
              <a:gd name="connsiteX14" fmla="*/ 2587336 w 3107533"/>
              <a:gd name="connsiteY14" fmla="*/ 13100 h 480691"/>
              <a:gd name="connsiteX15" fmla="*/ 2878281 w 3107533"/>
              <a:gd name="connsiteY15" fmla="*/ 44273 h 480691"/>
              <a:gd name="connsiteX16" fmla="*/ 2951018 w 3107533"/>
              <a:gd name="connsiteY16" fmla="*/ 75446 h 480691"/>
              <a:gd name="connsiteX17" fmla="*/ 3013363 w 3107533"/>
              <a:gd name="connsiteY17" fmla="*/ 117009 h 480691"/>
              <a:gd name="connsiteX18" fmla="*/ 3023754 w 3107533"/>
              <a:gd name="connsiteY18" fmla="*/ 148182 h 480691"/>
              <a:gd name="connsiteX19" fmla="*/ 3065318 w 3107533"/>
              <a:gd name="connsiteY19" fmla="*/ 210527 h 480691"/>
              <a:gd name="connsiteX20" fmla="*/ 3086100 w 3107533"/>
              <a:gd name="connsiteY20" fmla="*/ 272873 h 480691"/>
              <a:gd name="connsiteX21" fmla="*/ 3106881 w 3107533"/>
              <a:gd name="connsiteY21" fmla="*/ 376782 h 480691"/>
              <a:gd name="connsiteX22" fmla="*/ 3096491 w 3107533"/>
              <a:gd name="connsiteY22" fmla="*/ 407955 h 480691"/>
              <a:gd name="connsiteX23" fmla="*/ 3106881 w 3107533"/>
              <a:gd name="connsiteY23" fmla="*/ 449518 h 480691"/>
              <a:gd name="connsiteX24" fmla="*/ 3106881 w 3107533"/>
              <a:gd name="connsiteY24" fmla="*/ 480691 h 48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07533" h="480691">
                <a:moveTo>
                  <a:pt x="83127" y="459909"/>
                </a:moveTo>
                <a:cubicBezTo>
                  <a:pt x="69272" y="442591"/>
                  <a:pt x="53317" y="426762"/>
                  <a:pt x="41563" y="407955"/>
                </a:cubicBezTo>
                <a:cubicBezTo>
                  <a:pt x="35758" y="398667"/>
                  <a:pt x="35018" y="387038"/>
                  <a:pt x="31172" y="376782"/>
                </a:cubicBezTo>
                <a:cubicBezTo>
                  <a:pt x="-6105" y="277373"/>
                  <a:pt x="23588" y="364416"/>
                  <a:pt x="0" y="293655"/>
                </a:cubicBezTo>
                <a:cubicBezTo>
                  <a:pt x="3464" y="238237"/>
                  <a:pt x="1731" y="182247"/>
                  <a:pt x="10391" y="127400"/>
                </a:cubicBezTo>
                <a:cubicBezTo>
                  <a:pt x="12339" y="115065"/>
                  <a:pt x="23177" y="105821"/>
                  <a:pt x="31172" y="96227"/>
                </a:cubicBezTo>
                <a:cubicBezTo>
                  <a:pt x="47585" y="76531"/>
                  <a:pt x="70167" y="55949"/>
                  <a:pt x="93518" y="44273"/>
                </a:cubicBezTo>
                <a:cubicBezTo>
                  <a:pt x="103315" y="39375"/>
                  <a:pt x="113759" y="34565"/>
                  <a:pt x="124691" y="33882"/>
                </a:cubicBezTo>
                <a:cubicBezTo>
                  <a:pt x="225000" y="27613"/>
                  <a:pt x="325582" y="26955"/>
                  <a:pt x="426027" y="23491"/>
                </a:cubicBezTo>
                <a:cubicBezTo>
                  <a:pt x="460663" y="20027"/>
                  <a:pt x="495127" y="13100"/>
                  <a:pt x="529936" y="13100"/>
                </a:cubicBezTo>
                <a:cubicBezTo>
                  <a:pt x="568923" y="13100"/>
                  <a:pt x="701129" y="28658"/>
                  <a:pt x="748145" y="33882"/>
                </a:cubicBezTo>
                <a:cubicBezTo>
                  <a:pt x="825389" y="8134"/>
                  <a:pt x="734262" y="33882"/>
                  <a:pt x="893618" y="33882"/>
                </a:cubicBezTo>
                <a:cubicBezTo>
                  <a:pt x="1046057" y="33882"/>
                  <a:pt x="1198418" y="26955"/>
                  <a:pt x="1350818" y="23491"/>
                </a:cubicBezTo>
                <a:cubicBezTo>
                  <a:pt x="1558139" y="-11063"/>
                  <a:pt x="1457253" y="2709"/>
                  <a:pt x="1880754" y="2709"/>
                </a:cubicBezTo>
                <a:cubicBezTo>
                  <a:pt x="2116307" y="2709"/>
                  <a:pt x="2351809" y="9636"/>
                  <a:pt x="2587336" y="13100"/>
                </a:cubicBezTo>
                <a:cubicBezTo>
                  <a:pt x="2837822" y="24486"/>
                  <a:pt x="2743571" y="-631"/>
                  <a:pt x="2878281" y="44273"/>
                </a:cubicBezTo>
                <a:cubicBezTo>
                  <a:pt x="2910531" y="55023"/>
                  <a:pt x="2918916" y="56185"/>
                  <a:pt x="2951018" y="75446"/>
                </a:cubicBezTo>
                <a:cubicBezTo>
                  <a:pt x="2972435" y="88296"/>
                  <a:pt x="3013363" y="117009"/>
                  <a:pt x="3013363" y="117009"/>
                </a:cubicBezTo>
                <a:cubicBezTo>
                  <a:pt x="3016827" y="127400"/>
                  <a:pt x="3018435" y="138607"/>
                  <a:pt x="3023754" y="148182"/>
                </a:cubicBezTo>
                <a:cubicBezTo>
                  <a:pt x="3035884" y="170015"/>
                  <a:pt x="3065318" y="210527"/>
                  <a:pt x="3065318" y="210527"/>
                </a:cubicBezTo>
                <a:cubicBezTo>
                  <a:pt x="3072245" y="231309"/>
                  <a:pt x="3083002" y="251187"/>
                  <a:pt x="3086100" y="272873"/>
                </a:cubicBezTo>
                <a:cubicBezTo>
                  <a:pt x="3098040" y="356452"/>
                  <a:pt x="3088747" y="322374"/>
                  <a:pt x="3106881" y="376782"/>
                </a:cubicBezTo>
                <a:cubicBezTo>
                  <a:pt x="3103418" y="387173"/>
                  <a:pt x="3096491" y="397002"/>
                  <a:pt x="3096491" y="407955"/>
                </a:cubicBezTo>
                <a:cubicBezTo>
                  <a:pt x="3096491" y="422236"/>
                  <a:pt x="3104862" y="435381"/>
                  <a:pt x="3106881" y="449518"/>
                </a:cubicBezTo>
                <a:cubicBezTo>
                  <a:pt x="3108350" y="459805"/>
                  <a:pt x="3106881" y="470300"/>
                  <a:pt x="3106881" y="48069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kstSylinder 5"/>
          <p:cNvSpPr txBox="1"/>
          <p:nvPr/>
        </p:nvSpPr>
        <p:spPr>
          <a:xfrm>
            <a:off x="3779912" y="2132856"/>
            <a:ext cx="486030" cy="369332"/>
          </a:xfrm>
          <a:prstGeom prst="rect">
            <a:avLst/>
          </a:prstGeom>
          <a:noFill/>
        </p:spPr>
        <p:txBody>
          <a:bodyPr wrap="none" rtlCol="0">
            <a:spAutoFit/>
          </a:bodyPr>
          <a:lstStyle/>
          <a:p>
            <a:r>
              <a:rPr lang="en-GB" dirty="0" smtClean="0"/>
              <a:t>2 V</a:t>
            </a:r>
            <a:endParaRPr lang="en-GB" dirty="0"/>
          </a:p>
        </p:txBody>
      </p:sp>
      <p:sp>
        <p:nvSpPr>
          <p:cNvPr id="7" name="Frihåndsform 6"/>
          <p:cNvSpPr/>
          <p:nvPr/>
        </p:nvSpPr>
        <p:spPr>
          <a:xfrm>
            <a:off x="3344154" y="2618509"/>
            <a:ext cx="344619" cy="3035016"/>
          </a:xfrm>
          <a:custGeom>
            <a:avLst/>
            <a:gdLst>
              <a:gd name="connsiteX0" fmla="*/ 303055 w 344619"/>
              <a:gd name="connsiteY0" fmla="*/ 0 h 3035016"/>
              <a:gd name="connsiteX1" fmla="*/ 282273 w 344619"/>
              <a:gd name="connsiteY1" fmla="*/ 135082 h 3035016"/>
              <a:gd name="connsiteX2" fmla="*/ 261491 w 344619"/>
              <a:gd name="connsiteY2" fmla="*/ 218209 h 3035016"/>
              <a:gd name="connsiteX3" fmla="*/ 230319 w 344619"/>
              <a:gd name="connsiteY3" fmla="*/ 249382 h 3035016"/>
              <a:gd name="connsiteX4" fmla="*/ 178364 w 344619"/>
              <a:gd name="connsiteY4" fmla="*/ 322118 h 3035016"/>
              <a:gd name="connsiteX5" fmla="*/ 147191 w 344619"/>
              <a:gd name="connsiteY5" fmla="*/ 332509 h 3035016"/>
              <a:gd name="connsiteX6" fmla="*/ 126410 w 344619"/>
              <a:gd name="connsiteY6" fmla="*/ 363682 h 3035016"/>
              <a:gd name="connsiteX7" fmla="*/ 74455 w 344619"/>
              <a:gd name="connsiteY7" fmla="*/ 426027 h 3035016"/>
              <a:gd name="connsiteX8" fmla="*/ 116019 w 344619"/>
              <a:gd name="connsiteY8" fmla="*/ 488373 h 3035016"/>
              <a:gd name="connsiteX9" fmla="*/ 157582 w 344619"/>
              <a:gd name="connsiteY9" fmla="*/ 529936 h 3035016"/>
              <a:gd name="connsiteX10" fmla="*/ 178364 w 344619"/>
              <a:gd name="connsiteY10" fmla="*/ 758536 h 3035016"/>
              <a:gd name="connsiteX11" fmla="*/ 136801 w 344619"/>
              <a:gd name="connsiteY11" fmla="*/ 820882 h 3035016"/>
              <a:gd name="connsiteX12" fmla="*/ 116019 w 344619"/>
              <a:gd name="connsiteY12" fmla="*/ 893618 h 3035016"/>
              <a:gd name="connsiteX13" fmla="*/ 74455 w 344619"/>
              <a:gd name="connsiteY13" fmla="*/ 955964 h 3035016"/>
              <a:gd name="connsiteX14" fmla="*/ 116019 w 344619"/>
              <a:gd name="connsiteY14" fmla="*/ 1070264 h 3035016"/>
              <a:gd name="connsiteX15" fmla="*/ 147191 w 344619"/>
              <a:gd name="connsiteY15" fmla="*/ 1080655 h 3035016"/>
              <a:gd name="connsiteX16" fmla="*/ 157582 w 344619"/>
              <a:gd name="connsiteY16" fmla="*/ 1215736 h 3035016"/>
              <a:gd name="connsiteX17" fmla="*/ 136801 w 344619"/>
              <a:gd name="connsiteY17" fmla="*/ 1246909 h 3035016"/>
              <a:gd name="connsiteX18" fmla="*/ 105628 w 344619"/>
              <a:gd name="connsiteY18" fmla="*/ 1309255 h 3035016"/>
              <a:gd name="connsiteX19" fmla="*/ 74455 w 344619"/>
              <a:gd name="connsiteY19" fmla="*/ 1330036 h 3035016"/>
              <a:gd name="connsiteX20" fmla="*/ 43282 w 344619"/>
              <a:gd name="connsiteY20" fmla="*/ 1361209 h 3035016"/>
              <a:gd name="connsiteX21" fmla="*/ 32891 w 344619"/>
              <a:gd name="connsiteY21" fmla="*/ 1392382 h 3035016"/>
              <a:gd name="connsiteX22" fmla="*/ 1719 w 344619"/>
              <a:gd name="connsiteY22" fmla="*/ 1433946 h 3035016"/>
              <a:gd name="connsiteX23" fmla="*/ 12110 w 344619"/>
              <a:gd name="connsiteY23" fmla="*/ 1558636 h 3035016"/>
              <a:gd name="connsiteX24" fmla="*/ 32891 w 344619"/>
              <a:gd name="connsiteY24" fmla="*/ 1589809 h 3035016"/>
              <a:gd name="connsiteX25" fmla="*/ 126410 w 344619"/>
              <a:gd name="connsiteY25" fmla="*/ 1662546 h 3035016"/>
              <a:gd name="connsiteX26" fmla="*/ 157582 w 344619"/>
              <a:gd name="connsiteY26" fmla="*/ 1672936 h 3035016"/>
              <a:gd name="connsiteX27" fmla="*/ 178364 w 344619"/>
              <a:gd name="connsiteY27" fmla="*/ 1704109 h 3035016"/>
              <a:gd name="connsiteX28" fmla="*/ 240710 w 344619"/>
              <a:gd name="connsiteY28" fmla="*/ 1745673 h 3035016"/>
              <a:gd name="connsiteX29" fmla="*/ 251101 w 344619"/>
              <a:gd name="connsiteY29" fmla="*/ 1984664 h 3035016"/>
              <a:gd name="connsiteX30" fmla="*/ 230319 w 344619"/>
              <a:gd name="connsiteY30" fmla="*/ 2015836 h 3035016"/>
              <a:gd name="connsiteX31" fmla="*/ 178364 w 344619"/>
              <a:gd name="connsiteY31" fmla="*/ 2109355 h 3035016"/>
              <a:gd name="connsiteX32" fmla="*/ 157582 w 344619"/>
              <a:gd name="connsiteY32" fmla="*/ 2140527 h 3035016"/>
              <a:gd name="connsiteX33" fmla="*/ 136801 w 344619"/>
              <a:gd name="connsiteY33" fmla="*/ 2171700 h 3035016"/>
              <a:gd name="connsiteX34" fmla="*/ 188755 w 344619"/>
              <a:gd name="connsiteY34" fmla="*/ 2286000 h 3035016"/>
              <a:gd name="connsiteX35" fmla="*/ 282273 w 344619"/>
              <a:gd name="connsiteY35" fmla="*/ 2358736 h 3035016"/>
              <a:gd name="connsiteX36" fmla="*/ 334228 w 344619"/>
              <a:gd name="connsiteY36" fmla="*/ 2452255 h 3035016"/>
              <a:gd name="connsiteX37" fmla="*/ 344619 w 344619"/>
              <a:gd name="connsiteY37" fmla="*/ 2514600 h 3035016"/>
              <a:gd name="connsiteX38" fmla="*/ 334228 w 344619"/>
              <a:gd name="connsiteY38" fmla="*/ 2660073 h 3035016"/>
              <a:gd name="connsiteX39" fmla="*/ 323837 w 344619"/>
              <a:gd name="connsiteY39" fmla="*/ 2691246 h 3035016"/>
              <a:gd name="connsiteX40" fmla="*/ 292664 w 344619"/>
              <a:gd name="connsiteY40" fmla="*/ 2722418 h 3035016"/>
              <a:gd name="connsiteX41" fmla="*/ 261491 w 344619"/>
              <a:gd name="connsiteY41" fmla="*/ 2732809 h 3035016"/>
              <a:gd name="connsiteX42" fmla="*/ 230319 w 344619"/>
              <a:gd name="connsiteY42" fmla="*/ 2763982 h 3035016"/>
              <a:gd name="connsiteX43" fmla="*/ 167973 w 344619"/>
              <a:gd name="connsiteY43" fmla="*/ 2784764 h 3035016"/>
              <a:gd name="connsiteX44" fmla="*/ 136801 w 344619"/>
              <a:gd name="connsiteY44" fmla="*/ 2805546 h 3035016"/>
              <a:gd name="connsiteX45" fmla="*/ 105628 w 344619"/>
              <a:gd name="connsiteY45" fmla="*/ 2815936 h 3035016"/>
              <a:gd name="connsiteX46" fmla="*/ 84846 w 344619"/>
              <a:gd name="connsiteY46" fmla="*/ 2847109 h 3035016"/>
              <a:gd name="connsiteX47" fmla="*/ 53673 w 344619"/>
              <a:gd name="connsiteY47" fmla="*/ 2878282 h 3035016"/>
              <a:gd name="connsiteX48" fmla="*/ 105628 w 344619"/>
              <a:gd name="connsiteY48" fmla="*/ 2971800 h 3035016"/>
              <a:gd name="connsiteX49" fmla="*/ 126410 w 344619"/>
              <a:gd name="connsiteY49" fmla="*/ 3002973 h 3035016"/>
              <a:gd name="connsiteX50" fmla="*/ 188755 w 344619"/>
              <a:gd name="connsiteY50" fmla="*/ 3034146 h 3035016"/>
              <a:gd name="connsiteX51" fmla="*/ 230319 w 344619"/>
              <a:gd name="connsiteY51" fmla="*/ 3034146 h 3035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44619" h="3035016">
                <a:moveTo>
                  <a:pt x="303055" y="0"/>
                </a:moveTo>
                <a:cubicBezTo>
                  <a:pt x="295272" y="54483"/>
                  <a:pt x="291884" y="82222"/>
                  <a:pt x="282273" y="135082"/>
                </a:cubicBezTo>
                <a:cubicBezTo>
                  <a:pt x="280961" y="142296"/>
                  <a:pt x="270504" y="204690"/>
                  <a:pt x="261491" y="218209"/>
                </a:cubicBezTo>
                <a:cubicBezTo>
                  <a:pt x="253340" y="230436"/>
                  <a:pt x="239726" y="238093"/>
                  <a:pt x="230319" y="249382"/>
                </a:cubicBezTo>
                <a:cubicBezTo>
                  <a:pt x="213089" y="270058"/>
                  <a:pt x="198783" y="305102"/>
                  <a:pt x="178364" y="322118"/>
                </a:cubicBezTo>
                <a:cubicBezTo>
                  <a:pt x="169950" y="329130"/>
                  <a:pt x="157582" y="329045"/>
                  <a:pt x="147191" y="332509"/>
                </a:cubicBezTo>
                <a:cubicBezTo>
                  <a:pt x="140264" y="342900"/>
                  <a:pt x="134405" y="354088"/>
                  <a:pt x="126410" y="363682"/>
                </a:cubicBezTo>
                <a:cubicBezTo>
                  <a:pt x="59728" y="443702"/>
                  <a:pt x="126060" y="348622"/>
                  <a:pt x="74455" y="426027"/>
                </a:cubicBezTo>
                <a:cubicBezTo>
                  <a:pt x="99162" y="500149"/>
                  <a:pt x="64128" y="410537"/>
                  <a:pt x="116019" y="488373"/>
                </a:cubicBezTo>
                <a:cubicBezTo>
                  <a:pt x="147686" y="535874"/>
                  <a:pt x="98207" y="510146"/>
                  <a:pt x="157582" y="529936"/>
                </a:cubicBezTo>
                <a:cubicBezTo>
                  <a:pt x="221169" y="625316"/>
                  <a:pt x="222272" y="597540"/>
                  <a:pt x="178364" y="758536"/>
                </a:cubicBezTo>
                <a:cubicBezTo>
                  <a:pt x="171792" y="782633"/>
                  <a:pt x="136801" y="820882"/>
                  <a:pt x="136801" y="820882"/>
                </a:cubicBezTo>
                <a:cubicBezTo>
                  <a:pt x="129874" y="845127"/>
                  <a:pt x="126586" y="870723"/>
                  <a:pt x="116019" y="893618"/>
                </a:cubicBezTo>
                <a:cubicBezTo>
                  <a:pt x="105552" y="916296"/>
                  <a:pt x="74455" y="955964"/>
                  <a:pt x="74455" y="955964"/>
                </a:cubicBezTo>
                <a:cubicBezTo>
                  <a:pt x="83405" y="1036513"/>
                  <a:pt x="59872" y="1042190"/>
                  <a:pt x="116019" y="1070264"/>
                </a:cubicBezTo>
                <a:cubicBezTo>
                  <a:pt x="125815" y="1075162"/>
                  <a:pt x="136800" y="1077191"/>
                  <a:pt x="147191" y="1080655"/>
                </a:cubicBezTo>
                <a:cubicBezTo>
                  <a:pt x="168733" y="1145281"/>
                  <a:pt x="178880" y="1144741"/>
                  <a:pt x="157582" y="1215736"/>
                </a:cubicBezTo>
                <a:cubicBezTo>
                  <a:pt x="153994" y="1227698"/>
                  <a:pt x="142386" y="1235739"/>
                  <a:pt x="136801" y="1246909"/>
                </a:cubicBezTo>
                <a:cubicBezTo>
                  <a:pt x="119900" y="1280712"/>
                  <a:pt x="135405" y="1279478"/>
                  <a:pt x="105628" y="1309255"/>
                </a:cubicBezTo>
                <a:cubicBezTo>
                  <a:pt x="96797" y="1318085"/>
                  <a:pt x="84049" y="1322041"/>
                  <a:pt x="74455" y="1330036"/>
                </a:cubicBezTo>
                <a:cubicBezTo>
                  <a:pt x="63166" y="1339443"/>
                  <a:pt x="53673" y="1350818"/>
                  <a:pt x="43282" y="1361209"/>
                </a:cubicBezTo>
                <a:cubicBezTo>
                  <a:pt x="39818" y="1371600"/>
                  <a:pt x="38325" y="1382872"/>
                  <a:pt x="32891" y="1392382"/>
                </a:cubicBezTo>
                <a:cubicBezTo>
                  <a:pt x="24299" y="1407418"/>
                  <a:pt x="3867" y="1416762"/>
                  <a:pt x="1719" y="1433946"/>
                </a:cubicBezTo>
                <a:cubicBezTo>
                  <a:pt x="-3454" y="1475331"/>
                  <a:pt x="3931" y="1517738"/>
                  <a:pt x="12110" y="1558636"/>
                </a:cubicBezTo>
                <a:cubicBezTo>
                  <a:pt x="14559" y="1570882"/>
                  <a:pt x="24896" y="1580215"/>
                  <a:pt x="32891" y="1589809"/>
                </a:cubicBezTo>
                <a:cubicBezTo>
                  <a:pt x="53580" y="1614636"/>
                  <a:pt x="99675" y="1653635"/>
                  <a:pt x="126410" y="1662546"/>
                </a:cubicBezTo>
                <a:lnTo>
                  <a:pt x="157582" y="1672936"/>
                </a:lnTo>
                <a:cubicBezTo>
                  <a:pt x="164509" y="1683327"/>
                  <a:pt x="168966" y="1695885"/>
                  <a:pt x="178364" y="1704109"/>
                </a:cubicBezTo>
                <a:cubicBezTo>
                  <a:pt x="197161" y="1720556"/>
                  <a:pt x="240710" y="1745673"/>
                  <a:pt x="240710" y="1745673"/>
                </a:cubicBezTo>
                <a:cubicBezTo>
                  <a:pt x="275507" y="1850067"/>
                  <a:pt x="275260" y="1823600"/>
                  <a:pt x="251101" y="1984664"/>
                </a:cubicBezTo>
                <a:cubicBezTo>
                  <a:pt x="249249" y="1997014"/>
                  <a:pt x="237246" y="2005445"/>
                  <a:pt x="230319" y="2015836"/>
                </a:cubicBezTo>
                <a:cubicBezTo>
                  <a:pt x="212030" y="2070703"/>
                  <a:pt x="226003" y="2037897"/>
                  <a:pt x="178364" y="2109355"/>
                </a:cubicBezTo>
                <a:lnTo>
                  <a:pt x="157582" y="2140527"/>
                </a:lnTo>
                <a:lnTo>
                  <a:pt x="136801" y="2171700"/>
                </a:lnTo>
                <a:cubicBezTo>
                  <a:pt x="147490" y="2235837"/>
                  <a:pt x="137553" y="2238737"/>
                  <a:pt x="188755" y="2286000"/>
                </a:cubicBezTo>
                <a:cubicBezTo>
                  <a:pt x="217774" y="2312786"/>
                  <a:pt x="282273" y="2358736"/>
                  <a:pt x="282273" y="2358736"/>
                </a:cubicBezTo>
                <a:cubicBezTo>
                  <a:pt x="309060" y="2398916"/>
                  <a:pt x="325083" y="2411104"/>
                  <a:pt x="334228" y="2452255"/>
                </a:cubicBezTo>
                <a:cubicBezTo>
                  <a:pt x="338798" y="2472822"/>
                  <a:pt x="341155" y="2493818"/>
                  <a:pt x="344619" y="2514600"/>
                </a:cubicBezTo>
                <a:cubicBezTo>
                  <a:pt x="341155" y="2563091"/>
                  <a:pt x="339908" y="2611791"/>
                  <a:pt x="334228" y="2660073"/>
                </a:cubicBezTo>
                <a:cubicBezTo>
                  <a:pt x="332948" y="2670951"/>
                  <a:pt x="329913" y="2682133"/>
                  <a:pt x="323837" y="2691246"/>
                </a:cubicBezTo>
                <a:cubicBezTo>
                  <a:pt x="315686" y="2703473"/>
                  <a:pt x="304891" y="2714267"/>
                  <a:pt x="292664" y="2722418"/>
                </a:cubicBezTo>
                <a:cubicBezTo>
                  <a:pt x="283550" y="2728494"/>
                  <a:pt x="271882" y="2729345"/>
                  <a:pt x="261491" y="2732809"/>
                </a:cubicBezTo>
                <a:cubicBezTo>
                  <a:pt x="251100" y="2743200"/>
                  <a:pt x="243165" y="2756845"/>
                  <a:pt x="230319" y="2763982"/>
                </a:cubicBezTo>
                <a:cubicBezTo>
                  <a:pt x="211170" y="2774621"/>
                  <a:pt x="167973" y="2784764"/>
                  <a:pt x="167973" y="2784764"/>
                </a:cubicBezTo>
                <a:cubicBezTo>
                  <a:pt x="157582" y="2791691"/>
                  <a:pt x="147971" y="2799961"/>
                  <a:pt x="136801" y="2805546"/>
                </a:cubicBezTo>
                <a:cubicBezTo>
                  <a:pt x="127004" y="2810444"/>
                  <a:pt x="114181" y="2809094"/>
                  <a:pt x="105628" y="2815936"/>
                </a:cubicBezTo>
                <a:cubicBezTo>
                  <a:pt x="95876" y="2823737"/>
                  <a:pt x="92841" y="2837515"/>
                  <a:pt x="84846" y="2847109"/>
                </a:cubicBezTo>
                <a:cubicBezTo>
                  <a:pt x="75438" y="2858398"/>
                  <a:pt x="64064" y="2867891"/>
                  <a:pt x="53673" y="2878282"/>
                </a:cubicBezTo>
                <a:cubicBezTo>
                  <a:pt x="71962" y="2933150"/>
                  <a:pt x="57988" y="2900341"/>
                  <a:pt x="105628" y="2971800"/>
                </a:cubicBezTo>
                <a:cubicBezTo>
                  <a:pt x="112555" y="2982191"/>
                  <a:pt x="116019" y="2996046"/>
                  <a:pt x="126410" y="3002973"/>
                </a:cubicBezTo>
                <a:cubicBezTo>
                  <a:pt x="148860" y="3017940"/>
                  <a:pt x="161378" y="3030235"/>
                  <a:pt x="188755" y="3034146"/>
                </a:cubicBezTo>
                <a:cubicBezTo>
                  <a:pt x="202470" y="3036105"/>
                  <a:pt x="216464" y="3034146"/>
                  <a:pt x="230319" y="3034146"/>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kstSylinder 7"/>
          <p:cNvSpPr txBox="1"/>
          <p:nvPr/>
        </p:nvSpPr>
        <p:spPr>
          <a:xfrm>
            <a:off x="7020272" y="2780928"/>
            <a:ext cx="1117614" cy="369332"/>
          </a:xfrm>
          <a:prstGeom prst="rect">
            <a:avLst/>
          </a:prstGeom>
          <a:noFill/>
        </p:spPr>
        <p:txBody>
          <a:bodyPr wrap="none" rtlCol="0">
            <a:spAutoFit/>
          </a:bodyPr>
          <a:lstStyle/>
          <a:p>
            <a:r>
              <a:rPr lang="en-GB" dirty="0" smtClean="0"/>
              <a:t>Ti</a:t>
            </a:r>
            <a:r>
              <a:rPr lang="en-GB" baseline="30000" dirty="0" smtClean="0"/>
              <a:t>4+</a:t>
            </a:r>
            <a:r>
              <a:rPr lang="en-GB" dirty="0" smtClean="0"/>
              <a:t> -&gt; Ti</a:t>
            </a:r>
            <a:r>
              <a:rPr lang="en-GB" baseline="30000" dirty="0" smtClean="0"/>
              <a:t>3+</a:t>
            </a:r>
            <a:endParaRPr lang="en-GB" baseline="30000" dirty="0"/>
          </a:p>
        </p:txBody>
      </p:sp>
    </p:spTree>
    <p:extLst>
      <p:ext uri="{BB962C8B-B14F-4D97-AF65-F5344CB8AC3E}">
        <p14:creationId xmlns:p14="http://schemas.microsoft.com/office/powerpoint/2010/main" val="3987930859"/>
      </p:ext>
    </p:extLst>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568" y="274320"/>
            <a:ext cx="7416824" cy="778416"/>
          </a:xfrm>
        </p:spPr>
        <p:txBody>
          <a:bodyPr/>
          <a:lstStyle/>
          <a:p>
            <a:pPr algn="ctr"/>
            <a:r>
              <a:rPr lang="en-GB" dirty="0" smtClean="0"/>
              <a:t>Modern Li-ion batteries</a:t>
            </a:r>
            <a:endParaRPr lang="en-GB" dirty="0"/>
          </a:p>
        </p:txBody>
      </p:sp>
      <p:pic>
        <p:nvPicPr>
          <p:cNvPr id="6" name="Picture 2" descr="http://t1.gstatic.com/images?q=tbn:ANd9GcSd5PrJH6y4ZStCWAunMoGXYeE4L4PuVX4jLPluvsprsmgX3K7U5A"/>
          <p:cNvPicPr>
            <a:picLocks noChangeAspect="1" noChangeArrowheads="1"/>
          </p:cNvPicPr>
          <p:nvPr/>
        </p:nvPicPr>
        <p:blipFill>
          <a:blip r:embed="rId2" cstate="print"/>
          <a:srcRect/>
          <a:stretch>
            <a:fillRect/>
          </a:stretch>
        </p:blipFill>
        <p:spPr bwMode="auto">
          <a:xfrm>
            <a:off x="395536" y="1772816"/>
            <a:ext cx="1440160" cy="1440160"/>
          </a:xfrm>
          <a:prstGeom prst="rect">
            <a:avLst/>
          </a:prstGeom>
          <a:noFill/>
        </p:spPr>
      </p:pic>
      <p:pic>
        <p:nvPicPr>
          <p:cNvPr id="7" name="Picture 6" descr="https://www.carleasing-online.co.uk/news/wp-content/uploads/2011/08/Nissan-Leaf-Xray.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1520" y="3226115"/>
            <a:ext cx="4968552" cy="3223351"/>
          </a:xfrm>
          <a:prstGeom prst="rect">
            <a:avLst/>
          </a:prstGeom>
          <a:noFill/>
        </p:spPr>
      </p:pic>
      <p:grpSp>
        <p:nvGrpSpPr>
          <p:cNvPr id="9" name="Group 8"/>
          <p:cNvGrpSpPr/>
          <p:nvPr/>
        </p:nvGrpSpPr>
        <p:grpSpPr>
          <a:xfrm>
            <a:off x="6732240" y="404664"/>
            <a:ext cx="2232248" cy="2991237"/>
            <a:chOff x="7092280" y="1340768"/>
            <a:chExt cx="1872208" cy="2703205"/>
          </a:xfrm>
        </p:grpSpPr>
        <p:pic>
          <p:nvPicPr>
            <p:cNvPr id="57346" name="Picture 2" descr="http://pluto.potsdam.edu/nerm2010/images/thumb/4/43/Whittingham.jpg/250px-Whittingham.jpg"/>
            <p:cNvPicPr>
              <a:picLocks noChangeAspect="1" noChangeArrowheads="1"/>
            </p:cNvPicPr>
            <p:nvPr/>
          </p:nvPicPr>
          <p:blipFill>
            <a:blip r:embed="rId4" cstate="print"/>
            <a:srcRect/>
            <a:stretch>
              <a:fillRect/>
            </a:stretch>
          </p:blipFill>
          <p:spPr bwMode="auto">
            <a:xfrm>
              <a:off x="7164288" y="1340768"/>
              <a:ext cx="1584176" cy="1831307"/>
            </a:xfrm>
            <a:prstGeom prst="rect">
              <a:avLst/>
            </a:prstGeom>
            <a:noFill/>
          </p:spPr>
        </p:pic>
        <p:sp>
          <p:nvSpPr>
            <p:cNvPr id="8" name="TextBox 7"/>
            <p:cNvSpPr txBox="1"/>
            <p:nvPr/>
          </p:nvSpPr>
          <p:spPr>
            <a:xfrm>
              <a:off x="7092280" y="3212976"/>
              <a:ext cx="1872208" cy="830997"/>
            </a:xfrm>
            <a:prstGeom prst="rect">
              <a:avLst/>
            </a:prstGeom>
            <a:noFill/>
          </p:spPr>
          <p:txBody>
            <a:bodyPr wrap="square" rtlCol="0">
              <a:spAutoFit/>
            </a:bodyPr>
            <a:lstStyle/>
            <a:p>
              <a:r>
                <a:rPr lang="en-GB" sz="1200" dirty="0" smtClean="0"/>
                <a:t>M. Stanley </a:t>
              </a:r>
              <a:r>
                <a:rPr lang="en-GB" sz="1200" dirty="0" err="1" smtClean="0"/>
                <a:t>Whittingham</a:t>
              </a:r>
              <a:r>
                <a:rPr lang="en-GB" sz="1200" dirty="0" smtClean="0"/>
                <a:t> (1941-) proposed the first Li ion battery in the 1970s.</a:t>
              </a:r>
              <a:endParaRPr lang="en-GB" sz="1200" dirty="0"/>
            </a:p>
          </p:txBody>
        </p:sp>
      </p:grpSp>
      <p:pic>
        <p:nvPicPr>
          <p:cNvPr id="5" name="Picture 4" descr="http://assets.inhabitat.com/wp-content/uploads/2010/03/nissan-battery-pack-cutaway.jpg"/>
          <p:cNvPicPr>
            <a:picLocks noChangeAspect="1" noChangeArrowheads="1"/>
          </p:cNvPicPr>
          <p:nvPr/>
        </p:nvPicPr>
        <p:blipFill>
          <a:blip r:embed="rId5" cstate="print"/>
          <a:srcRect/>
          <a:stretch>
            <a:fillRect/>
          </a:stretch>
        </p:blipFill>
        <p:spPr bwMode="auto">
          <a:xfrm>
            <a:off x="2267744" y="1186962"/>
            <a:ext cx="3960440" cy="2242038"/>
          </a:xfrm>
          <a:prstGeom prst="rect">
            <a:avLst/>
          </a:prstGeom>
          <a:noFill/>
        </p:spPr>
      </p:pic>
      <p:sp>
        <p:nvSpPr>
          <p:cNvPr id="11" name="TextBox 10"/>
          <p:cNvSpPr txBox="1"/>
          <p:nvPr/>
        </p:nvSpPr>
        <p:spPr>
          <a:xfrm>
            <a:off x="5436096" y="5821827"/>
            <a:ext cx="3384376" cy="461665"/>
          </a:xfrm>
          <a:prstGeom prst="rect">
            <a:avLst/>
          </a:prstGeom>
          <a:noFill/>
        </p:spPr>
        <p:txBody>
          <a:bodyPr wrap="square" rtlCol="0">
            <a:spAutoFit/>
          </a:bodyPr>
          <a:lstStyle/>
          <a:p>
            <a:r>
              <a:rPr lang="en-GB" sz="1200" dirty="0" smtClean="0"/>
              <a:t>John B. Goodenough (1922-) proposed today’s cathode materials.</a:t>
            </a:r>
            <a:endParaRPr lang="en-GB" sz="1200" dirty="0"/>
          </a:p>
        </p:txBody>
      </p:sp>
      <p:pic>
        <p:nvPicPr>
          <p:cNvPr id="13" name="Picture 2" descr="http://www.me.utexas.edu/news/_images2011/goodenough_li_bat_500x319.jpg"/>
          <p:cNvPicPr>
            <a:picLocks noChangeAspect="1" noChangeArrowheads="1"/>
          </p:cNvPicPr>
          <p:nvPr/>
        </p:nvPicPr>
        <p:blipFill>
          <a:blip r:embed="rId6" cstate="print"/>
          <a:srcRect/>
          <a:stretch>
            <a:fillRect/>
          </a:stretch>
        </p:blipFill>
        <p:spPr bwMode="auto">
          <a:xfrm>
            <a:off x="5220072" y="3284984"/>
            <a:ext cx="3392269" cy="2513354"/>
          </a:xfrm>
          <a:prstGeom prst="rect">
            <a:avLst/>
          </a:prstGeom>
          <a:noFill/>
        </p:spPr>
      </p:pic>
    </p:spTree>
    <p:extLst>
      <p:ext uri="{BB962C8B-B14F-4D97-AF65-F5344CB8AC3E}">
        <p14:creationId xmlns:p14="http://schemas.microsoft.com/office/powerpoint/2010/main" val="1148654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cstate="print"/>
          <a:srcRect/>
          <a:stretch>
            <a:fillRect/>
          </a:stretch>
        </p:blipFill>
        <p:spPr bwMode="auto">
          <a:xfrm>
            <a:off x="396875" y="1505223"/>
            <a:ext cx="2270125" cy="4017877"/>
          </a:xfrm>
          <a:prstGeom prst="rect">
            <a:avLst/>
          </a:prstGeom>
          <a:noFill/>
          <a:ln w="9525">
            <a:noFill/>
            <a:miter lim="800000"/>
            <a:headEnd/>
            <a:tailEnd/>
          </a:ln>
          <a:effectLst/>
        </p:spPr>
      </p:pic>
      <p:pic>
        <p:nvPicPr>
          <p:cNvPr id="13" name="Picture 3"/>
          <p:cNvPicPr>
            <a:picLocks noChangeAspect="1" noChangeArrowheads="1"/>
          </p:cNvPicPr>
          <p:nvPr/>
        </p:nvPicPr>
        <p:blipFill>
          <a:blip r:embed="rId3" cstate="print"/>
          <a:srcRect/>
          <a:stretch>
            <a:fillRect/>
          </a:stretch>
        </p:blipFill>
        <p:spPr bwMode="auto">
          <a:xfrm>
            <a:off x="609600" y="2652524"/>
            <a:ext cx="1943032" cy="2148076"/>
          </a:xfrm>
          <a:prstGeom prst="rect">
            <a:avLst/>
          </a:prstGeom>
          <a:noFill/>
          <a:ln w="9525">
            <a:noFill/>
            <a:miter lim="800000"/>
            <a:headEnd/>
            <a:tailEnd/>
          </a:ln>
          <a:effectLst/>
        </p:spPr>
      </p:pic>
      <p:pic>
        <p:nvPicPr>
          <p:cNvPr id="6149" name="Picture 5"/>
          <p:cNvPicPr>
            <a:picLocks noChangeAspect="1" noChangeArrowheads="1"/>
          </p:cNvPicPr>
          <p:nvPr/>
        </p:nvPicPr>
        <p:blipFill>
          <a:blip r:embed="rId4" cstate="print"/>
          <a:srcRect/>
          <a:stretch>
            <a:fillRect/>
          </a:stretch>
        </p:blipFill>
        <p:spPr bwMode="auto">
          <a:xfrm>
            <a:off x="2982014" y="3117509"/>
            <a:ext cx="2001212" cy="1905000"/>
          </a:xfrm>
          <a:prstGeom prst="rect">
            <a:avLst/>
          </a:prstGeom>
          <a:noFill/>
          <a:ln w="9525">
            <a:noFill/>
            <a:miter lim="800000"/>
            <a:headEnd/>
            <a:tailEnd/>
          </a:ln>
          <a:effectLst/>
        </p:spPr>
      </p:pic>
      <p:grpSp>
        <p:nvGrpSpPr>
          <p:cNvPr id="2" name="Group 28"/>
          <p:cNvGrpSpPr/>
          <p:nvPr/>
        </p:nvGrpSpPr>
        <p:grpSpPr>
          <a:xfrm flipH="1">
            <a:off x="2879724" y="1447800"/>
            <a:ext cx="5148659" cy="4331732"/>
            <a:chOff x="3048000" y="1447800"/>
            <a:chExt cx="4935682" cy="4331732"/>
          </a:xfrm>
        </p:grpSpPr>
        <p:pic>
          <p:nvPicPr>
            <p:cNvPr id="6150" name="Picture 6"/>
            <p:cNvPicPr>
              <a:picLocks noChangeAspect="1" noChangeArrowheads="1"/>
            </p:cNvPicPr>
            <p:nvPr/>
          </p:nvPicPr>
          <p:blipFill>
            <a:blip r:embed="rId5" cstate="print"/>
            <a:srcRect/>
            <a:stretch>
              <a:fillRect/>
            </a:stretch>
          </p:blipFill>
          <p:spPr bwMode="auto">
            <a:xfrm>
              <a:off x="3048000" y="1447800"/>
              <a:ext cx="4935682" cy="1502833"/>
            </a:xfrm>
            <a:prstGeom prst="rect">
              <a:avLst/>
            </a:prstGeom>
            <a:noFill/>
            <a:ln w="9525">
              <a:noFill/>
              <a:miter lim="800000"/>
              <a:headEnd/>
              <a:tailEnd/>
            </a:ln>
            <a:effectLst/>
          </p:spPr>
        </p:pic>
        <p:pic>
          <p:nvPicPr>
            <p:cNvPr id="6151" name="Picture 7"/>
            <p:cNvPicPr>
              <a:picLocks noChangeAspect="1" noChangeArrowheads="1"/>
            </p:cNvPicPr>
            <p:nvPr/>
          </p:nvPicPr>
          <p:blipFill>
            <a:blip r:embed="rId6" cstate="print"/>
            <a:srcRect/>
            <a:stretch>
              <a:fillRect/>
            </a:stretch>
          </p:blipFill>
          <p:spPr bwMode="auto">
            <a:xfrm>
              <a:off x="5146675" y="5468984"/>
              <a:ext cx="263525" cy="293642"/>
            </a:xfrm>
            <a:prstGeom prst="rect">
              <a:avLst/>
            </a:prstGeom>
            <a:noFill/>
            <a:ln w="9525">
              <a:noFill/>
              <a:miter lim="800000"/>
              <a:headEnd/>
              <a:tailEnd/>
            </a:ln>
            <a:effectLst/>
          </p:spPr>
        </p:pic>
        <p:sp>
          <p:nvSpPr>
            <p:cNvPr id="19" name="Right Arrow 18"/>
            <p:cNvSpPr/>
            <p:nvPr/>
          </p:nvSpPr>
          <p:spPr bwMode="auto">
            <a:xfrm>
              <a:off x="5562600" y="5532120"/>
              <a:ext cx="457200" cy="152400"/>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smtClean="0">
                <a:ln>
                  <a:noFill/>
                </a:ln>
                <a:solidFill>
                  <a:schemeClr val="tx1"/>
                </a:solidFill>
                <a:effectLst/>
                <a:latin typeface="Times"/>
              </a:endParaRPr>
            </a:p>
          </p:txBody>
        </p:sp>
        <p:sp>
          <p:nvSpPr>
            <p:cNvPr id="20" name="Right Arrow 19"/>
            <p:cNvSpPr/>
            <p:nvPr/>
          </p:nvSpPr>
          <p:spPr bwMode="auto">
            <a:xfrm flipH="1">
              <a:off x="4572000" y="5547360"/>
              <a:ext cx="457200" cy="152400"/>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smtClean="0">
                <a:ln>
                  <a:noFill/>
                </a:ln>
                <a:solidFill>
                  <a:schemeClr val="tx1"/>
                </a:solidFill>
                <a:effectLst/>
                <a:latin typeface="Times"/>
              </a:endParaRPr>
            </a:p>
          </p:txBody>
        </p:sp>
        <p:sp>
          <p:nvSpPr>
            <p:cNvPr id="21" name="TextBox 20"/>
            <p:cNvSpPr txBox="1"/>
            <p:nvPr/>
          </p:nvSpPr>
          <p:spPr>
            <a:xfrm>
              <a:off x="6172200" y="5394960"/>
              <a:ext cx="844718" cy="369332"/>
            </a:xfrm>
            <a:prstGeom prst="rect">
              <a:avLst/>
            </a:prstGeom>
            <a:noFill/>
          </p:spPr>
          <p:txBody>
            <a:bodyPr wrap="none" rtlCol="0">
              <a:spAutoFit/>
            </a:bodyPr>
            <a:lstStyle/>
            <a:p>
              <a:r>
                <a:rPr lang="nb-NO" b="1" dirty="0" smtClean="0"/>
                <a:t>Charge</a:t>
              </a:r>
              <a:endParaRPr lang="nb-NO" b="1" dirty="0"/>
            </a:p>
          </p:txBody>
        </p:sp>
        <p:sp>
          <p:nvSpPr>
            <p:cNvPr id="22" name="TextBox 21"/>
            <p:cNvSpPr txBox="1"/>
            <p:nvPr/>
          </p:nvSpPr>
          <p:spPr>
            <a:xfrm>
              <a:off x="3235404" y="5410200"/>
              <a:ext cx="1112420" cy="369332"/>
            </a:xfrm>
            <a:prstGeom prst="rect">
              <a:avLst/>
            </a:prstGeom>
            <a:noFill/>
          </p:spPr>
          <p:txBody>
            <a:bodyPr wrap="none" rtlCol="0">
              <a:spAutoFit/>
            </a:bodyPr>
            <a:lstStyle/>
            <a:p>
              <a:r>
                <a:rPr lang="nb-NO" b="1" dirty="0" err="1" smtClean="0"/>
                <a:t>Discharge</a:t>
              </a:r>
              <a:endParaRPr lang="nb-NO" b="1" dirty="0"/>
            </a:p>
          </p:txBody>
        </p:sp>
      </p:grpSp>
      <p:cxnSp>
        <p:nvCxnSpPr>
          <p:cNvPr id="24" name="Straight Arrow Connector 23"/>
          <p:cNvCxnSpPr/>
          <p:nvPr/>
        </p:nvCxnSpPr>
        <p:spPr bwMode="auto">
          <a:xfrm>
            <a:off x="2209800" y="2819400"/>
            <a:ext cx="4114800" cy="539943"/>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cxnSp>
        <p:nvCxnSpPr>
          <p:cNvPr id="25" name="Straight Arrow Connector 24"/>
          <p:cNvCxnSpPr/>
          <p:nvPr/>
        </p:nvCxnSpPr>
        <p:spPr bwMode="auto">
          <a:xfrm>
            <a:off x="1752600" y="4572000"/>
            <a:ext cx="1379240" cy="158943"/>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cxnSp>
        <p:nvCxnSpPr>
          <p:cNvPr id="26" name="Straight Arrow Connector 25"/>
          <p:cNvCxnSpPr/>
          <p:nvPr/>
        </p:nvCxnSpPr>
        <p:spPr bwMode="auto">
          <a:xfrm>
            <a:off x="1783080" y="3429000"/>
            <a:ext cx="3398520" cy="7620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pic>
        <p:nvPicPr>
          <p:cNvPr id="6147" name="Picture 3"/>
          <p:cNvPicPr>
            <a:picLocks noChangeAspect="1" noChangeArrowheads="1"/>
          </p:cNvPicPr>
          <p:nvPr/>
        </p:nvPicPr>
        <p:blipFill>
          <a:blip r:embed="rId7" cstate="print"/>
          <a:srcRect/>
          <a:stretch>
            <a:fillRect/>
          </a:stretch>
        </p:blipFill>
        <p:spPr bwMode="auto">
          <a:xfrm>
            <a:off x="6269447" y="3010208"/>
            <a:ext cx="1791470" cy="2203257"/>
          </a:xfrm>
          <a:prstGeom prst="rect">
            <a:avLst/>
          </a:prstGeom>
          <a:noFill/>
          <a:ln w="9525">
            <a:noFill/>
            <a:miter lim="800000"/>
            <a:headEnd/>
            <a:tailEnd/>
          </a:ln>
          <a:effectLst/>
        </p:spPr>
      </p:pic>
      <p:pic>
        <p:nvPicPr>
          <p:cNvPr id="6148" name="Picture 4"/>
          <p:cNvPicPr>
            <a:picLocks noChangeAspect="1" noChangeArrowheads="1"/>
          </p:cNvPicPr>
          <p:nvPr/>
        </p:nvPicPr>
        <p:blipFill>
          <a:blip r:embed="rId8" cstate="print"/>
          <a:srcRect/>
          <a:stretch>
            <a:fillRect/>
          </a:stretch>
        </p:blipFill>
        <p:spPr bwMode="auto">
          <a:xfrm>
            <a:off x="5075865" y="2975458"/>
            <a:ext cx="1008303" cy="2320636"/>
          </a:xfrm>
          <a:prstGeom prst="rect">
            <a:avLst/>
          </a:prstGeom>
          <a:noFill/>
          <a:ln w="9525">
            <a:noFill/>
            <a:miter lim="800000"/>
            <a:headEnd/>
            <a:tailEnd/>
          </a:ln>
          <a:effectLst/>
        </p:spPr>
      </p:pic>
      <p:sp>
        <p:nvSpPr>
          <p:cNvPr id="30" name="TextBox 29"/>
          <p:cNvSpPr txBox="1"/>
          <p:nvPr/>
        </p:nvSpPr>
        <p:spPr>
          <a:xfrm>
            <a:off x="6639236" y="5787328"/>
            <a:ext cx="1051891" cy="923330"/>
          </a:xfrm>
          <a:prstGeom prst="rect">
            <a:avLst/>
          </a:prstGeom>
          <a:noFill/>
        </p:spPr>
        <p:txBody>
          <a:bodyPr wrap="none" rtlCol="0">
            <a:spAutoFit/>
          </a:bodyPr>
          <a:lstStyle/>
          <a:p>
            <a:r>
              <a:rPr lang="nb-NO" dirty="0" smtClean="0"/>
              <a:t>LiCoO</a:t>
            </a:r>
            <a:r>
              <a:rPr lang="nb-NO" baseline="-25000" dirty="0" smtClean="0"/>
              <a:t>2</a:t>
            </a:r>
          </a:p>
          <a:p>
            <a:r>
              <a:rPr lang="nb-NO" dirty="0" smtClean="0"/>
              <a:t>LiMn</a:t>
            </a:r>
            <a:r>
              <a:rPr lang="nb-NO" baseline="-25000" dirty="0" smtClean="0"/>
              <a:t>2</a:t>
            </a:r>
            <a:r>
              <a:rPr lang="nb-NO" dirty="0" smtClean="0"/>
              <a:t>O</a:t>
            </a:r>
            <a:r>
              <a:rPr lang="nb-NO" baseline="-25000" dirty="0" smtClean="0"/>
              <a:t>4</a:t>
            </a:r>
          </a:p>
          <a:p>
            <a:r>
              <a:rPr lang="nb-NO" dirty="0" smtClean="0"/>
              <a:t>LiFePO</a:t>
            </a:r>
            <a:r>
              <a:rPr lang="nb-NO" baseline="-25000" dirty="0" smtClean="0"/>
              <a:t>4</a:t>
            </a:r>
            <a:endParaRPr lang="nb-NO" baseline="-25000" dirty="0"/>
          </a:p>
        </p:txBody>
      </p:sp>
      <p:sp>
        <p:nvSpPr>
          <p:cNvPr id="31" name="TextBox 30"/>
          <p:cNvSpPr txBox="1"/>
          <p:nvPr/>
        </p:nvSpPr>
        <p:spPr>
          <a:xfrm>
            <a:off x="3277958" y="5798985"/>
            <a:ext cx="1002967" cy="369332"/>
          </a:xfrm>
          <a:prstGeom prst="rect">
            <a:avLst/>
          </a:prstGeom>
          <a:noFill/>
        </p:spPr>
        <p:txBody>
          <a:bodyPr wrap="none" rtlCol="0">
            <a:spAutoFit/>
          </a:bodyPr>
          <a:lstStyle/>
          <a:p>
            <a:r>
              <a:rPr lang="nb-NO" dirty="0" err="1" smtClean="0"/>
              <a:t>Graphite</a:t>
            </a:r>
            <a:endParaRPr lang="nb-NO" dirty="0"/>
          </a:p>
        </p:txBody>
      </p:sp>
      <p:sp>
        <p:nvSpPr>
          <p:cNvPr id="23" name="TextBox 22"/>
          <p:cNvSpPr txBox="1"/>
          <p:nvPr/>
        </p:nvSpPr>
        <p:spPr>
          <a:xfrm>
            <a:off x="304800" y="304800"/>
            <a:ext cx="2368790" cy="584775"/>
          </a:xfrm>
          <a:prstGeom prst="rect">
            <a:avLst/>
          </a:prstGeom>
          <a:noFill/>
        </p:spPr>
        <p:txBody>
          <a:bodyPr wrap="none" rtlCol="0">
            <a:spAutoFit/>
          </a:bodyPr>
          <a:lstStyle/>
          <a:p>
            <a:r>
              <a:rPr lang="nb-NO" sz="3200" dirty="0" smtClean="0">
                <a:solidFill>
                  <a:srgbClr val="C00000"/>
                </a:solidFill>
                <a:effectLst>
                  <a:outerShdw blurRad="38100" dist="38100" dir="2700000" algn="tl">
                    <a:srgbClr val="000000">
                      <a:alpha val="43137"/>
                    </a:srgbClr>
                  </a:outerShdw>
                </a:effectLst>
                <a:latin typeface="Arial Black" pitchFamily="34" charset="0"/>
              </a:rPr>
              <a:t>Li </a:t>
            </a:r>
            <a:r>
              <a:rPr lang="nb-NO" sz="3200" dirty="0" err="1" smtClean="0">
                <a:solidFill>
                  <a:srgbClr val="C00000"/>
                </a:solidFill>
                <a:effectLst>
                  <a:outerShdw blurRad="38100" dist="38100" dir="2700000" algn="tl">
                    <a:srgbClr val="000000">
                      <a:alpha val="43137"/>
                    </a:srgbClr>
                  </a:outerShdw>
                </a:effectLst>
                <a:latin typeface="Arial Black" pitchFamily="34" charset="0"/>
              </a:rPr>
              <a:t>battery</a:t>
            </a:r>
            <a:endParaRPr lang="nb-NO" sz="3200" dirty="0">
              <a:solidFill>
                <a:srgbClr val="C00000"/>
              </a:solidFill>
              <a:effectLst>
                <a:outerShdw blurRad="38100" dist="38100" dir="2700000" algn="tl">
                  <a:srgbClr val="000000">
                    <a:alpha val="43137"/>
                  </a:srgbClr>
                </a:outerShdw>
              </a:effectLst>
              <a:latin typeface="Arial Black" pitchFamily="34" charset="0"/>
            </a:endParaRPr>
          </a:p>
        </p:txBody>
      </p:sp>
      <p:sp>
        <p:nvSpPr>
          <p:cNvPr id="6" name="Oval 5"/>
          <p:cNvSpPr/>
          <p:nvPr/>
        </p:nvSpPr>
        <p:spPr>
          <a:xfrm>
            <a:off x="5405276" y="1268760"/>
            <a:ext cx="678892" cy="67889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4 V</a:t>
            </a:r>
            <a:endParaRPr lang="en-GB" sz="1400" dirty="0">
              <a:solidFill>
                <a:schemeClr val="tx1"/>
              </a:solidFill>
            </a:endParaRPr>
          </a:p>
        </p:txBody>
      </p:sp>
    </p:spTree>
    <p:extLst>
      <p:ext uri="{BB962C8B-B14F-4D97-AF65-F5344CB8AC3E}">
        <p14:creationId xmlns:p14="http://schemas.microsoft.com/office/powerpoint/2010/main" val="2441597274"/>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4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Li-ion batteries</a:t>
            </a:r>
            <a:endParaRPr lang="en-GB" dirty="0"/>
          </a:p>
        </p:txBody>
      </p:sp>
      <p:sp>
        <p:nvSpPr>
          <p:cNvPr id="10" name="Content Placeholder 9"/>
          <p:cNvSpPr>
            <a:spLocks noGrp="1"/>
          </p:cNvSpPr>
          <p:nvPr>
            <p:ph idx="1"/>
          </p:nvPr>
        </p:nvSpPr>
        <p:spPr>
          <a:xfrm>
            <a:off x="35496" y="3103800"/>
            <a:ext cx="4536504" cy="3205520"/>
          </a:xfrm>
        </p:spPr>
        <p:txBody>
          <a:bodyPr>
            <a:normAutofit/>
          </a:bodyPr>
          <a:lstStyle/>
          <a:p>
            <a:r>
              <a:rPr lang="en-GB" sz="2000" dirty="0" smtClean="0"/>
              <a:t>Positrode: Simple</a:t>
            </a:r>
          </a:p>
          <a:p>
            <a:endParaRPr lang="en-GB" sz="2000" dirty="0"/>
          </a:p>
          <a:p>
            <a:r>
              <a:rPr lang="en-GB" sz="2000" dirty="0" smtClean="0"/>
              <a:t>or more realistic</a:t>
            </a:r>
          </a:p>
          <a:p>
            <a:endParaRPr lang="en-GB" sz="2000" dirty="0"/>
          </a:p>
          <a:p>
            <a:r>
              <a:rPr lang="en-GB" sz="2000" dirty="0" smtClean="0"/>
              <a:t>Negatrode:</a:t>
            </a:r>
            <a:endParaRPr lang="en-GB" sz="2000" dirty="0"/>
          </a:p>
        </p:txBody>
      </p:sp>
      <p:pic>
        <p:nvPicPr>
          <p:cNvPr id="6" name="Picture 5"/>
          <p:cNvPicPr>
            <a:picLocks noChangeAspect="1"/>
          </p:cNvPicPr>
          <p:nvPr/>
        </p:nvPicPr>
        <p:blipFill>
          <a:blip r:embed="rId2"/>
          <a:stretch>
            <a:fillRect/>
          </a:stretch>
        </p:blipFill>
        <p:spPr>
          <a:xfrm>
            <a:off x="243543" y="3429000"/>
            <a:ext cx="5524500" cy="533400"/>
          </a:xfrm>
          <a:prstGeom prst="rect">
            <a:avLst/>
          </a:prstGeom>
        </p:spPr>
      </p:pic>
      <p:pic>
        <p:nvPicPr>
          <p:cNvPr id="7" name="Picture 6"/>
          <p:cNvPicPr>
            <a:picLocks noChangeAspect="1"/>
          </p:cNvPicPr>
          <p:nvPr/>
        </p:nvPicPr>
        <p:blipFill>
          <a:blip r:embed="rId3"/>
          <a:stretch>
            <a:fillRect/>
          </a:stretch>
        </p:blipFill>
        <p:spPr>
          <a:xfrm>
            <a:off x="285750" y="4172694"/>
            <a:ext cx="6562725" cy="552450"/>
          </a:xfrm>
          <a:prstGeom prst="rect">
            <a:avLst/>
          </a:prstGeom>
        </p:spPr>
      </p:pic>
      <p:pic>
        <p:nvPicPr>
          <p:cNvPr id="8" name="Picture 7"/>
          <p:cNvPicPr>
            <a:picLocks noChangeAspect="1"/>
          </p:cNvPicPr>
          <p:nvPr/>
        </p:nvPicPr>
        <p:blipFill>
          <a:blip r:embed="rId4"/>
          <a:stretch>
            <a:fillRect/>
          </a:stretch>
        </p:blipFill>
        <p:spPr>
          <a:xfrm>
            <a:off x="285750" y="5013176"/>
            <a:ext cx="5553075" cy="514350"/>
          </a:xfrm>
          <a:prstGeom prst="rect">
            <a:avLst/>
          </a:prstGeom>
        </p:spPr>
      </p:pic>
      <p:pic>
        <p:nvPicPr>
          <p:cNvPr id="9" name="Picture 8"/>
          <p:cNvPicPr>
            <a:picLocks noChangeAspect="1"/>
          </p:cNvPicPr>
          <p:nvPr/>
        </p:nvPicPr>
        <p:blipFill>
          <a:blip r:embed="rId5"/>
          <a:stretch>
            <a:fillRect/>
          </a:stretch>
        </p:blipFill>
        <p:spPr>
          <a:xfrm>
            <a:off x="401361" y="5805264"/>
            <a:ext cx="6562725" cy="485775"/>
          </a:xfrm>
          <a:prstGeom prst="rect">
            <a:avLst/>
          </a:prstGeom>
        </p:spPr>
      </p:pic>
      <p:pic>
        <p:nvPicPr>
          <p:cNvPr id="11" name="Content Placeholder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5" y="41280"/>
            <a:ext cx="4364483" cy="3447942"/>
          </a:xfrm>
          <a:prstGeom prst="rect">
            <a:avLst/>
          </a:prstGeom>
        </p:spPr>
      </p:pic>
      <p:sp>
        <p:nvSpPr>
          <p:cNvPr id="12" name="TextBox 11"/>
          <p:cNvSpPr txBox="1"/>
          <p:nvPr/>
        </p:nvSpPr>
        <p:spPr>
          <a:xfrm>
            <a:off x="6012160" y="3431165"/>
            <a:ext cx="1617302" cy="276999"/>
          </a:xfrm>
          <a:prstGeom prst="rect">
            <a:avLst/>
          </a:prstGeom>
          <a:noFill/>
        </p:spPr>
        <p:txBody>
          <a:bodyPr wrap="none" rtlCol="0">
            <a:spAutoFit/>
          </a:bodyPr>
          <a:lstStyle/>
          <a:p>
            <a:r>
              <a:rPr lang="en-GB" sz="1200" dirty="0" smtClean="0"/>
              <a:t>Copyright 2013, ACS</a:t>
            </a:r>
            <a:endParaRPr lang="en-GB" sz="1200" dirty="0"/>
          </a:p>
        </p:txBody>
      </p:sp>
      <p:sp>
        <p:nvSpPr>
          <p:cNvPr id="13" name="TextBox 12"/>
          <p:cNvSpPr txBox="1"/>
          <p:nvPr/>
        </p:nvSpPr>
        <p:spPr>
          <a:xfrm>
            <a:off x="251520" y="1447616"/>
            <a:ext cx="4104456" cy="1477328"/>
          </a:xfrm>
          <a:prstGeom prst="rect">
            <a:avLst/>
          </a:prstGeom>
          <a:noFill/>
        </p:spPr>
        <p:txBody>
          <a:bodyPr wrap="square" rtlCol="0">
            <a:spAutoFit/>
          </a:bodyPr>
          <a:lstStyle/>
          <a:p>
            <a:r>
              <a:rPr lang="en-US" dirty="0"/>
              <a:t>The electrolyte used in most lithium-ion cells is a solution of </a:t>
            </a:r>
            <a:r>
              <a:rPr lang="en-US" dirty="0" smtClean="0"/>
              <a:t>LiClO</a:t>
            </a:r>
            <a:r>
              <a:rPr lang="en-US" baseline="-25000" dirty="0" smtClean="0"/>
              <a:t>4</a:t>
            </a:r>
            <a:r>
              <a:rPr lang="en-US" dirty="0" smtClean="0"/>
              <a:t> </a:t>
            </a:r>
            <a:r>
              <a:rPr lang="en-US" dirty="0"/>
              <a:t>or </a:t>
            </a:r>
            <a:r>
              <a:rPr lang="en-US" dirty="0" smtClean="0"/>
              <a:t>LiAsF</a:t>
            </a:r>
            <a:r>
              <a:rPr lang="en-US" baseline="-25000" dirty="0" smtClean="0"/>
              <a:t>6</a:t>
            </a:r>
            <a:r>
              <a:rPr lang="en-US" dirty="0" smtClean="0"/>
              <a:t> </a:t>
            </a:r>
            <a:r>
              <a:rPr lang="en-US" dirty="0"/>
              <a:t>in </a:t>
            </a:r>
            <a:r>
              <a:rPr lang="en-US" dirty="0" smtClean="0"/>
              <a:t>organic </a:t>
            </a:r>
            <a:r>
              <a:rPr lang="en-US" dirty="0"/>
              <a:t>carbonates, </a:t>
            </a:r>
            <a:r>
              <a:rPr lang="en-US" dirty="0" smtClean="0"/>
              <a:t>absorbed </a:t>
            </a:r>
            <a:r>
              <a:rPr lang="en-GB" dirty="0" smtClean="0"/>
              <a:t>in microporous </a:t>
            </a:r>
            <a:r>
              <a:rPr lang="en-GB" dirty="0"/>
              <a:t>polyolefin separator.</a:t>
            </a:r>
          </a:p>
        </p:txBody>
      </p:sp>
    </p:spTree>
    <p:extLst>
      <p:ext uri="{BB962C8B-B14F-4D97-AF65-F5344CB8AC3E}">
        <p14:creationId xmlns:p14="http://schemas.microsoft.com/office/powerpoint/2010/main" val="2659109429"/>
      </p:ext>
    </p:extLst>
  </p:cSld>
  <p:clrMapOvr>
    <a:masterClrMapping/>
  </p:clrMapOvr>
  <p:transition spd="med">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568" y="274320"/>
            <a:ext cx="8250120" cy="5026888"/>
          </a:xfrm>
        </p:spPr>
        <p:txBody>
          <a:bodyPr/>
          <a:lstStyle/>
          <a:p>
            <a:pPr algn="ctr"/>
            <a:r>
              <a:rPr lang="nb-NO" dirty="0" smtClean="0"/>
              <a:t>Li ion </a:t>
            </a:r>
            <a:r>
              <a:rPr lang="nb-NO" dirty="0" err="1" smtClean="0"/>
              <a:t>battery</a:t>
            </a:r>
            <a:r>
              <a:rPr lang="nb-NO" dirty="0" smtClean="0"/>
              <a:t> </a:t>
            </a:r>
            <a:r>
              <a:rPr lang="nb-NO" dirty="0" err="1" smtClean="0"/>
              <a:t>electrolytes</a:t>
            </a:r>
            <a:endParaRPr lang="nb-NO" dirty="0"/>
          </a:p>
        </p:txBody>
      </p:sp>
    </p:spTree>
    <p:extLst>
      <p:ext uri="{BB962C8B-B14F-4D97-AF65-F5344CB8AC3E}">
        <p14:creationId xmlns:p14="http://schemas.microsoft.com/office/powerpoint/2010/main" val="2859441342"/>
      </p:ext>
    </p:extLst>
  </p:cSld>
  <p:clrMapOvr>
    <a:masterClrMapping/>
  </p:clrMapOvr>
  <p:transition spd="med">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330128" cy="720080"/>
          </a:xfrm>
        </p:spPr>
        <p:txBody>
          <a:bodyPr/>
          <a:lstStyle/>
          <a:p>
            <a:pPr algn="ctr"/>
            <a:r>
              <a:rPr lang="en-GB" dirty="0" smtClean="0"/>
              <a:t>Requirements of the electrolyte</a:t>
            </a:r>
            <a:endParaRPr lang="en-GB" dirty="0"/>
          </a:p>
        </p:txBody>
      </p:sp>
      <p:sp>
        <p:nvSpPr>
          <p:cNvPr id="3" name="Content Placeholder 2"/>
          <p:cNvSpPr>
            <a:spLocks noGrp="1"/>
          </p:cNvSpPr>
          <p:nvPr>
            <p:ph idx="1"/>
          </p:nvPr>
        </p:nvSpPr>
        <p:spPr>
          <a:xfrm>
            <a:off x="539552" y="1412776"/>
            <a:ext cx="8394136" cy="4896544"/>
          </a:xfrm>
        </p:spPr>
        <p:txBody>
          <a:bodyPr>
            <a:noAutofit/>
          </a:bodyPr>
          <a:lstStyle/>
          <a:p>
            <a:r>
              <a:rPr lang="en-GB" dirty="0" smtClean="0"/>
              <a:t>Conduct Li</a:t>
            </a:r>
            <a:r>
              <a:rPr lang="en-GB" baseline="30000" dirty="0" smtClean="0"/>
              <a:t>+</a:t>
            </a:r>
            <a:r>
              <a:rPr lang="en-GB" dirty="0" smtClean="0"/>
              <a:t> ions</a:t>
            </a:r>
          </a:p>
          <a:p>
            <a:endParaRPr lang="en-GB" dirty="0" smtClean="0"/>
          </a:p>
          <a:p>
            <a:r>
              <a:rPr lang="en-GB" dirty="0" smtClean="0"/>
              <a:t>Not react with electrodes </a:t>
            </a:r>
          </a:p>
          <a:p>
            <a:endParaRPr lang="en-GB" dirty="0" smtClean="0"/>
          </a:p>
          <a:p>
            <a:r>
              <a:rPr lang="en-GB" dirty="0" smtClean="0"/>
              <a:t>Not oxidised or reduced (electrolysed) at the electrodes</a:t>
            </a:r>
          </a:p>
          <a:p>
            <a:pPr lvl="1"/>
            <a:r>
              <a:rPr lang="en-GB" dirty="0" smtClean="0"/>
              <a:t>Must tolerate &gt; 4 V</a:t>
            </a:r>
          </a:p>
          <a:p>
            <a:pPr lvl="1"/>
            <a:r>
              <a:rPr lang="en-GB" dirty="0" smtClean="0"/>
              <a:t>Chemical redox stability</a:t>
            </a:r>
          </a:p>
          <a:p>
            <a:pPr lvl="1"/>
            <a:r>
              <a:rPr lang="en-GB" dirty="0" smtClean="0"/>
              <a:t>Band gap</a:t>
            </a:r>
          </a:p>
          <a:p>
            <a:endParaRPr lang="en-GB" dirty="0" smtClean="0"/>
          </a:p>
          <a:p>
            <a:r>
              <a:rPr lang="en-GB" dirty="0" smtClean="0"/>
              <a:t>Harder during charge than discharge</a:t>
            </a:r>
          </a:p>
        </p:txBody>
      </p:sp>
    </p:spTree>
    <p:extLst>
      <p:ext uri="{BB962C8B-B14F-4D97-AF65-F5344CB8AC3E}">
        <p14:creationId xmlns:p14="http://schemas.microsoft.com/office/powerpoint/2010/main" val="2901228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330128" cy="864096"/>
          </a:xfrm>
        </p:spPr>
        <p:txBody>
          <a:bodyPr/>
          <a:lstStyle/>
          <a:p>
            <a:r>
              <a:rPr lang="en-GB" dirty="0" smtClean="0"/>
              <a:t>Liquid Li ion conducting electrolytes</a:t>
            </a:r>
            <a:endParaRPr lang="en-GB" dirty="0"/>
          </a:p>
        </p:txBody>
      </p:sp>
      <p:sp>
        <p:nvSpPr>
          <p:cNvPr id="3" name="Content Placeholder 2"/>
          <p:cNvSpPr>
            <a:spLocks noGrp="1"/>
          </p:cNvSpPr>
          <p:nvPr>
            <p:ph idx="1"/>
          </p:nvPr>
        </p:nvSpPr>
        <p:spPr>
          <a:xfrm>
            <a:off x="107504" y="1340768"/>
            <a:ext cx="8178491" cy="4831432"/>
          </a:xfrm>
        </p:spPr>
        <p:txBody>
          <a:bodyPr>
            <a:normAutofit fontScale="92500" lnSpcReduction="10000"/>
          </a:bodyPr>
          <a:lstStyle/>
          <a:p>
            <a:r>
              <a:rPr lang="en-GB" dirty="0" smtClean="0"/>
              <a:t>Aqueous solutions cannot withstand 4 V</a:t>
            </a:r>
          </a:p>
          <a:p>
            <a:pPr lvl="1"/>
            <a:r>
              <a:rPr lang="en-GB" dirty="0" smtClean="0"/>
              <a:t>Water would be electrolysed (gas evolution during charge)</a:t>
            </a:r>
          </a:p>
          <a:p>
            <a:pPr lvl="1"/>
            <a:r>
              <a:rPr lang="en-GB" dirty="0" smtClean="0"/>
              <a:t>Li metal at the anode reacts with water</a:t>
            </a:r>
          </a:p>
          <a:p>
            <a:endParaRPr lang="en-GB" dirty="0" smtClean="0"/>
          </a:p>
          <a:p>
            <a:r>
              <a:rPr lang="en-GB" dirty="0" smtClean="0"/>
              <a:t>Li</a:t>
            </a:r>
            <a:r>
              <a:rPr lang="en-GB" baseline="30000" dirty="0" smtClean="0"/>
              <a:t>+</a:t>
            </a:r>
            <a:r>
              <a:rPr lang="en-GB" dirty="0" smtClean="0"/>
              <a:t> ion electrolytes must be non-aqueous</a:t>
            </a:r>
          </a:p>
          <a:p>
            <a:pPr lvl="1"/>
            <a:r>
              <a:rPr lang="en-GB" dirty="0" smtClean="0"/>
              <a:t>Li salts</a:t>
            </a:r>
          </a:p>
          <a:p>
            <a:pPr lvl="2">
              <a:buNone/>
            </a:pPr>
            <a:r>
              <a:rPr lang="en-GB" dirty="0" smtClean="0"/>
              <a:t>	E.g. LiPF</a:t>
            </a:r>
            <a:r>
              <a:rPr lang="en-GB" baseline="-25000" dirty="0" smtClean="0"/>
              <a:t>6</a:t>
            </a:r>
            <a:r>
              <a:rPr lang="en-GB" dirty="0" smtClean="0"/>
              <a:t>, LiBH</a:t>
            </a:r>
            <a:r>
              <a:rPr lang="en-GB" baseline="-25000" dirty="0" smtClean="0"/>
              <a:t>4</a:t>
            </a:r>
            <a:r>
              <a:rPr lang="en-GB" dirty="0" smtClean="0"/>
              <a:t>, LiClO</a:t>
            </a:r>
            <a:r>
              <a:rPr lang="en-GB" baseline="-25000" dirty="0" smtClean="0"/>
              <a:t>4</a:t>
            </a:r>
          </a:p>
          <a:p>
            <a:pPr lvl="1">
              <a:buNone/>
            </a:pPr>
            <a:r>
              <a:rPr lang="en-GB" dirty="0" smtClean="0"/>
              <a:t>	dissolved in liquid organic solvents</a:t>
            </a:r>
          </a:p>
          <a:p>
            <a:pPr lvl="2">
              <a:buNone/>
            </a:pPr>
            <a:r>
              <a:rPr lang="en-GB" dirty="0" smtClean="0"/>
              <a:t>	e.g. ethylene carbonate</a:t>
            </a:r>
          </a:p>
          <a:p>
            <a:pPr lvl="2">
              <a:buNone/>
            </a:pPr>
            <a:r>
              <a:rPr lang="en-GB" dirty="0" smtClean="0"/>
              <a:t>possibly embedded in solid composites with </a:t>
            </a:r>
          </a:p>
          <a:p>
            <a:pPr lvl="2">
              <a:buNone/>
            </a:pPr>
            <a:r>
              <a:rPr lang="en-GB" dirty="0" smtClean="0"/>
              <a:t>	Polyethylene oxide (PEO) or other polymers of high molecular weight</a:t>
            </a:r>
          </a:p>
          <a:p>
            <a:pPr lvl="2">
              <a:buNone/>
            </a:pPr>
            <a:r>
              <a:rPr lang="en-GB" dirty="0" smtClean="0"/>
              <a:t>	Porous ceramics</a:t>
            </a:r>
          </a:p>
          <a:p>
            <a:endParaRPr lang="en-GB" dirty="0" smtClean="0"/>
          </a:p>
          <a:p>
            <a:r>
              <a:rPr lang="en-GB" dirty="0" smtClean="0"/>
              <a:t>Conductivity typically 0.01 S/cm, increasing with temperature</a:t>
            </a:r>
          </a:p>
        </p:txBody>
      </p:sp>
      <p:grpSp>
        <p:nvGrpSpPr>
          <p:cNvPr id="4" name="Group 9"/>
          <p:cNvGrpSpPr>
            <a:grpSpLocks/>
          </p:cNvGrpSpPr>
          <p:nvPr/>
        </p:nvGrpSpPr>
        <p:grpSpPr bwMode="auto">
          <a:xfrm>
            <a:off x="5671477" y="2820876"/>
            <a:ext cx="3491880" cy="1871216"/>
            <a:chOff x="4860032" y="1052736"/>
            <a:chExt cx="3333750" cy="1728192"/>
          </a:xfrm>
        </p:grpSpPr>
        <p:pic>
          <p:nvPicPr>
            <p:cNvPr id="5" name="Picture 9" descr="http://www.sci.osaka-u.ac.jp/uploads/eng-macro/macro_11.gif"/>
            <p:cNvPicPr>
              <a:picLocks noChangeAspect="1" noChangeArrowheads="1"/>
            </p:cNvPicPr>
            <p:nvPr/>
          </p:nvPicPr>
          <p:blipFill>
            <a:blip r:embed="rId2" cstate="print"/>
            <a:srcRect/>
            <a:stretch>
              <a:fillRect/>
            </a:stretch>
          </p:blipFill>
          <p:spPr bwMode="auto">
            <a:xfrm>
              <a:off x="4860032" y="1052736"/>
              <a:ext cx="3333750" cy="1543051"/>
            </a:xfrm>
            <a:prstGeom prst="rect">
              <a:avLst/>
            </a:prstGeom>
            <a:noFill/>
            <a:ln w="9525">
              <a:noFill/>
              <a:miter lim="800000"/>
              <a:headEnd/>
              <a:tailEnd/>
            </a:ln>
          </p:spPr>
        </p:pic>
        <p:sp>
          <p:nvSpPr>
            <p:cNvPr id="6" name="TextBox 5"/>
            <p:cNvSpPr txBox="1"/>
            <p:nvPr/>
          </p:nvSpPr>
          <p:spPr>
            <a:xfrm>
              <a:off x="5652195" y="2526782"/>
              <a:ext cx="1722437" cy="254146"/>
            </a:xfrm>
            <a:prstGeom prst="rect">
              <a:avLst/>
            </a:prstGeom>
            <a:noFill/>
          </p:spPr>
          <p:txBody>
            <a:bodyPr wrap="none">
              <a:spAutoFit/>
            </a:bodyPr>
            <a:lstStyle/>
            <a:p>
              <a:pPr>
                <a:defRPr/>
              </a:pPr>
              <a:r>
                <a:rPr lang="nb-NO" sz="1050" dirty="0">
                  <a:hlinkClick r:id="rId3"/>
                </a:rPr>
                <a:t>http://www.sci.osaka-u.ac.jp</a:t>
              </a:r>
              <a:endParaRPr lang="en-GB" sz="1050" dirty="0"/>
            </a:p>
          </p:txBody>
        </p:sp>
      </p:grpSp>
    </p:spTree>
    <p:extLst>
      <p:ext uri="{BB962C8B-B14F-4D97-AF65-F5344CB8AC3E}">
        <p14:creationId xmlns:p14="http://schemas.microsoft.com/office/powerpoint/2010/main" val="4740538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g. 4 Reported total lithium ion conductivity as function of temperature.  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3285" y="2564904"/>
            <a:ext cx="4795119" cy="42777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39552" y="260648"/>
            <a:ext cx="8330128" cy="792088"/>
          </a:xfrm>
        </p:spPr>
        <p:txBody>
          <a:bodyPr/>
          <a:lstStyle/>
          <a:p>
            <a:r>
              <a:rPr lang="en-GB" dirty="0" smtClean="0"/>
              <a:t>Solid Li</a:t>
            </a:r>
            <a:r>
              <a:rPr lang="en-GB" baseline="30000" dirty="0" smtClean="0"/>
              <a:t>+</a:t>
            </a:r>
            <a:r>
              <a:rPr lang="en-GB" dirty="0" smtClean="0"/>
              <a:t> ion electrolytes</a:t>
            </a:r>
            <a:endParaRPr lang="en-GB" dirty="0"/>
          </a:p>
        </p:txBody>
      </p:sp>
      <p:sp>
        <p:nvSpPr>
          <p:cNvPr id="3" name="Content Placeholder 2"/>
          <p:cNvSpPr>
            <a:spLocks noGrp="1"/>
          </p:cNvSpPr>
          <p:nvPr>
            <p:ph idx="1"/>
          </p:nvPr>
        </p:nvSpPr>
        <p:spPr>
          <a:xfrm>
            <a:off x="323528" y="1268760"/>
            <a:ext cx="8352928" cy="4903440"/>
          </a:xfrm>
        </p:spPr>
        <p:txBody>
          <a:bodyPr>
            <a:normAutofit/>
          </a:bodyPr>
          <a:lstStyle/>
          <a:p>
            <a:r>
              <a:rPr lang="en-GB" sz="2000" dirty="0" smtClean="0"/>
              <a:t>Incombustible in air in case of leakage</a:t>
            </a:r>
          </a:p>
          <a:p>
            <a:r>
              <a:rPr lang="en-GB" sz="2000" dirty="0" smtClean="0"/>
              <a:t>Can be thinner than liquids and polymers</a:t>
            </a:r>
          </a:p>
          <a:p>
            <a:r>
              <a:rPr lang="en-GB" sz="2000" dirty="0" smtClean="0"/>
              <a:t>Reduced chance of whisker short-circuits</a:t>
            </a:r>
          </a:p>
          <a:p>
            <a:r>
              <a:rPr lang="en-GB" sz="2000" dirty="0" smtClean="0"/>
              <a:t>Challenges of band gap and Li</a:t>
            </a:r>
            <a:r>
              <a:rPr lang="en-GB" sz="2000" baseline="30000" dirty="0" smtClean="0"/>
              <a:t>+</a:t>
            </a:r>
            <a:r>
              <a:rPr lang="en-GB" sz="2000" dirty="0" smtClean="0"/>
              <a:t> diffusion</a:t>
            </a:r>
          </a:p>
          <a:p>
            <a:r>
              <a:rPr lang="en-GB" sz="2000" dirty="0" smtClean="0"/>
              <a:t>Li</a:t>
            </a:r>
            <a:r>
              <a:rPr lang="en-GB" sz="2000" baseline="-25000" dirty="0" smtClean="0"/>
              <a:t>3x</a:t>
            </a:r>
            <a:r>
              <a:rPr lang="en-GB" sz="2000" dirty="0" smtClean="0"/>
              <a:t>La</a:t>
            </a:r>
            <a:r>
              <a:rPr lang="en-GB" sz="2000" baseline="-25000" dirty="0" smtClean="0"/>
              <a:t>3/2-x</a:t>
            </a:r>
            <a:r>
              <a:rPr lang="en-GB" sz="2000" dirty="0" smtClean="0"/>
              <a:t>TiO</a:t>
            </a:r>
            <a:r>
              <a:rPr lang="en-GB" sz="2000" baseline="-25000" dirty="0" smtClean="0"/>
              <a:t>3</a:t>
            </a:r>
            <a:r>
              <a:rPr lang="en-GB" sz="2000" dirty="0" smtClean="0"/>
              <a:t> perovskites </a:t>
            </a:r>
          </a:p>
          <a:p>
            <a:r>
              <a:rPr lang="en-GB" sz="2000" dirty="0" smtClean="0"/>
              <a:t>Li</a:t>
            </a:r>
            <a:r>
              <a:rPr lang="en-GB" sz="2000" baseline="-25000" dirty="0" smtClean="0"/>
              <a:t>7</a:t>
            </a:r>
            <a:r>
              <a:rPr lang="en-GB" sz="2000" dirty="0" smtClean="0"/>
              <a:t>La</a:t>
            </a:r>
            <a:r>
              <a:rPr lang="en-GB" sz="2000" baseline="-25000" dirty="0" smtClean="0"/>
              <a:t>3</a:t>
            </a:r>
            <a:r>
              <a:rPr lang="en-GB" sz="2000" dirty="0" smtClean="0"/>
              <a:t>Zr</a:t>
            </a:r>
            <a:r>
              <a:rPr lang="en-GB" sz="2000" baseline="-25000" dirty="0" smtClean="0"/>
              <a:t>2</a:t>
            </a:r>
            <a:r>
              <a:rPr lang="en-GB" sz="2000" dirty="0" smtClean="0"/>
              <a:t>O</a:t>
            </a:r>
            <a:r>
              <a:rPr lang="en-GB" sz="2000" baseline="-25000" dirty="0" smtClean="0"/>
              <a:t>12</a:t>
            </a:r>
            <a:r>
              <a:rPr lang="en-GB" sz="2000" dirty="0" smtClean="0"/>
              <a:t> garnets</a:t>
            </a:r>
          </a:p>
          <a:p>
            <a:r>
              <a:rPr lang="en-GB" sz="2000" dirty="0" smtClean="0"/>
              <a:t>Li</a:t>
            </a:r>
            <a:r>
              <a:rPr lang="en-GB" sz="2000" baseline="-25000" dirty="0" smtClean="0"/>
              <a:t>2</a:t>
            </a:r>
            <a:r>
              <a:rPr lang="en-GB" sz="2000" dirty="0" smtClean="0"/>
              <a:t>S</a:t>
            </a:r>
            <a:endParaRPr lang="en-GB" sz="2000" dirty="0"/>
          </a:p>
        </p:txBody>
      </p:sp>
    </p:spTree>
    <p:extLst>
      <p:ext uri="{BB962C8B-B14F-4D97-AF65-F5344CB8AC3E}">
        <p14:creationId xmlns:p14="http://schemas.microsoft.com/office/powerpoint/2010/main" val="1429534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Li</a:t>
            </a:r>
            <a:r>
              <a:rPr lang="en-GB" baseline="-25000" dirty="0" smtClean="0"/>
              <a:t>3x</a:t>
            </a:r>
            <a:r>
              <a:rPr lang="en-GB" dirty="0" smtClean="0"/>
              <a:t>La</a:t>
            </a:r>
            <a:r>
              <a:rPr lang="en-GB" baseline="-25000" dirty="0" smtClean="0"/>
              <a:t>2/3-x</a:t>
            </a:r>
            <a:r>
              <a:rPr lang="en-GB" dirty="0" smtClean="0"/>
              <a:t>TiO</a:t>
            </a:r>
            <a:r>
              <a:rPr lang="en-GB" baseline="-25000" dirty="0" smtClean="0"/>
              <a:t>3</a:t>
            </a:r>
            <a:r>
              <a:rPr lang="en-GB" dirty="0" smtClean="0"/>
              <a:t> perovskite</a:t>
            </a:r>
            <a:endParaRPr lang="en-GB" dirty="0"/>
          </a:p>
        </p:txBody>
      </p:sp>
      <p:pic>
        <p:nvPicPr>
          <p:cNvPr id="4" name="Picture 10" descr="http://ars.sciencedirect.com/content/image/1-s2.0-S0167273898002203-gr6.jpg"/>
          <p:cNvPicPr>
            <a:picLocks noChangeAspect="1" noChangeArrowheads="1"/>
          </p:cNvPicPr>
          <p:nvPr/>
        </p:nvPicPr>
        <p:blipFill>
          <a:blip r:embed="rId2" cstate="print"/>
          <a:srcRect/>
          <a:stretch>
            <a:fillRect/>
          </a:stretch>
        </p:blipFill>
        <p:spPr bwMode="auto">
          <a:xfrm>
            <a:off x="827584" y="1484784"/>
            <a:ext cx="7731576" cy="4271122"/>
          </a:xfrm>
          <a:prstGeom prst="rect">
            <a:avLst/>
          </a:prstGeom>
          <a:noFill/>
        </p:spPr>
      </p:pic>
      <p:sp>
        <p:nvSpPr>
          <p:cNvPr id="5" name="TextBox 4"/>
          <p:cNvSpPr txBox="1"/>
          <p:nvPr/>
        </p:nvSpPr>
        <p:spPr>
          <a:xfrm>
            <a:off x="4139952" y="5517232"/>
            <a:ext cx="3888432" cy="276999"/>
          </a:xfrm>
          <a:prstGeom prst="rect">
            <a:avLst/>
          </a:prstGeom>
          <a:noFill/>
        </p:spPr>
        <p:txBody>
          <a:bodyPr wrap="square" rtlCol="0">
            <a:spAutoFit/>
          </a:bodyPr>
          <a:lstStyle/>
          <a:p>
            <a:pPr fontAlgn="base"/>
            <a:r>
              <a:rPr lang="en-US" sz="1200" dirty="0" smtClean="0"/>
              <a:t>A.I. Ruiz et al., </a:t>
            </a:r>
            <a:r>
              <a:rPr lang="en-US" sz="1200" i="1" dirty="0" smtClean="0"/>
              <a:t>Solid State Ionics, </a:t>
            </a:r>
            <a:r>
              <a:rPr lang="en-US" sz="1200" dirty="0" smtClean="0"/>
              <a:t>112 (1998) 291–297</a:t>
            </a:r>
          </a:p>
        </p:txBody>
      </p:sp>
    </p:spTree>
    <p:extLst>
      <p:ext uri="{BB962C8B-B14F-4D97-AF65-F5344CB8AC3E}">
        <p14:creationId xmlns:p14="http://schemas.microsoft.com/office/powerpoint/2010/main" val="1092096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330128" cy="648072"/>
          </a:xfrm>
        </p:spPr>
        <p:txBody>
          <a:bodyPr>
            <a:normAutofit/>
          </a:bodyPr>
          <a:lstStyle/>
          <a:p>
            <a:r>
              <a:rPr lang="en-GB" dirty="0" smtClean="0"/>
              <a:t>Li</a:t>
            </a:r>
            <a:r>
              <a:rPr lang="en-GB" baseline="-25000" dirty="0" smtClean="0"/>
              <a:t>7</a:t>
            </a:r>
            <a:r>
              <a:rPr lang="en-GB" dirty="0" smtClean="0"/>
              <a:t>La</a:t>
            </a:r>
            <a:r>
              <a:rPr lang="en-GB" baseline="-25000" dirty="0" smtClean="0"/>
              <a:t>3</a:t>
            </a:r>
            <a:r>
              <a:rPr lang="en-GB" dirty="0" smtClean="0"/>
              <a:t>Zr</a:t>
            </a:r>
            <a:r>
              <a:rPr lang="en-GB" baseline="-25000" dirty="0" smtClean="0"/>
              <a:t>2</a:t>
            </a:r>
            <a:r>
              <a:rPr lang="en-GB" dirty="0" smtClean="0"/>
              <a:t>O</a:t>
            </a:r>
            <a:r>
              <a:rPr lang="en-GB" baseline="-25000" dirty="0" smtClean="0"/>
              <a:t>12</a:t>
            </a:r>
            <a:r>
              <a:rPr lang="en-GB" dirty="0" smtClean="0"/>
              <a:t> (LLZO) garnet</a:t>
            </a:r>
            <a:endParaRPr lang="en-GB" dirty="0"/>
          </a:p>
        </p:txBody>
      </p:sp>
      <p:sp>
        <p:nvSpPr>
          <p:cNvPr id="3" name="Content Placeholder 2"/>
          <p:cNvSpPr>
            <a:spLocks noGrp="1"/>
          </p:cNvSpPr>
          <p:nvPr>
            <p:ph idx="1"/>
          </p:nvPr>
        </p:nvSpPr>
        <p:spPr>
          <a:xfrm>
            <a:off x="251520" y="1412776"/>
            <a:ext cx="5112568" cy="4543400"/>
          </a:xfrm>
        </p:spPr>
        <p:txBody>
          <a:bodyPr>
            <a:normAutofit fontScale="92500" lnSpcReduction="10000"/>
          </a:bodyPr>
          <a:lstStyle/>
          <a:p>
            <a:r>
              <a:rPr lang="en-GB" dirty="0" smtClean="0"/>
              <a:t>Stabilised in the cubic form by high temperature or doping, e.g. with Al</a:t>
            </a:r>
            <a:r>
              <a:rPr lang="en-GB" baseline="30000" dirty="0" smtClean="0"/>
              <a:t>3+</a:t>
            </a:r>
            <a:r>
              <a:rPr lang="en-GB" dirty="0" smtClean="0"/>
              <a:t> substituting Li</a:t>
            </a:r>
            <a:r>
              <a:rPr lang="en-GB" baseline="30000" dirty="0" smtClean="0"/>
              <a:t>+</a:t>
            </a:r>
            <a:r>
              <a:rPr lang="en-GB" dirty="0" smtClean="0"/>
              <a:t> or Nb</a:t>
            </a:r>
            <a:r>
              <a:rPr lang="en-GB" baseline="30000" dirty="0" smtClean="0"/>
              <a:t>5+</a:t>
            </a:r>
            <a:r>
              <a:rPr lang="en-GB" dirty="0" smtClean="0"/>
              <a:t> substituting Zr</a:t>
            </a:r>
            <a:r>
              <a:rPr lang="en-GB" baseline="30000" dirty="0" smtClean="0"/>
              <a:t>4+</a:t>
            </a:r>
          </a:p>
          <a:p>
            <a:endParaRPr lang="en-GB" dirty="0" smtClean="0"/>
          </a:p>
          <a:p>
            <a:r>
              <a:rPr lang="en-GB" dirty="0" smtClean="0"/>
              <a:t>8-coordinated La</a:t>
            </a:r>
            <a:r>
              <a:rPr lang="en-GB" baseline="30000" dirty="0" smtClean="0"/>
              <a:t>3+</a:t>
            </a:r>
          </a:p>
          <a:p>
            <a:r>
              <a:rPr lang="en-GB" dirty="0" smtClean="0"/>
              <a:t>6-coordinated Zr</a:t>
            </a:r>
            <a:r>
              <a:rPr lang="en-GB" baseline="30000" dirty="0" smtClean="0"/>
              <a:t>4+</a:t>
            </a:r>
            <a:endParaRPr lang="en-GB" baseline="30000" dirty="0"/>
          </a:p>
          <a:p>
            <a:endParaRPr lang="en-GB" dirty="0" smtClean="0"/>
          </a:p>
          <a:p>
            <a:r>
              <a:rPr lang="en-GB" dirty="0" smtClean="0"/>
              <a:t>Li1 and Li2 sites</a:t>
            </a:r>
            <a:endParaRPr lang="en-GB" dirty="0"/>
          </a:p>
          <a:p>
            <a:endParaRPr lang="en-GB" dirty="0" smtClean="0"/>
          </a:p>
          <a:p>
            <a:r>
              <a:rPr lang="en-GB" dirty="0" smtClean="0"/>
              <a:t>Partial occupancy 7/9 of Li sites facilitates self-diffusion</a:t>
            </a:r>
            <a:endParaRPr lang="en-GB" dirty="0"/>
          </a:p>
        </p:txBody>
      </p:sp>
      <p:pic>
        <p:nvPicPr>
          <p:cNvPr id="1030" name="Picture 6" descr="Electrochem | Free Full-Text | Crystal Structure and Preparation of  Li7La3Zr2O12 (LLZO) Solid-State Electrolyte and Doping Impacts on the  Conductivity: An Overview | HTM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0072" y="1054420"/>
            <a:ext cx="3767781" cy="3526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653664"/>
      </p:ext>
    </p:extLst>
  </p:cSld>
  <p:clrMapOvr>
    <a:masterClrMapping/>
  </p:clrMapOvr>
  <p:transition spd="med">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a:t>
            </a:r>
            <a:r>
              <a:rPr lang="en-GB" baseline="-25000" dirty="0" smtClean="0"/>
              <a:t>2</a:t>
            </a:r>
            <a:r>
              <a:rPr lang="en-GB" dirty="0" smtClean="0"/>
              <a:t>S</a:t>
            </a:r>
            <a:endParaRPr lang="en-GB" dirty="0"/>
          </a:p>
        </p:txBody>
      </p:sp>
      <p:sp>
        <p:nvSpPr>
          <p:cNvPr id="3" name="Content Placeholder 2"/>
          <p:cNvSpPr>
            <a:spLocks noGrp="1"/>
          </p:cNvSpPr>
          <p:nvPr>
            <p:ph idx="1"/>
          </p:nvPr>
        </p:nvSpPr>
        <p:spPr>
          <a:xfrm>
            <a:off x="251520" y="1628800"/>
            <a:ext cx="4824536" cy="4543400"/>
          </a:xfrm>
        </p:spPr>
        <p:txBody>
          <a:bodyPr>
            <a:normAutofit fontScale="92500" lnSpcReduction="20000"/>
          </a:bodyPr>
          <a:lstStyle/>
          <a:p>
            <a:r>
              <a:rPr lang="en-GB" dirty="0" err="1" smtClean="0"/>
              <a:t>Antifluorite</a:t>
            </a:r>
            <a:r>
              <a:rPr lang="en-GB" dirty="0" smtClean="0"/>
              <a:t> structure</a:t>
            </a:r>
          </a:p>
          <a:p>
            <a:endParaRPr lang="en-GB" dirty="0"/>
          </a:p>
          <a:p>
            <a:r>
              <a:rPr lang="en-GB" dirty="0" smtClean="0"/>
              <a:t>Diffusion by jumps between regular tetrahedral and interstitial octahedral sites</a:t>
            </a:r>
          </a:p>
          <a:p>
            <a:endParaRPr lang="en-GB" dirty="0" smtClean="0"/>
          </a:p>
          <a:p>
            <a:r>
              <a:rPr lang="en-GB" dirty="0" smtClean="0"/>
              <a:t>Doping with higher-</a:t>
            </a:r>
            <a:r>
              <a:rPr lang="en-GB" dirty="0" err="1" smtClean="0"/>
              <a:t>valent</a:t>
            </a:r>
            <a:r>
              <a:rPr lang="en-GB" dirty="0" smtClean="0"/>
              <a:t> cations: P</a:t>
            </a:r>
            <a:r>
              <a:rPr lang="en-GB" baseline="30000" dirty="0" smtClean="0"/>
              <a:t>5+</a:t>
            </a:r>
            <a:r>
              <a:rPr lang="en-GB" dirty="0" smtClean="0"/>
              <a:t>, Ge</a:t>
            </a:r>
            <a:r>
              <a:rPr lang="en-GB" baseline="30000" dirty="0" smtClean="0"/>
              <a:t>4+</a:t>
            </a:r>
            <a:endParaRPr lang="en-GB" dirty="0" smtClean="0"/>
          </a:p>
          <a:p>
            <a:pPr lvl="1"/>
            <a:r>
              <a:rPr lang="en-GB" dirty="0" smtClean="0"/>
              <a:t>Increases concentration of Li vacancies</a:t>
            </a:r>
          </a:p>
          <a:p>
            <a:pPr lvl="1"/>
            <a:endParaRPr lang="en-GB" dirty="0"/>
          </a:p>
          <a:p>
            <a:r>
              <a:rPr lang="en-GB" dirty="0" smtClean="0"/>
              <a:t>May use S/Li</a:t>
            </a:r>
            <a:r>
              <a:rPr lang="en-GB" baseline="-25000" dirty="0" smtClean="0"/>
              <a:t>2</a:t>
            </a:r>
            <a:r>
              <a:rPr lang="en-GB" dirty="0" smtClean="0"/>
              <a:t>S as cathode</a:t>
            </a:r>
          </a:p>
          <a:p>
            <a:pPr lvl="1"/>
            <a:r>
              <a:rPr lang="en-GB" dirty="0" smtClean="0"/>
              <a:t>Composite with e.g. graphite or graphene</a:t>
            </a:r>
            <a:endParaRPr lang="en-GB" dirty="0"/>
          </a:p>
        </p:txBody>
      </p:sp>
      <p:pic>
        <p:nvPicPr>
          <p:cNvPr id="3074" name="Picture 2" descr="Crystal structure of lithium sulph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9680" y="692696"/>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4485062"/>
      </p:ext>
    </p:extLst>
  </p:cSld>
  <p:clrMapOvr>
    <a:masterClrMapping/>
  </p:clrMapOvr>
  <p:transition spd="med">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74320"/>
            <a:ext cx="8250120" cy="5314920"/>
          </a:xfrm>
        </p:spPr>
        <p:txBody>
          <a:bodyPr/>
          <a:lstStyle/>
          <a:p>
            <a:pPr algn="ctr"/>
            <a:r>
              <a:rPr lang="nb-NO" dirty="0" smtClean="0"/>
              <a:t>Li ion </a:t>
            </a:r>
            <a:r>
              <a:rPr lang="nb-NO" dirty="0" err="1" smtClean="0"/>
              <a:t>battery</a:t>
            </a:r>
            <a:r>
              <a:rPr lang="nb-NO" dirty="0" smtClean="0"/>
              <a:t> anodes</a:t>
            </a:r>
            <a:endParaRPr lang="nb-NO" dirty="0"/>
          </a:p>
        </p:txBody>
      </p:sp>
    </p:spTree>
    <p:extLst>
      <p:ext uri="{BB962C8B-B14F-4D97-AF65-F5344CB8AC3E}">
        <p14:creationId xmlns:p14="http://schemas.microsoft.com/office/powerpoint/2010/main" val="1836705172"/>
      </p:ext>
    </p:extLst>
  </p:cSld>
  <p:clrMapOvr>
    <a:masterClrMapping/>
  </p:clrMapOvr>
  <p:transition spd="med">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2"/>
          <p:cNvSpPr txBox="1"/>
          <p:nvPr/>
        </p:nvSpPr>
        <p:spPr>
          <a:xfrm>
            <a:off x="304800" y="304800"/>
            <a:ext cx="4289957" cy="584775"/>
          </a:xfrm>
          <a:prstGeom prst="rect">
            <a:avLst/>
          </a:prstGeom>
          <a:noFill/>
        </p:spPr>
        <p:txBody>
          <a:bodyPr wrap="none" rtlCol="0">
            <a:spAutoFit/>
          </a:bodyPr>
          <a:lstStyle/>
          <a:p>
            <a:r>
              <a:rPr lang="nb-NO" sz="3200" dirty="0" err="1" smtClean="0">
                <a:solidFill>
                  <a:srgbClr val="C00000"/>
                </a:solidFill>
                <a:effectLst>
                  <a:outerShdw blurRad="38100" dist="38100" dir="2700000" algn="tl">
                    <a:srgbClr val="000000">
                      <a:alpha val="43137"/>
                    </a:srgbClr>
                  </a:outerShdw>
                </a:effectLst>
                <a:latin typeface="Arial Black" pitchFamily="34" charset="0"/>
              </a:rPr>
              <a:t>Metallic</a:t>
            </a:r>
            <a:r>
              <a:rPr lang="nb-NO" sz="3200" dirty="0" smtClean="0">
                <a:solidFill>
                  <a:srgbClr val="C00000"/>
                </a:solidFill>
                <a:effectLst>
                  <a:outerShdw blurRad="38100" dist="38100" dir="2700000" algn="tl">
                    <a:srgbClr val="000000">
                      <a:alpha val="43137"/>
                    </a:srgbClr>
                  </a:outerShdw>
                </a:effectLst>
                <a:latin typeface="Arial Black" pitchFamily="34" charset="0"/>
              </a:rPr>
              <a:t> Li anodes</a:t>
            </a:r>
            <a:endParaRPr lang="nb-NO" sz="3200" dirty="0">
              <a:solidFill>
                <a:srgbClr val="C00000"/>
              </a:solidFill>
              <a:effectLst>
                <a:outerShdw blurRad="38100" dist="38100" dir="2700000" algn="tl">
                  <a:srgbClr val="000000">
                    <a:alpha val="43137"/>
                  </a:srgbClr>
                </a:outerShdw>
              </a:effectLst>
              <a:latin typeface="Arial Black" pitchFamily="34" charset="0"/>
            </a:endParaRPr>
          </a:p>
        </p:txBody>
      </p:sp>
      <p:sp>
        <p:nvSpPr>
          <p:cNvPr id="3" name="TekstSylinder 2"/>
          <p:cNvSpPr txBox="1"/>
          <p:nvPr/>
        </p:nvSpPr>
        <p:spPr>
          <a:xfrm>
            <a:off x="1115616" y="980728"/>
            <a:ext cx="6552728" cy="1754326"/>
          </a:xfrm>
          <a:prstGeom prst="rect">
            <a:avLst/>
          </a:prstGeom>
          <a:noFill/>
        </p:spPr>
        <p:txBody>
          <a:bodyPr wrap="square" rtlCol="0">
            <a:spAutoFit/>
          </a:bodyPr>
          <a:lstStyle/>
          <a:p>
            <a:r>
              <a:rPr lang="en-GB" dirty="0" smtClean="0"/>
              <a:t>Metallic Li anode is a practically good anode to work with under production, but what can happen during:</a:t>
            </a:r>
          </a:p>
          <a:p>
            <a:pPr marL="285750" indent="-285750">
              <a:buFontTx/>
              <a:buChar char="-"/>
            </a:pPr>
            <a:r>
              <a:rPr lang="en-GB" dirty="0" smtClean="0"/>
              <a:t>Rapid charging?</a:t>
            </a:r>
          </a:p>
          <a:p>
            <a:pPr marL="285750" indent="-285750">
              <a:buFontTx/>
              <a:buChar char="-"/>
            </a:pPr>
            <a:r>
              <a:rPr lang="en-GB" dirty="0" smtClean="0"/>
              <a:t>Rupture?</a:t>
            </a:r>
          </a:p>
          <a:p>
            <a:endParaRPr lang="en-GB" dirty="0"/>
          </a:p>
          <a:p>
            <a:endParaRPr lang="en-GB"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104497" y="2060848"/>
            <a:ext cx="4741659" cy="4281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6409905"/>
      </p:ext>
    </p:extLst>
  </p:cSld>
  <p:clrMapOvr>
    <a:masterClrMapping/>
  </p:clrMapOvr>
  <p:transition spd="med">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2"/>
          <p:cNvSpPr txBox="1"/>
          <p:nvPr/>
        </p:nvSpPr>
        <p:spPr>
          <a:xfrm>
            <a:off x="304800" y="304800"/>
            <a:ext cx="1096775" cy="584775"/>
          </a:xfrm>
          <a:prstGeom prst="rect">
            <a:avLst/>
          </a:prstGeom>
          <a:noFill/>
        </p:spPr>
        <p:txBody>
          <a:bodyPr wrap="none" rtlCol="0">
            <a:spAutoFit/>
          </a:bodyPr>
          <a:lstStyle/>
          <a:p>
            <a:r>
              <a:rPr lang="nb-NO" sz="3200" dirty="0" smtClean="0">
                <a:solidFill>
                  <a:srgbClr val="C00000"/>
                </a:solidFill>
                <a:effectLst>
                  <a:outerShdw blurRad="38100" dist="38100" dir="2700000" algn="tl">
                    <a:srgbClr val="000000">
                      <a:alpha val="43137"/>
                    </a:srgbClr>
                  </a:outerShdw>
                </a:effectLst>
                <a:latin typeface="Arial Black" pitchFamily="34" charset="0"/>
              </a:rPr>
              <a:t>LiC</a:t>
            </a:r>
            <a:r>
              <a:rPr lang="nb-NO" sz="3200" baseline="-25000" dirty="0" smtClean="0">
                <a:solidFill>
                  <a:srgbClr val="C00000"/>
                </a:solidFill>
                <a:effectLst>
                  <a:outerShdw blurRad="38100" dist="38100" dir="2700000" algn="tl">
                    <a:srgbClr val="000000">
                      <a:alpha val="43137"/>
                    </a:srgbClr>
                  </a:outerShdw>
                </a:effectLst>
                <a:latin typeface="Arial Black" pitchFamily="34" charset="0"/>
              </a:rPr>
              <a:t>6</a:t>
            </a:r>
            <a:endParaRPr lang="nb-NO" sz="3200" baseline="-25000" dirty="0">
              <a:solidFill>
                <a:srgbClr val="C00000"/>
              </a:solidFill>
              <a:effectLst>
                <a:outerShdw blurRad="38100" dist="38100" dir="2700000" algn="tl">
                  <a:srgbClr val="000000">
                    <a:alpha val="43137"/>
                  </a:srgbClr>
                </a:outerShdw>
              </a:effectLst>
              <a:latin typeface="Arial Black" pitchFamily="34" charset="0"/>
            </a:endParaRPr>
          </a:p>
        </p:txBody>
      </p:sp>
      <p:sp>
        <p:nvSpPr>
          <p:cNvPr id="3" name="TekstSylinder 2"/>
          <p:cNvSpPr txBox="1"/>
          <p:nvPr/>
        </p:nvSpPr>
        <p:spPr>
          <a:xfrm>
            <a:off x="467544" y="980728"/>
            <a:ext cx="8136904" cy="4524315"/>
          </a:xfrm>
          <a:prstGeom prst="rect">
            <a:avLst/>
          </a:prstGeom>
          <a:noFill/>
        </p:spPr>
        <p:txBody>
          <a:bodyPr wrap="square" rtlCol="0">
            <a:spAutoFit/>
          </a:bodyPr>
          <a:lstStyle/>
          <a:p>
            <a:r>
              <a:rPr lang="en-GB" dirty="0"/>
              <a:t>Direct reaction of well crystalline graphite and metallic Li will result in </a:t>
            </a:r>
            <a:r>
              <a:rPr lang="en-GB" dirty="0" smtClean="0"/>
              <a:t>LiC</a:t>
            </a:r>
            <a:r>
              <a:rPr lang="en-GB" baseline="-25000" dirty="0" smtClean="0"/>
              <a:t>6</a:t>
            </a:r>
            <a:r>
              <a:rPr lang="en-GB" dirty="0"/>
              <a:t>, passing through </a:t>
            </a:r>
            <a:r>
              <a:rPr lang="en-GB" dirty="0" smtClean="0"/>
              <a:t>(LiC</a:t>
            </a:r>
            <a:r>
              <a:rPr lang="en-GB" baseline="-25000" dirty="0" smtClean="0"/>
              <a:t>12</a:t>
            </a:r>
            <a:r>
              <a:rPr lang="en-GB" dirty="0" smtClean="0"/>
              <a:t>, LiC</a:t>
            </a:r>
            <a:r>
              <a:rPr lang="en-GB" baseline="-25000" dirty="0" smtClean="0"/>
              <a:t>18</a:t>
            </a:r>
            <a:r>
              <a:rPr lang="en-GB" dirty="0" smtClean="0"/>
              <a:t> …). </a:t>
            </a:r>
          </a:p>
          <a:p>
            <a:r>
              <a:rPr lang="en-GB" dirty="0" smtClean="0"/>
              <a:t>Can intercalate </a:t>
            </a:r>
            <a:r>
              <a:rPr lang="en-GB" dirty="0"/>
              <a:t>Li up to LiC</a:t>
            </a:r>
            <a:r>
              <a:rPr lang="en-GB" baseline="-25000" dirty="0"/>
              <a:t>2</a:t>
            </a:r>
            <a:r>
              <a:rPr lang="en-GB" dirty="0"/>
              <a:t>, however, this </a:t>
            </a:r>
            <a:r>
              <a:rPr lang="en-GB" dirty="0" smtClean="0"/>
              <a:t>is unstable: </a:t>
            </a:r>
          </a:p>
          <a:p>
            <a:r>
              <a:rPr lang="en-GB" dirty="0"/>
              <a:t>	</a:t>
            </a:r>
            <a:r>
              <a:rPr lang="en-GB" dirty="0" smtClean="0"/>
              <a:t>3 LiC</a:t>
            </a:r>
            <a:r>
              <a:rPr lang="en-GB" baseline="-25000" dirty="0" smtClean="0"/>
              <a:t>2</a:t>
            </a:r>
            <a:r>
              <a:rPr lang="en-GB" dirty="0" smtClean="0"/>
              <a:t> -&gt; </a:t>
            </a:r>
            <a:r>
              <a:rPr lang="en-GB" dirty="0"/>
              <a:t>LiC</a:t>
            </a:r>
            <a:r>
              <a:rPr lang="en-GB" baseline="-25000" dirty="0"/>
              <a:t>6</a:t>
            </a:r>
            <a:r>
              <a:rPr lang="en-GB" dirty="0"/>
              <a:t> </a:t>
            </a:r>
            <a:r>
              <a:rPr lang="en-GB" dirty="0" smtClean="0"/>
              <a:t>+ 2Li</a:t>
            </a:r>
            <a:r>
              <a:rPr lang="en-GB" dirty="0"/>
              <a:t>. </a:t>
            </a:r>
            <a:endParaRPr lang="en-GB" dirty="0" smtClean="0"/>
          </a:p>
          <a:p>
            <a:endParaRPr lang="en-GB" dirty="0" smtClean="0"/>
          </a:p>
          <a:p>
            <a:r>
              <a:rPr lang="en-GB" dirty="0" smtClean="0"/>
              <a:t>E</a:t>
            </a:r>
            <a:r>
              <a:rPr lang="en-GB" baseline="30000" dirty="0" smtClean="0"/>
              <a:t>0</a:t>
            </a:r>
            <a:r>
              <a:rPr lang="en-GB" dirty="0" smtClean="0"/>
              <a:t> for the anode is raised 0.1-0.2 </a:t>
            </a:r>
            <a:r>
              <a:rPr lang="en-GB" dirty="0"/>
              <a:t>V to the LiC</a:t>
            </a:r>
            <a:r>
              <a:rPr lang="en-GB" baseline="-25000" dirty="0"/>
              <a:t>6</a:t>
            </a:r>
            <a:r>
              <a:rPr lang="en-GB" dirty="0"/>
              <a:t>/Li</a:t>
            </a:r>
            <a:r>
              <a:rPr lang="en-GB" baseline="30000" dirty="0"/>
              <a:t>+</a:t>
            </a:r>
            <a:r>
              <a:rPr lang="en-GB" dirty="0"/>
              <a:t> </a:t>
            </a:r>
            <a:r>
              <a:rPr lang="en-GB" dirty="0" smtClean="0"/>
              <a:t>as compared to Li/Li</a:t>
            </a:r>
            <a:r>
              <a:rPr lang="en-GB" baseline="30000" dirty="0" smtClean="0"/>
              <a:t>+</a:t>
            </a:r>
            <a:r>
              <a:rPr lang="en-GB" dirty="0" smtClean="0"/>
              <a:t>. </a:t>
            </a:r>
          </a:p>
          <a:p>
            <a:endParaRPr lang="en-GB" dirty="0"/>
          </a:p>
          <a:p>
            <a:r>
              <a:rPr lang="en-GB" b="1" dirty="0" smtClean="0"/>
              <a:t>Question:</a:t>
            </a:r>
            <a:r>
              <a:rPr lang="en-GB" dirty="0" smtClean="0"/>
              <a:t> What implications does this give? </a:t>
            </a:r>
          </a:p>
          <a:p>
            <a:endParaRPr lang="en-GB" dirty="0" smtClean="0"/>
          </a:p>
          <a:p>
            <a:r>
              <a:rPr lang="en-GB" dirty="0" smtClean="0"/>
              <a:t>What </a:t>
            </a:r>
            <a:r>
              <a:rPr lang="en-GB" dirty="0"/>
              <a:t>is lost in electrochemical capacity is gained in safety. </a:t>
            </a:r>
          </a:p>
          <a:p>
            <a:r>
              <a:rPr lang="en-GB" dirty="0" smtClean="0"/>
              <a:t>Why is electroplating during charging avoided?</a:t>
            </a:r>
          </a:p>
          <a:p>
            <a:endParaRPr lang="en-US" b="1" dirty="0" smtClean="0"/>
          </a:p>
          <a:p>
            <a:r>
              <a:rPr lang="en-US" b="1" dirty="0" smtClean="0"/>
              <a:t>Exercise</a:t>
            </a:r>
            <a:r>
              <a:rPr lang="en-US" b="1" dirty="0"/>
              <a:t>:</a:t>
            </a:r>
            <a:r>
              <a:rPr lang="en-US" dirty="0"/>
              <a:t> Why does the overall capacity vary with potential? How do you calculate the energy capacity from potential and… something more…?</a:t>
            </a:r>
            <a:endParaRPr lang="nb-NO" dirty="0"/>
          </a:p>
          <a:p>
            <a:endParaRPr lang="en-GB" dirty="0"/>
          </a:p>
          <a:p>
            <a:endParaRPr lang="en-GB" dirty="0"/>
          </a:p>
        </p:txBody>
      </p:sp>
      <p:pic>
        <p:nvPicPr>
          <p:cNvPr id="5" name="Picture 4"/>
          <p:cNvPicPr/>
          <p:nvPr/>
        </p:nvPicPr>
        <p:blipFill rotWithShape="1">
          <a:blip r:embed="rId2" cstate="screen">
            <a:extLst>
              <a:ext uri="{28A0092B-C50C-407E-A947-70E740481C1C}">
                <a14:useLocalDpi xmlns:a14="http://schemas.microsoft.com/office/drawing/2010/main"/>
              </a:ext>
            </a:extLst>
          </a:blip>
          <a:srcRect b="56869"/>
          <a:stretch/>
        </p:blipFill>
        <p:spPr bwMode="auto">
          <a:xfrm>
            <a:off x="971600" y="4941168"/>
            <a:ext cx="3157496" cy="1512168"/>
          </a:xfrm>
          <a:prstGeom prst="rect">
            <a:avLst/>
          </a:prstGeom>
          <a:noFill/>
          <a:ln>
            <a:noFill/>
          </a:ln>
          <a:extLst>
            <a:ext uri="{53640926-AAD7-44D8-BBD7-CCE9431645EC}">
              <a14:shadowObscured xmlns:a14="http://schemas.microsoft.com/office/drawing/2010/main"/>
            </a:ext>
          </a:extLst>
        </p:spPr>
      </p:pic>
      <p:pic>
        <p:nvPicPr>
          <p:cNvPr id="6" name="Picture 5"/>
          <p:cNvPicPr/>
          <p:nvPr/>
        </p:nvPicPr>
        <p:blipFill rotWithShape="1">
          <a:blip r:embed="rId2" cstate="screen">
            <a:extLst>
              <a:ext uri="{28A0092B-C50C-407E-A947-70E740481C1C}">
                <a14:useLocalDpi xmlns:a14="http://schemas.microsoft.com/office/drawing/2010/main"/>
              </a:ext>
            </a:extLst>
          </a:blip>
          <a:srcRect t="43809" b="20301"/>
          <a:stretch/>
        </p:blipFill>
        <p:spPr bwMode="auto">
          <a:xfrm>
            <a:off x="5000162" y="5085184"/>
            <a:ext cx="3448613" cy="123058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36785128"/>
      </p:ext>
    </p:extLst>
  </p:cSld>
  <p:clrMapOvr>
    <a:masterClrMapping/>
  </p:clrMapOvr>
  <p:transition spd="med">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2"/>
          <p:cNvSpPr txBox="1"/>
          <p:nvPr/>
        </p:nvSpPr>
        <p:spPr>
          <a:xfrm>
            <a:off x="304800" y="304800"/>
            <a:ext cx="1096775" cy="584775"/>
          </a:xfrm>
          <a:prstGeom prst="rect">
            <a:avLst/>
          </a:prstGeom>
          <a:noFill/>
        </p:spPr>
        <p:txBody>
          <a:bodyPr wrap="none" rtlCol="0">
            <a:spAutoFit/>
          </a:bodyPr>
          <a:lstStyle/>
          <a:p>
            <a:r>
              <a:rPr lang="nb-NO" sz="3200" dirty="0" smtClean="0">
                <a:solidFill>
                  <a:srgbClr val="C00000"/>
                </a:solidFill>
                <a:effectLst>
                  <a:outerShdw blurRad="38100" dist="38100" dir="2700000" algn="tl">
                    <a:srgbClr val="000000">
                      <a:alpha val="43137"/>
                    </a:srgbClr>
                  </a:outerShdw>
                </a:effectLst>
                <a:latin typeface="Arial Black" pitchFamily="34" charset="0"/>
              </a:rPr>
              <a:t>LiC</a:t>
            </a:r>
            <a:r>
              <a:rPr lang="nb-NO" sz="3200" baseline="-25000" dirty="0" smtClean="0">
                <a:solidFill>
                  <a:srgbClr val="C00000"/>
                </a:solidFill>
                <a:effectLst>
                  <a:outerShdw blurRad="38100" dist="38100" dir="2700000" algn="tl">
                    <a:srgbClr val="000000">
                      <a:alpha val="43137"/>
                    </a:srgbClr>
                  </a:outerShdw>
                </a:effectLst>
                <a:latin typeface="Arial Black" pitchFamily="34" charset="0"/>
              </a:rPr>
              <a:t>6</a:t>
            </a:r>
            <a:endParaRPr lang="nb-NO" sz="3200" baseline="-25000" dirty="0">
              <a:solidFill>
                <a:srgbClr val="C00000"/>
              </a:solidFill>
              <a:effectLst>
                <a:outerShdw blurRad="38100" dist="38100" dir="2700000" algn="tl">
                  <a:srgbClr val="000000">
                    <a:alpha val="43137"/>
                  </a:srgbClr>
                </a:outerShdw>
              </a:effectLst>
              <a:latin typeface="Arial Black" pitchFamily="34" charset="0"/>
            </a:endParaRPr>
          </a:p>
        </p:txBody>
      </p:sp>
      <p:sp>
        <p:nvSpPr>
          <p:cNvPr id="3" name="TekstSylinder 2"/>
          <p:cNvSpPr txBox="1"/>
          <p:nvPr/>
        </p:nvSpPr>
        <p:spPr>
          <a:xfrm>
            <a:off x="1115616" y="980728"/>
            <a:ext cx="7056784" cy="923330"/>
          </a:xfrm>
          <a:prstGeom prst="rect">
            <a:avLst/>
          </a:prstGeom>
          <a:noFill/>
        </p:spPr>
        <p:txBody>
          <a:bodyPr wrap="square" rtlCol="0">
            <a:spAutoFit/>
          </a:bodyPr>
          <a:lstStyle/>
          <a:p>
            <a:r>
              <a:rPr lang="en-GB" dirty="0"/>
              <a:t>Direct reaction of well crystalline graphite and metallic Li will result in </a:t>
            </a:r>
            <a:r>
              <a:rPr lang="en-GB" dirty="0" smtClean="0"/>
              <a:t>LiC</a:t>
            </a:r>
            <a:r>
              <a:rPr lang="en-GB" baseline="-25000" dirty="0" smtClean="0"/>
              <a:t>6</a:t>
            </a:r>
            <a:r>
              <a:rPr lang="en-GB" dirty="0"/>
              <a:t>, passing through </a:t>
            </a:r>
            <a:r>
              <a:rPr lang="en-GB" dirty="0" smtClean="0"/>
              <a:t>(LiC</a:t>
            </a:r>
            <a:r>
              <a:rPr lang="en-GB" baseline="-25000" dirty="0" smtClean="0"/>
              <a:t>12</a:t>
            </a:r>
            <a:r>
              <a:rPr lang="en-GB" dirty="0" smtClean="0"/>
              <a:t>, LiC</a:t>
            </a:r>
            <a:r>
              <a:rPr lang="en-GB" baseline="-25000" dirty="0" smtClean="0"/>
              <a:t>18</a:t>
            </a:r>
            <a:r>
              <a:rPr lang="en-GB" dirty="0" smtClean="0"/>
              <a:t> …). </a:t>
            </a:r>
          </a:p>
          <a:p>
            <a:endParaRPr lang="en-GB" dirty="0"/>
          </a:p>
        </p:txBody>
      </p:sp>
      <p:pic>
        <p:nvPicPr>
          <p:cNvPr id="5" name="Picture 4"/>
          <p:cNvPicPr/>
          <p:nvPr/>
        </p:nvPicPr>
        <p:blipFill rotWithShape="1">
          <a:blip r:embed="rId2" cstate="screen">
            <a:extLst>
              <a:ext uri="{28A0092B-C50C-407E-A947-70E740481C1C}">
                <a14:useLocalDpi xmlns:a14="http://schemas.microsoft.com/office/drawing/2010/main"/>
              </a:ext>
            </a:extLst>
          </a:blip>
          <a:srcRect b="56869"/>
          <a:stretch/>
        </p:blipFill>
        <p:spPr bwMode="auto">
          <a:xfrm>
            <a:off x="971600" y="4941168"/>
            <a:ext cx="3157496" cy="1512168"/>
          </a:xfrm>
          <a:prstGeom prst="rect">
            <a:avLst/>
          </a:prstGeom>
          <a:noFill/>
          <a:ln>
            <a:noFill/>
          </a:ln>
          <a:extLst>
            <a:ext uri="{53640926-AAD7-44D8-BBD7-CCE9431645EC}">
              <a14:shadowObscured xmlns:a14="http://schemas.microsoft.com/office/drawing/2010/main"/>
            </a:ext>
          </a:extLst>
        </p:spPr>
      </p:pic>
      <p:pic>
        <p:nvPicPr>
          <p:cNvPr id="6" name="Picture 5"/>
          <p:cNvPicPr/>
          <p:nvPr/>
        </p:nvPicPr>
        <p:blipFill rotWithShape="1">
          <a:blip r:embed="rId2" cstate="screen">
            <a:extLst>
              <a:ext uri="{28A0092B-C50C-407E-A947-70E740481C1C}">
                <a14:useLocalDpi xmlns:a14="http://schemas.microsoft.com/office/drawing/2010/main"/>
              </a:ext>
            </a:extLst>
          </a:blip>
          <a:srcRect t="43809" b="20301"/>
          <a:stretch/>
        </p:blipFill>
        <p:spPr bwMode="auto">
          <a:xfrm>
            <a:off x="5000162" y="5157192"/>
            <a:ext cx="3448613" cy="1230586"/>
          </a:xfrm>
          <a:prstGeom prst="rect">
            <a:avLst/>
          </a:prstGeom>
          <a:noFill/>
          <a:ln>
            <a:noFill/>
          </a:ln>
          <a:extLst>
            <a:ext uri="{53640926-AAD7-44D8-BBD7-CCE9431645EC}">
              <a14:shadowObscured xmlns:a14="http://schemas.microsoft.com/office/drawing/2010/main"/>
            </a:ext>
          </a:extLst>
        </p:spPr>
      </p:pic>
      <p:pic>
        <p:nvPicPr>
          <p:cNvPr id="7" name="Picture 6"/>
          <p:cNvPicPr/>
          <p:nvPr/>
        </p:nvPicPr>
        <p:blipFill>
          <a:blip r:embed="rId3">
            <a:extLst>
              <a:ext uri="{28A0092B-C50C-407E-A947-70E740481C1C}">
                <a14:useLocalDpi xmlns:a14="http://schemas.microsoft.com/office/drawing/2010/main"/>
              </a:ext>
            </a:extLst>
          </a:blip>
          <a:srcRect/>
          <a:stretch>
            <a:fillRect/>
          </a:stretch>
        </p:blipFill>
        <p:spPr bwMode="auto">
          <a:xfrm>
            <a:off x="853187" y="1904058"/>
            <a:ext cx="2999279" cy="2893094"/>
          </a:xfrm>
          <a:prstGeom prst="rect">
            <a:avLst/>
          </a:prstGeom>
          <a:noFill/>
          <a:ln>
            <a:noFill/>
          </a:ln>
        </p:spPr>
      </p:pic>
      <p:sp>
        <p:nvSpPr>
          <p:cNvPr id="4" name="TextBox 3"/>
          <p:cNvSpPr txBox="1"/>
          <p:nvPr/>
        </p:nvSpPr>
        <p:spPr>
          <a:xfrm>
            <a:off x="4283968" y="1904058"/>
            <a:ext cx="4752528" cy="3139321"/>
          </a:xfrm>
          <a:prstGeom prst="rect">
            <a:avLst/>
          </a:prstGeom>
          <a:noFill/>
        </p:spPr>
        <p:txBody>
          <a:bodyPr wrap="square" rtlCol="0">
            <a:spAutoFit/>
          </a:bodyPr>
          <a:lstStyle/>
          <a:p>
            <a:r>
              <a:rPr lang="en-GB" b="1" dirty="0"/>
              <a:t>Exercise C:</a:t>
            </a:r>
            <a:r>
              <a:rPr lang="en-GB" dirty="0"/>
              <a:t> Regard the different stages of intercalation in graphite and consider these as individual phases.  Use the Gibbs phase rule to argue that you would expect to observe steps in the potentiometric diagram rather than a slope</a:t>
            </a:r>
            <a:r>
              <a:rPr lang="en-GB" dirty="0" smtClean="0"/>
              <a:t>.</a:t>
            </a:r>
          </a:p>
          <a:p>
            <a:endParaRPr lang="nb-NO" dirty="0"/>
          </a:p>
          <a:p>
            <a:r>
              <a:rPr lang="en-GB" b="1" dirty="0"/>
              <a:t>Exercise D:</a:t>
            </a:r>
            <a:r>
              <a:rPr lang="en-GB" dirty="0"/>
              <a:t> How would the potentiometric graph appear if the material shows complete solid solubility with respect to Li</a:t>
            </a:r>
            <a:r>
              <a:rPr lang="en-GB" baseline="30000" dirty="0"/>
              <a:t>+</a:t>
            </a:r>
            <a:r>
              <a:rPr lang="en-GB" dirty="0"/>
              <a:t> content?</a:t>
            </a:r>
            <a:endParaRPr lang="nb-NO" dirty="0"/>
          </a:p>
          <a:p>
            <a:endParaRPr lang="nb-NO" dirty="0"/>
          </a:p>
        </p:txBody>
      </p:sp>
    </p:spTree>
    <p:extLst>
      <p:ext uri="{BB962C8B-B14F-4D97-AF65-F5344CB8AC3E}">
        <p14:creationId xmlns:p14="http://schemas.microsoft.com/office/powerpoint/2010/main" val="2934727230"/>
      </p:ext>
    </p:extLst>
  </p:cSld>
  <p:clrMapOvr>
    <a:masterClrMapping/>
  </p:clrMapOvr>
  <p:transition spd="med">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552" y="188640"/>
            <a:ext cx="8330128" cy="820059"/>
          </a:xfrm>
        </p:spPr>
        <p:txBody>
          <a:bodyPr/>
          <a:lstStyle/>
          <a:p>
            <a:pPr algn="ctr"/>
            <a:r>
              <a:rPr lang="nb-NO" dirty="0" smtClean="0"/>
              <a:t>Si anodes</a:t>
            </a:r>
            <a:endParaRPr lang="nb-NO" dirty="0"/>
          </a:p>
        </p:txBody>
      </p:sp>
      <p:sp>
        <p:nvSpPr>
          <p:cNvPr id="2" name="Content Placeholder 1"/>
          <p:cNvSpPr>
            <a:spLocks noGrp="1"/>
          </p:cNvSpPr>
          <p:nvPr>
            <p:ph idx="1"/>
          </p:nvPr>
        </p:nvSpPr>
        <p:spPr>
          <a:xfrm>
            <a:off x="179512" y="1124744"/>
            <a:ext cx="8784976" cy="4543400"/>
          </a:xfrm>
        </p:spPr>
        <p:txBody>
          <a:bodyPr>
            <a:normAutofit/>
          </a:bodyPr>
          <a:lstStyle/>
          <a:p>
            <a:r>
              <a:rPr lang="en-GB" sz="2000" dirty="0" smtClean="0"/>
              <a:t>Using micro- and nanoscopic Si keeps structure porous and allows Li to intercalate without changing macroscopic dimensions</a:t>
            </a:r>
          </a:p>
          <a:p>
            <a:endParaRPr lang="en-GB" sz="2000" dirty="0"/>
          </a:p>
          <a:p>
            <a:endParaRPr lang="en-GB" sz="2000" dirty="0" smtClean="0"/>
          </a:p>
          <a:p>
            <a:endParaRPr lang="en-GB" sz="2000" dirty="0"/>
          </a:p>
          <a:p>
            <a:endParaRPr lang="en-GB" sz="2000" dirty="0" smtClean="0"/>
          </a:p>
          <a:p>
            <a:endParaRPr lang="en-GB" sz="2000" dirty="0"/>
          </a:p>
          <a:p>
            <a:endParaRPr lang="en-GB" sz="2000" dirty="0" smtClean="0"/>
          </a:p>
          <a:p>
            <a:endParaRPr lang="en-GB" sz="2000" dirty="0"/>
          </a:p>
          <a:p>
            <a:endParaRPr lang="en-GB" sz="2000" dirty="0" smtClean="0"/>
          </a:p>
          <a:p>
            <a:endParaRPr lang="en-GB" sz="2000" dirty="0"/>
          </a:p>
          <a:p>
            <a:endParaRPr lang="en-GB" sz="2000" dirty="0" smtClean="0"/>
          </a:p>
          <a:p>
            <a:endParaRPr lang="en-GB" sz="2000" dirty="0"/>
          </a:p>
        </p:txBody>
      </p:sp>
      <p:pic>
        <p:nvPicPr>
          <p:cNvPr id="5" name="Picture 4" descr="http://images.gizmag.com/hero/silicon-based-lithium--ion-battery-anode.jpg"/>
          <p:cNvPicPr/>
          <p:nvPr/>
        </p:nvPicPr>
        <p:blipFill>
          <a:blip r:embed="rId2" cstate="print"/>
          <a:srcRect/>
          <a:stretch>
            <a:fillRect/>
          </a:stretch>
        </p:blipFill>
        <p:spPr bwMode="auto">
          <a:xfrm>
            <a:off x="0" y="1959516"/>
            <a:ext cx="5469582" cy="2873856"/>
          </a:xfrm>
          <a:prstGeom prst="rect">
            <a:avLst/>
          </a:prstGeom>
          <a:noFill/>
        </p:spPr>
      </p:pic>
      <p:pic>
        <p:nvPicPr>
          <p:cNvPr id="6" name="Picture 5" descr="http://news.rice.edu/wp-content/uploads/2012/07/BATTERY-6-WEB.jpg"/>
          <p:cNvPicPr/>
          <p:nvPr/>
        </p:nvPicPr>
        <p:blipFill>
          <a:blip r:embed="rId3" cstate="print"/>
          <a:srcRect/>
          <a:stretch>
            <a:fillRect/>
          </a:stretch>
        </p:blipFill>
        <p:spPr bwMode="auto">
          <a:xfrm>
            <a:off x="4837359" y="1960065"/>
            <a:ext cx="3778339" cy="3028097"/>
          </a:xfrm>
          <a:prstGeom prst="rect">
            <a:avLst/>
          </a:prstGeom>
          <a:noFill/>
        </p:spPr>
      </p:pic>
      <p:sp>
        <p:nvSpPr>
          <p:cNvPr id="7" name="TextBox 6"/>
          <p:cNvSpPr txBox="1"/>
          <p:nvPr/>
        </p:nvSpPr>
        <p:spPr>
          <a:xfrm>
            <a:off x="1656183" y="4891442"/>
            <a:ext cx="2018501" cy="369332"/>
          </a:xfrm>
          <a:prstGeom prst="rect">
            <a:avLst/>
          </a:prstGeom>
          <a:noFill/>
        </p:spPr>
        <p:txBody>
          <a:bodyPr wrap="none" rtlCol="0">
            <a:spAutoFit/>
          </a:bodyPr>
          <a:lstStyle/>
          <a:p>
            <a:r>
              <a:rPr lang="nb-NO" dirty="0" smtClean="0"/>
              <a:t>Si on C </a:t>
            </a:r>
            <a:r>
              <a:rPr lang="nb-NO" dirty="0" err="1" smtClean="0"/>
              <a:t>backbone</a:t>
            </a:r>
            <a:endParaRPr lang="nb-NO" dirty="0"/>
          </a:p>
        </p:txBody>
      </p:sp>
      <p:sp>
        <p:nvSpPr>
          <p:cNvPr id="8" name="TextBox 7"/>
          <p:cNvSpPr txBox="1"/>
          <p:nvPr/>
        </p:nvSpPr>
        <p:spPr>
          <a:xfrm>
            <a:off x="6516216" y="5076108"/>
            <a:ext cx="1184940" cy="369332"/>
          </a:xfrm>
          <a:prstGeom prst="rect">
            <a:avLst/>
          </a:prstGeom>
          <a:noFill/>
        </p:spPr>
        <p:txBody>
          <a:bodyPr wrap="none" rtlCol="0">
            <a:spAutoFit/>
          </a:bodyPr>
          <a:lstStyle/>
          <a:p>
            <a:r>
              <a:rPr lang="nb-NO" dirty="0" err="1" smtClean="0"/>
              <a:t>Porous</a:t>
            </a:r>
            <a:r>
              <a:rPr lang="nb-NO" dirty="0" smtClean="0"/>
              <a:t> Si</a:t>
            </a:r>
            <a:endParaRPr lang="nb-NO" dirty="0"/>
          </a:p>
        </p:txBody>
      </p:sp>
      <p:grpSp>
        <p:nvGrpSpPr>
          <p:cNvPr id="12" name="Group 11"/>
          <p:cNvGrpSpPr/>
          <p:nvPr/>
        </p:nvGrpSpPr>
        <p:grpSpPr>
          <a:xfrm>
            <a:off x="0" y="5430831"/>
            <a:ext cx="9144000" cy="887781"/>
            <a:chOff x="0" y="5430831"/>
            <a:chExt cx="9144000" cy="887781"/>
          </a:xfrm>
        </p:grpSpPr>
        <p:sp>
          <p:nvSpPr>
            <p:cNvPr id="10" name="TextBox 9"/>
            <p:cNvSpPr txBox="1"/>
            <p:nvPr/>
          </p:nvSpPr>
          <p:spPr>
            <a:xfrm>
              <a:off x="0" y="5949280"/>
              <a:ext cx="9144000" cy="369332"/>
            </a:xfrm>
            <a:prstGeom prst="rect">
              <a:avLst/>
            </a:prstGeom>
            <a:noFill/>
          </p:spPr>
          <p:txBody>
            <a:bodyPr wrap="square" rtlCol="0">
              <a:spAutoFit/>
            </a:bodyPr>
            <a:lstStyle/>
            <a:p>
              <a:r>
                <a:rPr lang="en-GB" dirty="0" smtClean="0"/>
                <a:t>Norwegian </a:t>
              </a:r>
              <a:r>
                <a:rPr lang="en-GB" dirty="0" err="1" smtClean="0"/>
                <a:t>Cenate</a:t>
              </a:r>
              <a:r>
                <a:rPr lang="en-GB" dirty="0" smtClean="0"/>
                <a:t> AS (centrifugal nanotechnology) produces nano Si for battery anodes </a:t>
              </a:r>
              <a:endParaRPr lang="en-GB" dirty="0"/>
            </a:p>
          </p:txBody>
        </p:sp>
        <p:pic>
          <p:nvPicPr>
            <p:cNvPr id="11" name="Picture 10"/>
            <p:cNvPicPr>
              <a:picLocks noChangeAspect="1"/>
            </p:cNvPicPr>
            <p:nvPr/>
          </p:nvPicPr>
          <p:blipFill>
            <a:blip r:embed="rId4"/>
            <a:stretch>
              <a:fillRect/>
            </a:stretch>
          </p:blipFill>
          <p:spPr>
            <a:xfrm>
              <a:off x="107504" y="5430831"/>
              <a:ext cx="1794520" cy="462225"/>
            </a:xfrm>
            <a:prstGeom prst="rect">
              <a:avLst/>
            </a:prstGeom>
          </p:spPr>
        </p:pic>
      </p:grpSp>
    </p:spTree>
    <p:extLst>
      <p:ext uri="{BB962C8B-B14F-4D97-AF65-F5344CB8AC3E}">
        <p14:creationId xmlns:p14="http://schemas.microsoft.com/office/powerpoint/2010/main" val="3397688439"/>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568" y="274320"/>
            <a:ext cx="8250120" cy="5674960"/>
          </a:xfrm>
        </p:spPr>
        <p:txBody>
          <a:bodyPr/>
          <a:lstStyle/>
          <a:p>
            <a:pPr algn="ctr"/>
            <a:r>
              <a:rPr lang="nb-NO" dirty="0" smtClean="0"/>
              <a:t>Li ion </a:t>
            </a:r>
            <a:r>
              <a:rPr lang="nb-NO" dirty="0" err="1" smtClean="0"/>
              <a:t>battery</a:t>
            </a:r>
            <a:r>
              <a:rPr lang="nb-NO" dirty="0" smtClean="0"/>
              <a:t> </a:t>
            </a:r>
            <a:r>
              <a:rPr lang="nb-NO" dirty="0" err="1" smtClean="0"/>
              <a:t>cathodes</a:t>
            </a:r>
            <a:r>
              <a:rPr lang="nb-NO" dirty="0" smtClean="0"/>
              <a:t/>
            </a:r>
            <a:br>
              <a:rPr lang="nb-NO" dirty="0" smtClean="0"/>
            </a:br>
            <a:r>
              <a:rPr lang="nb-NO" dirty="0" smtClean="0"/>
              <a:t/>
            </a:r>
            <a:br>
              <a:rPr lang="nb-NO" dirty="0" smtClean="0"/>
            </a:br>
            <a:r>
              <a:rPr lang="nb-NO" dirty="0"/>
              <a:t/>
            </a:r>
            <a:br>
              <a:rPr lang="nb-NO" dirty="0"/>
            </a:br>
            <a:r>
              <a:rPr lang="nb-NO" sz="2400" dirty="0" smtClean="0"/>
              <a:t>(</a:t>
            </a:r>
            <a:r>
              <a:rPr lang="nb-NO" sz="2400" dirty="0" err="1" smtClean="0"/>
              <a:t>Brief</a:t>
            </a:r>
            <a:r>
              <a:rPr lang="nb-NO" sz="2400" dirty="0" smtClean="0"/>
              <a:t> </a:t>
            </a:r>
            <a:r>
              <a:rPr lang="nb-NO" sz="2400" dirty="0" err="1" smtClean="0"/>
              <a:t>introduction</a:t>
            </a:r>
            <a:r>
              <a:rPr lang="nb-NO" sz="2400" dirty="0" smtClean="0"/>
              <a:t> – </a:t>
            </a:r>
            <a:r>
              <a:rPr lang="nb-NO" sz="2400" dirty="0" err="1" smtClean="0"/>
              <a:t>much</a:t>
            </a:r>
            <a:r>
              <a:rPr lang="nb-NO" sz="2400" dirty="0" smtClean="0"/>
              <a:t> more materials </a:t>
            </a:r>
            <a:r>
              <a:rPr lang="nb-NO" sz="2400" dirty="0" err="1" smtClean="0"/>
              <a:t>chemistry</a:t>
            </a:r>
            <a:r>
              <a:rPr lang="nb-NO" sz="2400" dirty="0" smtClean="0"/>
              <a:t> in </a:t>
            </a:r>
            <a:r>
              <a:rPr lang="nb-NO" sz="2400" dirty="0" err="1" smtClean="0"/>
              <a:t>other</a:t>
            </a:r>
            <a:r>
              <a:rPr lang="nb-NO" sz="2400" dirty="0" smtClean="0"/>
              <a:t> </a:t>
            </a:r>
            <a:r>
              <a:rPr lang="nb-NO" sz="2400" dirty="0" err="1" smtClean="0"/>
              <a:t>courses</a:t>
            </a:r>
            <a:r>
              <a:rPr lang="nb-NO" sz="2400" dirty="0" smtClean="0"/>
              <a:t> (KJM-MENA 3120, MENA 3201)</a:t>
            </a:r>
            <a:endParaRPr lang="nb-NO" sz="2400" dirty="0"/>
          </a:p>
        </p:txBody>
      </p:sp>
    </p:spTree>
    <p:extLst>
      <p:ext uri="{BB962C8B-B14F-4D97-AF65-F5344CB8AC3E}">
        <p14:creationId xmlns:p14="http://schemas.microsoft.com/office/powerpoint/2010/main" val="95692560"/>
      </p:ext>
    </p:extLst>
  </p:cSld>
  <p:clrMapOvr>
    <a:masterClrMapping/>
  </p:clrMapOvr>
  <p:transition spd="med">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467544" y="548680"/>
            <a:ext cx="8352928" cy="2862322"/>
          </a:xfrm>
          <a:prstGeom prst="rect">
            <a:avLst/>
          </a:prstGeom>
          <a:noFill/>
        </p:spPr>
        <p:txBody>
          <a:bodyPr wrap="square" rtlCol="0">
            <a:spAutoFit/>
          </a:bodyPr>
          <a:lstStyle/>
          <a:p>
            <a:r>
              <a:rPr lang="en-GB" b="1" dirty="0" smtClean="0"/>
              <a:t>Mainly two classes of Li cathode materials: </a:t>
            </a:r>
          </a:p>
          <a:p>
            <a:r>
              <a:rPr lang="en-GB" dirty="0" smtClean="0"/>
              <a:t>(1) Layered </a:t>
            </a:r>
            <a:r>
              <a:rPr lang="en-GB" dirty="0"/>
              <a:t>compounds </a:t>
            </a:r>
            <a:r>
              <a:rPr lang="en-GB" dirty="0" smtClean="0"/>
              <a:t>with an </a:t>
            </a:r>
            <a:r>
              <a:rPr lang="en-GB" dirty="0"/>
              <a:t>anion close-packed or almost close-packed </a:t>
            </a:r>
            <a:r>
              <a:rPr lang="en-GB" dirty="0" smtClean="0"/>
              <a:t>lattice in </a:t>
            </a:r>
            <a:r>
              <a:rPr lang="en-GB" dirty="0"/>
              <a:t>which alternate layers between the anion </a:t>
            </a:r>
            <a:r>
              <a:rPr lang="en-GB" dirty="0" smtClean="0"/>
              <a:t>sheets are </a:t>
            </a:r>
            <a:r>
              <a:rPr lang="en-GB" dirty="0"/>
              <a:t>occupied by a redox-active transition metal </a:t>
            </a:r>
            <a:r>
              <a:rPr lang="en-GB" dirty="0" smtClean="0"/>
              <a:t>and lithium </a:t>
            </a:r>
            <a:r>
              <a:rPr lang="en-GB" dirty="0"/>
              <a:t>then inserts itself into the essentially </a:t>
            </a:r>
            <a:r>
              <a:rPr lang="en-GB" dirty="0" smtClean="0"/>
              <a:t>empty remaining </a:t>
            </a:r>
            <a:r>
              <a:rPr lang="en-GB" dirty="0"/>
              <a:t>layers. </a:t>
            </a:r>
            <a:endParaRPr lang="en-GB" dirty="0" smtClean="0"/>
          </a:p>
          <a:p>
            <a:endParaRPr lang="en-GB" dirty="0"/>
          </a:p>
          <a:p>
            <a:r>
              <a:rPr lang="en-GB" dirty="0" smtClean="0"/>
              <a:t>Exemplified </a:t>
            </a:r>
            <a:r>
              <a:rPr lang="en-GB" dirty="0"/>
              <a:t>by first LiTiS</a:t>
            </a:r>
            <a:r>
              <a:rPr lang="en-GB" baseline="-25000" dirty="0"/>
              <a:t>2</a:t>
            </a:r>
            <a:r>
              <a:rPr lang="en-GB" dirty="0"/>
              <a:t>, </a:t>
            </a:r>
            <a:r>
              <a:rPr lang="en-GB" dirty="0" smtClean="0"/>
              <a:t>followed by </a:t>
            </a:r>
            <a:r>
              <a:rPr lang="en-GB" dirty="0"/>
              <a:t>LiCoO</a:t>
            </a:r>
            <a:r>
              <a:rPr lang="en-GB" baseline="-25000" dirty="0"/>
              <a:t>2</a:t>
            </a:r>
            <a:r>
              <a:rPr lang="en-GB" dirty="0"/>
              <a:t>, LiNi</a:t>
            </a:r>
            <a:r>
              <a:rPr lang="en-GB" baseline="-25000" dirty="0"/>
              <a:t>1-</a:t>
            </a:r>
            <a:r>
              <a:rPr lang="en-GB" i="1" baseline="-25000" dirty="0"/>
              <a:t>y</a:t>
            </a:r>
            <a:r>
              <a:rPr lang="en-GB" dirty="0"/>
              <a:t>Co</a:t>
            </a:r>
            <a:r>
              <a:rPr lang="en-GB" i="1" baseline="-25000" dirty="0"/>
              <a:t>y</a:t>
            </a:r>
            <a:r>
              <a:rPr lang="en-GB" dirty="0"/>
              <a:t>O</a:t>
            </a:r>
            <a:r>
              <a:rPr lang="en-GB" baseline="-25000" dirty="0"/>
              <a:t>2</a:t>
            </a:r>
            <a:r>
              <a:rPr lang="en-GB" dirty="0"/>
              <a:t>, and today </a:t>
            </a:r>
            <a:r>
              <a:rPr lang="en-GB" dirty="0" smtClean="0"/>
              <a:t>LiNi</a:t>
            </a:r>
            <a:r>
              <a:rPr lang="en-GB" i="1" baseline="-25000" dirty="0" smtClean="0"/>
              <a:t>y</a:t>
            </a:r>
            <a:r>
              <a:rPr lang="en-GB" dirty="0" smtClean="0"/>
              <a:t>Mn</a:t>
            </a:r>
            <a:r>
              <a:rPr lang="en-GB" i="1" baseline="-25000" dirty="0" smtClean="0"/>
              <a:t>y</a:t>
            </a:r>
            <a:r>
              <a:rPr lang="en-GB" dirty="0" smtClean="0"/>
              <a:t>Co</a:t>
            </a:r>
            <a:r>
              <a:rPr lang="en-GB" baseline="-25000" dirty="0" smtClean="0"/>
              <a:t>1-2</a:t>
            </a:r>
            <a:r>
              <a:rPr lang="en-GB" i="1" baseline="-25000" dirty="0" smtClean="0"/>
              <a:t>y</a:t>
            </a:r>
            <a:r>
              <a:rPr lang="en-GB" dirty="0" smtClean="0"/>
              <a:t>O</a:t>
            </a:r>
            <a:r>
              <a:rPr lang="en-GB" baseline="-25000" dirty="0" smtClean="0"/>
              <a:t>2</a:t>
            </a:r>
            <a:r>
              <a:rPr lang="en-GB" dirty="0" smtClean="0"/>
              <a:t>. The </a:t>
            </a:r>
            <a:r>
              <a:rPr lang="en-GB" dirty="0" err="1"/>
              <a:t>spinels</a:t>
            </a:r>
            <a:r>
              <a:rPr lang="en-GB" dirty="0"/>
              <a:t> may be considered as a special case</a:t>
            </a:r>
          </a:p>
          <a:p>
            <a:r>
              <a:rPr lang="en-GB" dirty="0"/>
              <a:t>where the transition-metal </a:t>
            </a:r>
            <a:r>
              <a:rPr lang="en-GB" dirty="0" err="1"/>
              <a:t>cations</a:t>
            </a:r>
            <a:r>
              <a:rPr lang="en-GB" dirty="0"/>
              <a:t> are ordered in </a:t>
            </a:r>
            <a:r>
              <a:rPr lang="en-GB" dirty="0" smtClean="0"/>
              <a:t>all the </a:t>
            </a:r>
            <a:r>
              <a:rPr lang="en-GB" dirty="0"/>
              <a:t>layers. </a:t>
            </a:r>
            <a:endParaRPr lang="en-GB" dirty="0" smtClean="0"/>
          </a:p>
          <a:p>
            <a:endParaRPr lang="en-GB"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43608" y="3068960"/>
            <a:ext cx="3347070" cy="3396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4932040" y="3411002"/>
            <a:ext cx="3168352" cy="1200329"/>
          </a:xfrm>
          <a:prstGeom prst="rect">
            <a:avLst/>
          </a:prstGeom>
          <a:noFill/>
        </p:spPr>
        <p:txBody>
          <a:bodyPr wrap="square" rtlCol="0">
            <a:spAutoFit/>
          </a:bodyPr>
          <a:lstStyle/>
          <a:p>
            <a:r>
              <a:rPr lang="en-GB" dirty="0" smtClean="0"/>
              <a:t>This group has rather </a:t>
            </a:r>
            <a:r>
              <a:rPr lang="en-GB" dirty="0"/>
              <a:t>compact lattices, </a:t>
            </a:r>
            <a:r>
              <a:rPr lang="en-GB" dirty="0" smtClean="0"/>
              <a:t>which is an </a:t>
            </a:r>
            <a:r>
              <a:rPr lang="en-GB" dirty="0"/>
              <a:t>inherent advantage in energy stored per unit of </a:t>
            </a:r>
            <a:r>
              <a:rPr lang="en-GB" dirty="0" smtClean="0"/>
              <a:t>volume.</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99992" y="6021288"/>
            <a:ext cx="22098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22"/>
          <p:cNvSpPr txBox="1"/>
          <p:nvPr/>
        </p:nvSpPr>
        <p:spPr>
          <a:xfrm>
            <a:off x="304800" y="44624"/>
            <a:ext cx="7410170" cy="523220"/>
          </a:xfrm>
          <a:prstGeom prst="rect">
            <a:avLst/>
          </a:prstGeom>
          <a:noFill/>
        </p:spPr>
        <p:txBody>
          <a:bodyPr wrap="none" rtlCol="0">
            <a:spAutoFit/>
          </a:bodyPr>
          <a:lstStyle/>
          <a:p>
            <a:r>
              <a:rPr lang="nb-NO" sz="2800" dirty="0" err="1" smtClean="0">
                <a:solidFill>
                  <a:srgbClr val="C00000"/>
                </a:solidFill>
                <a:effectLst>
                  <a:outerShdw blurRad="38100" dist="38100" dir="2700000" algn="tl">
                    <a:srgbClr val="000000">
                      <a:alpha val="43137"/>
                    </a:srgbClr>
                  </a:outerShdw>
                </a:effectLst>
                <a:latin typeface="Arial Black" pitchFamily="34" charset="0"/>
              </a:rPr>
              <a:t>Two</a:t>
            </a:r>
            <a:r>
              <a:rPr lang="nb-NO" sz="2800" dirty="0" smtClean="0">
                <a:solidFill>
                  <a:srgbClr val="C00000"/>
                </a:solidFill>
                <a:effectLst>
                  <a:outerShdw blurRad="38100" dist="38100" dir="2700000" algn="tl">
                    <a:srgbClr val="000000">
                      <a:alpha val="43137"/>
                    </a:srgbClr>
                  </a:outerShdw>
                </a:effectLst>
                <a:latin typeface="Arial Black" pitchFamily="34" charset="0"/>
              </a:rPr>
              <a:t> </a:t>
            </a:r>
            <a:r>
              <a:rPr lang="nb-NO" sz="2800" dirty="0" err="1" smtClean="0">
                <a:solidFill>
                  <a:srgbClr val="C00000"/>
                </a:solidFill>
                <a:effectLst>
                  <a:outerShdw blurRad="38100" dist="38100" dir="2700000" algn="tl">
                    <a:srgbClr val="000000">
                      <a:alpha val="43137"/>
                    </a:srgbClr>
                  </a:outerShdw>
                </a:effectLst>
                <a:latin typeface="Arial Black" pitchFamily="34" charset="0"/>
              </a:rPr>
              <a:t>classes</a:t>
            </a:r>
            <a:r>
              <a:rPr lang="nb-NO" sz="2800" dirty="0" smtClean="0">
                <a:solidFill>
                  <a:srgbClr val="C00000"/>
                </a:solidFill>
                <a:effectLst>
                  <a:outerShdw blurRad="38100" dist="38100" dir="2700000" algn="tl">
                    <a:srgbClr val="000000">
                      <a:alpha val="43137"/>
                    </a:srgbClr>
                  </a:outerShdw>
                </a:effectLst>
                <a:latin typeface="Arial Black" pitchFamily="34" charset="0"/>
              </a:rPr>
              <a:t> of Li </a:t>
            </a:r>
            <a:r>
              <a:rPr lang="nb-NO" sz="2800" dirty="0" err="1" smtClean="0">
                <a:solidFill>
                  <a:srgbClr val="C00000"/>
                </a:solidFill>
                <a:effectLst>
                  <a:outerShdw blurRad="38100" dist="38100" dir="2700000" algn="tl">
                    <a:srgbClr val="000000">
                      <a:alpha val="43137"/>
                    </a:srgbClr>
                  </a:outerShdw>
                </a:effectLst>
                <a:latin typeface="Arial Black" pitchFamily="34" charset="0"/>
              </a:rPr>
              <a:t>cathode</a:t>
            </a:r>
            <a:r>
              <a:rPr lang="nb-NO" sz="2800" dirty="0" smtClean="0">
                <a:solidFill>
                  <a:srgbClr val="C00000"/>
                </a:solidFill>
                <a:effectLst>
                  <a:outerShdw blurRad="38100" dist="38100" dir="2700000" algn="tl">
                    <a:srgbClr val="000000">
                      <a:alpha val="43137"/>
                    </a:srgbClr>
                  </a:outerShdw>
                </a:effectLst>
                <a:latin typeface="Arial Black" pitchFamily="34" charset="0"/>
              </a:rPr>
              <a:t> materials</a:t>
            </a:r>
            <a:endParaRPr lang="nb-NO" sz="2800" dirty="0">
              <a:solidFill>
                <a:srgbClr val="C00000"/>
              </a:solidFill>
              <a:effectLst>
                <a:outerShdw blurRad="38100" dist="38100" dir="2700000" algn="tl">
                  <a:srgbClr val="000000">
                    <a:alpha val="43137"/>
                  </a:srgbClr>
                </a:outerShdw>
              </a:effectLst>
              <a:latin typeface="Arial Black" pitchFamily="34" charset="0"/>
            </a:endParaRPr>
          </a:p>
        </p:txBody>
      </p:sp>
    </p:spTree>
    <p:extLst>
      <p:ext uri="{BB962C8B-B14F-4D97-AF65-F5344CB8AC3E}">
        <p14:creationId xmlns:p14="http://schemas.microsoft.com/office/powerpoint/2010/main" val="2417336596"/>
      </p:ext>
    </p:extLst>
  </p:cSld>
  <p:clrMapOvr>
    <a:masterClrMapping/>
  </p:clrMapOvr>
  <p:transition spd="med">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95536" y="1791671"/>
            <a:ext cx="5638800"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36096" y="3501008"/>
            <a:ext cx="3672408" cy="2889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kstSylinder 1"/>
          <p:cNvSpPr txBox="1"/>
          <p:nvPr/>
        </p:nvSpPr>
        <p:spPr>
          <a:xfrm>
            <a:off x="395536" y="548680"/>
            <a:ext cx="8424936" cy="1200329"/>
          </a:xfrm>
          <a:prstGeom prst="rect">
            <a:avLst/>
          </a:prstGeom>
          <a:noFill/>
        </p:spPr>
        <p:txBody>
          <a:bodyPr wrap="square" rtlCol="0">
            <a:spAutoFit/>
          </a:bodyPr>
          <a:lstStyle/>
          <a:p>
            <a:r>
              <a:rPr lang="en-GB" b="1" dirty="0" smtClean="0"/>
              <a:t>Mainly two classes of Li cathode materials: </a:t>
            </a:r>
          </a:p>
          <a:p>
            <a:r>
              <a:rPr lang="en-GB" dirty="0" smtClean="0"/>
              <a:t>(2) More </a:t>
            </a:r>
            <a:r>
              <a:rPr lang="en-GB" dirty="0"/>
              <a:t>open structures, like many of the </a:t>
            </a:r>
            <a:r>
              <a:rPr lang="en-GB" dirty="0" smtClean="0"/>
              <a:t>vanadium oxides</a:t>
            </a:r>
            <a:r>
              <a:rPr lang="en-GB" dirty="0"/>
              <a:t>, the tunnel compounds of manganese </a:t>
            </a:r>
            <a:r>
              <a:rPr lang="en-GB" dirty="0" smtClean="0"/>
              <a:t>dioxide, and </a:t>
            </a:r>
            <a:r>
              <a:rPr lang="en-GB" dirty="0"/>
              <a:t>most recently the transition-metal </a:t>
            </a:r>
            <a:r>
              <a:rPr lang="en-GB" dirty="0" smtClean="0"/>
              <a:t>phosphates, such </a:t>
            </a:r>
            <a:r>
              <a:rPr lang="en-GB" dirty="0"/>
              <a:t>as the olivine LiFePO</a:t>
            </a:r>
            <a:r>
              <a:rPr lang="en-GB" baseline="-25000" dirty="0"/>
              <a:t>4</a:t>
            </a:r>
            <a:r>
              <a:rPr lang="en-GB" dirty="0"/>
              <a:t>. </a:t>
            </a:r>
            <a:endParaRPr lang="en-GB" dirty="0" smtClean="0"/>
          </a:p>
        </p:txBody>
      </p:sp>
      <p:sp>
        <p:nvSpPr>
          <p:cNvPr id="3" name="TekstSylinder 2"/>
          <p:cNvSpPr txBox="1"/>
          <p:nvPr/>
        </p:nvSpPr>
        <p:spPr>
          <a:xfrm>
            <a:off x="539552" y="5263276"/>
            <a:ext cx="4248472" cy="369332"/>
          </a:xfrm>
          <a:prstGeom prst="rect">
            <a:avLst/>
          </a:prstGeom>
          <a:noFill/>
        </p:spPr>
        <p:txBody>
          <a:bodyPr wrap="square" rtlCol="0">
            <a:spAutoFit/>
          </a:bodyPr>
          <a:lstStyle/>
          <a:p>
            <a:r>
              <a:rPr lang="en-GB" dirty="0" smtClean="0"/>
              <a:t>This group has potentially lower cost .</a:t>
            </a:r>
            <a:endParaRPr lang="en-GB" dirty="0"/>
          </a:p>
        </p:txBody>
      </p:sp>
      <p:pic>
        <p:nvPicPr>
          <p:cNvPr id="10243"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245224" y="6093296"/>
            <a:ext cx="22098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22"/>
          <p:cNvSpPr txBox="1"/>
          <p:nvPr/>
        </p:nvSpPr>
        <p:spPr>
          <a:xfrm>
            <a:off x="304800" y="44624"/>
            <a:ext cx="7410170" cy="523220"/>
          </a:xfrm>
          <a:prstGeom prst="rect">
            <a:avLst/>
          </a:prstGeom>
          <a:noFill/>
        </p:spPr>
        <p:txBody>
          <a:bodyPr wrap="none" rtlCol="0">
            <a:spAutoFit/>
          </a:bodyPr>
          <a:lstStyle/>
          <a:p>
            <a:r>
              <a:rPr lang="nb-NO" sz="2800" dirty="0" err="1" smtClean="0">
                <a:solidFill>
                  <a:srgbClr val="C00000"/>
                </a:solidFill>
                <a:effectLst>
                  <a:outerShdw blurRad="38100" dist="38100" dir="2700000" algn="tl">
                    <a:srgbClr val="000000">
                      <a:alpha val="43137"/>
                    </a:srgbClr>
                  </a:outerShdw>
                </a:effectLst>
                <a:latin typeface="Arial Black" pitchFamily="34" charset="0"/>
              </a:rPr>
              <a:t>Two</a:t>
            </a:r>
            <a:r>
              <a:rPr lang="nb-NO" sz="2800" dirty="0" smtClean="0">
                <a:solidFill>
                  <a:srgbClr val="C00000"/>
                </a:solidFill>
                <a:effectLst>
                  <a:outerShdw blurRad="38100" dist="38100" dir="2700000" algn="tl">
                    <a:srgbClr val="000000">
                      <a:alpha val="43137"/>
                    </a:srgbClr>
                  </a:outerShdw>
                </a:effectLst>
                <a:latin typeface="Arial Black" pitchFamily="34" charset="0"/>
              </a:rPr>
              <a:t> </a:t>
            </a:r>
            <a:r>
              <a:rPr lang="nb-NO" sz="2800" dirty="0" err="1" smtClean="0">
                <a:solidFill>
                  <a:srgbClr val="C00000"/>
                </a:solidFill>
                <a:effectLst>
                  <a:outerShdw blurRad="38100" dist="38100" dir="2700000" algn="tl">
                    <a:srgbClr val="000000">
                      <a:alpha val="43137"/>
                    </a:srgbClr>
                  </a:outerShdw>
                </a:effectLst>
                <a:latin typeface="Arial Black" pitchFamily="34" charset="0"/>
              </a:rPr>
              <a:t>classes</a:t>
            </a:r>
            <a:r>
              <a:rPr lang="nb-NO" sz="2800" dirty="0" smtClean="0">
                <a:solidFill>
                  <a:srgbClr val="C00000"/>
                </a:solidFill>
                <a:effectLst>
                  <a:outerShdw blurRad="38100" dist="38100" dir="2700000" algn="tl">
                    <a:srgbClr val="000000">
                      <a:alpha val="43137"/>
                    </a:srgbClr>
                  </a:outerShdw>
                </a:effectLst>
                <a:latin typeface="Arial Black" pitchFamily="34" charset="0"/>
              </a:rPr>
              <a:t> of Li </a:t>
            </a:r>
            <a:r>
              <a:rPr lang="nb-NO" sz="2800" dirty="0" err="1" smtClean="0">
                <a:solidFill>
                  <a:srgbClr val="C00000"/>
                </a:solidFill>
                <a:effectLst>
                  <a:outerShdw blurRad="38100" dist="38100" dir="2700000" algn="tl">
                    <a:srgbClr val="000000">
                      <a:alpha val="43137"/>
                    </a:srgbClr>
                  </a:outerShdw>
                </a:effectLst>
                <a:latin typeface="Arial Black" pitchFamily="34" charset="0"/>
              </a:rPr>
              <a:t>cathode</a:t>
            </a:r>
            <a:r>
              <a:rPr lang="nb-NO" sz="2800" dirty="0" smtClean="0">
                <a:solidFill>
                  <a:srgbClr val="C00000"/>
                </a:solidFill>
                <a:effectLst>
                  <a:outerShdw blurRad="38100" dist="38100" dir="2700000" algn="tl">
                    <a:srgbClr val="000000">
                      <a:alpha val="43137"/>
                    </a:srgbClr>
                  </a:outerShdw>
                </a:effectLst>
                <a:latin typeface="Arial Black" pitchFamily="34" charset="0"/>
              </a:rPr>
              <a:t> materials</a:t>
            </a:r>
            <a:endParaRPr lang="nb-NO" sz="2800" dirty="0">
              <a:solidFill>
                <a:srgbClr val="C00000"/>
              </a:solidFill>
              <a:effectLst>
                <a:outerShdw blurRad="38100" dist="38100" dir="2700000" algn="tl">
                  <a:srgbClr val="000000">
                    <a:alpha val="43137"/>
                  </a:srgbClr>
                </a:outerShdw>
              </a:effectLst>
              <a:latin typeface="Arial Black" pitchFamily="34" charset="0"/>
            </a:endParaRPr>
          </a:p>
        </p:txBody>
      </p:sp>
    </p:spTree>
    <p:extLst>
      <p:ext uri="{BB962C8B-B14F-4D97-AF65-F5344CB8AC3E}">
        <p14:creationId xmlns:p14="http://schemas.microsoft.com/office/powerpoint/2010/main" val="989551406"/>
      </p:ext>
    </p:extLst>
  </p:cSld>
  <p:clrMapOvr>
    <a:masterClrMapping/>
  </p:clrMapOvr>
  <p:transition spd="med">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SEI and SPI</a:t>
            </a:r>
            <a:endParaRPr lang="en-GB" dirty="0"/>
          </a:p>
        </p:txBody>
      </p:sp>
      <p:sp>
        <p:nvSpPr>
          <p:cNvPr id="3" name="Content Placeholder 2"/>
          <p:cNvSpPr>
            <a:spLocks noGrp="1"/>
          </p:cNvSpPr>
          <p:nvPr>
            <p:ph idx="1"/>
          </p:nvPr>
        </p:nvSpPr>
        <p:spPr>
          <a:xfrm>
            <a:off x="107504" y="1628800"/>
            <a:ext cx="2981086" cy="4543400"/>
          </a:xfrm>
        </p:spPr>
        <p:txBody>
          <a:bodyPr>
            <a:normAutofit/>
          </a:bodyPr>
          <a:lstStyle/>
          <a:p>
            <a:r>
              <a:rPr lang="en-GB" sz="2000" dirty="0" smtClean="0"/>
              <a:t>Solid electrolyte interphase (SEI) </a:t>
            </a:r>
          </a:p>
          <a:p>
            <a:pPr lvl="1"/>
            <a:r>
              <a:rPr lang="en-GB" sz="1800" dirty="0" smtClean="0"/>
              <a:t>Forms by reduction of electrolyte at the negatrode</a:t>
            </a:r>
          </a:p>
          <a:p>
            <a:pPr lvl="1"/>
            <a:r>
              <a:rPr lang="en-GB" sz="1800" dirty="0" smtClean="0"/>
              <a:t>Supports migration and diffusion of Li+ ions</a:t>
            </a:r>
          </a:p>
          <a:p>
            <a:endParaRPr lang="en-GB" sz="2000" dirty="0"/>
          </a:p>
          <a:p>
            <a:r>
              <a:rPr lang="en-GB" sz="2000" dirty="0" smtClean="0"/>
              <a:t>Solid permeable interface (SPI)</a:t>
            </a:r>
          </a:p>
          <a:p>
            <a:pPr lvl="1"/>
            <a:r>
              <a:rPr lang="en-GB" sz="1800" dirty="0" smtClean="0"/>
              <a:t>At the positrode</a:t>
            </a:r>
            <a:endParaRPr lang="en-GB" sz="1800" dirty="0"/>
          </a:p>
        </p:txBody>
      </p:sp>
      <p:grpSp>
        <p:nvGrpSpPr>
          <p:cNvPr id="5" name="Group 4"/>
          <p:cNvGrpSpPr/>
          <p:nvPr/>
        </p:nvGrpSpPr>
        <p:grpSpPr>
          <a:xfrm>
            <a:off x="3088590" y="1556792"/>
            <a:ext cx="6019914" cy="4801767"/>
            <a:chOff x="3088590" y="1556792"/>
            <a:chExt cx="6019914" cy="4801767"/>
          </a:xfrm>
        </p:grpSpPr>
        <p:pic>
          <p:nvPicPr>
            <p:cNvPr id="7170" name="Picture 2" descr="a) Schematic representation of the operating principle of a Li-ion...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8590" y="1556792"/>
              <a:ext cx="6019914" cy="480176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084168" y="4941168"/>
              <a:ext cx="144016" cy="1080120"/>
            </a:xfrm>
            <a:prstGeom prst="rect">
              <a:avLst/>
            </a:prstGeom>
            <a:solidFill>
              <a:schemeClr val="bg1">
                <a:lumMod val="95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964008341"/>
      </p:ext>
    </p:extLst>
  </p:cSld>
  <p:clrMapOvr>
    <a:masterClrMapping/>
  </p:clrMapOvr>
  <p:transition spd="med">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330128" cy="720080"/>
          </a:xfrm>
        </p:spPr>
        <p:txBody>
          <a:bodyPr/>
          <a:lstStyle/>
          <a:p>
            <a:r>
              <a:rPr lang="en-GB" dirty="0" smtClean="0"/>
              <a:t>EIS on Li ion batteries</a:t>
            </a:r>
            <a:endParaRPr lang="en-GB" dirty="0"/>
          </a:p>
        </p:txBody>
      </p:sp>
      <p:sp>
        <p:nvSpPr>
          <p:cNvPr id="3" name="Content Placeholder 2"/>
          <p:cNvSpPr>
            <a:spLocks noGrp="1"/>
          </p:cNvSpPr>
          <p:nvPr>
            <p:ph idx="1"/>
          </p:nvPr>
        </p:nvSpPr>
        <p:spPr>
          <a:xfrm>
            <a:off x="539552" y="1628800"/>
            <a:ext cx="7848872" cy="4543400"/>
          </a:xfrm>
        </p:spPr>
        <p:txBody>
          <a:bodyPr/>
          <a:lstStyle/>
          <a:p>
            <a:r>
              <a:rPr lang="en-GB" i="1" dirty="0" err="1" smtClean="0"/>
              <a:t>R</a:t>
            </a:r>
            <a:r>
              <a:rPr lang="en-GB" baseline="-25000" dirty="0" err="1" smtClean="0"/>
              <a:t>electrolyte</a:t>
            </a:r>
            <a:r>
              <a:rPr lang="en-GB" dirty="0" smtClean="0"/>
              <a:t>, </a:t>
            </a:r>
            <a:r>
              <a:rPr lang="en-GB" i="1" dirty="0" err="1" smtClean="0"/>
              <a:t>R</a:t>
            </a:r>
            <a:r>
              <a:rPr lang="en-GB" baseline="-25000" dirty="0" err="1" smtClean="0"/>
              <a:t>gb</a:t>
            </a:r>
            <a:r>
              <a:rPr lang="en-GB" dirty="0" smtClean="0"/>
              <a:t>, </a:t>
            </a:r>
            <a:r>
              <a:rPr lang="en-GB" i="1" dirty="0" err="1" smtClean="0"/>
              <a:t>R</a:t>
            </a:r>
            <a:r>
              <a:rPr lang="en-GB" baseline="-25000" dirty="0" err="1" smtClean="0"/>
              <a:t>ct</a:t>
            </a:r>
            <a:r>
              <a:rPr lang="en-GB" dirty="0" smtClean="0"/>
              <a:t>, </a:t>
            </a:r>
            <a:r>
              <a:rPr lang="en-GB" i="1" dirty="0" smtClean="0"/>
              <a:t>R</a:t>
            </a:r>
            <a:r>
              <a:rPr lang="en-GB" baseline="-25000" dirty="0" smtClean="0"/>
              <a:t>SEI</a:t>
            </a:r>
            <a:r>
              <a:rPr lang="en-GB" dirty="0" smtClean="0"/>
              <a:t>, </a:t>
            </a:r>
            <a:r>
              <a:rPr lang="en-GB" i="1" dirty="0" err="1" smtClean="0"/>
              <a:t>Q</a:t>
            </a:r>
            <a:r>
              <a:rPr lang="en-GB" baseline="-25000" dirty="0" err="1" smtClean="0"/>
              <a:t>warburg</a:t>
            </a:r>
            <a:r>
              <a:rPr lang="en-GB" baseline="-25000" dirty="0" smtClean="0"/>
              <a:t>, chemical</a:t>
            </a:r>
            <a:endParaRPr lang="en-GB" baseline="-25000" dirty="0"/>
          </a:p>
        </p:txBody>
      </p:sp>
      <p:pic>
        <p:nvPicPr>
          <p:cNvPr id="4098" name="Picture 2" descr="ECM based on the EIS response of the lithium-ion battery with 2855 mAh...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62" y="2780928"/>
            <a:ext cx="4754574" cy="34177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www.researchgate.net/publication/308944138/figure/fig4/AS:414951530352643@1475943562545/EIS-analysis-of-the-DE-derived-nanoSi-electrodes-assembled-in-a-Li-ion-half-cell_W6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2713150"/>
            <a:ext cx="4052044" cy="3577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6149300"/>
      </p:ext>
    </p:extLst>
  </p:cSld>
  <p:clrMapOvr>
    <a:masterClrMapping/>
  </p:clrMapOvr>
  <p:transition spd="med">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987824" y="4937961"/>
            <a:ext cx="6156176" cy="1920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539552" y="188640"/>
            <a:ext cx="4757389" cy="1080120"/>
          </a:xfrm>
        </p:spPr>
        <p:txBody>
          <a:bodyPr/>
          <a:lstStyle/>
          <a:p>
            <a:r>
              <a:rPr lang="en-GB" dirty="0" smtClean="0"/>
              <a:t>Charge-discharge curves</a:t>
            </a:r>
            <a:endParaRPr lang="en-GB" dirty="0"/>
          </a:p>
        </p:txBody>
      </p:sp>
      <p:sp>
        <p:nvSpPr>
          <p:cNvPr id="3" name="Content Placeholder 2"/>
          <p:cNvSpPr>
            <a:spLocks noGrp="1"/>
          </p:cNvSpPr>
          <p:nvPr>
            <p:ph idx="1"/>
          </p:nvPr>
        </p:nvSpPr>
        <p:spPr>
          <a:xfrm>
            <a:off x="179513" y="1340768"/>
            <a:ext cx="5117428" cy="4831432"/>
          </a:xfrm>
        </p:spPr>
        <p:txBody>
          <a:bodyPr>
            <a:normAutofit lnSpcReduction="10000"/>
          </a:bodyPr>
          <a:lstStyle/>
          <a:p>
            <a:r>
              <a:rPr lang="en-GB" sz="2000" dirty="0" smtClean="0"/>
              <a:t>The cell voltage can be recorde</a:t>
            </a:r>
            <a:r>
              <a:rPr lang="en-GB" sz="2000" dirty="0" smtClean="0"/>
              <a:t>d as a function of many parameters that measure the discharge of the battery</a:t>
            </a:r>
          </a:p>
          <a:p>
            <a:endParaRPr lang="en-GB" sz="2000" dirty="0"/>
          </a:p>
          <a:p>
            <a:r>
              <a:rPr lang="en-GB" sz="2000" dirty="0" smtClean="0"/>
              <a:t>Time</a:t>
            </a:r>
          </a:p>
          <a:p>
            <a:endParaRPr lang="en-GB" sz="2000" dirty="0"/>
          </a:p>
          <a:p>
            <a:r>
              <a:rPr lang="en-GB" sz="2000" dirty="0" smtClean="0"/>
              <a:t>Capacity or specific capacity</a:t>
            </a:r>
          </a:p>
          <a:p>
            <a:pPr lvl="1"/>
            <a:r>
              <a:rPr lang="en-GB" sz="1600" dirty="0" smtClean="0"/>
              <a:t>Steady state</a:t>
            </a:r>
          </a:p>
          <a:p>
            <a:pPr lvl="1"/>
            <a:r>
              <a:rPr lang="en-GB" sz="1600" dirty="0"/>
              <a:t>C</a:t>
            </a:r>
            <a:r>
              <a:rPr lang="en-GB" sz="1600" dirty="0" smtClean="0"/>
              <a:t>harge or charge/g</a:t>
            </a:r>
          </a:p>
          <a:p>
            <a:endParaRPr lang="en-GB" sz="2000" dirty="0"/>
          </a:p>
          <a:p>
            <a:r>
              <a:rPr lang="en-GB" sz="2000" dirty="0" smtClean="0"/>
              <a:t>Composition</a:t>
            </a:r>
          </a:p>
          <a:p>
            <a:pPr lvl="1"/>
            <a:r>
              <a:rPr lang="en-GB" sz="1600" dirty="0" smtClean="0"/>
              <a:t>Li content</a:t>
            </a:r>
          </a:p>
          <a:p>
            <a:pPr lvl="1"/>
            <a:r>
              <a:rPr lang="en-GB" sz="1600" dirty="0" smtClean="0"/>
              <a:t>Finite rate</a:t>
            </a:r>
          </a:p>
          <a:p>
            <a:pPr lvl="1"/>
            <a:r>
              <a:rPr lang="en-GB" sz="1600" dirty="0" smtClean="0"/>
              <a:t>Monitored with in-situ</a:t>
            </a:r>
            <a:endParaRPr lang="en-GB" sz="1600"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29875" y="2132857"/>
            <a:ext cx="3781191"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descr="D:\temp\DBJWEC001-216\WOST764\E-Book\5\5-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2120" y="44624"/>
            <a:ext cx="2880320" cy="210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8157443"/>
      </p:ext>
    </p:extLst>
  </p:cSld>
  <p:clrMapOvr>
    <a:masterClrMapping/>
  </p:clrMapOvr>
  <p:transition spd="med">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Coin cells for application and research</a:t>
            </a:r>
            <a:endParaRPr lang="en-GB" dirty="0"/>
          </a:p>
        </p:txBody>
      </p:sp>
      <p:sp>
        <p:nvSpPr>
          <p:cNvPr id="3" name="Content Placeholder 2"/>
          <p:cNvSpPr>
            <a:spLocks noGrp="1"/>
          </p:cNvSpPr>
          <p:nvPr>
            <p:ph idx="1"/>
          </p:nvPr>
        </p:nvSpPr>
        <p:spPr>
          <a:xfrm>
            <a:off x="539552" y="1628800"/>
            <a:ext cx="3960440" cy="4543400"/>
          </a:xfrm>
        </p:spPr>
        <p:txBody>
          <a:bodyPr>
            <a:normAutofit fontScale="85000" lnSpcReduction="10000"/>
          </a:bodyPr>
          <a:lstStyle/>
          <a:p>
            <a:r>
              <a:rPr lang="en-GB" dirty="0" smtClean="0"/>
              <a:t>Commercial</a:t>
            </a:r>
          </a:p>
          <a:p>
            <a:endParaRPr lang="en-GB" dirty="0"/>
          </a:p>
          <a:p>
            <a:endParaRPr lang="en-GB" dirty="0" smtClean="0"/>
          </a:p>
          <a:p>
            <a:endParaRPr lang="en-GB" dirty="0"/>
          </a:p>
          <a:p>
            <a:endParaRPr lang="en-GB" dirty="0" smtClean="0"/>
          </a:p>
          <a:p>
            <a:endParaRPr lang="en-GB" dirty="0"/>
          </a:p>
          <a:p>
            <a:endParaRPr lang="en-GB" dirty="0" smtClean="0"/>
          </a:p>
          <a:p>
            <a:r>
              <a:rPr lang="en-GB" dirty="0" smtClean="0"/>
              <a:t>Laboratory</a:t>
            </a:r>
          </a:p>
          <a:p>
            <a:pPr lvl="1"/>
            <a:r>
              <a:rPr lang="en-GB" dirty="0" smtClean="0"/>
              <a:t>Made in inert atmosphere (glove-box)</a:t>
            </a:r>
          </a:p>
          <a:p>
            <a:pPr lvl="1"/>
            <a:r>
              <a:rPr lang="en-GB" dirty="0" smtClean="0"/>
              <a:t>Prevents air-intrusion </a:t>
            </a:r>
          </a:p>
          <a:p>
            <a:pPr lvl="1"/>
            <a:r>
              <a:rPr lang="en-GB" dirty="0" smtClean="0"/>
              <a:t>Allows electrochemical and performance characterisation + </a:t>
            </a:r>
            <a:r>
              <a:rPr lang="en-GB" i="1" dirty="0" smtClean="0"/>
              <a:t>in-situ</a:t>
            </a:r>
            <a:r>
              <a:rPr lang="en-GB" dirty="0" smtClean="0"/>
              <a:t> measurements</a:t>
            </a:r>
            <a:endParaRPr lang="en-GB" dirty="0"/>
          </a:p>
        </p:txBody>
      </p:sp>
      <p:pic>
        <p:nvPicPr>
          <p:cNvPr id="8194" name="Picture 2" descr="1: CR2032 coin cell. Illustration by Jan Petter Maehlen.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714040"/>
            <a:ext cx="4267486" cy="43729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670811" y="5959375"/>
            <a:ext cx="1880643" cy="307777"/>
          </a:xfrm>
          <a:prstGeom prst="rect">
            <a:avLst/>
          </a:prstGeom>
          <a:noFill/>
        </p:spPr>
        <p:txBody>
          <a:bodyPr wrap="none" rtlCol="0">
            <a:spAutoFit/>
          </a:bodyPr>
          <a:lstStyle/>
          <a:p>
            <a:r>
              <a:rPr lang="en-GB" sz="1400" dirty="0" smtClean="0"/>
              <a:t>® Jan Petter </a:t>
            </a:r>
            <a:r>
              <a:rPr lang="en-GB" sz="1400" dirty="0" err="1" smtClean="0"/>
              <a:t>Mæhlen</a:t>
            </a:r>
            <a:endParaRPr lang="en-GB" sz="1400" dirty="0"/>
          </a:p>
        </p:txBody>
      </p:sp>
      <p:pic>
        <p:nvPicPr>
          <p:cNvPr id="8196" name="Picture 4" descr="LIR2450 - Multicomp LIR2450 - Rechargeable Battery, Coin Cell, Single Ce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2204864"/>
            <a:ext cx="2396666" cy="1687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56537"/>
      </p:ext>
    </p:extLst>
  </p:cSld>
  <p:clrMapOvr>
    <a:masterClrMapping/>
  </p:clrMapOvr>
  <p:transition spd="med">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Battery stacks</a:t>
            </a:r>
            <a:endParaRPr lang="en-GB" dirty="0"/>
          </a:p>
        </p:txBody>
      </p:sp>
      <p:sp>
        <p:nvSpPr>
          <p:cNvPr id="3" name="Content Placeholder 2"/>
          <p:cNvSpPr>
            <a:spLocks noGrp="1"/>
          </p:cNvSpPr>
          <p:nvPr>
            <p:ph idx="1"/>
          </p:nvPr>
        </p:nvSpPr>
        <p:spPr>
          <a:xfrm>
            <a:off x="179512" y="1628800"/>
            <a:ext cx="4608512" cy="4543400"/>
          </a:xfrm>
        </p:spPr>
        <p:txBody>
          <a:bodyPr/>
          <a:lstStyle/>
          <a:p>
            <a:r>
              <a:rPr lang="en-GB" dirty="0" smtClean="0"/>
              <a:t>Typically 100 cells stacked in series to a module of 400 V</a:t>
            </a:r>
          </a:p>
          <a:p>
            <a:endParaRPr lang="en-GB" dirty="0"/>
          </a:p>
          <a:p>
            <a:r>
              <a:rPr lang="en-GB" dirty="0" smtClean="0"/>
              <a:t>Several modules in parallel</a:t>
            </a:r>
          </a:p>
          <a:p>
            <a:endParaRPr lang="en-GB" dirty="0"/>
          </a:p>
          <a:p>
            <a:r>
              <a:rPr lang="en-GB" dirty="0" smtClean="0"/>
              <a:t>Control electronics for e.g. 12 cell subunits</a:t>
            </a:r>
            <a:endParaRPr lang="en-GB" dirty="0"/>
          </a:p>
        </p:txBody>
      </p:sp>
      <p:pic>
        <p:nvPicPr>
          <p:cNvPr id="9218" name="Picture 2" descr="Battery Stack Monitor Extends Life of Li-Ion Batteries in Hybrid Electric  Vehicles | Analog Devic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12604" y="4509120"/>
            <a:ext cx="3631396" cy="2219186"/>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Electric car batteries: everything you need to know | CAR Magaz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3042" y="44624"/>
            <a:ext cx="4271094" cy="2403677"/>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Whole Set Nissan Leaf 40kwh Aesc Gen4 Modules Electric Vehicle Battery -  Buy Nissan Leaf Battery/nissan Leaf Car Battery Module/nissan Car  Battery/leaf Car Battery,Aesc Gen4 Lithium Battery,Electric Vehicle  Battery/ev Battery/electric Car Batter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15080" y="2348880"/>
            <a:ext cx="1993424" cy="1993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756597"/>
      </p:ext>
    </p:extLst>
  </p:cSld>
  <p:clrMapOvr>
    <a:masterClrMapping/>
  </p:clrMapOvr>
  <p:transition spd="med">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330128" cy="792088"/>
          </a:xfrm>
        </p:spPr>
        <p:txBody>
          <a:bodyPr/>
          <a:lstStyle/>
          <a:p>
            <a:r>
              <a:rPr lang="en-GB" dirty="0" smtClean="0"/>
              <a:t>Safety aspects of high-power Li-ion batteries</a:t>
            </a:r>
            <a:endParaRPr lang="en-GB" dirty="0"/>
          </a:p>
        </p:txBody>
      </p:sp>
      <p:sp>
        <p:nvSpPr>
          <p:cNvPr id="3" name="Content Placeholder 2"/>
          <p:cNvSpPr>
            <a:spLocks noGrp="1"/>
          </p:cNvSpPr>
          <p:nvPr>
            <p:ph idx="1"/>
          </p:nvPr>
        </p:nvSpPr>
        <p:spPr>
          <a:xfrm>
            <a:off x="539552" y="1124744"/>
            <a:ext cx="8394136" cy="5256584"/>
          </a:xfrm>
        </p:spPr>
        <p:txBody>
          <a:bodyPr>
            <a:normAutofit fontScale="70000" lnSpcReduction="20000"/>
          </a:bodyPr>
          <a:lstStyle/>
          <a:p>
            <a:r>
              <a:rPr lang="en-GB" dirty="0" smtClean="0"/>
              <a:t>High voltage </a:t>
            </a:r>
          </a:p>
          <a:p>
            <a:pPr lvl="1"/>
            <a:r>
              <a:rPr lang="en-GB" dirty="0" smtClean="0"/>
              <a:t>Series connected, </a:t>
            </a:r>
            <a:r>
              <a:rPr lang="en-GB" dirty="0" err="1" smtClean="0"/>
              <a:t>e,g</a:t>
            </a:r>
            <a:r>
              <a:rPr lang="en-GB" dirty="0" smtClean="0"/>
              <a:t>, 100 x 4 V = 400 V → lethal</a:t>
            </a:r>
          </a:p>
          <a:p>
            <a:pPr lvl="1"/>
            <a:r>
              <a:rPr lang="en-GB" dirty="0" smtClean="0">
                <a:solidFill>
                  <a:srgbClr val="92D050"/>
                </a:solidFill>
              </a:rPr>
              <a:t>Rigid insulation and warning/shut-off systems </a:t>
            </a:r>
          </a:p>
          <a:p>
            <a:endParaRPr lang="en-GB" dirty="0" smtClean="0"/>
          </a:p>
          <a:p>
            <a:r>
              <a:rPr lang="en-GB" dirty="0" smtClean="0"/>
              <a:t>High currents</a:t>
            </a:r>
          </a:p>
          <a:p>
            <a:pPr lvl="1"/>
            <a:r>
              <a:rPr lang="en-GB" dirty="0" smtClean="0"/>
              <a:t>Resistance may give overheating → fire</a:t>
            </a:r>
          </a:p>
          <a:p>
            <a:pPr lvl="2"/>
            <a:r>
              <a:rPr lang="en-GB" dirty="0" smtClean="0">
                <a:solidFill>
                  <a:srgbClr val="92D050"/>
                </a:solidFill>
              </a:rPr>
              <a:t>Monitor overpotentials</a:t>
            </a:r>
            <a:endParaRPr lang="en-GB" dirty="0">
              <a:solidFill>
                <a:srgbClr val="92D050"/>
              </a:solidFill>
            </a:endParaRPr>
          </a:p>
          <a:p>
            <a:endParaRPr lang="en-GB" dirty="0"/>
          </a:p>
          <a:p>
            <a:r>
              <a:rPr lang="en-GB" dirty="0" smtClean="0"/>
              <a:t>Internal short-circuit</a:t>
            </a:r>
          </a:p>
          <a:p>
            <a:pPr lvl="1"/>
            <a:r>
              <a:rPr lang="en-GB" dirty="0" smtClean="0"/>
              <a:t>Whiskers</a:t>
            </a:r>
          </a:p>
          <a:p>
            <a:pPr lvl="1"/>
            <a:r>
              <a:rPr lang="en-GB" dirty="0" smtClean="0"/>
              <a:t>Runaway reactions between cathode and anode components → fire</a:t>
            </a:r>
          </a:p>
          <a:p>
            <a:pPr lvl="1"/>
            <a:r>
              <a:rPr lang="en-GB" dirty="0" smtClean="0">
                <a:solidFill>
                  <a:srgbClr val="92D050"/>
                </a:solidFill>
              </a:rPr>
              <a:t>Individual cell(s) control</a:t>
            </a:r>
          </a:p>
          <a:p>
            <a:endParaRPr lang="en-GB" dirty="0"/>
          </a:p>
          <a:p>
            <a:r>
              <a:rPr lang="en-GB" dirty="0" smtClean="0"/>
              <a:t>Leakage</a:t>
            </a:r>
          </a:p>
          <a:p>
            <a:pPr lvl="1"/>
            <a:r>
              <a:rPr lang="en-GB" dirty="0" smtClean="0"/>
              <a:t>High redox stability (4 V) of materials, but not towards O</a:t>
            </a:r>
            <a:r>
              <a:rPr lang="en-GB" baseline="-25000" dirty="0" smtClean="0"/>
              <a:t>2</a:t>
            </a:r>
            <a:r>
              <a:rPr lang="en-GB" dirty="0" smtClean="0"/>
              <a:t> or H</a:t>
            </a:r>
            <a:r>
              <a:rPr lang="en-GB" baseline="-25000" dirty="0" smtClean="0"/>
              <a:t>2</a:t>
            </a:r>
            <a:r>
              <a:rPr lang="en-GB" dirty="0" smtClean="0"/>
              <a:t>O</a:t>
            </a:r>
          </a:p>
          <a:p>
            <a:pPr lvl="1"/>
            <a:r>
              <a:rPr lang="en-GB" dirty="0" smtClean="0"/>
              <a:t>Anode (e.g. C + Li) combust with O</a:t>
            </a:r>
            <a:r>
              <a:rPr lang="en-GB" baseline="-25000" dirty="0" smtClean="0"/>
              <a:t>2</a:t>
            </a:r>
            <a:r>
              <a:rPr lang="en-GB" dirty="0" smtClean="0"/>
              <a:t> and Li reacts with H</a:t>
            </a:r>
            <a:r>
              <a:rPr lang="en-GB" baseline="-25000" dirty="0" smtClean="0"/>
              <a:t>2</a:t>
            </a:r>
            <a:r>
              <a:rPr lang="en-GB" dirty="0" smtClean="0"/>
              <a:t>O</a:t>
            </a:r>
          </a:p>
          <a:p>
            <a:pPr lvl="2"/>
            <a:r>
              <a:rPr lang="en-GB" dirty="0" smtClean="0">
                <a:solidFill>
                  <a:srgbClr val="92D050"/>
                </a:solidFill>
              </a:rPr>
              <a:t>Intercalation in e.g. C or Si prevents explosive speeds</a:t>
            </a:r>
          </a:p>
          <a:p>
            <a:pPr lvl="1"/>
            <a:r>
              <a:rPr lang="en-GB" dirty="0" smtClean="0"/>
              <a:t>Liquid electrolyte solvents (e.g. PEO) combust with O</a:t>
            </a:r>
            <a:r>
              <a:rPr lang="en-GB" baseline="-25000" dirty="0" smtClean="0"/>
              <a:t>2</a:t>
            </a:r>
          </a:p>
          <a:p>
            <a:pPr lvl="1"/>
            <a:r>
              <a:rPr lang="en-GB" dirty="0" smtClean="0"/>
              <a:t>Mechanical integrity during charge/discharge, vibrations, shock, collision</a:t>
            </a:r>
            <a:endParaRPr lang="en-GB" baseline="-25000" dirty="0"/>
          </a:p>
        </p:txBody>
      </p:sp>
    </p:spTree>
    <p:extLst>
      <p:ext uri="{BB962C8B-B14F-4D97-AF65-F5344CB8AC3E}">
        <p14:creationId xmlns:p14="http://schemas.microsoft.com/office/powerpoint/2010/main" val="1068703691"/>
      </p:ext>
    </p:extLst>
  </p:cSld>
  <p:clrMapOvr>
    <a:masterClrMapping/>
  </p:clrMapOvr>
  <p:transition spd="med">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iO-KI-SMN-FERMiO">
  <a:themeElements>
    <a:clrScheme name="Solverv">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olverv">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DE066389A85B146A76FC6E48F955D3A" ma:contentTypeVersion="14" ma:contentTypeDescription="Opprett et nytt dokument." ma:contentTypeScope="" ma:versionID="7fdbc600259f6d72dc1463a5a4188ad1">
  <xsd:schema xmlns:xsd="http://www.w3.org/2001/XMLSchema" xmlns:xs="http://www.w3.org/2001/XMLSchema" xmlns:p="http://schemas.microsoft.com/office/2006/metadata/properties" xmlns:ns3="b1a25477-df18-4f46-9e1a-50fc76968022" xmlns:ns4="5ca0d017-ed61-4eaa-952b-f646cc2a948a" targetNamespace="http://schemas.microsoft.com/office/2006/metadata/properties" ma:root="true" ma:fieldsID="f6b6f362dd222d94157cfe11be5e554f" ns3:_="" ns4:_="">
    <xsd:import namespace="b1a25477-df18-4f46-9e1a-50fc76968022"/>
    <xsd:import namespace="5ca0d017-ed61-4eaa-952b-f646cc2a948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a25477-df18-4f46-9e1a-50fc769680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ca0d017-ed61-4eaa-952b-f646cc2a948a" elementFormDefault="qualified">
    <xsd:import namespace="http://schemas.microsoft.com/office/2006/documentManagement/types"/>
    <xsd:import namespace="http://schemas.microsoft.com/office/infopath/2007/PartnerControls"/>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internalName="SharedWithDetails" ma:readOnly="true">
      <xsd:simpleType>
        <xsd:restriction base="dms:Note">
          <xsd:maxLength value="255"/>
        </xsd:restriction>
      </xsd:simpleType>
    </xsd:element>
    <xsd:element name="SharingHintHash" ma:index="21"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577FF65-2DA7-4447-A3D7-461EB73831B0}">
  <ds:schemaRefs>
    <ds:schemaRef ds:uri="http://schemas.microsoft.com/sharepoint/v3/contenttype/forms"/>
  </ds:schemaRefs>
</ds:datastoreItem>
</file>

<file path=customXml/itemProps2.xml><?xml version="1.0" encoding="utf-8"?>
<ds:datastoreItem xmlns:ds="http://schemas.openxmlformats.org/officeDocument/2006/customXml" ds:itemID="{8151E3F9-E7D1-4AE8-885B-8ED0BC0C23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a25477-df18-4f46-9e1a-50fc76968022"/>
    <ds:schemaRef ds:uri="5ca0d017-ed61-4eaa-952b-f646cc2a94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9D4B23E-A24E-4BED-A26E-0073A13A6BB2}">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b1a25477-df18-4f46-9e1a-50fc76968022"/>
    <ds:schemaRef ds:uri="http://purl.org/dc/elements/1.1/"/>
    <ds:schemaRef ds:uri="http://schemas.microsoft.com/office/2006/metadata/properties"/>
    <ds:schemaRef ds:uri="5ca0d017-ed61-4eaa-952b-f646cc2a948a"/>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UiO-KI-SMN-FERMiO</Template>
  <TotalTime>8429</TotalTime>
  <Words>1747</Words>
  <Application>Microsoft Office PowerPoint</Application>
  <PresentationFormat>On-screen Show (4:3)</PresentationFormat>
  <Paragraphs>339</Paragraphs>
  <Slides>46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Arial</vt:lpstr>
      <vt:lpstr>Arial Black</vt:lpstr>
      <vt:lpstr>Calibri</vt:lpstr>
      <vt:lpstr>Symbol</vt:lpstr>
      <vt:lpstr>Times</vt:lpstr>
      <vt:lpstr>Verdana</vt:lpstr>
      <vt:lpstr>Wingdings 2</vt:lpstr>
      <vt:lpstr>UiO-KI-SMN-FERMiO</vt:lpstr>
      <vt:lpstr>PowerPoint Presentation</vt:lpstr>
      <vt:lpstr>Storage</vt:lpstr>
      <vt:lpstr>Overview: Batteries, fuel cells, and electrolysers</vt:lpstr>
      <vt:lpstr>Battery key features</vt:lpstr>
      <vt:lpstr>Primary batteries</vt:lpstr>
      <vt:lpstr>PowerPoint Presentation</vt:lpstr>
      <vt:lpstr>PowerPoint Presentation</vt:lpstr>
      <vt:lpstr>PowerPoint Presentation</vt:lpstr>
      <vt:lpstr>Alkaline batteries</vt:lpstr>
      <vt:lpstr>PowerPoint Presentation</vt:lpstr>
      <vt:lpstr>Secondary (rechargeable) batteries (accumulators)</vt:lpstr>
      <vt:lpstr>Lead acid battery</vt:lpstr>
      <vt:lpstr>Lead acid batteries: Extraneous reactions</vt:lpstr>
      <vt:lpstr>PowerPoint Presentation</vt:lpstr>
      <vt:lpstr>PowerPoint Presentation</vt:lpstr>
      <vt:lpstr>PowerPoint Presentation</vt:lpstr>
      <vt:lpstr>PowerPoint Presentation</vt:lpstr>
      <vt:lpstr>Na-S battery</vt:lpstr>
      <vt:lpstr>Redox flow battery</vt:lpstr>
      <vt:lpstr>PowerPoint Presentation</vt:lpstr>
      <vt:lpstr>Li ion batteries</vt:lpstr>
      <vt:lpstr>PowerPoint Presentation</vt:lpstr>
      <vt:lpstr>Modern Li-ion batteries</vt:lpstr>
      <vt:lpstr>PowerPoint Presentation</vt:lpstr>
      <vt:lpstr>Li-ion batteries</vt:lpstr>
      <vt:lpstr>Li ion battery electrolytes</vt:lpstr>
      <vt:lpstr>Requirements of the electrolyte</vt:lpstr>
      <vt:lpstr>Liquid Li ion conducting electrolytes</vt:lpstr>
      <vt:lpstr>Solid Li+ ion electrolytes</vt:lpstr>
      <vt:lpstr>Li3xLa2/3-xTiO3 perovskite</vt:lpstr>
      <vt:lpstr>Li7La3Zr2O12 (LLZO) garnet</vt:lpstr>
      <vt:lpstr>Li2S</vt:lpstr>
      <vt:lpstr>Li ion battery anodes</vt:lpstr>
      <vt:lpstr>PowerPoint Presentation</vt:lpstr>
      <vt:lpstr>PowerPoint Presentation</vt:lpstr>
      <vt:lpstr>PowerPoint Presentation</vt:lpstr>
      <vt:lpstr>Si anodes</vt:lpstr>
      <vt:lpstr>Li ion battery cathodes   (Brief introduction – much more materials chemistry in other courses (KJM-MENA 3120, MENA 3201)</vt:lpstr>
      <vt:lpstr>PowerPoint Presentation</vt:lpstr>
      <vt:lpstr>PowerPoint Presentation</vt:lpstr>
      <vt:lpstr>SEI and SPI</vt:lpstr>
      <vt:lpstr>EIS on Li ion batteries</vt:lpstr>
      <vt:lpstr>Charge-discharge curves</vt:lpstr>
      <vt:lpstr>Coin cells for application and research</vt:lpstr>
      <vt:lpstr>Battery stacks</vt:lpstr>
      <vt:lpstr>Safety aspects of high-power Li-ion batteries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KJM3110 Batteries</dc:title>
  <dc:creator>trulsn</dc:creator>
  <cp:lastModifiedBy>Truls Norby</cp:lastModifiedBy>
  <cp:revision>106</cp:revision>
  <dcterms:created xsi:type="dcterms:W3CDTF">2012-10-23T16:42:28Z</dcterms:created>
  <dcterms:modified xsi:type="dcterms:W3CDTF">2022-05-25T09:23:45Z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0x0101001DE066389A85B146A76FC6E48F955D3A</vt:lpwstr>
  </property>
</Properties>
</file>