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65" r:id="rId3"/>
    <p:sldId id="478" r:id="rId4"/>
    <p:sldId id="466" r:id="rId5"/>
    <p:sldId id="479" r:id="rId6"/>
    <p:sldId id="488" r:id="rId7"/>
    <p:sldId id="480" r:id="rId8"/>
    <p:sldId id="467" r:id="rId9"/>
    <p:sldId id="481" r:id="rId10"/>
    <p:sldId id="482" r:id="rId11"/>
    <p:sldId id="483" r:id="rId12"/>
    <p:sldId id="468" r:id="rId13"/>
    <p:sldId id="469" r:id="rId14"/>
    <p:sldId id="470" r:id="rId15"/>
    <p:sldId id="472" r:id="rId16"/>
    <p:sldId id="473" r:id="rId17"/>
    <p:sldId id="484" r:id="rId18"/>
    <p:sldId id="474" r:id="rId19"/>
    <p:sldId id="485" r:id="rId20"/>
    <p:sldId id="486" r:id="rId21"/>
    <p:sldId id="476" r:id="rId22"/>
    <p:sldId id="487" r:id="rId23"/>
    <p:sldId id="475" r:id="rId24"/>
    <p:sldId id="4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5/8/2022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gif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25" y="523979"/>
            <a:ext cx="7765431" cy="412704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14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interfaces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6374" y="5997039"/>
            <a:ext cx="3364509" cy="860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997039"/>
            <a:ext cx="8020050" cy="5905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2800" y="5549900"/>
            <a:ext cx="651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smtClean="0"/>
              <a:t>Most </a:t>
            </a:r>
            <a:r>
              <a:rPr lang="nb-NO" sz="1600" dirty="0" err="1"/>
              <a:t>f</a:t>
            </a:r>
            <a:r>
              <a:rPr lang="nb-NO" sz="1600" dirty="0" err="1" smtClean="0"/>
              <a:t>igures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textbook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course</a:t>
            </a:r>
            <a:r>
              <a:rPr lang="nb-NO" sz="1600" dirty="0" smtClean="0"/>
              <a:t>, via </a:t>
            </a:r>
            <a:r>
              <a:rPr lang="nb-NO" sz="1600" dirty="0" err="1" smtClean="0"/>
              <a:t>its</a:t>
            </a:r>
            <a:r>
              <a:rPr lang="nb-NO" sz="1600" dirty="0" smtClean="0"/>
              <a:t> web </a:t>
            </a:r>
            <a:r>
              <a:rPr lang="nb-NO" sz="1600" dirty="0" err="1" smtClean="0"/>
              <a:t>resources</a:t>
            </a:r>
            <a:r>
              <a:rPr lang="nb-NO" sz="1600" dirty="0" smtClean="0"/>
              <a:t>: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Interface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r>
              <a:rPr lang="nb-NO" dirty="0"/>
              <a:t>Large </a:t>
            </a:r>
            <a:r>
              <a:rPr lang="nb-NO" dirty="0" err="1"/>
              <a:t>capacitance</a:t>
            </a:r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/>
              <a:t>Compact and diffuse </a:t>
            </a:r>
            <a:r>
              <a:rPr lang="nb-NO" dirty="0" err="1"/>
              <a:t>adsorption</a:t>
            </a:r>
            <a:r>
              <a:rPr lang="nb-NO" dirty="0"/>
              <a:t> </a:t>
            </a:r>
            <a:r>
              <a:rPr lang="nb-NO" dirty="0" err="1"/>
              <a:t>layers</a:t>
            </a:r>
            <a:r>
              <a:rPr lang="nb-NO" dirty="0"/>
              <a:t>  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Non-</a:t>
            </a:r>
            <a:r>
              <a:rPr lang="nb-NO" dirty="0" err="1"/>
              <a:t>faradaic</a:t>
            </a:r>
            <a:r>
              <a:rPr lang="nb-NO" dirty="0"/>
              <a:t> </a:t>
            </a:r>
            <a:r>
              <a:rPr lang="nb-NO" dirty="0" err="1"/>
              <a:t>currents</a:t>
            </a:r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 err="1" smtClean="0"/>
              <a:t>Adsorption</a:t>
            </a:r>
            <a:endParaRPr lang="nb-NO" dirty="0"/>
          </a:p>
          <a:p>
            <a:pPr marL="342900" lvl="1" indent="0">
              <a:buNone/>
            </a:pPr>
            <a:endParaRPr lang="nb-NO" dirty="0" smtClean="0"/>
          </a:p>
          <a:p>
            <a:pPr marL="342900" lvl="1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                 </a:t>
            </a:r>
            <a:r>
              <a:rPr lang="nb-NO" dirty="0" err="1" smtClean="0"/>
              <a:t>Next</a:t>
            </a:r>
            <a:r>
              <a:rPr lang="nb-NO" dirty="0" smtClean="0"/>
              <a:t> </a:t>
            </a:r>
            <a:r>
              <a:rPr lang="nb-NO" dirty="0" err="1" smtClean="0"/>
              <a:t>chapter</a:t>
            </a:r>
            <a:r>
              <a:rPr lang="nb-NO" dirty="0" smtClean="0"/>
              <a:t>: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13 The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095" y="2546776"/>
            <a:ext cx="2007489" cy="350909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120448" y="2451681"/>
            <a:ext cx="2468880" cy="623550"/>
            <a:chOff x="1274064" y="2546776"/>
            <a:chExt cx="2468880" cy="623550"/>
          </a:xfrm>
        </p:grpSpPr>
        <p:sp>
          <p:nvSpPr>
            <p:cNvPr id="5" name="TextBox 4"/>
            <p:cNvSpPr txBox="1"/>
            <p:nvPr/>
          </p:nvSpPr>
          <p:spPr>
            <a:xfrm>
              <a:off x="1280160" y="2546776"/>
              <a:ext cx="2462784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onic</a:t>
              </a:r>
              <a:r>
                <a:rPr lang="nb-NO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conductor</a:t>
              </a:r>
              <a:endParaRPr lang="en-GB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4064" y="2862549"/>
              <a:ext cx="2462784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nb-NO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etal</a:t>
              </a:r>
              <a:endParaRPr lang="en-GB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79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2123" y="1257301"/>
            <a:ext cx="8397025" cy="4419600"/>
          </a:xfrm>
        </p:spPr>
        <p:txBody>
          <a:bodyPr/>
          <a:lstStyle/>
          <a:p>
            <a:r>
              <a:rPr lang="en-GB" dirty="0" smtClean="0"/>
              <a:t>Metallic electrode: 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Working electrode is a metal (=is metallic (?))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Always abundance of electrons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Or rather: … Always abundance of electrons </a:t>
            </a:r>
            <a:r>
              <a:rPr lang="en-GB" i="1" dirty="0" smtClean="0"/>
              <a:t>and</a:t>
            </a:r>
            <a:r>
              <a:rPr lang="en-GB" dirty="0" smtClean="0"/>
              <a:t> states the electrons can be in.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Semiconducting electrode: 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Working electrode is a semiconductor (full valence band, empty conduction band)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Not necessarily an abundance of electrons </a:t>
            </a:r>
            <a:r>
              <a:rPr lang="en-GB" i="1" dirty="0" smtClean="0"/>
              <a:t>or</a:t>
            </a:r>
            <a:r>
              <a:rPr lang="en-GB" dirty="0" smtClean="0"/>
              <a:t> states.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27074"/>
          </a:xfrm>
        </p:spPr>
        <p:txBody>
          <a:bodyPr>
            <a:normAutofit/>
          </a:bodyPr>
          <a:lstStyle/>
          <a:p>
            <a:r>
              <a:rPr lang="nb-NO" dirty="0" err="1" smtClean="0"/>
              <a:t>Metallic</a:t>
            </a:r>
            <a:r>
              <a:rPr lang="nb-NO" dirty="0" smtClean="0"/>
              <a:t> and </a:t>
            </a:r>
            <a:r>
              <a:rPr lang="nb-NO" dirty="0" err="1" smtClean="0"/>
              <a:t>semiconducting</a:t>
            </a:r>
            <a:r>
              <a:rPr lang="nb-NO" dirty="0" smtClean="0"/>
              <a:t> </a:t>
            </a:r>
            <a:r>
              <a:rPr lang="nb-NO" dirty="0" err="1" smtClean="0"/>
              <a:t>electrodes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5835586"/>
            <a:ext cx="2770021" cy="4986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76" y="5880101"/>
            <a:ext cx="2770020" cy="409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023" y="3668610"/>
            <a:ext cx="2905125" cy="866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023" y="1257301"/>
            <a:ext cx="27813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350" y="288927"/>
            <a:ext cx="7886700" cy="4857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Semiconductor </a:t>
            </a:r>
            <a:r>
              <a:rPr lang="nb-NO" dirty="0" err="1" smtClean="0"/>
              <a:t>electrodes</a:t>
            </a:r>
            <a:r>
              <a:rPr lang="nb-NO" dirty="0" smtClean="0"/>
              <a:t> - </a:t>
            </a:r>
            <a:r>
              <a:rPr lang="nb-NO" dirty="0" err="1" smtClean="0"/>
              <a:t>overview</a:t>
            </a:r>
            <a:endParaRPr lang="en-GB" dirty="0"/>
          </a:p>
        </p:txBody>
      </p:sp>
      <p:pic>
        <p:nvPicPr>
          <p:cNvPr id="4" name="Picture 10" descr="D:\temp\DBJWEC001-216\WOST764\E-Book\14\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098" y="1092531"/>
            <a:ext cx="4411597" cy="56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175" y="5996052"/>
            <a:ext cx="2770021" cy="4986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76" y="4518024"/>
            <a:ext cx="2770020" cy="40957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153" y="952500"/>
            <a:ext cx="5669280" cy="5542156"/>
          </a:xfrm>
        </p:spPr>
        <p:txBody>
          <a:bodyPr>
            <a:normAutofit/>
          </a:bodyPr>
          <a:lstStyle/>
          <a:p>
            <a:r>
              <a:rPr lang="en-GB" dirty="0" smtClean="0"/>
              <a:t>Semiconductor</a:t>
            </a:r>
          </a:p>
          <a:p>
            <a:pPr lvl="1"/>
            <a:r>
              <a:rPr lang="en-GB" dirty="0" smtClean="0"/>
              <a:t>Molecule → Lattice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HOMO → Valence band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LUMO → Conduction band</a:t>
            </a:r>
          </a:p>
          <a:p>
            <a:pPr lvl="1"/>
            <a:r>
              <a:rPr lang="en-GB" dirty="0" smtClean="0"/>
              <a:t>Band gap</a:t>
            </a:r>
          </a:p>
          <a:p>
            <a:pPr lvl="1"/>
            <a:r>
              <a:rPr lang="en-GB" dirty="0" err="1" smtClean="0"/>
              <a:t>Fermio</a:t>
            </a:r>
            <a:r>
              <a:rPr lang="en-GB" dirty="0" smtClean="0"/>
              <a:t> level: (electro)chemical potential of electrons</a:t>
            </a:r>
          </a:p>
          <a:p>
            <a:pPr lvl="1"/>
            <a:r>
              <a:rPr lang="en-GB" dirty="0" smtClean="0"/>
              <a:t>Work function: Energy to bring electrons to vacuum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n-type semiconductor</a:t>
            </a:r>
          </a:p>
          <a:p>
            <a:pPr lvl="1"/>
            <a:r>
              <a:rPr lang="en-GB" dirty="0" smtClean="0"/>
              <a:t>Donor-doped  </a:t>
            </a:r>
            <a:r>
              <a:rPr lang="en-GB" i="1" dirty="0" smtClean="0">
                <a:solidFill>
                  <a:srgbClr val="0070C0"/>
                </a:solidFill>
              </a:rPr>
              <a:t>n</a:t>
            </a:r>
            <a:r>
              <a:rPr lang="en-GB" dirty="0" smtClean="0">
                <a:solidFill>
                  <a:srgbClr val="0070C0"/>
                </a:solidFill>
              </a:rPr>
              <a:t> = [e</a:t>
            </a:r>
            <a:r>
              <a:rPr lang="en-GB" baseline="30000" dirty="0" smtClean="0">
                <a:solidFill>
                  <a:srgbClr val="0070C0"/>
                </a:solidFill>
              </a:rPr>
              <a:t>-</a:t>
            </a:r>
            <a:r>
              <a:rPr lang="en-GB" dirty="0" smtClean="0">
                <a:solidFill>
                  <a:srgbClr val="0070C0"/>
                </a:solidFill>
              </a:rPr>
              <a:t>] = [D</a:t>
            </a:r>
            <a:r>
              <a:rPr lang="en-GB" baseline="30000" dirty="0" smtClean="0">
                <a:solidFill>
                  <a:srgbClr val="0070C0"/>
                </a:solidFill>
              </a:rPr>
              <a:t>+</a:t>
            </a:r>
            <a:r>
              <a:rPr lang="en-GB" dirty="0" smtClean="0">
                <a:solidFill>
                  <a:srgbClr val="0070C0"/>
                </a:solidFill>
              </a:rPr>
              <a:t>]</a:t>
            </a:r>
          </a:p>
          <a:p>
            <a:pPr lvl="1"/>
            <a:r>
              <a:rPr lang="en-GB" dirty="0" smtClean="0"/>
              <a:t>Electrons e</a:t>
            </a:r>
            <a:r>
              <a:rPr lang="en-GB" baseline="30000" dirty="0" smtClean="0"/>
              <a:t>-</a:t>
            </a:r>
            <a:r>
              <a:rPr lang="en-GB" dirty="0" smtClean="0"/>
              <a:t> in the conduction band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p-type semiconductor</a:t>
            </a:r>
          </a:p>
          <a:p>
            <a:pPr lvl="1"/>
            <a:r>
              <a:rPr lang="en-GB" dirty="0" smtClean="0"/>
              <a:t>Acceptor-doped     </a:t>
            </a:r>
            <a:r>
              <a:rPr lang="en-GB" i="1" dirty="0" smtClean="0">
                <a:solidFill>
                  <a:srgbClr val="FF0000"/>
                </a:solidFill>
              </a:rPr>
              <a:t>p</a:t>
            </a:r>
            <a:r>
              <a:rPr lang="en-GB" dirty="0" smtClean="0">
                <a:solidFill>
                  <a:srgbClr val="FF0000"/>
                </a:solidFill>
              </a:rPr>
              <a:t> = [h</a:t>
            </a:r>
            <a:r>
              <a:rPr lang="en-GB" baseline="30000" dirty="0" smtClean="0">
                <a:solidFill>
                  <a:srgbClr val="FF0000"/>
                </a:solidFill>
              </a:rPr>
              <a:t>+</a:t>
            </a:r>
            <a:r>
              <a:rPr lang="en-GB" dirty="0" smtClean="0">
                <a:solidFill>
                  <a:srgbClr val="FF0000"/>
                </a:solidFill>
              </a:rPr>
              <a:t>] = [A</a:t>
            </a:r>
            <a:r>
              <a:rPr lang="en-GB" baseline="30000" dirty="0" smtClean="0">
                <a:solidFill>
                  <a:srgbClr val="FF0000"/>
                </a:solidFill>
              </a:rPr>
              <a:t>-</a:t>
            </a:r>
            <a:r>
              <a:rPr lang="en-GB" dirty="0" smtClean="0">
                <a:solidFill>
                  <a:srgbClr val="FF0000"/>
                </a:solidFill>
              </a:rPr>
              <a:t>]</a:t>
            </a:r>
          </a:p>
          <a:p>
            <a:pPr lvl="1"/>
            <a:r>
              <a:rPr lang="en-GB" dirty="0" smtClean="0"/>
              <a:t>Electron holes h</a:t>
            </a:r>
            <a:r>
              <a:rPr lang="en-GB" baseline="30000" dirty="0" smtClean="0"/>
              <a:t>+</a:t>
            </a:r>
            <a:r>
              <a:rPr lang="en-GB" dirty="0" smtClean="0"/>
              <a:t> in the valence band</a:t>
            </a:r>
          </a:p>
        </p:txBody>
      </p:sp>
    </p:spTree>
    <p:extLst>
      <p:ext uri="{BB962C8B-B14F-4D97-AF65-F5344CB8AC3E}">
        <p14:creationId xmlns:p14="http://schemas.microsoft.com/office/powerpoint/2010/main" val="32429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113973"/>
            <a:ext cx="3835400" cy="340773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1016814"/>
            <a:ext cx="5125720" cy="57249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/>
              <a:t>Bulk of n-type semiconductor</a:t>
            </a:r>
            <a:r>
              <a:rPr lang="en-GB" dirty="0" smtClean="0"/>
              <a:t>: </a:t>
            </a:r>
          </a:p>
          <a:p>
            <a:pPr marL="0" indent="0">
              <a:buNone/>
            </a:pPr>
            <a:r>
              <a:rPr lang="en-GB" i="1" dirty="0" smtClean="0"/>
              <a:t>n</a:t>
            </a:r>
            <a:r>
              <a:rPr lang="en-GB" dirty="0" smtClean="0"/>
              <a:t> ≈ [D</a:t>
            </a:r>
            <a:r>
              <a:rPr lang="en-GB" baseline="30000" dirty="0" smtClean="0"/>
              <a:t>+</a:t>
            </a:r>
            <a:r>
              <a:rPr lang="en-GB" dirty="0" smtClean="0"/>
              <a:t>]</a:t>
            </a:r>
          </a:p>
          <a:p>
            <a:pPr marL="0" indent="0">
              <a:buNone/>
            </a:pPr>
            <a:r>
              <a:rPr lang="en-GB" dirty="0" smtClean="0"/>
              <a:t>Fermi (energy) level near conduction band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Interface: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Adsorption</a:t>
            </a:r>
            <a:r>
              <a:rPr lang="en-GB" dirty="0" smtClean="0"/>
              <a:t> of anions in Helmholtz layer</a:t>
            </a:r>
          </a:p>
          <a:p>
            <a:pPr marL="0" indent="0">
              <a:buNone/>
            </a:pPr>
            <a:r>
              <a:rPr lang="en-GB" dirty="0" smtClean="0"/>
              <a:t>     compensated by</a:t>
            </a:r>
          </a:p>
          <a:p>
            <a:pPr marL="0" indent="0">
              <a:buNone/>
            </a:pPr>
            <a:r>
              <a:rPr lang="en-GB" dirty="0" smtClean="0"/>
              <a:t>positive space charge in the semiconductor</a:t>
            </a:r>
          </a:p>
          <a:p>
            <a:pPr marL="0" indent="0">
              <a:buNone/>
            </a:pPr>
            <a:r>
              <a:rPr lang="en-GB" dirty="0" smtClean="0"/>
              <a:t>     by </a:t>
            </a:r>
          </a:p>
          <a:p>
            <a:pPr marL="0" indent="0">
              <a:buNone/>
            </a:pPr>
            <a:r>
              <a:rPr lang="en-GB" dirty="0" smtClean="0"/>
              <a:t>depletion of electrons</a:t>
            </a:r>
          </a:p>
          <a:p>
            <a:pPr marL="0" indent="0">
              <a:buNone/>
            </a:pPr>
            <a:r>
              <a:rPr lang="en-GB" dirty="0" smtClean="0"/>
              <a:t>excess of holes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Band bending: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Cause: Adsorption of one of the </a:t>
            </a:r>
            <a:r>
              <a:rPr lang="en-GB" dirty="0" smtClean="0"/>
              <a:t>ions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Shape: </a:t>
            </a:r>
            <a:r>
              <a:rPr lang="en-GB" dirty="0" smtClean="0"/>
              <a:t>Boltzmann distribution, </a:t>
            </a:r>
            <a:r>
              <a:rPr lang="en-GB" dirty="0" smtClean="0"/>
              <a:t>Poisson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100" y="174933"/>
            <a:ext cx="8096250" cy="587374"/>
          </a:xfrm>
        </p:spPr>
        <p:txBody>
          <a:bodyPr/>
          <a:lstStyle/>
          <a:p>
            <a:r>
              <a:rPr lang="nb-NO" dirty="0"/>
              <a:t>n</a:t>
            </a:r>
            <a:r>
              <a:rPr lang="nb-NO" dirty="0" smtClean="0"/>
              <a:t>-type </a:t>
            </a:r>
            <a:r>
              <a:rPr lang="nb-NO" dirty="0" err="1" smtClean="0"/>
              <a:t>electrode</a:t>
            </a:r>
            <a:r>
              <a:rPr lang="nb-NO" dirty="0" smtClean="0"/>
              <a:t> – a </a:t>
            </a:r>
            <a:r>
              <a:rPr lang="nb-NO" dirty="0" err="1" smtClean="0"/>
              <a:t>closer</a:t>
            </a:r>
            <a:r>
              <a:rPr lang="nb-NO" dirty="0" smtClean="0"/>
              <a:t> </a:t>
            </a:r>
            <a:r>
              <a:rPr lang="nb-NO" dirty="0" err="1" smtClean="0"/>
              <a:t>look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587" y="3625600"/>
            <a:ext cx="3905231" cy="26162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5308600" y="3771899"/>
            <a:ext cx="2683428" cy="887883"/>
            <a:chOff x="5308600" y="3771899"/>
            <a:chExt cx="2683428" cy="887883"/>
          </a:xfrm>
        </p:grpSpPr>
        <p:sp>
          <p:nvSpPr>
            <p:cNvPr id="6" name="Oval 5"/>
            <p:cNvSpPr/>
            <p:nvPr/>
          </p:nvSpPr>
          <p:spPr>
            <a:xfrm>
              <a:off x="5308600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443184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82101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717964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854962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998420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6145492" y="4586630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6296946" y="4564684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6502591" y="4557369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6732273" y="4542738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7011791" y="4506161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7355605" y="4374488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7670159" y="4147716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7896930" y="3771899"/>
              <a:ext cx="95098" cy="73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80794" y="4860548"/>
            <a:ext cx="2711234" cy="927923"/>
            <a:chOff x="5280794" y="4860548"/>
            <a:chExt cx="2711234" cy="927923"/>
          </a:xfrm>
        </p:grpSpPr>
        <p:sp>
          <p:nvSpPr>
            <p:cNvPr id="21" name="Oval 20"/>
            <p:cNvSpPr/>
            <p:nvPr/>
          </p:nvSpPr>
          <p:spPr>
            <a:xfrm>
              <a:off x="7896930" y="4860548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7849553" y="5001015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7754455" y="5115473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7622610" y="5276407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7450703" y="5466602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7166660" y="5605591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6551562" y="5678743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5925338" y="5715319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>
              <a:off x="5280794" y="5715319"/>
              <a:ext cx="95098" cy="7315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Oval 30"/>
          <p:cNvSpPr/>
          <p:nvPr/>
        </p:nvSpPr>
        <p:spPr>
          <a:xfrm>
            <a:off x="8046724" y="3745380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3" name="Oval 32"/>
          <p:cNvSpPr/>
          <p:nvPr/>
        </p:nvSpPr>
        <p:spPr>
          <a:xfrm>
            <a:off x="8045509" y="4066025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4" name="Oval 33"/>
          <p:cNvSpPr/>
          <p:nvPr/>
        </p:nvSpPr>
        <p:spPr>
          <a:xfrm>
            <a:off x="8051609" y="4313523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5" name="Oval 34"/>
          <p:cNvSpPr/>
          <p:nvPr/>
        </p:nvSpPr>
        <p:spPr>
          <a:xfrm>
            <a:off x="8043079" y="4641484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6" name="Oval 35"/>
          <p:cNvSpPr/>
          <p:nvPr/>
        </p:nvSpPr>
        <p:spPr>
          <a:xfrm>
            <a:off x="8052823" y="4921905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7" name="Oval 36"/>
          <p:cNvSpPr/>
          <p:nvPr/>
        </p:nvSpPr>
        <p:spPr>
          <a:xfrm>
            <a:off x="8051608" y="5249867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8" name="Oval 37"/>
          <p:cNvSpPr/>
          <p:nvPr/>
        </p:nvSpPr>
        <p:spPr>
          <a:xfrm>
            <a:off x="8057708" y="5599776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  <p:sp>
        <p:nvSpPr>
          <p:cNvPr id="39" name="Oval 38"/>
          <p:cNvSpPr/>
          <p:nvPr/>
        </p:nvSpPr>
        <p:spPr>
          <a:xfrm>
            <a:off x="8063808" y="5993579"/>
            <a:ext cx="175565" cy="1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-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2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0304" y="1171977"/>
            <a:ext cx="8667482" cy="2724324"/>
          </a:xfrm>
        </p:spPr>
        <p:txBody>
          <a:bodyPr/>
          <a:lstStyle/>
          <a:p>
            <a:r>
              <a:rPr lang="en-GB" dirty="0" smtClean="0"/>
              <a:t>In the previous slide, and in the textbook in general, the semiconductor charge and energy levels are affected by selective adsorption of ions.</a:t>
            </a:r>
          </a:p>
          <a:p>
            <a:r>
              <a:rPr lang="en-GB" dirty="0" smtClean="0"/>
              <a:t>Another possibility is that the electrolyte-electrode interface has a potential (Fermi level) determined by a redox reaction.</a:t>
            </a:r>
          </a:p>
          <a:p>
            <a:r>
              <a:rPr lang="en-GB" dirty="0" smtClean="0"/>
              <a:t>Charge flows into the electrode to align its Fermi level with the redox reaction.</a:t>
            </a:r>
          </a:p>
          <a:p>
            <a:r>
              <a:rPr lang="en-GB" dirty="0" smtClean="0"/>
              <a:t>But the level at the interface remains pinned. Band bending.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9426"/>
          </a:xfrm>
        </p:spPr>
        <p:txBody>
          <a:bodyPr/>
          <a:lstStyle/>
          <a:p>
            <a:r>
              <a:rPr lang="en-GB" dirty="0" smtClean="0"/>
              <a:t>Adsorption vs redox </a:t>
            </a:r>
            <a:endParaRPr lang="en-GB" dirty="0"/>
          </a:p>
        </p:txBody>
      </p:sp>
      <p:pic>
        <p:nvPicPr>
          <p:cNvPr id="5122" name="Picture 2" descr="Enhancement of Photoelectrocatalysis Efficiency by Using Nanostructured  Electrodes | IntechOp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33" y="3896300"/>
            <a:ext cx="6721385" cy="286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979" y="1170431"/>
            <a:ext cx="3812583" cy="5544693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How do the bands look before contact with the electrolyte?</a:t>
            </a:r>
          </a:p>
          <a:p>
            <a:endParaRPr lang="en-GB" dirty="0" smtClean="0"/>
          </a:p>
          <a:p>
            <a:r>
              <a:rPr lang="en-GB" dirty="0" smtClean="0"/>
              <a:t>Based on your memory and understanding,  populate the top figure with ions, electrons, and holes</a:t>
            </a:r>
          </a:p>
          <a:p>
            <a:endParaRPr lang="en-GB" dirty="0" smtClean="0"/>
          </a:p>
          <a:p>
            <a:r>
              <a:rPr lang="en-GB" dirty="0" smtClean="0"/>
              <a:t>Populate the bottom figure with ions, electrons, and holes</a:t>
            </a:r>
          </a:p>
          <a:p>
            <a:endParaRPr lang="en-GB" dirty="0" smtClean="0"/>
          </a:p>
          <a:p>
            <a:r>
              <a:rPr lang="en-GB" dirty="0" smtClean="0"/>
              <a:t>How could we force the bands flat?</a:t>
            </a:r>
          </a:p>
          <a:p>
            <a:endParaRPr lang="en-GB" dirty="0" smtClean="0"/>
          </a:p>
          <a:p>
            <a:r>
              <a:rPr lang="en-GB" dirty="0" smtClean="0"/>
              <a:t>What is the </a:t>
            </a:r>
            <a:r>
              <a:rPr lang="en-GB" i="1" dirty="0" smtClean="0"/>
              <a:t>flat-band potential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r>
              <a:rPr lang="en-GB" dirty="0" smtClean="0"/>
              <a:t>Try to populate the valence bands with electrons instead of holes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7523"/>
          </a:xfrm>
        </p:spPr>
        <p:txBody>
          <a:bodyPr/>
          <a:lstStyle/>
          <a:p>
            <a:r>
              <a:rPr lang="nb-NO" dirty="0" err="1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10" descr="D:\temp\DBJWEC001-216\WOST764\E-Book\14\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562" y="335340"/>
            <a:ext cx="5021613" cy="638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20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77871"/>
            <a:ext cx="7886700" cy="1578653"/>
          </a:xfrm>
        </p:spPr>
        <p:txBody>
          <a:bodyPr/>
          <a:lstStyle/>
          <a:p>
            <a:r>
              <a:rPr lang="en-GB" dirty="0" smtClean="0"/>
              <a:t>n-type photoanode or p-type photocathode </a:t>
            </a:r>
          </a:p>
          <a:p>
            <a:r>
              <a:rPr lang="en-GB" dirty="0" smtClean="0"/>
              <a:t>Suitable bandgap</a:t>
            </a:r>
          </a:p>
          <a:p>
            <a:r>
              <a:rPr lang="en-GB" dirty="0" smtClean="0"/>
              <a:t>Charge separation</a:t>
            </a:r>
          </a:p>
          <a:p>
            <a:r>
              <a:rPr lang="en-GB" dirty="0" smtClean="0"/>
              <a:t>Photoanode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2745"/>
          </a:xfrm>
        </p:spPr>
        <p:txBody>
          <a:bodyPr/>
          <a:lstStyle/>
          <a:p>
            <a:r>
              <a:rPr lang="nb-NO" dirty="0" smtClean="0"/>
              <a:t>Photoelectrochemical (PEC) </a:t>
            </a:r>
            <a:r>
              <a:rPr lang="nb-NO" dirty="0" err="1" smtClean="0"/>
              <a:t>cell</a:t>
            </a:r>
            <a:endParaRPr lang="en-GB" dirty="0"/>
          </a:p>
        </p:txBody>
      </p:sp>
      <p:pic>
        <p:nvPicPr>
          <p:cNvPr id="4" name="Picture 10" descr="D:\temp\DBJWEC001-216\WOST764\E-Book\14\14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057" y="3912697"/>
            <a:ext cx="4850696" cy="280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394" y="2932402"/>
            <a:ext cx="5372100" cy="361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853" y="3365344"/>
            <a:ext cx="5295900" cy="371475"/>
          </a:xfrm>
          <a:prstGeom prst="rect">
            <a:avLst/>
          </a:prstGeom>
        </p:spPr>
      </p:pic>
      <p:pic>
        <p:nvPicPr>
          <p:cNvPr id="12290" name="Picture 2" descr="Photoelectrolysis Using Type-II Semiconductor Heterojunction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7" y="3677417"/>
            <a:ext cx="3703503" cy="303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1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2955" y="2340247"/>
            <a:ext cx="8369086" cy="409155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Low efficiencies</a:t>
            </a:r>
          </a:p>
          <a:p>
            <a:r>
              <a:rPr lang="en-GB" dirty="0" smtClean="0"/>
              <a:t>Photocorrosion of electrodes</a:t>
            </a:r>
          </a:p>
          <a:p>
            <a:endParaRPr lang="en-GB" dirty="0" smtClean="0"/>
          </a:p>
          <a:p>
            <a:r>
              <a:rPr lang="en-GB" dirty="0" smtClean="0"/>
              <a:t>Cathode traditionally a noble (platinum group) metal</a:t>
            </a:r>
          </a:p>
          <a:p>
            <a:pPr lvl="1"/>
            <a:r>
              <a:rPr lang="en-GB" dirty="0" smtClean="0"/>
              <a:t>Research: Non-noble metals, oxides. Enzymes </a:t>
            </a:r>
          </a:p>
          <a:p>
            <a:endParaRPr lang="en-GB" dirty="0" smtClean="0"/>
          </a:p>
          <a:p>
            <a:r>
              <a:rPr lang="en-GB" dirty="0" smtClean="0"/>
              <a:t>Sunlight cannot drive the reaction alone, just assist it</a:t>
            </a:r>
          </a:p>
          <a:p>
            <a:pPr lvl="1"/>
            <a:r>
              <a:rPr lang="en-GB" dirty="0" smtClean="0"/>
              <a:t>Research: Combine photoanode and photocathode. Combine PV and PEC.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Reduce CO</a:t>
            </a:r>
            <a:r>
              <a:rPr lang="en-GB" baseline="-25000" dirty="0" smtClean="0"/>
              <a:t>2</a:t>
            </a:r>
            <a:r>
              <a:rPr lang="en-GB" dirty="0" smtClean="0"/>
              <a:t> instead of H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Solid-state electrolyte instead of aqueous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4257"/>
          </a:xfrm>
        </p:spPr>
        <p:txBody>
          <a:bodyPr/>
          <a:lstStyle/>
          <a:p>
            <a:r>
              <a:rPr lang="nb-NO" dirty="0" smtClean="0"/>
              <a:t>PEC water splitting, </a:t>
            </a:r>
            <a:r>
              <a:rPr lang="nb-NO" dirty="0" err="1" smtClean="0"/>
              <a:t>artificial</a:t>
            </a:r>
            <a:r>
              <a:rPr lang="nb-NO" dirty="0" smtClean="0"/>
              <a:t> </a:t>
            </a:r>
            <a:r>
              <a:rPr lang="nb-NO" dirty="0" err="1" smtClean="0"/>
              <a:t>photosynthesis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189172"/>
            <a:ext cx="6867525" cy="43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63497"/>
            <a:ext cx="65627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8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Artificial</a:t>
            </a:r>
            <a:r>
              <a:rPr lang="nb-NO" dirty="0" smtClean="0"/>
              <a:t> </a:t>
            </a:r>
            <a:r>
              <a:rPr lang="nb-NO" dirty="0" err="1" smtClean="0"/>
              <a:t>photosynthesis</a:t>
            </a:r>
            <a:r>
              <a:rPr lang="nb-NO" dirty="0" smtClean="0"/>
              <a:t> 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2202781"/>
            <a:ext cx="6191008" cy="4078680"/>
            <a:chOff x="0" y="2202781"/>
            <a:chExt cx="6191008" cy="4078680"/>
          </a:xfrm>
        </p:grpSpPr>
        <p:pic>
          <p:nvPicPr>
            <p:cNvPr id="14338" name="Picture 2" descr="https://journal.jp.fujitsu.com/en/2017/01/11/01/img/20170111_01_index_pic_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02781"/>
              <a:ext cx="6191008" cy="3847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02956" y="5912129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Fujitsu Journal</a:t>
              </a:r>
              <a:endParaRPr lang="en-GB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397" y="2926467"/>
            <a:ext cx="3626603" cy="31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8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following slides about “ITIES” are not curriculum…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487" y="3024187"/>
            <a:ext cx="28670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1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Aqueous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organic</a:t>
            </a:r>
            <a:r>
              <a:rPr lang="nb-NO" dirty="0" smtClean="0"/>
              <a:t> </a:t>
            </a:r>
            <a:r>
              <a:rPr lang="nb-NO" dirty="0" err="1" smtClean="0"/>
              <a:t>liquids</a:t>
            </a:r>
            <a:endParaRPr lang="nb-NO" dirty="0" smtClean="0"/>
          </a:p>
          <a:p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bipotentiostat</a:t>
            </a: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Interface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immiscible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solutions</a:t>
            </a:r>
            <a:r>
              <a:rPr lang="nb-NO" dirty="0" smtClean="0"/>
              <a:t> (ITIES)</a:t>
            </a:r>
            <a:endParaRPr lang="en-GB" dirty="0"/>
          </a:p>
        </p:txBody>
      </p:sp>
      <p:pic>
        <p:nvPicPr>
          <p:cNvPr id="4" name="Picture 10" descr="D:\temp\DBJWEC001-216\WOST764\E-Book\14\14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7" y="2916426"/>
            <a:ext cx="60420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5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995" y="365127"/>
            <a:ext cx="8989017" cy="94545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Redox</a:t>
            </a:r>
            <a:r>
              <a:rPr lang="nb-NO" dirty="0" smtClean="0"/>
              <a:t> </a:t>
            </a:r>
            <a:r>
              <a:rPr lang="nb-NO" dirty="0" err="1" smtClean="0"/>
              <a:t>scales</a:t>
            </a:r>
            <a:r>
              <a:rPr lang="nb-NO" dirty="0" smtClean="0"/>
              <a:t> – SHE and </a:t>
            </a:r>
            <a:r>
              <a:rPr lang="nb-NO" dirty="0" err="1" smtClean="0"/>
              <a:t>ferrocene</a:t>
            </a:r>
            <a:r>
              <a:rPr lang="nb-NO" dirty="0" smtClean="0"/>
              <a:t> (C</a:t>
            </a:r>
            <a:r>
              <a:rPr lang="nb-NO" baseline="-25000" dirty="0" smtClean="0"/>
              <a:t>5</a:t>
            </a:r>
            <a:r>
              <a:rPr lang="nb-NO" dirty="0" smtClean="0"/>
              <a:t>H</a:t>
            </a:r>
            <a:r>
              <a:rPr lang="nb-NO" baseline="-25000" dirty="0" smtClean="0"/>
              <a:t>5</a:t>
            </a:r>
            <a:r>
              <a:rPr lang="nb-NO" dirty="0" smtClean="0"/>
              <a:t>)</a:t>
            </a:r>
            <a:r>
              <a:rPr lang="nb-NO" baseline="-25000" dirty="0" smtClean="0"/>
              <a:t>2</a:t>
            </a:r>
            <a:r>
              <a:rPr lang="nb-NO" dirty="0" smtClean="0"/>
              <a:t>Fe – for ITIES</a:t>
            </a:r>
            <a:endParaRPr lang="en-GB" dirty="0"/>
          </a:p>
        </p:txBody>
      </p:sp>
      <p:pic>
        <p:nvPicPr>
          <p:cNvPr id="4" name="Picture 11" descr="D:\temp\DBJWEC001-216\WOST764\E-Book\14\14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1" y="1451909"/>
            <a:ext cx="8408073" cy="524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478" y="1348353"/>
            <a:ext cx="2247782" cy="5222928"/>
          </a:xfrm>
        </p:spPr>
        <p:txBody>
          <a:bodyPr/>
          <a:lstStyle/>
          <a:p>
            <a:r>
              <a:rPr lang="nb-NO" dirty="0" smtClean="0"/>
              <a:t>Proton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Electron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25644"/>
            <a:ext cx="7886700" cy="719755"/>
          </a:xfrm>
        </p:spPr>
        <p:txBody>
          <a:bodyPr/>
          <a:lstStyle/>
          <a:p>
            <a:r>
              <a:rPr lang="nb-NO" dirty="0" smtClean="0"/>
              <a:t>ITIES ion and </a:t>
            </a:r>
            <a:r>
              <a:rPr lang="nb-NO" dirty="0" err="1" smtClean="0"/>
              <a:t>electron</a:t>
            </a:r>
            <a:r>
              <a:rPr lang="nb-NO" dirty="0" smtClean="0"/>
              <a:t> transfers</a:t>
            </a:r>
            <a:endParaRPr lang="en-GB" dirty="0"/>
          </a:p>
        </p:txBody>
      </p:sp>
      <p:pic>
        <p:nvPicPr>
          <p:cNvPr id="4" name="Picture 11" descr="D:\temp\DBJWEC001-216\WOST764\E-Book\14\14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60" y="1208868"/>
            <a:ext cx="6360552" cy="256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D:\temp\DBJWEC001-216\WOST764\E-Book\14\14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60" y="4228718"/>
            <a:ext cx="6360552" cy="256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8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ITIES </a:t>
            </a:r>
            <a:r>
              <a:rPr lang="nb-NO" dirty="0" err="1" smtClean="0"/>
              <a:t>combined</a:t>
            </a:r>
            <a:r>
              <a:rPr lang="nb-NO" dirty="0" smtClean="0"/>
              <a:t> proton and </a:t>
            </a:r>
            <a:r>
              <a:rPr lang="nb-NO" dirty="0" err="1" smtClean="0"/>
              <a:t>electron</a:t>
            </a:r>
            <a:r>
              <a:rPr lang="nb-NO" dirty="0" smtClean="0"/>
              <a:t> transfers</a:t>
            </a:r>
            <a:endParaRPr lang="en-GB" dirty="0"/>
          </a:p>
        </p:txBody>
      </p:sp>
      <p:pic>
        <p:nvPicPr>
          <p:cNvPr id="4" name="Picture 11" descr="D:\temp\DBJWEC001-216\WOST764\E-Book\14\14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48" y="1825625"/>
            <a:ext cx="62595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17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Zwitterion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Not curriculum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Phospholipid</a:t>
            </a:r>
            <a:r>
              <a:rPr lang="nb-NO" dirty="0" smtClean="0"/>
              <a:t>….</a:t>
            </a:r>
            <a:endParaRPr lang="en-GB" dirty="0"/>
          </a:p>
        </p:txBody>
      </p:sp>
      <p:pic>
        <p:nvPicPr>
          <p:cNvPr id="4" name="Picture 11" descr="D:\temp\DBJWEC001-216\WOST764\E-Book\14\14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22" y="499812"/>
            <a:ext cx="3230428" cy="555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8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2384755"/>
            <a:ext cx="7886700" cy="3792208"/>
          </a:xfrm>
        </p:spPr>
        <p:txBody>
          <a:bodyPr/>
          <a:lstStyle/>
          <a:p>
            <a:r>
              <a:rPr lang="en-GB" dirty="0" smtClean="0"/>
              <a:t>Electrolyte – insulator interfaces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From here we are back at curriculum again: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369" y="2227860"/>
            <a:ext cx="27622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6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651904">
            <a:off x="4811854" y="594677"/>
            <a:ext cx="4332658" cy="1261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Electrical </a:t>
            </a:r>
            <a:r>
              <a:rPr lang="en-GB" sz="1600" dirty="0" smtClean="0"/>
              <a:t>double </a:t>
            </a:r>
            <a:r>
              <a:rPr lang="en-US" sz="1600" dirty="0" smtClean="0"/>
              <a:t>layers </a:t>
            </a:r>
            <a:r>
              <a:rPr lang="en-US" sz="1600" dirty="0"/>
              <a:t>can initiate movement and this is the source of the adjective </a:t>
            </a:r>
            <a:r>
              <a:rPr lang="en-US" sz="1600" b="1" dirty="0" err="1" smtClean="0"/>
              <a:t>electrokinetic</a:t>
            </a:r>
            <a:r>
              <a:rPr lang="en-US" sz="1600" b="1" dirty="0"/>
              <a:t> </a:t>
            </a:r>
            <a:r>
              <a:rPr lang="en-US" sz="1600" dirty="0" smtClean="0"/>
              <a:t>[“</a:t>
            </a:r>
            <a:r>
              <a:rPr lang="en-US" sz="1600" dirty="0"/>
              <a:t>electrically generated motion”] used to describe these </a:t>
            </a:r>
            <a:r>
              <a:rPr lang="en-US" sz="1600" dirty="0" smtClean="0"/>
              <a:t>phenomena. </a:t>
            </a:r>
            <a:endParaRPr lang="en-US" sz="1100" dirty="0"/>
          </a:p>
          <a:p>
            <a:r>
              <a:rPr lang="en-US" sz="1200" dirty="0" smtClean="0"/>
              <a:t>No </a:t>
            </a:r>
            <a:r>
              <a:rPr lang="en-US" sz="1200" dirty="0"/>
              <a:t>direct relationship to “electrode kinetics”, despite </a:t>
            </a:r>
            <a:r>
              <a:rPr lang="en-US" sz="1200" dirty="0" smtClean="0"/>
              <a:t>similar </a:t>
            </a:r>
            <a:r>
              <a:rPr lang="en-US" sz="1200" dirty="0"/>
              <a:t>name</a:t>
            </a:r>
            <a:endParaRPr lang="en-GB" sz="1100" dirty="0"/>
          </a:p>
        </p:txBody>
      </p:sp>
      <p:pic>
        <p:nvPicPr>
          <p:cNvPr id="4" name="Picture 4" descr="D:\temp\DBJWEC001-216\WOST764\E-Book\14\14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9" y="2407574"/>
            <a:ext cx="1984338" cy="223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875762"/>
            <a:ext cx="7886700" cy="530120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Electrolyte – insulator interface</a:t>
            </a:r>
          </a:p>
          <a:p>
            <a:r>
              <a:rPr lang="en-GB" dirty="0" smtClean="0"/>
              <a:t>No electrical current across </a:t>
            </a:r>
          </a:p>
          <a:p>
            <a:r>
              <a:rPr lang="en-GB" dirty="0" smtClean="0"/>
              <a:t>But double layers form</a:t>
            </a:r>
          </a:p>
          <a:p>
            <a:r>
              <a:rPr lang="en-GB" dirty="0" smtClean="0"/>
              <a:t>Scales with interface area: Porous materials, suspensions, etc.</a:t>
            </a:r>
          </a:p>
          <a:p>
            <a:endParaRPr lang="en-GB" dirty="0" smtClean="0"/>
          </a:p>
          <a:p>
            <a:r>
              <a:rPr lang="en-GB" dirty="0" smtClean="0"/>
              <a:t>Silica: </a:t>
            </a:r>
          </a:p>
          <a:p>
            <a:pPr lvl="1"/>
            <a:r>
              <a:rPr lang="en-GB" dirty="0" smtClean="0"/>
              <a:t>Terminating covalent O, denoted as &gt;Si=O</a:t>
            </a:r>
          </a:p>
          <a:p>
            <a:pPr lvl="1"/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O adsorb</a:t>
            </a:r>
          </a:p>
          <a:p>
            <a:pPr lvl="1"/>
            <a:r>
              <a:rPr lang="en-GB" dirty="0" err="1" smtClean="0"/>
              <a:t>Protolyses</a:t>
            </a:r>
            <a:r>
              <a:rPr lang="en-GB" dirty="0" smtClean="0"/>
              <a:t> weakly (Silica is weakly acidic)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Glass</a:t>
            </a:r>
          </a:p>
          <a:p>
            <a:pPr lvl="1"/>
            <a:r>
              <a:rPr lang="en-GB" dirty="0" smtClean="0"/>
              <a:t>Ionic alkali cations compensated by ionic terminating oxygen</a:t>
            </a:r>
          </a:p>
          <a:p>
            <a:pPr lvl="1"/>
            <a:r>
              <a:rPr lang="en-GB" dirty="0" smtClean="0"/>
              <a:t>Reduces acidity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Adsorption of cations like Al</a:t>
            </a:r>
            <a:r>
              <a:rPr lang="en-GB" baseline="30000" dirty="0" smtClean="0"/>
              <a:t>3+</a:t>
            </a:r>
            <a:r>
              <a:rPr lang="en-GB" dirty="0" smtClean="0"/>
              <a:t>  may reverse the charge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74973"/>
            <a:ext cx="7886700" cy="433365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Electrokinetic</a:t>
            </a:r>
            <a:r>
              <a:rPr lang="nb-NO" dirty="0" smtClean="0"/>
              <a:t> </a:t>
            </a:r>
            <a:r>
              <a:rPr lang="nb-NO" dirty="0" err="1" smtClean="0"/>
              <a:t>phenomena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4" y="3930070"/>
            <a:ext cx="707707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56068"/>
            <a:ext cx="8865471" cy="5120895"/>
          </a:xfrm>
        </p:spPr>
        <p:txBody>
          <a:bodyPr/>
          <a:lstStyle/>
          <a:p>
            <a:r>
              <a:rPr lang="en-GB" dirty="0" smtClean="0"/>
              <a:t>Silica and other materials with double layers can be mobile particles or stationary walls</a:t>
            </a:r>
          </a:p>
          <a:p>
            <a:r>
              <a:rPr lang="en-GB" dirty="0" smtClean="0"/>
              <a:t>Nernst, Stern, and </a:t>
            </a:r>
            <a:r>
              <a:rPr lang="en-GB" dirty="0"/>
              <a:t>z</a:t>
            </a:r>
            <a:r>
              <a:rPr lang="en-GB" dirty="0" smtClean="0"/>
              <a:t>eta potentials</a:t>
            </a:r>
          </a:p>
          <a:p>
            <a:r>
              <a:rPr lang="en-GB" dirty="0" smtClean="0"/>
              <a:t>Shearing planes = slipping planes</a:t>
            </a:r>
          </a:p>
          <a:p>
            <a:r>
              <a:rPr lang="en-GB" dirty="0" smtClean="0"/>
              <a:t>Electrical field moves net charge and drags water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0304" y="365127"/>
            <a:ext cx="4790941" cy="51063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Charged particles and walls</a:t>
            </a:r>
            <a:endParaRPr lang="en-GB" dirty="0"/>
          </a:p>
        </p:txBody>
      </p:sp>
      <p:pic>
        <p:nvPicPr>
          <p:cNvPr id="1026" name="Picture 2" descr="Conceptual representation of the electric double layer. | Download 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245" y="3216499"/>
            <a:ext cx="3894227" cy="35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deling Electroosmotic Flow and the Electrical Double Layer | COMSOL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4" y="4005465"/>
            <a:ext cx="4155064" cy="260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11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4753" y="1313645"/>
            <a:ext cx="8354092" cy="4863318"/>
          </a:xfrm>
        </p:spPr>
        <p:txBody>
          <a:bodyPr/>
          <a:lstStyle/>
          <a:p>
            <a:r>
              <a:rPr lang="en-GB" dirty="0" smtClean="0"/>
              <a:t>Diffuse layer is net charged and mobile outside of the slip plane</a:t>
            </a:r>
          </a:p>
          <a:p>
            <a:r>
              <a:rPr lang="en-GB" dirty="0" smtClean="0"/>
              <a:t>Electrical field yields velocity profile of the liquid phase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753" y="365127"/>
            <a:ext cx="8637427" cy="613668"/>
          </a:xfrm>
        </p:spPr>
        <p:txBody>
          <a:bodyPr/>
          <a:lstStyle/>
          <a:p>
            <a:r>
              <a:rPr lang="nb-NO" dirty="0" err="1" smtClean="0"/>
              <a:t>Electroosmotic</a:t>
            </a:r>
            <a:r>
              <a:rPr lang="nb-NO" dirty="0" smtClean="0"/>
              <a:t> drag</a:t>
            </a:r>
            <a:endParaRPr lang="en-GB" dirty="0"/>
          </a:p>
        </p:txBody>
      </p:sp>
      <p:pic>
        <p:nvPicPr>
          <p:cNvPr id="5" name="Picture 6" descr="Schematic of electroosmotic fluid flow in a microchannel. | Download 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22" y="4103799"/>
            <a:ext cx="2661632" cy="266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54" y="2351239"/>
            <a:ext cx="6233375" cy="441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temp\DBJWEC001-216\WOST764\E-Book\14\14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380" y="456049"/>
            <a:ext cx="6546651" cy="265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6976" y="2086378"/>
            <a:ext cx="4711485" cy="4771622"/>
          </a:xfrm>
        </p:spPr>
        <p:txBody>
          <a:bodyPr>
            <a:normAutofit/>
          </a:bodyPr>
          <a:lstStyle/>
          <a:p>
            <a:r>
              <a:rPr lang="en-GB" dirty="0" smtClean="0"/>
              <a:t>Friction between the positive double layer and the solution volume</a:t>
            </a:r>
          </a:p>
          <a:p>
            <a:endParaRPr lang="en-GB" dirty="0" smtClean="0"/>
          </a:p>
          <a:p>
            <a:r>
              <a:rPr lang="en-GB" dirty="0" smtClean="0"/>
              <a:t>Volume rate v (m</a:t>
            </a:r>
            <a:r>
              <a:rPr lang="en-GB" baseline="30000" dirty="0" smtClean="0"/>
              <a:t>3</a:t>
            </a:r>
            <a:r>
              <a:rPr lang="en-GB" dirty="0" smtClean="0"/>
              <a:t>/s)</a:t>
            </a:r>
          </a:p>
          <a:p>
            <a:r>
              <a:rPr lang="en-GB" dirty="0" smtClean="0"/>
              <a:t>Field X, radius R, viscosity η</a:t>
            </a:r>
          </a:p>
          <a:p>
            <a:endParaRPr lang="en-GB" dirty="0" smtClean="0"/>
          </a:p>
          <a:p>
            <a:r>
              <a:rPr lang="en-GB" dirty="0" smtClean="0"/>
              <a:t>Zeta potential ζ at the slip plane      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(zeta is ζ in the font set, not like in the formula in the textbook)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Similar to Helmholtz potential  </a:t>
            </a:r>
            <a:r>
              <a:rPr lang="en-GB" i="1" dirty="0" err="1" smtClean="0"/>
              <a:t>φ</a:t>
            </a:r>
            <a:r>
              <a:rPr lang="en-GB" baseline="-25000" dirty="0" err="1" smtClean="0"/>
              <a:t>H</a:t>
            </a:r>
            <a:endParaRPr lang="en-GB" baseline="-25000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Around -150 mV for glass, higher for silica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2671" y="365126"/>
            <a:ext cx="7886700" cy="533776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Electroosmotic</a:t>
            </a:r>
            <a:r>
              <a:rPr lang="nb-NO" dirty="0"/>
              <a:t> drag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238" y="2849519"/>
            <a:ext cx="2123796" cy="8074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8461" y="3625619"/>
            <a:ext cx="4215539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Electroosmotic flow is laminar, but it does not have the quadratic dependence of</a:t>
            </a:r>
          </a:p>
          <a:p>
            <a:r>
              <a:rPr lang="en-US" dirty="0"/>
              <a:t>velocity on radius, as described on pages </a:t>
            </a:r>
            <a:r>
              <a:rPr lang="en-US" dirty="0" smtClean="0"/>
              <a:t>161-162</a:t>
            </a:r>
            <a:r>
              <a:rPr lang="en-US" dirty="0"/>
              <a:t>, that is seen in </a:t>
            </a:r>
            <a:r>
              <a:rPr lang="en-US" dirty="0" err="1" smtClean="0"/>
              <a:t>Poiseuille</a:t>
            </a:r>
            <a:r>
              <a:rPr lang="en-US" dirty="0" smtClean="0"/>
              <a:t> (laminar) flow</a:t>
            </a:r>
            <a:r>
              <a:rPr lang="en-US" dirty="0"/>
              <a:t>. This </a:t>
            </a:r>
            <a:r>
              <a:rPr lang="en-US" dirty="0" smtClean="0"/>
              <a:t>is because electro-osmotic </a:t>
            </a:r>
            <a:r>
              <a:rPr lang="en-US" dirty="0"/>
              <a:t>flow is not pressure-driven; instead, it is induced by friction </a:t>
            </a:r>
            <a:r>
              <a:rPr lang="en-US" dirty="0" smtClean="0"/>
              <a:t>from the motion </a:t>
            </a:r>
            <a:r>
              <a:rPr lang="en-US" dirty="0"/>
              <a:t>of the field-driven sleeve. Thus the velocity profile is as shown in </a:t>
            </a:r>
            <a:r>
              <a:rPr lang="en-US" dirty="0" smtClean="0"/>
              <a:t>the Figure: it </a:t>
            </a:r>
            <a:r>
              <a:rPr lang="en-US" dirty="0"/>
              <a:t>is </a:t>
            </a:r>
            <a:r>
              <a:rPr lang="en-US" dirty="0" smtClean="0"/>
              <a:t>uniform apart </a:t>
            </a:r>
            <a:r>
              <a:rPr lang="en-US" dirty="0"/>
              <a:t>from within the narrow double-layer region.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18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224" y="2524260"/>
            <a:ext cx="6548260" cy="4278966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8941" y="230038"/>
            <a:ext cx="8615966" cy="446243"/>
          </a:xfrm>
        </p:spPr>
        <p:txBody>
          <a:bodyPr>
            <a:noAutofit/>
          </a:bodyPr>
          <a:lstStyle/>
          <a:p>
            <a:r>
              <a:rPr lang="en-GB" sz="2400" dirty="0" smtClean="0"/>
              <a:t>Water drag in PEMs is called electroosmotic, but is a bit special… </a:t>
            </a:r>
            <a:endParaRPr lang="en-GB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21971" y="785611"/>
            <a:ext cx="8512935" cy="2047741"/>
          </a:xfrm>
        </p:spPr>
        <p:txBody>
          <a:bodyPr/>
          <a:lstStyle/>
          <a:p>
            <a:r>
              <a:rPr lang="en-GB" dirty="0" smtClean="0"/>
              <a:t>Polymer is net negative by sulfonate –R-SO</a:t>
            </a:r>
            <a:r>
              <a:rPr lang="en-GB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GB" baseline="30000" dirty="0" smtClean="0"/>
              <a:t>-</a:t>
            </a:r>
            <a:r>
              <a:rPr lang="en-GB" dirty="0" smtClean="0"/>
              <a:t> terminating groups</a:t>
            </a:r>
          </a:p>
          <a:p>
            <a:r>
              <a:rPr lang="en-GB" dirty="0" smtClean="0"/>
              <a:t>Water phase is net positive by H</a:t>
            </a:r>
            <a:r>
              <a:rPr lang="en-GB" baseline="-25000" dirty="0" smtClean="0"/>
              <a:t>3</a:t>
            </a:r>
            <a:r>
              <a:rPr lang="en-GB" dirty="0" smtClean="0"/>
              <a:t>O</a:t>
            </a:r>
            <a:r>
              <a:rPr lang="en-GB" baseline="30000" dirty="0" smtClean="0"/>
              <a:t>+</a:t>
            </a:r>
            <a:r>
              <a:rPr lang="en-GB" dirty="0" smtClean="0"/>
              <a:t> ions</a:t>
            </a:r>
          </a:p>
          <a:p>
            <a:r>
              <a:rPr lang="en-GB" dirty="0" smtClean="0"/>
              <a:t>Electroosmotic drag on water phase in electrical field</a:t>
            </a:r>
          </a:p>
          <a:p>
            <a:r>
              <a:rPr lang="en-GB" dirty="0" smtClean="0"/>
              <a:t>H</a:t>
            </a:r>
            <a:r>
              <a:rPr lang="en-GB" baseline="-25000" dirty="0" smtClean="0"/>
              <a:t>3</a:t>
            </a:r>
            <a:r>
              <a:rPr lang="en-GB" dirty="0" smtClean="0"/>
              <a:t>O</a:t>
            </a:r>
            <a:r>
              <a:rPr lang="en-GB" baseline="30000" dirty="0" smtClean="0"/>
              <a:t>+</a:t>
            </a:r>
            <a:r>
              <a:rPr lang="en-GB" dirty="0" smtClean="0"/>
              <a:t> may be seen as positive particle dragging 5-6 coordinated water molecules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2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3986" y="1084881"/>
            <a:ext cx="6418482" cy="5092082"/>
          </a:xfrm>
        </p:spPr>
        <p:txBody>
          <a:bodyPr/>
          <a:lstStyle/>
          <a:p>
            <a:r>
              <a:rPr lang="en-GB" dirty="0" smtClean="0"/>
              <a:t>Electroosmotic flow by voltage or current</a:t>
            </a:r>
          </a:p>
          <a:p>
            <a:r>
              <a:rPr lang="en-GB" dirty="0" smtClean="0"/>
              <a:t>Electroosmotic pressure by voltage or current</a:t>
            </a:r>
          </a:p>
          <a:p>
            <a:r>
              <a:rPr lang="en-GB" dirty="0" smtClean="0"/>
              <a:t>Streaming potential or current by flow or pressure</a:t>
            </a:r>
          </a:p>
          <a:p>
            <a:endParaRPr lang="en-GB" dirty="0" smtClean="0"/>
          </a:p>
          <a:p>
            <a:r>
              <a:rPr lang="en-GB" dirty="0" smtClean="0"/>
              <a:t>Universality, e.g.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Lars Onsager reciprocal relations</a:t>
            </a:r>
          </a:p>
          <a:p>
            <a:r>
              <a:rPr lang="en-GB" dirty="0" smtClean="0"/>
              <a:t>Irreversible thermodynamics </a:t>
            </a:r>
          </a:p>
          <a:p>
            <a:endParaRPr lang="en-GB" dirty="0" smtClean="0"/>
          </a:p>
          <a:p>
            <a:r>
              <a:rPr lang="en-GB" dirty="0" smtClean="0"/>
              <a:t>Nobel prize 1968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1620" y="183717"/>
            <a:ext cx="7886700" cy="719755"/>
          </a:xfrm>
        </p:spPr>
        <p:txBody>
          <a:bodyPr/>
          <a:lstStyle/>
          <a:p>
            <a:r>
              <a:rPr lang="nb-NO" dirty="0" err="1" smtClean="0"/>
              <a:t>Electroosmotic</a:t>
            </a:r>
            <a:r>
              <a:rPr lang="nb-NO" dirty="0" smtClean="0"/>
              <a:t> drag</a:t>
            </a:r>
            <a:endParaRPr lang="en-GB" dirty="0"/>
          </a:p>
        </p:txBody>
      </p:sp>
      <p:pic>
        <p:nvPicPr>
          <p:cNvPr id="4" name="Picture 4" descr="D:\temp\DBJWEC001-216\WOST764\E-Book\14\14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28" y="4215539"/>
            <a:ext cx="4981952" cy="25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637" y="2468800"/>
            <a:ext cx="5560076" cy="866827"/>
          </a:xfrm>
          <a:prstGeom prst="rect">
            <a:avLst/>
          </a:prstGeom>
        </p:spPr>
      </p:pic>
      <p:pic>
        <p:nvPicPr>
          <p:cNvPr id="4100" name="Picture 4" descr="The Lars Onsager Lecture and Professorship - NTN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30" y="108372"/>
            <a:ext cx="1351253" cy="192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nsager Fellowship - NTN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04" y="4820222"/>
            <a:ext cx="1241237" cy="17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19848" y="1954808"/>
            <a:ext cx="13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Lars Onsager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378102" y="6524170"/>
            <a:ext cx="13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Lars Onsager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0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Ch</a:t>
            </a:r>
            <a:r>
              <a:rPr lang="nb-NO" dirty="0" smtClean="0"/>
              <a:t>. 14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interfaces</a:t>
            </a:r>
            <a:r>
              <a:rPr lang="nb-NO" dirty="0" smtClean="0"/>
              <a:t> - </a:t>
            </a:r>
            <a:r>
              <a:rPr lang="nb-NO" dirty="0" err="1" smtClean="0"/>
              <a:t>Summary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0" y="2038349"/>
            <a:ext cx="8842834" cy="32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48232</TotalTime>
  <Words>966</Words>
  <Application>Microsoft Office PowerPoint</Application>
  <PresentationFormat>On-screen Show (4:3)</PresentationFormat>
  <Paragraphs>195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Office Theme</vt:lpstr>
      <vt:lpstr>KJM 3110 Electrochemistry    Chapter 14  Other interfaces</vt:lpstr>
      <vt:lpstr>Summary Ch. 13 The electrode interface</vt:lpstr>
      <vt:lpstr>Metallic and semiconducting electrodes </vt:lpstr>
      <vt:lpstr>Semiconductor electrodes - overview</vt:lpstr>
      <vt:lpstr>n-type electrode – a closer look</vt:lpstr>
      <vt:lpstr>Adsorption vs redox </vt:lpstr>
      <vt:lpstr>Exercise</vt:lpstr>
      <vt:lpstr>Photoelectrochemical (PEC) cell</vt:lpstr>
      <vt:lpstr>PEC water splitting, artificial photosynthesis</vt:lpstr>
      <vt:lpstr>Artificial photosynthesis </vt:lpstr>
      <vt:lpstr>The following slides about “ITIES” are not curriculum…</vt:lpstr>
      <vt:lpstr>Interface between two immiscible electrolyte solutions (ITIES)</vt:lpstr>
      <vt:lpstr>Redox scales – SHE and ferrocene (C5H5)2Fe – for ITIES</vt:lpstr>
      <vt:lpstr>ITIES ion and electron transfers</vt:lpstr>
      <vt:lpstr>ITIES combined proton and electron transfers</vt:lpstr>
      <vt:lpstr>Phospholipid….</vt:lpstr>
      <vt:lpstr>From here we are back at curriculum again:</vt:lpstr>
      <vt:lpstr>Electrokinetic phenomena</vt:lpstr>
      <vt:lpstr>Charged particles and walls</vt:lpstr>
      <vt:lpstr>Electroosmotic drag</vt:lpstr>
      <vt:lpstr>Electroosmotic drag</vt:lpstr>
      <vt:lpstr>Water drag in PEMs is called electroosmotic, but is a bit special… </vt:lpstr>
      <vt:lpstr>Electroosmotic drag</vt:lpstr>
      <vt:lpstr>Ch. 14 Other interfaces -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467</cp:revision>
  <dcterms:created xsi:type="dcterms:W3CDTF">2020-01-18T04:32:08Z</dcterms:created>
  <dcterms:modified xsi:type="dcterms:W3CDTF">2022-05-08T21:59:32Z</dcterms:modified>
</cp:coreProperties>
</file>