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63"/>
  </p:notesMasterIdLst>
  <p:handoutMasterIdLst>
    <p:handoutMasterId r:id="rId64"/>
  </p:handoutMasterIdLst>
  <p:sldIdLst>
    <p:sldId id="327" r:id="rId4"/>
    <p:sldId id="420" r:id="rId5"/>
    <p:sldId id="414" r:id="rId6"/>
    <p:sldId id="408" r:id="rId7"/>
    <p:sldId id="328" r:id="rId8"/>
    <p:sldId id="371" r:id="rId9"/>
    <p:sldId id="398" r:id="rId10"/>
    <p:sldId id="410" r:id="rId11"/>
    <p:sldId id="427" r:id="rId12"/>
    <p:sldId id="428" r:id="rId13"/>
    <p:sldId id="429" r:id="rId14"/>
    <p:sldId id="393" r:id="rId15"/>
    <p:sldId id="425" r:id="rId16"/>
    <p:sldId id="426" r:id="rId17"/>
    <p:sldId id="424" r:id="rId18"/>
    <p:sldId id="415" r:id="rId19"/>
    <p:sldId id="336" r:id="rId20"/>
    <p:sldId id="411" r:id="rId21"/>
    <p:sldId id="400" r:id="rId22"/>
    <p:sldId id="399" r:id="rId23"/>
    <p:sldId id="438" r:id="rId24"/>
    <p:sldId id="378" r:id="rId25"/>
    <p:sldId id="379" r:id="rId26"/>
    <p:sldId id="386" r:id="rId27"/>
    <p:sldId id="439" r:id="rId28"/>
    <p:sldId id="432" r:id="rId29"/>
    <p:sldId id="416" r:id="rId30"/>
    <p:sldId id="330" r:id="rId31"/>
    <p:sldId id="402" r:id="rId32"/>
    <p:sldId id="403" r:id="rId33"/>
    <p:sldId id="412" r:id="rId34"/>
    <p:sldId id="351" r:id="rId35"/>
    <p:sldId id="357" r:id="rId36"/>
    <p:sldId id="433" r:id="rId37"/>
    <p:sldId id="352" r:id="rId38"/>
    <p:sldId id="353" r:id="rId39"/>
    <p:sldId id="356" r:id="rId40"/>
    <p:sldId id="355" r:id="rId41"/>
    <p:sldId id="359" r:id="rId42"/>
    <p:sldId id="360" r:id="rId43"/>
    <p:sldId id="434" r:id="rId44"/>
    <p:sldId id="361" r:id="rId45"/>
    <p:sldId id="417" r:id="rId46"/>
    <p:sldId id="435" r:id="rId47"/>
    <p:sldId id="436" r:id="rId48"/>
    <p:sldId id="373" r:id="rId49"/>
    <p:sldId id="418" r:id="rId50"/>
    <p:sldId id="431" r:id="rId51"/>
    <p:sldId id="370" r:id="rId52"/>
    <p:sldId id="339" r:id="rId53"/>
    <p:sldId id="372" r:id="rId54"/>
    <p:sldId id="364" r:id="rId55"/>
    <p:sldId id="380" r:id="rId56"/>
    <p:sldId id="381" r:id="rId57"/>
    <p:sldId id="387" r:id="rId58"/>
    <p:sldId id="388" r:id="rId59"/>
    <p:sldId id="394" r:id="rId60"/>
    <p:sldId id="334" r:id="rId61"/>
    <p:sldId id="430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F8"/>
    <a:srgbClr val="FCEDC8"/>
    <a:srgbClr val="FFE699"/>
    <a:srgbClr val="CAECDD"/>
    <a:srgbClr val="F9DB8F"/>
    <a:srgbClr val="FFDFDA"/>
    <a:srgbClr val="FFF1EF"/>
    <a:srgbClr val="EAB200"/>
    <a:srgbClr val="F2B800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3" autoAdjust="0"/>
    <p:restoredTop sz="89946" autoAdjust="0"/>
  </p:normalViewPr>
  <p:slideViewPr>
    <p:cSldViewPr snapToGrid="0" showGuides="1">
      <p:cViewPr varScale="1">
        <p:scale>
          <a:sx n="63" d="100"/>
          <a:sy n="63" d="100"/>
        </p:scale>
        <p:origin x="77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0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3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1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17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24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89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75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8954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58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75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42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502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85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71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11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10928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675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649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0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18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72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3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870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9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0.png"/><Relationship Id="rId12" Type="http://schemas.openxmlformats.org/officeDocument/2006/relationships/image" Target="../media/image1.png"/><Relationship Id="rId2" Type="http://schemas.openxmlformats.org/officeDocument/2006/relationships/image" Target="../media/image22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00.png"/><Relationship Id="rId11" Type="http://schemas.openxmlformats.org/officeDocument/2006/relationships/image" Target="../media/image1301.png"/><Relationship Id="rId5" Type="http://schemas.openxmlformats.org/officeDocument/2006/relationships/image" Target="../media/image800.png"/><Relationship Id="rId10" Type="http://schemas.openxmlformats.org/officeDocument/2006/relationships/image" Target="../media/image1201.png"/><Relationship Id="rId4" Type="http://schemas.openxmlformats.org/officeDocument/2006/relationships/image" Target="../media/image700.png"/><Relationship Id="rId9" Type="http://schemas.openxmlformats.org/officeDocument/2006/relationships/image" Target="../media/image1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91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0.png"/><Relationship Id="rId7" Type="http://schemas.openxmlformats.org/officeDocument/2006/relationships/image" Target="../media/image3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microsoft.com/office/2007/relationships/hdphoto" Target="../media/hdphoto2.wdp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43.png"/><Relationship Id="rId18" Type="http://schemas.openxmlformats.org/officeDocument/2006/relationships/image" Target="../media/image380.png"/><Relationship Id="rId3" Type="http://schemas.openxmlformats.org/officeDocument/2006/relationships/image" Target="../media/image1290.png"/><Relationship Id="rId21" Type="http://schemas.openxmlformats.org/officeDocument/2006/relationships/image" Target="../media/image49.png"/><Relationship Id="rId7" Type="http://schemas.openxmlformats.org/officeDocument/2006/relationships/image" Target="../media/image370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1280.png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45.png"/><Relationship Id="rId10" Type="http://schemas.openxmlformats.org/officeDocument/2006/relationships/image" Target="../media/image400.png"/><Relationship Id="rId19" Type="http://schemas.openxmlformats.org/officeDocument/2006/relationships/image" Target="../media/image39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51.png"/><Relationship Id="rId18" Type="http://schemas.openxmlformats.org/officeDocument/2006/relationships/image" Target="../media/image490.png"/><Relationship Id="rId3" Type="http://schemas.openxmlformats.org/officeDocument/2006/relationships/image" Target="../media/image1290.png"/><Relationship Id="rId21" Type="http://schemas.openxmlformats.org/officeDocument/2006/relationships/image" Target="../media/image48.png"/><Relationship Id="rId7" Type="http://schemas.openxmlformats.org/officeDocument/2006/relationships/image" Target="../media/image370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1280.png"/><Relationship Id="rId16" Type="http://schemas.openxmlformats.org/officeDocument/2006/relationships/image" Target="../media/image54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53.png"/><Relationship Id="rId10" Type="http://schemas.openxmlformats.org/officeDocument/2006/relationships/image" Target="../media/image400.png"/><Relationship Id="rId19" Type="http://schemas.openxmlformats.org/officeDocument/2006/relationships/image" Target="../media/image501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52.png"/><Relationship Id="rId22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26" Type="http://schemas.openxmlformats.org/officeDocument/2006/relationships/image" Target="../media/image610.png"/><Relationship Id="rId39" Type="http://schemas.openxmlformats.org/officeDocument/2006/relationships/image" Target="../media/image67.png"/><Relationship Id="rId3" Type="http://schemas.openxmlformats.org/officeDocument/2006/relationships/image" Target="../media/image58.png"/><Relationship Id="rId34" Type="http://schemas.openxmlformats.org/officeDocument/2006/relationships/image" Target="../media/image400.png"/><Relationship Id="rId42" Type="http://schemas.openxmlformats.org/officeDocument/2006/relationships/image" Target="../media/image48.png"/><Relationship Id="rId7" Type="http://schemas.openxmlformats.org/officeDocument/2006/relationships/image" Target="../media/image62.png"/><Relationship Id="rId33" Type="http://schemas.openxmlformats.org/officeDocument/2006/relationships/image" Target="../media/image391.png"/><Relationship Id="rId38" Type="http://schemas.openxmlformats.org/officeDocument/2006/relationships/image" Target="../media/image66.png"/><Relationship Id="rId2" Type="http://schemas.openxmlformats.org/officeDocument/2006/relationships/image" Target="../media/image383.png"/><Relationship Id="rId29" Type="http://schemas.openxmlformats.org/officeDocument/2006/relationships/image" Target="../media/image350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1.png"/><Relationship Id="rId32" Type="http://schemas.openxmlformats.org/officeDocument/2006/relationships/image" Target="../media/image381.png"/><Relationship Id="rId37" Type="http://schemas.openxmlformats.org/officeDocument/2006/relationships/image" Target="../media/image63.png"/><Relationship Id="rId40" Type="http://schemas.openxmlformats.org/officeDocument/2006/relationships/image" Target="../media/image65.png"/><Relationship Id="rId5" Type="http://schemas.openxmlformats.org/officeDocument/2006/relationships/image" Target="../media/image60.png"/><Relationship Id="rId28" Type="http://schemas.openxmlformats.org/officeDocument/2006/relationships/image" Target="../media/image341.png"/><Relationship Id="rId36" Type="http://schemas.openxmlformats.org/officeDocument/2006/relationships/image" Target="../media/image64.png"/><Relationship Id="rId31" Type="http://schemas.openxmlformats.org/officeDocument/2006/relationships/image" Target="../media/image370.png"/><Relationship Id="rId4" Type="http://schemas.openxmlformats.org/officeDocument/2006/relationships/image" Target="../media/image59.png"/><Relationship Id="rId9" Type="http://schemas.openxmlformats.org/officeDocument/2006/relationships/image" Target="../media/image601.png"/><Relationship Id="rId27" Type="http://schemas.openxmlformats.org/officeDocument/2006/relationships/image" Target="../media/image620.png"/><Relationship Id="rId30" Type="http://schemas.openxmlformats.org/officeDocument/2006/relationships/image" Target="../media/image360.png"/><Relationship Id="rId35" Type="http://schemas.openxmlformats.org/officeDocument/2006/relationships/image" Target="../media/image4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51" Type="http://schemas.openxmlformats.org/officeDocument/2006/relationships/image" Target="../media/image410.png"/><Relationship Id="rId3" Type="http://schemas.openxmlformats.org/officeDocument/2006/relationships/image" Target="../media/image68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29" Type="http://schemas.openxmlformats.org/officeDocument/2006/relationships/image" Target="../media/image79.png"/><Relationship Id="rId54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5" Type="http://schemas.openxmlformats.org/officeDocument/2006/relationships/image" Target="../media/image70.png"/><Relationship Id="rId28" Type="http://schemas.openxmlformats.org/officeDocument/2006/relationships/image" Target="../media/image82.png"/><Relationship Id="rId49" Type="http://schemas.openxmlformats.org/officeDocument/2006/relationships/image" Target="../media/image391.png"/><Relationship Id="rId10" Type="http://schemas.openxmlformats.org/officeDocument/2006/relationships/image" Target="../media/image75.png"/><Relationship Id="rId44" Type="http://schemas.openxmlformats.org/officeDocument/2006/relationships/image" Target="../media/image341.png"/><Relationship Id="rId52" Type="http://schemas.openxmlformats.org/officeDocument/2006/relationships/image" Target="../media/image8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Relationship Id="rId56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410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5.png"/><Relationship Id="rId63" Type="http://schemas.openxmlformats.org/officeDocument/2006/relationships/image" Target="../media/image87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54" Type="http://schemas.openxmlformats.org/officeDocument/2006/relationships/image" Target="../media/image84.png"/><Relationship Id="rId62" Type="http://schemas.openxmlformats.org/officeDocument/2006/relationships/image" Target="../media/image89.png"/><Relationship Id="rId1" Type="http://schemas.openxmlformats.org/officeDocument/2006/relationships/slideLayout" Target="../slideLayouts/slideLayout33.xml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49" Type="http://schemas.openxmlformats.org/officeDocument/2006/relationships/image" Target="../media/image391.png"/><Relationship Id="rId61" Type="http://schemas.openxmlformats.org/officeDocument/2006/relationships/image" Target="../media/image88.png"/><Relationship Id="rId44" Type="http://schemas.openxmlformats.org/officeDocument/2006/relationships/image" Target="../media/image341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Relationship Id="rId56" Type="http://schemas.openxmlformats.org/officeDocument/2006/relationships/image" Target="../media/image86.png"/><Relationship Id="rId6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20.png"/><Relationship Id="rId26" Type="http://schemas.openxmlformats.org/officeDocument/2006/relationships/image" Target="../media/image410.png"/><Relationship Id="rId3" Type="http://schemas.openxmlformats.org/officeDocument/2006/relationships/image" Target="../media/image873.png"/><Relationship Id="rId21" Type="http://schemas.openxmlformats.org/officeDocument/2006/relationships/image" Target="../media/image360.png"/><Relationship Id="rId17" Type="http://schemas.openxmlformats.org/officeDocument/2006/relationships/image" Target="../media/image610.png"/><Relationship Id="rId25" Type="http://schemas.openxmlformats.org/officeDocument/2006/relationships/image" Target="../media/image400.png"/><Relationship Id="rId2" Type="http://schemas.openxmlformats.org/officeDocument/2006/relationships/image" Target="../media/image903.png"/><Relationship Id="rId20" Type="http://schemas.openxmlformats.org/officeDocument/2006/relationships/image" Target="../media/image3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02.png"/><Relationship Id="rId24" Type="http://schemas.openxmlformats.org/officeDocument/2006/relationships/image" Target="../media/image391.png"/><Relationship Id="rId5" Type="http://schemas.openxmlformats.org/officeDocument/2006/relationships/image" Target="../media/image892.png"/><Relationship Id="rId23" Type="http://schemas.openxmlformats.org/officeDocument/2006/relationships/image" Target="../media/image381.png"/><Relationship Id="rId19" Type="http://schemas.openxmlformats.org/officeDocument/2006/relationships/image" Target="../media/image341.png"/><Relationship Id="rId4" Type="http://schemas.openxmlformats.org/officeDocument/2006/relationships/image" Target="../media/image882.png"/><Relationship Id="rId22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59.png"/><Relationship Id="rId26" Type="http://schemas.openxmlformats.org/officeDocument/2006/relationships/image" Target="../media/image381.png"/><Relationship Id="rId3" Type="http://schemas.openxmlformats.org/officeDocument/2006/relationships/image" Target="../media/image92.png"/><Relationship Id="rId21" Type="http://schemas.openxmlformats.org/officeDocument/2006/relationships/image" Target="../media/image620.png"/><Relationship Id="rId25" Type="http://schemas.openxmlformats.org/officeDocument/2006/relationships/image" Target="../media/image370.png"/><Relationship Id="rId2" Type="http://schemas.openxmlformats.org/officeDocument/2006/relationships/image" Target="../media/image91.png"/><Relationship Id="rId20" Type="http://schemas.openxmlformats.org/officeDocument/2006/relationships/image" Target="../media/image610.png"/><Relationship Id="rId29" Type="http://schemas.openxmlformats.org/officeDocument/2006/relationships/image" Target="../media/image410.png"/><Relationship Id="rId1" Type="http://schemas.openxmlformats.org/officeDocument/2006/relationships/slideLayout" Target="../slideLayouts/slideLayout33.xml"/><Relationship Id="rId24" Type="http://schemas.openxmlformats.org/officeDocument/2006/relationships/image" Target="../media/image360.png"/><Relationship Id="rId5" Type="http://schemas.openxmlformats.org/officeDocument/2006/relationships/image" Target="../media/image93.png"/><Relationship Id="rId23" Type="http://schemas.openxmlformats.org/officeDocument/2006/relationships/image" Target="../media/image350.png"/><Relationship Id="rId28" Type="http://schemas.openxmlformats.org/officeDocument/2006/relationships/image" Target="../media/image400.png"/><Relationship Id="rId19" Type="http://schemas.openxmlformats.org/officeDocument/2006/relationships/image" Target="../media/image401.png"/><Relationship Id="rId4" Type="http://schemas.openxmlformats.org/officeDocument/2006/relationships/image" Target="../media/image921.png"/><Relationship Id="rId22" Type="http://schemas.openxmlformats.org/officeDocument/2006/relationships/image" Target="../media/image341.png"/><Relationship Id="rId27" Type="http://schemas.openxmlformats.org/officeDocument/2006/relationships/image" Target="../media/image3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5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0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1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950.png"/><Relationship Id="rId18" Type="http://schemas.openxmlformats.org/officeDocument/2006/relationships/image" Target="../media/image991.png"/><Relationship Id="rId3" Type="http://schemas.openxmlformats.org/officeDocument/2006/relationships/image" Target="../media/image851.png"/><Relationship Id="rId21" Type="http://schemas.openxmlformats.org/officeDocument/2006/relationships/image" Target="../media/image102.png"/><Relationship Id="rId7" Type="http://schemas.openxmlformats.org/officeDocument/2006/relationships/image" Target="../media/image891.png"/><Relationship Id="rId12" Type="http://schemas.openxmlformats.org/officeDocument/2006/relationships/image" Target="../media/image941.png"/><Relationship Id="rId17" Type="http://schemas.openxmlformats.org/officeDocument/2006/relationships/image" Target="../media/image98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81.png"/><Relationship Id="rId11" Type="http://schemas.openxmlformats.org/officeDocument/2006/relationships/image" Target="../media/image931.png"/><Relationship Id="rId24" Type="http://schemas.openxmlformats.org/officeDocument/2006/relationships/image" Target="../media/image105.png"/><Relationship Id="rId5" Type="http://schemas.openxmlformats.org/officeDocument/2006/relationships/image" Target="../media/image872.png"/><Relationship Id="rId15" Type="http://schemas.openxmlformats.org/officeDocument/2006/relationships/image" Target="../media/image960.png"/><Relationship Id="rId23" Type="http://schemas.openxmlformats.org/officeDocument/2006/relationships/image" Target="../media/image104.png"/><Relationship Id="rId10" Type="http://schemas.openxmlformats.org/officeDocument/2006/relationships/image" Target="../media/image920.png"/><Relationship Id="rId19" Type="http://schemas.openxmlformats.org/officeDocument/2006/relationships/image" Target="../media/image1002.png"/><Relationship Id="rId4" Type="http://schemas.openxmlformats.org/officeDocument/2006/relationships/image" Target="../media/image860.png"/><Relationship Id="rId9" Type="http://schemas.openxmlformats.org/officeDocument/2006/relationships/image" Target="../media/image910.png"/><Relationship Id="rId14" Type="http://schemas.openxmlformats.org/officeDocument/2006/relationships/image" Target="../media/image330.png"/><Relationship Id="rId22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3" Type="http://schemas.openxmlformats.org/officeDocument/2006/relationships/image" Target="../media/image860.png"/><Relationship Id="rId21" Type="http://schemas.openxmlformats.org/officeDocument/2006/relationships/image" Target="../media/image103.png"/><Relationship Id="rId7" Type="http://schemas.openxmlformats.org/officeDocument/2006/relationships/image" Target="../media/image901.png"/><Relationship Id="rId17" Type="http://schemas.openxmlformats.org/officeDocument/2006/relationships/image" Target="../media/image981.png"/><Relationship Id="rId25" Type="http://schemas.openxmlformats.org/officeDocument/2006/relationships/image" Target="../media/image105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50.png"/><Relationship Id="rId24" Type="http://schemas.openxmlformats.org/officeDocument/2006/relationships/image" Target="../media/image106.png"/><Relationship Id="rId5" Type="http://schemas.openxmlformats.org/officeDocument/2006/relationships/image" Target="../media/image880.png"/><Relationship Id="rId15" Type="http://schemas.openxmlformats.org/officeDocument/2006/relationships/image" Target="../media/image960.png"/><Relationship Id="rId23" Type="http://schemas.openxmlformats.org/officeDocument/2006/relationships/image" Target="../media/image1050.png"/><Relationship Id="rId10" Type="http://schemas.openxmlformats.org/officeDocument/2006/relationships/image" Target="../media/image940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31.png"/><Relationship Id="rId14" Type="http://schemas.openxmlformats.org/officeDocument/2006/relationships/image" Target="../media/image330.png"/><Relationship Id="rId22" Type="http://schemas.openxmlformats.org/officeDocument/2006/relationships/image" Target="../media/image10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26" Type="http://schemas.openxmlformats.org/officeDocument/2006/relationships/image" Target="../media/image112.png"/><Relationship Id="rId3" Type="http://schemas.openxmlformats.org/officeDocument/2006/relationships/image" Target="../media/image860.png"/><Relationship Id="rId21" Type="http://schemas.openxmlformats.org/officeDocument/2006/relationships/image" Target="../media/image981.png"/><Relationship Id="rId7" Type="http://schemas.openxmlformats.org/officeDocument/2006/relationships/image" Target="../media/image901.png"/><Relationship Id="rId12" Type="http://schemas.openxmlformats.org/officeDocument/2006/relationships/image" Target="../media/image950.png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8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24" Type="http://schemas.openxmlformats.org/officeDocument/2006/relationships/image" Target="../media/image104.png"/><Relationship Id="rId5" Type="http://schemas.openxmlformats.org/officeDocument/2006/relationships/image" Target="../media/image880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931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20.png"/><Relationship Id="rId14" Type="http://schemas.openxmlformats.org/officeDocument/2006/relationships/image" Target="../media/image330.png"/><Relationship Id="rId22" Type="http://schemas.openxmlformats.org/officeDocument/2006/relationships/image" Target="../media/image109.png"/><Relationship Id="rId27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05.png"/><Relationship Id="rId4" Type="http://schemas.openxmlformats.org/officeDocument/2006/relationships/image" Target="../media/image116.png"/><Relationship Id="rId9" Type="http://schemas.openxmlformats.org/officeDocument/2006/relationships/image" Target="../media/image920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32" Type="http://schemas.openxmlformats.org/officeDocument/2006/relationships/image" Target="../media/image105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35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25.png"/><Relationship Id="rId4" Type="http://schemas.openxmlformats.org/officeDocument/2006/relationships/image" Target="../media/image116.png"/><Relationship Id="rId9" Type="http://schemas.openxmlformats.org/officeDocument/2006/relationships/image" Target="../media/image134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590.png"/><Relationship Id="rId18" Type="http://schemas.openxmlformats.org/officeDocument/2006/relationships/image" Target="../media/image1002.png"/><Relationship Id="rId26" Type="http://schemas.openxmlformats.org/officeDocument/2006/relationships/image" Target="../media/image411.png"/><Relationship Id="rId3" Type="http://schemas.openxmlformats.org/officeDocument/2006/relationships/image" Target="../media/image115.png"/><Relationship Id="rId21" Type="http://schemas.openxmlformats.org/officeDocument/2006/relationships/image" Target="../media/image129.png"/><Relationship Id="rId7" Type="http://schemas.openxmlformats.org/officeDocument/2006/relationships/image" Target="../media/image118.png"/><Relationship Id="rId17" Type="http://schemas.openxmlformats.org/officeDocument/2006/relationships/image" Target="../media/image126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3.png"/><Relationship Id="rId5" Type="http://schemas.openxmlformats.org/officeDocument/2006/relationships/image" Target="../media/image881.png"/><Relationship Id="rId15" Type="http://schemas.openxmlformats.org/officeDocument/2006/relationships/image" Target="../media/image123.png"/><Relationship Id="rId23" Type="http://schemas.openxmlformats.org/officeDocument/2006/relationships/image" Target="../media/image132.png"/><Relationship Id="rId28" Type="http://schemas.openxmlformats.org/officeDocument/2006/relationships/image" Target="../media/image131.png"/><Relationship Id="rId10" Type="http://schemas.openxmlformats.org/officeDocument/2006/relationships/image" Target="../media/image121.png"/><Relationship Id="rId19" Type="http://schemas.openxmlformats.org/officeDocument/2006/relationships/image" Target="../media/image127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Relationship Id="rId14" Type="http://schemas.openxmlformats.org/officeDocument/2006/relationships/image" Target="../media/image34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09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05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31" Type="http://schemas.openxmlformats.org/officeDocument/2006/relationships/image" Target="../media/image137.png"/><Relationship Id="rId4" Type="http://schemas.openxmlformats.org/officeDocument/2006/relationships/image" Target="../media/image872.png"/><Relationship Id="rId9" Type="http://schemas.openxmlformats.org/officeDocument/2006/relationships/image" Target="../media/image120.png"/><Relationship Id="rId14" Type="http://schemas.openxmlformats.org/officeDocument/2006/relationships/image" Target="../media/image76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151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32" Type="http://schemas.openxmlformats.org/officeDocument/2006/relationships/image" Target="../media/image105.png"/><Relationship Id="rId5" Type="http://schemas.openxmlformats.org/officeDocument/2006/relationships/image" Target="../media/image149.png"/><Relationship Id="rId15" Type="http://schemas.openxmlformats.org/officeDocument/2006/relationships/image" Target="../media/image123.png"/><Relationship Id="rId23" Type="http://schemas.openxmlformats.org/officeDocument/2006/relationships/image" Target="../media/image133.png"/><Relationship Id="rId28" Type="http://schemas.openxmlformats.org/officeDocument/2006/relationships/image" Target="../media/image740.png"/><Relationship Id="rId10" Type="http://schemas.openxmlformats.org/officeDocument/2006/relationships/image" Target="../media/image122.png"/><Relationship Id="rId19" Type="http://schemas.openxmlformats.org/officeDocument/2006/relationships/image" Target="../media/image127.png"/><Relationship Id="rId31" Type="http://schemas.openxmlformats.org/officeDocument/2006/relationships/image" Target="../media/image138.png"/><Relationship Id="rId4" Type="http://schemas.openxmlformats.org/officeDocument/2006/relationships/image" Target="../media/image872.png"/><Relationship Id="rId9" Type="http://schemas.openxmlformats.org/officeDocument/2006/relationships/image" Target="../media/image121.png"/><Relationship Id="rId14" Type="http://schemas.openxmlformats.org/officeDocument/2006/relationships/image" Target="../media/image760.png"/><Relationship Id="rId22" Type="http://schemas.openxmlformats.org/officeDocument/2006/relationships/image" Target="../media/image132.png"/><Relationship Id="rId27" Type="http://schemas.openxmlformats.org/officeDocument/2006/relationships/image" Target="../media/image700.png"/><Relationship Id="rId30" Type="http://schemas.openxmlformats.org/officeDocument/2006/relationships/image" Target="../media/image8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60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851.png"/><Relationship Id="rId16" Type="http://schemas.openxmlformats.org/officeDocument/2006/relationships/image" Target="../media/image107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19" Type="http://schemas.openxmlformats.org/officeDocument/2006/relationships/image" Target="../media/image630.png"/><Relationship Id="rId31" Type="http://schemas.openxmlformats.org/officeDocument/2006/relationships/image" Target="../media/image105.png"/><Relationship Id="rId4" Type="http://schemas.openxmlformats.org/officeDocument/2006/relationships/image" Target="../media/image870.png"/><Relationship Id="rId14" Type="http://schemas.openxmlformats.org/officeDocument/2006/relationships/image" Target="../media/image760.png"/><Relationship Id="rId30" Type="http://schemas.openxmlformats.org/officeDocument/2006/relationships/image" Target="../media/image8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39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961.png"/><Relationship Id="rId16" Type="http://schemas.openxmlformats.org/officeDocument/2006/relationships/image" Target="../media/image143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5" Type="http://schemas.openxmlformats.org/officeDocument/2006/relationships/image" Target="../media/image750.png"/><Relationship Id="rId15" Type="http://schemas.openxmlformats.org/officeDocument/2006/relationships/image" Target="../media/image142.png"/><Relationship Id="rId23" Type="http://schemas.openxmlformats.org/officeDocument/2006/relationships/image" Target="../media/image145.png"/><Relationship Id="rId10" Type="http://schemas.openxmlformats.org/officeDocument/2006/relationships/image" Target="../media/image141.png"/><Relationship Id="rId19" Type="http://schemas.openxmlformats.org/officeDocument/2006/relationships/image" Target="../media/image630.png"/><Relationship Id="rId4" Type="http://schemas.openxmlformats.org/officeDocument/2006/relationships/image" Target="../media/image870.png"/><Relationship Id="rId9" Type="http://schemas.openxmlformats.org/officeDocument/2006/relationships/image" Target="../media/image140.png"/><Relationship Id="rId14" Type="http://schemas.openxmlformats.org/officeDocument/2006/relationships/image" Target="../media/image760.png"/><Relationship Id="rId22" Type="http://schemas.openxmlformats.org/officeDocument/2006/relationships/image" Target="../media/image144.png"/><Relationship Id="rId27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0.png"/><Relationship Id="rId21" Type="http://schemas.openxmlformats.org/officeDocument/2006/relationships/image" Target="../media/image104.png"/><Relationship Id="rId34" Type="http://schemas.openxmlformats.org/officeDocument/2006/relationships/image" Target="../media/image1400.png"/><Relationship Id="rId7" Type="http://schemas.openxmlformats.org/officeDocument/2006/relationships/image" Target="../media/image901.png"/><Relationship Id="rId25" Type="http://schemas.openxmlformats.org/officeDocument/2006/relationships/image" Target="../media/image690.png"/><Relationship Id="rId33" Type="http://schemas.openxmlformats.org/officeDocument/2006/relationships/image" Target="../media/image146.png"/><Relationship Id="rId2" Type="http://schemas.openxmlformats.org/officeDocument/2006/relationships/image" Target="../media/image930.png"/><Relationship Id="rId16" Type="http://schemas.openxmlformats.org/officeDocument/2006/relationships/image" Target="../media/image900.png"/><Relationship Id="rId20" Type="http://schemas.openxmlformats.org/officeDocument/2006/relationships/image" Target="../media/image9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1.png"/><Relationship Id="rId11" Type="http://schemas.openxmlformats.org/officeDocument/2006/relationships/image" Target="../media/image570.png"/><Relationship Id="rId32" Type="http://schemas.openxmlformats.org/officeDocument/2006/relationships/image" Target="../media/image1040.png"/><Relationship Id="rId5" Type="http://schemas.openxmlformats.org/officeDocument/2006/relationships/image" Target="../media/image750.png"/><Relationship Id="rId15" Type="http://schemas.openxmlformats.org/officeDocument/2006/relationships/image" Target="../media/image970.png"/><Relationship Id="rId23" Type="http://schemas.openxmlformats.org/officeDocument/2006/relationships/image" Target="../media/image670.png"/><Relationship Id="rId36" Type="http://schemas.openxmlformats.org/officeDocument/2006/relationships/image" Target="../media/image105.png"/><Relationship Id="rId19" Type="http://schemas.openxmlformats.org/officeDocument/2006/relationships/image" Target="../media/image154.png"/><Relationship Id="rId31" Type="http://schemas.openxmlformats.org/officeDocument/2006/relationships/image" Target="../media/image1030.png"/><Relationship Id="rId14" Type="http://schemas.openxmlformats.org/officeDocument/2006/relationships/image" Target="../media/image760.png"/><Relationship Id="rId35" Type="http://schemas.openxmlformats.org/officeDocument/2006/relationships/image" Target="../media/image141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1.png"/><Relationship Id="rId3" Type="http://schemas.openxmlformats.org/officeDocument/2006/relationships/image" Target="../media/image155.png"/><Relationship Id="rId7" Type="http://schemas.openxmlformats.org/officeDocument/2006/relationships/image" Target="../media/image160.png"/><Relationship Id="rId12" Type="http://schemas.openxmlformats.org/officeDocument/2006/relationships/image" Target="../media/image163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7.png"/><Relationship Id="rId11" Type="http://schemas.openxmlformats.org/officeDocument/2006/relationships/image" Target="../media/image1510.png"/><Relationship Id="rId5" Type="http://schemas.openxmlformats.org/officeDocument/2006/relationships/image" Target="../media/image156.png"/><Relationship Id="rId10" Type="http://schemas.openxmlformats.org/officeDocument/2006/relationships/image" Target="../media/image1600.png"/><Relationship Id="rId4" Type="http://schemas.openxmlformats.org/officeDocument/2006/relationships/image" Target="../media/image1550.png"/><Relationship Id="rId9" Type="http://schemas.openxmlformats.org/officeDocument/2006/relationships/image" Target="../media/image15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50.png"/><Relationship Id="rId7" Type="http://schemas.openxmlformats.org/officeDocument/2006/relationships/image" Target="../media/image164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1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52.png"/><Relationship Id="rId7" Type="http://schemas.openxmlformats.org/officeDocument/2006/relationships/image" Target="../media/image165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0.png"/><Relationship Id="rId10" Type="http://schemas.openxmlformats.org/officeDocument/2006/relationships/image" Target="../media/image164.png"/><Relationship Id="rId4" Type="http://schemas.openxmlformats.org/officeDocument/2006/relationships/image" Target="../media/image166.png"/><Relationship Id="rId9" Type="http://schemas.openxmlformats.org/officeDocument/2006/relationships/image" Target="../media/image1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link.springer.com/chapter/10.1007/3-540-45708-9_21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13" Type="http://schemas.openxmlformats.org/officeDocument/2006/relationships/image" Target="../media/image1660.png"/><Relationship Id="rId18" Type="http://schemas.openxmlformats.org/officeDocument/2006/relationships/image" Target="../media/image171.png"/><Relationship Id="rId3" Type="http://schemas.openxmlformats.org/officeDocument/2006/relationships/image" Target="../media/image1480.png"/><Relationship Id="rId21" Type="http://schemas.openxmlformats.org/officeDocument/2006/relationships/image" Target="../media/image174.png"/><Relationship Id="rId7" Type="http://schemas.openxmlformats.org/officeDocument/2006/relationships/image" Target="../media/image1190.png"/><Relationship Id="rId12" Type="http://schemas.openxmlformats.org/officeDocument/2006/relationships/image" Target="../media/image1652.png"/><Relationship Id="rId17" Type="http://schemas.openxmlformats.org/officeDocument/2006/relationships/image" Target="../media/image1702.png"/><Relationship Id="rId2" Type="http://schemas.openxmlformats.org/officeDocument/2006/relationships/image" Target="../media/image1470.png"/><Relationship Id="rId16" Type="http://schemas.openxmlformats.org/officeDocument/2006/relationships/image" Target="../media/image1682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11" Type="http://schemas.openxmlformats.org/officeDocument/2006/relationships/image" Target="../media/image1530.png"/><Relationship Id="rId15" Type="http://schemas.openxmlformats.org/officeDocument/2006/relationships/image" Target="../media/image1640.png"/><Relationship Id="rId23" Type="http://schemas.openxmlformats.org/officeDocument/2006/relationships/image" Target="../media/image176.png"/><Relationship Id="rId10" Type="http://schemas.openxmlformats.org/officeDocument/2006/relationships/image" Target="../media/image1520.png"/><Relationship Id="rId19" Type="http://schemas.openxmlformats.org/officeDocument/2006/relationships/image" Target="../media/image1690.png"/><Relationship Id="rId4" Type="http://schemas.openxmlformats.org/officeDocument/2006/relationships/image" Target="../media/image169.png"/><Relationship Id="rId9" Type="http://schemas.openxmlformats.org/officeDocument/2006/relationships/image" Target="../media/image1521.png"/><Relationship Id="rId14" Type="http://schemas.openxmlformats.org/officeDocument/2006/relationships/image" Target="../media/image1671.png"/><Relationship Id="rId22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0.png"/><Relationship Id="rId26" Type="http://schemas.openxmlformats.org/officeDocument/2006/relationships/image" Target="../media/image1682.png"/><Relationship Id="rId3" Type="http://schemas.openxmlformats.org/officeDocument/2006/relationships/image" Target="../media/image169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5" Type="http://schemas.openxmlformats.org/officeDocument/2006/relationships/image" Target="../media/image1640.png"/><Relationship Id="rId2" Type="http://schemas.openxmlformats.org/officeDocument/2006/relationships/image" Target="../media/image1480.png"/><Relationship Id="rId29" Type="http://schemas.openxmlformats.org/officeDocument/2006/relationships/image" Target="../media/image16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24" Type="http://schemas.openxmlformats.org/officeDocument/2006/relationships/image" Target="../media/image170.jpeg"/><Relationship Id="rId32" Type="http://schemas.openxmlformats.org/officeDocument/2006/relationships/image" Target="../media/image180.png"/><Relationship Id="rId23" Type="http://schemas.openxmlformats.org/officeDocument/2006/relationships/image" Target="../media/image176.png"/><Relationship Id="rId28" Type="http://schemas.openxmlformats.org/officeDocument/2006/relationships/image" Target="../media/image177.png"/><Relationship Id="rId31" Type="http://schemas.openxmlformats.org/officeDocument/2006/relationships/image" Target="../media/image179.png"/><Relationship Id="rId22" Type="http://schemas.openxmlformats.org/officeDocument/2006/relationships/image" Target="../media/image1470.png"/><Relationship Id="rId27" Type="http://schemas.openxmlformats.org/officeDocument/2006/relationships/image" Target="../media/image172.png"/><Relationship Id="rId30" Type="http://schemas.openxmlformats.org/officeDocument/2006/relationships/image" Target="../media/image1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3.png"/></Relationships>
</file>

<file path=ppt/slides/_rels/slide5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7.png"/><Relationship Id="rId21" Type="http://schemas.openxmlformats.org/officeDocument/2006/relationships/image" Target="../media/image1821.png"/><Relationship Id="rId12" Type="http://schemas.openxmlformats.org/officeDocument/2006/relationships/image" Target="../media/image1330.png"/><Relationship Id="rId25" Type="http://schemas.openxmlformats.org/officeDocument/2006/relationships/image" Target="../media/image172.png"/><Relationship Id="rId2" Type="http://schemas.openxmlformats.org/officeDocument/2006/relationships/image" Target="../media/image1801.png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321.png"/><Relationship Id="rId24" Type="http://schemas.openxmlformats.org/officeDocument/2006/relationships/image" Target="../media/image1682.png"/><Relationship Id="rId5" Type="http://schemas.openxmlformats.org/officeDocument/2006/relationships/image" Target="../media/image170.jpeg"/><Relationship Id="rId23" Type="http://schemas.openxmlformats.org/officeDocument/2006/relationships/image" Target="../media/image1640.png"/><Relationship Id="rId28" Type="http://schemas.openxmlformats.org/officeDocument/2006/relationships/image" Target="../media/image178.png"/><Relationship Id="rId10" Type="http://schemas.openxmlformats.org/officeDocument/2006/relationships/image" Target="../media/image184.png"/><Relationship Id="rId4" Type="http://schemas.openxmlformats.org/officeDocument/2006/relationships/image" Target="../media/image1301.png"/><Relationship Id="rId9" Type="http://schemas.openxmlformats.org/officeDocument/2006/relationships/image" Target="../media/image1200.png"/><Relationship Id="rId22" Type="http://schemas.openxmlformats.org/officeDocument/2006/relationships/image" Target="../media/image1831.png"/><Relationship Id="rId27" Type="http://schemas.openxmlformats.org/officeDocument/2006/relationships/image" Target="../media/image169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1.png"/><Relationship Id="rId3" Type="http://schemas.openxmlformats.org/officeDocument/2006/relationships/image" Target="../media/image1630.png"/><Relationship Id="rId7" Type="http://schemas.openxmlformats.org/officeDocument/2006/relationships/image" Target="../media/image1741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61.png"/><Relationship Id="rId11" Type="http://schemas.openxmlformats.org/officeDocument/2006/relationships/image" Target="../media/image1711.png"/><Relationship Id="rId5" Type="http://schemas.openxmlformats.org/officeDocument/2006/relationships/image" Target="../media/image1651.png"/><Relationship Id="rId10" Type="http://schemas.openxmlformats.org/officeDocument/2006/relationships/image" Target="../media/image1560.png"/><Relationship Id="rId4" Type="http://schemas.openxmlformats.org/officeDocument/2006/relationships/image" Target="../media/image1731.png"/><Relationship Id="rId9" Type="http://schemas.openxmlformats.org/officeDocument/2006/relationships/image" Target="../media/image169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3" Type="http://schemas.openxmlformats.org/officeDocument/2006/relationships/image" Target="../media/image1540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2" Type="http://schemas.openxmlformats.org/officeDocument/2006/relationships/image" Target="../media/image170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780.png"/><Relationship Id="rId10" Type="http://schemas.openxmlformats.org/officeDocument/2006/relationships/image" Target="../media/image171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7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18" Type="http://schemas.openxmlformats.org/officeDocument/2006/relationships/image" Target="../media/image1830.png"/><Relationship Id="rId3" Type="http://schemas.openxmlformats.org/officeDocument/2006/relationships/image" Target="../media/image1540.png"/><Relationship Id="rId21" Type="http://schemas.openxmlformats.org/officeDocument/2006/relationships/image" Target="../media/image186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17" Type="http://schemas.openxmlformats.org/officeDocument/2006/relationships/image" Target="../media/image18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10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800.png"/><Relationship Id="rId23" Type="http://schemas.openxmlformats.org/officeDocument/2006/relationships/image" Target="../media/image188.png"/><Relationship Id="rId10" Type="http://schemas.openxmlformats.org/officeDocument/2006/relationships/image" Target="../media/image1710.png"/><Relationship Id="rId19" Type="http://schemas.openxmlformats.org/officeDocument/2006/relationships/image" Target="../media/image184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90.png"/><Relationship Id="rId22" Type="http://schemas.openxmlformats.org/officeDocument/2006/relationships/image" Target="../media/image18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openxmlformats.org/officeDocument/2006/relationships/image" Target="../media/image1881.png"/><Relationship Id="rId7" Type="http://schemas.openxmlformats.org/officeDocument/2006/relationships/image" Target="../media/image191.png"/><Relationship Id="rId12" Type="http://schemas.openxmlformats.org/officeDocument/2006/relationships/image" Target="../media/image1721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40.png"/><Relationship Id="rId11" Type="http://schemas.openxmlformats.org/officeDocument/2006/relationships/image" Target="../media/image196.png"/><Relationship Id="rId5" Type="http://schemas.openxmlformats.org/officeDocument/2006/relationships/image" Target="../media/image189.png"/><Relationship Id="rId10" Type="http://schemas.openxmlformats.org/officeDocument/2006/relationships/image" Target="../media/image195.png"/><Relationship Id="rId4" Type="http://schemas.openxmlformats.org/officeDocument/2006/relationships/image" Target="../media/image190.png"/><Relationship Id="rId9" Type="http://schemas.openxmlformats.org/officeDocument/2006/relationships/image" Target="../media/image1712.png"/><Relationship Id="rId14" Type="http://schemas.openxmlformats.org/officeDocument/2006/relationships/image" Target="../media/image19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2.png"/><Relationship Id="rId3" Type="http://schemas.openxmlformats.org/officeDocument/2006/relationships/image" Target="../media/image1881.png"/><Relationship Id="rId21" Type="http://schemas.openxmlformats.org/officeDocument/2006/relationships/image" Target="../media/image199.png"/><Relationship Id="rId7" Type="http://schemas.openxmlformats.org/officeDocument/2006/relationships/image" Target="../media/image198.png"/><Relationship Id="rId17" Type="http://schemas.openxmlformats.org/officeDocument/2006/relationships/image" Target="../media/image204.png"/><Relationship Id="rId2" Type="http://schemas.openxmlformats.org/officeDocument/2006/relationships/image" Target="../media/image1720.png"/><Relationship Id="rId16" Type="http://schemas.openxmlformats.org/officeDocument/2006/relationships/image" Target="../media/image1880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20.png"/><Relationship Id="rId11" Type="http://schemas.openxmlformats.org/officeDocument/2006/relationships/image" Target="../media/image201.png"/><Relationship Id="rId5" Type="http://schemas.openxmlformats.org/officeDocument/2006/relationships/image" Target="../media/image189.png"/><Relationship Id="rId15" Type="http://schemas.openxmlformats.org/officeDocument/2006/relationships/image" Target="../media/image203.png"/><Relationship Id="rId23" Type="http://schemas.openxmlformats.org/officeDocument/2006/relationships/image" Target="../media/image192.png"/><Relationship Id="rId28" Type="http://schemas.openxmlformats.org/officeDocument/2006/relationships/image" Target="../media/image214.png"/><Relationship Id="rId10" Type="http://schemas.openxmlformats.org/officeDocument/2006/relationships/image" Target="../media/image200.png"/><Relationship Id="rId19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196.png"/><Relationship Id="rId14" Type="http://schemas.openxmlformats.org/officeDocument/2006/relationships/image" Target="../media/image202.png"/><Relationship Id="rId22" Type="http://schemas.openxmlformats.org/officeDocument/2006/relationships/image" Target="../media/image1910.png"/><Relationship Id="rId27" Type="http://schemas.openxmlformats.org/officeDocument/2006/relationships/image" Target="../media/image2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8" Type="http://schemas.openxmlformats.org/officeDocument/2006/relationships/image" Target="../media/image205.png"/><Relationship Id="rId3" Type="http://schemas.openxmlformats.org/officeDocument/2006/relationships/image" Target="../media/image1720.png"/><Relationship Id="rId21" Type="http://schemas.openxmlformats.org/officeDocument/2006/relationships/image" Target="../media/image199.png"/><Relationship Id="rId7" Type="http://schemas.openxmlformats.org/officeDocument/2006/relationships/image" Target="../media/image1920.png"/><Relationship Id="rId17" Type="http://schemas.openxmlformats.org/officeDocument/2006/relationships/image" Target="../media/image204.png"/><Relationship Id="rId2" Type="http://schemas.openxmlformats.org/officeDocument/2006/relationships/image" Target="../media/image194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9.png"/><Relationship Id="rId11" Type="http://schemas.openxmlformats.org/officeDocument/2006/relationships/image" Target="../media/image200.png"/><Relationship Id="rId24" Type="http://schemas.openxmlformats.org/officeDocument/2006/relationships/image" Target="../media/image210.png"/><Relationship Id="rId5" Type="http://schemas.openxmlformats.org/officeDocument/2006/relationships/image" Target="../media/image190.png"/><Relationship Id="rId15" Type="http://schemas.openxmlformats.org/officeDocument/2006/relationships/image" Target="../media/image203.png"/><Relationship Id="rId23" Type="http://schemas.openxmlformats.org/officeDocument/2006/relationships/image" Target="../media/image209.png"/><Relationship Id="rId10" Type="http://schemas.openxmlformats.org/officeDocument/2006/relationships/image" Target="../media/image196.png"/><Relationship Id="rId19" Type="http://schemas.openxmlformats.org/officeDocument/2006/relationships/image" Target="../media/image206.png"/><Relationship Id="rId4" Type="http://schemas.openxmlformats.org/officeDocument/2006/relationships/image" Target="../media/image1881.png"/><Relationship Id="rId9" Type="http://schemas.openxmlformats.org/officeDocument/2006/relationships/image" Target="../media/image1940.png"/><Relationship Id="rId14" Type="http://schemas.openxmlformats.org/officeDocument/2006/relationships/image" Target="../media/image202.png"/><Relationship Id="rId22" Type="http://schemas.openxmlformats.org/officeDocument/2006/relationships/image" Target="../media/image20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/>
              <a:t>Lecture</a:t>
            </a:r>
            <a:r>
              <a:rPr lang="nb-NO" dirty="0"/>
              <a:t> 6 – </a:t>
            </a:r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04.10.2023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57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/>
                        <a:t>Symmetric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4373" y="1249103"/>
            <a:ext cx="18469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AEAD: </a:t>
            </a:r>
            <a:r>
              <a:rPr lang="nb-NO" sz="1600" dirty="0">
                <a:solidFill>
                  <a:schemeClr val="accent2"/>
                </a:solidFill>
              </a:rPr>
              <a:t>AES-GCM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123556">
            <a:off x="9945107" y="2644047"/>
            <a:ext cx="12650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AES-CMAC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158778">
            <a:off x="2107173" y="1570936"/>
            <a:ext cx="3292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Block </a:t>
            </a:r>
            <a:r>
              <a:rPr lang="nb-NO" sz="1600" b="1" dirty="0" err="1"/>
              <a:t>cipher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</a:t>
            </a:r>
          </a:p>
          <a:p>
            <a:r>
              <a:rPr lang="nb-NO" sz="1600" b="1" dirty="0" err="1"/>
              <a:t>Encryption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AES-CTR, AES-CBC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0" y="2148840"/>
            <a:ext cx="1206062" cy="92097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ight Brace 12"/>
          <p:cNvSpPr/>
          <p:nvPr/>
        </p:nvSpPr>
        <p:spPr bwMode="auto">
          <a:xfrm rot="16200000">
            <a:off x="7240400" y="-791182"/>
            <a:ext cx="139443" cy="4897123"/>
          </a:xfrm>
          <a:prstGeom prst="rightBrace">
            <a:avLst>
              <a:gd name="adj1" fmla="val 88397"/>
              <a:gd name="adj2" fmla="val 49441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9613595" y="2899306"/>
            <a:ext cx="716309" cy="5853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04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File 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chains (Bitcoin)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rgbClr val="CCEFDC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8896580" y="2503416"/>
            <a:ext cx="1445514" cy="8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  <a:blipFill>
                <a:blip r:embed="rId6"/>
                <a:stretch>
                  <a:fillRect l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89822" y="2949760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Compressing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pPr marL="273050" lvl="1" indent="201613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  <a:blipFill rotWithShape="0">
                <a:blip r:embed="rId12"/>
                <a:stretch>
                  <a:fillRect l="-800" t="-237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6389742" y="45741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/>
              <a:t>Possible security goals: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pre-images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collisions</a:t>
            </a:r>
            <a:r>
              <a:rPr lang="nb-NO" dirty="0"/>
              <a:t> </a:t>
            </a:r>
          </a:p>
        </p:txBody>
      </p:sp>
      <p:sp>
        <p:nvSpPr>
          <p:cNvPr id="10" name="Freeform 9"/>
          <p:cNvSpPr/>
          <p:nvPr/>
        </p:nvSpPr>
        <p:spPr bwMode="auto">
          <a:xfrm flipV="1">
            <a:off x="8446023" y="2226615"/>
            <a:ext cx="1896071" cy="206624"/>
          </a:xfrm>
          <a:custGeom>
            <a:avLst/>
            <a:gdLst>
              <a:gd name="connsiteX0" fmla="*/ 2002421 w 2002421"/>
              <a:gd name="connsiteY0" fmla="*/ 127321 h 292460"/>
              <a:gd name="connsiteX1" fmla="*/ 833377 w 2002421"/>
              <a:gd name="connsiteY1" fmla="*/ 289367 h 292460"/>
              <a:gd name="connsiteX2" fmla="*/ 0 w 2002421"/>
              <a:gd name="connsiteY2" fmla="*/ 0 h 292460"/>
              <a:gd name="connsiteX0" fmla="*/ 2002421 w 2002421"/>
              <a:gd name="connsiteY0" fmla="*/ 19250 h 289408"/>
              <a:gd name="connsiteX1" fmla="*/ 833377 w 2002421"/>
              <a:gd name="connsiteY1" fmla="*/ 289367 h 289408"/>
              <a:gd name="connsiteX2" fmla="*/ 0 w 2002421"/>
              <a:gd name="connsiteY2" fmla="*/ 0 h 289408"/>
              <a:gd name="connsiteX0" fmla="*/ 2002421 w 2002421"/>
              <a:gd name="connsiteY0" fmla="*/ 19250 h 168317"/>
              <a:gd name="connsiteX1" fmla="*/ 1211605 w 2002421"/>
              <a:gd name="connsiteY1" fmla="*/ 168196 h 168317"/>
              <a:gd name="connsiteX2" fmla="*/ 0 w 2002421"/>
              <a:gd name="connsiteY2" fmla="*/ 0 h 168317"/>
              <a:gd name="connsiteX0" fmla="*/ 2002421 w 2002421"/>
              <a:gd name="connsiteY0" fmla="*/ 19250 h 177604"/>
              <a:gd name="connsiteX1" fmla="*/ 1211605 w 2002421"/>
              <a:gd name="connsiteY1" fmla="*/ 168196 h 177604"/>
              <a:gd name="connsiteX2" fmla="*/ 0 w 2002421"/>
              <a:gd name="connsiteY2" fmla="*/ 0 h 17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177604">
                <a:moveTo>
                  <a:pt x="2002421" y="19250"/>
                </a:moveTo>
                <a:cubicBezTo>
                  <a:pt x="1584767" y="110883"/>
                  <a:pt x="1545342" y="132105"/>
                  <a:pt x="1211605" y="168196"/>
                </a:cubicBezTo>
                <a:cubicBezTo>
                  <a:pt x="877868" y="204287"/>
                  <a:pt x="249820" y="134073"/>
                  <a:pt x="0" y="0"/>
                </a:cubicBezTo>
              </a:path>
            </a:pathLst>
          </a:custGeom>
          <a:ln w="19050">
            <a:solidFill>
              <a:schemeClr val="accent2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8527641" y="2841364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8354379" y="3364703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8354379" y="2398985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985779" y="1882846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Pre-image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167494" y="5036608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167494" y="5345821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/>
          <p:nvPr/>
        </p:nvSpPr>
        <p:spPr bwMode="auto">
          <a:xfrm rot="1215468">
            <a:off x="8290428" y="2677328"/>
            <a:ext cx="413625" cy="891537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5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animClr clrSpc="rgb" dir="cw">
                                      <p:cBhvr>
                                        <p:cTn id="39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set>
                                      <p:cBhvr>
                                        <p:cTn id="40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56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7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1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2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9" grpId="0"/>
      <p:bldP spid="39" grpId="0"/>
      <p:bldP spid="45" grpId="0"/>
      <p:bldP spid="4" grpId="0"/>
      <p:bldP spid="10" grpId="0" animBg="1"/>
      <p:bldP spid="46" grpId="0" animBg="1"/>
      <p:bldP spid="47" grpId="0" animBg="1"/>
      <p:bldP spid="48" grpId="0" animBg="1"/>
      <p:bldP spid="49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CR-advantage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059142" y="3534532"/>
            <a:ext cx="160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Doesn't work!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0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2000" r="-367" b="-3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33775" r="-367" b="-13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73241" y="4013266"/>
                <a:ext cx="53685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There always </a:t>
                </a:r>
                <a:r>
                  <a:rPr lang="en-US" sz="1600" i="1" dirty="0"/>
                  <a:t>exists</a:t>
                </a:r>
                <a:r>
                  <a:rPr lang="en-US" sz="1600" dirty="0"/>
                  <a:t> a very efficient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!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241" y="4013266"/>
                <a:ext cx="5368521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568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0766856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pPr marL="268288" marR="0" indent="-26828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0766856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1961" r="-560" b="-1549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67532" r="-560" b="-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r>
                  <a:rPr lang="en-US" sz="1600" dirty="0"/>
                  <a:t>, there </a:t>
                </a:r>
                <a:r>
                  <a:rPr lang="en-US" sz="1600" i="1" dirty="0"/>
                  <a:t>exists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i="1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blipFill rotWithShape="0">
                <a:blip r:embed="rId8"/>
                <a:stretch>
                  <a:fillRect l="-680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319770" y="2889420"/>
                <a:ext cx="4872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…but how do we actually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770" y="2889420"/>
                <a:ext cx="4872230" cy="338554"/>
              </a:xfrm>
              <a:prstGeom prst="rect">
                <a:avLst/>
              </a:prstGeom>
              <a:blipFill rotWithShape="0">
                <a:blip r:embed="rId9"/>
                <a:stretch>
                  <a:fillRect l="-75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623392" y="2889420"/>
            <a:ext cx="4314863" cy="1936516"/>
            <a:chOff x="1010171" y="3119718"/>
            <a:chExt cx="4314863" cy="1734548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1010171" y="3119718"/>
              <a:ext cx="4314863" cy="1734548"/>
            </a:xfrm>
            <a:prstGeom prst="wedgeEllipseCallout">
              <a:avLst>
                <a:gd name="adj1" fmla="val 21594"/>
                <a:gd name="adj2" fmla="val 73379"/>
              </a:avLst>
            </a:prstGeom>
            <a:solidFill>
              <a:schemeClr val="accent6"/>
            </a:solidFill>
            <a:ln w="38100">
              <a:solidFill>
                <a:schemeClr val="accent6">
                  <a:lumMod val="25000"/>
                </a:schemeClr>
              </a:solidFill>
              <a:round/>
              <a:headEnd/>
              <a:tailEnd type="triangle" w="med" len="med"/>
            </a:ln>
            <a:effectLst/>
            <a:extLst/>
          </p:spPr>
          <p:txBody>
            <a:bodyPr wrap="none" rtlCol="0" anchor="ctr"/>
            <a:lstStyle/>
            <a:p>
              <a:endParaRPr 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 smtClean="0"/>
                    <a:t>Intuition: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</m:oMath>
                  </a14:m>
                  <a:r>
                    <a:rPr lang="en-US" dirty="0"/>
                    <a:t> is </a:t>
                  </a:r>
                  <a:r>
                    <a:rPr lang="en-US" b="1" dirty="0"/>
                    <a:t>collision resistant </a:t>
                  </a:r>
                  <a:r>
                    <a:rPr lang="en-US" dirty="0"/>
                    <a:t>if </a:t>
                  </a:r>
                  <a:br>
                    <a:rPr lang="en-US" dirty="0"/>
                  </a:b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</a:t>
                  </a:r>
                  <a:r>
                    <a:rPr lang="en-US" dirty="0" smtClean="0"/>
                    <a:t>“</a:t>
                  </a:r>
                  <a:r>
                    <a:rPr lang="en-US" i="1" dirty="0"/>
                    <a:t>practical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324" t="-5085" b="-25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Multiply 7"/>
          <p:cNvSpPr/>
          <p:nvPr/>
        </p:nvSpPr>
        <p:spPr bwMode="auto">
          <a:xfrm>
            <a:off x="250512" y="2027746"/>
            <a:ext cx="5188816" cy="3774472"/>
          </a:xfrm>
          <a:prstGeom prst="mathMultiply">
            <a:avLst>
              <a:gd name="adj1" fmla="val 3515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3" grpId="0"/>
      <p:bldP spid="12" grpId="0"/>
      <p:bldP spid="13" grpId="0"/>
      <p:bldP spid="14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One-way / pre-image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382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000" r="-426" b="-4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3832" r="-426" b="-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OW-advantage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45750" y="2597292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617517"/>
            <a:ext cx="1641229" cy="2277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/>
          <p:cNvSpPr/>
          <p:nvPr/>
        </p:nvSpPr>
        <p:spPr bwMode="auto">
          <a:xfrm>
            <a:off x="8625840" y="2488561"/>
            <a:ext cx="1656482" cy="315599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640" h="312784">
                <a:moveTo>
                  <a:pt x="1691640" y="61324"/>
                </a:moveTo>
                <a:cubicBezTo>
                  <a:pt x="1402080" y="-1541"/>
                  <a:pt x="1096957" y="-19094"/>
                  <a:pt x="815017" y="22816"/>
                </a:cubicBezTo>
                <a:cubicBezTo>
                  <a:pt x="533077" y="64726"/>
                  <a:pt x="274320" y="166099"/>
                  <a:pt x="0" y="31278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8505825" y="2695575"/>
            <a:ext cx="1819275" cy="715401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275" h="715401">
                <a:moveTo>
                  <a:pt x="1819275" y="0"/>
                </a:moveTo>
                <a:cubicBezTo>
                  <a:pt x="1654968" y="214841"/>
                  <a:pt x="1490662" y="429683"/>
                  <a:pt x="1292225" y="546100"/>
                </a:cubicBezTo>
                <a:cubicBezTo>
                  <a:pt x="1093788" y="662517"/>
                  <a:pt x="844021" y="672042"/>
                  <a:pt x="628650" y="698500"/>
                </a:cubicBezTo>
                <a:cubicBezTo>
                  <a:pt x="413279" y="724958"/>
                  <a:pt x="206639" y="714904"/>
                  <a:pt x="0" y="70485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91903" y="2676523"/>
            <a:ext cx="1814147" cy="667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1" dirty="0"/>
                  <a:t>Proof idea: </a:t>
                </a:r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is an algorithm that breaks one-</a:t>
                </a:r>
                <a:r>
                  <a:rPr lang="en-US" sz="1600" dirty="0" err="1"/>
                  <a:t>wayness</a:t>
                </a:r>
                <a:endParaRPr lang="en-US" sz="1600" dirty="0"/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Pick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and give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6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outputs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as a collision 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1600" dirty="0"/>
              </a:p>
              <a:p>
                <a:r>
                  <a:rPr lang="en-US" sz="1600" dirty="0"/>
                  <a:t>Problem: what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blipFill rotWithShape="0">
                <a:blip r:embed="rId3"/>
                <a:stretch>
                  <a:fillRect l="-392" t="-1071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blipFill rotWithShape="0">
                <a:blip r:embed="rId4"/>
                <a:stretch>
                  <a:fillRect l="-86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6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H="1">
            <a:off x="4982578" y="4289559"/>
            <a:ext cx="59259" cy="1535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is one-way. Define</a:t>
                </a:r>
              </a:p>
              <a:p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∈{0,1}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blipFill>
                <a:blip r:embed="rId4"/>
                <a:stretch>
                  <a:fillRect l="-565" t="-9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one-way (if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sz="1600" dirty="0"/>
                  <a:t> is large)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not </a:t>
                </a:r>
                <a:r>
                  <a:rPr lang="en-US" sz="1600" dirty="0"/>
                  <a:t>collision-resistant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5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3473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cat1234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batman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704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500771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H(cat1234)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H(dog)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H(password1234)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H(batman)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29508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50138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0x1b383a798bc2c5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0x512df2a1e63860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0x26c540082d18cd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0xe33805da40919f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34513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 function applications – </a:t>
            </a:r>
            <a:r>
              <a:rPr lang="en-US" dirty="0"/>
              <a:t>MAC domain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b="0" dirty="0"/>
                  <a:t> is collision-resistant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is UF-CMA secure,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dirty="0"/>
                  <a:t> is UF-CMA secure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762685" y="1211349"/>
                <a:ext cx="2111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685" y="1211349"/>
                <a:ext cx="211141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AC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Example: </a:t>
                </a:r>
                <a:endParaRPr lang="en-US" sz="1600" b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600" b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2×128</m:t>
                        </m:r>
                      </m:sup>
                    </m:sSup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sz="1600" b="0" dirty="0"/>
              </a:p>
              <a:p>
                <a:endParaRPr lang="nb-NO" sz="1600" b="0" i="0" dirty="0">
                  <a:latin typeface="Cambria Math" panose="02040503050406030204" pitchFamily="18" charset="0"/>
                </a:endParaRPr>
              </a:p>
              <a:p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e>
                      <m:sup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SHA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˗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256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  <a:blipFill>
                <a:blip r:embed="rId7"/>
                <a:stretch>
                  <a:fillRect l="-669" t="-11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2" idx="1"/>
          </p:cNvCxnSpPr>
          <p:nvPr/>
        </p:nvCxnSpPr>
        <p:spPr bwMode="auto">
          <a:xfrm flipH="1">
            <a:off x="4433889" y="2806187"/>
            <a:ext cx="328796" cy="8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2685" y="2621521"/>
            <a:ext cx="322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Hash-then-MAC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Collision-resistance is </a:t>
                </a:r>
                <a:r>
                  <a:rPr lang="en-US" sz="1600" b="1" i="1" dirty="0"/>
                  <a:t>necessary</a:t>
                </a:r>
                <a:r>
                  <a:rPr lang="en-US" sz="1600" b="1" dirty="0"/>
                  <a:t>:</a:t>
                </a:r>
              </a:p>
              <a:p>
                <a:endParaRPr lang="en-US" sz="1600" dirty="0"/>
              </a:p>
              <a:p>
                <a:pPr lvl="1"/>
                <a:r>
                  <a:rPr lang="en-US" sz="1600" dirty="0"/>
                  <a:t>Suppose you can find a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1600" dirty="0"/>
                  <a:t>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1600" dirty="0"/>
              </a:p>
              <a:p>
                <a:pPr lvl="1"/>
                <a:endParaRPr lang="en-US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Ask for MAC tag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(receive back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600" dirty="0"/>
                  <a:t> as forgery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blipFill rotWithShape="0">
                <a:blip r:embed="rId8"/>
                <a:stretch>
                  <a:fillRect l="-703" t="-1163" b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38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80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0" y="1219660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593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3391" y="3345563"/>
            <a:ext cx="1906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rgbClr val="FF0000"/>
                </a:solidFill>
              </a:rPr>
              <a:t>Alice: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14" name="Straight Arrow Connector 13"/>
          <p:cNvCxnSpPr>
            <a:endCxn id="11" idx="0"/>
          </p:cNvCxnSpPr>
          <p:nvPr/>
        </p:nvCxnSpPr>
        <p:spPr bwMode="auto">
          <a:xfrm>
            <a:off x="1475137" y="3617421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2"/>
          </p:cNvCxnSpPr>
          <p:nvPr/>
        </p:nvCxnSpPr>
        <p:spPr bwMode="auto">
          <a:xfrm flipH="1">
            <a:off x="1475137" y="4319083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089374" y="4645478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0x4fb04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285252" y="1305675"/>
            <a:ext cx="1670267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2"/>
                </a:solidFill>
              </a:rPr>
              <a:t>Bob:</a:t>
            </a:r>
            <a:r>
              <a:rPr lang="en-US" sz="1100" dirty="0"/>
              <a:t> Waldo is at pos. …"</a:t>
            </a:r>
          </a:p>
        </p:txBody>
      </p:sp>
      <p:cxnSp>
        <p:nvCxnSpPr>
          <p:cNvPr id="26" name="Straight Arrow Connector 25"/>
          <p:cNvCxnSpPr>
            <a:stCxn id="25" idx="3"/>
            <a:endCxn id="24" idx="1"/>
          </p:cNvCxnSpPr>
          <p:nvPr/>
        </p:nvCxnSpPr>
        <p:spPr bwMode="auto">
          <a:xfrm>
            <a:off x="7955519" y="1436480"/>
            <a:ext cx="333053" cy="3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4" idx="3"/>
          </p:cNvCxnSpPr>
          <p:nvPr/>
        </p:nvCxnSpPr>
        <p:spPr bwMode="auto">
          <a:xfrm>
            <a:off x="8765227" y="1436785"/>
            <a:ext cx="333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9110910" y="1305675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0x59d67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9765529" y="3219960"/>
            <a:ext cx="1998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Charlie: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46" name="Straight Arrow Connector 45"/>
          <p:cNvCxnSpPr>
            <a:endCxn id="44" idx="0"/>
          </p:cNvCxnSpPr>
          <p:nvPr/>
        </p:nvCxnSpPr>
        <p:spPr bwMode="auto">
          <a:xfrm>
            <a:off x="10613961" y="3481570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4" idx="2"/>
          </p:cNvCxnSpPr>
          <p:nvPr/>
        </p:nvCxnSpPr>
        <p:spPr bwMode="auto">
          <a:xfrm flipH="1">
            <a:off x="10613961" y="4183232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10228198" y="4509627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0xf2200</a:t>
            </a:r>
          </a:p>
        </p:txBody>
      </p:sp>
    </p:spTree>
    <p:extLst>
      <p:ext uri="{BB962C8B-B14F-4D97-AF65-F5344CB8AC3E}">
        <p14:creationId xmlns:p14="http://schemas.microsoft.com/office/powerpoint/2010/main" val="62909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130681" y="4737427"/>
            <a:ext cx="7751762" cy="1776412"/>
          </a:xfrm>
        </p:spPr>
        <p:txBody>
          <a:bodyPr/>
          <a:lstStyle/>
          <a:p>
            <a:r>
              <a:rPr lang="en-US" sz="2800" dirty="0"/>
              <a:t>The birthday paradox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74" y="1672455"/>
            <a:ext cx="2672976" cy="267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0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2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20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1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79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641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ounded 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3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blipFill rotWithShape="0">
                <a:blip r:embed="rId40"/>
                <a:stretch>
                  <a:fillRect l="-2244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41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blipFill rotWithShape="0">
                <a:blip r:embed="rId11"/>
                <a:stretch>
                  <a:fillRect l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16062" y="5677513"/>
                <a:ext cx="1409168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062" y="5677513"/>
                <a:ext cx="1409168" cy="256480"/>
              </a:xfrm>
              <a:prstGeom prst="rect">
                <a:avLst/>
              </a:prstGeom>
              <a:blipFill rotWithShape="0">
                <a:blip r:embed="rId12"/>
                <a:stretch>
                  <a:fillRect l="-3030" t="-238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677182" y="2787830"/>
            <a:ext cx="1978547" cy="665285"/>
            <a:chOff x="86605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6605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415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4396" r="-549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blipFill rotWithShape="0">
                <a:blip r:embed="rId54"/>
                <a:stretch>
                  <a:fillRect l="-609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blipFill>
                <a:blip r:embed="rId56"/>
                <a:stretch>
                  <a:fillRect l="-3971" t="-2381" b="-95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  <p:bldP spid="34" grpId="0"/>
      <p:bldP spid="34" grpId="1"/>
      <p:bldP spid="6" grpId="0"/>
      <p:bldP spid="40" grpId="0"/>
      <p:bldP spid="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blipFill>
                <a:blip r:embed="rId54"/>
                <a:stretch>
                  <a:fillRect l="-3971" t="-2381" b="-95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63651" y="2030605"/>
                <a:ext cx="1342419" cy="4089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≥0.6×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651" y="2030605"/>
                <a:ext cx="1342419" cy="408958"/>
              </a:xfrm>
              <a:prstGeom prst="rect">
                <a:avLst/>
              </a:prstGeom>
              <a:blipFill rotWithShape="0">
                <a:blip r:embed="rId55"/>
                <a:stretch>
                  <a:fillRect l="-4525" t="-2985" r="-1357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7856964" y="2295118"/>
            <a:ext cx="3413360" cy="2520502"/>
            <a:chOff x="7856964" y="2295118"/>
            <a:chExt cx="3413360" cy="252050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83" b="14375"/>
            <a:stretch/>
          </p:blipFill>
          <p:spPr>
            <a:xfrm>
              <a:off x="7856964" y="2295118"/>
              <a:ext cx="3413360" cy="2520502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0.6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blipFill rotWithShape="0">
                  <a:blip r:embed="rId61"/>
                  <a:stretch>
                    <a:fillRect l="-3571" r="-5952" b="-82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blipFill rotWithShape="0">
                  <a:blip r:embed="rId62"/>
                  <a:stretch>
                    <a:fillRect l="-4724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8277226" y="4252912"/>
                <a:ext cx="1328738" cy="557945"/>
              </a:xfrm>
              <a:prstGeom prst="rect">
                <a:avLst/>
              </a:prstGeom>
              <a:solidFill>
                <a:srgbClr val="E4E4F8">
                  <a:alpha val="39000"/>
                </a:srgbClr>
              </a:solidFill>
              <a:ln w="19050"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72000" rIns="91440" bIns="108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7226" y="4252912"/>
                <a:ext cx="1328738" cy="557945"/>
              </a:xfrm>
              <a:prstGeom prst="rect">
                <a:avLst/>
              </a:prstGeom>
              <a:blipFill rotWithShape="0">
                <a:blip r:embed="rId63"/>
                <a:stretch>
                  <a:fillRect/>
                </a:stretch>
              </a:blipFill>
              <a:ln w="19050">
                <a:noFill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blipFill rotWithShape="0">
                <a:blip r:embed="rId6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 flipV="1">
            <a:off x="4210052" y="2295120"/>
            <a:ext cx="471644" cy="6512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endCxn id="44" idx="2"/>
          </p:cNvCxnSpPr>
          <p:nvPr/>
        </p:nvCxnSpPr>
        <p:spPr bwMode="auto">
          <a:xfrm flipV="1">
            <a:off x="4986496" y="2439563"/>
            <a:ext cx="448365" cy="5068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4672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blipFill rotWithShape="0">
                <a:blip r:embed="rId3"/>
                <a:stretch>
                  <a:fillRect l="-309" r="-277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blipFill rotWithShape="0">
                <a:blip r:embed="rId4"/>
                <a:stretch>
                  <a:fillRect l="-883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0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Birthday bound: </a:t>
                </a:r>
                <a:r>
                  <a:rPr lang="en-US" sz="1600" dirty="0" smtClean="0"/>
                  <a:t>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b="1" dirty="0" smtClean="0"/>
                  <a:t> </a:t>
                </a:r>
                <a:r>
                  <a:rPr lang="en-US" sz="1600" dirty="0" smtClean="0"/>
                  <a:t>values drawn at random from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1,2,…,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600" b="1" dirty="0"/>
              </a:p>
              <a:p>
                <a:pPr indent="0" algn="r">
                  <a:spcBef>
                    <a:spcPct val="0"/>
                  </a:spcBef>
                </a:pPr>
                <a:endParaRPr lang="en-US" sz="1600" dirty="0"/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>
                  <a:spcBef>
                    <a:spcPct val="0"/>
                  </a:spcBef>
                </a:pPr>
                <a:endParaRPr lang="nb-NO" sz="1600" b="0" dirty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No! 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m:rPr>
                        <m:lit/>
                      </m:rP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must be large </a:t>
                </a:r>
                <a:r>
                  <a:rPr lang="en-US" sz="1400" dirty="0" smtClean="0">
                    <a:solidFill>
                      <a:srgbClr val="FF0000"/>
                    </a:solidFill>
                  </a:rPr>
                  <a:t>enough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⟹  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1" dirty="0" smtClean="0">
                    <a:solidFill>
                      <a:srgbClr val="FF0000"/>
                    </a:solidFill>
                  </a:rPr>
                  <a:t>  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97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33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507871" y="4611757"/>
            <a:ext cx="9080500" cy="1362075"/>
          </a:xfrm>
        </p:spPr>
        <p:txBody>
          <a:bodyPr/>
          <a:lstStyle/>
          <a:p>
            <a:r>
              <a:rPr lang="en-US" dirty="0"/>
              <a:t>Designing hash functions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</a:t>
                </a:r>
                <a:r>
                  <a:rPr lang="en-US" b="1" dirty="0"/>
                  <a:t>compression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which is collision-resistant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 iterate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9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/>
              <p:cNvSpPr txBox="1">
                <a:spLocks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8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r>
                  <a:rPr lang="en-US" kern="0" dirty="0"/>
                  <a:t>	</a:t>
                </a:r>
                <a:r>
                  <a:rPr lang="en-US" sz="1800" b="1" kern="0" dirty="0"/>
                  <a:t>Proof idea: </a:t>
                </a:r>
              </a:p>
              <a:p>
                <a:endParaRPr lang="en-US" sz="1800" kern="0" dirty="0"/>
              </a:p>
              <a:p>
                <a:pPr algn="ctr"/>
                <a:r>
                  <a:rPr lang="en-US" sz="1800" kern="0" dirty="0"/>
                  <a:t>Collison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kern="0" dirty="0"/>
                  <a:t> collision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kern="0" dirty="0"/>
              </a:p>
              <a:p>
                <a:pPr algn="ctr"/>
                <a:endParaRPr lang="en-US" sz="1800" kern="0" dirty="0"/>
              </a:p>
              <a:p>
                <a:r>
                  <a:rPr lang="en-US" sz="1800" kern="0" dirty="0"/>
                  <a:t>			If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kern="0" dirty="0"/>
                  <a:t> then we can 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800" kern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kern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800" kern="0" dirty="0"/>
                  <a:t> such that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kern="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collistion resistant 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collisition 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3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23406" y="1956346"/>
            <a:ext cx="10855637" cy="1622942"/>
            <a:chOff x="723406" y="1956346"/>
            <a:chExt cx="10855637" cy="1622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6642127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642127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endCxn id="6" idx="5"/>
            </p:cNvCxnSpPr>
            <p:nvPr/>
          </p:nvCxnSpPr>
          <p:spPr bwMode="auto">
            <a:xfrm>
              <a:off x="6157040" y="3212992"/>
              <a:ext cx="641278" cy="2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 flipH="1">
                  <a:off x="5950783" y="1956349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18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950783" y="1956349"/>
                  <a:ext cx="920063" cy="23188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stCxn id="8" idx="2"/>
              <a:endCxn id="6" idx="6"/>
            </p:cNvCxnSpPr>
            <p:nvPr/>
          </p:nvCxnSpPr>
          <p:spPr bwMode="auto">
            <a:xfrm rot="16200000" flipH="1">
              <a:off x="6221962" y="2377084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rapezoid 5"/>
                <p:cNvSpPr/>
                <p:nvPr/>
              </p:nvSpPr>
              <p:spPr bwMode="auto">
                <a:xfrm rot="5400000">
                  <a:off x="8126023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126023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rapezoid 5"/>
                <p:cNvSpPr/>
                <p:nvPr/>
              </p:nvSpPr>
              <p:spPr bwMode="auto">
                <a:xfrm rot="5400000">
                  <a:off x="9673881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673881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/>
                <p:nvPr/>
              </p:nvSpPr>
              <p:spPr bwMode="auto">
                <a:xfrm rot="5400000">
                  <a:off x="2142771" y="2795735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142771" y="2795735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 flipH="1">
                  <a:off x="1441268" y="1956346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1268" y="1956346"/>
                  <a:ext cx="920063" cy="2318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stCxn id="13" idx="2"/>
              <a:endCxn id="12" idx="6"/>
            </p:cNvCxnSpPr>
            <p:nvPr/>
          </p:nvCxnSpPr>
          <p:spPr bwMode="auto">
            <a:xfrm rot="16200000" flipH="1">
              <a:off x="1717527" y="2372003"/>
              <a:ext cx="764773" cy="397228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 bwMode="auto">
                <a:xfrm flipH="1">
                  <a:off x="7424517" y="1956348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19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4517" y="1956348"/>
                  <a:ext cx="920063" cy="2318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Elbow Connector 15"/>
            <p:cNvCxnSpPr>
              <a:stCxn id="15" idx="2"/>
              <a:endCxn id="10" idx="6"/>
            </p:cNvCxnSpPr>
            <p:nvPr/>
          </p:nvCxnSpPr>
          <p:spPr bwMode="auto">
            <a:xfrm rot="16200000" flipH="1">
              <a:off x="7700777" y="2372004"/>
              <a:ext cx="764773" cy="397231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stCxn id="6" idx="2"/>
              <a:endCxn id="10" idx="5"/>
            </p:cNvCxnSpPr>
            <p:nvPr/>
          </p:nvCxnSpPr>
          <p:spPr bwMode="auto">
            <a:xfrm>
              <a:off x="7425678" y="3212995"/>
              <a:ext cx="856536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 flipH="1">
                  <a:off x="8972372" y="1956346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72372" y="1956346"/>
                  <a:ext cx="920063" cy="23188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18" idx="2"/>
              <a:endCxn id="11" idx="6"/>
            </p:cNvCxnSpPr>
            <p:nvPr/>
          </p:nvCxnSpPr>
          <p:spPr bwMode="auto">
            <a:xfrm rot="16200000" flipH="1">
              <a:off x="9248633" y="2372001"/>
              <a:ext cx="764775" cy="397234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0" idx="2"/>
              <a:endCxn id="11" idx="5"/>
            </p:cNvCxnSpPr>
            <p:nvPr/>
          </p:nvCxnSpPr>
          <p:spPr bwMode="auto">
            <a:xfrm>
              <a:off x="8909574" y="3212995"/>
              <a:ext cx="920498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2"/>
            </p:cNvCxnSpPr>
            <p:nvPr/>
          </p:nvCxnSpPr>
          <p:spPr bwMode="auto">
            <a:xfrm flipV="1">
              <a:off x="10457432" y="3212993"/>
              <a:ext cx="64084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3" idx="1"/>
              <a:endCxn id="12" idx="5"/>
            </p:cNvCxnSpPr>
            <p:nvPr/>
          </p:nvCxnSpPr>
          <p:spPr bwMode="auto">
            <a:xfrm>
              <a:off x="1643469" y="3212991"/>
              <a:ext cx="655493" cy="2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723406" y="3097049"/>
                  <a:ext cx="920063" cy="2318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3406" y="3097049"/>
                  <a:ext cx="920063" cy="2318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>
              <a:stCxn id="12" idx="2"/>
              <a:endCxn id="70" idx="5"/>
            </p:cNvCxnSpPr>
            <p:nvPr/>
          </p:nvCxnSpPr>
          <p:spPr bwMode="auto">
            <a:xfrm>
              <a:off x="2926322" y="3212993"/>
              <a:ext cx="641277" cy="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rapezoid 5"/>
                <p:cNvSpPr/>
                <p:nvPr/>
              </p:nvSpPr>
              <p:spPr bwMode="auto">
                <a:xfrm rot="5400000">
                  <a:off x="3411408" y="2795736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411408" y="2795736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/>
                <p:cNvSpPr/>
                <p:nvPr/>
              </p:nvSpPr>
              <p:spPr bwMode="auto">
                <a:xfrm flipH="1">
                  <a:off x="2720064" y="1956348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Rectangle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720064" y="1956348"/>
                  <a:ext cx="920063" cy="23188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Elbow Connector 72"/>
            <p:cNvCxnSpPr>
              <a:stCxn id="72" idx="2"/>
              <a:endCxn id="70" idx="6"/>
            </p:cNvCxnSpPr>
            <p:nvPr/>
          </p:nvCxnSpPr>
          <p:spPr bwMode="auto">
            <a:xfrm rot="16200000" flipH="1">
              <a:off x="2991243" y="2377083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Arrow Connector 74"/>
            <p:cNvCxnSpPr>
              <a:stCxn id="70" idx="2"/>
            </p:cNvCxnSpPr>
            <p:nvPr/>
          </p:nvCxnSpPr>
          <p:spPr bwMode="auto">
            <a:xfrm flipV="1">
              <a:off x="4194959" y="3212991"/>
              <a:ext cx="634264" cy="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5288093" y="2953004"/>
                  <a:ext cx="46487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093" y="2953004"/>
                  <a:ext cx="464871" cy="49244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1175944" y="3028325"/>
                  <a:ext cx="40309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5944" y="3028325"/>
                  <a:ext cx="403099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5250459" y="4393441"/>
            <a:ext cx="6328584" cy="1622942"/>
            <a:chOff x="5250459" y="4393441"/>
            <a:chExt cx="6328584" cy="1622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rapezoid 5"/>
                <p:cNvSpPr/>
                <p:nvPr/>
              </p:nvSpPr>
              <p:spPr bwMode="auto">
                <a:xfrm rot="5400000">
                  <a:off x="6642127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642127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>
              <a:stCxn id="76" idx="1"/>
              <a:endCxn id="46" idx="5"/>
            </p:cNvCxnSpPr>
            <p:nvPr/>
          </p:nvCxnSpPr>
          <p:spPr bwMode="auto">
            <a:xfrm>
              <a:off x="6170522" y="5650086"/>
              <a:ext cx="627796" cy="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 flipH="1">
                  <a:off x="5950783" y="4393444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950783" y="4393444"/>
                  <a:ext cx="920063" cy="23188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stCxn id="48" idx="2"/>
              <a:endCxn id="46" idx="6"/>
            </p:cNvCxnSpPr>
            <p:nvPr/>
          </p:nvCxnSpPr>
          <p:spPr bwMode="auto">
            <a:xfrm rot="16200000" flipH="1">
              <a:off x="6221962" y="4814179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rapezoid 5"/>
                <p:cNvSpPr/>
                <p:nvPr/>
              </p:nvSpPr>
              <p:spPr bwMode="auto">
                <a:xfrm rot="5400000">
                  <a:off x="8126023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126023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rapezoid 5"/>
                <p:cNvSpPr/>
                <p:nvPr/>
              </p:nvSpPr>
              <p:spPr bwMode="auto">
                <a:xfrm rot="5400000">
                  <a:off x="9673881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1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673881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424517" y="4393443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4517" y="4393443"/>
                  <a:ext cx="920063" cy="231884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50" idx="6"/>
            </p:cNvCxnSpPr>
            <p:nvPr/>
          </p:nvCxnSpPr>
          <p:spPr bwMode="auto">
            <a:xfrm rot="16200000" flipH="1">
              <a:off x="7700777" y="4809099"/>
              <a:ext cx="764773" cy="397231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46" idx="2"/>
              <a:endCxn id="50" idx="5"/>
            </p:cNvCxnSpPr>
            <p:nvPr/>
          </p:nvCxnSpPr>
          <p:spPr bwMode="auto">
            <a:xfrm>
              <a:off x="7425678" y="5650090"/>
              <a:ext cx="856536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 bwMode="auto">
                <a:xfrm flipH="1">
                  <a:off x="8972372" y="4393441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72372" y="4393441"/>
                  <a:ext cx="920063" cy="23188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Elbow Connector 58"/>
            <p:cNvCxnSpPr>
              <a:stCxn id="58" idx="2"/>
              <a:endCxn id="51" idx="6"/>
            </p:cNvCxnSpPr>
            <p:nvPr/>
          </p:nvCxnSpPr>
          <p:spPr bwMode="auto">
            <a:xfrm rot="16200000" flipH="1">
              <a:off x="9248633" y="4809096"/>
              <a:ext cx="764775" cy="397234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0" idx="2"/>
              <a:endCxn id="51" idx="5"/>
            </p:cNvCxnSpPr>
            <p:nvPr/>
          </p:nvCxnSpPr>
          <p:spPr bwMode="auto">
            <a:xfrm>
              <a:off x="8909574" y="5650090"/>
              <a:ext cx="920498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60"/>
            <p:cNvCxnSpPr>
              <a:stCxn id="51" idx="2"/>
            </p:cNvCxnSpPr>
            <p:nvPr/>
          </p:nvCxnSpPr>
          <p:spPr bwMode="auto">
            <a:xfrm flipV="1">
              <a:off x="10457432" y="5650088"/>
              <a:ext cx="64084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1175944" y="5465420"/>
                  <a:ext cx="40309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5944" y="5465420"/>
                  <a:ext cx="403099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/>
                <p:nvPr/>
              </p:nvSpPr>
              <p:spPr bwMode="auto">
                <a:xfrm flipH="1">
                  <a:off x="5250459" y="5534144"/>
                  <a:ext cx="920063" cy="2318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50459" y="5534144"/>
                  <a:ext cx="920063" cy="231884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4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3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5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9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Explosion 1 81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3" name="Explosion 1 82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1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82" grpId="0" animBg="1"/>
      <p:bldP spid="8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Explosion 1 78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0" name="Explosion 1 79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0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no collision</a:t>
                </a: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2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7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 bwMode="auto">
          <a:xfrm>
            <a:off x="4760066" y="3953476"/>
            <a:ext cx="17843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4766771" y="4701258"/>
            <a:ext cx="436349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Explosion 1 88"/>
          <p:cNvSpPr/>
          <p:nvPr/>
        </p:nvSpPr>
        <p:spPr bwMode="auto">
          <a:xfrm rot="21389817">
            <a:off x="6448613" y="2971075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 smtClean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 designs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</p:spPr>
            <p:txBody>
              <a:bodyPr/>
              <a:lstStyle/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Merkle-Damgård</a:t>
                </a:r>
                <a:r>
                  <a:rPr lang="en-US" sz="1800" dirty="0"/>
                  <a:t> creates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 from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Need only focus on compression function 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               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design options for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Ad-hoc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Structured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  <a:blipFill rotWithShape="0">
                <a:blip r:embed="rId2"/>
                <a:stretch>
                  <a:fillRect l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371771" y="2278744"/>
            <a:ext cx="5123543" cy="2119086"/>
            <a:chOff x="6371771" y="2278744"/>
            <a:chExt cx="5123543" cy="2119086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6371771" y="2278744"/>
              <a:ext cx="5123543" cy="2119086"/>
            </a:xfrm>
            <a:prstGeom prst="round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lg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731378" y="3021793"/>
              <a:ext cx="4470106" cy="1080000"/>
              <a:chOff x="1576054" y="3139375"/>
              <a:chExt cx="7809675" cy="1886854"/>
            </a:xfrm>
          </p:grpSpPr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576054" y="3139375"/>
                <a:ext cx="7809675" cy="1886854"/>
                <a:chOff x="1444314" y="3276653"/>
                <a:chExt cx="9811190" cy="237042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rapezoid 5"/>
                    <p:cNvSpPr/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7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3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" name="Straight Arrow Connector 7"/>
                <p:cNvCxnSpPr>
                  <a:stCxn id="13" idx="2"/>
                  <a:endCxn id="7" idx="5"/>
                </p:cNvCxnSpPr>
                <p:nvPr/>
              </p:nvCxnSpPr>
              <p:spPr bwMode="auto">
                <a:xfrm>
                  <a:off x="4661841" y="5112083"/>
                  <a:ext cx="969581" cy="3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Rectangle 8"/>
                    <p:cNvSpPr/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9" name="Rectangle 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" name="Elbow Connector 9"/>
                <p:cNvCxnSpPr>
                  <a:stCxn id="9" idx="2"/>
                  <a:endCxn id="7" idx="6"/>
                </p:cNvCxnSpPr>
                <p:nvPr/>
              </p:nvCxnSpPr>
              <p:spPr bwMode="auto">
                <a:xfrm rot="16200000" flipH="1">
                  <a:off x="4782191" y="3883753"/>
                  <a:ext cx="1117008" cy="580184"/>
                </a:xfrm>
                <a:prstGeom prst="bentConnector3">
                  <a:avLst>
                    <a:gd name="adj1" fmla="val 100128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rapezoid 5"/>
                    <p:cNvSpPr/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rapezoid 5"/>
                    <p:cNvSpPr/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2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rapezoid 5"/>
                    <p:cNvSpPr/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3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7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" name="Elbow Connector 14"/>
                <p:cNvCxnSpPr>
                  <a:stCxn id="14" idx="2"/>
                  <a:endCxn id="13" idx="6"/>
                </p:cNvCxnSpPr>
                <p:nvPr/>
              </p:nvCxnSpPr>
              <p:spPr bwMode="auto">
                <a:xfrm rot="16200000" flipH="1">
                  <a:off x="2896303" y="3883754"/>
                  <a:ext cx="1117010" cy="580182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/>
                    <p:cNvSpPr/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" name="Elbow Connector 16"/>
                <p:cNvCxnSpPr>
                  <a:stCxn id="16" idx="2"/>
                  <a:endCxn id="11" idx="6"/>
                </p:cNvCxnSpPr>
                <p:nvPr/>
              </p:nvCxnSpPr>
              <p:spPr bwMode="auto">
                <a:xfrm rot="16200000" flipH="1">
                  <a:off x="6668076" y="3883751"/>
                  <a:ext cx="1117010" cy="580186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" name="Straight Arrow Connector 17"/>
                <p:cNvCxnSpPr>
                  <a:stCxn id="7" idx="2"/>
                  <a:endCxn id="11" idx="5"/>
                </p:cNvCxnSpPr>
                <p:nvPr/>
              </p:nvCxnSpPr>
              <p:spPr bwMode="auto">
                <a:xfrm>
                  <a:off x="6547729" y="5112082"/>
                  <a:ext cx="969580" cy="3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t="-3704" b="-37037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Straight Arrow Connector 19"/>
                <p:cNvCxnSpPr>
                  <a:stCxn id="11" idx="2"/>
                  <a:endCxn id="12" idx="5"/>
                </p:cNvCxnSpPr>
                <p:nvPr/>
              </p:nvCxnSpPr>
              <p:spPr bwMode="auto">
                <a:xfrm>
                  <a:off x="8433616" y="5112082"/>
                  <a:ext cx="969582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Arrow Connector 20"/>
                <p:cNvCxnSpPr>
                  <a:stCxn id="12" idx="2"/>
                </p:cNvCxnSpPr>
                <p:nvPr/>
              </p:nvCxnSpPr>
              <p:spPr bwMode="auto">
                <a:xfrm flipV="1">
                  <a:off x="10319505" y="5112082"/>
                  <a:ext cx="935999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Arrow Connector 21"/>
                <p:cNvCxnSpPr>
                  <a:stCxn id="23" idx="1"/>
                  <a:endCxn id="13" idx="5"/>
                </p:cNvCxnSpPr>
                <p:nvPr/>
              </p:nvCxnSpPr>
              <p:spPr bwMode="auto">
                <a:xfrm>
                  <a:off x="2788137" y="5112082"/>
                  <a:ext cx="957397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05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4" name="Elbow Connector 23"/>
              <p:cNvCxnSpPr>
                <a:cxnSpLocks noChangeAspect="1"/>
              </p:cNvCxnSpPr>
              <p:nvPr/>
            </p:nvCxnSpPr>
            <p:spPr bwMode="auto">
              <a:xfrm rot="16200000" flipH="1">
                <a:off x="7235310" y="3622622"/>
                <a:ext cx="889138" cy="461829"/>
              </a:xfrm>
              <a:prstGeom prst="bentConnector3">
                <a:avLst>
                  <a:gd name="adj1" fmla="val 100129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896" r="-47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42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10" name="Straight Arrow Connector 9"/>
          <p:cNvCxnSpPr>
            <a:stCxn id="19" idx="2"/>
            <a:endCxn id="18" idx="0"/>
          </p:cNvCxnSpPr>
          <p:nvPr/>
        </p:nvCxnSpPr>
        <p:spPr bwMode="auto">
          <a:xfrm>
            <a:off x="5660425" y="2093196"/>
            <a:ext cx="3" cy="577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73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18" idx="3"/>
            <a:endCxn id="48" idx="1"/>
          </p:cNvCxnSpPr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bits</a:t>
                </a: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blipFill rotWithShape="0">
                <a:blip r:embed="rId6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0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/>
      <p:bldP spid="70" grpId="0"/>
      <p:bldP spid="7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Flowchart: Or 5"/>
          <p:cNvSpPr/>
          <p:nvPr/>
        </p:nvSpPr>
        <p:spPr bwMode="auto">
          <a:xfrm flipH="1">
            <a:off x="6587821" y="2896921"/>
            <a:ext cx="237113" cy="2368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" name="Straight Arrow Connector 6"/>
          <p:cNvCxnSpPr>
            <a:stCxn id="18" idx="3"/>
            <a:endCxn id="6" idx="6"/>
          </p:cNvCxnSpPr>
          <p:nvPr/>
        </p:nvCxnSpPr>
        <p:spPr bwMode="auto">
          <a:xfrm flipV="1">
            <a:off x="6052702" y="3015347"/>
            <a:ext cx="535119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stCxn id="41" idx="2"/>
            <a:endCxn id="6" idx="4"/>
          </p:cNvCxnSpPr>
          <p:nvPr/>
        </p:nvCxnSpPr>
        <p:spPr bwMode="auto">
          <a:xfrm rot="16200000" flipH="1">
            <a:off x="5632612" y="2060006"/>
            <a:ext cx="118425" cy="2029105"/>
          </a:xfrm>
          <a:prstGeom prst="bentConnector3">
            <a:avLst>
              <a:gd name="adj1" fmla="val 606714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ontent Placeholder 4"/>
              <p:cNvSpPr txBox="1">
                <a:spLocks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a collision resistance compression function in the </a:t>
                </a:r>
                <a:r>
                  <a:rPr lang="nb-NO" b="1" i="1" dirty="0"/>
                  <a:t>ideal </a:t>
                </a:r>
                <a:r>
                  <a:rPr lang="nb-NO" b="1" i="1" dirty="0" err="1"/>
                  <a:t>cipher</a:t>
                </a:r>
                <a:r>
                  <a:rPr lang="nb-NO" b="1" i="1" dirty="0"/>
                  <a:t> </a:t>
                </a:r>
                <a:r>
                  <a:rPr lang="nb-NO" b="1" i="1" dirty="0" err="1"/>
                  <a:t>model</a:t>
                </a:r>
                <a:r>
                  <a:rPr lang="nb-NO" b="0" dirty="0"/>
                  <a:t> </a:t>
                </a:r>
              </a:p>
            </p:txBody>
          </p:sp>
        </mc:Choice>
        <mc:Fallback xmlns="">
          <p:sp>
            <p:nvSpPr>
              <p:cNvPr id="6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2"/>
            <a:endCxn id="13" idx="3"/>
          </p:cNvCxnSpPr>
          <p:nvPr/>
        </p:nvCxnSpPr>
        <p:spPr bwMode="auto">
          <a:xfrm>
            <a:off x="5660425" y="2093196"/>
            <a:ext cx="1" cy="5789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bits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blipFill rotWithShape="0">
                <a:blip r:embed="rId9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4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Black, </a:t>
            </a:r>
            <a:r>
              <a:rPr lang="en-US" sz="1400" i="1" dirty="0" err="1"/>
              <a:t>Rogaway</a:t>
            </a:r>
            <a:r>
              <a:rPr lang="en-US" sz="1400" i="1" dirty="0"/>
              <a:t> &amp; Shrimpton:</a:t>
            </a:r>
            <a:r>
              <a:rPr lang="en-US" sz="1400" dirty="0"/>
              <a:t> Black-Box Analysis of the Block-Cipher-Based Hash-Function Constructions from PGV; </a:t>
            </a:r>
            <a:r>
              <a:rPr lang="en-US" sz="1400" dirty="0">
                <a:hlinkClick r:id="rId4"/>
              </a:rPr>
              <a:t>CRYPTO'02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2504869" y="1611521"/>
            <a:ext cx="1628775" cy="999014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3263" y="1143800"/>
            <a:ext cx="191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Davies-Mayer</a:t>
            </a:r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 – Secure Hash Algorithm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Merkle-Damgård</a:t>
            </a:r>
            <a:r>
              <a:rPr lang="en-US" sz="1600" dirty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Sponge design</a:t>
            </a:r>
          </a:p>
          <a:p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785341" y="976495"/>
            <a:ext cx="4934850" cy="3925860"/>
            <a:chOff x="6785341" y="976495"/>
            <a:chExt cx="4934850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785341" y="3298247"/>
              <a:ext cx="962268" cy="1312367"/>
              <a:chOff x="6776600" y="3394527"/>
              <a:chExt cx="962268" cy="13123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76600" y="3394527"/>
                <a:ext cx="962268" cy="1312367"/>
                <a:chOff x="6171238" y="2710361"/>
                <a:chExt cx="962268" cy="1312367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2620" y="2710361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1238" y="3499508"/>
                  <a:ext cx="96226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</a:t>
                  </a:r>
                  <a:b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</a:b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8148" r="-48148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0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275184" y="4571311"/>
            <a:ext cx="2954989" cy="1928004"/>
            <a:chOff x="5250470" y="4546597"/>
            <a:chExt cx="2954989" cy="1928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86293" cy="734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55885" cy="50475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500039" cy="32812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19166" y="6362278"/>
              <a:ext cx="1462464" cy="174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Arrow Connector 30"/>
          <p:cNvCxnSpPr>
            <a:stCxn id="120" idx="3"/>
            <a:endCxn id="2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1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34" name="Straight Connector 33"/>
            <p:cNvCxnSpPr>
              <a:stCxn id="27" idx="0"/>
              <a:endCxn id="27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>
              <a:stCxn id="27" idx="1"/>
              <a:endCxn id="27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5" name="Straight Arrow Connector 44"/>
          <p:cNvCxnSpPr>
            <a:stCxn id="26" idx="3"/>
            <a:endCxn id="27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>
            <a:stCxn id="27" idx="3"/>
            <a:endCxn id="49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endCxn id="62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65" name="Rectangle 64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66" name="Straight Connector 65"/>
            <p:cNvCxnSpPr>
              <a:stCxn id="65" idx="0"/>
              <a:endCxn id="65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>
              <a:stCxn id="65" idx="1"/>
              <a:endCxn id="65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" name="Straight Arrow Connector 67"/>
          <p:cNvCxnSpPr>
            <a:stCxn id="49" idx="3"/>
            <a:endCxn id="65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5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62" idx="3"/>
            <a:endCxn id="72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2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1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Isosceles Triangle 47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81" name="Elbow Connector 80"/>
          <p:cNvCxnSpPr>
            <a:endCxn id="27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Elbow Connector 91"/>
          <p:cNvCxnSpPr>
            <a:endCxn id="65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72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23" idx="2"/>
            <a:endCxn id="48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33" idx="2"/>
            <a:endCxn id="49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78" idx="2"/>
            <a:endCxn id="62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l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ounded Rectangle 124"/>
          <p:cNvSpPr/>
          <p:nvPr/>
        </p:nvSpPr>
        <p:spPr bwMode="auto">
          <a:xfrm>
            <a:off x="4121380" y="2863191"/>
            <a:ext cx="1049979" cy="713121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010780" y="4123224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Davies-Mayer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>
            <a:stCxn id="126" idx="0"/>
          </p:cNvCxnSpPr>
          <p:nvPr/>
        </p:nvCxnSpPr>
        <p:spPr bwMode="auto">
          <a:xfrm flipV="1">
            <a:off x="3782789" y="3667540"/>
            <a:ext cx="425615" cy="4556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616109" y="2212581"/>
            <a:ext cx="5055642" cy="1641046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8263" y="1546088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C00000"/>
                </a:solidFill>
              </a:rPr>
              <a:t>Merkle-Damgård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132" name="Straight Arrow Connector 131"/>
          <p:cNvCxnSpPr>
            <a:stCxn id="131" idx="2"/>
          </p:cNvCxnSpPr>
          <p:nvPr/>
        </p:nvCxnSpPr>
        <p:spPr bwMode="auto">
          <a:xfrm>
            <a:off x="1550272" y="1853865"/>
            <a:ext cx="258404" cy="29172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Isosceles Triangle 140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42" name="Isosceles Triangle 141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46" name="Straight Arrow Connector 145"/>
          <p:cNvCxnSpPr/>
          <p:nvPr/>
        </p:nvCxnSpPr>
        <p:spPr bwMode="auto">
          <a:xfrm flipV="1">
            <a:off x="1381140" y="3360582"/>
            <a:ext cx="407598" cy="13359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0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5" grpId="0" animBg="1"/>
      <p:bldP spid="125" grpId="1" animBg="1"/>
      <p:bldP spid="126" grpId="0"/>
      <p:bldP spid="126" grpId="1"/>
      <p:bldP spid="130" grpId="0" animBg="1"/>
      <p:bldP spid="130" grpId="1" animBg="1"/>
      <p:bldP spid="131" grpId="0"/>
      <p:bldP spid="131" grpId="1"/>
      <p:bldP spid="14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/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⋘1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044010" y="2961670"/>
            <a:ext cx="683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SHA1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1368516" y="2632221"/>
            <a:ext cx="68514" cy="2989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3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ttps://external-content.duckduckgo.com/iu/?u=https%3A%2F%2Ftse1.mm.bing.net%2Fth%3Fid%3DOIP.SNyBfqUf6_Y20TQL8ccofwHaHa%26pid%3DApi&amp;f=1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23" y="3298247"/>
            <a:ext cx="758473" cy="7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785341" y="4087394"/>
            <a:ext cx="96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Repeat </a:t>
            </a:r>
            <a:b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80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blipFill>
                <a:blip r:embed="rId13"/>
                <a:stretch>
                  <a:fillRect l="-48148" r="-48148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110" idx="3"/>
            <a:endCxn id="82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6" name="Rectangle 75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9" name="Straight Connector 78"/>
            <p:cNvCxnSpPr>
              <a:stCxn id="76" idx="0"/>
              <a:endCxn id="76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>
              <a:stCxn id="76" idx="1"/>
              <a:endCxn id="76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1" name="Straight Arrow Connector 80"/>
          <p:cNvCxnSpPr>
            <a:stCxn id="82" idx="3"/>
            <a:endCxn id="76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>
            <a:stCxn id="76" idx="3"/>
            <a:endCxn id="83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>
            <a:endCxn id="85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83" idx="3"/>
            <a:endCxn id="88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94" name="Rectangle 93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95" name="Straight Connector 94"/>
            <p:cNvCxnSpPr>
              <a:stCxn id="94" idx="0"/>
              <a:endCxn id="94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>
              <a:stCxn id="94" idx="1"/>
              <a:endCxn id="94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7" name="Straight Arrow Connector 96"/>
          <p:cNvCxnSpPr>
            <a:stCxn id="85" idx="3"/>
            <a:endCxn id="94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>
            <a:stCxn id="94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Isosceles Triangle 99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01" name="Elbow Connector 100"/>
          <p:cNvCxnSpPr>
            <a:endCxn id="76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Elbow Connector 102"/>
          <p:cNvCxnSpPr>
            <a:endCxn id="88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endCxn id="94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70" idx="2"/>
            <a:endCxn id="100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71" idx="2"/>
            <a:endCxn id="83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99" idx="2"/>
            <a:endCxn id="85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ounded Rectangle 10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Rounded 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Isosceles Triangle 113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15" name="Isosceles Triangle 114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3392" y="2276475"/>
            <a:ext cx="5570349" cy="3446608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against 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2004: First </a:t>
                </a:r>
                <a:r>
                  <a:rPr lang="en-US" sz="1600" dirty="0"/>
                  <a:t>SHA0 collision found (Wang </a:t>
                </a:r>
                <a:r>
                  <a:rPr lang="en-US" sz="1600" i="1" dirty="0"/>
                  <a:t>et al.</a:t>
                </a:r>
                <a:r>
                  <a:rPr lang="en-US" sz="16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2005: Theoretical attack on SHA1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69</m:t>
                        </m:r>
                      </m:sup>
                    </m:s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ops.)</a:t>
                </a:r>
                <a:r>
                  <a:rPr lang="en-US" sz="1600" i="1" dirty="0"/>
                  <a:t> 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2017: </a:t>
                </a:r>
                <a:r>
                  <a:rPr lang="en-US" sz="1600" dirty="0"/>
                  <a:t>First SHA1 collision found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1600" dirty="0"/>
                  <a:t> ops.)</a:t>
                </a:r>
                <a:br>
                  <a:rPr lang="en-US" sz="1600" dirty="0"/>
                </a:br>
                <a:r>
                  <a:rPr lang="en-US" sz="1600" dirty="0"/>
                  <a:t>(Stevens &amp; </a:t>
                </a:r>
                <a:r>
                  <a:rPr lang="en-US" sz="1600" dirty="0" err="1"/>
                  <a:t>Karpman</a:t>
                </a:r>
                <a:r>
                  <a:rPr lang="en-US" sz="1600" dirty="0"/>
                  <a:t> + Google 2017)</a:t>
                </a:r>
              </a:p>
              <a:p>
                <a:pPr marL="0" indent="0"/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  <a:blipFill rotWithShape="0">
                <a:blip r:embed="rId3"/>
                <a:stretch>
                  <a:fillRect l="-483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23" y="3393018"/>
            <a:ext cx="4264025" cy="29792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V="1">
            <a:off x="6583900" y="1426848"/>
            <a:ext cx="4936058" cy="1076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621632" y="4206363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Repeat 64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60" y="3406849"/>
            <a:ext cx="4792798" cy="2622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,6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,7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,8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</a:br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blipFill rotWithShape="0">
                <a:blip r:embed="rId12"/>
                <a:stretch>
                  <a:fillRect t="-5978" b="-7065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blipFill rotWithShape="0">
                <a:blip r:embed="rId21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blipFill rotWithShape="0">
                <a:blip r:embed="rId22"/>
                <a:stretch>
                  <a:fillRect l="-91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1871491">
            <a:off x="3516689" y="5380111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SHA2-512</a:t>
            </a:r>
          </a:p>
        </p:txBody>
      </p:sp>
      <p:sp>
        <p:nvSpPr>
          <p:cNvPr id="67" name="TextBox 66"/>
          <p:cNvSpPr txBox="1"/>
          <p:nvPr/>
        </p:nvSpPr>
        <p:spPr>
          <a:xfrm rot="1871491">
            <a:off x="3452477" y="4682989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SHA2-256</a:t>
            </a:r>
          </a:p>
        </p:txBody>
      </p:sp>
      <p:cxnSp>
        <p:nvCxnSpPr>
          <p:cNvPr id="68" name="Straight Arrow Connector 67"/>
          <p:cNvCxnSpPr>
            <a:stCxn id="104" idx="3"/>
            <a:endCxn id="7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4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76" idx="3"/>
            <a:endCxn id="72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Arrow Connector 77"/>
          <p:cNvCxnSpPr>
            <a:stCxn id="72" idx="3"/>
            <a:endCxn id="77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/>
          <p:cNvCxnSpPr>
            <a:endCxn id="79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" name="Group 80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2" name="Rectangle 8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3" name="Straight Connector 82"/>
            <p:cNvCxnSpPr>
              <a:stCxn id="82" idx="0"/>
              <a:endCxn id="8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>
              <a:stCxn id="82" idx="1"/>
              <a:endCxn id="8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5" name="Straight Arrow Connector 84"/>
          <p:cNvCxnSpPr>
            <a:stCxn id="77" idx="3"/>
            <a:endCxn id="82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82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79" idx="3"/>
            <a:endCxn id="88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ounded Rectangle 92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3" name="Rounded 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7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Isosceles Triangle 93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95" name="Elbow Connector 94"/>
          <p:cNvCxnSpPr>
            <a:endCxn id="72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Elbow Connector 96"/>
          <p:cNvCxnSpPr>
            <a:endCxn id="82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88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>
            <a:stCxn id="69" idx="2"/>
            <a:endCxn id="94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>
            <a:stCxn id="70" idx="2"/>
            <a:endCxn id="77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/>
          <p:cNvCxnSpPr>
            <a:stCxn id="93" idx="2"/>
            <a:endCxn id="79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Isosceles Triangle 106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08" name="Isosceles Triangle 107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5" grpId="0"/>
      <p:bldP spid="6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2"/>
                <a:stretch>
                  <a:fillRect l="-2203"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blipFill rotWithShape="0">
                <a:blip r:embed="rId18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600" b="1" dirty="0"/>
                  <a:t>  Theorem (</a:t>
                </a:r>
                <a:r>
                  <a:rPr lang="nb-NO" sz="1600" b="1" dirty="0"/>
                  <a:t>Ga</a:t>
                </a:r>
                <a:r>
                  <a:rPr lang="nb-NO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/>
                  <a:t>i, Pietrzak, Rybár ‘2014</a:t>
                </a:r>
                <a:r>
                  <a:rPr lang="en-US" sz="1600" b="1" dirty="0"/>
                  <a:t>):</a:t>
                </a:r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nb-NO" sz="1600" dirty="0"/>
                  <a:t>  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</a:t>
                </a:r>
                <a:r>
                  <a:rPr lang="nb-NO" sz="1600" b="0" dirty="0" err="1"/>
                  <a:t>secure</a:t>
                </a:r>
                <a:r>
                  <a:rPr lang="nb-NO" sz="1600" b="0" dirty="0"/>
                  <a:t> PRF </a:t>
                </a:r>
                <a:r>
                  <a:rPr lang="nb-NO" sz="1600" b="0" dirty="0" err="1"/>
                  <a:t>then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secure PRF. </a:t>
                </a:r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91070" y="2456535"/>
            <a:ext cx="2407195" cy="1767983"/>
            <a:chOff x="7591070" y="2456535"/>
            <a:chExt cx="2407195" cy="1767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Elbow Connector 36"/>
            <p:cNvCxnSpPr>
              <a:cxnSpLocks noChangeAspect="1"/>
              <a:stCxn id="30" idx="2"/>
              <a:endCxn id="38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1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Elbow Connector 41"/>
            <p:cNvCxnSpPr>
              <a:cxnSpLocks noChangeAspect="1"/>
              <a:stCxn id="38" idx="2"/>
              <a:endCxn id="36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cxnSpLocks noChangeAspect="1"/>
              <a:endCxn id="36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cxnSpLocks noChangeAspect="1"/>
              <a:stCxn id="36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9" name="Straight Arrow Connector 28"/>
          <p:cNvCxnSpPr>
            <a:cxnSpLocks noChangeAspect="1"/>
          </p:cNvCxnSpPr>
          <p:nvPr/>
        </p:nvCxnSpPr>
        <p:spPr bwMode="auto">
          <a:xfrm>
            <a:off x="7591070" y="2456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opad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Very</a:t>
                </a:r>
                <a:r>
                  <a:rPr lang="en-US" sz="1800" dirty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a secure </a:t>
                </a:r>
                <a:r>
                  <a:rPr lang="en-US" sz="1600" b="1" dirty="0"/>
                  <a:t>dual </a:t>
                </a:r>
                <a:r>
                  <a:rPr lang="en-US" sz="1600" dirty="0"/>
                  <a:t>PRF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secure against </a:t>
                </a:r>
                <a:r>
                  <a:rPr lang="en-US" sz="1600" b="1" dirty="0"/>
                  <a:t>related-key</a:t>
                </a:r>
                <a:r>
                  <a:rPr lang="en-US" sz="1600" dirty="0"/>
                  <a:t> </a:t>
                </a:r>
                <a:r>
                  <a:rPr lang="en-US" sz="1600" b="1" dirty="0"/>
                  <a:t>attacks</a:t>
                </a:r>
                <a:r>
                  <a:rPr lang="en-US" sz="1600" dirty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b="1" i="1" dirty="0"/>
                  <a:t> </a:t>
                </a:r>
                <a:r>
                  <a:rPr lang="en-US" sz="1600" dirty="0"/>
                  <a:t>are derived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tricky proof; controversies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703926" y="1182601"/>
            <a:ext cx="5754650" cy="2663834"/>
            <a:chOff x="922375" y="1127448"/>
            <a:chExt cx="9075890" cy="4201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>
                  <a:spLocks noChangeAspec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cxnSpLocks noChangeAspect="1"/>
              <a:stCxn id="8" idx="2"/>
            </p:cNvCxnSpPr>
            <p:nvPr/>
          </p:nvCxnSpPr>
          <p:spPr bwMode="auto">
            <a:xfrm rot="16200000" flipH="1">
              <a:off x="2807370" y="1829637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cxnSpLocks noChangeAspect="1"/>
              <a:stCxn id="27" idx="2"/>
              <a:endCxn id="7" idx="5"/>
            </p:cNvCxnSpPr>
            <p:nvPr/>
          </p:nvCxnSpPr>
          <p:spPr bwMode="auto">
            <a:xfrm>
              <a:off x="2614537" y="2456260"/>
              <a:ext cx="623061" cy="2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cxnSpLocks noChangeAspect="1"/>
              <a:stCxn id="7" idx="2"/>
              <a:endCxn id="12" idx="5"/>
            </p:cNvCxnSpPr>
            <p:nvPr/>
          </p:nvCxnSpPr>
          <p:spPr bwMode="auto">
            <a:xfrm>
              <a:off x="3712960" y="2456534"/>
              <a:ext cx="633620" cy="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cxnSpLocks noChangeAspect="1"/>
            </p:cNvCxnSpPr>
            <p:nvPr/>
          </p:nvCxnSpPr>
          <p:spPr bwMode="auto">
            <a:xfrm rot="16200000" flipH="1">
              <a:off x="3904761" y="1818048"/>
              <a:ext cx="474919" cy="408064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cxnSpLocks noChangeAspect="1"/>
              <a:stCxn id="12" idx="2"/>
            </p:cNvCxnSpPr>
            <p:nvPr/>
          </p:nvCxnSpPr>
          <p:spPr bwMode="auto">
            <a:xfrm>
              <a:off x="4821943" y="2456537"/>
              <a:ext cx="47569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>
                  <a:spLocks noChangeAspec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21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Elbow Connector 17"/>
            <p:cNvCxnSpPr>
              <a:cxnSpLocks noChangeAspect="1"/>
              <a:stCxn id="17" idx="2"/>
              <a:endCxn id="16" idx="6"/>
            </p:cNvCxnSpPr>
            <p:nvPr/>
          </p:nvCxnSpPr>
          <p:spPr bwMode="auto">
            <a:xfrm rot="16200000" flipH="1">
              <a:off x="6664577" y="1808735"/>
              <a:ext cx="471107" cy="430495"/>
            </a:xfrm>
            <a:prstGeom prst="bentConnector3">
              <a:avLst>
                <a:gd name="adj1" fmla="val 9965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>
              <a:cxnSpLocks noChangeAspect="1"/>
              <a:endCxn id="16" idx="5"/>
            </p:cNvCxnSpPr>
            <p:nvPr/>
          </p:nvCxnSpPr>
          <p:spPr bwMode="auto">
            <a:xfrm>
              <a:off x="6476323" y="2456551"/>
              <a:ext cx="6393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801795" y="2259537"/>
                  <a:ext cx="321077" cy="3397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795" y="2259536"/>
                  <a:ext cx="34785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509" r="-3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Elbow Connector 21"/>
            <p:cNvCxnSpPr>
              <a:cxnSpLocks noChangeAspect="1"/>
              <a:stCxn id="16" idx="2"/>
              <a:endCxn id="23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Elbow Connector 23"/>
            <p:cNvCxnSpPr>
              <a:cxnSpLocks noChangeAspect="1"/>
              <a:stCxn id="23" idx="2"/>
              <a:endCxn id="21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Aspect="1"/>
              <a:stCxn id="32" idx="2"/>
              <a:endCxn id="21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cxnSpLocks noChangeAspect="1"/>
              <a:stCxn id="21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cxnSpLocks noChangeAspect="1"/>
              <a:stCxn id="31" idx="1"/>
              <a:endCxn id="27" idx="5"/>
            </p:cNvCxnSpPr>
            <p:nvPr/>
          </p:nvCxnSpPr>
          <p:spPr bwMode="auto">
            <a:xfrm>
              <a:off x="1619521" y="2456260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Elbow Connector 29"/>
            <p:cNvCxnSpPr>
              <a:cxnSpLocks noChangeAspect="1"/>
            </p:cNvCxnSpPr>
            <p:nvPr/>
          </p:nvCxnSpPr>
          <p:spPr bwMode="auto">
            <a:xfrm rot="16200000" flipH="1">
              <a:off x="1706137" y="1829638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spec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cxnSpLocks noChangeAspect="1"/>
              <a:stCxn id="36" idx="1"/>
              <a:endCxn id="32" idx="5"/>
            </p:cNvCxnSpPr>
            <p:nvPr/>
          </p:nvCxnSpPr>
          <p:spPr bwMode="auto">
            <a:xfrm>
              <a:off x="7010701" y="3946971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555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cxnSpLocks noChangeAspect="1"/>
              <a:stCxn id="34" idx="2"/>
            </p:cNvCxnSpPr>
            <p:nvPr/>
          </p:nvCxnSpPr>
          <p:spPr bwMode="auto">
            <a:xfrm rot="16200000" flipH="1">
              <a:off x="7096724" y="3319757"/>
              <a:ext cx="468088" cy="392893"/>
            </a:xfrm>
            <a:prstGeom prst="bentConnector3">
              <a:avLst>
                <a:gd name="adj1" fmla="val 99753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645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701454" y="3777693"/>
                  <a:ext cx="296811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05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Isosceles Triangle 37"/>
            <p:cNvSpPr/>
            <p:nvPr/>
          </p:nvSpPr>
          <p:spPr bwMode="auto">
            <a:xfrm rot="5400000">
              <a:off x="2133095" y="2195022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sp>
          <p:nvSpPr>
            <p:cNvPr id="39" name="Isosceles Triangle 38"/>
            <p:cNvSpPr/>
            <p:nvPr/>
          </p:nvSpPr>
          <p:spPr bwMode="auto">
            <a:xfrm rot="5400000">
              <a:off x="7525319" y="3685521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opad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050">
                            <a:latin typeface="Cambria Math" panose="02040503050406030204" pitchFamily="18" charset="0"/>
                          </a:rPr>
                          <m:t>HMAC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05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m:rPr>
                                <m:sty m:val="p"/>
                              </m:rPr>
                              <a:rPr lang="nb-NO" sz="105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opad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lit/>
                              </m:rPr>
                              <a:rPr lang="nb-NO" sz="1050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050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ipad</m:t>
                                </m:r>
                                <m:r>
                                  <a:rPr lang="nb-NO" sz="10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05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05580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5933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2480720"/>
            <a:ext cx="6867313" cy="264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Available next week (Wednesday </a:t>
            </a:r>
            <a:r>
              <a:rPr lang="en-US" sz="1800" dirty="0" smtClean="0"/>
              <a:t>11</a:t>
            </a:r>
            <a:r>
              <a:rPr lang="en-US" sz="1800" dirty="0" smtClean="0"/>
              <a:t>. </a:t>
            </a:r>
            <a:r>
              <a:rPr lang="en-US" sz="1800" dirty="0"/>
              <a:t>October)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Due: </a:t>
            </a:r>
            <a:r>
              <a:rPr lang="en-US" sz="1800" b="1" dirty="0"/>
              <a:t>two weeks </a:t>
            </a:r>
            <a:r>
              <a:rPr lang="en-US" sz="1800" dirty="0"/>
              <a:t>later (Thursday </a:t>
            </a:r>
            <a:r>
              <a:rPr lang="en-US" sz="1800" dirty="0" smtClean="0"/>
              <a:t>26</a:t>
            </a:r>
            <a:r>
              <a:rPr lang="en-US" sz="1800" dirty="0" smtClean="0"/>
              <a:t>. </a:t>
            </a:r>
            <a:r>
              <a:rPr lang="en-US" sz="1800" dirty="0"/>
              <a:t>October, 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Take-home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Individual: </a:t>
            </a:r>
            <a:r>
              <a:rPr lang="en-US" sz="1800" dirty="0"/>
              <a:t>collaboration is </a:t>
            </a:r>
            <a:r>
              <a:rPr lang="en-US" sz="1800" i="1" dirty="0"/>
              <a:t>not</a:t>
            </a:r>
            <a:r>
              <a:rPr lang="en-US" sz="1800" dirty="0"/>
              <a:t> 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Mandatory: </a:t>
            </a:r>
            <a:r>
              <a:rPr lang="en-US" sz="1800" dirty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Submission: Canvas (file type = PDF; strongly prefer if you use provided </a:t>
            </a:r>
            <a:r>
              <a:rPr lang="en-US" sz="1800" dirty="0" err="1"/>
              <a:t>LaTex</a:t>
            </a:r>
            <a:r>
              <a:rPr lang="en-US" sz="1800" dirty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 early! The assignment may be more challenging than you expect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9257</TotalTime>
  <Words>1852</Words>
  <Application>Microsoft Office PowerPoint</Application>
  <PresentationFormat>Widescreen</PresentationFormat>
  <Paragraphs>1183</Paragraphs>
  <Slides>59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Calibri</vt:lpstr>
      <vt:lpstr>Cambria</vt:lpstr>
      <vt:lpstr>Cambria Math</vt:lpstr>
      <vt:lpstr>Consolas</vt:lpstr>
      <vt:lpstr>Times New Roman</vt:lpstr>
      <vt:lpstr>1_TEK4500-UIO</vt:lpstr>
      <vt:lpstr>TEK4500-UIO</vt:lpstr>
      <vt:lpstr>2_TEK4500-UIO</vt:lpstr>
      <vt:lpstr>Lecture 6 – Hash functions</vt:lpstr>
      <vt:lpstr>Basic goals of cryptography</vt:lpstr>
      <vt:lpstr>Hash function applications</vt:lpstr>
      <vt:lpstr>Hash functions</vt:lpstr>
      <vt:lpstr>Collision resistance</vt:lpstr>
      <vt:lpstr>One-way / pre-image security</vt:lpstr>
      <vt:lpstr>Collision resistance vs. one-wayness</vt:lpstr>
      <vt:lpstr>Collision resistance vs. one-wayness</vt:lpstr>
      <vt:lpstr>Hash function applications – password storage </vt:lpstr>
      <vt:lpstr>Hash function applications – password storage </vt:lpstr>
      <vt:lpstr>Hash function applications – password storage </vt:lpstr>
      <vt:lpstr>Hash function applications – MAC domain extension</vt:lpstr>
      <vt:lpstr>Hash function applications – commitment schemes</vt:lpstr>
      <vt:lpstr>Hash function applications – commitment schemes</vt:lpstr>
      <vt:lpstr>PowerPoint Presentation</vt:lpstr>
      <vt:lpstr>Attacks on hash functions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Designing hash functions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Compression functions from block ciphers – Davies-Meyer</vt:lpstr>
      <vt:lpstr>Alternatives…</vt:lpstr>
      <vt:lpstr>SHA – Secure Hash Algorithm</vt:lpstr>
      <vt:lpstr>SHA1</vt:lpstr>
      <vt:lpstr>SHA0</vt:lpstr>
      <vt:lpstr>Attacks against SHA1</vt:lpstr>
      <vt:lpstr>SHA2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  <vt:lpstr>Midterm 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575</cp:revision>
  <dcterms:created xsi:type="dcterms:W3CDTF">2020-06-02T10:31:43Z</dcterms:created>
  <dcterms:modified xsi:type="dcterms:W3CDTF">2023-10-04T14:34:46Z</dcterms:modified>
</cp:coreProperties>
</file>