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712" r:id="rId3"/>
  </p:sldMasterIdLst>
  <p:notesMasterIdLst>
    <p:notesMasterId r:id="rId54"/>
  </p:notesMasterIdLst>
  <p:sldIdLst>
    <p:sldId id="308" r:id="rId4"/>
    <p:sldId id="375" r:id="rId5"/>
    <p:sldId id="378" r:id="rId6"/>
    <p:sldId id="413" r:id="rId7"/>
    <p:sldId id="415" r:id="rId8"/>
    <p:sldId id="319" r:id="rId9"/>
    <p:sldId id="320" r:id="rId10"/>
    <p:sldId id="261" r:id="rId11"/>
    <p:sldId id="333" r:id="rId12"/>
    <p:sldId id="376" r:id="rId13"/>
    <p:sldId id="416" r:id="rId14"/>
    <p:sldId id="347" r:id="rId15"/>
    <p:sldId id="417" r:id="rId16"/>
    <p:sldId id="432" r:id="rId17"/>
    <p:sldId id="419" r:id="rId18"/>
    <p:sldId id="436" r:id="rId19"/>
    <p:sldId id="342" r:id="rId20"/>
    <p:sldId id="365" r:id="rId21"/>
    <p:sldId id="439" r:id="rId22"/>
    <p:sldId id="441" r:id="rId23"/>
    <p:sldId id="442" r:id="rId24"/>
    <p:sldId id="423" r:id="rId25"/>
    <p:sldId id="447" r:id="rId26"/>
    <p:sldId id="448" r:id="rId27"/>
    <p:sldId id="399" r:id="rId28"/>
    <p:sldId id="400" r:id="rId29"/>
    <p:sldId id="393" r:id="rId30"/>
    <p:sldId id="394" r:id="rId31"/>
    <p:sldId id="396" r:id="rId32"/>
    <p:sldId id="397" r:id="rId33"/>
    <p:sldId id="418" r:id="rId34"/>
    <p:sldId id="444" r:id="rId35"/>
    <p:sldId id="445" r:id="rId36"/>
    <p:sldId id="280" r:id="rId37"/>
    <p:sldId id="353" r:id="rId38"/>
    <p:sldId id="412" r:id="rId39"/>
    <p:sldId id="356" r:id="rId40"/>
    <p:sldId id="449" r:id="rId41"/>
    <p:sldId id="424" r:id="rId42"/>
    <p:sldId id="425" r:id="rId43"/>
    <p:sldId id="426" r:id="rId44"/>
    <p:sldId id="427" r:id="rId45"/>
    <p:sldId id="428" r:id="rId46"/>
    <p:sldId id="430" r:id="rId47"/>
    <p:sldId id="390" r:id="rId48"/>
    <p:sldId id="405" r:id="rId49"/>
    <p:sldId id="358" r:id="rId50"/>
    <p:sldId id="294" r:id="rId51"/>
    <p:sldId id="374" r:id="rId52"/>
    <p:sldId id="373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åkon Jacobsen" initials="HJ" lastIdx="1" clrIdx="0">
    <p:extLst>
      <p:ext uri="{19B8F6BF-5375-455C-9EA6-DF929625EA0E}">
        <p15:presenceInfo xmlns:p15="http://schemas.microsoft.com/office/powerpoint/2012/main" userId="Håkon Jacobsen" providerId="None"/>
      </p:ext>
    </p:extLst>
  </p:cmAuthor>
  <p:cmAuthor id="2" name="hakoja" initials="h" lastIdx="2" clrIdx="1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F9DA"/>
    <a:srgbClr val="E6E6E6"/>
    <a:srgbClr val="FFF2CC"/>
    <a:srgbClr val="ECECFA"/>
    <a:srgbClr val="FFFAEB"/>
    <a:srgbClr val="FFD69F"/>
    <a:srgbClr val="FFDDDD"/>
    <a:srgbClr val="FCB4AA"/>
    <a:srgbClr val="FEE9E6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45" autoAdjust="0"/>
    <p:restoredTop sz="89591" autoAdjust="0"/>
  </p:normalViewPr>
  <p:slideViewPr>
    <p:cSldViewPr snapToGrid="0" showGuides="1">
      <p:cViewPr>
        <p:scale>
          <a:sx n="66" d="100"/>
          <a:sy n="66" d="100"/>
        </p:scale>
        <p:origin x="870" y="4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commentAuthors" Target="comment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8/31/2022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45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00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101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215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248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82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0^n</a:t>
            </a:r>
            <a:r>
              <a:rPr lang="en-US" baseline="0" dirty="0"/>
              <a:t> = 0000…0 (n bits)</a:t>
            </a:r>
          </a:p>
          <a:p>
            <a:r>
              <a:rPr lang="en-US" baseline="0" dirty="0"/>
              <a:t>1^n = 1111…1 (n bits)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69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343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981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70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77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10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75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19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3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3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38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08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20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1284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084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080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411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740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221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820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02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58438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62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857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737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12196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0643" y="1371600"/>
            <a:ext cx="478998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414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881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8506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3418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129193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1617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2132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900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370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885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013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4635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342471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782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8598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4859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190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915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4496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450380" y="4605244"/>
            <a:ext cx="7082727" cy="1192441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0055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1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711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6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0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.png"/><Relationship Id="rId7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0.png"/><Relationship Id="rId5" Type="http://schemas.openxmlformats.org/officeDocument/2006/relationships/image" Target="../media/image190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1.png"/><Relationship Id="rId10" Type="http://schemas.openxmlformats.org/officeDocument/2006/relationships/image" Target="../media/image27.png"/><Relationship Id="rId4" Type="http://schemas.openxmlformats.org/officeDocument/2006/relationships/image" Target="../media/image25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4.xml"/><Relationship Id="rId10" Type="http://schemas.openxmlformats.org/officeDocument/2006/relationships/image" Target="../media/image1910.png"/><Relationship Id="rId9" Type="http://schemas.openxmlformats.org/officeDocument/2006/relationships/image" Target="../media/image470.png"/></Relationships>
</file>

<file path=ppt/slides/_rels/slide14.xml.rels><?xml version="1.0" encoding="UTF-8" standalone="yes"?>
<Relationships xmlns="http://schemas.openxmlformats.org/package/2006/relationships"><Relationship Id="rId13" Type="http://schemas.microsoft.com/office/2007/relationships/hdphoto" Target="../media/hdphoto1.wdp"/><Relationship Id="rId12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11" Type="http://schemas.openxmlformats.org/officeDocument/2006/relationships/image" Target="../media/image280.png"/><Relationship Id="rId10" Type="http://schemas.openxmlformats.org/officeDocument/2006/relationships/image" Target="../media/image1910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0.png"/><Relationship Id="rId18" Type="http://schemas.openxmlformats.org/officeDocument/2006/relationships/image" Target="../media/image37.png"/><Relationship Id="rId3" Type="http://schemas.openxmlformats.org/officeDocument/2006/relationships/image" Target="../media/image290.png"/><Relationship Id="rId7" Type="http://schemas.openxmlformats.org/officeDocument/2006/relationships/image" Target="../media/image33.png"/><Relationship Id="rId12" Type="http://schemas.openxmlformats.org/officeDocument/2006/relationships/image" Target="../media/image34.png"/><Relationship Id="rId17" Type="http://schemas.openxmlformats.org/officeDocument/2006/relationships/image" Target="../media/image40.png"/><Relationship Id="rId2" Type="http://schemas.openxmlformats.org/officeDocument/2006/relationships/image" Target="../media/image270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5.png"/><Relationship Id="rId11" Type="http://schemas.openxmlformats.org/officeDocument/2006/relationships/image" Target="../media/image320.png"/><Relationship Id="rId5" Type="http://schemas.openxmlformats.org/officeDocument/2006/relationships/image" Target="../media/image32.png"/><Relationship Id="rId10" Type="http://schemas.openxmlformats.org/officeDocument/2006/relationships/image" Target="../media/image771.png"/><Relationship Id="rId4" Type="http://schemas.openxmlformats.org/officeDocument/2006/relationships/image" Target="../media/image300.png"/><Relationship Id="rId1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.png"/><Relationship Id="rId3" Type="http://schemas.openxmlformats.org/officeDocument/2006/relationships/image" Target="../media/image300.png"/><Relationship Id="rId7" Type="http://schemas.openxmlformats.org/officeDocument/2006/relationships/image" Target="../media/image33.png"/><Relationship Id="rId12" Type="http://schemas.openxmlformats.org/officeDocument/2006/relationships/image" Target="../media/image4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5.png"/><Relationship Id="rId11" Type="http://schemas.openxmlformats.org/officeDocument/2006/relationships/image" Target="../media/image38.png"/><Relationship Id="rId10" Type="http://schemas.openxmlformats.org/officeDocument/2006/relationships/image" Target="../media/image771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8.png"/><Relationship Id="rId18" Type="http://schemas.openxmlformats.org/officeDocument/2006/relationships/image" Target="../media/image61.png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12" Type="http://schemas.openxmlformats.org/officeDocument/2006/relationships/image" Target="../media/image45.png"/><Relationship Id="rId17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1.png"/><Relationship Id="rId19" Type="http://schemas.openxmlformats.org/officeDocument/2006/relationships/image" Target="../media/image62.png"/><Relationship Id="rId4" Type="http://schemas.openxmlformats.org/officeDocument/2006/relationships/image" Target="../media/image46.png"/><Relationship Id="rId1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.png"/><Relationship Id="rId18" Type="http://schemas.openxmlformats.org/officeDocument/2006/relationships/image" Target="../media/image51.png"/><Relationship Id="rId3" Type="http://schemas.openxmlformats.org/officeDocument/2006/relationships/image" Target="../media/image62.png"/><Relationship Id="rId21" Type="http://schemas.openxmlformats.org/officeDocument/2006/relationships/image" Target="../media/image47.png"/><Relationship Id="rId12" Type="http://schemas.openxmlformats.org/officeDocument/2006/relationships/image" Target="../media/image50.pn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8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4.png"/><Relationship Id="rId11" Type="http://schemas.openxmlformats.org/officeDocument/2006/relationships/image" Target="../media/image53.png"/><Relationship Id="rId5" Type="http://schemas.openxmlformats.org/officeDocument/2006/relationships/image" Target="../media/image49.png"/><Relationship Id="rId15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63.png"/><Relationship Id="rId1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0.png"/><Relationship Id="rId26" Type="http://schemas.openxmlformats.org/officeDocument/2006/relationships/image" Target="../media/image51.png"/><Relationship Id="rId3" Type="http://schemas.openxmlformats.org/officeDocument/2006/relationships/image" Target="../media/image52.png"/><Relationship Id="rId7" Type="http://schemas.openxmlformats.org/officeDocument/2006/relationships/image" Target="../media/image73.png"/><Relationship Id="rId12" Type="http://schemas.openxmlformats.org/officeDocument/2006/relationships/image" Target="../media/image660.png"/><Relationship Id="rId25" Type="http://schemas.openxmlformats.org/officeDocument/2006/relationships/image" Target="../media/image6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71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53.png"/><Relationship Id="rId24" Type="http://schemas.openxmlformats.org/officeDocument/2006/relationships/image" Target="../media/image62.png"/><Relationship Id="rId6" Type="http://schemas.openxmlformats.org/officeDocument/2006/relationships/image" Target="../media/image67.png"/><Relationship Id="rId15" Type="http://schemas.openxmlformats.org/officeDocument/2006/relationships/image" Target="../media/image64.png"/><Relationship Id="rId23" Type="http://schemas.openxmlformats.org/officeDocument/2006/relationships/image" Target="../media/image47.png"/><Relationship Id="rId14" Type="http://schemas.openxmlformats.org/officeDocument/2006/relationships/image" Target="../media/image60.png"/><Relationship Id="rId22" Type="http://schemas.openxmlformats.org/officeDocument/2006/relationships/image" Target="../media/image46.png"/><Relationship Id="rId4" Type="http://schemas.openxmlformats.org/officeDocument/2006/relationships/image" Target="../media/image66.png"/><Relationship Id="rId27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1.png"/><Relationship Id="rId26" Type="http://schemas.openxmlformats.org/officeDocument/2006/relationships/image" Target="../media/image45.png"/><Relationship Id="rId3" Type="http://schemas.openxmlformats.org/officeDocument/2006/relationships/image" Target="../media/image73.png"/><Relationship Id="rId12" Type="http://schemas.openxmlformats.org/officeDocument/2006/relationships/image" Target="../media/image70.png"/><Relationship Id="rId25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53.png"/><Relationship Id="rId24" Type="http://schemas.openxmlformats.org/officeDocument/2006/relationships/image" Target="../media/image66.png"/><Relationship Id="rId6" Type="http://schemas.openxmlformats.org/officeDocument/2006/relationships/image" Target="../media/image67.png"/><Relationship Id="rId15" Type="http://schemas.openxmlformats.org/officeDocument/2006/relationships/image" Target="../media/image50.png"/><Relationship Id="rId23" Type="http://schemas.openxmlformats.org/officeDocument/2006/relationships/image" Target="../media/image52.png"/><Relationship Id="rId4" Type="http://schemas.openxmlformats.org/officeDocument/2006/relationships/image" Target="../media/image69.png"/><Relationship Id="rId14" Type="http://schemas.openxmlformats.org/officeDocument/2006/relationships/image" Target="../media/image72.png"/><Relationship Id="rId22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58.png"/><Relationship Id="rId3" Type="http://schemas.openxmlformats.org/officeDocument/2006/relationships/image" Target="../media/image730.png"/><Relationship Id="rId21" Type="http://schemas.openxmlformats.org/officeDocument/2006/relationships/image" Target="../media/image53.png"/><Relationship Id="rId7" Type="http://schemas.openxmlformats.org/officeDocument/2006/relationships/image" Target="../media/image78.png"/><Relationship Id="rId25" Type="http://schemas.openxmlformats.org/officeDocument/2006/relationships/image" Target="../media/image81.png"/><Relationship Id="rId2" Type="http://schemas.openxmlformats.org/officeDocument/2006/relationships/image" Target="../media/image74.png"/><Relationship Id="rId20" Type="http://schemas.openxmlformats.org/officeDocument/2006/relationships/image" Target="../media/image75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5.png"/><Relationship Id="rId24" Type="http://schemas.openxmlformats.org/officeDocument/2006/relationships/image" Target="../media/image54.png"/><Relationship Id="rId5" Type="http://schemas.openxmlformats.org/officeDocument/2006/relationships/image" Target="../media/image77.png"/><Relationship Id="rId23" Type="http://schemas.openxmlformats.org/officeDocument/2006/relationships/image" Target="../media/image51.png"/><Relationship Id="rId4" Type="http://schemas.openxmlformats.org/officeDocument/2006/relationships/image" Target="../media/image76.png"/><Relationship Id="rId9" Type="http://schemas.openxmlformats.org/officeDocument/2006/relationships/image" Target="../media/image80.png"/><Relationship Id="rId22" Type="http://schemas.openxmlformats.org/officeDocument/2006/relationships/image" Target="../media/image45.png"/><Relationship Id="rId1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1.png"/><Relationship Id="rId7" Type="http://schemas.openxmlformats.org/officeDocument/2006/relationships/image" Target="../media/image33.png"/><Relationship Id="rId12" Type="http://schemas.openxmlformats.org/officeDocument/2006/relationships/image" Target="../media/image84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5.png"/><Relationship Id="rId11" Type="http://schemas.openxmlformats.org/officeDocument/2006/relationships/image" Target="../media/image83.png"/><Relationship Id="rId10" Type="http://schemas.openxmlformats.org/officeDocument/2006/relationships/image" Target="../media/image771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26" Type="http://schemas.openxmlformats.org/officeDocument/2006/relationships/image" Target="../media/image108.png"/><Relationship Id="rId3" Type="http://schemas.openxmlformats.org/officeDocument/2006/relationships/image" Target="../media/image85.png"/><Relationship Id="rId21" Type="http://schemas.openxmlformats.org/officeDocument/2006/relationships/image" Target="../media/image103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5" Type="http://schemas.openxmlformats.org/officeDocument/2006/relationships/image" Target="../media/image107.png"/><Relationship Id="rId2" Type="http://schemas.openxmlformats.org/officeDocument/2006/relationships/image" Target="../media/image780.png"/><Relationship Id="rId16" Type="http://schemas.openxmlformats.org/officeDocument/2006/relationships/image" Target="../media/image98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24" Type="http://schemas.openxmlformats.org/officeDocument/2006/relationships/image" Target="../media/image106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23" Type="http://schemas.openxmlformats.org/officeDocument/2006/relationships/image" Target="../media/image105.png"/><Relationship Id="rId10" Type="http://schemas.openxmlformats.org/officeDocument/2006/relationships/image" Target="../media/image92.png"/><Relationship Id="rId19" Type="http://schemas.openxmlformats.org/officeDocument/2006/relationships/image" Target="../media/image101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Relationship Id="rId22" Type="http://schemas.openxmlformats.org/officeDocument/2006/relationships/image" Target="../media/image104.png"/><Relationship Id="rId27" Type="http://schemas.openxmlformats.org/officeDocument/2006/relationships/image" Target="../media/image10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3" Type="http://schemas.openxmlformats.org/officeDocument/2006/relationships/image" Target="../media/image590.png"/><Relationship Id="rId7" Type="http://schemas.openxmlformats.org/officeDocument/2006/relationships/image" Target="../media/image45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20.png"/><Relationship Id="rId11" Type="http://schemas.openxmlformats.org/officeDocument/2006/relationships/image" Target="../media/image781.png"/><Relationship Id="rId5" Type="http://schemas.openxmlformats.org/officeDocument/2006/relationships/image" Target="../media/image610.png"/><Relationship Id="rId10" Type="http://schemas.openxmlformats.org/officeDocument/2006/relationships/image" Target="../media/image48.png"/><Relationship Id="rId4" Type="http://schemas.openxmlformats.org/officeDocument/2006/relationships/image" Target="../media/image831.png"/><Relationship Id="rId9" Type="http://schemas.openxmlformats.org/officeDocument/2006/relationships/image" Target="../media/image47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851.png"/><Relationship Id="rId18" Type="http://schemas.openxmlformats.org/officeDocument/2006/relationships/image" Target="../media/image800.png"/><Relationship Id="rId3" Type="http://schemas.openxmlformats.org/officeDocument/2006/relationships/image" Target="../media/image590.png"/><Relationship Id="rId7" Type="http://schemas.openxmlformats.org/officeDocument/2006/relationships/image" Target="../media/image460.png"/><Relationship Id="rId12" Type="http://schemas.openxmlformats.org/officeDocument/2006/relationships/image" Target="../media/image520.png"/><Relationship Id="rId17" Type="http://schemas.openxmlformats.org/officeDocument/2006/relationships/image" Target="../media/image790.png"/><Relationship Id="rId2" Type="http://schemas.openxmlformats.org/officeDocument/2006/relationships/image" Target="../media/image420.png"/><Relationship Id="rId16" Type="http://schemas.openxmlformats.org/officeDocument/2006/relationships/image" Target="../media/image781.png"/><Relationship Id="rId20" Type="http://schemas.openxmlformats.org/officeDocument/2006/relationships/image" Target="../media/image82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20.png"/><Relationship Id="rId11" Type="http://schemas.openxmlformats.org/officeDocument/2006/relationships/image" Target="../media/image841.png"/><Relationship Id="rId5" Type="http://schemas.openxmlformats.org/officeDocument/2006/relationships/image" Target="../media/image610.png"/><Relationship Id="rId15" Type="http://schemas.openxmlformats.org/officeDocument/2006/relationships/image" Target="../media/image831.png"/><Relationship Id="rId10" Type="http://schemas.openxmlformats.org/officeDocument/2006/relationships/image" Target="../media/image500.png"/><Relationship Id="rId19" Type="http://schemas.openxmlformats.org/officeDocument/2006/relationships/image" Target="../media/image810.png"/><Relationship Id="rId9" Type="http://schemas.openxmlformats.org/officeDocument/2006/relationships/image" Target="../media/image48.png"/><Relationship Id="rId14" Type="http://schemas.openxmlformats.org/officeDocument/2006/relationships/image" Target="../media/image5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13" Type="http://schemas.openxmlformats.org/officeDocument/2006/relationships/image" Target="../media/image860.png"/><Relationship Id="rId18" Type="http://schemas.openxmlformats.org/officeDocument/2006/relationships/image" Target="../media/image901.png"/><Relationship Id="rId26" Type="http://schemas.openxmlformats.org/officeDocument/2006/relationships/image" Target="../media/image920.png"/><Relationship Id="rId3" Type="http://schemas.openxmlformats.org/officeDocument/2006/relationships/image" Target="../media/image640.png"/><Relationship Id="rId21" Type="http://schemas.openxmlformats.org/officeDocument/2006/relationships/image" Target="../media/image800.png"/><Relationship Id="rId7" Type="http://schemas.openxmlformats.org/officeDocument/2006/relationships/image" Target="../media/image620.png"/><Relationship Id="rId12" Type="http://schemas.openxmlformats.org/officeDocument/2006/relationships/image" Target="../media/image850.png"/><Relationship Id="rId17" Type="http://schemas.openxmlformats.org/officeDocument/2006/relationships/image" Target="../media/image891.png"/><Relationship Id="rId25" Type="http://schemas.openxmlformats.org/officeDocument/2006/relationships/image" Target="../media/image490.png"/><Relationship Id="rId2" Type="http://schemas.openxmlformats.org/officeDocument/2006/relationships/image" Target="../media/image630.png"/><Relationship Id="rId16" Type="http://schemas.openxmlformats.org/officeDocument/2006/relationships/image" Target="../media/image781.png"/><Relationship Id="rId20" Type="http://schemas.openxmlformats.org/officeDocument/2006/relationships/image" Target="../media/image79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0.png"/><Relationship Id="rId24" Type="http://schemas.openxmlformats.org/officeDocument/2006/relationships/image" Target="../media/image460.png"/><Relationship Id="rId15" Type="http://schemas.openxmlformats.org/officeDocument/2006/relationships/image" Target="../media/image881.png"/><Relationship Id="rId23" Type="http://schemas.openxmlformats.org/officeDocument/2006/relationships/image" Target="../media/image822.png"/><Relationship Id="rId10" Type="http://schemas.openxmlformats.org/officeDocument/2006/relationships/image" Target="../media/image670.png"/><Relationship Id="rId19" Type="http://schemas.openxmlformats.org/officeDocument/2006/relationships/image" Target="../media/image911.png"/><Relationship Id="rId4" Type="http://schemas.openxmlformats.org/officeDocument/2006/relationships/image" Target="../media/image590.png"/><Relationship Id="rId9" Type="http://schemas.openxmlformats.org/officeDocument/2006/relationships/image" Target="../media/image840.png"/><Relationship Id="rId14" Type="http://schemas.openxmlformats.org/officeDocument/2006/relationships/image" Target="../media/image870.png"/><Relationship Id="rId22" Type="http://schemas.openxmlformats.org/officeDocument/2006/relationships/image" Target="../media/image8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1.png"/><Relationship Id="rId13" Type="http://schemas.openxmlformats.org/officeDocument/2006/relationships/image" Target="../media/image860.png"/><Relationship Id="rId18" Type="http://schemas.openxmlformats.org/officeDocument/2006/relationships/image" Target="../media/image911.png"/><Relationship Id="rId26" Type="http://schemas.openxmlformats.org/officeDocument/2006/relationships/image" Target="../media/image841.png"/><Relationship Id="rId3" Type="http://schemas.openxmlformats.org/officeDocument/2006/relationships/image" Target="../media/image720.png"/><Relationship Id="rId21" Type="http://schemas.openxmlformats.org/officeDocument/2006/relationships/image" Target="../media/image810.png"/><Relationship Id="rId7" Type="http://schemas.openxmlformats.org/officeDocument/2006/relationships/image" Target="../media/image620.png"/><Relationship Id="rId12" Type="http://schemas.openxmlformats.org/officeDocument/2006/relationships/image" Target="../media/image850.png"/><Relationship Id="rId17" Type="http://schemas.openxmlformats.org/officeDocument/2006/relationships/image" Target="../media/image901.png"/><Relationship Id="rId25" Type="http://schemas.openxmlformats.org/officeDocument/2006/relationships/image" Target="../media/image920.png"/><Relationship Id="rId2" Type="http://schemas.openxmlformats.org/officeDocument/2006/relationships/image" Target="../media/image630.png"/><Relationship Id="rId16" Type="http://schemas.openxmlformats.org/officeDocument/2006/relationships/image" Target="../media/image891.png"/><Relationship Id="rId20" Type="http://schemas.openxmlformats.org/officeDocument/2006/relationships/image" Target="../media/image80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0.png"/><Relationship Id="rId11" Type="http://schemas.openxmlformats.org/officeDocument/2006/relationships/image" Target="../media/image781.png"/><Relationship Id="rId24" Type="http://schemas.openxmlformats.org/officeDocument/2006/relationships/image" Target="../media/image490.png"/><Relationship Id="rId15" Type="http://schemas.openxmlformats.org/officeDocument/2006/relationships/image" Target="../media/image881.png"/><Relationship Id="rId23" Type="http://schemas.openxmlformats.org/officeDocument/2006/relationships/image" Target="../media/image460.png"/><Relationship Id="rId19" Type="http://schemas.openxmlformats.org/officeDocument/2006/relationships/image" Target="../media/image790.png"/><Relationship Id="rId4" Type="http://schemas.openxmlformats.org/officeDocument/2006/relationships/image" Target="../media/image590.png"/><Relationship Id="rId14" Type="http://schemas.openxmlformats.org/officeDocument/2006/relationships/image" Target="../media/image870.png"/><Relationship Id="rId22" Type="http://schemas.openxmlformats.org/officeDocument/2006/relationships/image" Target="../media/image82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1.png"/><Relationship Id="rId13" Type="http://schemas.openxmlformats.org/officeDocument/2006/relationships/image" Target="../media/image1010.png"/><Relationship Id="rId7" Type="http://schemas.openxmlformats.org/officeDocument/2006/relationships/image" Target="../media/image620.png"/><Relationship Id="rId12" Type="http://schemas.openxmlformats.org/officeDocument/2006/relationships/image" Target="../media/image650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0.png"/><Relationship Id="rId11" Type="http://schemas.openxmlformats.org/officeDocument/2006/relationships/image" Target="../media/image580.png"/><Relationship Id="rId10" Type="http://schemas.openxmlformats.org/officeDocument/2006/relationships/image" Target="../media/image57.png"/><Relationship Id="rId4" Type="http://schemas.openxmlformats.org/officeDocument/2006/relationships/image" Target="../media/image590.png"/><Relationship Id="rId9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.png"/><Relationship Id="rId18" Type="http://schemas.openxmlformats.org/officeDocument/2006/relationships/image" Target="../media/image1060.png"/><Relationship Id="rId21" Type="http://schemas.openxmlformats.org/officeDocument/2006/relationships/image" Target="../media/image1010.png"/><Relationship Id="rId12" Type="http://schemas.openxmlformats.org/officeDocument/2006/relationships/image" Target="../media/image650.png"/><Relationship Id="rId17" Type="http://schemas.openxmlformats.org/officeDocument/2006/relationships/image" Target="../media/image1050.png"/><Relationship Id="rId2" Type="http://schemas.openxmlformats.org/officeDocument/2006/relationships/image" Target="../media/image1030.png"/><Relationship Id="rId20" Type="http://schemas.openxmlformats.org/officeDocument/2006/relationships/image" Target="../media/image831.png"/><Relationship Id="rId1" Type="http://schemas.openxmlformats.org/officeDocument/2006/relationships/slideLayout" Target="../slideLayouts/slideLayout34.xml"/><Relationship Id="rId11" Type="http://schemas.openxmlformats.org/officeDocument/2006/relationships/image" Target="../media/image580.png"/><Relationship Id="rId15" Type="http://schemas.openxmlformats.org/officeDocument/2006/relationships/image" Target="../media/image111.png"/><Relationship Id="rId10" Type="http://schemas.openxmlformats.org/officeDocument/2006/relationships/image" Target="../media/image57.png"/><Relationship Id="rId19" Type="http://schemas.openxmlformats.org/officeDocument/2006/relationships/image" Target="../media/image1070.png"/><Relationship Id="rId9" Type="http://schemas.openxmlformats.org/officeDocument/2006/relationships/image" Target="../media/image56.png"/><Relationship Id="rId14" Type="http://schemas.openxmlformats.org/officeDocument/2006/relationships/image" Target="../media/image1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941.png"/><Relationship Id="rId2" Type="http://schemas.openxmlformats.org/officeDocument/2006/relationships/image" Target="../media/image95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3.png"/><Relationship Id="rId5" Type="http://schemas.openxmlformats.org/officeDocument/2006/relationships/image" Target="../media/image970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5.png"/><Relationship Id="rId3" Type="http://schemas.openxmlformats.org/officeDocument/2006/relationships/image" Target="../media/image113.png"/><Relationship Id="rId7" Type="http://schemas.openxmlformats.org/officeDocument/2006/relationships/image" Target="../media/image941.png"/><Relationship Id="rId12" Type="http://schemas.openxmlformats.org/officeDocument/2006/relationships/image" Target="../media/image114.png"/><Relationship Id="rId2" Type="http://schemas.openxmlformats.org/officeDocument/2006/relationships/image" Target="../media/image950.png"/><Relationship Id="rId20" Type="http://schemas.openxmlformats.org/officeDocument/2006/relationships/image" Target="../media/image69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3.png"/><Relationship Id="rId11" Type="http://schemas.openxmlformats.org/officeDocument/2006/relationships/image" Target="../media/image980.png"/><Relationship Id="rId5" Type="http://schemas.openxmlformats.org/officeDocument/2006/relationships/image" Target="../media/image970.png"/><Relationship Id="rId15" Type="http://schemas.microsoft.com/office/2007/relationships/hdphoto" Target="../media/hdphoto2.wdp"/><Relationship Id="rId4" Type="http://schemas.openxmlformats.org/officeDocument/2006/relationships/image" Target="../media/image32.png"/><Relationship Id="rId14" Type="http://schemas.openxmlformats.org/officeDocument/2006/relationships/image" Target="../media/image11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1.png"/><Relationship Id="rId3" Type="http://schemas.openxmlformats.org/officeDocument/2006/relationships/image" Target="../media/image950.png"/><Relationship Id="rId7" Type="http://schemas.openxmlformats.org/officeDocument/2006/relationships/image" Target="../media/image33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70.png"/><Relationship Id="rId11" Type="http://schemas.openxmlformats.org/officeDocument/2006/relationships/image" Target="../media/image1122.png"/><Relationship Id="rId5" Type="http://schemas.openxmlformats.org/officeDocument/2006/relationships/image" Target="../media/image32.png"/><Relationship Id="rId10" Type="http://schemas.openxmlformats.org/officeDocument/2006/relationships/image" Target="../media/image1111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gif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3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0.png"/><Relationship Id="rId13" Type="http://schemas.openxmlformats.org/officeDocument/2006/relationships/image" Target="../media/image1071.png"/><Relationship Id="rId18" Type="http://schemas.openxmlformats.org/officeDocument/2006/relationships/image" Target="../media/image1170.png"/><Relationship Id="rId3" Type="http://schemas.openxmlformats.org/officeDocument/2006/relationships/image" Target="../media/image890.png"/><Relationship Id="rId7" Type="http://schemas.openxmlformats.org/officeDocument/2006/relationships/image" Target="../media/image1130.png"/><Relationship Id="rId12" Type="http://schemas.openxmlformats.org/officeDocument/2006/relationships/image" Target="../media/image1180.png"/><Relationship Id="rId17" Type="http://schemas.openxmlformats.org/officeDocument/2006/relationships/image" Target="../media/image1110.png"/><Relationship Id="rId2" Type="http://schemas.openxmlformats.org/officeDocument/2006/relationships/image" Target="../media/image880.png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120.png"/><Relationship Id="rId11" Type="http://schemas.openxmlformats.org/officeDocument/2006/relationships/image" Target="../media/image1051.png"/><Relationship Id="rId5" Type="http://schemas.openxmlformats.org/officeDocument/2006/relationships/image" Target="../media/image1121.png"/><Relationship Id="rId15" Type="http://schemas.openxmlformats.org/officeDocument/2006/relationships/image" Target="../media/image1190.png"/><Relationship Id="rId10" Type="http://schemas.openxmlformats.org/officeDocument/2006/relationships/image" Target="../media/image1171.png"/><Relationship Id="rId4" Type="http://schemas.openxmlformats.org/officeDocument/2006/relationships/image" Target="../media/image940.png"/><Relationship Id="rId9" Type="http://schemas.openxmlformats.org/officeDocument/2006/relationships/image" Target="../media/image1031.png"/><Relationship Id="rId14" Type="http://schemas.openxmlformats.org/officeDocument/2006/relationships/image" Target="../media/image108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0.png"/><Relationship Id="rId13" Type="http://schemas.openxmlformats.org/officeDocument/2006/relationships/image" Target="../media/image9200.png"/><Relationship Id="rId3" Type="http://schemas.openxmlformats.org/officeDocument/2006/relationships/image" Target="../media/image1220.png"/><Relationship Id="rId7" Type="http://schemas.openxmlformats.org/officeDocument/2006/relationships/image" Target="../media/image861.png"/><Relationship Id="rId12" Type="http://schemas.openxmlformats.org/officeDocument/2006/relationships/image" Target="../media/image1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25.png"/><Relationship Id="rId11" Type="http://schemas.openxmlformats.org/officeDocument/2006/relationships/image" Target="../media/image9000.png"/><Relationship Id="rId5" Type="http://schemas.openxmlformats.org/officeDocument/2006/relationships/image" Target="../media/image124.png"/><Relationship Id="rId10" Type="http://schemas.openxmlformats.org/officeDocument/2006/relationships/image" Target="../media/image8900.png"/><Relationship Id="rId4" Type="http://schemas.openxmlformats.org/officeDocument/2006/relationships/image" Target="../media/image1230.png"/><Relationship Id="rId9" Type="http://schemas.openxmlformats.org/officeDocument/2006/relationships/image" Target="../media/image8800.png"/><Relationship Id="rId14" Type="http://schemas.openxmlformats.org/officeDocument/2006/relationships/image" Target="../media/image1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2160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50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3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0.png"/><Relationship Id="rId3" Type="http://schemas.openxmlformats.org/officeDocument/2006/relationships/image" Target="../media/image129.png"/><Relationship Id="rId7" Type="http://schemas.openxmlformats.org/officeDocument/2006/relationships/image" Target="../media/image2190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80.png"/><Relationship Id="rId5" Type="http://schemas.openxmlformats.org/officeDocument/2006/relationships/image" Target="../media/image2170.png"/><Relationship Id="rId10" Type="http://schemas.openxmlformats.org/officeDocument/2006/relationships/image" Target="../media/image133.png"/><Relationship Id="rId4" Type="http://schemas.openxmlformats.org/officeDocument/2006/relationships/image" Target="../media/image130.png"/><Relationship Id="rId9" Type="http://schemas.openxmlformats.org/officeDocument/2006/relationships/image" Target="../media/image13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0.png"/><Relationship Id="rId13" Type="http://schemas.openxmlformats.org/officeDocument/2006/relationships/image" Target="../media/image9200.png"/><Relationship Id="rId3" Type="http://schemas.openxmlformats.org/officeDocument/2006/relationships/image" Target="../media/image1220.png"/><Relationship Id="rId7" Type="http://schemas.openxmlformats.org/officeDocument/2006/relationships/image" Target="../media/image861.png"/><Relationship Id="rId12" Type="http://schemas.openxmlformats.org/officeDocument/2006/relationships/image" Target="../media/image1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25.png"/><Relationship Id="rId11" Type="http://schemas.openxmlformats.org/officeDocument/2006/relationships/image" Target="../media/image9000.png"/><Relationship Id="rId5" Type="http://schemas.openxmlformats.org/officeDocument/2006/relationships/image" Target="../media/image124.png"/><Relationship Id="rId10" Type="http://schemas.openxmlformats.org/officeDocument/2006/relationships/image" Target="../media/image8900.png"/><Relationship Id="rId4" Type="http://schemas.openxmlformats.org/officeDocument/2006/relationships/image" Target="../media/image1230.png"/><Relationship Id="rId9" Type="http://schemas.openxmlformats.org/officeDocument/2006/relationships/image" Target="../media/image8800.png"/><Relationship Id="rId14" Type="http://schemas.openxmlformats.org/officeDocument/2006/relationships/image" Target="../media/image12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48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48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3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2 – Block ciphers, </a:t>
            </a:r>
            <a:br>
              <a:rPr lang="nb-NO" dirty="0"/>
            </a:br>
            <a:r>
              <a:rPr lang="nb-NO" dirty="0"/>
              <a:t>PRFs/PRPs, AES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31.08.2022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4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783868" y="1373506"/>
            <a:ext cx="3635195" cy="1412925"/>
            <a:chOff x="7783868" y="1373506"/>
            <a:chExt cx="3635195" cy="1412925"/>
          </a:xfrm>
        </p:grpSpPr>
        <p:sp>
          <p:nvSpPr>
            <p:cNvPr id="2" name="TextBox 1"/>
            <p:cNvSpPr txBox="1"/>
            <p:nvPr/>
          </p:nvSpPr>
          <p:spPr>
            <a:xfrm>
              <a:off x="7783868" y="1373506"/>
              <a:ext cx="36351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000" b="1" dirty="0">
                  <a:solidFill>
                    <a:srgbClr val="3333CC"/>
                  </a:solidFill>
                </a:rPr>
                <a:t>But how to build?</a:t>
              </a:r>
              <a:endParaRPr lang="en-US" sz="20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7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48528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5074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schemes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298623" y="307761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98623" y="3077614"/>
                <a:ext cx="917564" cy="7984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4798692" y="180770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Plaintext</a:t>
            </a:r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2969892" y="325150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</a:t>
            </a:r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4798692" y="469119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Ciphertext</a:t>
            </a:r>
          </a:p>
        </p:txBody>
      </p:sp>
      <p:cxnSp>
        <p:nvCxnSpPr>
          <p:cNvPr id="11" name="Straight Arrow Connector 10"/>
          <p:cNvCxnSpPr>
            <a:cxnSpLocks noChangeAspect="1"/>
            <a:stCxn id="7" idx="2"/>
            <a:endCxn id="4" idx="0"/>
          </p:cNvCxnSpPr>
          <p:nvPr/>
        </p:nvCxnSpPr>
        <p:spPr bwMode="auto">
          <a:xfrm>
            <a:off x="5757405" y="226243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  <a:stCxn id="4" idx="2"/>
            <a:endCxn id="9" idx="0"/>
          </p:cNvCxnSpPr>
          <p:nvPr/>
        </p:nvCxnSpPr>
        <p:spPr bwMode="auto">
          <a:xfrm>
            <a:off x="5757405" y="387601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  <a:stCxn id="8" idx="3"/>
            <a:endCxn id="4" idx="1"/>
          </p:cNvCxnSpPr>
          <p:nvPr/>
        </p:nvCxnSpPr>
        <p:spPr bwMode="auto">
          <a:xfrm>
            <a:off x="4423160" y="347681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>
                <a:spLocks noChangeAspect="1"/>
              </p:cNvSpPr>
              <p:nvPr/>
            </p:nvSpPr>
            <p:spPr>
              <a:xfrm>
                <a:off x="7168399" y="1839320"/>
                <a:ext cx="42318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399" y="1839320"/>
                <a:ext cx="423182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7391" r="-1304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>
                <a:spLocks noChangeAspect="1"/>
              </p:cNvSpPr>
              <p:nvPr/>
            </p:nvSpPr>
            <p:spPr>
              <a:xfrm>
                <a:off x="2178261" y="3279014"/>
                <a:ext cx="35389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61" y="3279014"/>
                <a:ext cx="353899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8966" r="-1724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>
                <a:spLocks noChangeAspect="1"/>
              </p:cNvSpPr>
              <p:nvPr/>
            </p:nvSpPr>
            <p:spPr>
              <a:xfrm>
                <a:off x="7244444" y="4703950"/>
                <a:ext cx="27109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444" y="4703950"/>
                <a:ext cx="271091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4444" r="-20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68980" y="3076397"/>
                <a:ext cx="4814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980" y="3076397"/>
                <a:ext cx="481436" cy="338554"/>
              </a:xfrm>
              <a:prstGeom prst="rect">
                <a:avLst/>
              </a:prstGeom>
              <a:blipFill>
                <a:blip r:embed="rId6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4089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298623" y="307761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98623" y="3077614"/>
                <a:ext cx="917564" cy="7984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4798692" y="180770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Plaintext</a:t>
            </a:r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2969892" y="325150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</a:t>
            </a:r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4798692" y="469119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Ciphertext</a:t>
            </a:r>
          </a:p>
        </p:txBody>
      </p:sp>
      <p:cxnSp>
        <p:nvCxnSpPr>
          <p:cNvPr id="11" name="Straight Arrow Connector 10"/>
          <p:cNvCxnSpPr>
            <a:cxnSpLocks noChangeAspect="1"/>
            <a:stCxn id="7" idx="2"/>
            <a:endCxn id="4" idx="0"/>
          </p:cNvCxnSpPr>
          <p:nvPr/>
        </p:nvCxnSpPr>
        <p:spPr bwMode="auto">
          <a:xfrm>
            <a:off x="5757405" y="226243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  <a:stCxn id="4" idx="2"/>
            <a:endCxn id="9" idx="0"/>
          </p:cNvCxnSpPr>
          <p:nvPr/>
        </p:nvCxnSpPr>
        <p:spPr bwMode="auto">
          <a:xfrm>
            <a:off x="5757405" y="387601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  <a:stCxn id="8" idx="3"/>
            <a:endCxn id="4" idx="1"/>
          </p:cNvCxnSpPr>
          <p:nvPr/>
        </p:nvCxnSpPr>
        <p:spPr bwMode="auto">
          <a:xfrm>
            <a:off x="4423160" y="347681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>
                <a:spLocks noChangeAspect="1"/>
              </p:cNvSpPr>
              <p:nvPr/>
            </p:nvSpPr>
            <p:spPr>
              <a:xfrm>
                <a:off x="7119377" y="1859136"/>
                <a:ext cx="80030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77" y="1859136"/>
                <a:ext cx="800305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>
                <a:spLocks noChangeAspect="1"/>
              </p:cNvSpPr>
              <p:nvPr/>
            </p:nvSpPr>
            <p:spPr>
              <a:xfrm>
                <a:off x="1442819" y="3288445"/>
                <a:ext cx="160087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819" y="3288445"/>
                <a:ext cx="160087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>
                <a:spLocks noChangeAspect="1"/>
              </p:cNvSpPr>
              <p:nvPr/>
            </p:nvSpPr>
            <p:spPr>
              <a:xfrm>
                <a:off x="7051705" y="4742624"/>
                <a:ext cx="87665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705" y="4742624"/>
                <a:ext cx="876659" cy="307777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985201" y="4827025"/>
                <a:ext cx="6096000" cy="175432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b="1" dirty="0"/>
                  <a:t>Examples:</a:t>
                </a:r>
              </a:p>
              <a:p>
                <a:endParaRPr lang="en-US" dirty="0"/>
              </a:p>
              <a:p>
                <a:r>
                  <a:rPr lang="en-US" dirty="0"/>
                  <a:t>    AES-128: 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r>
                  <a:rPr lang="nb-NO" b="0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nb-NO" b="0" dirty="0"/>
              </a:p>
              <a:p>
                <a:r>
                  <a:rPr lang="en-US" dirty="0"/>
                  <a:t>    AES-192: 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=192</m:t>
                    </m:r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  <a:p>
                <a:r>
                  <a:rPr lang="en-US" dirty="0"/>
                  <a:t>    AES-256: 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=256</m:t>
                    </m:r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201" y="4827025"/>
                <a:ext cx="6096000" cy="1754326"/>
              </a:xfrm>
              <a:prstGeom prst="rect">
                <a:avLst/>
              </a:prstGeom>
              <a:blipFill rotWithShape="0">
                <a:blip r:embed="rId6"/>
                <a:stretch>
                  <a:fillRect l="-900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965282" y="2412135"/>
                <a:ext cx="44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282" y="2412135"/>
                <a:ext cx="448841" cy="276999"/>
              </a:xfrm>
              <a:prstGeom prst="rect">
                <a:avLst/>
              </a:prstGeom>
              <a:blipFill>
                <a:blip r:embed="rId7"/>
                <a:stretch>
                  <a:fillRect l="-12329" r="-10959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965281" y="4005558"/>
                <a:ext cx="44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281" y="4005558"/>
                <a:ext cx="448841" cy="276999"/>
              </a:xfrm>
              <a:prstGeom prst="rect">
                <a:avLst/>
              </a:prstGeom>
              <a:blipFill>
                <a:blip r:embed="rId8"/>
                <a:stretch>
                  <a:fillRect l="-12329" r="-10959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 bwMode="auto">
          <a:xfrm flipH="1">
            <a:off x="5600285" y="4164561"/>
            <a:ext cx="332553" cy="1699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 bwMode="auto">
          <a:xfrm flipH="1">
            <a:off x="5591128" y="2551775"/>
            <a:ext cx="332553" cy="1699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 bwMode="auto">
          <a:xfrm>
            <a:off x="5353931" y="3224081"/>
            <a:ext cx="796413" cy="560468"/>
          </a:xfrm>
          <a:prstGeom prst="rect">
            <a:avLst/>
          </a:prstGeom>
          <a:solidFill>
            <a:srgbClr val="FFF2CC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AES</a:t>
            </a:r>
          </a:p>
        </p:txBody>
      </p:sp>
    </p:spTree>
    <p:extLst>
      <p:ext uri="{BB962C8B-B14F-4D97-AF65-F5344CB8AC3E}">
        <p14:creationId xmlns:p14="http://schemas.microsoft.com/office/powerpoint/2010/main" val="52710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 applications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Encryption of messages of 128 bits (block length)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However:  </a:t>
            </a:r>
            <a:r>
              <a:rPr lang="en-US" sz="1800" dirty="0"/>
              <a:t>actually</a:t>
            </a:r>
            <a:r>
              <a:rPr lang="en-US" sz="1800" b="1" dirty="0"/>
              <a:t> </a:t>
            </a:r>
            <a:r>
              <a:rPr lang="en-US" sz="1800" dirty="0"/>
              <a:t>want to encrypt messages of </a:t>
            </a:r>
            <a:r>
              <a:rPr lang="en-US" sz="1800" i="1" dirty="0"/>
              <a:t>arbitrary</a:t>
            </a:r>
            <a:r>
              <a:rPr lang="en-US" sz="1800" dirty="0"/>
              <a:t> length!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Splitting the message into multiple 128 bit blocks (like above) is </a:t>
            </a:r>
            <a:r>
              <a:rPr lang="en-US" sz="1600" b="1" dirty="0"/>
              <a:t>not secure!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b="1" dirty="0"/>
              <a:t>mode-of-operation </a:t>
            </a:r>
            <a:r>
              <a:rPr lang="en-US" sz="1600" dirty="0"/>
              <a:t>is needed (covered later in the course)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Correct viewpoint: block ciphers are </a:t>
            </a:r>
            <a:r>
              <a:rPr lang="en-US" sz="1800" b="1" dirty="0"/>
              <a:t>not</a:t>
            </a:r>
            <a:r>
              <a:rPr lang="en-US" sz="1800" dirty="0"/>
              <a:t> encryption schemes!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Block ciphers are </a:t>
            </a:r>
            <a:r>
              <a:rPr lang="en-US" sz="1600" b="1" dirty="0"/>
              <a:t>primitives</a:t>
            </a:r>
            <a:r>
              <a:rPr lang="en-US" sz="1600" dirty="0"/>
              <a:t> used to construct other things  </a:t>
            </a:r>
            <a:endParaRPr lang="en-US" sz="1600" b="1" dirty="0"/>
          </a:p>
        </p:txBody>
      </p: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3331621" y="1426692"/>
            <a:ext cx="5528759" cy="2135069"/>
            <a:chOff x="2936511" y="1563852"/>
            <a:chExt cx="6569468" cy="2536965"/>
          </a:xfrm>
        </p:grpSpPr>
        <p:pic>
          <p:nvPicPr>
            <p:cNvPr id="5" name="Content Placeholder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68560" y="2030823"/>
              <a:ext cx="864096" cy="16089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1096" y="2156180"/>
              <a:ext cx="774859" cy="145496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7823985" y="1746868"/>
                  <a:ext cx="609100" cy="438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23985" y="1746868"/>
                  <a:ext cx="609100" cy="43885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416807" y="2646597"/>
                  <a:ext cx="2808312" cy="438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16807" y="2646597"/>
                  <a:ext cx="2808312" cy="43885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936511" y="3661964"/>
                  <a:ext cx="1932143" cy="438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6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6511" y="3661964"/>
                  <a:ext cx="1932143" cy="438853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7418134" y="3653302"/>
                  <a:ext cx="2087845" cy="4427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←</m:t>
                        </m:r>
                        <m:sSubSup>
                          <m:sSubSup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  <m:sup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r>
                          <a:rPr lang="nb-NO" b="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18134" y="3653302"/>
                  <a:ext cx="2087845" cy="44274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45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Right Arrow 11"/>
            <p:cNvSpPr/>
            <p:nvPr/>
          </p:nvSpPr>
          <p:spPr bwMode="auto">
            <a:xfrm>
              <a:off x="4776847" y="2415611"/>
              <a:ext cx="2520280" cy="936104"/>
            </a:xfrm>
            <a:prstGeom prst="rightArrow">
              <a:avLst/>
            </a:prstGeom>
            <a:noFill/>
            <a:ln w="28575">
              <a:solidFill>
                <a:schemeClr val="accent1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3488233" y="1563852"/>
                  <a:ext cx="609100" cy="438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88233" y="1563852"/>
                  <a:ext cx="609100" cy="43885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39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 applications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“work horse” of crypto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 be used to build:</a:t>
            </a:r>
          </a:p>
          <a:p>
            <a:pPr marL="817563" lvl="1">
              <a:buFont typeface="Arial" panose="020B0604020202020204" pitchFamily="34" charset="0"/>
              <a:buChar char="•"/>
            </a:pPr>
            <a:r>
              <a:rPr lang="en-US" dirty="0"/>
              <a:t>Encryption of arbitrary length messages (including stream ciphers)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Message authentication codes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Authenticated encryption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Hash functions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(Cryptographically secure) pseudorandom generators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Key derivation functions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0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47989" y="5052115"/>
            <a:ext cx="7751762" cy="1292124"/>
          </a:xfrm>
        </p:spPr>
        <p:txBody>
          <a:bodyPr/>
          <a:lstStyle/>
          <a:p>
            <a:r>
              <a:rPr lang="en-US" dirty="0"/>
              <a:t>Defining block ciphers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036" y="1422097"/>
            <a:ext cx="4369668" cy="330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9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Pseudorandom functions (PRFs) and permutations (PRP)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050" i="1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1050" i="1" dirty="0">
                    <a:latin typeface="Cambria Math" panose="02040503050406030204" pitchFamily="18" charset="0"/>
                  </a:rPr>
                  <a:t/>
                </a:r>
                <a:br>
                  <a:rPr lang="nb-NO" sz="1050" i="1" dirty="0">
                    <a:latin typeface="Cambria Math" panose="02040503050406030204" pitchFamily="18" charset="0"/>
                  </a:rPr>
                </a:br>
                <a:endParaRPr lang="nb-NO" sz="105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r>
                  <a:rPr lang="en-US" sz="1800" i="1" dirty="0"/>
                  <a:t> </a:t>
                </a:r>
                <a:r>
                  <a:rPr lang="en-US" sz="1800" dirty="0"/>
                  <a:t>are called the </a:t>
                </a:r>
                <a:r>
                  <a:rPr lang="en-US" sz="1800" b="1" dirty="0"/>
                  <a:t>key-length</a:t>
                </a:r>
                <a:r>
                  <a:rPr lang="en-US" sz="1800" dirty="0"/>
                  <a:t>,</a:t>
                </a:r>
                <a:r>
                  <a:rPr lang="en-US" sz="1800" b="1" dirty="0"/>
                  <a:t> input-length</a:t>
                </a:r>
                <a:r>
                  <a:rPr lang="en-US" sz="1800" dirty="0"/>
                  <a:t>,</a:t>
                </a:r>
                <a:r>
                  <a:rPr lang="en-US" sz="1800" b="1" dirty="0"/>
                  <a:t> </a:t>
                </a:r>
                <a:r>
                  <a:rPr lang="en-US" sz="1800" dirty="0"/>
                  <a:t>and </a:t>
                </a:r>
                <a:r>
                  <a:rPr lang="en-US" sz="1800" b="1" dirty="0"/>
                  <a:t>output-length </a:t>
                </a:r>
                <a:r>
                  <a:rPr lang="en-US" sz="1800" dirty="0"/>
                  <a:t>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sz="1800" i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Think of a PRF as a </a:t>
                </a:r>
                <a:r>
                  <a:rPr lang="en-US" sz="1800" i="1" dirty="0"/>
                  <a:t>family</a:t>
                </a:r>
                <a:r>
                  <a:rPr lang="en-US" sz="1800" dirty="0"/>
                  <a:t> of functions: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For each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1600" dirty="0"/>
                  <a:t> we get a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p>
                    </m:sSup>
                  </m:oMath>
                </a14:m>
                <a:r>
                  <a:rPr lang="en-US" sz="1600" dirty="0"/>
                  <a:t> defined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1195784"/>
                <a:ext cx="9979955" cy="113263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pseudorandom function (PRF) </a:t>
                </a:r>
                <a:r>
                  <a:rPr lang="en-US" dirty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784"/>
                <a:ext cx="9979955" cy="1132637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623392" y="4478085"/>
                <a:ext cx="9979955" cy="190890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pseudorandom permutation (PRP) </a:t>
                </a:r>
                <a:r>
                  <a:rPr lang="en-US" dirty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/>
                  <a:t>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is a </a:t>
                </a:r>
                <a:r>
                  <a:rPr lang="en-US" i="1" dirty="0"/>
                  <a:t>permutation </a:t>
                </a:r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limUpp>
                      <m:limUp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478085"/>
                <a:ext cx="9979955" cy="1908907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ular Callout 7"/>
          <p:cNvSpPr/>
          <p:nvPr/>
        </p:nvSpPr>
        <p:spPr bwMode="auto">
          <a:xfrm>
            <a:off x="7367816" y="3179672"/>
            <a:ext cx="4557913" cy="1173253"/>
          </a:xfrm>
          <a:prstGeom prst="wedgeRoundRectCallout">
            <a:avLst>
              <a:gd name="adj1" fmla="val -75432"/>
              <a:gd name="adj2" fmla="val 74703"/>
              <a:gd name="adj3" fmla="val 16667"/>
            </a:avLst>
          </a:prstGeom>
          <a:solidFill>
            <a:srgbClr val="FCB4AA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PRP = block cipher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50" dirty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note: all PRPs are PRFs</a:t>
            </a:r>
            <a:br>
              <a:rPr lang="en-US" dirty="0"/>
            </a:br>
            <a:r>
              <a:rPr lang="en-US" dirty="0"/>
              <a:t>(but not all PRFs are PRPs!)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90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Permutations vs.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1865718" y="1820551"/>
            <a:ext cx="8460565" cy="3216898"/>
            <a:chOff x="1625603" y="2983731"/>
            <a:chExt cx="8460565" cy="32168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Oval 46"/>
                <p:cNvSpPr/>
                <p:nvPr/>
              </p:nvSpPr>
              <p:spPr bwMode="auto">
                <a:xfrm>
                  <a:off x="1625603" y="3344170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7" name="Oval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25603" y="3344170"/>
                  <a:ext cx="1125373" cy="2027624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3872742" y="3355876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72742" y="3355876"/>
                  <a:ext cx="1147156" cy="2027624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/>
            <p:nvPr/>
          </p:nvCxnSpPr>
          <p:spPr bwMode="auto">
            <a:xfrm flipV="1">
              <a:off x="2439441" y="3772160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2439441" y="4191802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2476732" y="4586547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V="1">
              <a:off x="2439441" y="4200151"/>
              <a:ext cx="1778611" cy="7945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2562482" y="5800519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Permutation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508225" y="5800519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Not a permutation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3109355" y="2983731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9355" y="2983731"/>
                  <a:ext cx="489131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8092615" y="2983731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2615" y="2983731"/>
                  <a:ext cx="489131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6663298" y="3344170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33" name="Oval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3298" y="3344170"/>
                  <a:ext cx="1125373" cy="2027624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8939012" y="3355876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0" name="Oval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39012" y="3355876"/>
                  <a:ext cx="1147156" cy="2027624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7505711" y="3772160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/>
            <p:nvPr/>
          </p:nvCxnSpPr>
          <p:spPr bwMode="auto">
            <a:xfrm>
              <a:off x="7505711" y="4191802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7543002" y="4586547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505711" y="4673600"/>
              <a:ext cx="1778611" cy="3210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828118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Permutations vs.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1865718" y="1820551"/>
            <a:ext cx="8460565" cy="3216898"/>
            <a:chOff x="1498742" y="2156416"/>
            <a:chExt cx="8460565" cy="32168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Oval 52"/>
                <p:cNvSpPr/>
                <p:nvPr/>
              </p:nvSpPr>
              <p:spPr bwMode="auto">
                <a:xfrm>
                  <a:off x="1498742" y="2516855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53" name="Oval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98742" y="2516855"/>
                  <a:ext cx="1125373" cy="2027624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3745881" y="2528561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5881" y="2528561"/>
                  <a:ext cx="1147156" cy="2027624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/>
            <p:nvPr/>
          </p:nvCxnSpPr>
          <p:spPr bwMode="auto">
            <a:xfrm flipV="1">
              <a:off x="2312580" y="2944845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2312580" y="3364487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2349871" y="3759232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V="1">
              <a:off x="2312580" y="3372836"/>
              <a:ext cx="1778611" cy="7945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2435621" y="4973204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Permutation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381364" y="4973204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Not a permutation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965754" y="2156416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5754" y="2156416"/>
                  <a:ext cx="489131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6536437" y="2516855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33" name="Oval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36437" y="2516855"/>
                  <a:ext cx="1125373" cy="2027624"/>
                </a:xfrm>
                <a:prstGeom prst="ellipse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8812151" y="2528561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0" name="Oval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812151" y="2528561"/>
                  <a:ext cx="1147156" cy="2027624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7378850" y="2944845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/>
            <p:nvPr/>
          </p:nvCxnSpPr>
          <p:spPr bwMode="auto">
            <a:xfrm>
              <a:off x="7378850" y="3364487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7416141" y="3759232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378850" y="3846285"/>
              <a:ext cx="1778611" cy="3210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185863" y="5381780"/>
                <a:ext cx="7993264" cy="1005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Important:</a:t>
                </a:r>
                <a:br>
                  <a:rPr lang="en-US" b="1" dirty="0"/>
                </a:br>
                <a:endParaRPr lang="en-US" sz="500" b="1" dirty="0"/>
              </a:p>
              <a:p>
                <a:r>
                  <a:rPr lang="en-US" sz="500" b="1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: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	is </a:t>
                </a:r>
                <a:r>
                  <a:rPr lang="en-US" b="1" dirty="0"/>
                  <a:t>not</a:t>
                </a:r>
                <a:r>
                  <a:rPr lang="en-US" dirty="0"/>
                  <a:t> a permutation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	  	</a:t>
                </a:r>
                <a:r>
                  <a:rPr lang="en-US" b="1" dirty="0"/>
                  <a:t>is</a:t>
                </a:r>
                <a:r>
                  <a:rPr lang="en-US" dirty="0"/>
                  <a:t> a permutation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863" y="5381780"/>
                <a:ext cx="7993264" cy="1005212"/>
              </a:xfrm>
              <a:prstGeom prst="rect">
                <a:avLst/>
              </a:prstGeom>
              <a:blipFill rotWithShape="0">
                <a:blip r:embed="rId9"/>
                <a:stretch>
                  <a:fillRect l="-686" t="-3636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356680" y="1813406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680" y="1813406"/>
                <a:ext cx="489131" cy="400110"/>
              </a:xfrm>
              <a:prstGeom prst="rect">
                <a:avLst/>
              </a:prstGeom>
              <a:blipFill rotWithShape="0">
                <a:blip r:embed="rId10"/>
                <a:stretch>
                  <a:fillRect r="-17500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379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Which security properties should a block cipher satisfy?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I.e., what should the </a:t>
                </a:r>
                <a:r>
                  <a:rPr lang="en-US" b="1" dirty="0"/>
                  <a:t>security definition</a:t>
                </a:r>
                <a:r>
                  <a:rPr lang="en-US" dirty="0"/>
                  <a:t> of a block cipher look like?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Some suggestions: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P1: </a:t>
                </a:r>
                <a:r>
                  <a:rPr lang="en-US" dirty="0"/>
                  <a:t>Should be hard to obtain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secret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P2: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P3: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P4:</a:t>
                </a:r>
                <a:r>
                  <a:rPr lang="en-US" dirty="0"/>
                  <a:t> Should be hard to obtain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P5:</a:t>
                </a:r>
                <a:r>
                  <a:rPr lang="en-US" dirty="0"/>
                  <a:t> Should be hard to learn any</a:t>
                </a:r>
                <a:r>
                  <a:rPr lang="en-US" i="1" dirty="0"/>
                  <a:t> bit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>
                    <a:effectLst/>
                  </a:rPr>
                  <a:t>P6: </a:t>
                </a:r>
                <a:r>
                  <a:rPr lang="en-US" dirty="0">
                    <a:effectLst/>
                  </a:rPr>
                  <a:t>Should be hard to detect </a:t>
                </a:r>
                <a:r>
                  <a:rPr lang="en-US" i="1" dirty="0">
                    <a:effectLst/>
                  </a:rPr>
                  <a:t>repetitions </a:t>
                </a:r>
                <a:r>
                  <a:rPr lang="en-US" dirty="0">
                    <a:effectLst/>
                  </a:rPr>
                  <a:t>among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dirty="0">
                    <a:effectLst/>
                  </a:rP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>
                    <a:effectLst/>
                  </a:rPr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P7: </a:t>
                </a:r>
                <a:r>
                  <a:rPr lang="en-US" dirty="0"/>
                  <a:t>…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8933322" y="2706646"/>
            <a:ext cx="2162896" cy="1710293"/>
            <a:chOff x="9698181" y="3094182"/>
            <a:chExt cx="2162894" cy="2105891"/>
          </a:xfrm>
        </p:grpSpPr>
        <p:sp>
          <p:nvSpPr>
            <p:cNvPr id="7" name="Right Brace 6"/>
            <p:cNvSpPr/>
            <p:nvPr/>
          </p:nvSpPr>
          <p:spPr bwMode="auto">
            <a:xfrm>
              <a:off x="9698181" y="3094182"/>
              <a:ext cx="335677" cy="2105891"/>
            </a:xfrm>
            <a:prstGeom prst="rightBrace">
              <a:avLst>
                <a:gd name="adj1" fmla="val 93395"/>
                <a:gd name="adj2" fmla="val 48241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033859" y="3765537"/>
              <a:ext cx="1827216" cy="7958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Not good enough!</a:t>
              </a:r>
            </a:p>
          </p:txBody>
        </p:sp>
      </p:grpSp>
      <p:cxnSp>
        <p:nvCxnSpPr>
          <p:cNvPr id="11" name="Straight Connector 10"/>
          <p:cNvCxnSpPr/>
          <p:nvPr/>
        </p:nvCxnSpPr>
        <p:spPr bwMode="auto">
          <a:xfrm>
            <a:off x="1423447" y="4628561"/>
            <a:ext cx="813965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 12"/>
          <p:cNvSpPr/>
          <p:nvPr/>
        </p:nvSpPr>
        <p:spPr>
          <a:xfrm>
            <a:off x="9268999" y="4443895"/>
            <a:ext cx="1946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4663" lvl="1"/>
            <a:r>
              <a:rPr lang="en-US" b="1" dirty="0">
                <a:solidFill>
                  <a:srgbClr val="FF0000"/>
                </a:solidFill>
              </a:rPr>
              <a:t>Impossible!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00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functions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4895700" y="2139010"/>
              <a:ext cx="2123166" cy="26077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06158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485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000…000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000…001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000…010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5402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111…111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62395668"/>
                  </p:ext>
                </p:extLst>
              </p:nvPr>
            </p:nvGraphicFramePr>
            <p:xfrm>
              <a:off x="4895700" y="2139010"/>
              <a:ext cx="2123166" cy="26077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6158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8564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1754" r="-100571" b="-65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1754" r="-1149" b="-6561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101754" r="-100571" b="-55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101754" r="-1149" b="-5561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205357" r="-100571" b="-4660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205357" r="-1149" b="-4660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300000" r="-100571" b="-35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300000" r="-1149" b="-3578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02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71" t="-323864" r="-100571" b="-6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149" t="-323864" r="-1149" b="-6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654386" r="-100571" b="-35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654386" r="-1149" b="-35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" name="Group 4"/>
          <p:cNvGrpSpPr/>
          <p:nvPr/>
        </p:nvGrpSpPr>
        <p:grpSpPr>
          <a:xfrm>
            <a:off x="5993882" y="4895685"/>
            <a:ext cx="1012792" cy="347524"/>
            <a:chOff x="10739511" y="5186358"/>
            <a:chExt cx="904510" cy="347524"/>
          </a:xfrm>
        </p:grpSpPr>
        <p:sp>
          <p:nvSpPr>
            <p:cNvPr id="6" name="Right Brace 5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>
                  <a:blip r:embed="rId3"/>
                  <a:stretch>
                    <a:fillRect r="-1471" b="-5000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4258456" y="2502214"/>
            <a:ext cx="490286" cy="2244502"/>
            <a:chOff x="7665538" y="2143125"/>
            <a:chExt cx="490286" cy="2064679"/>
          </a:xfrm>
        </p:grpSpPr>
        <p:sp>
          <p:nvSpPr>
            <p:cNvPr id="9" name="Right Brace 8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blipFill>
                <a:blip r:embed="rId10"/>
                <a:stretch>
                  <a:fillRect l="-1714" t="-23404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292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functions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60903572"/>
                  </p:ext>
                </p:extLst>
              </p:nvPr>
            </p:nvGraphicFramePr>
            <p:xfrm>
              <a:off x="4895700" y="2139010"/>
              <a:ext cx="2123166" cy="26077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06158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485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000…000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000…010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5402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111…111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60903572"/>
                  </p:ext>
                </p:extLst>
              </p:nvPr>
            </p:nvGraphicFramePr>
            <p:xfrm>
              <a:off x="4895700" y="2139010"/>
              <a:ext cx="2123166" cy="26077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106158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</a:tblGrid>
                  <a:tr h="3485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1754" r="-100571" b="-65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1149" t="-1754" r="-1149" b="-6561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101754" r="-100571" b="-55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1149" t="-101754" r="-1149" b="-5561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2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300000" r="-100571" b="-35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1149" t="-300000" r="-1149" b="-3578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3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4"/>
                      </a:ext>
                    </a:extLst>
                  </a:tr>
                  <a:tr h="5402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571" t="-323864" r="-100571" b="-6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01149" t="-323864" r="-1149" b="-6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5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654386" r="-100571" b="-35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1149" t="-654386" r="-1149" b="-35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blipFill>
                <a:blip r:embed="rId10"/>
                <a:stretch>
                  <a:fillRect l="-1714" t="-23404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 bwMode="auto">
          <a:xfrm>
            <a:off x="4991100" y="2517454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4991100" y="3210528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4991100" y="4433102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6038885" y="2522375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6043361" y="3210528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6043361" y="4426726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9028665"/>
                  </p:ext>
                </p:extLst>
              </p:nvPr>
            </p:nvGraphicFramePr>
            <p:xfrm>
              <a:off x="8614231" y="2497760"/>
              <a:ext cx="2429690" cy="20227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2969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1673999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←[ ]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400" b="0" i="1" u="sng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u="sng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nb-NO" sz="1400" b="0" i="1" u="sng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u="sng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  <m:r>
                                  <a:rPr lang="nb-NO" sz="1400" b="0" i="1" u="sng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: </m:t>
                                </m:r>
                              </m:oMath>
                            </m:oMathPara>
                          </a14:m>
                          <a:endParaRPr lang="nb-NO" sz="1400" b="0" i="0" u="sng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3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 ⊥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: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3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3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𝑇</m:t>
                              </m:r>
                              <m:sSup>
                                <m:sSupPr>
                                  <m:ctrlP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nb-NO" sz="14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d>
                                </m:e>
                                <m:sup/>
                              </m:sSup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9028665"/>
                  </p:ext>
                </p:extLst>
              </p:nvPr>
            </p:nvGraphicFramePr>
            <p:xfrm>
              <a:off x="8614231" y="2497760"/>
              <a:ext cx="2429690" cy="20227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2969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0227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251" t="-300" r="-501" b="-6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577" y="2502214"/>
            <a:ext cx="156143" cy="2282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575" y="3200714"/>
            <a:ext cx="156143" cy="2282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574" y="4431321"/>
            <a:ext cx="156143" cy="2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2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7" grpId="0" animBg="1"/>
      <p:bldP spid="19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 rot="2176594">
                <a:off x="4465614" y="3565247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465614" y="3565247"/>
                <a:ext cx="1039599" cy="27706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security; formal definition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0100999"/>
                  </p:ext>
                </p:extLst>
              </p:nvPr>
            </p:nvGraphicFramePr>
            <p:xfrm>
              <a:off x="2995074" y="14217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0100999"/>
                  </p:ext>
                </p:extLst>
              </p:nvPr>
            </p:nvGraphicFramePr>
            <p:xfrm>
              <a:off x="2995074" y="14217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47" t="-21267" r="-694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7754363"/>
                  </p:ext>
                </p:extLst>
              </p:nvPr>
            </p:nvGraphicFramePr>
            <p:xfrm>
              <a:off x="6353861" y="1421766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</m:t>
                              </m:r>
                              <m:r>
                                <a:rPr lang="nb-NO" sz="1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</m:oMath>
                          </a14:m>
                          <a:endParaRPr lang="nb-NO" sz="1200" b="1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7754363"/>
                  </p:ext>
                </p:extLst>
              </p:nvPr>
            </p:nvGraphicFramePr>
            <p:xfrm>
              <a:off x="6353861" y="1421766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38" t="-21818" r="-1014" b="-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237662" y="3754911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4470064" y="3161902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5957848" y="3125561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3360607" y="3925796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0607" y="3925796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368618" y="1493053"/>
            <a:ext cx="359929" cy="860254"/>
            <a:chOff x="6164897" y="1760194"/>
            <a:chExt cx="359929" cy="86025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 rot="2176594">
                <a:off x="4418873" y="3162284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418873" y="3162284"/>
                <a:ext cx="1039599" cy="2770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6000344" y="3547371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6000344" y="3547371"/>
                <a:ext cx="665695" cy="27706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179556">
                <a:off x="6014146" y="3150671"/>
                <a:ext cx="687574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9556">
                <a:off x="6014146" y="3150671"/>
                <a:ext cx="687574" cy="27706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4814139" y="225736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4814139" y="2257360"/>
                <a:ext cx="500063" cy="246221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5774986" y="2221618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5774986" y="2221618"/>
                <a:ext cx="500063" cy="246221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470064" y="3161902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5957848" y="3125561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353861" y="3421750"/>
                <a:ext cx="5271047" cy="147514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nb-NO" sz="1600" i="1" dirty="0">
                  <a:latin typeface="Cambria Math" panose="02040503050406030204" pitchFamily="18" charset="0"/>
                </a:endParaRPr>
              </a:p>
              <a:p>
                <a:r>
                  <a:rPr lang="nb-NO" sz="1600" dirty="0"/>
                  <a:t>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1600" dirty="0"/>
                  <a:t> = adversary is doing well</a:t>
                </a:r>
              </a:p>
              <a:p>
                <a:pPr algn="ctr"/>
                <a:endParaRPr lang="en-US" sz="1600" dirty="0"/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sz="1600" dirty="0"/>
                  <a:t> = adversary is doing poorly</a:t>
                </a:r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861" y="3421750"/>
                <a:ext cx="5271047" cy="1475147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45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35" grpId="0" animBg="1"/>
      <p:bldP spid="18" grpId="0" animBg="1"/>
      <p:bldP spid="15" grpId="0"/>
      <p:bldP spid="15" grpId="1"/>
      <p:bldP spid="19" grpId="0"/>
      <p:bldP spid="19" grpId="1"/>
      <p:bldP spid="20" grpId="0"/>
      <p:bldP spid="20" grpId="1"/>
      <p:bldP spid="8" grpId="0"/>
      <p:bldP spid="8" grpId="1"/>
      <p:bldP spid="22" grpId="0"/>
      <p:bldP spid="22" grpId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security; formal definition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0100999"/>
                  </p:ext>
                </p:extLst>
              </p:nvPr>
            </p:nvGraphicFramePr>
            <p:xfrm>
              <a:off x="2995074" y="14217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0100999"/>
                  </p:ext>
                </p:extLst>
              </p:nvPr>
            </p:nvGraphicFramePr>
            <p:xfrm>
              <a:off x="2995074" y="14217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7" t="-21267" r="-694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7754363"/>
                  </p:ext>
                </p:extLst>
              </p:nvPr>
            </p:nvGraphicFramePr>
            <p:xfrm>
              <a:off x="6353861" y="1421766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</m:t>
                              </m:r>
                              <m:r>
                                <a:rPr lang="nb-NO" sz="1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</m:oMath>
                          </a14:m>
                          <a:endParaRPr lang="nb-NO" sz="1200" b="1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7754363"/>
                  </p:ext>
                </p:extLst>
              </p:nvPr>
            </p:nvGraphicFramePr>
            <p:xfrm>
              <a:off x="6353861" y="1421766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38" t="-21818" r="-1014" b="-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237662" y="3754911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4470064" y="3161902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5957848" y="3125561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3360607" y="3925796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0607" y="3925796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368618" y="1493053"/>
            <a:ext cx="359929" cy="860254"/>
            <a:chOff x="6164897" y="1760194"/>
            <a:chExt cx="359929" cy="86025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353861" y="3421750"/>
                <a:ext cx="5271047" cy="147514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nb-NO" sz="1600" i="1" dirty="0">
                  <a:latin typeface="Cambria Math" panose="02040503050406030204" pitchFamily="18" charset="0"/>
                </a:endParaRPr>
              </a:p>
              <a:p>
                <a:r>
                  <a:rPr lang="nb-NO" sz="1600" dirty="0"/>
                  <a:t>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en-US" sz="1600" dirty="0"/>
                  <a:t> = adversary is doing well  </a:t>
                </a:r>
              </a:p>
              <a:p>
                <a:pPr algn="ctr"/>
                <a:endParaRPr lang="en-US" sz="1600" dirty="0"/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sz="1600" dirty="0"/>
                  <a:t> = adversary is doing poorly</a:t>
                </a:r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861" y="3421750"/>
                <a:ext cx="5271047" cy="147514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val Callout 24"/>
              <p:cNvSpPr/>
              <p:nvPr/>
            </p:nvSpPr>
            <p:spPr bwMode="auto">
              <a:xfrm>
                <a:off x="587668" y="2573407"/>
                <a:ext cx="3744665" cy="1818712"/>
              </a:xfrm>
              <a:prstGeom prst="wedgeEllipseCallout">
                <a:avLst>
                  <a:gd name="adj1" fmla="val 9937"/>
                  <a:gd name="adj2" fmla="val 94413"/>
                </a:avLst>
              </a:prstGeom>
              <a:solidFill>
                <a:srgbClr val="FCB4AA"/>
              </a:solidFill>
              <a:ln w="5715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tlCol="0" anchor="ctr"/>
              <a:lstStyle/>
              <a:p>
                <a:r>
                  <a:rPr lang="en-US" dirty="0"/>
                  <a:t>Intuitive idea: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is a </a:t>
                </a:r>
                <a:r>
                  <a:rPr lang="en-US" b="1" dirty="0"/>
                  <a:t>secure </a:t>
                </a:r>
              </a:p>
              <a:p>
                <a:r>
                  <a:rPr lang="en-US" b="1" dirty="0"/>
                  <a:t>PRF</a:t>
                </a:r>
                <a:r>
                  <a:rPr lang="en-US" dirty="0"/>
                  <a:t>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dirty="0"/>
                  <a:t> is “</a:t>
                </a:r>
                <a:r>
                  <a:rPr lang="en-US" i="1" dirty="0"/>
                  <a:t>small</a:t>
                </a:r>
                <a:r>
                  <a:rPr lang="en-US" dirty="0"/>
                  <a:t>” </a:t>
                </a:r>
              </a:p>
              <a:p>
                <a:r>
                  <a:rPr lang="en-US" dirty="0"/>
                  <a:t>for all “</a:t>
                </a:r>
                <a:r>
                  <a:rPr lang="en-US" i="1" dirty="0"/>
                  <a:t>reasonable</a:t>
                </a:r>
                <a:r>
                  <a:rPr lang="en-US" dirty="0"/>
                  <a:t>”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Oval Callout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668" y="2573407"/>
                <a:ext cx="3744665" cy="1818712"/>
              </a:xfrm>
              <a:prstGeom prst="wedgeEllipseCallout">
                <a:avLst>
                  <a:gd name="adj1" fmla="val 9937"/>
                  <a:gd name="adj2" fmla="val 94413"/>
                </a:avLst>
              </a:prstGeom>
              <a:blipFill rotWithShape="0">
                <a:blip r:embed="rId13"/>
                <a:stretch>
                  <a:fillRect/>
                </a:stretch>
              </a:blipFill>
              <a:ln w="5715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035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"advantage"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</a:t>
                </a:r>
                <a:r>
                  <a:rPr lang="en-US" sz="1800" b="1" dirty="0"/>
                  <a:t>secure PRF</a:t>
                </a:r>
                <a:r>
                  <a:rPr lang="en-US" sz="1800" dirty="0"/>
                  <a:t>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"</a:t>
                </a:r>
                <a:r>
                  <a:rPr lang="en-US" sz="1800" i="1" dirty="0"/>
                  <a:t>small" </a:t>
                </a:r>
                <a:r>
                  <a:rPr lang="en-US" sz="1800" dirty="0"/>
                  <a:t>for </a:t>
                </a:r>
                <a:r>
                  <a:rPr lang="en-US" sz="1800" i="1" dirty="0"/>
                  <a:t>all</a:t>
                </a:r>
                <a:r>
                  <a:rPr lang="en-US" sz="1800" dirty="0"/>
                  <a:t> adversaries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that use a "</a:t>
                </a:r>
                <a:r>
                  <a:rPr lang="en-US" sz="1800" i="1" dirty="0"/>
                  <a:t>reasonable</a:t>
                </a:r>
                <a:r>
                  <a:rPr lang="en-US" sz="1800" dirty="0"/>
                  <a:t>" amount of resources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Advantage depends on the adversary's: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strategy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available resources: running time, number of oracle calls (calls to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/>
                  <a:t>), memory…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What does </a:t>
                </a:r>
                <a:r>
                  <a:rPr lang="en-US" sz="1800" i="1" dirty="0"/>
                  <a:t>small</a:t>
                </a:r>
                <a:r>
                  <a:rPr lang="en-US" sz="1800" dirty="0"/>
                  <a:t> and </a:t>
                </a:r>
                <a:r>
                  <a:rPr lang="en-US" sz="1800" i="1" dirty="0"/>
                  <a:t>reasonable </a:t>
                </a:r>
                <a:r>
                  <a:rPr lang="en-US" sz="1800" dirty="0"/>
                  <a:t>mean?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Example:</a:t>
                </a:r>
                <a:r>
                  <a:rPr lang="en-US" sz="1600" b="1" dirty="0">
                    <a:solidFill>
                      <a:schemeClr val="accent2"/>
                    </a:solidFill>
                  </a:rPr>
                  <a:t> 128-bit</a:t>
                </a:r>
                <a:r>
                  <a:rPr lang="en-US" sz="1600" dirty="0"/>
                  <a:t> security:</a:t>
                </a:r>
                <a:br>
                  <a:rPr lang="en-US" sz="1600" dirty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den>
                    </m:f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474663" lvl="1" indent="0"/>
                <a:r>
                  <a:rPr lang="en-US" sz="1600" dirty="0"/>
                  <a:t>    for all adversaries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that run in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1600" dirty="0"/>
              </a:p>
              <a:p>
                <a:pPr marL="474663" lvl="1" indent="0"/>
                <a:r>
                  <a:rPr lang="en-US" sz="1600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Example: </a:t>
                </a:r>
                <a:r>
                  <a:rPr lang="en-US" sz="1600" dirty="0"/>
                  <a:t>a PRF is </a:t>
                </a:r>
                <a:r>
                  <a:rPr lang="en-US" sz="1600" i="1" dirty="0"/>
                  <a:t>insecure</a:t>
                </a:r>
                <a:r>
                  <a:rPr lang="en-US" sz="1600" dirty="0"/>
                  <a:t> if we can come up with an adversary having good advantage and not using too many resources 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388100" y="3797301"/>
                <a:ext cx="190500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8100" y="3797301"/>
                <a:ext cx="190500" cy="338554"/>
              </a:xfrm>
              <a:prstGeom prst="rect">
                <a:avLst/>
              </a:prstGeom>
              <a:blipFill rotWithShape="0">
                <a:blip r:embed="rId3"/>
                <a:stretch>
                  <a:fillRect r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94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Define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by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>
                  <a:solidFill>
                    <a:schemeClr val="accent2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not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242264" y="4501686"/>
                <a:ext cx="14917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264" y="4501686"/>
                <a:ext cx="1491700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85334" y="4501686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501686"/>
                <a:ext cx="7035502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85334" y="4905521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905521"/>
                <a:ext cx="7035502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4011440"/>
                  </p:ext>
                </p:extLst>
              </p:nvPr>
            </p:nvGraphicFramePr>
            <p:xfrm>
              <a:off x="7870597" y="1236377"/>
              <a:ext cx="1349603" cy="120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0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2880">
                    <a:tc>
                      <a:txBody>
                        <a:bodyPr/>
                        <a:lstStyle/>
                        <a:p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3312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4011440"/>
                  </p:ext>
                </p:extLst>
              </p:nvPr>
            </p:nvGraphicFramePr>
            <p:xfrm>
              <a:off x="7870597" y="1236377"/>
              <a:ext cx="1349603" cy="120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0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7288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933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50" t="-29870" r="-901" b="-1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3510595"/>
                  </p:ext>
                </p:extLst>
              </p:nvPr>
            </p:nvGraphicFramePr>
            <p:xfrm>
              <a:off x="9881029" y="1235650"/>
              <a:ext cx="1351475" cy="12072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47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30037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772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9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9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3510595"/>
                  </p:ext>
                </p:extLst>
              </p:nvPr>
            </p:nvGraphicFramePr>
            <p:xfrm>
              <a:off x="9881029" y="1235650"/>
              <a:ext cx="1351475" cy="12072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4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30037">
                    <a:tc>
                      <a:txBody>
                        <a:bodyPr/>
                        <a:lstStyle/>
                        <a:p>
                          <a:r>
                            <a:rPr lang="en-US" sz="9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9772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448" t="-24224" r="-897" b="-18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7730149" y="1481224"/>
            <a:ext cx="3788751" cy="2632893"/>
            <a:chOff x="5839711" y="1572395"/>
            <a:chExt cx="6661578" cy="4629289"/>
          </a:xfrm>
        </p:grpSpPr>
        <p:cxnSp>
          <p:nvCxnSpPr>
            <p:cNvPr id="28" name="Straight Arrow Connector 27"/>
            <p:cNvCxnSpPr/>
            <p:nvPr/>
          </p:nvCxnSpPr>
          <p:spPr bwMode="auto">
            <a:xfrm>
              <a:off x="8091154" y="3363616"/>
              <a:ext cx="659914" cy="52529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 flipH="1">
              <a:off x="9372575" y="3378197"/>
              <a:ext cx="616612" cy="59265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Oval Callout 30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900" b="1" dirty="0"/>
                    <a:t>I’m in World </a:t>
                  </a:r>
                  <a14:m>
                    <m:oMath xmlns:m="http://schemas.openxmlformats.org/officeDocument/2006/math"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900" b="1" dirty="0"/>
                </a:p>
              </p:txBody>
            </p:sp>
          </mc:Choice>
          <mc:Fallback xmlns="">
            <p:sp>
              <p:nvSpPr>
                <p:cNvPr id="31" name="Oval Callout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13"/>
                  <a:stretch>
                    <a:fillRect l="-578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ounded Rectangle 31"/>
                <p:cNvSpPr/>
                <p:nvPr/>
              </p:nvSpPr>
              <p:spPr bwMode="auto">
                <a:xfrm>
                  <a:off x="5839711" y="5152359"/>
                  <a:ext cx="6661578" cy="1049325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900" b="1" dirty="0"/>
                    <a:t>Definition: </a:t>
                  </a:r>
                  <a:r>
                    <a:rPr lang="nb-NO" sz="900" dirty="0"/>
                    <a:t>The </a:t>
                  </a:r>
                  <a:r>
                    <a:rPr lang="nb-NO" sz="900" b="1" dirty="0"/>
                    <a:t>PRF-advantage </a:t>
                  </a:r>
                  <a:r>
                    <a:rPr lang="nb-NO" sz="900" dirty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900" dirty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900" dirty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9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9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9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9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9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9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2" name="Rounded 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9711" y="5152359"/>
                  <a:ext cx="6661578" cy="104932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7283" y="1951717"/>
              <a:ext cx="340056" cy="49717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8783735" y="1572395"/>
                  <a:ext cx="495489" cy="40586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900" dirty="0"/>
                    <a:t> </a:t>
                  </a:r>
                  <a14:m>
                    <m:oMath xmlns:m="http://schemas.openxmlformats.org/officeDocument/2006/math">
                      <m:r>
                        <a:rPr lang="nb-NO" sz="9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3735" y="1572395"/>
                  <a:ext cx="495489" cy="405861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4035546"/>
                  </p:ext>
                </p:extLst>
              </p:nvPr>
            </p:nvGraphicFramePr>
            <p:xfrm>
              <a:off x="1106434" y="2276038"/>
              <a:ext cx="5093683" cy="18757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936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76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540475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     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receive back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or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receive back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or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</a:rPr>
                            <a:t> O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1,        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if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⊕</m:t>
                                      </m:r>
                                      <m:sSup>
                                        <m:sSupPr>
                                          <m:ctrlP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  <m:sup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&amp;0,      </m:t>
                                      </m:r>
                                      <m: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otherwise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        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4035546"/>
                  </p:ext>
                </p:extLst>
              </p:nvPr>
            </p:nvGraphicFramePr>
            <p:xfrm>
              <a:off x="1106434" y="2276038"/>
              <a:ext cx="5093683" cy="18757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9368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7"/>
                          <a:stretch>
                            <a:fillRect l="-119" t="-1818" r="-239" b="-830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5404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7"/>
                          <a:stretch>
                            <a:fillRect l="-119" t="-22047" r="-239" b="-799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ectangle 3"/>
          <p:cNvSpPr/>
          <p:nvPr/>
        </p:nvSpPr>
        <p:spPr bwMode="auto">
          <a:xfrm>
            <a:off x="2733964" y="2676803"/>
            <a:ext cx="3260436" cy="391189"/>
          </a:xfrm>
          <a:prstGeom prst="rect">
            <a:avLst/>
          </a:prstGeom>
          <a:solidFill>
            <a:srgbClr val="E6E6E6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1193801" y="3039627"/>
            <a:ext cx="4726707" cy="391189"/>
          </a:xfrm>
          <a:prstGeom prst="rect">
            <a:avLst/>
          </a:prstGeom>
          <a:solidFill>
            <a:srgbClr val="E6E6E6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1187486" y="3517317"/>
            <a:ext cx="2609814" cy="559398"/>
          </a:xfrm>
          <a:prstGeom prst="rect">
            <a:avLst/>
          </a:prstGeom>
          <a:solidFill>
            <a:srgbClr val="E6E6E6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285334" y="5332476"/>
                <a:ext cx="728685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′∣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   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332476"/>
                <a:ext cx="7286859" cy="338554"/>
              </a:xfrm>
              <a:prstGeom prst="rect">
                <a:avLst/>
              </a:prstGeom>
              <a:blipFill rotWithShape="0">
                <a:blip r:embed="rId1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285334" y="5720045"/>
                <a:ext cx="605037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1⋅1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           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720045"/>
                <a:ext cx="6050374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38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4" grpId="0" animBg="1"/>
      <p:bldP spid="4" grpId="1" animBg="1"/>
      <p:bldP spid="23" grpId="0" animBg="1"/>
      <p:bldP spid="23" grpId="1" animBg="1"/>
      <p:bldP spid="24" grpId="0" animBg="1"/>
      <p:bldP spid="24" grpId="1" animBg="1"/>
      <p:bldP spid="26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285334" y="5720045"/>
                <a:ext cx="605037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1⋅1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           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720045"/>
                <a:ext cx="6050374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1004712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Define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by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>
                  <a:solidFill>
                    <a:schemeClr val="accent2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not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1004712"/>
              </a:xfrm>
              <a:blipFill rotWithShape="0">
                <a:blip r:embed="rId4"/>
                <a:stretch>
                  <a:fillRect l="-328" t="-3659" b="-12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85334" y="4905521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905521"/>
                <a:ext cx="7035502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85334" y="5332476"/>
                <a:ext cx="625542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′∣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332476"/>
                <a:ext cx="6255426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3510595"/>
                  </p:ext>
                </p:extLst>
              </p:nvPr>
            </p:nvGraphicFramePr>
            <p:xfrm>
              <a:off x="9881029" y="1235650"/>
              <a:ext cx="1351475" cy="12072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47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30037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772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9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9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3510595"/>
                  </p:ext>
                </p:extLst>
              </p:nvPr>
            </p:nvGraphicFramePr>
            <p:xfrm>
              <a:off x="9881029" y="1235650"/>
              <a:ext cx="1351475" cy="12072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4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30037">
                    <a:tc>
                      <a:txBody>
                        <a:bodyPr/>
                        <a:lstStyle/>
                        <a:p>
                          <a:r>
                            <a:rPr lang="en-US" sz="9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9772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448" t="-24224" r="-897" b="-18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1975487"/>
                  </p:ext>
                </p:extLst>
              </p:nvPr>
            </p:nvGraphicFramePr>
            <p:xfrm>
              <a:off x="7870597" y="1236377"/>
              <a:ext cx="1349603" cy="120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0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2880">
                    <a:tc>
                      <a:txBody>
                        <a:bodyPr/>
                        <a:lstStyle/>
                        <a:p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3312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1975487"/>
                  </p:ext>
                </p:extLst>
              </p:nvPr>
            </p:nvGraphicFramePr>
            <p:xfrm>
              <a:off x="7870597" y="1236377"/>
              <a:ext cx="1349603" cy="120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0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7288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933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450" t="-29870" r="-901" b="-1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6448064"/>
                  </p:ext>
                </p:extLst>
              </p:nvPr>
            </p:nvGraphicFramePr>
            <p:xfrm>
              <a:off x="1106434" y="2276038"/>
              <a:ext cx="5093683" cy="18757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936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76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540475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     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receive back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or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receive back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or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</a:rPr>
                            <a:t> O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1,        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if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⊕</m:t>
                                      </m:r>
                                      <m:sSup>
                                        <m:sSupPr>
                                          <m:ctrlP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  <m:sup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&amp;0,      </m:t>
                                      </m:r>
                                      <m: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otherwise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        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6448064"/>
                  </p:ext>
                </p:extLst>
              </p:nvPr>
            </p:nvGraphicFramePr>
            <p:xfrm>
              <a:off x="1106434" y="2276038"/>
              <a:ext cx="5093683" cy="18757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9368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3"/>
                          <a:stretch>
                            <a:fillRect l="-119" t="-1818" r="-239" b="-830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5404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3"/>
                          <a:stretch>
                            <a:fillRect l="-119" t="-22047" r="-239" b="-799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87937" y="5720045"/>
                <a:ext cx="340439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⊕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′=</m:t>
                                  </m:r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937" y="5720045"/>
                <a:ext cx="3404394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7730149" y="1481224"/>
            <a:ext cx="3788751" cy="2632893"/>
            <a:chOff x="5839711" y="1572395"/>
            <a:chExt cx="6661578" cy="4629289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8091154" y="3363616"/>
              <a:ext cx="659914" cy="52529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/>
            <p:nvPr/>
          </p:nvCxnSpPr>
          <p:spPr bwMode="auto">
            <a:xfrm flipH="1">
              <a:off x="9372575" y="3378197"/>
              <a:ext cx="616612" cy="59265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Callout 39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900" b="1" dirty="0"/>
                    <a:t>I’m in World </a:t>
                  </a:r>
                  <a14:m>
                    <m:oMath xmlns:m="http://schemas.openxmlformats.org/officeDocument/2006/math"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900" b="1" dirty="0"/>
                </a:p>
              </p:txBody>
            </p:sp>
          </mc:Choice>
          <mc:Fallback xmlns="">
            <p:sp>
              <p:nvSpPr>
                <p:cNvPr id="31" name="Oval Callout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16"/>
                  <a:stretch>
                    <a:fillRect l="-578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ounded Rectangle 40"/>
                <p:cNvSpPr/>
                <p:nvPr/>
              </p:nvSpPr>
              <p:spPr bwMode="auto">
                <a:xfrm>
                  <a:off x="5839711" y="5152359"/>
                  <a:ext cx="6661578" cy="1049325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900" b="1" dirty="0"/>
                    <a:t>Definition: </a:t>
                  </a:r>
                  <a:r>
                    <a:rPr lang="nb-NO" sz="900" dirty="0"/>
                    <a:t>The </a:t>
                  </a:r>
                  <a:r>
                    <a:rPr lang="nb-NO" sz="900" b="1" dirty="0"/>
                    <a:t>PRF-advantage </a:t>
                  </a:r>
                  <a:r>
                    <a:rPr lang="nb-NO" sz="900" dirty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900" dirty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900" dirty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9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9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9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9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9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9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2" name="Rounded 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9711" y="5152359"/>
                  <a:ext cx="6661578" cy="1049325"/>
                </a:xfrm>
                <a:prstGeom prst="round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7283" y="1951717"/>
              <a:ext cx="340056" cy="49717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8783735" y="1572395"/>
                  <a:ext cx="495489" cy="40586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900" dirty="0"/>
                    <a:t> </a:t>
                  </a:r>
                  <a14:m>
                    <m:oMath xmlns:m="http://schemas.openxmlformats.org/officeDocument/2006/math">
                      <m:r>
                        <a:rPr lang="nb-NO" sz="9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3735" y="1572395"/>
                  <a:ext cx="495489" cy="405861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242264" y="4501686"/>
                <a:ext cx="14917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264" y="4501686"/>
                <a:ext cx="1491700" cy="338554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285334" y="4501686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501686"/>
                <a:ext cx="7035502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759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Define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by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>
                  <a:solidFill>
                    <a:schemeClr val="accent2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not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7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85334" y="4905521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905521"/>
                <a:ext cx="7035502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3510595"/>
                  </p:ext>
                </p:extLst>
              </p:nvPr>
            </p:nvGraphicFramePr>
            <p:xfrm>
              <a:off x="9881029" y="1235650"/>
              <a:ext cx="1351475" cy="12072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47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30037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772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9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9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3510595"/>
                  </p:ext>
                </p:extLst>
              </p:nvPr>
            </p:nvGraphicFramePr>
            <p:xfrm>
              <a:off x="9881029" y="1235650"/>
              <a:ext cx="1351475" cy="12072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4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30037">
                    <a:tc>
                      <a:txBody>
                        <a:bodyPr/>
                        <a:lstStyle/>
                        <a:p>
                          <a:r>
                            <a:rPr lang="en-US" sz="9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9772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448" t="-24224" r="-897" b="-18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285334" y="6136494"/>
                <a:ext cx="4712518" cy="6455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6136494"/>
                <a:ext cx="4712518" cy="64556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1975487"/>
                  </p:ext>
                </p:extLst>
              </p:nvPr>
            </p:nvGraphicFramePr>
            <p:xfrm>
              <a:off x="7870597" y="1236377"/>
              <a:ext cx="1349603" cy="120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0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2880">
                    <a:tc>
                      <a:txBody>
                        <a:bodyPr/>
                        <a:lstStyle/>
                        <a:p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3312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1975487"/>
                  </p:ext>
                </p:extLst>
              </p:nvPr>
            </p:nvGraphicFramePr>
            <p:xfrm>
              <a:off x="7870597" y="1236377"/>
              <a:ext cx="1349603" cy="120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0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7288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933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3"/>
                          <a:stretch>
                            <a:fillRect l="-450" t="-29870" r="-901" b="-1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6448064"/>
                  </p:ext>
                </p:extLst>
              </p:nvPr>
            </p:nvGraphicFramePr>
            <p:xfrm>
              <a:off x="1106434" y="2276038"/>
              <a:ext cx="5093683" cy="18757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936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76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540475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     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receive back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or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receive back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or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</a:rPr>
                            <a:t> O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1,        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if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⊕</m:t>
                                      </m:r>
                                      <m:sSup>
                                        <m:sSupPr>
                                          <m:ctrlP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  <m:sup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&amp;0,      </m:t>
                                      </m:r>
                                      <m: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otherwise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        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6448064"/>
                  </p:ext>
                </p:extLst>
              </p:nvPr>
            </p:nvGraphicFramePr>
            <p:xfrm>
              <a:off x="1106434" y="2276038"/>
              <a:ext cx="5093683" cy="18757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9368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4"/>
                          <a:stretch>
                            <a:fillRect l="-119" t="-1818" r="-239" b="-830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5404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4"/>
                          <a:stretch>
                            <a:fillRect l="-119" t="-22047" r="-239" b="-799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285334" y="5332476"/>
                <a:ext cx="625542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′∣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332476"/>
                <a:ext cx="6255426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6910013" y="6182596"/>
                <a:ext cx="1847280" cy="5533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1−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2⋅2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013" y="6182596"/>
                <a:ext cx="1847280" cy="55335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242264" y="4501686"/>
                <a:ext cx="14917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264" y="4501686"/>
                <a:ext cx="1491700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285334" y="4501686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501686"/>
                <a:ext cx="7035502" cy="338554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285334" y="5720045"/>
                <a:ext cx="605037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1⋅1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           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720045"/>
                <a:ext cx="6050374" cy="338554"/>
              </a:xfrm>
              <a:prstGeom prst="rect">
                <a:avLst/>
              </a:prstGeom>
              <a:blipFill rotWithShape="0">
                <a:blip r:embed="rId2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5487937" y="5720045"/>
                <a:ext cx="292208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937" y="5720045"/>
                <a:ext cx="2922082" cy="338554"/>
              </a:xfrm>
              <a:prstGeom prst="rect">
                <a:avLst/>
              </a:prstGeom>
              <a:blipFill rotWithShape="0">
                <a:blip r:embed="rId2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7730149" y="1481224"/>
            <a:ext cx="3788751" cy="2632893"/>
            <a:chOff x="7730149" y="1481224"/>
            <a:chExt cx="3788751" cy="2632893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9010650" y="2499975"/>
              <a:ext cx="375324" cy="29876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/>
            <p:nvPr/>
          </p:nvCxnSpPr>
          <p:spPr bwMode="auto">
            <a:xfrm flipH="1">
              <a:off x="9739454" y="2508268"/>
              <a:ext cx="350696" cy="33707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Callout 39"/>
                <p:cNvSpPr/>
                <p:nvPr/>
              </p:nvSpPr>
              <p:spPr bwMode="auto">
                <a:xfrm>
                  <a:off x="8271739" y="2874075"/>
                  <a:ext cx="873131" cy="432755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900" b="1" dirty="0"/>
                    <a:t>I’m in World </a:t>
                  </a:r>
                  <a14:m>
                    <m:oMath xmlns:m="http://schemas.openxmlformats.org/officeDocument/2006/math"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900" b="1" dirty="0"/>
                </a:p>
              </p:txBody>
            </p:sp>
          </mc:Choice>
          <mc:Fallback xmlns="">
            <p:sp>
              <p:nvSpPr>
                <p:cNvPr id="40" name="Oval Callout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271739" y="2874075"/>
                  <a:ext cx="873131" cy="432755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>
                  <a:blip r:embed="rId3"/>
                  <a:stretch>
                    <a:fillRect l="-578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ounded Rectangle 40"/>
                <p:cNvSpPr/>
                <p:nvPr/>
              </p:nvSpPr>
              <p:spPr bwMode="auto">
                <a:xfrm>
                  <a:off x="7730149" y="3517317"/>
                  <a:ext cx="3788751" cy="596800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900" b="1" dirty="0"/>
                    <a:t>Definition: </a:t>
                  </a:r>
                  <a:r>
                    <a:rPr lang="nb-NO" sz="900" dirty="0"/>
                    <a:t>The </a:t>
                  </a:r>
                  <a:r>
                    <a:rPr lang="nb-NO" sz="900" b="1" dirty="0"/>
                    <a:t>PRF-advantage </a:t>
                  </a:r>
                  <a:r>
                    <a:rPr lang="nb-NO" sz="900" dirty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900" dirty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900" dirty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9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9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9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9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9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9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1" name="Rounded 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30149" y="3517317"/>
                  <a:ext cx="3788751" cy="596800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0508" y="1696962"/>
              <a:ext cx="193406" cy="28276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9404553" y="1481224"/>
                  <a:ext cx="281808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900" dirty="0"/>
                    <a:t> </a:t>
                  </a:r>
                  <a14:m>
                    <m:oMath xmlns:m="http://schemas.openxmlformats.org/officeDocument/2006/math">
                      <m:r>
                        <a:rPr lang="nb-NO" sz="9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04553" y="1481224"/>
                  <a:ext cx="281808" cy="2308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xmlns="" id="{4604FB36-09DB-4AC8-B8EE-3C1CAD44A3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9339308" y="2776884"/>
              <a:ext cx="483679" cy="6013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430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Define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by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>
                  <a:solidFill>
                    <a:schemeClr val="accent2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not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75636" y="4371051"/>
                <a:ext cx="1847280" cy="5533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1−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2⋅2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636" y="4371051"/>
                <a:ext cx="1847280" cy="55335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3510595"/>
                  </p:ext>
                </p:extLst>
              </p:nvPr>
            </p:nvGraphicFramePr>
            <p:xfrm>
              <a:off x="9881029" y="1235650"/>
              <a:ext cx="1351475" cy="12072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47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30037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772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9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9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3510595"/>
                  </p:ext>
                </p:extLst>
              </p:nvPr>
            </p:nvGraphicFramePr>
            <p:xfrm>
              <a:off x="9881029" y="1235650"/>
              <a:ext cx="1351475" cy="12072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4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30037">
                    <a:tc>
                      <a:txBody>
                        <a:bodyPr/>
                        <a:lstStyle/>
                        <a:p>
                          <a:r>
                            <a:rPr lang="en-US" sz="9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9772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448" t="-24224" r="-897" b="-18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242264" y="5282427"/>
                <a:ext cx="3080652" cy="3990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264" y="5282427"/>
                <a:ext cx="3080652" cy="39902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151087" y="5201155"/>
                <a:ext cx="2264228" cy="5615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2⋅(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⋅2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)−1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087" y="5201155"/>
                <a:ext cx="2264228" cy="56156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6200117" y="5342893"/>
                <a:ext cx="115890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nb-NO" sz="1600" b="1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nb-NO" sz="1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0117" y="5342893"/>
                <a:ext cx="1158907" cy="33855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1975487"/>
                  </p:ext>
                </p:extLst>
              </p:nvPr>
            </p:nvGraphicFramePr>
            <p:xfrm>
              <a:off x="7870597" y="1236377"/>
              <a:ext cx="1349603" cy="120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0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2880">
                    <a:tc>
                      <a:txBody>
                        <a:bodyPr/>
                        <a:lstStyle/>
                        <a:p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3312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1975487"/>
                  </p:ext>
                </p:extLst>
              </p:nvPr>
            </p:nvGraphicFramePr>
            <p:xfrm>
              <a:off x="7870597" y="1236377"/>
              <a:ext cx="1349603" cy="120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0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7288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933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5"/>
                          <a:stretch>
                            <a:fillRect l="-450" t="-29870" r="-901" b="-1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6448064"/>
                  </p:ext>
                </p:extLst>
              </p:nvPr>
            </p:nvGraphicFramePr>
            <p:xfrm>
              <a:off x="1106434" y="2276038"/>
              <a:ext cx="5093683" cy="18757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936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76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540475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     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receive back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or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receive back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or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</a:rPr>
                            <a:t> O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1,        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if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⊕</m:t>
                                      </m:r>
                                      <m:sSup>
                                        <m:sSupPr>
                                          <m:ctrlP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  <m:sup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&amp;0,      </m:t>
                                      </m:r>
                                      <m: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otherwise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        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6448064"/>
                  </p:ext>
                </p:extLst>
              </p:nvPr>
            </p:nvGraphicFramePr>
            <p:xfrm>
              <a:off x="1106434" y="2276038"/>
              <a:ext cx="5093683" cy="18757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9368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119" t="-1818" r="-239" b="-830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5404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119" t="-22047" r="-239" b="-799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242264" y="4501686"/>
                <a:ext cx="14917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264" y="4501686"/>
                <a:ext cx="1491700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7730149" y="1481224"/>
            <a:ext cx="3788751" cy="2632893"/>
            <a:chOff x="7730149" y="1481224"/>
            <a:chExt cx="3788751" cy="2632893"/>
          </a:xfrm>
        </p:grpSpPr>
        <p:cxnSp>
          <p:nvCxnSpPr>
            <p:cNvPr id="33" name="Straight Arrow Connector 32"/>
            <p:cNvCxnSpPr/>
            <p:nvPr/>
          </p:nvCxnSpPr>
          <p:spPr bwMode="auto">
            <a:xfrm>
              <a:off x="9010650" y="2499975"/>
              <a:ext cx="375324" cy="29876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/>
            <p:cNvCxnSpPr/>
            <p:nvPr/>
          </p:nvCxnSpPr>
          <p:spPr bwMode="auto">
            <a:xfrm flipH="1">
              <a:off x="9739454" y="2508268"/>
              <a:ext cx="350696" cy="33707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Oval Callout 34"/>
                <p:cNvSpPr/>
                <p:nvPr/>
              </p:nvSpPr>
              <p:spPr bwMode="auto">
                <a:xfrm>
                  <a:off x="8271739" y="2874075"/>
                  <a:ext cx="873131" cy="432755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900" b="1" dirty="0"/>
                    <a:t>I’m in World </a:t>
                  </a:r>
                  <a14:m>
                    <m:oMath xmlns:m="http://schemas.openxmlformats.org/officeDocument/2006/math"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900" b="1" dirty="0"/>
                </a:p>
              </p:txBody>
            </p:sp>
          </mc:Choice>
          <mc:Fallback xmlns="">
            <p:sp>
              <p:nvSpPr>
                <p:cNvPr id="40" name="Oval Callout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271739" y="2874075"/>
                  <a:ext cx="873131" cy="432755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>
                  <a:blip r:embed="rId23"/>
                  <a:stretch>
                    <a:fillRect l="-578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ed Rectangle 35"/>
                <p:cNvSpPr/>
                <p:nvPr/>
              </p:nvSpPr>
              <p:spPr bwMode="auto">
                <a:xfrm>
                  <a:off x="7730149" y="3517317"/>
                  <a:ext cx="3788751" cy="596800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900" b="1" dirty="0"/>
                    <a:t>Definition: </a:t>
                  </a:r>
                  <a:r>
                    <a:rPr lang="nb-NO" sz="900" dirty="0"/>
                    <a:t>The </a:t>
                  </a:r>
                  <a:r>
                    <a:rPr lang="nb-NO" sz="900" b="1" dirty="0"/>
                    <a:t>PRF-advantage </a:t>
                  </a:r>
                  <a:r>
                    <a:rPr lang="nb-NO" sz="900" dirty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900" dirty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900" dirty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9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9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9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9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9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9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1" name="Rounded 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30149" y="3517317"/>
                  <a:ext cx="3788751" cy="596800"/>
                </a:xfrm>
                <a:prstGeom prst="round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0508" y="1696962"/>
              <a:ext cx="193406" cy="28276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>
                <a:xfrm>
                  <a:off x="9404553" y="1481224"/>
                  <a:ext cx="281808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900" dirty="0"/>
                    <a:t> </a:t>
                  </a:r>
                  <a14:m>
                    <m:oMath xmlns:m="http://schemas.openxmlformats.org/officeDocument/2006/math">
                      <m:r>
                        <a:rPr lang="nb-NO" sz="9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04553" y="1481224"/>
                  <a:ext cx="281808" cy="2308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xmlns="" id="{4604FB36-09DB-4AC8-B8EE-3C1CAD44A3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9339308" y="2776884"/>
              <a:ext cx="483679" cy="6013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97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8534400" y="5043053"/>
            <a:ext cx="3307976" cy="1343939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sz="16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the PRF definition good?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99791" y="1717000"/>
                <a:ext cx="6572541" cy="28007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P1: </a:t>
                </a:r>
                <a:r>
                  <a:rPr lang="en-US" sz="1600" dirty="0"/>
                  <a:t>Should be hard to obtain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for secret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nb-NO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P2:</a:t>
                </a:r>
                <a:r>
                  <a:rPr lang="en-US" sz="1600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P3:</a:t>
                </a:r>
                <a:r>
                  <a:rPr lang="en-US" sz="1600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P4:</a:t>
                </a:r>
                <a:r>
                  <a:rPr lang="en-US" sz="1600" dirty="0"/>
                  <a:t> Should be hard to obtain </a:t>
                </a:r>
                <a:r>
                  <a:rPr lang="en-US" sz="1600" i="1" dirty="0"/>
                  <a:t>any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P5:</a:t>
                </a:r>
                <a:r>
                  <a:rPr lang="en-US" sz="1600" dirty="0"/>
                  <a:t> Should be hard to learn any</a:t>
                </a:r>
                <a:r>
                  <a:rPr lang="en-US" sz="1600" i="1" dirty="0"/>
                  <a:t> bit</a:t>
                </a:r>
                <a:r>
                  <a:rPr lang="en-US" sz="1600" dirty="0"/>
                  <a:t> of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P7: </a:t>
                </a:r>
                <a:r>
                  <a:rPr lang="en-US" sz="1600" dirty="0"/>
                  <a:t>… 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91" y="1717000"/>
                <a:ext cx="6572541" cy="2800767"/>
              </a:xfrm>
              <a:prstGeom prst="rect">
                <a:avLst/>
              </a:prstGeom>
              <a:blipFill rotWithShape="0">
                <a:blip r:embed="rId2"/>
                <a:stretch>
                  <a:fillRect l="-371" t="-654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Horizontal Scroll 23"/>
              <p:cNvSpPr/>
              <p:nvPr/>
            </p:nvSpPr>
            <p:spPr bwMode="auto">
              <a:xfrm rot="16200000">
                <a:off x="6053506" y="1252022"/>
                <a:ext cx="2058228" cy="1754600"/>
              </a:xfrm>
              <a:prstGeom prst="horizontalScroll">
                <a:avLst/>
              </a:prstGeom>
              <a:solidFill>
                <a:srgbClr val="FFFF99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/>
                  <a:t>  </a:t>
                </a:r>
                <a:r>
                  <a:rPr lang="en-US" sz="1200" b="1" u="sng" dirty="0">
                    <a:latin typeface="Lucida Handwriting" panose="03010101010101010101" pitchFamily="66" charset="0"/>
                  </a:rPr>
                  <a:t>Logic 101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b="1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nb-NO" sz="1200" b="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/>
                  <a:t>   </a:t>
                </a:r>
                <a:r>
                  <a:rPr lang="en-US" sz="1200" dirty="0"/>
                  <a:t>is </a:t>
                </a:r>
                <a:r>
                  <a:rPr lang="en-US" sz="1200" i="1" dirty="0"/>
                  <a:t>equivalent to: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b="1" i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/>
                  <a:t>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not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200" b="1" i="1" smtClean="0">
                        <a:latin typeface="Cambria Math" panose="02040503050406030204" pitchFamily="18" charset="0"/>
                      </a:rPr>
                      <m:t>⇐</m:t>
                    </m:r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not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200" b="1" dirty="0"/>
                  <a:t/>
                </a:r>
                <a:br>
                  <a:rPr lang="en-US" sz="1200" b="1" dirty="0"/>
                </a:br>
                <a:r>
                  <a:rPr lang="en-US" sz="1200" b="1" dirty="0"/>
                  <a:t/>
                </a:r>
                <a:br>
                  <a:rPr lang="en-US" sz="1200" b="1" dirty="0"/>
                </a:br>
                <a:endParaRPr lang="en-US" sz="1200" b="1" dirty="0"/>
              </a:p>
            </p:txBody>
          </p:sp>
        </mc:Choice>
        <mc:Fallback xmlns="">
          <p:sp>
            <p:nvSpPr>
              <p:cNvPr id="24" name="Horizontal Scroll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6053506" y="1252022"/>
                <a:ext cx="2058228" cy="1754600"/>
              </a:xfrm>
              <a:prstGeom prst="horizontalScroll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23392" y="5190465"/>
                <a:ext cx="7657008" cy="408623"/>
              </a:xfrm>
              <a:prstGeom prst="roundRect">
                <a:avLst/>
              </a:prstGeom>
              <a:solidFill>
                <a:srgbClr val="CFF9DA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is PRF secure   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has properties P1 – P5, P7, …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190465"/>
                <a:ext cx="7657008" cy="408623"/>
              </a:xfrm>
              <a:prstGeom prst="roundRect">
                <a:avLst/>
              </a:prstGeom>
              <a:blipFill rotWithShape="0">
                <a:blip r:embed="rId4"/>
                <a:stretch>
                  <a:fillRect t="-1449" b="-17391"/>
                </a:stretch>
              </a:blip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3392" y="5832245"/>
                <a:ext cx="7657008" cy="408623"/>
              </a:xfrm>
              <a:prstGeom prst="roundRect">
                <a:avLst/>
              </a:prstGeom>
              <a:solidFill>
                <a:srgbClr val="CFF9DA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i="1" dirty="0"/>
                  <a:t>not</a:t>
                </a:r>
                <a:r>
                  <a:rPr lang="en-US" i="1" dirty="0"/>
                  <a:t> </a:t>
                </a:r>
                <a:r>
                  <a:rPr lang="en-US" dirty="0"/>
                  <a:t>PRF secure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does </a:t>
                </a:r>
                <a:r>
                  <a:rPr lang="en-US" b="1" i="1" dirty="0"/>
                  <a:t>not</a:t>
                </a:r>
                <a:r>
                  <a:rPr lang="en-US" i="1" dirty="0"/>
                  <a:t> </a:t>
                </a:r>
                <a:r>
                  <a:rPr lang="en-US" dirty="0"/>
                  <a:t>have properties P1 – P5, P7, …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832245"/>
                <a:ext cx="7657008" cy="408623"/>
              </a:xfrm>
              <a:prstGeom prst="roundRect">
                <a:avLst/>
              </a:prstGeom>
              <a:blipFill rotWithShape="0">
                <a:blip r:embed="rId5"/>
                <a:stretch>
                  <a:fillRect t="-1449" b="-15942"/>
                </a:stretch>
              </a:blip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47837" y="5207775"/>
                <a:ext cx="19883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837" y="5207775"/>
                <a:ext cx="1988373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647837" y="5832994"/>
                <a:ext cx="26640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837" y="5832994"/>
                <a:ext cx="2664032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0645692" y="5198810"/>
                <a:ext cx="58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5692" y="5198810"/>
                <a:ext cx="58549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0636210" y="5713098"/>
                <a:ext cx="1014182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6210" y="5713098"/>
                <a:ext cx="1014182" cy="55335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8" name="Table 4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3489531"/>
                  </p:ext>
                </p:extLst>
              </p:nvPr>
            </p:nvGraphicFramePr>
            <p:xfrm>
              <a:off x="7870597" y="1236377"/>
              <a:ext cx="1349603" cy="120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0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2880">
                    <a:tc>
                      <a:txBody>
                        <a:bodyPr/>
                        <a:lstStyle/>
                        <a:p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3312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8" name="Table 4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3489531"/>
                  </p:ext>
                </p:extLst>
              </p:nvPr>
            </p:nvGraphicFramePr>
            <p:xfrm>
              <a:off x="7870597" y="1236377"/>
              <a:ext cx="1349603" cy="120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0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7288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933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450" t="-29870" r="-901" b="-1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9" name="Table 4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9518455"/>
                  </p:ext>
                </p:extLst>
              </p:nvPr>
            </p:nvGraphicFramePr>
            <p:xfrm>
              <a:off x="9881029" y="1235650"/>
              <a:ext cx="1351475" cy="12072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47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30037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772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9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9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9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9" name="Table 4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9518455"/>
                  </p:ext>
                </p:extLst>
              </p:nvPr>
            </p:nvGraphicFramePr>
            <p:xfrm>
              <a:off x="9881029" y="1235650"/>
              <a:ext cx="1351475" cy="12072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4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30037">
                    <a:tc>
                      <a:txBody>
                        <a:bodyPr/>
                        <a:lstStyle/>
                        <a:p>
                          <a:r>
                            <a:rPr lang="en-US" sz="9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9772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448" t="-24224" r="-897" b="-18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7730149" y="1481224"/>
            <a:ext cx="3788751" cy="2632893"/>
            <a:chOff x="5839711" y="1572395"/>
            <a:chExt cx="6661578" cy="4629289"/>
          </a:xfrm>
        </p:grpSpPr>
        <p:cxnSp>
          <p:nvCxnSpPr>
            <p:cNvPr id="32" name="Straight Arrow Connector 31"/>
            <p:cNvCxnSpPr/>
            <p:nvPr/>
          </p:nvCxnSpPr>
          <p:spPr bwMode="auto">
            <a:xfrm>
              <a:off x="8091154" y="3363616"/>
              <a:ext cx="659914" cy="52529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/>
            <p:cNvCxnSpPr/>
            <p:nvPr/>
          </p:nvCxnSpPr>
          <p:spPr bwMode="auto">
            <a:xfrm flipH="1">
              <a:off x="9372575" y="3378197"/>
              <a:ext cx="616612" cy="59265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Oval Callout 35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900" b="1" dirty="0"/>
                    <a:t>I’m in World </a:t>
                  </a:r>
                  <a14:m>
                    <m:oMath xmlns:m="http://schemas.openxmlformats.org/officeDocument/2006/math"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900" b="1" dirty="0"/>
                </a:p>
              </p:txBody>
            </p:sp>
          </mc:Choice>
          <mc:Fallback xmlns="">
            <p:sp>
              <p:nvSpPr>
                <p:cNvPr id="31" name="Oval Callout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13"/>
                  <a:stretch>
                    <a:fillRect l="-578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ounded Rectangle 36"/>
                <p:cNvSpPr/>
                <p:nvPr/>
              </p:nvSpPr>
              <p:spPr bwMode="auto">
                <a:xfrm>
                  <a:off x="5839711" y="5152359"/>
                  <a:ext cx="6661578" cy="1049325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900" b="1" dirty="0"/>
                    <a:t>Definition: </a:t>
                  </a:r>
                  <a:r>
                    <a:rPr lang="nb-NO" sz="900" dirty="0"/>
                    <a:t>The </a:t>
                  </a:r>
                  <a:r>
                    <a:rPr lang="nb-NO" sz="900" b="1" dirty="0"/>
                    <a:t>PRF-advantage </a:t>
                  </a:r>
                  <a:r>
                    <a:rPr lang="nb-NO" sz="900" dirty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900" dirty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900" dirty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9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9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9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9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9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9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2" name="Rounded 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9711" y="5152359"/>
                  <a:ext cx="6661578" cy="104932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7283" y="1951717"/>
              <a:ext cx="340056" cy="49717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>
                <a:xfrm>
                  <a:off x="8783735" y="1572395"/>
                  <a:ext cx="495489" cy="40586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900" dirty="0"/>
                    <a:t> </a:t>
                  </a:r>
                  <a14:m>
                    <m:oMath xmlns:m="http://schemas.openxmlformats.org/officeDocument/2006/math">
                      <m:r>
                        <a:rPr lang="nb-NO" sz="9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3735" y="1572395"/>
                  <a:ext cx="495489" cy="405861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8137563"/>
                  </p:ext>
                </p:extLst>
              </p:nvPr>
            </p:nvGraphicFramePr>
            <p:xfrm>
              <a:off x="712227" y="2147197"/>
              <a:ext cx="5127122" cy="24162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1271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11698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111422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</a:rPr>
                            <a:t>                                     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r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eceive back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or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Obtain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from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             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by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"not P1" </a:t>
                          </a:r>
                          <a:r>
                            <a:rPr lang="nb-NO" sz="1200" b="0" i="0" dirty="0" err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asssumption</a:t>
                          </a:r>
                          <a:r>
                            <a:rPr lang="nb-NO" sz="1200" b="1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:endParaRPr lang="nb-NO" sz="1200" b="0" i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err="1">
                              <a:latin typeface="Cambria Math" panose="02040503050406030204" pitchFamily="18" charset="0"/>
                            </a:rPr>
                            <a:t>Calculate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Query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                              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receive back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or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</a:rPr>
                            <a:t>O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1,      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if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sSup>
                                        <m:sSupPr>
                                          <m:ctrlP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𝑍</m:t>
                                          </m:r>
                                        </m:e>
                                        <m:sup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𝑍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       </m:t>
                                      </m:r>
                                    </m:e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&amp;0,</m:t>
                                      </m:r>
                                      <m: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    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200" b="0" i="0" smtClean="0">
                                          <a:latin typeface="Cambria Math" panose="02040503050406030204" pitchFamily="18" charset="0"/>
                                        </a:rPr>
                                        <m:t>otherwise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    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8137563"/>
                  </p:ext>
                </p:extLst>
              </p:nvPr>
            </p:nvGraphicFramePr>
            <p:xfrm>
              <a:off x="712227" y="2147197"/>
              <a:ext cx="5127122" cy="24162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1271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19" t="-2000" r="-238" b="-107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11142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19" t="-14697" r="-238" b="-553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9" name="Rectangle 28"/>
          <p:cNvSpPr/>
          <p:nvPr/>
        </p:nvSpPr>
        <p:spPr bwMode="auto">
          <a:xfrm>
            <a:off x="750585" y="2901434"/>
            <a:ext cx="4075347" cy="28125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768588" y="3209618"/>
            <a:ext cx="1884196" cy="21113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/>
          </a:p>
        </p:txBody>
      </p:sp>
      <p:sp>
        <p:nvSpPr>
          <p:cNvPr id="44" name="Rectangle 43"/>
          <p:cNvSpPr/>
          <p:nvPr/>
        </p:nvSpPr>
        <p:spPr bwMode="auto">
          <a:xfrm>
            <a:off x="743701" y="3510368"/>
            <a:ext cx="4885671" cy="28125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/>
          </a:p>
        </p:txBody>
      </p:sp>
      <p:sp>
        <p:nvSpPr>
          <p:cNvPr id="45" name="Rectangle 44"/>
          <p:cNvSpPr/>
          <p:nvPr/>
        </p:nvSpPr>
        <p:spPr bwMode="auto">
          <a:xfrm>
            <a:off x="784797" y="3763346"/>
            <a:ext cx="2372009" cy="59720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/>
          </a:p>
        </p:txBody>
      </p:sp>
      <p:sp>
        <p:nvSpPr>
          <p:cNvPr id="40" name="Rectangle 39"/>
          <p:cNvSpPr/>
          <p:nvPr/>
        </p:nvSpPr>
        <p:spPr bwMode="auto">
          <a:xfrm>
            <a:off x="2652784" y="2523302"/>
            <a:ext cx="3036002" cy="3507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352297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uiExpand="1" build="allAtOnce"/>
      <p:bldP spid="24" grpId="0" animBg="1"/>
      <p:bldP spid="26" grpId="0" animBg="1"/>
      <p:bldP spid="30" grpId="0" animBg="1"/>
      <p:bldP spid="3" grpId="0"/>
      <p:bldP spid="22" grpId="0"/>
      <p:bldP spid="23" grpId="0"/>
      <p:bldP spid="25" grpId="0"/>
      <p:bldP spid="29" grpId="0" animBg="1"/>
      <p:bldP spid="29" grpId="1" animBg="1"/>
      <p:bldP spid="35" grpId="0" animBg="1"/>
      <p:bldP spid="35" grpId="1" animBg="1"/>
      <p:bldP spid="44" grpId="0" animBg="1"/>
      <p:bldP spid="44" grpId="1" animBg="1"/>
      <p:bldP spid="45" grpId="0" animBg="1"/>
      <p:bldP spid="45" grpId="1" animBg="1"/>
      <p:bldP spid="40" grpId="0" animBg="1"/>
      <p:bldP spid="4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trike="sngStrike" dirty="0"/>
              <a:t>PRF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PRP</a:t>
            </a:r>
            <a:r>
              <a:rPr lang="en-US" dirty="0"/>
              <a:t> – security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995074" y="14217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0100999"/>
                  </p:ext>
                </p:extLst>
              </p:nvPr>
            </p:nvGraphicFramePr>
            <p:xfrm>
              <a:off x="2995074" y="14217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7" t="-21267" r="-694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92572730"/>
                  </p:ext>
                </p:extLst>
              </p:nvPr>
            </p:nvGraphicFramePr>
            <p:xfrm>
              <a:off x="6353861" y="1421766"/>
              <a:ext cx="2156727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5672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</m:t>
                              </m:r>
                              <m:r>
                                <a:rPr lang="nb-NO" sz="1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</m:oMath>
                          </a14:m>
                          <a:endParaRPr lang="nb-NO" sz="1200" b="1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92572730"/>
                  </p:ext>
                </p:extLst>
              </p:nvPr>
            </p:nvGraphicFramePr>
            <p:xfrm>
              <a:off x="6353861" y="1421766"/>
              <a:ext cx="2156727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5672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82" t="-21818" r="-563" b="-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237662" y="3754911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4470064" y="3161902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5957848" y="3125561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3360607" y="3925796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0607" y="3925796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368618" y="1493053"/>
            <a:ext cx="359929" cy="860254"/>
            <a:chOff x="6164897" y="1760194"/>
            <a:chExt cx="359929" cy="86025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/>
              <p:cNvSpPr/>
              <p:nvPr/>
            </p:nvSpPr>
            <p:spPr bwMode="auto">
              <a:xfrm>
                <a:off x="1791992" y="5180234"/>
                <a:ext cx="8592197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strike="sngStrike" dirty="0"/>
                  <a:t>PRF</a:t>
                </a:r>
                <a:r>
                  <a:rPr lang="nb-NO" b="1" dirty="0"/>
                  <a:t> </a:t>
                </a:r>
                <a:r>
                  <a:rPr lang="nb-NO" b="1" dirty="0">
                    <a:solidFill>
                      <a:srgbClr val="FF0000"/>
                    </a:solidFill>
                  </a:rPr>
                  <a:t>PRP</a:t>
                </a:r>
                <a:r>
                  <a:rPr lang="nb-NO" b="1" dirty="0"/>
                  <a:t>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ounded 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1992" y="5180234"/>
                <a:ext cx="8592197" cy="1369098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3519" y="2532398"/>
                <a:ext cx="9236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lit/>
                        </m:rP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values</m:t>
                      </m:r>
                    </m:oMath>
                  </m:oMathPara>
                </a14:m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3519" y="2532398"/>
                <a:ext cx="923637" cy="276999"/>
              </a:xfrm>
              <a:prstGeom prst="rect">
                <a:avLst/>
              </a:prstGeom>
              <a:blipFill rotWithShape="0">
                <a:blip r:embed="rId1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143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PRP security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PRF security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4294967295"/>
              </p:nvPr>
            </p:nvSpPr>
            <p:spPr bwMode="auto">
              <a:xfrm>
                <a:off x="1262491" y="1202576"/>
                <a:ext cx="9456309" cy="1642042"/>
              </a:xfrm>
              <a:prstGeom prst="roundRect">
                <a:avLst/>
              </a:prstGeom>
              <a:solidFill>
                <a:srgbClr val="CFF9DA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  </a:t>
                </a:r>
                <a:r>
                  <a:rPr lang="nb-NO" dirty="0"/>
                  <a:t>PRP security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PRF security.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making 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oracle queries:</a:t>
                </a:r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1262491" y="1202576"/>
                <a:ext cx="9456309" cy="164204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389904" y="3257338"/>
            <a:ext cx="1813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Proof sketch:</a:t>
            </a:r>
            <a:r>
              <a:rPr lang="en-US" sz="16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74308" y="3781536"/>
                <a:ext cx="13741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308" y="3781536"/>
                <a:ext cx="1374125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92309" y="3765666"/>
                <a:ext cx="3288134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∧</m:t>
                              </m:r>
                              <m:acc>
                                <m:accPr>
                                  <m:chr m:val="̅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coll</m:t>
                                  </m:r>
                                </m:e>
                              </m:acc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∧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coll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309" y="3765666"/>
                <a:ext cx="3288134" cy="37029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165450" y="3781536"/>
                <a:ext cx="395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450" y="3781536"/>
                <a:ext cx="395922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992309" y="4405323"/>
                <a:ext cx="2594154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∧</m:t>
                              </m:r>
                              <m:acc>
                                <m:accPr>
                                  <m:chr m:val="̅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coll</m:t>
                                  </m:r>
                                </m:e>
                              </m:acc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coll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309" y="4405323"/>
                <a:ext cx="2594154" cy="37029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165450" y="4421193"/>
                <a:ext cx="4903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450" y="4421193"/>
                <a:ext cx="490329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65450" y="5080671"/>
                <a:ext cx="4903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450" y="5080671"/>
                <a:ext cx="490329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966909" y="4919428"/>
                <a:ext cx="2508753" cy="58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∧</m:t>
                              </m:r>
                              <m:acc>
                                <m:accPr>
                                  <m:chr m:val="̅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coll</m:t>
                                  </m:r>
                                </m:e>
                              </m:acc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+      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6909" y="4919428"/>
                <a:ext cx="2508753" cy="58484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369386" y="3781536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386" y="3781536"/>
                <a:ext cx="400657" cy="33855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578610" y="3781536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610" y="3781536"/>
                <a:ext cx="400657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578610" y="4421193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610" y="4421193"/>
                <a:ext cx="400657" cy="33855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578610" y="5080671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610" y="5080671"/>
                <a:ext cx="400657" cy="33855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684746" y="5055271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746" y="5055271"/>
                <a:ext cx="400657" cy="338554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586463" y="5055271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6463" y="5055271"/>
                <a:ext cx="400657" cy="338554"/>
              </a:xfrm>
              <a:prstGeom prst="rect">
                <a:avLst/>
              </a:prstGeom>
              <a:blipFill rotWithShape="0">
                <a:blip r:embed="rId16"/>
                <a:stretch>
                  <a:fillRect r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592081" y="4421193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2081" y="4421193"/>
                <a:ext cx="400657" cy="338554"/>
              </a:xfrm>
              <a:prstGeom prst="rect">
                <a:avLst/>
              </a:prstGeom>
              <a:blipFill rotWithShape="0">
                <a:blip r:embed="rId17"/>
                <a:stretch>
                  <a:fillRect r="-28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374167" y="3781536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167" y="3781536"/>
                <a:ext cx="400657" cy="338554"/>
              </a:xfrm>
              <a:prstGeom prst="rect">
                <a:avLst/>
              </a:prstGeom>
              <a:blipFill rotWithShape="0">
                <a:blip r:embed="rId18"/>
                <a:stretch>
                  <a:fillRect r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58098" y="3712134"/>
                <a:ext cx="40065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200" i="1">
                          <a:latin typeface="Cambria Math" panose="02040503050406030204" pitchFamily="18" charset="0"/>
                        </a:rPr>
                        <m:t>(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8098" y="3712134"/>
                <a:ext cx="400657" cy="430887"/>
              </a:xfrm>
              <a:prstGeom prst="rect">
                <a:avLst/>
              </a:prstGeom>
              <a:blipFill rotWithShape="0">
                <a:blip r:embed="rId19"/>
                <a:stretch>
                  <a:fillRect r="-10769" b="-18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861386" y="4351212"/>
                <a:ext cx="13652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200" i="1">
                          <a:latin typeface="Cambria Math" panose="02040503050406030204" pitchFamily="18" charset="0"/>
                        </a:rPr>
                        <m:t>(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386" y="4351212"/>
                <a:ext cx="136525" cy="430887"/>
              </a:xfrm>
              <a:prstGeom prst="rect">
                <a:avLst/>
              </a:prstGeom>
              <a:blipFill rotWithShape="0">
                <a:blip r:embed="rId20"/>
                <a:stretch>
                  <a:fillRect l="-50000" r="-13181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143918" y="3718422"/>
                <a:ext cx="13652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3918" y="3718422"/>
                <a:ext cx="136525" cy="430887"/>
              </a:xfrm>
              <a:prstGeom prst="rect">
                <a:avLst/>
              </a:prstGeom>
              <a:blipFill rotWithShape="0">
                <a:blip r:embed="rId21"/>
                <a:stretch>
                  <a:fillRect l="-45455" r="-136364" b="-18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364537" y="4351212"/>
                <a:ext cx="13652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537" y="4351212"/>
                <a:ext cx="136525" cy="430887"/>
              </a:xfrm>
              <a:prstGeom prst="rect">
                <a:avLst/>
              </a:prstGeom>
              <a:blipFill rotWithShape="0">
                <a:blip r:embed="rId22"/>
                <a:stretch>
                  <a:fillRect l="-43478" r="-12608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609487" y="3781536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487" y="3781536"/>
                <a:ext cx="400657" cy="338554"/>
              </a:xfrm>
              <a:prstGeom prst="rect">
                <a:avLst/>
              </a:prstGeom>
              <a:blipFill rotWithShape="0">
                <a:blip r:embed="rId23"/>
                <a:stretch>
                  <a:fillRect r="-28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162702" y="5707107"/>
                <a:ext cx="368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2702" y="5707107"/>
                <a:ext cx="368922" cy="33855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035742" y="3781536"/>
                <a:ext cx="3343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742" y="3781536"/>
                <a:ext cx="334395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877153" y="3751303"/>
                <a:ext cx="1154162" cy="3990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7153" y="3751303"/>
                <a:ext cx="1154162" cy="399020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225346" y="5529668"/>
                <a:ext cx="2305246" cy="584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i="0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+      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346" y="5529668"/>
                <a:ext cx="2305246" cy="584840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438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security; equivalent view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2252" r="-270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704718958"/>
                  </p:ext>
                </p:extLst>
              </p:nvPr>
            </p:nvGraphicFramePr>
            <p:xfrm>
              <a:off x="9924901" y="1707210"/>
              <a:ext cx="1835728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91786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000…000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000…001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000…010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000…011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704718958"/>
                  </p:ext>
                </p:extLst>
              </p:nvPr>
            </p:nvGraphicFramePr>
            <p:xfrm>
              <a:off x="9924901" y="1707210"/>
              <a:ext cx="1835728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7547" r="-101325" b="-6471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7547" r="-1325" b="-6471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109615" r="-101325" b="-559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109615" r="-1325" b="-5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209615" r="-101325" b="-459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209615" r="-1325" b="-4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315686" r="-101325" b="-3686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315686" r="-1325" b="-3686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407692" r="-101325" b="-26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407692" r="-1325" b="-2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7"/>
                          <a:stretch>
                            <a:fillRect l="-662" t="-321951" r="-101325" b="-658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7"/>
                          <a:stretch>
                            <a:fillRect l="-100662" t="-321951" r="-1325" b="-658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665385" r="-101325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665385" r="-1325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0" name="Group 9"/>
          <p:cNvGrpSpPr/>
          <p:nvPr/>
        </p:nvGrpSpPr>
        <p:grpSpPr>
          <a:xfrm>
            <a:off x="10856119" y="4213610"/>
            <a:ext cx="904510" cy="347524"/>
            <a:chOff x="10739511" y="5186358"/>
            <a:chExt cx="904510" cy="347524"/>
          </a:xfrm>
        </p:grpSpPr>
        <p:sp>
          <p:nvSpPr>
            <p:cNvPr id="11" name="Right Brace 1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9355389" y="2038350"/>
            <a:ext cx="490286" cy="2064679"/>
            <a:chOff x="7665538" y="2143125"/>
            <a:chExt cx="490286" cy="2064679"/>
          </a:xfrm>
        </p:grpSpPr>
        <p:sp>
          <p:nvSpPr>
            <p:cNvPr id="14" name="Right Brace 1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0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blipFill rotWithShape="0">
                <a:blip r:embed="rId11"/>
                <a:stretch>
                  <a:fillRect l="-19355" t="-21951" r="-7419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64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security; equivalent view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10856119" y="4213610"/>
            <a:ext cx="904510" cy="347524"/>
            <a:chOff x="10739511" y="5186358"/>
            <a:chExt cx="904510" cy="347524"/>
          </a:xfrm>
        </p:grpSpPr>
        <p:sp>
          <p:nvSpPr>
            <p:cNvPr id="11" name="Right Brace 1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10251314" y="2038350"/>
            <a:ext cx="490286" cy="2064679"/>
            <a:chOff x="7665538" y="2143125"/>
            <a:chExt cx="490286" cy="2064679"/>
          </a:xfrm>
        </p:grpSpPr>
        <p:sp>
          <p:nvSpPr>
            <p:cNvPr id="14" name="Right Brace 1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09447570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09447570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7547" r="-1316" b="-6471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109615" r="-1316" b="-5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209615" r="-1316" b="-4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315686" r="-1316" b="-3686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407692" r="-1316" b="-2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658" t="-321951" r="-1316" b="-658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665385" r="-1316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760341" y="5110939"/>
                <a:ext cx="2735239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Bits needed to specify </a:t>
                </a:r>
                <a:r>
                  <a:rPr lang="en-US" sz="1400" i="1" dirty="0"/>
                  <a:t>one </a:t>
                </a:r>
                <a:br>
                  <a:rPr lang="en-US" sz="1400" i="1" dirty="0"/>
                </a:br>
                <a:r>
                  <a:rPr lang="en-US" sz="1400" i="1" dirty="0"/>
                  <a:t>  </a:t>
                </a:r>
                <a:r>
                  <a:rPr lang="en-US" sz="1400" dirty="0"/>
                  <a:t>function: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341" y="5110939"/>
                <a:ext cx="2735239" cy="530145"/>
              </a:xfrm>
              <a:prstGeom prst="rect">
                <a:avLst/>
              </a:prstGeom>
              <a:blipFill rotWithShape="0">
                <a:blip r:embed="rId11"/>
                <a:stretch>
                  <a:fillRect l="-668" t="-1149" b="-12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  <a:blipFill rotWithShape="0">
                <a:blip r:embed="rId12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760341" y="5792609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/>
                  <a:t>unique</a:t>
                </a:r>
                <a:r>
                  <a:rPr lang="nb-NO" sz="1400" dirty="0"/>
                  <a:t> 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341" y="5792609"/>
                <a:ext cx="3457188" cy="530145"/>
              </a:xfrm>
              <a:prstGeom prst="rect">
                <a:avLst/>
              </a:prstGeom>
              <a:blipFill rotWithShape="0">
                <a:blip r:embed="rId13"/>
                <a:stretch>
                  <a:fillRect l="-529" b="-1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2252" r="-270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blipFill rotWithShape="0">
                <a:blip r:embed="rId16"/>
                <a:stretch>
                  <a:fillRect l="-19355" t="-21951" r="-7419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83057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5" grpId="0"/>
      <p:bldP spid="26" grpId="0"/>
      <p:bldP spid="6" grpId="0"/>
      <p:bldP spid="9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5085962" y="4480096"/>
            <a:ext cx="2613014" cy="1917324"/>
            <a:chOff x="4219648" y="4421577"/>
            <a:chExt cx="2613014" cy="2001395"/>
          </a:xfrm>
        </p:grpSpPr>
        <p:sp>
          <p:nvSpPr>
            <p:cNvPr id="12" name="Oval 11"/>
            <p:cNvSpPr/>
            <p:nvPr/>
          </p:nvSpPr>
          <p:spPr bwMode="auto">
            <a:xfrm>
              <a:off x="4219648" y="4421577"/>
              <a:ext cx="2613014" cy="2001395"/>
            </a:xfrm>
            <a:prstGeom prst="ellipse">
              <a:avLst/>
            </a:prstGeom>
            <a:solidFill>
              <a:srgbClr val="FFDFDA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𝐀𝐄𝐒</m:t>
                        </m:r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0000" r="-714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security; equivalent view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00…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3614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blipFill rotWithShape="0">
                <a:blip r:embed="rId9"/>
                <a:stretch>
                  <a:fillRect l="-3636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101…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3352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2252" r="-270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blipFill rotWithShape="0">
                <a:blip r:embed="rId16"/>
                <a:stretch>
                  <a:fillRect l="-19355" t="-21951" r="-7419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  <a:blipFill rotWithShape="0">
                <a:blip r:embed="rId18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20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10856119" y="4213610"/>
            <a:ext cx="904510" cy="347524"/>
            <a:chOff x="10739511" y="5186358"/>
            <a:chExt cx="904510" cy="347524"/>
          </a:xfrm>
        </p:grpSpPr>
        <p:sp>
          <p:nvSpPr>
            <p:cNvPr id="38" name="Right Brace 37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/>
          <p:cNvGrpSpPr/>
          <p:nvPr/>
        </p:nvGrpSpPr>
        <p:grpSpPr>
          <a:xfrm>
            <a:off x="10251314" y="2038350"/>
            <a:ext cx="490286" cy="2064679"/>
            <a:chOff x="7665538" y="2143125"/>
            <a:chExt cx="490286" cy="2064679"/>
          </a:xfrm>
        </p:grpSpPr>
        <p:sp>
          <p:nvSpPr>
            <p:cNvPr id="41" name="Right Brace 40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3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18650563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3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18650563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7547" r="-1316" b="-6471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109615" r="-1316" b="-5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209615" r="-1316" b="-4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315686" r="-1316" b="-3686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407692" r="-1316" b="-2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6"/>
                          <a:stretch>
                            <a:fillRect l="-658" t="-321951" r="-1316" b="-658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665385" r="-1316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760341" y="5110939"/>
                <a:ext cx="2735239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Bits needed to specify </a:t>
                </a:r>
                <a:r>
                  <a:rPr lang="en-US" sz="1400" i="1" dirty="0"/>
                  <a:t>one </a:t>
                </a:r>
                <a:br>
                  <a:rPr lang="en-US" sz="1400" i="1" dirty="0"/>
                </a:br>
                <a:r>
                  <a:rPr lang="en-US" sz="1400" i="1" dirty="0"/>
                  <a:t>  </a:t>
                </a:r>
                <a:r>
                  <a:rPr lang="en-US" sz="1400" dirty="0"/>
                  <a:t>function: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341" y="5110939"/>
                <a:ext cx="2735239" cy="530145"/>
              </a:xfrm>
              <a:prstGeom prst="rect">
                <a:avLst/>
              </a:prstGeom>
              <a:blipFill rotWithShape="0">
                <a:blip r:embed="rId9"/>
                <a:stretch>
                  <a:fillRect l="-668" t="-1149" b="-12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8760341" y="5792609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/>
                  <a:t>unique</a:t>
                </a:r>
                <a:r>
                  <a:rPr lang="nb-NO" sz="1400" dirty="0"/>
                  <a:t> 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341" y="5792609"/>
                <a:ext cx="3457188" cy="530145"/>
              </a:xfrm>
              <a:prstGeom prst="rect">
                <a:avLst/>
              </a:prstGeom>
              <a:blipFill rotWithShape="0">
                <a:blip r:embed="rId12"/>
                <a:stretch>
                  <a:fillRect l="-529" b="-1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605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0" grpId="0"/>
      <p:bldP spid="21" grpId="0"/>
      <p:bldP spid="22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security; equivalent view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2252" r="-270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blipFill rotWithShape="0">
                <a:blip r:embed="rId11"/>
                <a:stretch>
                  <a:fillRect l="-19355" t="-21951" r="-7419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6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  <a:blipFill rotWithShape="0">
                <a:blip r:embed="rId17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9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/>
          <p:cNvGrpSpPr/>
          <p:nvPr/>
        </p:nvGrpSpPr>
        <p:grpSpPr>
          <a:xfrm>
            <a:off x="10856119" y="4213610"/>
            <a:ext cx="904510" cy="347524"/>
            <a:chOff x="10739511" y="5186358"/>
            <a:chExt cx="904510" cy="347524"/>
          </a:xfrm>
        </p:grpSpPr>
        <p:sp>
          <p:nvSpPr>
            <p:cNvPr id="34" name="Right Brace 33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10251314" y="2038350"/>
            <a:ext cx="490286" cy="2064679"/>
            <a:chOff x="7665538" y="2143125"/>
            <a:chExt cx="490286" cy="2064679"/>
          </a:xfrm>
        </p:grpSpPr>
        <p:sp>
          <p:nvSpPr>
            <p:cNvPr id="37" name="Right Brace 36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18650563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18650563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5"/>
                          <a:stretch>
                            <a:fillRect l="-658" t="-7547" r="-1316" b="-6471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5"/>
                          <a:stretch>
                            <a:fillRect l="-658" t="-109615" r="-1316" b="-5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5"/>
                          <a:stretch>
                            <a:fillRect l="-658" t="-209615" r="-1316" b="-4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5"/>
                          <a:stretch>
                            <a:fillRect l="-658" t="-315686" r="-1316" b="-3686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5"/>
                          <a:stretch>
                            <a:fillRect l="-658" t="-407692" r="-1316" b="-2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5"/>
                          <a:stretch>
                            <a:fillRect l="-658" t="-321951" r="-1316" b="-658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5"/>
                          <a:stretch>
                            <a:fillRect l="-658" t="-665385" r="-1316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760341" y="5110939"/>
                <a:ext cx="2735239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Bits needed to specify </a:t>
                </a:r>
                <a:r>
                  <a:rPr lang="en-US" sz="1400" i="1" dirty="0"/>
                  <a:t>one </a:t>
                </a:r>
                <a:br>
                  <a:rPr lang="en-US" sz="1400" i="1" dirty="0"/>
                </a:br>
                <a:r>
                  <a:rPr lang="en-US" sz="1400" i="1" dirty="0"/>
                  <a:t>  </a:t>
                </a:r>
                <a:r>
                  <a:rPr lang="en-US" sz="1400" dirty="0"/>
                  <a:t>function: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341" y="5110939"/>
                <a:ext cx="2735239" cy="530145"/>
              </a:xfrm>
              <a:prstGeom prst="rect">
                <a:avLst/>
              </a:prstGeom>
              <a:blipFill rotWithShape="0">
                <a:blip r:embed="rId26"/>
                <a:stretch>
                  <a:fillRect l="-668" t="-1149" b="-12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760341" y="5792609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/>
                  <a:t>unique</a:t>
                </a:r>
                <a:r>
                  <a:rPr lang="nb-NO" sz="1400" dirty="0"/>
                  <a:t> 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341" y="5792609"/>
                <a:ext cx="3457188" cy="530145"/>
              </a:xfrm>
              <a:prstGeom prst="rect">
                <a:avLst/>
              </a:prstGeom>
              <a:blipFill rotWithShape="0">
                <a:blip r:embed="rId12"/>
                <a:stretch>
                  <a:fillRect l="-529" b="-1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3059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 – security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2252" r="-270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23392" y="5304046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304046"/>
                <a:ext cx="747961" cy="246221"/>
              </a:xfrm>
              <a:prstGeom prst="rect">
                <a:avLst/>
              </a:prstGeom>
              <a:blipFill rotWithShape="0">
                <a:blip r:embed="rId11"/>
                <a:stretch>
                  <a:fillRect r="-81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365378" y="5304046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304046"/>
                <a:ext cx="435376" cy="246221"/>
              </a:xfrm>
              <a:prstGeom prst="rect">
                <a:avLst/>
              </a:prstGeom>
              <a:blipFill rotWithShape="0">
                <a:blip r:embed="rId12"/>
                <a:stretch>
                  <a:fillRect l="-9859" r="-140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13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5358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18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Oval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 – security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23392" y="5304046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304046"/>
                <a:ext cx="747961" cy="246221"/>
              </a:xfrm>
              <a:prstGeom prst="rect">
                <a:avLst/>
              </a:prstGeom>
              <a:blipFill rotWithShape="0">
                <a:blip r:embed="rId11"/>
                <a:stretch>
                  <a:fillRect r="-81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365378" y="5304046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304046"/>
                <a:ext cx="435376" cy="246221"/>
              </a:xfrm>
              <a:prstGeom prst="rect">
                <a:avLst/>
              </a:prstGeom>
              <a:blipFill rotWithShape="0">
                <a:blip r:embed="rId12"/>
                <a:stretch>
                  <a:fillRect l="-9859" r="-140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4730" y="1952158"/>
                <a:ext cx="13564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Perm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30" y="1952158"/>
                <a:ext cx="1356461" cy="246221"/>
              </a:xfrm>
              <a:prstGeom prst="rect">
                <a:avLst/>
              </a:prstGeom>
              <a:blipFill>
                <a:blip r:embed="rId13"/>
                <a:stretch>
                  <a:fillRect r="-448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026354" y="1952158"/>
                <a:ext cx="4946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!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6354" y="1952158"/>
                <a:ext cx="494686" cy="246221"/>
              </a:xfrm>
              <a:prstGeom prst="rect">
                <a:avLst/>
              </a:prstGeom>
              <a:blipFill>
                <a:blip r:embed="rId14"/>
                <a:stretch>
                  <a:fillRect l="-7317" r="-6098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Freeform 20"/>
              <p:cNvSpPr/>
              <p:nvPr/>
            </p:nvSpPr>
            <p:spPr bwMode="auto">
              <a:xfrm>
                <a:off x="3679875" y="186626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dirty="0"/>
              </a:p>
            </p:txBody>
          </p:sp>
        </mc:Choice>
        <mc:Fallback xmlns="">
          <p:sp>
            <p:nvSpPr>
              <p:cNvPr id="21" name="Freeform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79875" y="186626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17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2252" r="-270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769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2776137"/>
                  </p:ext>
                </p:extLst>
              </p:nvPr>
            </p:nvGraphicFramePr>
            <p:xfrm>
              <a:off x="5728749" y="1517347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2776137"/>
                  </p:ext>
                </p:extLst>
              </p:nvPr>
            </p:nvGraphicFramePr>
            <p:xfrm>
              <a:off x="5728749" y="1517347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7" t="-21171" r="-694" b="-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5655596"/>
                  </p:ext>
                </p:extLst>
              </p:nvPr>
            </p:nvGraphicFramePr>
            <p:xfrm>
              <a:off x="9087536" y="1517347"/>
              <a:ext cx="186751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751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5655596"/>
                  </p:ext>
                </p:extLst>
              </p:nvPr>
            </p:nvGraphicFramePr>
            <p:xfrm>
              <a:off x="9087536" y="1517347"/>
              <a:ext cx="186751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751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" t="-21719" r="-649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971337" y="3850492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7203739" y="3257483"/>
            <a:ext cx="687666" cy="51587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8789144" y="3263260"/>
            <a:ext cx="720173" cy="5531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6094282" y="402137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4282" y="402137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30177" y="1585907"/>
            <a:ext cx="413715" cy="876438"/>
            <a:chOff x="6111111" y="1744010"/>
            <a:chExt cx="413715" cy="87643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11111" y="1744010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11111" y="1744010"/>
                  <a:ext cx="357470" cy="33855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65910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security; equivalent 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2776137"/>
                  </p:ext>
                </p:extLst>
              </p:nvPr>
            </p:nvGraphicFramePr>
            <p:xfrm>
              <a:off x="5728749" y="1517347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2776137"/>
                  </p:ext>
                </p:extLst>
              </p:nvPr>
            </p:nvGraphicFramePr>
            <p:xfrm>
              <a:off x="5728749" y="1517347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7" t="-21171" r="-694" b="-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4472132"/>
                  </p:ext>
                </p:extLst>
              </p:nvPr>
            </p:nvGraphicFramePr>
            <p:xfrm>
              <a:off x="9087536" y="1517347"/>
              <a:ext cx="186751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751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4472132"/>
                  </p:ext>
                </p:extLst>
              </p:nvPr>
            </p:nvGraphicFramePr>
            <p:xfrm>
              <a:off x="9087536" y="1517347"/>
              <a:ext cx="186751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751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" t="-21719" r="-649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971337" y="3850492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7203739" y="3257483"/>
            <a:ext cx="687666" cy="51587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8789144" y="3263260"/>
            <a:ext cx="720173" cy="5531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6094282" y="402137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4282" y="402137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30177" y="1585907"/>
            <a:ext cx="413715" cy="876438"/>
            <a:chOff x="6111111" y="1744010"/>
            <a:chExt cx="413715" cy="87643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11111" y="1744010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11111" y="1744010"/>
                  <a:ext cx="357470" cy="33855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1782978" y="5126769"/>
                <a:ext cx="8611812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prf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978" y="5126769"/>
                <a:ext cx="8611812" cy="1369098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8204789"/>
                  </p:ext>
                </p:extLst>
              </p:nvPr>
            </p:nvGraphicFramePr>
            <p:xfrm>
              <a:off x="947953" y="1406195"/>
              <a:ext cx="328374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374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99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prf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4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 random</a:t>
                          </a:r>
                          <a:r>
                            <a:rPr lang="nb-NO" sz="14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                          </a:t>
                          </a:r>
                          <a:r>
                            <a:rPr lang="nb-NO" sz="14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real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8204789"/>
                  </p:ext>
                </p:extLst>
              </p:nvPr>
            </p:nvGraphicFramePr>
            <p:xfrm>
              <a:off x="947953" y="1406195"/>
              <a:ext cx="328374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37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16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85" t="-1538" r="-370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85" t="-19585" r="-370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6" name="Group 15"/>
          <p:cNvGrpSpPr/>
          <p:nvPr/>
        </p:nvGrpSpPr>
        <p:grpSpPr>
          <a:xfrm>
            <a:off x="3381497" y="1380688"/>
            <a:ext cx="852383" cy="438330"/>
            <a:chOff x="10529025" y="5279949"/>
            <a:chExt cx="852383" cy="43833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9066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xmlns="" id="{7B8C282C-0CF6-48A5-AA6D-69206A8127B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6680963"/>
                  </p:ext>
                </p:extLst>
              </p:nvPr>
            </p:nvGraphicFramePr>
            <p:xfrm>
              <a:off x="947953" y="1406195"/>
              <a:ext cx="3283745" cy="24451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374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9597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prp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prp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id="{7B8C282C-0CF6-48A5-AA6D-69206A8127B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6680963"/>
                  </p:ext>
                </p:extLst>
              </p:nvPr>
            </p:nvGraphicFramePr>
            <p:xfrm>
              <a:off x="947953" y="1406195"/>
              <a:ext cx="3283745" cy="24451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37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97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" t="-1538" r="-370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" t="-19585" r="-370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trike="sngStrike" dirty="0"/>
              <a:t>PRF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PRP</a:t>
            </a:r>
            <a:r>
              <a:rPr lang="en-US" dirty="0"/>
              <a:t> – security; equivalent 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2776137"/>
                  </p:ext>
                </p:extLst>
              </p:nvPr>
            </p:nvGraphicFramePr>
            <p:xfrm>
              <a:off x="5728749" y="1517347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2776137"/>
                  </p:ext>
                </p:extLst>
              </p:nvPr>
            </p:nvGraphicFramePr>
            <p:xfrm>
              <a:off x="5728749" y="1517347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47" t="-21171" r="-694" b="-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395285"/>
                  </p:ext>
                </p:extLst>
              </p:nvPr>
            </p:nvGraphicFramePr>
            <p:xfrm>
              <a:off x="9087536" y="1517347"/>
              <a:ext cx="186751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751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395285"/>
                  </p:ext>
                </p:extLst>
              </p:nvPr>
            </p:nvGraphicFramePr>
            <p:xfrm>
              <a:off x="9087536" y="1517347"/>
              <a:ext cx="186751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751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25" t="-21719" r="-649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971337" y="3850492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7203739" y="3257483"/>
            <a:ext cx="687666" cy="51587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8789144" y="3263260"/>
            <a:ext cx="720173" cy="5531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6094282" y="402137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4282" y="402137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30177" y="1585907"/>
            <a:ext cx="413715" cy="876438"/>
            <a:chOff x="6111111" y="1744010"/>
            <a:chExt cx="413715" cy="87643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11111" y="1744010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11111" y="1744010"/>
                  <a:ext cx="357470" cy="33855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1782978" y="512425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PRP-advantage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pr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b="0" i="0" smtClean="0">
                                          <a:latin typeface="Cambria Math" panose="02040503050406030204" pitchFamily="18" charset="0"/>
                                        </a:rPr>
                                        <m:t>p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978" y="5124254"/>
                <a:ext cx="8611813" cy="1369098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0247837" y="1883908"/>
                <a:ext cx="78233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7837" y="1883908"/>
                <a:ext cx="782330" cy="27699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869584" y="2188753"/>
                <a:ext cx="87927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9584" y="2188753"/>
                <a:ext cx="879279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 bwMode="auto">
          <a:xfrm>
            <a:off x="1896816" y="2353955"/>
            <a:ext cx="101223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9454788" y="2028069"/>
            <a:ext cx="86078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386956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450380" y="4329473"/>
            <a:ext cx="7082727" cy="1192441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Constructing block ciphers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446" y="1737231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693" y="2423857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28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for designing block ciphers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Claude Shannon, “Communication Theory of Secrecy Systems”(1949):</a:t>
            </a:r>
          </a:p>
          <a:p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Diffusion</a:t>
            </a:r>
            <a:r>
              <a:rPr lang="en-US" sz="2000" dirty="0"/>
              <a:t>: plaintext spread over large parts of the </a:t>
            </a:r>
            <a:r>
              <a:rPr lang="en-US" sz="2000" dirty="0" err="1"/>
              <a:t>ciphertext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Confusion</a:t>
            </a:r>
            <a:r>
              <a:rPr lang="en-US" sz="2000" dirty="0"/>
              <a:t>: a complex relation between plaintext, key and </a:t>
            </a:r>
            <a:r>
              <a:rPr lang="en-US" sz="2000" dirty="0" err="1"/>
              <a:t>ciphertext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761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solidFill>
                <a:srgbClr val="FFFAEB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cxnSp>
        <p:nvCxnSpPr>
          <p:cNvPr id="26" name="Straight Arrow Connector 25"/>
          <p:cNvCxnSpPr>
            <a:endCxn id="131" idx="1"/>
          </p:cNvCxnSpPr>
          <p:nvPr/>
        </p:nvCxnSpPr>
        <p:spPr bwMode="auto">
          <a:xfrm>
            <a:off x="9432305" y="3991679"/>
            <a:ext cx="951048" cy="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stCxn id="130" idx="3"/>
            <a:endCxn id="77" idx="1"/>
          </p:cNvCxnSpPr>
          <p:nvPr/>
        </p:nvCxnSpPr>
        <p:spPr bwMode="auto">
          <a:xfrm flipV="1">
            <a:off x="1683305" y="3991682"/>
            <a:ext cx="91786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rapezoid 34"/>
          <p:cNvSpPr/>
          <p:nvPr/>
        </p:nvSpPr>
        <p:spPr bwMode="auto">
          <a:xfrm>
            <a:off x="2550885" y="2391089"/>
            <a:ext cx="6921929" cy="515118"/>
          </a:xfrm>
          <a:prstGeom prst="trapezoid">
            <a:avLst>
              <a:gd name="adj" fmla="val 322048"/>
            </a:avLst>
          </a:prstGeom>
          <a:solidFill>
            <a:srgbClr val="FFDDDD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/>
              <a:t>Key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18037" y="1280577"/>
                <a:ext cx="38762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28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037" y="1280577"/>
                <a:ext cx="387624" cy="43088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2"/>
            <a:endCxn id="35" idx="0"/>
          </p:cNvCxnSpPr>
          <p:nvPr/>
        </p:nvCxnSpPr>
        <p:spPr bwMode="auto">
          <a:xfrm>
            <a:off x="6011849" y="1711464"/>
            <a:ext cx="1" cy="6796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/>
                  <a:t> bits </a:t>
                </a: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ounded Rectangle 130"/>
              <p:cNvSpPr/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/>
                  <a:t> bits </a:t>
                </a:r>
              </a:p>
            </p:txBody>
          </p:sp>
        </mc:Choice>
        <mc:Fallback xmlns="">
          <p:sp>
            <p:nvSpPr>
              <p:cNvPr id="131" name="Rounded 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ounded Rectangle 76"/>
              <p:cNvSpPr/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Rounded 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endCxn id="115" idx="1"/>
          </p:cNvCxnSpPr>
          <p:nvPr/>
        </p:nvCxnSpPr>
        <p:spPr bwMode="auto">
          <a:xfrm>
            <a:off x="3346635" y="3991679"/>
            <a:ext cx="571237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115" idx="3"/>
            <a:endCxn id="117" idx="1"/>
          </p:cNvCxnSpPr>
          <p:nvPr/>
        </p:nvCxnSpPr>
        <p:spPr bwMode="auto">
          <a:xfrm flipV="1">
            <a:off x="4663335" y="3991680"/>
            <a:ext cx="571239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ounded Rectangle 104"/>
              <p:cNvSpPr/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5" name="Rounded Rectangle 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Straight Arrow Connector 105"/>
          <p:cNvCxnSpPr>
            <a:stCxn id="105" idx="2"/>
            <a:endCxn id="77" idx="0"/>
          </p:cNvCxnSpPr>
          <p:nvPr/>
        </p:nvCxnSpPr>
        <p:spPr bwMode="auto">
          <a:xfrm>
            <a:off x="2973902" y="3361721"/>
            <a:ext cx="1" cy="30311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116" idx="2"/>
            <a:endCxn id="115" idx="0"/>
          </p:cNvCxnSpPr>
          <p:nvPr/>
        </p:nvCxnSpPr>
        <p:spPr bwMode="auto">
          <a:xfrm>
            <a:off x="4290603" y="3361721"/>
            <a:ext cx="1" cy="3031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117" idx="3"/>
          </p:cNvCxnSpPr>
          <p:nvPr/>
        </p:nvCxnSpPr>
        <p:spPr bwMode="auto">
          <a:xfrm flipV="1">
            <a:off x="5980037" y="3991679"/>
            <a:ext cx="42775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Straight Arrow Connector 110"/>
          <p:cNvCxnSpPr>
            <a:endCxn id="118" idx="1"/>
          </p:cNvCxnSpPr>
          <p:nvPr/>
        </p:nvCxnSpPr>
        <p:spPr bwMode="auto">
          <a:xfrm>
            <a:off x="8262734" y="3991680"/>
            <a:ext cx="42410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ounded Rectangle 115"/>
              <p:cNvSpPr/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Rounded Rectangle 1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ounded Rectangle 116"/>
              <p:cNvSpPr/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7" name="Rounded Rectangle 1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ounded Rectangle 117"/>
              <p:cNvSpPr/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8" name="Rounded 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ounded Rectangle 118"/>
              <p:cNvSpPr/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9" name="Rounded Rectangle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/>
          <p:cNvCxnSpPr>
            <a:stCxn id="119" idx="2"/>
            <a:endCxn id="117" idx="0"/>
          </p:cNvCxnSpPr>
          <p:nvPr/>
        </p:nvCxnSpPr>
        <p:spPr bwMode="auto">
          <a:xfrm>
            <a:off x="5607304" y="3361721"/>
            <a:ext cx="2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ounded Rectangle 120"/>
              <p:cNvSpPr/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1" name="Rounded Rectangle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Straight Arrow Connector 121"/>
          <p:cNvCxnSpPr>
            <a:stCxn id="121" idx="2"/>
            <a:endCxn id="118" idx="0"/>
          </p:cNvCxnSpPr>
          <p:nvPr/>
        </p:nvCxnSpPr>
        <p:spPr bwMode="auto">
          <a:xfrm>
            <a:off x="9059573" y="3361721"/>
            <a:ext cx="1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3525115" y="5412435"/>
                <a:ext cx="38817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Rnd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called a </a:t>
                </a:r>
                <a:r>
                  <a:rPr lang="en-US" b="1" dirty="0"/>
                  <a:t>round function</a:t>
                </a:r>
                <a:endParaRPr lang="en-US" dirty="0"/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115" y="5412435"/>
                <a:ext cx="3881768" cy="276999"/>
              </a:xfrm>
              <a:prstGeom prst="rect">
                <a:avLst/>
              </a:prstGeom>
              <a:blipFill rotWithShape="0">
                <a:blip r:embed="rId17"/>
                <a:stretch>
                  <a:fillRect l="-2198" t="-28889" r="-314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Rectangle 132"/>
              <p:cNvSpPr/>
              <p:nvPr/>
            </p:nvSpPr>
            <p:spPr>
              <a:xfrm>
                <a:off x="3822717" y="5903260"/>
                <a:ext cx="50597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AES-128/192/256</a:t>
                </a:r>
                <a:r>
                  <a:rPr lang="en-US" dirty="0"/>
                  <a:t> 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nb-NO" b="0" dirty="0"/>
              </a:p>
            </p:txBody>
          </p:sp>
        </mc:Choice>
        <mc:Fallback xmlns="">
          <p:sp>
            <p:nvSpPr>
              <p:cNvPr id="133" name="Rectangle 1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717" y="5903260"/>
                <a:ext cx="5059791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96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457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2957513" y="4762500"/>
            <a:ext cx="6276975" cy="1362075"/>
          </a:xfrm>
        </p:spPr>
        <p:txBody>
          <a:bodyPr/>
          <a:lstStyle/>
          <a:p>
            <a:pPr algn="ctr"/>
            <a:r>
              <a:rPr lang="en-US" dirty="0"/>
              <a:t>Advanced Encryption Standard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41" y="1679735"/>
            <a:ext cx="4352118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912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j-lt"/>
                  </a:rPr>
                  <a:t>History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j-lt"/>
                  </a:rPr>
                  <a:t>Date Encryption Standard (DES) used since the 70's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j-lt"/>
                  </a:rPr>
                  <a:t>Key length too short (56 bits)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j-lt"/>
                  </a:rPr>
                  <a:t>Block length too short (64 bits)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j-lt"/>
                  </a:rPr>
                  <a:t>Too slow in software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b="0" i="0" dirty="0">
                    <a:latin typeface="+mj-lt"/>
                  </a:rPr>
                  <a:t>1997: NIST hosts a </a:t>
                </a:r>
                <a:r>
                  <a:rPr lang="nb-NO" b="0" i="0" dirty="0" err="1">
                    <a:latin typeface="+mj-lt"/>
                  </a:rPr>
                  <a:t>competition</a:t>
                </a:r>
                <a:r>
                  <a:rPr lang="nb-NO" b="0" i="0" dirty="0">
                    <a:latin typeface="+mj-lt"/>
                  </a:rPr>
                  <a:t> to </a:t>
                </a:r>
                <a:r>
                  <a:rPr lang="nb-NO" b="0" i="0" dirty="0" err="1">
                    <a:latin typeface="+mj-lt"/>
                  </a:rPr>
                  <a:t>find</a:t>
                </a:r>
                <a:r>
                  <a:rPr lang="nb-NO" b="0" i="0" dirty="0">
                    <a:latin typeface="+mj-lt"/>
                  </a:rPr>
                  <a:t> a </a:t>
                </a:r>
                <a:r>
                  <a:rPr lang="nb-NO" b="0" i="0" dirty="0" err="1">
                    <a:latin typeface="+mj-lt"/>
                  </a:rPr>
                  <a:t>new</a:t>
                </a:r>
                <a:r>
                  <a:rPr lang="nb-NO" b="0" i="0" dirty="0">
                    <a:latin typeface="+mj-lt"/>
                  </a:rPr>
                  <a:t> </a:t>
                </a:r>
                <a:r>
                  <a:rPr lang="nb-NO" b="0" i="0" dirty="0" err="1">
                    <a:latin typeface="+mj-lt"/>
                  </a:rPr>
                  <a:t>block</a:t>
                </a:r>
                <a:r>
                  <a:rPr lang="nb-NO" b="0" i="0" dirty="0">
                    <a:latin typeface="+mj-lt"/>
                  </a:rPr>
                  <a:t> </a:t>
                </a:r>
                <a:r>
                  <a:rPr lang="nb-NO" b="0" i="0" dirty="0" err="1">
                    <a:latin typeface="+mj-lt"/>
                  </a:rPr>
                  <a:t>cipher</a:t>
                </a:r>
                <a:endParaRPr lang="nb-NO" b="0" i="0" dirty="0">
                  <a:latin typeface="+mj-lt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>
                    <a:latin typeface="+mj-lt"/>
                  </a:rPr>
                  <a:t>2001: </a:t>
                </a:r>
                <a:r>
                  <a:rPr lang="nb-NO" dirty="0" err="1">
                    <a:latin typeface="+mj-lt"/>
                  </a:rPr>
                  <a:t>Rijndael</a:t>
                </a:r>
                <a:r>
                  <a:rPr lang="nb-NO" dirty="0">
                    <a:latin typeface="+mj-lt"/>
                  </a:rPr>
                  <a:t> is </a:t>
                </a:r>
                <a:r>
                  <a:rPr lang="nb-NO" dirty="0" err="1">
                    <a:latin typeface="+mj-lt"/>
                  </a:rPr>
                  <a:t>announced</a:t>
                </a:r>
                <a:r>
                  <a:rPr lang="nb-NO" dirty="0">
                    <a:latin typeface="+mj-lt"/>
                  </a:rPr>
                  <a:t> </a:t>
                </a:r>
                <a:r>
                  <a:rPr lang="nb-NO" dirty="0" err="1">
                    <a:latin typeface="+mj-lt"/>
                  </a:rPr>
                  <a:t>the</a:t>
                </a:r>
                <a:r>
                  <a:rPr lang="nb-NO" dirty="0">
                    <a:latin typeface="+mj-lt"/>
                  </a:rPr>
                  <a:t> </a:t>
                </a:r>
                <a:r>
                  <a:rPr lang="nb-NO" dirty="0" err="1">
                    <a:latin typeface="+mj-lt"/>
                  </a:rPr>
                  <a:t>winner</a:t>
                </a:r>
                <a:r>
                  <a:rPr lang="nb-NO" dirty="0">
                    <a:latin typeface="+mj-lt"/>
                  </a:rPr>
                  <a:t> → </a:t>
                </a:r>
                <a:r>
                  <a:rPr lang="nb-NO" dirty="0" err="1">
                    <a:latin typeface="+mj-lt"/>
                  </a:rPr>
                  <a:t>renamed</a:t>
                </a:r>
                <a:r>
                  <a:rPr lang="nb-NO" dirty="0">
                    <a:latin typeface="+mj-lt"/>
                  </a:rPr>
                  <a:t> AES</a:t>
                </a:r>
                <a:endParaRPr lang="nb-NO" b="0" i="0" dirty="0">
                  <a:latin typeface="+mj-lt"/>
                </a:endParaRPr>
              </a:p>
              <a:p>
                <a:pPr marL="0" indent="0"/>
                <a:endParaRPr lang="nb-NO" sz="200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+mj-lt"/>
                  </a:rPr>
                  <a:t>If you remember nothing else</a:t>
                </a:r>
                <a:r>
                  <a:rPr lang="nb-NO" sz="2000" dirty="0">
                    <a:latin typeface="+mj-lt"/>
                  </a:rPr>
                  <a:t>:</a:t>
                </a:r>
              </a:p>
              <a:p>
                <a:pPr marL="474663" lvl="1" indent="0"/>
                <a:endParaRPr lang="nb-NO" dirty="0">
                  <a:latin typeface="+mj-lt"/>
                </a:endParaRPr>
              </a:p>
              <a:p>
                <a:pPr marL="474663" lvl="1" indent="0"/>
                <a:r>
                  <a:rPr lang="nb-NO" sz="1600" b="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6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128 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600" dirty="0">
                  <a:latin typeface="Cambria Math" panose="02040503050406030204" pitchFamily="18" charset="0"/>
                </a:endParaRPr>
              </a:p>
              <a:p>
                <a:pPr marL="474663" lvl="1" indent="0"/>
                <a:r>
                  <a:rPr lang="nb-NO" sz="160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6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600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92 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192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1600" i="1" dirty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600" dirty="0">
                  <a:latin typeface="Cambria Math" panose="02040503050406030204" pitchFamily="18" charset="0"/>
                </a:endParaRPr>
              </a:p>
              <a:p>
                <a:pPr marL="474663" lvl="1" indent="0"/>
                <a:r>
                  <a:rPr lang="nb-NO" sz="1600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ES</m:t>
                    </m:r>
                    <m:r>
                      <m:rPr>
                        <m:lit/>
                      </m:rPr>
                      <a:rPr lang="nb-NO" sz="16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256 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600" dirty="0"/>
              </a:p>
              <a:p>
                <a:pPr marL="0" indent="0"/>
                <a:r>
                  <a:rPr lang="nb-NO" dirty="0"/>
                  <a:t/>
                </a:r>
                <a:br>
                  <a:rPr lang="nb-NO" dirty="0"/>
                </a:b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2E9578C-E392-4EAB-8296-E8BF98501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674" y="1233996"/>
            <a:ext cx="2877042" cy="3635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3925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AES-128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2" y="3716774"/>
            <a:ext cx="1405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1405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10 rounds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ounded Rectangle 94"/>
              <p:cNvSpPr/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5" name="Rounded 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Straight Arrow Connector 95"/>
          <p:cNvCxnSpPr/>
          <p:nvPr/>
        </p:nvCxnSpPr>
        <p:spPr bwMode="auto">
          <a:xfrm flipH="1">
            <a:off x="2293123" y="2022965"/>
            <a:ext cx="3092377" cy="96030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/>
          <p:nvPr/>
        </p:nvCxnSpPr>
        <p:spPr bwMode="auto">
          <a:xfrm flipH="1">
            <a:off x="4524307" y="2084963"/>
            <a:ext cx="1033023" cy="7708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95" idx="2"/>
          </p:cNvCxnSpPr>
          <p:nvPr/>
        </p:nvCxnSpPr>
        <p:spPr bwMode="auto">
          <a:xfrm>
            <a:off x="5679357" y="2084963"/>
            <a:ext cx="741373" cy="7657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/>
          <p:nvPr/>
        </p:nvCxnSpPr>
        <p:spPr bwMode="auto">
          <a:xfrm>
            <a:off x="5961701" y="2038993"/>
            <a:ext cx="1768526" cy="8672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Arrow Connector 113"/>
          <p:cNvCxnSpPr/>
          <p:nvPr/>
        </p:nvCxnSpPr>
        <p:spPr bwMode="auto">
          <a:xfrm>
            <a:off x="5973213" y="1979661"/>
            <a:ext cx="4104495" cy="9713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2" name="TextBox 121"/>
          <p:cNvSpPr txBox="1"/>
          <p:nvPr/>
        </p:nvSpPr>
        <p:spPr>
          <a:xfrm>
            <a:off x="1630097" y="2618934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982920" y="2642119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128780" y="2666660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425672" y="261893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416665" y="132002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42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6" grpId="0" animBg="1"/>
      <p:bldP spid="50" grpId="0" animBg="1"/>
      <p:bldP spid="8" grpId="0" animBg="1"/>
      <p:bldP spid="9" grpId="0"/>
      <p:bldP spid="39" grpId="0" animBg="1"/>
      <p:bldP spid="40" grpId="0" animBg="1"/>
      <p:bldP spid="41" grpId="0"/>
      <p:bldP spid="43" grpId="0"/>
      <p:bldP spid="44" grpId="0"/>
      <p:bldP spid="45" grpId="0"/>
      <p:bldP spid="59" grpId="0" animBg="1"/>
      <p:bldP spid="91" grpId="0"/>
      <p:bldP spid="93" grpId="0" animBg="1"/>
      <p:bldP spid="94" grpId="0"/>
      <p:bldP spid="122" grpId="0"/>
      <p:bldP spid="123" grpId="0"/>
      <p:bldP spid="124" grpId="0"/>
      <p:bldP spid="125" grpId="0"/>
      <p:bldP spid="5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1989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SubBytes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. 정보보안 — Code Accelerator Document 1.0 document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358" y="2856898"/>
            <a:ext cx="4862872" cy="317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sz="1600" b="0" dirty="0"/>
                  <a:t>8A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blipFill>
                <a:blip r:embed="rId6"/>
                <a:stretch>
                  <a:fillRect l="-6410" t="-12500" r="-7692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4273622" y="4546282"/>
            <a:ext cx="4834818" cy="179642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02830" y="2862184"/>
            <a:ext cx="297180" cy="3154806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7407130" y="4546282"/>
            <a:ext cx="288000" cy="179642"/>
          </a:xfrm>
          <a:prstGeom prst="rect">
            <a:avLst/>
          </a:prstGeom>
          <a:solidFill>
            <a:schemeClr val="accent1">
              <a:lumMod val="60000"/>
              <a:lumOff val="40000"/>
              <a:alpha val="41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Freeform 14"/>
          <p:cNvSpPr/>
          <p:nvPr/>
        </p:nvSpPr>
        <p:spPr bwMode="auto">
          <a:xfrm>
            <a:off x="3119120" y="4786613"/>
            <a:ext cx="4262920" cy="77124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345527"/>
              <a:gd name="connsiteY0" fmla="*/ 65410 h 793093"/>
              <a:gd name="connsiteX1" fmla="*/ 595217 w 4345527"/>
              <a:gd name="connsiteY1" fmla="*/ 421640 h 793093"/>
              <a:gd name="connsiteX2" fmla="*/ 1353407 w 4345527"/>
              <a:gd name="connsiteY2" fmla="*/ 735330 h 793093"/>
              <a:gd name="connsiteX3" fmla="*/ 2953607 w 4345527"/>
              <a:gd name="connsiteY3" fmla="*/ 711200 h 793093"/>
              <a:gd name="connsiteX4" fmla="*/ 4345527 w 4345527"/>
              <a:gd name="connsiteY4" fmla="*/ 0 h 793093"/>
              <a:gd name="connsiteX0" fmla="*/ 0 w 4345527"/>
              <a:gd name="connsiteY0" fmla="*/ 65410 h 782503"/>
              <a:gd name="connsiteX1" fmla="*/ 595217 w 4345527"/>
              <a:gd name="connsiteY1" fmla="*/ 514415 h 782503"/>
              <a:gd name="connsiteX2" fmla="*/ 1353407 w 4345527"/>
              <a:gd name="connsiteY2" fmla="*/ 735330 h 782503"/>
              <a:gd name="connsiteX3" fmla="*/ 2953607 w 4345527"/>
              <a:gd name="connsiteY3" fmla="*/ 711200 h 782503"/>
              <a:gd name="connsiteX4" fmla="*/ 4345527 w 4345527"/>
              <a:gd name="connsiteY4" fmla="*/ 0 h 78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5527" h="782503">
                <a:moveTo>
                  <a:pt x="0" y="65410"/>
                </a:moveTo>
                <a:cubicBezTo>
                  <a:pt x="241300" y="316870"/>
                  <a:pt x="369649" y="402762"/>
                  <a:pt x="595217" y="514415"/>
                </a:cubicBezTo>
                <a:cubicBezTo>
                  <a:pt x="820785" y="626068"/>
                  <a:pt x="960342" y="702533"/>
                  <a:pt x="1353407" y="735330"/>
                </a:cubicBezTo>
                <a:cubicBezTo>
                  <a:pt x="1746472" y="768127"/>
                  <a:pt x="2454920" y="833755"/>
                  <a:pt x="2953607" y="711200"/>
                </a:cubicBezTo>
                <a:cubicBezTo>
                  <a:pt x="3452294" y="588645"/>
                  <a:pt x="3900180" y="302260"/>
                  <a:pt x="4345527" y="0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sz="1600" b="0" dirty="0"/>
                  <a:t>7E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blipFill>
                <a:blip r:embed="rId7"/>
                <a:stretch>
                  <a:fillRect l="-9396" t="-12500" r="-12081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 20"/>
          <p:cNvSpPr/>
          <p:nvPr/>
        </p:nvSpPr>
        <p:spPr bwMode="auto">
          <a:xfrm>
            <a:off x="7636474" y="4779314"/>
            <a:ext cx="2394156" cy="67775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646723"/>
              <a:gd name="connsiteY0" fmla="*/ 0 h 1047970"/>
              <a:gd name="connsiteX1" fmla="*/ 750570 w 4646723"/>
              <a:gd name="connsiteY1" fmla="*/ 665480 h 1047970"/>
              <a:gd name="connsiteX2" fmla="*/ 1508760 w 4646723"/>
              <a:gd name="connsiteY2" fmla="*/ 979170 h 1047970"/>
              <a:gd name="connsiteX3" fmla="*/ 3108960 w 4646723"/>
              <a:gd name="connsiteY3" fmla="*/ 955040 h 1047970"/>
              <a:gd name="connsiteX4" fmla="*/ 4646723 w 4646723"/>
              <a:gd name="connsiteY4" fmla="*/ 76526 h 1047970"/>
              <a:gd name="connsiteX0" fmla="*/ 0 w 4486784"/>
              <a:gd name="connsiteY0" fmla="*/ 72013 h 971444"/>
              <a:gd name="connsiteX1" fmla="*/ 590631 w 4486784"/>
              <a:gd name="connsiteY1" fmla="*/ 588954 h 971444"/>
              <a:gd name="connsiteX2" fmla="*/ 1348821 w 4486784"/>
              <a:gd name="connsiteY2" fmla="*/ 902644 h 971444"/>
              <a:gd name="connsiteX3" fmla="*/ 2949021 w 4486784"/>
              <a:gd name="connsiteY3" fmla="*/ 878514 h 971444"/>
              <a:gd name="connsiteX4" fmla="*/ 4486784 w 4486784"/>
              <a:gd name="connsiteY4" fmla="*/ 0 h 97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6784" h="971444">
                <a:moveTo>
                  <a:pt x="0" y="72013"/>
                </a:moveTo>
                <a:cubicBezTo>
                  <a:pt x="241300" y="323473"/>
                  <a:pt x="365828" y="450516"/>
                  <a:pt x="590631" y="588954"/>
                </a:cubicBezTo>
                <a:cubicBezTo>
                  <a:pt x="815434" y="727392"/>
                  <a:pt x="955756" y="839144"/>
                  <a:pt x="1348821" y="902644"/>
                </a:cubicBezTo>
                <a:cubicBezTo>
                  <a:pt x="1741886" y="966144"/>
                  <a:pt x="2426027" y="1028955"/>
                  <a:pt x="2949021" y="878514"/>
                </a:cubicBezTo>
                <a:cubicBezTo>
                  <a:pt x="3472015" y="728073"/>
                  <a:pt x="4041437" y="302260"/>
                  <a:pt x="4486784" y="0"/>
                </a:cubicBezTo>
              </a:path>
            </a:pathLst>
          </a:cu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3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ShiftRows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3896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MixColumns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blipFill>
                <a:blip r:embed="rId6"/>
                <a:stretch>
                  <a:fillRect l="-4103" r="-153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 bwMode="auto">
          <a:xfrm flipH="1">
            <a:off x="8802624" y="3663696"/>
            <a:ext cx="274320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9491472" y="3712464"/>
            <a:ext cx="243252" cy="2743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10149252" y="3663696"/>
            <a:ext cx="422657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blipFill>
                <a:blip r:embed="rId7"/>
                <a:stretch>
                  <a:fillRect l="-8772" r="-701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blipFill>
                <a:blip r:embed="rId8"/>
                <a:stretch>
                  <a:fillRect l="-17544" r="-7018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blipFill rotWithShape="0">
                <a:blip r:embed="rId9"/>
                <a:stretch>
                  <a:fillRect l="-49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759331" y="5857685"/>
                <a:ext cx="3464282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331" y="5857685"/>
                <a:ext cx="3464282" cy="256993"/>
              </a:xfrm>
              <a:prstGeom prst="rect">
                <a:avLst/>
              </a:prstGeom>
              <a:blipFill rotWithShape="0">
                <a:blip r:embed="rId10"/>
                <a:stretch>
                  <a:fillRect l="-352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 bwMode="auto">
          <a:xfrm>
            <a:off x="7429501" y="4403188"/>
            <a:ext cx="2195512" cy="239150"/>
          </a:xfrm>
          <a:prstGeom prst="roundRect">
            <a:avLst>
              <a:gd name="adj" fmla="val 50000"/>
            </a:avLst>
          </a:prstGeom>
          <a:solidFill>
            <a:srgbClr val="FF0000">
              <a:alpha val="4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8" name="Rounded Rectangle 17"/>
          <p:cNvSpPr/>
          <p:nvPr/>
        </p:nvSpPr>
        <p:spPr bwMode="auto">
          <a:xfrm rot="5400000">
            <a:off x="9289672" y="4405356"/>
            <a:ext cx="1362813" cy="380176"/>
          </a:xfrm>
          <a:prstGeom prst="roundRect">
            <a:avLst>
              <a:gd name="adj" fmla="val 50000"/>
            </a:avLst>
          </a:prstGeom>
          <a:solidFill>
            <a:schemeClr val="accent2">
              <a:alpha val="44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9" name="Rounded Rectangle 18"/>
          <p:cNvSpPr/>
          <p:nvPr/>
        </p:nvSpPr>
        <p:spPr bwMode="auto">
          <a:xfrm>
            <a:off x="10652760" y="4273921"/>
            <a:ext cx="570853" cy="380176"/>
          </a:xfrm>
          <a:prstGeom prst="roundRect">
            <a:avLst>
              <a:gd name="adj" fmla="val 50000"/>
            </a:avLst>
          </a:prstGeom>
          <a:solidFill>
            <a:schemeClr val="accent6">
              <a:alpha val="44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2948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6" grpId="0" animBg="1"/>
      <p:bldP spid="18" grpId="0" animBg="1"/>
      <p:bldP spid="1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AES-128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2" y="3716774"/>
            <a:ext cx="1405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1405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10 rounds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93123" y="1622099"/>
            <a:ext cx="7784585" cy="1361175"/>
            <a:chOff x="1948415" y="1274660"/>
            <a:chExt cx="8536430" cy="14926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ounded Rectangle 94"/>
                <p:cNvSpPr/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solidFill>
                  <a:srgbClr val="FCB4AA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5" name="Rounded 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Straight Arrow Connector 95"/>
            <p:cNvCxnSpPr/>
            <p:nvPr/>
          </p:nvCxnSpPr>
          <p:spPr bwMode="auto">
            <a:xfrm flipH="1">
              <a:off x="1948415" y="1714242"/>
              <a:ext cx="3391043" cy="105305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Straight Arrow Connector 99"/>
            <p:cNvCxnSpPr/>
            <p:nvPr/>
          </p:nvCxnSpPr>
          <p:spPr bwMode="auto">
            <a:xfrm flipH="1">
              <a:off x="4395090" y="1782228"/>
              <a:ext cx="1132794" cy="8452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Arrow Connector 105"/>
            <p:cNvCxnSpPr>
              <a:stCxn id="95" idx="2"/>
            </p:cNvCxnSpPr>
            <p:nvPr/>
          </p:nvCxnSpPr>
          <p:spPr bwMode="auto">
            <a:xfrm>
              <a:off x="5661696" y="1782228"/>
              <a:ext cx="812976" cy="8397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Straight Arrow Connector 108"/>
            <p:cNvCxnSpPr/>
            <p:nvPr/>
          </p:nvCxnSpPr>
          <p:spPr bwMode="auto">
            <a:xfrm>
              <a:off x="5971309" y="1731818"/>
              <a:ext cx="1939332" cy="95097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Arrow Connector 113"/>
            <p:cNvCxnSpPr/>
            <p:nvPr/>
          </p:nvCxnSpPr>
          <p:spPr bwMode="auto">
            <a:xfrm>
              <a:off x="5983933" y="1666756"/>
              <a:ext cx="4500912" cy="106518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/>
          <p:cNvGrpSpPr/>
          <p:nvPr/>
        </p:nvGrpSpPr>
        <p:grpSpPr>
          <a:xfrm>
            <a:off x="1630097" y="1320023"/>
            <a:ext cx="9904313" cy="1654414"/>
            <a:chOff x="1221353" y="943409"/>
            <a:chExt cx="10860884" cy="1814199"/>
          </a:xfrm>
        </p:grpSpPr>
        <p:sp>
          <p:nvSpPr>
            <p:cNvPr id="122" name="TextBox 121"/>
            <p:cNvSpPr txBox="1"/>
            <p:nvPr/>
          </p:nvSpPr>
          <p:spPr>
            <a:xfrm>
              <a:off x="1221353" y="2367770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801415" y="2393194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540849" y="2420106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480091" y="236776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373632" y="94340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5469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9563823"/>
                  </p:ext>
                </p:extLst>
              </p:nvPr>
            </p:nvGraphicFramePr>
            <p:xfrm>
              <a:off x="623392" y="1041023"/>
              <a:ext cx="5489083" cy="4033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74965">
                      <a:extLst>
                        <a:ext uri="{9D8B030D-6E8A-4147-A177-3AD203B41FA5}">
                          <a16:colId xmlns:a16="http://schemas.microsoft.com/office/drawing/2014/main" xmlns="" val="3190401982"/>
                        </a:ext>
                      </a:extLst>
                    </a:gridCol>
                    <a:gridCol w="3814118">
                      <a:extLst>
                        <a:ext uri="{9D8B030D-6E8A-4147-A177-3AD203B41FA5}">
                          <a16:colId xmlns:a16="http://schemas.microsoft.com/office/drawing/2014/main" xmlns="" val="246462725"/>
                        </a:ext>
                      </a:extLst>
                    </a:gridCol>
                  </a:tblGrid>
                  <a:tr h="423902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SubBytes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2435690939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ShiftRows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𝑏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−2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𝑏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−3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854347897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MixColumns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02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02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863547128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AddRoundKey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𝑒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𝑒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2687206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9563823"/>
                  </p:ext>
                </p:extLst>
              </p:nvPr>
            </p:nvGraphicFramePr>
            <p:xfrm>
              <a:off x="623392" y="1041023"/>
              <a:ext cx="5489083" cy="4033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749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90401982"/>
                        </a:ext>
                      </a:extLst>
                    </a:gridCol>
                    <a:gridCol w="381411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46462725"/>
                        </a:ext>
                      </a:extLst>
                    </a:gridCol>
                  </a:tblGrid>
                  <a:tr h="423902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SubBytes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1429" r="-319" b="-8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435690939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ShiftRows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36041" r="-319" b="-202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854347897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MixColumns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135354" r="-319" b="-1010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863547128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AddRoundKey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235354" r="-319" b="-10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87206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220340" y="1551276"/>
                <a:ext cx="3846759" cy="10470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2,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3,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eqAr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2,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3,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340" y="1551276"/>
                <a:ext cx="3846759" cy="104701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359085" y="81489"/>
              <a:ext cx="1717584" cy="12273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29396">
                      <a:extLst>
                        <a:ext uri="{9D8B030D-6E8A-4147-A177-3AD203B41FA5}">
                          <a16:colId xmlns:a16="http://schemas.microsoft.com/office/drawing/2014/main" xmlns="" val="4132090626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1480361969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618680988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4066922096"/>
                        </a:ext>
                      </a:extLst>
                    </a:gridCol>
                  </a:tblGrid>
                  <a:tr h="311657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676239056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966358679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62894474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6149167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6806944"/>
                  </p:ext>
                </p:extLst>
              </p:nvPr>
            </p:nvGraphicFramePr>
            <p:xfrm>
              <a:off x="10359085" y="81489"/>
              <a:ext cx="1717584" cy="12273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29396">
                      <a:extLst>
                        <a:ext uri="{9D8B030D-6E8A-4147-A177-3AD203B41FA5}">
                          <a16:colId xmlns:a16="http://schemas.microsoft.com/office/drawing/2014/main" val="4132090626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1480361969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618680988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4066922096"/>
                        </a:ext>
                      </a:extLst>
                    </a:gridCol>
                  </a:tblGrid>
                  <a:tr h="31165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1961" r="-30140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1961" r="-20140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1961" r="-10428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1961" r="-2817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76239056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101961" r="-30140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101961" r="-20140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101961" r="-104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101961" r="-2817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6358679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206000" r="-301408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206000" r="-201408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206000" r="-104286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206000" r="-2817" b="-1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894474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306000" r="-301408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306000" r="-201408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306000" r="-104286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306000" r="-2817" b="-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491677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593492" y="2947080"/>
                <a:ext cx="6565557" cy="18884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02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01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01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03</m:t>
                                  </m:r>
                                </m:e>
                              </m:eqAr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01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eqAr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nb-NO" sz="16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                ⊕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eqAr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01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eqAr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2,</m:t>
                                          </m:r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3,</m:t>
                                          </m:r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3492" y="2947080"/>
                <a:ext cx="6565557" cy="188840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25460"/>
                  </p:ext>
                </p:extLst>
              </p:nvPr>
            </p:nvGraphicFramePr>
            <p:xfrm>
              <a:off x="623392" y="5312304"/>
              <a:ext cx="10145588" cy="134826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36397">
                      <a:extLst>
                        <a:ext uri="{9D8B030D-6E8A-4147-A177-3AD203B41FA5}">
                          <a16:colId xmlns:a16="http://schemas.microsoft.com/office/drawing/2014/main" xmlns="" val="95979139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1092093053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257285783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32652443"/>
                        </a:ext>
                      </a:extLst>
                    </a:gridCol>
                  </a:tblGrid>
                  <a:tr h="134826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03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25273297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25460"/>
                  </p:ext>
                </p:extLst>
              </p:nvPr>
            </p:nvGraphicFramePr>
            <p:xfrm>
              <a:off x="623392" y="5312304"/>
              <a:ext cx="10145588" cy="134826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95979139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92093053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57285783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2652443"/>
                        </a:ext>
                      </a:extLst>
                    </a:gridCol>
                  </a:tblGrid>
                  <a:tr h="134826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240" t="-450" r="-300721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100000" t="-450" r="-200000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200481" t="-450" r="-100481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300481" t="-450" r="-481" b="-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25273297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82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9563823"/>
                  </p:ext>
                </p:extLst>
              </p:nvPr>
            </p:nvGraphicFramePr>
            <p:xfrm>
              <a:off x="623392" y="1041023"/>
              <a:ext cx="5489083" cy="4033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74965">
                      <a:extLst>
                        <a:ext uri="{9D8B030D-6E8A-4147-A177-3AD203B41FA5}">
                          <a16:colId xmlns:a16="http://schemas.microsoft.com/office/drawing/2014/main" xmlns="" val="3190401982"/>
                        </a:ext>
                      </a:extLst>
                    </a:gridCol>
                    <a:gridCol w="3814118">
                      <a:extLst>
                        <a:ext uri="{9D8B030D-6E8A-4147-A177-3AD203B41FA5}">
                          <a16:colId xmlns:a16="http://schemas.microsoft.com/office/drawing/2014/main" xmlns="" val="246462725"/>
                        </a:ext>
                      </a:extLst>
                    </a:gridCol>
                  </a:tblGrid>
                  <a:tr h="423902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SubBytes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2435690939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ShiftRows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𝑏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−2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𝑏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−3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854347897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MixColumns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02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02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863547128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AddRoundKey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𝑒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𝑒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2687206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9563823"/>
                  </p:ext>
                </p:extLst>
              </p:nvPr>
            </p:nvGraphicFramePr>
            <p:xfrm>
              <a:off x="623392" y="1041023"/>
              <a:ext cx="5489083" cy="4033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749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90401982"/>
                        </a:ext>
                      </a:extLst>
                    </a:gridCol>
                    <a:gridCol w="381411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46462725"/>
                        </a:ext>
                      </a:extLst>
                    </a:gridCol>
                  </a:tblGrid>
                  <a:tr h="423902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SubBytes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1429" r="-319" b="-8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435690939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ShiftRows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36041" r="-319" b="-202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854347897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MixColumns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135354" r="-319" b="-1010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863547128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AddRoundKey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235354" r="-319" b="-10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87206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359085" y="81489"/>
              <a:ext cx="1717584" cy="12273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29396">
                      <a:extLst>
                        <a:ext uri="{9D8B030D-6E8A-4147-A177-3AD203B41FA5}">
                          <a16:colId xmlns:a16="http://schemas.microsoft.com/office/drawing/2014/main" xmlns="" val="4132090626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1480361969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618680988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4066922096"/>
                        </a:ext>
                      </a:extLst>
                    </a:gridCol>
                  </a:tblGrid>
                  <a:tr h="311657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676239056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966358679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62894474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6149167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6806944"/>
                  </p:ext>
                </p:extLst>
              </p:nvPr>
            </p:nvGraphicFramePr>
            <p:xfrm>
              <a:off x="10359085" y="81489"/>
              <a:ext cx="1717584" cy="12273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29396">
                      <a:extLst>
                        <a:ext uri="{9D8B030D-6E8A-4147-A177-3AD203B41FA5}">
                          <a16:colId xmlns:a16="http://schemas.microsoft.com/office/drawing/2014/main" val="4132090626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1480361969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618680988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4066922096"/>
                        </a:ext>
                      </a:extLst>
                    </a:gridCol>
                  </a:tblGrid>
                  <a:tr h="31165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1961" r="-30140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1961" r="-20140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1961" r="-10428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1961" r="-2817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76239056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101961" r="-30140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101961" r="-20140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101961" r="-104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101961" r="-2817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6358679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206000" r="-301408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206000" r="-201408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206000" r="-104286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206000" r="-2817" b="-1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894474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306000" r="-301408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306000" r="-201408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306000" r="-104286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306000" r="-2817" b="-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491677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25460"/>
                  </p:ext>
                </p:extLst>
              </p:nvPr>
            </p:nvGraphicFramePr>
            <p:xfrm>
              <a:off x="623392" y="5312304"/>
              <a:ext cx="10145588" cy="134826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36397">
                      <a:extLst>
                        <a:ext uri="{9D8B030D-6E8A-4147-A177-3AD203B41FA5}">
                          <a16:colId xmlns:a16="http://schemas.microsoft.com/office/drawing/2014/main" xmlns="" val="95979139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1092093053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257285783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32652443"/>
                        </a:ext>
                      </a:extLst>
                    </a:gridCol>
                  </a:tblGrid>
                  <a:tr h="134826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03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25273297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25460"/>
                  </p:ext>
                </p:extLst>
              </p:nvPr>
            </p:nvGraphicFramePr>
            <p:xfrm>
              <a:off x="623392" y="5312304"/>
              <a:ext cx="10145588" cy="134826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95979139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92093053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57285783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2652443"/>
                        </a:ext>
                      </a:extLst>
                    </a:gridCol>
                  </a:tblGrid>
                  <a:tr h="134826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240" t="-450" r="-300721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100000" t="-450" r="-200000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200481" t="-450" r="-100481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300481" t="-450" r="-481" b="-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25273297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597298" y="2790410"/>
                <a:ext cx="5085509" cy="10403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2,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3,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b>
                          </m:sSub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2,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3,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298" y="2790410"/>
                <a:ext cx="5085509" cy="104034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22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performance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AES is reasonably efficient in software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T-table implementation very fast </a:t>
            </a:r>
            <a:br>
              <a:rPr lang="en-US" dirty="0"/>
            </a:br>
            <a:r>
              <a:rPr lang="en-US" dirty="0"/>
              <a:t>(but not secure!)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Hard to implement fast and constant-time</a:t>
            </a:r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Intel introduced dedicated AES instructions into their CPUs (AES-NI):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 err="1"/>
              <a:t>aesenc</a:t>
            </a:r>
            <a:r>
              <a:rPr lang="en-US" dirty="0"/>
              <a:t>, </a:t>
            </a:r>
            <a:r>
              <a:rPr lang="en-US" b="1" dirty="0" err="1"/>
              <a:t>aesenclast</a:t>
            </a:r>
            <a:r>
              <a:rPr lang="en-US" dirty="0"/>
              <a:t>: do one round of AES in one cycle</a:t>
            </a:r>
            <a:endParaRPr lang="en-US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 err="1"/>
              <a:t>aeskeygenassist</a:t>
            </a:r>
            <a:r>
              <a:rPr lang="en-US" b="1" dirty="0"/>
              <a:t>: </a:t>
            </a:r>
            <a:r>
              <a:rPr lang="en-US" dirty="0"/>
              <a:t>do AES key expansion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 err="1"/>
              <a:t>aesdec</a:t>
            </a:r>
            <a:r>
              <a:rPr lang="en-US" b="1" dirty="0"/>
              <a:t>, </a:t>
            </a:r>
            <a:r>
              <a:rPr lang="en-US" b="1" dirty="0" err="1"/>
              <a:t>aesdeclast</a:t>
            </a:r>
            <a:r>
              <a:rPr lang="en-US" b="1" dirty="0"/>
              <a:t>:</a:t>
            </a:r>
            <a:r>
              <a:rPr lang="en-US" dirty="0"/>
              <a:t> do one round of AES decryption in one cycle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 err="1"/>
              <a:t>aesimc</a:t>
            </a:r>
            <a:r>
              <a:rPr lang="en-US" b="1" dirty="0"/>
              <a:t>: </a:t>
            </a:r>
            <a:r>
              <a:rPr lang="en-US" dirty="0"/>
              <a:t>do AES </a:t>
            </a:r>
            <a:r>
              <a:rPr lang="en-US" dirty="0" err="1"/>
              <a:t>inverser</a:t>
            </a:r>
            <a:r>
              <a:rPr lang="en-US" dirty="0"/>
              <a:t> </a:t>
            </a:r>
            <a:r>
              <a:rPr lang="en-US" dirty="0" err="1"/>
              <a:t>MixColumns</a:t>
            </a:r>
            <a:r>
              <a:rPr lang="en-US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Now standard in all modern CPUs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64459"/>
              </p:ext>
            </p:extLst>
          </p:nvPr>
        </p:nvGraphicFramePr>
        <p:xfrm>
          <a:off x="6796761" y="1304316"/>
          <a:ext cx="4862650" cy="161900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5766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348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Throughput </a:t>
                      </a:r>
                    </a:p>
                    <a:p>
                      <a:pPr algn="ctr"/>
                      <a:r>
                        <a:rPr lang="en-US" dirty="0"/>
                        <a:t>(my</a:t>
                      </a:r>
                      <a:r>
                        <a:rPr lang="en-US" baseline="0" dirty="0"/>
                        <a:t> laptop)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9464">
                <a:tc>
                  <a:txBody>
                    <a:bodyPr/>
                    <a:lstStyle/>
                    <a:p>
                      <a:r>
                        <a:rPr lang="en-US" dirty="0"/>
                        <a:t>AES-128 (in software)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0.27 GB/s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464">
                <a:tc>
                  <a:txBody>
                    <a:bodyPr/>
                    <a:lstStyle/>
                    <a:p>
                      <a:r>
                        <a:rPr lang="en-US" dirty="0"/>
                        <a:t>AES-128</a:t>
                      </a:r>
                      <a:r>
                        <a:rPr lang="en-US" baseline="0" dirty="0"/>
                        <a:t> (w/AES-NI)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3.45 GB/s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280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36372" y="5081588"/>
            <a:ext cx="7751762" cy="1776412"/>
          </a:xfrm>
        </p:spPr>
        <p:txBody>
          <a:bodyPr/>
          <a:lstStyle/>
          <a:p>
            <a:r>
              <a:rPr lang="en-US" dirty="0"/>
              <a:t>Attacking block ciphers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75" y="3067282"/>
            <a:ext cx="2016224" cy="1179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07" y="1455516"/>
            <a:ext cx="3087835" cy="322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628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block ciphers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Brute force attacks: search through every possible key in key space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Generic: works for all block ciphers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Not practical for large key spaces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Advanced attacks: try to exploit the concrete details of the block cipher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Differential cryptanalysis ('90, but known by the designers of DES + NSA since mid '70 )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Linear cryptanalysis ('92)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AES designed to resist both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Implementation attacks: vulnerabilities due to implementation characteristics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Power draw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Timing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Cache misses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897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Block ciphers are very important </a:t>
            </a:r>
            <a:r>
              <a:rPr lang="en-US" b="1" dirty="0"/>
              <a:t>primitives </a:t>
            </a:r>
            <a:r>
              <a:rPr lang="en-US" dirty="0"/>
              <a:t>(building blocks) – not encryption schemes!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Correct abstraction: block ciphers = PRPs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Right security notion for PRFs/PRPs: </a:t>
            </a:r>
          </a:p>
          <a:p>
            <a:pPr marL="0" indent="0"/>
            <a:r>
              <a:rPr lang="en-US" dirty="0"/>
              <a:t>		indistinguishability from random function/permutation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Concrete block cipher design: DES, AES, 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369791"/>
      </p:ext>
    </p:extLst>
  </p:cSld>
  <p:clrMapOvr>
    <a:masterClrMapping/>
  </p:clrMapOvr>
</p:sld>
</file>

<file path=ppt/theme/theme1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7956CE9B-5D63-4B87-A989-DA7CD1F170FB}" vid="{1AE45AA9-27B5-4B56-B075-B66CFC0D7770}"/>
    </a:ext>
  </a:extLst>
</a:theme>
</file>

<file path=ppt/theme/theme2.xml><?xml version="1.0" encoding="utf-8"?>
<a:theme xmlns:a="http://schemas.openxmlformats.org/drawingml/2006/main" name="1_TEK4500-UIO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triangl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EB81B55-F791-4803-888B-7743A58A759A}" vid="{F26A13B7-FD25-4D65-8304-6D437B4B287E}"/>
    </a:ext>
  </a:extLst>
</a:theme>
</file>

<file path=ppt/theme/theme3.xml><?xml version="1.0" encoding="utf-8"?>
<a:theme xmlns:a="http://schemas.openxmlformats.org/drawingml/2006/main" name="2_TEK4500-UIO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00B050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CB4AA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b="1" dirty="0" smtClean="0"/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triangl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8081</TotalTime>
  <Words>1686</Words>
  <Application>Microsoft Office PowerPoint</Application>
  <PresentationFormat>Widescreen</PresentationFormat>
  <Paragraphs>972</Paragraphs>
  <Slides>50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Arial</vt:lpstr>
      <vt:lpstr>Calibri</vt:lpstr>
      <vt:lpstr>Cambria</vt:lpstr>
      <vt:lpstr>Cambria Math</vt:lpstr>
      <vt:lpstr>Lucida Handwriting</vt:lpstr>
      <vt:lpstr>Times New Roman</vt:lpstr>
      <vt:lpstr>Wingdings</vt:lpstr>
      <vt:lpstr>TEK4500-UIO</vt:lpstr>
      <vt:lpstr>1_TEK4500-UIO</vt:lpstr>
      <vt:lpstr>2_TEK4500-UIO</vt:lpstr>
      <vt:lpstr>Lecture 2 – Block ciphers,  PRFs/PRPs, AES </vt:lpstr>
      <vt:lpstr>Ideal solution: secure channels</vt:lpstr>
      <vt:lpstr>Basic goals of cryptography</vt:lpstr>
      <vt:lpstr>Encryption schemes</vt:lpstr>
      <vt:lpstr>Block ciphers</vt:lpstr>
      <vt:lpstr>Block cipher applications (1)</vt:lpstr>
      <vt:lpstr>Block cipher applications (2)</vt:lpstr>
      <vt:lpstr>PowerPoint Presentation</vt:lpstr>
      <vt:lpstr>Pseudorandom functions (PRFs) and permutations (PRP)</vt:lpstr>
      <vt:lpstr>Permutations vs. functions</vt:lpstr>
      <vt:lpstr>Permutations vs. functions</vt:lpstr>
      <vt:lpstr>Block cipher security</vt:lpstr>
      <vt:lpstr>Random functions</vt:lpstr>
      <vt:lpstr>Random functions</vt:lpstr>
      <vt:lpstr>PRF – security; formal definition </vt:lpstr>
      <vt:lpstr>PRF – security; formal definition </vt:lpstr>
      <vt:lpstr>Understanding "advantage"</vt:lpstr>
      <vt:lpstr>Example</vt:lpstr>
      <vt:lpstr>Example</vt:lpstr>
      <vt:lpstr>Example</vt:lpstr>
      <vt:lpstr>Example</vt:lpstr>
      <vt:lpstr>Why is the PRF definition good?</vt:lpstr>
      <vt:lpstr>PRF PRP – security </vt:lpstr>
      <vt:lpstr>PRP security ⟹ PRF security</vt:lpstr>
      <vt:lpstr>PRF – security; equivalent view</vt:lpstr>
      <vt:lpstr>PRF – security; equivalent view</vt:lpstr>
      <vt:lpstr>PRF – security; equivalent view</vt:lpstr>
      <vt:lpstr>PRF – security; equivalent view</vt:lpstr>
      <vt:lpstr>Block ciphers – security</vt:lpstr>
      <vt:lpstr>Block ciphers – security</vt:lpstr>
      <vt:lpstr>PRF – security</vt:lpstr>
      <vt:lpstr>PRF – security; equivalent view</vt:lpstr>
      <vt:lpstr>PRF PRP – security; equivalent view</vt:lpstr>
      <vt:lpstr>PowerPoint Presentation</vt:lpstr>
      <vt:lpstr>Principles for designing block ciphers</vt:lpstr>
      <vt:lpstr>Block ciphers</vt:lpstr>
      <vt:lpstr>Advanced Encryption Standard </vt:lpstr>
      <vt:lpstr>AES</vt:lpstr>
      <vt:lpstr>AES-128</vt:lpstr>
      <vt:lpstr>AES round function</vt:lpstr>
      <vt:lpstr>AES round function - SubBytes</vt:lpstr>
      <vt:lpstr>AES round function - ShiftRows</vt:lpstr>
      <vt:lpstr>AES round function - MixColumns</vt:lpstr>
      <vt:lpstr>AES-128</vt:lpstr>
      <vt:lpstr>AES round</vt:lpstr>
      <vt:lpstr>AES round</vt:lpstr>
      <vt:lpstr>AES performance</vt:lpstr>
      <vt:lpstr>PowerPoint Presentation</vt:lpstr>
      <vt:lpstr>Attacks on block ciphers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306</cp:revision>
  <dcterms:created xsi:type="dcterms:W3CDTF">2020-06-02T10:31:43Z</dcterms:created>
  <dcterms:modified xsi:type="dcterms:W3CDTF">2022-08-31T12:46:02Z</dcterms:modified>
</cp:coreProperties>
</file>