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6" r:id="rId2"/>
    <p:sldMasterId id="2147483712" r:id="rId3"/>
  </p:sldMasterIdLst>
  <p:notesMasterIdLst>
    <p:notesMasterId r:id="rId64"/>
  </p:notesMasterIdLst>
  <p:sldIdLst>
    <p:sldId id="308" r:id="rId4"/>
    <p:sldId id="375" r:id="rId5"/>
    <p:sldId id="378" r:id="rId6"/>
    <p:sldId id="413" r:id="rId7"/>
    <p:sldId id="415" r:id="rId8"/>
    <p:sldId id="319" r:id="rId9"/>
    <p:sldId id="320" r:id="rId10"/>
    <p:sldId id="261" r:id="rId11"/>
    <p:sldId id="376" r:id="rId12"/>
    <p:sldId id="416" r:id="rId13"/>
    <p:sldId id="333" r:id="rId14"/>
    <p:sldId id="347" r:id="rId15"/>
    <p:sldId id="417" r:id="rId16"/>
    <p:sldId id="432" r:id="rId17"/>
    <p:sldId id="419" r:id="rId18"/>
    <p:sldId id="420" r:id="rId19"/>
    <p:sldId id="342" r:id="rId20"/>
    <p:sldId id="365" r:id="rId21"/>
    <p:sldId id="366" r:id="rId22"/>
    <p:sldId id="367" r:id="rId23"/>
    <p:sldId id="368" r:id="rId24"/>
    <p:sldId id="369" r:id="rId25"/>
    <p:sldId id="370" r:id="rId26"/>
    <p:sldId id="371" r:id="rId27"/>
    <p:sldId id="372" r:id="rId28"/>
    <p:sldId id="423" r:id="rId29"/>
    <p:sldId id="399" r:id="rId30"/>
    <p:sldId id="400" r:id="rId31"/>
    <p:sldId id="393" r:id="rId32"/>
    <p:sldId id="394" r:id="rId33"/>
    <p:sldId id="418" r:id="rId34"/>
    <p:sldId id="396" r:id="rId35"/>
    <p:sldId id="397" r:id="rId36"/>
    <p:sldId id="395" r:id="rId37"/>
    <p:sldId id="349" r:id="rId38"/>
    <p:sldId id="280" r:id="rId39"/>
    <p:sldId id="435" r:id="rId40"/>
    <p:sldId id="434" r:id="rId41"/>
    <p:sldId id="353" r:id="rId42"/>
    <p:sldId id="412" r:id="rId43"/>
    <p:sldId id="350" r:id="rId44"/>
    <p:sldId id="351" r:id="rId45"/>
    <p:sldId id="352" r:id="rId46"/>
    <p:sldId id="431" r:id="rId47"/>
    <p:sldId id="410" r:id="rId48"/>
    <p:sldId id="403" r:id="rId49"/>
    <p:sldId id="357" r:id="rId50"/>
    <p:sldId id="356" r:id="rId51"/>
    <p:sldId id="424" r:id="rId52"/>
    <p:sldId id="425" r:id="rId53"/>
    <p:sldId id="426" r:id="rId54"/>
    <p:sldId id="427" r:id="rId55"/>
    <p:sldId id="428" r:id="rId56"/>
    <p:sldId id="430" r:id="rId57"/>
    <p:sldId id="390" r:id="rId58"/>
    <p:sldId id="405" r:id="rId59"/>
    <p:sldId id="358" r:id="rId60"/>
    <p:sldId id="294" r:id="rId61"/>
    <p:sldId id="374" r:id="rId62"/>
    <p:sldId id="373" r:id="rId6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åkon Jacobsen" initials="HJ" lastIdx="1" clrIdx="0">
    <p:extLst>
      <p:ext uri="{19B8F6BF-5375-455C-9EA6-DF929625EA0E}">
        <p15:presenceInfo xmlns:p15="http://schemas.microsoft.com/office/powerpoint/2012/main" userId="Håkon Jacobsen" providerId="None"/>
      </p:ext>
    </p:extLst>
  </p:cmAuthor>
  <p:cmAuthor id="2" name="hakoja" initials="h" lastIdx="2" clrIdx="1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ECFA"/>
    <a:srgbClr val="FFFAEB"/>
    <a:srgbClr val="CFF9DA"/>
    <a:srgbClr val="FFD69F"/>
    <a:srgbClr val="FFDDDD"/>
    <a:srgbClr val="FCB4AA"/>
    <a:srgbClr val="FEE9E6"/>
    <a:srgbClr val="CCCCFF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45" autoAdjust="0"/>
    <p:restoredTop sz="92998" autoAdjust="0"/>
  </p:normalViewPr>
  <p:slideViewPr>
    <p:cSldViewPr snapToGrid="0" showGuides="1">
      <p:cViewPr varScale="1">
        <p:scale>
          <a:sx n="104" d="100"/>
          <a:sy n="104" d="100"/>
        </p:scale>
        <p:origin x="864" y="114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presProps" Target="presProp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notesMaster" Target="notesMasters/notesMaster1.xml"/><Relationship Id="rId69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viewProps" Target="view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commentAuthors" Target="commentAuthor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9/28/2021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4457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600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1012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2154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52485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5824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2692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0527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7822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2688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2390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4550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8600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0640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94036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84481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8770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0109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50753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219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1354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8308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3861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5081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6201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1128480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084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0807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4116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7409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71600"/>
            <a:ext cx="508000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371600"/>
            <a:ext cx="50800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810000"/>
            <a:ext cx="50800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72211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371600"/>
            <a:ext cx="10363200" cy="4724400"/>
          </a:xfrm>
        </p:spPr>
        <p:txBody>
          <a:bodyPr/>
          <a:lstStyle/>
          <a:p>
            <a:pPr lvl="0"/>
            <a:r>
              <a:rPr lang="en-US" noProof="0" dirty="0" smtClean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820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1" y="278295"/>
            <a:ext cx="11137237" cy="4572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3392" y="1371600"/>
            <a:ext cx="6201478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0156" y="1371600"/>
            <a:ext cx="4710473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2024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258438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0625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7857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7379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6121965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70643" y="1371600"/>
            <a:ext cx="4789985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414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11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8812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58506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43418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4129193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1617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2132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900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3704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71600"/>
            <a:ext cx="508000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371600"/>
            <a:ext cx="50800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810000"/>
            <a:ext cx="50800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885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371600"/>
            <a:ext cx="10363200" cy="4724400"/>
          </a:xfrm>
        </p:spPr>
        <p:txBody>
          <a:bodyPr/>
          <a:lstStyle/>
          <a:p>
            <a:pPr lvl="0"/>
            <a:r>
              <a:rPr lang="en-US" noProof="0" dirty="0" smtClean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50135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1" y="278295"/>
            <a:ext cx="11137237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3392" y="1371600"/>
            <a:ext cx="6201478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0156" y="1371600"/>
            <a:ext cx="4710473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463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6342471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2782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8598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4859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9190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0915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4496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450380" y="4605244"/>
            <a:ext cx="7082727" cy="1192441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900551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012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5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711" r:id="rId1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 smtClean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64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70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5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6.png"/><Relationship Id="rId7" Type="http://schemas.openxmlformats.org/officeDocument/2006/relationships/image" Target="../media/image5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35.png"/><Relationship Id="rId9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19.png"/><Relationship Id="rId4" Type="http://schemas.openxmlformats.org/officeDocument/2006/relationships/image" Target="../media/image35.png"/><Relationship Id="rId9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4.xml"/><Relationship Id="rId10" Type="http://schemas.openxmlformats.org/officeDocument/2006/relationships/image" Target="../media/image1910.png"/><Relationship Id="rId9" Type="http://schemas.openxmlformats.org/officeDocument/2006/relationships/image" Target="../media/image47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4.xml"/><Relationship Id="rId11" Type="http://schemas.openxmlformats.org/officeDocument/2006/relationships/image" Target="../media/image27.png"/><Relationship Id="rId10" Type="http://schemas.openxmlformats.org/officeDocument/2006/relationships/image" Target="../media/image1910.png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6.png"/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12" Type="http://schemas.openxmlformats.org/officeDocument/2006/relationships/image" Target="../media/image34.png"/><Relationship Id="rId17" Type="http://schemas.openxmlformats.org/officeDocument/2006/relationships/image" Target="../media/image40.png"/><Relationship Id="rId2" Type="http://schemas.openxmlformats.org/officeDocument/2006/relationships/image" Target="../media/image270.png"/><Relationship Id="rId16" Type="http://schemas.openxmlformats.org/officeDocument/2006/relationships/image" Target="../media/image39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15.png"/><Relationship Id="rId11" Type="http://schemas.openxmlformats.org/officeDocument/2006/relationships/image" Target="../media/image32.png"/><Relationship Id="rId5" Type="http://schemas.openxmlformats.org/officeDocument/2006/relationships/image" Target="../media/image30.png"/><Relationship Id="rId15" Type="http://schemas.openxmlformats.org/officeDocument/2006/relationships/image" Target="../media/image38.png"/><Relationship Id="rId10" Type="http://schemas.openxmlformats.org/officeDocument/2006/relationships/image" Target="../media/image771.png"/><Relationship Id="rId4" Type="http://schemas.openxmlformats.org/officeDocument/2006/relationships/image" Target="../media/image29.png"/><Relationship Id="rId1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0.png"/><Relationship Id="rId3" Type="http://schemas.openxmlformats.org/officeDocument/2006/relationships/image" Target="../media/image29.png"/><Relationship Id="rId7" Type="http://schemas.openxmlformats.org/officeDocument/2006/relationships/image" Target="../media/image41.png"/><Relationship Id="rId12" Type="http://schemas.openxmlformats.org/officeDocument/2006/relationships/image" Target="../media/image3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15.png"/><Relationship Id="rId11" Type="http://schemas.openxmlformats.org/officeDocument/2006/relationships/image" Target="../media/image771.png"/><Relationship Id="rId10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3.png"/><Relationship Id="rId18" Type="http://schemas.openxmlformats.org/officeDocument/2006/relationships/image" Target="../media/image61.png"/><Relationship Id="rId3" Type="http://schemas.openxmlformats.org/officeDocument/2006/relationships/image" Target="../media/image230.png"/><Relationship Id="rId7" Type="http://schemas.openxmlformats.org/officeDocument/2006/relationships/image" Target="../media/image50.png"/><Relationship Id="rId12" Type="http://schemas.openxmlformats.org/officeDocument/2006/relationships/image" Target="../media/image52.png"/><Relationship Id="rId17" Type="http://schemas.openxmlformats.org/officeDocument/2006/relationships/image" Target="../media/image54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59.png"/><Relationship Id="rId20" Type="http://schemas.openxmlformats.org/officeDocument/2006/relationships/image" Target="../media/image6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9.png"/><Relationship Id="rId5" Type="http://schemas.openxmlformats.org/officeDocument/2006/relationships/image" Target="../media/image47.png"/><Relationship Id="rId15" Type="http://schemas.openxmlformats.org/officeDocument/2006/relationships/image" Target="../media/image58.png"/><Relationship Id="rId19" Type="http://schemas.openxmlformats.org/officeDocument/2006/relationships/image" Target="../media/image62.png"/><Relationship Id="rId4" Type="http://schemas.openxmlformats.org/officeDocument/2006/relationships/image" Target="../media/image45.png"/><Relationship Id="rId9" Type="http://schemas.openxmlformats.org/officeDocument/2006/relationships/image" Target="../media/image461.png"/><Relationship Id="rId14" Type="http://schemas.openxmlformats.org/officeDocument/2006/relationships/image" Target="../media/image51.png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0.png"/><Relationship Id="rId18" Type="http://schemas.openxmlformats.org/officeDocument/2006/relationships/image" Target="../media/image51.png"/><Relationship Id="rId26" Type="http://schemas.openxmlformats.org/officeDocument/2006/relationships/image" Target="../media/image45.png"/><Relationship Id="rId3" Type="http://schemas.openxmlformats.org/officeDocument/2006/relationships/image" Target="../media/image230.png"/><Relationship Id="rId21" Type="http://schemas.openxmlformats.org/officeDocument/2006/relationships/image" Target="../media/image54.png"/><Relationship Id="rId17" Type="http://schemas.openxmlformats.org/officeDocument/2006/relationships/image" Target="../media/image53.png"/><Relationship Id="rId25" Type="http://schemas.openxmlformats.org/officeDocument/2006/relationships/image" Target="../media/image461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52.png"/><Relationship Id="rId20" Type="http://schemas.openxmlformats.org/officeDocument/2006/relationships/image" Target="../media/image59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64.png"/><Relationship Id="rId24" Type="http://schemas.openxmlformats.org/officeDocument/2006/relationships/image" Target="../media/image63.png"/><Relationship Id="rId5" Type="http://schemas.openxmlformats.org/officeDocument/2006/relationships/image" Target="../media/image49.png"/><Relationship Id="rId23" Type="http://schemas.openxmlformats.org/officeDocument/2006/relationships/image" Target="../media/image62.png"/><Relationship Id="rId19" Type="http://schemas.openxmlformats.org/officeDocument/2006/relationships/image" Target="../media/image58.png"/><Relationship Id="rId4" Type="http://schemas.openxmlformats.org/officeDocument/2006/relationships/image" Target="../media/image47.png"/><Relationship Id="rId22" Type="http://schemas.openxmlformats.org/officeDocument/2006/relationships/image" Target="../media/image61.png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0.png"/><Relationship Id="rId26" Type="http://schemas.openxmlformats.org/officeDocument/2006/relationships/image" Target="../media/image53.png"/><Relationship Id="rId3" Type="http://schemas.openxmlformats.org/officeDocument/2006/relationships/image" Target="../media/image230.png"/><Relationship Id="rId21" Type="http://schemas.openxmlformats.org/officeDocument/2006/relationships/image" Target="../media/image54.png"/><Relationship Id="rId17" Type="http://schemas.openxmlformats.org/officeDocument/2006/relationships/image" Target="../media/image51.png"/><Relationship Id="rId25" Type="http://schemas.openxmlformats.org/officeDocument/2006/relationships/image" Target="../media/image461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52.png"/><Relationship Id="rId20" Type="http://schemas.openxmlformats.org/officeDocument/2006/relationships/image" Target="../media/image59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65.png"/><Relationship Id="rId24" Type="http://schemas.openxmlformats.org/officeDocument/2006/relationships/image" Target="../media/image63.png"/><Relationship Id="rId5" Type="http://schemas.openxmlformats.org/officeDocument/2006/relationships/image" Target="../media/image49.png"/><Relationship Id="rId23" Type="http://schemas.openxmlformats.org/officeDocument/2006/relationships/image" Target="../media/image62.png"/><Relationship Id="rId19" Type="http://schemas.openxmlformats.org/officeDocument/2006/relationships/image" Target="../media/image58.png"/><Relationship Id="rId4" Type="http://schemas.openxmlformats.org/officeDocument/2006/relationships/image" Target="../media/image47.png"/><Relationship Id="rId22" Type="http://schemas.openxmlformats.org/officeDocument/2006/relationships/image" Target="../media/image61.png"/><Relationship Id="rId27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0.png"/><Relationship Id="rId26" Type="http://schemas.openxmlformats.org/officeDocument/2006/relationships/image" Target="../media/image53.png"/><Relationship Id="rId3" Type="http://schemas.openxmlformats.org/officeDocument/2006/relationships/image" Target="../media/image230.png"/><Relationship Id="rId21" Type="http://schemas.openxmlformats.org/officeDocument/2006/relationships/image" Target="../media/image54.png"/><Relationship Id="rId17" Type="http://schemas.openxmlformats.org/officeDocument/2006/relationships/image" Target="../media/image51.png"/><Relationship Id="rId25" Type="http://schemas.openxmlformats.org/officeDocument/2006/relationships/image" Target="../media/image461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52.png"/><Relationship Id="rId20" Type="http://schemas.openxmlformats.org/officeDocument/2006/relationships/image" Target="../media/image59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66.png"/><Relationship Id="rId24" Type="http://schemas.openxmlformats.org/officeDocument/2006/relationships/image" Target="../media/image63.png"/><Relationship Id="rId5" Type="http://schemas.openxmlformats.org/officeDocument/2006/relationships/image" Target="../media/image49.png"/><Relationship Id="rId23" Type="http://schemas.openxmlformats.org/officeDocument/2006/relationships/image" Target="../media/image62.png"/><Relationship Id="rId19" Type="http://schemas.openxmlformats.org/officeDocument/2006/relationships/image" Target="../media/image58.png"/><Relationship Id="rId4" Type="http://schemas.openxmlformats.org/officeDocument/2006/relationships/image" Target="../media/image47.png"/><Relationship Id="rId22" Type="http://schemas.openxmlformats.org/officeDocument/2006/relationships/image" Target="../media/image61.png"/><Relationship Id="rId27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0.png"/><Relationship Id="rId26" Type="http://schemas.openxmlformats.org/officeDocument/2006/relationships/image" Target="../media/image53.png"/><Relationship Id="rId3" Type="http://schemas.openxmlformats.org/officeDocument/2006/relationships/image" Target="../media/image230.png"/><Relationship Id="rId21" Type="http://schemas.openxmlformats.org/officeDocument/2006/relationships/image" Target="../media/image54.png"/><Relationship Id="rId17" Type="http://schemas.openxmlformats.org/officeDocument/2006/relationships/image" Target="../media/image51.png"/><Relationship Id="rId25" Type="http://schemas.openxmlformats.org/officeDocument/2006/relationships/image" Target="../media/image461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52.png"/><Relationship Id="rId20" Type="http://schemas.openxmlformats.org/officeDocument/2006/relationships/image" Target="../media/image59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67.png"/><Relationship Id="rId24" Type="http://schemas.openxmlformats.org/officeDocument/2006/relationships/image" Target="../media/image63.png"/><Relationship Id="rId5" Type="http://schemas.openxmlformats.org/officeDocument/2006/relationships/image" Target="../media/image49.png"/><Relationship Id="rId23" Type="http://schemas.openxmlformats.org/officeDocument/2006/relationships/image" Target="../media/image62.png"/><Relationship Id="rId19" Type="http://schemas.openxmlformats.org/officeDocument/2006/relationships/image" Target="../media/image58.png"/><Relationship Id="rId4" Type="http://schemas.openxmlformats.org/officeDocument/2006/relationships/image" Target="../media/image47.png"/><Relationship Id="rId22" Type="http://schemas.openxmlformats.org/officeDocument/2006/relationships/image" Target="../media/image61.png"/><Relationship Id="rId27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0.png"/><Relationship Id="rId26" Type="http://schemas.openxmlformats.org/officeDocument/2006/relationships/image" Target="../media/image53.png"/><Relationship Id="rId3" Type="http://schemas.openxmlformats.org/officeDocument/2006/relationships/image" Target="../media/image230.png"/><Relationship Id="rId21" Type="http://schemas.openxmlformats.org/officeDocument/2006/relationships/image" Target="../media/image54.png"/><Relationship Id="rId17" Type="http://schemas.openxmlformats.org/officeDocument/2006/relationships/image" Target="../media/image51.png"/><Relationship Id="rId25" Type="http://schemas.openxmlformats.org/officeDocument/2006/relationships/image" Target="../media/image461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52.png"/><Relationship Id="rId20" Type="http://schemas.openxmlformats.org/officeDocument/2006/relationships/image" Target="../media/image59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68.png"/><Relationship Id="rId24" Type="http://schemas.openxmlformats.org/officeDocument/2006/relationships/image" Target="../media/image63.png"/><Relationship Id="rId5" Type="http://schemas.openxmlformats.org/officeDocument/2006/relationships/image" Target="../media/image49.png"/><Relationship Id="rId23" Type="http://schemas.openxmlformats.org/officeDocument/2006/relationships/image" Target="../media/image62.png"/><Relationship Id="rId19" Type="http://schemas.openxmlformats.org/officeDocument/2006/relationships/image" Target="../media/image58.png"/><Relationship Id="rId4" Type="http://schemas.openxmlformats.org/officeDocument/2006/relationships/image" Target="../media/image47.png"/><Relationship Id="rId22" Type="http://schemas.openxmlformats.org/officeDocument/2006/relationships/image" Target="../media/image61.png"/><Relationship Id="rId27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0.png"/><Relationship Id="rId26" Type="http://schemas.openxmlformats.org/officeDocument/2006/relationships/image" Target="../media/image53.png"/><Relationship Id="rId3" Type="http://schemas.openxmlformats.org/officeDocument/2006/relationships/image" Target="../media/image230.png"/><Relationship Id="rId21" Type="http://schemas.openxmlformats.org/officeDocument/2006/relationships/image" Target="../media/image54.png"/><Relationship Id="rId17" Type="http://schemas.openxmlformats.org/officeDocument/2006/relationships/image" Target="../media/image51.png"/><Relationship Id="rId25" Type="http://schemas.openxmlformats.org/officeDocument/2006/relationships/image" Target="../media/image461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52.png"/><Relationship Id="rId20" Type="http://schemas.openxmlformats.org/officeDocument/2006/relationships/image" Target="../media/image59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69.png"/><Relationship Id="rId24" Type="http://schemas.openxmlformats.org/officeDocument/2006/relationships/image" Target="../media/image63.png"/><Relationship Id="rId5" Type="http://schemas.openxmlformats.org/officeDocument/2006/relationships/image" Target="../media/image49.png"/><Relationship Id="rId23" Type="http://schemas.openxmlformats.org/officeDocument/2006/relationships/image" Target="../media/image62.png"/><Relationship Id="rId19" Type="http://schemas.openxmlformats.org/officeDocument/2006/relationships/image" Target="../media/image58.png"/><Relationship Id="rId4" Type="http://schemas.openxmlformats.org/officeDocument/2006/relationships/image" Target="../media/image47.png"/><Relationship Id="rId22" Type="http://schemas.openxmlformats.org/officeDocument/2006/relationships/image" Target="../media/image61.png"/><Relationship Id="rId27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3.png"/><Relationship Id="rId26" Type="http://schemas.openxmlformats.org/officeDocument/2006/relationships/image" Target="../media/image53.png"/><Relationship Id="rId3" Type="http://schemas.openxmlformats.org/officeDocument/2006/relationships/image" Target="../media/image230.png"/><Relationship Id="rId21" Type="http://schemas.openxmlformats.org/officeDocument/2006/relationships/image" Target="../media/image54.png"/><Relationship Id="rId17" Type="http://schemas.openxmlformats.org/officeDocument/2006/relationships/image" Target="../media/image51.png"/><Relationship Id="rId25" Type="http://schemas.openxmlformats.org/officeDocument/2006/relationships/image" Target="../media/image461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52.png"/><Relationship Id="rId20" Type="http://schemas.openxmlformats.org/officeDocument/2006/relationships/image" Target="../media/image59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72.png"/><Relationship Id="rId24" Type="http://schemas.openxmlformats.org/officeDocument/2006/relationships/image" Target="../media/image63.png"/><Relationship Id="rId5" Type="http://schemas.openxmlformats.org/officeDocument/2006/relationships/image" Target="../media/image71.png"/><Relationship Id="rId23" Type="http://schemas.openxmlformats.org/officeDocument/2006/relationships/image" Target="../media/image62.png"/><Relationship Id="rId19" Type="http://schemas.openxmlformats.org/officeDocument/2006/relationships/image" Target="../media/image58.png"/><Relationship Id="rId4" Type="http://schemas.openxmlformats.org/officeDocument/2006/relationships/image" Target="../media/image70.png"/><Relationship Id="rId22" Type="http://schemas.openxmlformats.org/officeDocument/2006/relationships/image" Target="../media/image61.png"/><Relationship Id="rId27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62.png"/><Relationship Id="rId18" Type="http://schemas.openxmlformats.org/officeDocument/2006/relationships/image" Target="../media/image81.png"/><Relationship Id="rId3" Type="http://schemas.openxmlformats.org/officeDocument/2006/relationships/image" Target="../media/image75.png"/><Relationship Id="rId7" Type="http://schemas.openxmlformats.org/officeDocument/2006/relationships/image" Target="../media/image531.png"/><Relationship Id="rId12" Type="http://schemas.openxmlformats.org/officeDocument/2006/relationships/image" Target="../media/image61.png"/><Relationship Id="rId17" Type="http://schemas.openxmlformats.org/officeDocument/2006/relationships/image" Target="../media/image80.png"/><Relationship Id="rId2" Type="http://schemas.openxmlformats.org/officeDocument/2006/relationships/image" Target="../media/image74.png"/><Relationship Id="rId16" Type="http://schemas.openxmlformats.org/officeDocument/2006/relationships/image" Target="../media/image79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2.png"/><Relationship Id="rId11" Type="http://schemas.openxmlformats.org/officeDocument/2006/relationships/image" Target="../media/image54.png"/><Relationship Id="rId5" Type="http://schemas.openxmlformats.org/officeDocument/2006/relationships/image" Target="../media/image77.png"/><Relationship Id="rId15" Type="http://schemas.openxmlformats.org/officeDocument/2006/relationships/image" Target="../media/image78.png"/><Relationship Id="rId10" Type="http://schemas.openxmlformats.org/officeDocument/2006/relationships/image" Target="../media/image59.png"/><Relationship Id="rId19" Type="http://schemas.openxmlformats.org/officeDocument/2006/relationships/image" Target="../media/image82.png"/><Relationship Id="rId4" Type="http://schemas.openxmlformats.org/officeDocument/2006/relationships/image" Target="../media/image76.png"/><Relationship Id="rId9" Type="http://schemas.openxmlformats.org/officeDocument/2006/relationships/image" Target="../media/image58.png"/><Relationship Id="rId14" Type="http://schemas.openxmlformats.org/officeDocument/2006/relationships/image" Target="../media/image6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0.png"/><Relationship Id="rId3" Type="http://schemas.openxmlformats.org/officeDocument/2006/relationships/image" Target="../media/image590.png"/><Relationship Id="rId7" Type="http://schemas.openxmlformats.org/officeDocument/2006/relationships/image" Target="../media/image450.png"/><Relationship Id="rId2" Type="http://schemas.openxmlformats.org/officeDocument/2006/relationships/image" Target="../media/image42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620.png"/><Relationship Id="rId11" Type="http://schemas.openxmlformats.org/officeDocument/2006/relationships/image" Target="../media/image781.png"/><Relationship Id="rId5" Type="http://schemas.openxmlformats.org/officeDocument/2006/relationships/image" Target="../media/image610.png"/><Relationship Id="rId10" Type="http://schemas.openxmlformats.org/officeDocument/2006/relationships/image" Target="../media/image48.png"/><Relationship Id="rId4" Type="http://schemas.openxmlformats.org/officeDocument/2006/relationships/image" Target="../media/image440.png"/><Relationship Id="rId9" Type="http://schemas.openxmlformats.org/officeDocument/2006/relationships/image" Target="../media/image47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0.png"/><Relationship Id="rId13" Type="http://schemas.openxmlformats.org/officeDocument/2006/relationships/image" Target="../media/image530.png"/><Relationship Id="rId18" Type="http://schemas.openxmlformats.org/officeDocument/2006/relationships/image" Target="../media/image800.png"/><Relationship Id="rId3" Type="http://schemas.openxmlformats.org/officeDocument/2006/relationships/image" Target="../media/image590.png"/><Relationship Id="rId7" Type="http://schemas.openxmlformats.org/officeDocument/2006/relationships/image" Target="../media/image460.png"/><Relationship Id="rId12" Type="http://schemas.openxmlformats.org/officeDocument/2006/relationships/image" Target="../media/image520.png"/><Relationship Id="rId17" Type="http://schemas.openxmlformats.org/officeDocument/2006/relationships/image" Target="../media/image790.png"/><Relationship Id="rId2" Type="http://schemas.openxmlformats.org/officeDocument/2006/relationships/image" Target="../media/image420.png"/><Relationship Id="rId16" Type="http://schemas.openxmlformats.org/officeDocument/2006/relationships/image" Target="../media/image781.png"/><Relationship Id="rId20" Type="http://schemas.openxmlformats.org/officeDocument/2006/relationships/image" Target="../media/image82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620.png"/><Relationship Id="rId11" Type="http://schemas.openxmlformats.org/officeDocument/2006/relationships/image" Target="../media/image510.png"/><Relationship Id="rId5" Type="http://schemas.openxmlformats.org/officeDocument/2006/relationships/image" Target="../media/image610.png"/><Relationship Id="rId15" Type="http://schemas.openxmlformats.org/officeDocument/2006/relationships/image" Target="../media/image440.png"/><Relationship Id="rId10" Type="http://schemas.openxmlformats.org/officeDocument/2006/relationships/image" Target="../media/image500.png"/><Relationship Id="rId19" Type="http://schemas.openxmlformats.org/officeDocument/2006/relationships/image" Target="../media/image810.png"/><Relationship Id="rId9" Type="http://schemas.openxmlformats.org/officeDocument/2006/relationships/image" Target="../media/image48.png"/><Relationship Id="rId14" Type="http://schemas.openxmlformats.org/officeDocument/2006/relationships/image" Target="../media/image54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openxmlformats.org/officeDocument/2006/relationships/image" Target="../media/image86.png"/><Relationship Id="rId18" Type="http://schemas.openxmlformats.org/officeDocument/2006/relationships/image" Target="../media/image90.png"/><Relationship Id="rId26" Type="http://schemas.openxmlformats.org/officeDocument/2006/relationships/image" Target="../media/image92.png"/><Relationship Id="rId3" Type="http://schemas.openxmlformats.org/officeDocument/2006/relationships/image" Target="../media/image640.png"/><Relationship Id="rId21" Type="http://schemas.openxmlformats.org/officeDocument/2006/relationships/image" Target="../media/image800.png"/><Relationship Id="rId7" Type="http://schemas.openxmlformats.org/officeDocument/2006/relationships/image" Target="../media/image620.png"/><Relationship Id="rId12" Type="http://schemas.openxmlformats.org/officeDocument/2006/relationships/image" Target="../media/image85.png"/><Relationship Id="rId17" Type="http://schemas.openxmlformats.org/officeDocument/2006/relationships/image" Target="../media/image89.png"/><Relationship Id="rId25" Type="http://schemas.openxmlformats.org/officeDocument/2006/relationships/image" Target="../media/image490.png"/><Relationship Id="rId2" Type="http://schemas.openxmlformats.org/officeDocument/2006/relationships/image" Target="../media/image630.png"/><Relationship Id="rId16" Type="http://schemas.openxmlformats.org/officeDocument/2006/relationships/image" Target="../media/image781.png"/><Relationship Id="rId20" Type="http://schemas.openxmlformats.org/officeDocument/2006/relationships/image" Target="../media/image79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610.png"/><Relationship Id="rId11" Type="http://schemas.openxmlformats.org/officeDocument/2006/relationships/image" Target="../media/image55.png"/><Relationship Id="rId24" Type="http://schemas.openxmlformats.org/officeDocument/2006/relationships/image" Target="../media/image460.png"/><Relationship Id="rId15" Type="http://schemas.openxmlformats.org/officeDocument/2006/relationships/image" Target="../media/image88.png"/><Relationship Id="rId23" Type="http://schemas.openxmlformats.org/officeDocument/2006/relationships/image" Target="../media/image822.png"/><Relationship Id="rId28" Type="http://schemas.openxmlformats.org/officeDocument/2006/relationships/image" Target="../media/image94.png"/><Relationship Id="rId10" Type="http://schemas.openxmlformats.org/officeDocument/2006/relationships/image" Target="../media/image670.png"/><Relationship Id="rId19" Type="http://schemas.openxmlformats.org/officeDocument/2006/relationships/image" Target="../media/image91.png"/><Relationship Id="rId4" Type="http://schemas.openxmlformats.org/officeDocument/2006/relationships/image" Target="../media/image590.png"/><Relationship Id="rId9" Type="http://schemas.openxmlformats.org/officeDocument/2006/relationships/image" Target="../media/image84.png"/><Relationship Id="rId14" Type="http://schemas.openxmlformats.org/officeDocument/2006/relationships/image" Target="../media/image87.png"/><Relationship Id="rId22" Type="http://schemas.openxmlformats.org/officeDocument/2006/relationships/image" Target="../media/image810.png"/><Relationship Id="rId27" Type="http://schemas.openxmlformats.org/officeDocument/2006/relationships/image" Target="../media/image93.png"/></Relationships>
</file>

<file path=ppt/slides/_rels/slide3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6.png"/><Relationship Id="rId18" Type="http://schemas.openxmlformats.org/officeDocument/2006/relationships/image" Target="../media/image91.png"/><Relationship Id="rId8" Type="http://schemas.openxmlformats.org/officeDocument/2006/relationships/image" Target="../media/image490.png"/><Relationship Id="rId26" Type="http://schemas.openxmlformats.org/officeDocument/2006/relationships/image" Target="../media/image94.png"/><Relationship Id="rId3" Type="http://schemas.openxmlformats.org/officeDocument/2006/relationships/image" Target="../media/image720.png"/><Relationship Id="rId21" Type="http://schemas.openxmlformats.org/officeDocument/2006/relationships/image" Target="../media/image810.png"/><Relationship Id="rId7" Type="http://schemas.openxmlformats.org/officeDocument/2006/relationships/image" Target="../media/image620.png"/><Relationship Id="rId12" Type="http://schemas.openxmlformats.org/officeDocument/2006/relationships/image" Target="../media/image85.png"/><Relationship Id="rId17" Type="http://schemas.openxmlformats.org/officeDocument/2006/relationships/image" Target="../media/image90.png"/><Relationship Id="rId25" Type="http://schemas.openxmlformats.org/officeDocument/2006/relationships/image" Target="../media/image93.png"/><Relationship Id="rId2" Type="http://schemas.openxmlformats.org/officeDocument/2006/relationships/image" Target="../media/image630.png"/><Relationship Id="rId16" Type="http://schemas.openxmlformats.org/officeDocument/2006/relationships/image" Target="../media/image89.png"/><Relationship Id="rId20" Type="http://schemas.openxmlformats.org/officeDocument/2006/relationships/image" Target="../media/image80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610.png"/><Relationship Id="rId11" Type="http://schemas.openxmlformats.org/officeDocument/2006/relationships/image" Target="../media/image781.png"/><Relationship Id="rId24" Type="http://schemas.openxmlformats.org/officeDocument/2006/relationships/image" Target="../media/image92.png"/><Relationship Id="rId15" Type="http://schemas.openxmlformats.org/officeDocument/2006/relationships/image" Target="../media/image88.png"/><Relationship Id="rId23" Type="http://schemas.openxmlformats.org/officeDocument/2006/relationships/image" Target="../media/image460.png"/><Relationship Id="rId10" Type="http://schemas.openxmlformats.org/officeDocument/2006/relationships/image" Target="../media/image55.png"/><Relationship Id="rId19" Type="http://schemas.openxmlformats.org/officeDocument/2006/relationships/image" Target="../media/image790.png"/><Relationship Id="rId4" Type="http://schemas.openxmlformats.org/officeDocument/2006/relationships/image" Target="../media/image590.png"/><Relationship Id="rId14" Type="http://schemas.openxmlformats.org/officeDocument/2006/relationships/image" Target="../media/image87.png"/><Relationship Id="rId22" Type="http://schemas.openxmlformats.org/officeDocument/2006/relationships/image" Target="../media/image822.png"/></Relationships>
</file>

<file path=ppt/slides/_rels/slide3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0.png"/><Relationship Id="rId3" Type="http://schemas.openxmlformats.org/officeDocument/2006/relationships/image" Target="../media/image96.png"/><Relationship Id="rId12" Type="http://schemas.openxmlformats.org/officeDocument/2006/relationships/image" Target="../media/image99.png"/><Relationship Id="rId2" Type="http://schemas.openxmlformats.org/officeDocument/2006/relationships/image" Target="../media/image95.png"/><Relationship Id="rId16" Type="http://schemas.openxmlformats.org/officeDocument/2006/relationships/image" Target="../media/image10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1.png"/><Relationship Id="rId11" Type="http://schemas.openxmlformats.org/officeDocument/2006/relationships/image" Target="../media/image98.png"/><Relationship Id="rId5" Type="http://schemas.openxmlformats.org/officeDocument/2006/relationships/image" Target="../media/image97.png"/><Relationship Id="rId15" Type="http://schemas.openxmlformats.org/officeDocument/2006/relationships/image" Target="../media/image101.png"/><Relationship Id="rId10" Type="http://schemas.openxmlformats.org/officeDocument/2006/relationships/image" Target="../media/image771.png"/><Relationship Id="rId4" Type="http://schemas.openxmlformats.org/officeDocument/2006/relationships/image" Target="../media/image30.png"/><Relationship Id="rId14" Type="http://schemas.microsoft.com/office/2007/relationships/hdphoto" Target="../media/hdphoto1.wdp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820.png"/><Relationship Id="rId7" Type="http://schemas.openxmlformats.org/officeDocument/2006/relationships/image" Target="../media/image620.png"/><Relationship Id="rId12" Type="http://schemas.openxmlformats.org/officeDocument/2006/relationships/image" Target="../media/image650.png"/><Relationship Id="rId2" Type="http://schemas.openxmlformats.org/officeDocument/2006/relationships/image" Target="../media/image63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610.png"/><Relationship Id="rId11" Type="http://schemas.openxmlformats.org/officeDocument/2006/relationships/image" Target="../media/image580.png"/><Relationship Id="rId10" Type="http://schemas.openxmlformats.org/officeDocument/2006/relationships/image" Target="../media/image57.png"/><Relationship Id="rId4" Type="http://schemas.openxmlformats.org/officeDocument/2006/relationships/image" Target="../media/image590.png"/><Relationship Id="rId9" Type="http://schemas.openxmlformats.org/officeDocument/2006/relationships/image" Target="../media/image56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0.png"/><Relationship Id="rId13" Type="http://schemas.openxmlformats.org/officeDocument/2006/relationships/image" Target="../media/image55.png"/><Relationship Id="rId3" Type="http://schemas.openxmlformats.org/officeDocument/2006/relationships/image" Target="../media/image103.png"/><Relationship Id="rId7" Type="http://schemas.openxmlformats.org/officeDocument/2006/relationships/image" Target="../media/image620.png"/><Relationship Id="rId12" Type="http://schemas.openxmlformats.org/officeDocument/2006/relationships/image" Target="../media/image650.png"/><Relationship Id="rId2" Type="http://schemas.openxmlformats.org/officeDocument/2006/relationships/image" Target="../media/image63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610.png"/><Relationship Id="rId11" Type="http://schemas.openxmlformats.org/officeDocument/2006/relationships/image" Target="../media/image580.png"/><Relationship Id="rId5" Type="http://schemas.openxmlformats.org/officeDocument/2006/relationships/image" Target="../media/image590.png"/><Relationship Id="rId15" Type="http://schemas.openxmlformats.org/officeDocument/2006/relationships/image" Target="../media/image910.png"/><Relationship Id="rId10" Type="http://schemas.openxmlformats.org/officeDocument/2006/relationships/image" Target="../media/image57.png"/><Relationship Id="rId9" Type="http://schemas.openxmlformats.org/officeDocument/2006/relationships/image" Target="../media/image56.png"/><Relationship Id="rId14" Type="http://schemas.openxmlformats.org/officeDocument/2006/relationships/image" Target="../media/image900.pn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microsoft.com/office/2007/relationships/hdphoto" Target="../media/hdphoto1.wdp"/><Relationship Id="rId18" Type="http://schemas.openxmlformats.org/officeDocument/2006/relationships/image" Target="../media/image690.png"/><Relationship Id="rId3" Type="http://schemas.openxmlformats.org/officeDocument/2006/relationships/image" Target="../media/image105.png"/><Relationship Id="rId21" Type="http://schemas.openxmlformats.org/officeDocument/2006/relationships/image" Target="../media/image960.png"/><Relationship Id="rId7" Type="http://schemas.openxmlformats.org/officeDocument/2006/relationships/image" Target="../media/image31.png"/><Relationship Id="rId12" Type="http://schemas.openxmlformats.org/officeDocument/2006/relationships/image" Target="../media/image60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700.png"/><Relationship Id="rId11" Type="http://schemas.openxmlformats.org/officeDocument/2006/relationships/image" Target="../media/image107.png"/><Relationship Id="rId5" Type="http://schemas.microsoft.com/office/2007/relationships/hdphoto" Target="../media/hdphoto2.wdp"/><Relationship Id="rId10" Type="http://schemas.openxmlformats.org/officeDocument/2006/relationships/image" Target="../media/image770.png"/><Relationship Id="rId19" Type="http://schemas.openxmlformats.org/officeDocument/2006/relationships/image" Target="../media/image108.png"/><Relationship Id="rId4" Type="http://schemas.openxmlformats.org/officeDocument/2006/relationships/image" Target="../media/image100.png"/><Relationship Id="rId22" Type="http://schemas.openxmlformats.org/officeDocument/2006/relationships/image" Target="../media/image10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780.png"/><Relationship Id="rId1" Type="http://schemas.openxmlformats.org/officeDocument/2006/relationships/slideLayout" Target="../slideLayouts/slideLayout3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gif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39.xml"/></Relationships>
</file>

<file path=ppt/slides/_rels/slide3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0.png"/><Relationship Id="rId3" Type="http://schemas.openxmlformats.org/officeDocument/2006/relationships/image" Target="../media/image96.png"/><Relationship Id="rId12" Type="http://schemas.openxmlformats.org/officeDocument/2006/relationships/image" Target="../media/image99.png"/><Relationship Id="rId2" Type="http://schemas.openxmlformats.org/officeDocument/2006/relationships/image" Target="../media/image95.png"/><Relationship Id="rId16" Type="http://schemas.openxmlformats.org/officeDocument/2006/relationships/image" Target="../media/image10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1.png"/><Relationship Id="rId11" Type="http://schemas.openxmlformats.org/officeDocument/2006/relationships/image" Target="../media/image98.png"/><Relationship Id="rId5" Type="http://schemas.openxmlformats.org/officeDocument/2006/relationships/image" Target="../media/image97.png"/><Relationship Id="rId15" Type="http://schemas.openxmlformats.org/officeDocument/2006/relationships/image" Target="../media/image101.png"/><Relationship Id="rId10" Type="http://schemas.openxmlformats.org/officeDocument/2006/relationships/image" Target="../media/image771.png"/><Relationship Id="rId4" Type="http://schemas.openxmlformats.org/officeDocument/2006/relationships/image" Target="../media/image30.png"/><Relationship Id="rId14" Type="http://schemas.microsoft.com/office/2007/relationships/hdphoto" Target="../media/hdphoto1.wdp"/></Relationships>
</file>

<file path=ppt/slides/_rels/slide3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microsoft.com/office/2007/relationships/hdphoto" Target="../media/hdphoto1.wdp"/><Relationship Id="rId18" Type="http://schemas.openxmlformats.org/officeDocument/2006/relationships/image" Target="../media/image690.png"/><Relationship Id="rId3" Type="http://schemas.openxmlformats.org/officeDocument/2006/relationships/image" Target="../media/image105.png"/><Relationship Id="rId21" Type="http://schemas.openxmlformats.org/officeDocument/2006/relationships/image" Target="../media/image960.png"/><Relationship Id="rId7" Type="http://schemas.openxmlformats.org/officeDocument/2006/relationships/image" Target="../media/image31.png"/><Relationship Id="rId12" Type="http://schemas.openxmlformats.org/officeDocument/2006/relationships/image" Target="../media/image60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700.png"/><Relationship Id="rId11" Type="http://schemas.openxmlformats.org/officeDocument/2006/relationships/image" Target="../media/image107.png"/><Relationship Id="rId5" Type="http://schemas.microsoft.com/office/2007/relationships/hdphoto" Target="../media/hdphoto2.wdp"/><Relationship Id="rId10" Type="http://schemas.openxmlformats.org/officeDocument/2006/relationships/image" Target="../media/image770.png"/><Relationship Id="rId19" Type="http://schemas.openxmlformats.org/officeDocument/2006/relationships/image" Target="../media/image108.png"/><Relationship Id="rId4" Type="http://schemas.openxmlformats.org/officeDocument/2006/relationships/image" Target="../media/image100.png"/><Relationship Id="rId22" Type="http://schemas.openxmlformats.org/officeDocument/2006/relationships/image" Target="../media/image109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0.png"/><Relationship Id="rId13" Type="http://schemas.openxmlformats.org/officeDocument/2006/relationships/image" Target="../media/image1071.png"/><Relationship Id="rId18" Type="http://schemas.openxmlformats.org/officeDocument/2006/relationships/image" Target="../media/image117.png"/><Relationship Id="rId3" Type="http://schemas.openxmlformats.org/officeDocument/2006/relationships/image" Target="../media/image890.png"/><Relationship Id="rId7" Type="http://schemas.openxmlformats.org/officeDocument/2006/relationships/image" Target="../media/image113.png"/><Relationship Id="rId12" Type="http://schemas.openxmlformats.org/officeDocument/2006/relationships/image" Target="../media/image114.png"/><Relationship Id="rId17" Type="http://schemas.openxmlformats.org/officeDocument/2006/relationships/image" Target="../media/image111.png"/><Relationship Id="rId2" Type="http://schemas.openxmlformats.org/officeDocument/2006/relationships/image" Target="../media/image880.png"/><Relationship Id="rId16" Type="http://schemas.openxmlformats.org/officeDocument/2006/relationships/image" Target="../media/image11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12.png"/><Relationship Id="rId11" Type="http://schemas.openxmlformats.org/officeDocument/2006/relationships/image" Target="../media/image1051.png"/><Relationship Id="rId5" Type="http://schemas.openxmlformats.org/officeDocument/2006/relationships/image" Target="../media/image1010.png"/><Relationship Id="rId15" Type="http://schemas.openxmlformats.org/officeDocument/2006/relationships/image" Target="../media/image115.png"/><Relationship Id="rId10" Type="http://schemas.openxmlformats.org/officeDocument/2006/relationships/image" Target="../media/image1041.png"/><Relationship Id="rId4" Type="http://schemas.openxmlformats.org/officeDocument/2006/relationships/image" Target="../media/image940.png"/><Relationship Id="rId9" Type="http://schemas.openxmlformats.org/officeDocument/2006/relationships/image" Target="../media/image1031.png"/><Relationship Id="rId14" Type="http://schemas.openxmlformats.org/officeDocument/2006/relationships/image" Target="../media/image1081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png"/><Relationship Id="rId3" Type="http://schemas.openxmlformats.org/officeDocument/2006/relationships/image" Target="../media/image118.png"/><Relationship Id="rId7" Type="http://schemas.openxmlformats.org/officeDocument/2006/relationships/image" Target="../media/image122.png"/><Relationship Id="rId2" Type="http://schemas.openxmlformats.org/officeDocument/2006/relationships/image" Target="../media/image921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21.png"/><Relationship Id="rId5" Type="http://schemas.openxmlformats.org/officeDocument/2006/relationships/image" Target="../media/image120.png"/><Relationship Id="rId10" Type="http://schemas.openxmlformats.org/officeDocument/2006/relationships/image" Target="../media/image125.png"/><Relationship Id="rId4" Type="http://schemas.openxmlformats.org/officeDocument/2006/relationships/image" Target="../media/image119.png"/><Relationship Id="rId9" Type="http://schemas.openxmlformats.org/officeDocument/2006/relationships/image" Target="../media/image124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0.png"/><Relationship Id="rId3" Type="http://schemas.openxmlformats.org/officeDocument/2006/relationships/image" Target="../media/image1030.png"/><Relationship Id="rId7" Type="http://schemas.openxmlformats.org/officeDocument/2006/relationships/image" Target="../media/image1070.png"/><Relationship Id="rId2" Type="http://schemas.openxmlformats.org/officeDocument/2006/relationships/image" Target="../media/image1181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060.png"/><Relationship Id="rId5" Type="http://schemas.openxmlformats.org/officeDocument/2006/relationships/image" Target="../media/image1050.png"/><Relationship Id="rId4" Type="http://schemas.openxmlformats.org/officeDocument/2006/relationships/image" Target="../media/image1040.png"/><Relationship Id="rId9" Type="http://schemas.openxmlformats.org/officeDocument/2006/relationships/image" Target="../media/image1130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33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0.png"/><Relationship Id="rId13" Type="http://schemas.openxmlformats.org/officeDocument/2006/relationships/image" Target="../media/image1071.png"/><Relationship Id="rId3" Type="http://schemas.openxmlformats.org/officeDocument/2006/relationships/image" Target="../media/image890.png"/><Relationship Id="rId7" Type="http://schemas.openxmlformats.org/officeDocument/2006/relationships/image" Target="../media/image113.png"/><Relationship Id="rId12" Type="http://schemas.openxmlformats.org/officeDocument/2006/relationships/image" Target="../media/image114.png"/><Relationship Id="rId2" Type="http://schemas.openxmlformats.org/officeDocument/2006/relationships/image" Target="../media/image880.png"/><Relationship Id="rId16" Type="http://schemas.openxmlformats.org/officeDocument/2006/relationships/image" Target="../media/image11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12.png"/><Relationship Id="rId11" Type="http://schemas.openxmlformats.org/officeDocument/2006/relationships/image" Target="../media/image1051.png"/><Relationship Id="rId5" Type="http://schemas.openxmlformats.org/officeDocument/2006/relationships/image" Target="../media/image1010.png"/><Relationship Id="rId15" Type="http://schemas.openxmlformats.org/officeDocument/2006/relationships/image" Target="../media/image115.png"/><Relationship Id="rId10" Type="http://schemas.openxmlformats.org/officeDocument/2006/relationships/image" Target="../media/image1041.png"/><Relationship Id="rId4" Type="http://schemas.openxmlformats.org/officeDocument/2006/relationships/image" Target="../media/image940.png"/><Relationship Id="rId9" Type="http://schemas.openxmlformats.org/officeDocument/2006/relationships/image" Target="../media/image1031.png"/><Relationship Id="rId14" Type="http://schemas.openxmlformats.org/officeDocument/2006/relationships/image" Target="../media/image1081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0.png"/><Relationship Id="rId13" Type="http://schemas.openxmlformats.org/officeDocument/2006/relationships/image" Target="../media/image1210.png"/><Relationship Id="rId18" Type="http://schemas.openxmlformats.org/officeDocument/2006/relationships/image" Target="../media/image1240.png"/><Relationship Id="rId3" Type="http://schemas.openxmlformats.org/officeDocument/2006/relationships/image" Target="../media/image890.png"/><Relationship Id="rId7" Type="http://schemas.openxmlformats.org/officeDocument/2006/relationships/image" Target="../media/image1150.png"/><Relationship Id="rId12" Type="http://schemas.openxmlformats.org/officeDocument/2006/relationships/image" Target="../media/image1200.png"/><Relationship Id="rId17" Type="http://schemas.openxmlformats.org/officeDocument/2006/relationships/image" Target="../media/image1250.png"/><Relationship Id="rId2" Type="http://schemas.openxmlformats.org/officeDocument/2006/relationships/image" Target="../media/image880.png"/><Relationship Id="rId16" Type="http://schemas.openxmlformats.org/officeDocument/2006/relationships/image" Target="../media/image1241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140.png"/><Relationship Id="rId11" Type="http://schemas.openxmlformats.org/officeDocument/2006/relationships/image" Target="../media/image1190.png"/><Relationship Id="rId5" Type="http://schemas.openxmlformats.org/officeDocument/2006/relationships/image" Target="../media/image1010.png"/><Relationship Id="rId15" Type="http://schemas.openxmlformats.org/officeDocument/2006/relationships/image" Target="../media/image1230.png"/><Relationship Id="rId10" Type="http://schemas.openxmlformats.org/officeDocument/2006/relationships/image" Target="../media/image1180.png"/><Relationship Id="rId4" Type="http://schemas.openxmlformats.org/officeDocument/2006/relationships/image" Target="../media/image940.png"/><Relationship Id="rId9" Type="http://schemas.openxmlformats.org/officeDocument/2006/relationships/image" Target="../media/image1170.png"/><Relationship Id="rId14" Type="http://schemas.openxmlformats.org/officeDocument/2006/relationships/image" Target="../media/image1220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/><Relationship Id="rId13" Type="http://schemas.openxmlformats.org/officeDocument/2006/relationships/image" Target="../media/image140.png"/><Relationship Id="rId3" Type="http://schemas.openxmlformats.org/officeDocument/2006/relationships/image" Target="../media/image1300.png"/><Relationship Id="rId7" Type="http://schemas.openxmlformats.org/officeDocument/2006/relationships/image" Target="../media/image134.png"/><Relationship Id="rId12" Type="http://schemas.openxmlformats.org/officeDocument/2006/relationships/image" Target="../media/image13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33.png"/><Relationship Id="rId11" Type="http://schemas.openxmlformats.org/officeDocument/2006/relationships/image" Target="../media/image126.png"/><Relationship Id="rId5" Type="http://schemas.openxmlformats.org/officeDocument/2006/relationships/image" Target="../media/image132.png"/><Relationship Id="rId10" Type="http://schemas.openxmlformats.org/officeDocument/2006/relationships/image" Target="../media/image137.png"/><Relationship Id="rId4" Type="http://schemas.openxmlformats.org/officeDocument/2006/relationships/image" Target="../media/image131.png"/><Relationship Id="rId9" Type="http://schemas.openxmlformats.org/officeDocument/2006/relationships/image" Target="../media/image136.png"/><Relationship Id="rId14" Type="http://schemas.openxmlformats.org/officeDocument/2006/relationships/image" Target="../media/image12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00.png"/><Relationship Id="rId13" Type="http://schemas.openxmlformats.org/officeDocument/2006/relationships/image" Target="../media/image9200.png"/><Relationship Id="rId3" Type="http://schemas.openxmlformats.org/officeDocument/2006/relationships/image" Target="../media/image821.png"/><Relationship Id="rId7" Type="http://schemas.openxmlformats.org/officeDocument/2006/relationships/image" Target="../media/image861.png"/><Relationship Id="rId12" Type="http://schemas.openxmlformats.org/officeDocument/2006/relationships/image" Target="../media/image910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8500.png"/><Relationship Id="rId11" Type="http://schemas.openxmlformats.org/officeDocument/2006/relationships/image" Target="../media/image9000.png"/><Relationship Id="rId5" Type="http://schemas.openxmlformats.org/officeDocument/2006/relationships/image" Target="../media/image8400.png"/><Relationship Id="rId10" Type="http://schemas.openxmlformats.org/officeDocument/2006/relationships/image" Target="../media/image8900.png"/><Relationship Id="rId4" Type="http://schemas.openxmlformats.org/officeDocument/2006/relationships/image" Target="../media/image8300.png"/><Relationship Id="rId9" Type="http://schemas.openxmlformats.org/officeDocument/2006/relationships/image" Target="../media/image8800.png"/><Relationship Id="rId14" Type="http://schemas.openxmlformats.org/officeDocument/2006/relationships/image" Target="../media/image61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3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7" Type="http://schemas.openxmlformats.org/officeDocument/2006/relationships/image" Target="../media/image2160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150.png"/><Relationship Id="rId5" Type="http://schemas.openxmlformats.org/officeDocument/2006/relationships/image" Target="../media/image138.png"/><Relationship Id="rId4" Type="http://schemas.openxmlformats.org/officeDocument/2006/relationships/image" Target="../media/image13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30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00.png"/><Relationship Id="rId3" Type="http://schemas.openxmlformats.org/officeDocument/2006/relationships/image" Target="../media/image129.png"/><Relationship Id="rId7" Type="http://schemas.openxmlformats.org/officeDocument/2006/relationships/image" Target="../media/image2190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180.png"/><Relationship Id="rId5" Type="http://schemas.openxmlformats.org/officeDocument/2006/relationships/image" Target="../media/image2170.png"/><Relationship Id="rId10" Type="http://schemas.openxmlformats.org/officeDocument/2006/relationships/image" Target="../media/image2220.png"/><Relationship Id="rId4" Type="http://schemas.openxmlformats.org/officeDocument/2006/relationships/image" Target="../media/image130.png"/><Relationship Id="rId9" Type="http://schemas.openxmlformats.org/officeDocument/2006/relationships/image" Target="../media/image2211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00.png"/><Relationship Id="rId13" Type="http://schemas.openxmlformats.org/officeDocument/2006/relationships/image" Target="../media/image9200.png"/><Relationship Id="rId3" Type="http://schemas.openxmlformats.org/officeDocument/2006/relationships/image" Target="../media/image821.png"/><Relationship Id="rId7" Type="http://schemas.openxmlformats.org/officeDocument/2006/relationships/image" Target="../media/image861.png"/><Relationship Id="rId12" Type="http://schemas.openxmlformats.org/officeDocument/2006/relationships/image" Target="../media/image910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8500.png"/><Relationship Id="rId11" Type="http://schemas.openxmlformats.org/officeDocument/2006/relationships/image" Target="../media/image9000.png"/><Relationship Id="rId5" Type="http://schemas.openxmlformats.org/officeDocument/2006/relationships/image" Target="../media/image8400.png"/><Relationship Id="rId10" Type="http://schemas.openxmlformats.org/officeDocument/2006/relationships/image" Target="../media/image8900.png"/><Relationship Id="rId4" Type="http://schemas.openxmlformats.org/officeDocument/2006/relationships/image" Target="../media/image8300.png"/><Relationship Id="rId9" Type="http://schemas.openxmlformats.org/officeDocument/2006/relationships/image" Target="../media/image8800.png"/><Relationship Id="rId14" Type="http://schemas.openxmlformats.org/officeDocument/2006/relationships/image" Target="../media/image930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53.png"/><Relationship Id="rId5" Type="http://schemas.openxmlformats.org/officeDocument/2006/relationships/image" Target="../media/image152.png"/><Relationship Id="rId4" Type="http://schemas.openxmlformats.org/officeDocument/2006/relationships/image" Target="../media/image480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54.png"/><Relationship Id="rId5" Type="http://schemas.openxmlformats.org/officeDocument/2006/relationships/image" Target="../media/image153.png"/><Relationship Id="rId4" Type="http://schemas.openxmlformats.org/officeDocument/2006/relationships/image" Target="../media/image480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39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nb-NO" dirty="0" smtClean="0"/>
              <a:t>Lecture 2 – Block ciphers, PRFs/PRPs, </a:t>
            </a:r>
            <a:br>
              <a:rPr lang="nb-NO" dirty="0" smtClean="0"/>
            </a:br>
            <a:r>
              <a:rPr lang="nb-NO" dirty="0" smtClean="0"/>
              <a:t>DES, AES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 smtClean="0"/>
              <a:t>TEK4500</a:t>
            </a:r>
          </a:p>
          <a:p>
            <a:r>
              <a:rPr lang="nb-NO" smtClean="0"/>
              <a:t>01.09.2021 </a:t>
            </a:r>
            <a:endParaRPr lang="nb-NO" dirty="0" smtClean="0"/>
          </a:p>
          <a:p>
            <a:r>
              <a:rPr lang="nb-NO" dirty="0" smtClean="0"/>
              <a:t>Håkon Jacobsen</a:t>
            </a:r>
          </a:p>
          <a:p>
            <a:r>
              <a:rPr lang="nb-NO" dirty="0" smtClean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 smtClean="0">
              <a:solidFill>
                <a:schemeClr val="accent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47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Ideal solution: secure channels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Alice</a:t>
            </a:r>
            <a:endParaRPr lang="en-US" sz="2400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Bob</a:t>
            </a:r>
            <a:endParaRPr lang="en-US" sz="2400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 smtClean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Adversary</a:t>
            </a:r>
            <a:endParaRPr lang="en-US" sz="24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1032412" y="4616970"/>
            <a:ext cx="1003032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 smtClean="0">
                <a:solidFill>
                  <a:srgbClr val="3333CC"/>
                </a:solidFill>
              </a:rPr>
              <a:t>Security goals:</a:t>
            </a:r>
          </a:p>
          <a:p>
            <a:endParaRPr lang="nb-NO" sz="2000" dirty="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 smtClean="0">
                <a:solidFill>
                  <a:schemeClr val="tx2"/>
                </a:solidFill>
              </a:rPr>
              <a:t>Data privacy: </a:t>
            </a:r>
            <a:r>
              <a:rPr lang="nb-NO" sz="2000" dirty="0" smtClean="0">
                <a:solidFill>
                  <a:schemeClr val="tx2"/>
                </a:solidFill>
              </a:rPr>
              <a:t>adversary should not be able to read message M       </a:t>
            </a:r>
            <a:r>
              <a:rPr lang="nb-NO" sz="2000" b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nb-NO" sz="2000" b="1" dirty="0" smtClean="0">
              <a:solidFill>
                <a:srgbClr val="00B05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 smtClean="0">
                <a:solidFill>
                  <a:schemeClr val="tx2"/>
                </a:solidFill>
              </a:rPr>
              <a:t>Data integrity: </a:t>
            </a:r>
            <a:r>
              <a:rPr lang="nb-NO" sz="2000" dirty="0" smtClean="0">
                <a:solidFill>
                  <a:schemeClr val="tx2"/>
                </a:solidFill>
              </a:rPr>
              <a:t>adversary should not be able to modify message M  </a:t>
            </a:r>
            <a:r>
              <a:rPr lang="nb-NO" sz="2000" b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nb-NO" sz="2000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 smtClean="0">
                <a:solidFill>
                  <a:schemeClr val="tx2"/>
                </a:solidFill>
              </a:rPr>
              <a:t>Data </a:t>
            </a:r>
            <a:r>
              <a:rPr lang="en-US" sz="2000" b="1" dirty="0" smtClean="0">
                <a:solidFill>
                  <a:schemeClr val="tx2"/>
                </a:solidFill>
              </a:rPr>
              <a:t>authenticity</a:t>
            </a:r>
            <a:r>
              <a:rPr lang="nb-NO" sz="2000" b="1" dirty="0" smtClean="0">
                <a:solidFill>
                  <a:schemeClr val="tx2"/>
                </a:solidFill>
              </a:rPr>
              <a:t>: </a:t>
            </a:r>
            <a:r>
              <a:rPr lang="nb-NO" sz="2000" dirty="0" smtClean="0">
                <a:solidFill>
                  <a:schemeClr val="tx2"/>
                </a:solidFill>
              </a:rPr>
              <a:t>message M really originated from Alice</a:t>
            </a:r>
            <a:r>
              <a:rPr lang="nb-NO" sz="2000" b="1" dirty="0" smtClean="0">
                <a:solidFill>
                  <a:schemeClr val="tx2"/>
                </a:solidFill>
              </a:rPr>
              <a:t>                </a:t>
            </a:r>
            <a:r>
              <a:rPr lang="nb-NO" sz="2000" b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000" b="1" dirty="0" smtClean="0">
              <a:solidFill>
                <a:schemeClr val="tx2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3163392" y="3231546"/>
            <a:ext cx="605723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 21"/>
          <p:cNvGrpSpPr/>
          <p:nvPr/>
        </p:nvGrpSpPr>
        <p:grpSpPr>
          <a:xfrm>
            <a:off x="3874259" y="2935079"/>
            <a:ext cx="4635502" cy="592931"/>
            <a:chOff x="3874259" y="2935079"/>
            <a:chExt cx="4635502" cy="592931"/>
          </a:xfrm>
        </p:grpSpPr>
        <p:sp>
          <p:nvSpPr>
            <p:cNvPr id="25" name="Can 24"/>
            <p:cNvSpPr/>
            <p:nvPr/>
          </p:nvSpPr>
          <p:spPr bwMode="auto">
            <a:xfrm rot="16200000">
              <a:off x="5895544" y="913794"/>
              <a:ext cx="592931" cy="4635502"/>
            </a:xfrm>
            <a:prstGeom prst="can">
              <a:avLst>
                <a:gd name="adj" fmla="val 49096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27" name="Straight Arrow Connector 26"/>
            <p:cNvCxnSpPr/>
            <p:nvPr/>
          </p:nvCxnSpPr>
          <p:spPr bwMode="auto">
            <a:xfrm>
              <a:off x="3875845" y="3235202"/>
              <a:ext cx="188417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3" name="Group 12"/>
          <p:cNvGrpSpPr/>
          <p:nvPr/>
        </p:nvGrpSpPr>
        <p:grpSpPr>
          <a:xfrm>
            <a:off x="7783868" y="1373506"/>
            <a:ext cx="3635195" cy="1412925"/>
            <a:chOff x="7783868" y="1373506"/>
            <a:chExt cx="3635195" cy="1412925"/>
          </a:xfrm>
        </p:grpSpPr>
        <p:sp>
          <p:nvSpPr>
            <p:cNvPr id="2" name="TextBox 1"/>
            <p:cNvSpPr txBox="1"/>
            <p:nvPr/>
          </p:nvSpPr>
          <p:spPr>
            <a:xfrm>
              <a:off x="7783868" y="1373506"/>
              <a:ext cx="36351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2000" b="1" dirty="0" smtClean="0">
                  <a:solidFill>
                    <a:srgbClr val="3333CC"/>
                  </a:solidFill>
                </a:rPr>
                <a:t>But how to build?</a:t>
              </a:r>
              <a:endParaRPr lang="en-US" sz="2000" b="1" dirty="0" smtClean="0">
                <a:solidFill>
                  <a:srgbClr val="3333CC"/>
                </a:solidFill>
              </a:endParaRPr>
            </a:p>
          </p:txBody>
        </p:sp>
        <p:cxnSp>
          <p:nvCxnSpPr>
            <p:cNvPr id="9" name="Straight Arrow Connector 8"/>
            <p:cNvCxnSpPr/>
            <p:nvPr/>
          </p:nvCxnSpPr>
          <p:spPr bwMode="auto">
            <a:xfrm flipH="1">
              <a:off x="8046986" y="1846120"/>
              <a:ext cx="674448" cy="94031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276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Basic goals of cryptography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8485288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Message</a:t>
                      </a:r>
                      <a:r>
                        <a:rPr lang="nb-NO" baseline="0" dirty="0" smtClean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Message integrity</a:t>
                      </a:r>
                      <a:r>
                        <a:rPr lang="nb-NO" baseline="0" dirty="0" smtClean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 smtClean="0"/>
                        <a:t>Symmetric</a:t>
                      </a:r>
                      <a:r>
                        <a:rPr lang="nb-NO" b="1" baseline="0" dirty="0" smtClean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FF9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Message</a:t>
                      </a:r>
                      <a:r>
                        <a:rPr lang="nb-NO" baseline="0" dirty="0" smtClean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 smtClean="0"/>
                        <a:t>Asymmetric</a:t>
                      </a:r>
                      <a:r>
                        <a:rPr lang="nb-NO" b="1" baseline="0" dirty="0" smtClean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Asymmetric</a:t>
                      </a:r>
                      <a:r>
                        <a:rPr lang="nb-NO" baseline="0" dirty="0" smtClean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5074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Encryption schemes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>
                <a:spLocks noChangeAspect="1"/>
              </p:cNvSpPr>
              <p:nvPr/>
            </p:nvSpPr>
            <p:spPr bwMode="auto">
              <a:xfrm>
                <a:off x="5298623" y="3077614"/>
                <a:ext cx="917564" cy="798400"/>
              </a:xfrm>
              <a:prstGeom prst="rect">
                <a:avLst/>
              </a:prstGeom>
              <a:solidFill>
                <a:srgbClr val="FFF2CC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</a:rPr>
                        <m:t>ℰ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98623" y="3077614"/>
                <a:ext cx="917564" cy="798400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ounded Rectangle 6"/>
          <p:cNvSpPr>
            <a:spLocks noChangeAspect="1"/>
          </p:cNvSpPr>
          <p:nvPr/>
        </p:nvSpPr>
        <p:spPr bwMode="auto">
          <a:xfrm>
            <a:off x="4798692" y="1807707"/>
            <a:ext cx="1917426" cy="454726"/>
          </a:xfrm>
          <a:prstGeom prst="roundRect">
            <a:avLst/>
          </a:prstGeom>
          <a:solidFill>
            <a:srgbClr val="ECECFA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/>
              <a:t>Plaintext</a:t>
            </a:r>
            <a:endParaRPr lang="en-US" sz="2000" dirty="0"/>
          </a:p>
        </p:txBody>
      </p:sp>
      <p:sp>
        <p:nvSpPr>
          <p:cNvPr id="8" name="Rounded Rectangle 7"/>
          <p:cNvSpPr>
            <a:spLocks noChangeAspect="1"/>
          </p:cNvSpPr>
          <p:nvPr/>
        </p:nvSpPr>
        <p:spPr bwMode="auto">
          <a:xfrm>
            <a:off x="2969892" y="3251501"/>
            <a:ext cx="1453268" cy="450626"/>
          </a:xfrm>
          <a:prstGeom prst="roundRect">
            <a:avLst/>
          </a:prstGeom>
          <a:solidFill>
            <a:srgbClr val="FEE9E6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/>
              <a:t>Key</a:t>
            </a:r>
            <a:endParaRPr lang="en-US" sz="2000" dirty="0"/>
          </a:p>
        </p:txBody>
      </p:sp>
      <p:sp>
        <p:nvSpPr>
          <p:cNvPr id="9" name="Rounded Rectangle 8"/>
          <p:cNvSpPr>
            <a:spLocks noChangeAspect="1"/>
          </p:cNvSpPr>
          <p:nvPr/>
        </p:nvSpPr>
        <p:spPr bwMode="auto">
          <a:xfrm>
            <a:off x="4798692" y="4691195"/>
            <a:ext cx="1917427" cy="454726"/>
          </a:xfrm>
          <a:prstGeom prst="roundRect">
            <a:avLst/>
          </a:prstGeom>
          <a:solidFill>
            <a:srgbClr val="CFF9DA"/>
          </a:solidFill>
          <a:ln w="19050">
            <a:solidFill>
              <a:schemeClr val="accent1">
                <a:lumMod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/>
              <a:t>Ciphertext</a:t>
            </a:r>
            <a:endParaRPr lang="en-US" sz="2000" dirty="0"/>
          </a:p>
        </p:txBody>
      </p:sp>
      <p:cxnSp>
        <p:nvCxnSpPr>
          <p:cNvPr id="11" name="Straight Arrow Connector 10"/>
          <p:cNvCxnSpPr>
            <a:cxnSpLocks noChangeAspect="1"/>
            <a:stCxn id="7" idx="2"/>
            <a:endCxn id="4" idx="0"/>
          </p:cNvCxnSpPr>
          <p:nvPr/>
        </p:nvCxnSpPr>
        <p:spPr bwMode="auto">
          <a:xfrm>
            <a:off x="5757405" y="2262433"/>
            <a:ext cx="0" cy="81518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>
            <a:cxnSpLocks noChangeAspect="1"/>
            <a:stCxn id="4" idx="2"/>
            <a:endCxn id="9" idx="0"/>
          </p:cNvCxnSpPr>
          <p:nvPr/>
        </p:nvCxnSpPr>
        <p:spPr bwMode="auto">
          <a:xfrm>
            <a:off x="5757405" y="3876014"/>
            <a:ext cx="1" cy="81518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>
            <a:cxnSpLocks noChangeAspect="1"/>
            <a:stCxn id="8" idx="3"/>
            <a:endCxn id="4" idx="1"/>
          </p:cNvCxnSpPr>
          <p:nvPr/>
        </p:nvCxnSpPr>
        <p:spPr bwMode="auto">
          <a:xfrm>
            <a:off x="4423160" y="3476814"/>
            <a:ext cx="875463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>
                <a:spLocks noChangeAspect="1"/>
              </p:cNvSpPr>
              <p:nvPr/>
            </p:nvSpPr>
            <p:spPr>
              <a:xfrm>
                <a:off x="7168399" y="1839320"/>
                <a:ext cx="423182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</m:oMath>
                  </m:oMathPara>
                </a14:m>
                <a:endParaRPr lang="en-US" sz="2400" dirty="0" smtClean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8399" y="1839320"/>
                <a:ext cx="423182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17391" r="-13043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>
                <a:spLocks noChangeAspect="1"/>
              </p:cNvSpPr>
              <p:nvPr/>
            </p:nvSpPr>
            <p:spPr>
              <a:xfrm>
                <a:off x="2178261" y="3279014"/>
                <a:ext cx="353899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</m:oMath>
                  </m:oMathPara>
                </a14:m>
                <a:endParaRPr lang="en-US" sz="2400" dirty="0" smtClean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8261" y="3279014"/>
                <a:ext cx="353899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18966" r="-1724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>
                <a:spLocks noChangeAspect="1"/>
              </p:cNvSpPr>
              <p:nvPr/>
            </p:nvSpPr>
            <p:spPr>
              <a:xfrm>
                <a:off x="7244444" y="4703950"/>
                <a:ext cx="271091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</m:oMath>
                  </m:oMathPara>
                </a14:m>
                <a:endParaRPr lang="en-US" sz="2400" dirty="0" smtClean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4444" y="4703950"/>
                <a:ext cx="271091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24444" r="-200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768980" y="3076397"/>
                <a:ext cx="48143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$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8980" y="3076397"/>
                <a:ext cx="481436" cy="338554"/>
              </a:xfrm>
              <a:prstGeom prst="rect">
                <a:avLst/>
              </a:prstGeom>
              <a:blipFill>
                <a:blip r:embed="rId6"/>
                <a:stretch>
                  <a:fillRect b="-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24089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 ciphers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>
                <a:spLocks noChangeAspect="1"/>
              </p:cNvSpPr>
              <p:nvPr/>
            </p:nvSpPr>
            <p:spPr bwMode="auto">
              <a:xfrm>
                <a:off x="5298623" y="3077614"/>
                <a:ext cx="917564" cy="798400"/>
              </a:xfrm>
              <a:prstGeom prst="rect">
                <a:avLst/>
              </a:prstGeom>
              <a:solidFill>
                <a:srgbClr val="FFF2CC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</a:rPr>
                        <m:t>ℰ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98623" y="3077614"/>
                <a:ext cx="917564" cy="798400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ounded Rectangle 6"/>
          <p:cNvSpPr>
            <a:spLocks noChangeAspect="1"/>
          </p:cNvSpPr>
          <p:nvPr/>
        </p:nvSpPr>
        <p:spPr bwMode="auto">
          <a:xfrm>
            <a:off x="4798692" y="1807707"/>
            <a:ext cx="1917426" cy="454726"/>
          </a:xfrm>
          <a:prstGeom prst="roundRect">
            <a:avLst/>
          </a:prstGeom>
          <a:solidFill>
            <a:srgbClr val="ECECFA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/>
              <a:t>Plaintext</a:t>
            </a:r>
            <a:endParaRPr lang="en-US" sz="2000" dirty="0"/>
          </a:p>
        </p:txBody>
      </p:sp>
      <p:sp>
        <p:nvSpPr>
          <p:cNvPr id="8" name="Rounded Rectangle 7"/>
          <p:cNvSpPr>
            <a:spLocks noChangeAspect="1"/>
          </p:cNvSpPr>
          <p:nvPr/>
        </p:nvSpPr>
        <p:spPr bwMode="auto">
          <a:xfrm>
            <a:off x="2969892" y="3251501"/>
            <a:ext cx="1453268" cy="450626"/>
          </a:xfrm>
          <a:prstGeom prst="roundRect">
            <a:avLst/>
          </a:prstGeom>
          <a:solidFill>
            <a:srgbClr val="FEE9E6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/>
              <a:t>Key</a:t>
            </a:r>
            <a:endParaRPr lang="en-US" sz="2000" dirty="0"/>
          </a:p>
        </p:txBody>
      </p:sp>
      <p:sp>
        <p:nvSpPr>
          <p:cNvPr id="9" name="Rounded Rectangle 8"/>
          <p:cNvSpPr>
            <a:spLocks noChangeAspect="1"/>
          </p:cNvSpPr>
          <p:nvPr/>
        </p:nvSpPr>
        <p:spPr bwMode="auto">
          <a:xfrm>
            <a:off x="4798692" y="4691195"/>
            <a:ext cx="1917427" cy="454726"/>
          </a:xfrm>
          <a:prstGeom prst="roundRect">
            <a:avLst/>
          </a:prstGeom>
          <a:solidFill>
            <a:srgbClr val="CFF9DA"/>
          </a:solidFill>
          <a:ln w="19050">
            <a:solidFill>
              <a:schemeClr val="accent1">
                <a:lumMod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/>
              <a:t>Ciphertext</a:t>
            </a:r>
            <a:endParaRPr lang="en-US" sz="2000" dirty="0"/>
          </a:p>
        </p:txBody>
      </p:sp>
      <p:cxnSp>
        <p:nvCxnSpPr>
          <p:cNvPr id="11" name="Straight Arrow Connector 10"/>
          <p:cNvCxnSpPr>
            <a:cxnSpLocks noChangeAspect="1"/>
            <a:stCxn id="7" idx="2"/>
            <a:endCxn id="4" idx="0"/>
          </p:cNvCxnSpPr>
          <p:nvPr/>
        </p:nvCxnSpPr>
        <p:spPr bwMode="auto">
          <a:xfrm>
            <a:off x="5757405" y="2262433"/>
            <a:ext cx="0" cy="81518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>
            <a:cxnSpLocks noChangeAspect="1"/>
            <a:stCxn id="4" idx="2"/>
            <a:endCxn id="9" idx="0"/>
          </p:cNvCxnSpPr>
          <p:nvPr/>
        </p:nvCxnSpPr>
        <p:spPr bwMode="auto">
          <a:xfrm>
            <a:off x="5757405" y="3876014"/>
            <a:ext cx="1" cy="81518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>
            <a:cxnSpLocks noChangeAspect="1"/>
            <a:stCxn id="8" idx="3"/>
            <a:endCxn id="4" idx="1"/>
          </p:cNvCxnSpPr>
          <p:nvPr/>
        </p:nvCxnSpPr>
        <p:spPr bwMode="auto">
          <a:xfrm>
            <a:off x="4423160" y="3476814"/>
            <a:ext cx="875463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>
                <a:spLocks noChangeAspect="1"/>
              </p:cNvSpPr>
              <p:nvPr/>
            </p:nvSpPr>
            <p:spPr>
              <a:xfrm>
                <a:off x="7119377" y="1888632"/>
                <a:ext cx="800305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400" dirty="0" smtClean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9377" y="1888632"/>
                <a:ext cx="800305" cy="307777"/>
              </a:xfrm>
              <a:prstGeom prst="rect">
                <a:avLst/>
              </a:prstGeom>
              <a:blipFill rotWithShape="0">
                <a:blip r:embed="rId3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>
                <a:spLocks noChangeAspect="1"/>
              </p:cNvSpPr>
              <p:nvPr/>
            </p:nvSpPr>
            <p:spPr>
              <a:xfrm>
                <a:off x="1442819" y="3288445"/>
                <a:ext cx="160087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</m:oMath>
                  </m:oMathPara>
                </a14:m>
                <a:endParaRPr lang="en-US" sz="2000" dirty="0" smtClean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2819" y="3288445"/>
                <a:ext cx="1600878" cy="313291"/>
              </a:xfrm>
              <a:prstGeom prst="rect">
                <a:avLst/>
              </a:prstGeom>
              <a:blipFill rotWithShape="0">
                <a:blip r:embed="rId4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>
                <a:spLocks noChangeAspect="1"/>
              </p:cNvSpPr>
              <p:nvPr/>
            </p:nvSpPr>
            <p:spPr>
              <a:xfrm>
                <a:off x="7081201" y="4772120"/>
                <a:ext cx="876659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000" dirty="0" smtClean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1201" y="4772120"/>
                <a:ext cx="876659" cy="307777"/>
              </a:xfrm>
              <a:prstGeom prst="rect">
                <a:avLst/>
              </a:prstGeom>
              <a:blipFill rotWithShape="0">
                <a:blip r:embed="rId5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985201" y="4698478"/>
                <a:ext cx="6096000" cy="2031325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US" b="1" dirty="0" smtClean="0"/>
                  <a:t>Examples: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DES:	 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=56,</m:t>
                    </m:r>
                  </m:oMath>
                </a14:m>
                <a:r>
                  <a:rPr lang="en-US" dirty="0" smtClean="0"/>
                  <a:t> 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=64</m:t>
                    </m:r>
                  </m:oMath>
                </a14:m>
                <a:r>
                  <a:rPr lang="en-US" dirty="0" smtClean="0"/>
                  <a:t>   </a:t>
                </a:r>
              </a:p>
              <a:p>
                <a:r>
                  <a:rPr lang="en-US" dirty="0" smtClean="0"/>
                  <a:t>AES-128: </a:t>
                </a:r>
                <a14:m>
                  <m:oMath xmlns:m="http://schemas.openxmlformats.org/officeDocument/2006/math">
                    <m:r>
                      <a:rPr lang="nb-NO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=128</m:t>
                    </m:r>
                  </m:oMath>
                </a14:m>
                <a:r>
                  <a:rPr lang="nb-NO" b="0" dirty="0" smtClean="0"/>
                  <a:t>,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=128</m:t>
                    </m:r>
                  </m:oMath>
                </a14:m>
                <a:endParaRPr lang="nb-NO" b="0" dirty="0" smtClean="0"/>
              </a:p>
              <a:p>
                <a:r>
                  <a:rPr lang="en-US" dirty="0"/>
                  <a:t>AES-</a:t>
                </a:r>
                <a:r>
                  <a:rPr lang="en-US" dirty="0" smtClean="0"/>
                  <a:t>192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r>
                      <a:rPr lang="nb-NO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=192</m:t>
                    </m:r>
                  </m:oMath>
                </a14:m>
                <a:r>
                  <a:rPr lang="en-US" dirty="0" smtClean="0"/>
                  <a:t>,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=128</m:t>
                    </m:r>
                  </m:oMath>
                </a14:m>
                <a:endParaRPr lang="en-US" dirty="0"/>
              </a:p>
              <a:p>
                <a:r>
                  <a:rPr lang="en-US" dirty="0"/>
                  <a:t>AES-</a:t>
                </a:r>
                <a:r>
                  <a:rPr lang="en-US" dirty="0" smtClean="0"/>
                  <a:t>256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r>
                      <a:rPr lang="nb-NO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=256</m:t>
                    </m:r>
                  </m:oMath>
                </a14:m>
                <a:r>
                  <a:rPr lang="en-US" dirty="0" smtClean="0"/>
                  <a:t>,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=128</m:t>
                    </m:r>
                  </m:oMath>
                </a14:m>
                <a:endParaRPr lang="en-US" dirty="0"/>
              </a:p>
              <a:p>
                <a:endParaRPr lang="en-US" dirty="0" smtClean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201" y="4698478"/>
                <a:ext cx="6096000" cy="2031325"/>
              </a:xfrm>
              <a:prstGeom prst="rect">
                <a:avLst/>
              </a:prstGeom>
              <a:blipFill rotWithShape="0">
                <a:blip r:embed="rId6"/>
                <a:stretch>
                  <a:fillRect l="-900" t="-18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965282" y="2412135"/>
                <a:ext cx="44884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128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5282" y="2412135"/>
                <a:ext cx="448841" cy="276999"/>
              </a:xfrm>
              <a:prstGeom prst="rect">
                <a:avLst/>
              </a:prstGeom>
              <a:blipFill>
                <a:blip r:embed="rId7"/>
                <a:stretch>
                  <a:fillRect l="-12329" r="-10959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965281" y="4005558"/>
                <a:ext cx="44884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128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5281" y="4005558"/>
                <a:ext cx="448841" cy="276999"/>
              </a:xfrm>
              <a:prstGeom prst="rect">
                <a:avLst/>
              </a:prstGeom>
              <a:blipFill>
                <a:blip r:embed="rId8"/>
                <a:stretch>
                  <a:fillRect l="-12329" r="-10959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Connector 21"/>
          <p:cNvCxnSpPr/>
          <p:nvPr/>
        </p:nvCxnSpPr>
        <p:spPr bwMode="auto">
          <a:xfrm flipH="1">
            <a:off x="5600285" y="4164561"/>
            <a:ext cx="332553" cy="169901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 bwMode="auto">
          <a:xfrm flipH="1">
            <a:off x="5591128" y="2551775"/>
            <a:ext cx="332553" cy="169901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7100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 cipher applications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Encryption of messages of 128 bits (block length)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1800" b="1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1800" b="1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 smtClean="0"/>
              <a:t>However: </a:t>
            </a:r>
            <a:r>
              <a:rPr lang="en-US" sz="1800" dirty="0" smtClean="0"/>
              <a:t>we usually want to encrypt messages of </a:t>
            </a:r>
            <a:r>
              <a:rPr lang="en-US" sz="1800" i="1" dirty="0" smtClean="0"/>
              <a:t>arbitrary</a:t>
            </a:r>
            <a:r>
              <a:rPr lang="en-US" sz="1800" dirty="0" smtClean="0"/>
              <a:t> length!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/>
              <a:t>Splitting the message into multiple 128 bit blocks (like above) is </a:t>
            </a:r>
            <a:r>
              <a:rPr lang="en-US" sz="1600" b="1" dirty="0" smtClean="0"/>
              <a:t>not secure!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/>
              <a:t>Need to use them in a proper </a:t>
            </a:r>
            <a:r>
              <a:rPr lang="en-US" sz="1600" b="1" dirty="0" smtClean="0"/>
              <a:t>mode-of-operation </a:t>
            </a:r>
            <a:r>
              <a:rPr lang="en-US" sz="1600" dirty="0" smtClean="0"/>
              <a:t>(covered later in the course)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Correct viewpoint: block ciphers are </a:t>
            </a:r>
            <a:r>
              <a:rPr lang="en-US" sz="1800" b="1" dirty="0" smtClean="0"/>
              <a:t>not</a:t>
            </a:r>
            <a:r>
              <a:rPr lang="en-US" sz="1800" dirty="0"/>
              <a:t> </a:t>
            </a:r>
            <a:r>
              <a:rPr lang="en-US" sz="1800" dirty="0" smtClean="0"/>
              <a:t>encryption schemes!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/>
              <a:t>Block ciphers are </a:t>
            </a:r>
            <a:r>
              <a:rPr lang="en-US" sz="1600" b="1" dirty="0" smtClean="0"/>
              <a:t>primitives</a:t>
            </a:r>
            <a:r>
              <a:rPr lang="en-US" sz="1600" dirty="0"/>
              <a:t> </a:t>
            </a:r>
            <a:r>
              <a:rPr lang="en-US" sz="1600" dirty="0" smtClean="0"/>
              <a:t>used to construct other things  </a:t>
            </a:r>
            <a:endParaRPr lang="en-US" sz="1600" b="1" dirty="0" smtClean="0"/>
          </a:p>
        </p:txBody>
      </p:sp>
      <p:grpSp>
        <p:nvGrpSpPr>
          <p:cNvPr id="14" name="Group 13"/>
          <p:cNvGrpSpPr>
            <a:grpSpLocks noChangeAspect="1"/>
          </p:cNvGrpSpPr>
          <p:nvPr/>
        </p:nvGrpSpPr>
        <p:grpSpPr>
          <a:xfrm>
            <a:off x="2936511" y="1426692"/>
            <a:ext cx="5528759" cy="2135069"/>
            <a:chOff x="2936511" y="1563852"/>
            <a:chExt cx="6569468" cy="2536965"/>
          </a:xfrm>
        </p:grpSpPr>
        <p:pic>
          <p:nvPicPr>
            <p:cNvPr id="5" name="Content Placeholder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368560" y="2030823"/>
              <a:ext cx="864096" cy="16089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61096" y="2156180"/>
              <a:ext cx="774859" cy="1454967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7823985" y="1746868"/>
                  <a:ext cx="609100" cy="43885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en-US" b="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23985" y="1746868"/>
                  <a:ext cx="609100" cy="438853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4416807" y="2646597"/>
                  <a:ext cx="2808312" cy="43885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nb-NO" b="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b-NO" b="0" i="1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nb-NO" b="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nb-NO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nb-NO" b="0" i="1">
                            <a:latin typeface="Cambria Math" panose="02040503050406030204" pitchFamily="18" charset="0"/>
                          </a:rPr>
                          <m:t>,…, </m:t>
                        </m:r>
                        <m:sSub>
                          <m:sSubPr>
                            <m:ctrlPr>
                              <a:rPr lang="nb-NO" b="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nb-NO" b="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lang="en-US" b="0" dirty="0"/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16807" y="2646597"/>
                  <a:ext cx="2808312" cy="438853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2936511" y="3661964"/>
                  <a:ext cx="1932143" cy="43885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nb-NO" b="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nb-NO" b="0" i="1">
                            <a:latin typeface="Cambria Math" panose="02040503050406030204" pitchFamily="18" charset="0"/>
                          </a:rPr>
                          <m:t>←</m:t>
                        </m:r>
                        <m:sSub>
                          <m:sSubPr>
                            <m:ctrlPr>
                              <a:rPr lang="nb-NO" b="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  <m:r>
                          <a:rPr lang="nb-NO" b="0" i="1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nb-NO" b="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b="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nb-NO" b="0" i="1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1600" b="0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36511" y="3661964"/>
                  <a:ext cx="1932143" cy="438853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1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7418134" y="3653302"/>
                  <a:ext cx="2087845" cy="4427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b="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nb-NO" b="0" i="1">
                            <a:latin typeface="Cambria Math" panose="02040503050406030204" pitchFamily="18" charset="0"/>
                          </a:rPr>
                          <m:t>←</m:t>
                        </m:r>
                        <m:sSubSup>
                          <m:sSubSupPr>
                            <m:ctrlPr>
                              <a:rPr lang="nb-NO" b="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  <m:sup>
                            <m:r>
                              <a:rPr lang="nb-NO" b="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bSup>
                        <m:r>
                          <a:rPr lang="nb-NO" b="0" i="1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nb-NO" b="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nb-NO" b="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nb-NO" b="0" i="1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b="0" dirty="0"/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18134" y="3653302"/>
                  <a:ext cx="2087845" cy="442740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1451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" name="Right Arrow 11"/>
            <p:cNvSpPr/>
            <p:nvPr/>
          </p:nvSpPr>
          <p:spPr bwMode="auto">
            <a:xfrm>
              <a:off x="4776847" y="2415611"/>
              <a:ext cx="2520280" cy="936104"/>
            </a:xfrm>
            <a:prstGeom prst="rightArrow">
              <a:avLst/>
            </a:prstGeom>
            <a:noFill/>
            <a:ln w="28575">
              <a:solidFill>
                <a:schemeClr val="accent1">
                  <a:lumMod val="50000"/>
                </a:schemeClr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3488233" y="1563852"/>
                  <a:ext cx="609100" cy="43885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en-US" sz="1600" b="0" dirty="0">
                    <a:solidFill>
                      <a:srgbClr val="FF0000"/>
                    </a:solidFill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88233" y="1563852"/>
                  <a:ext cx="609100" cy="438853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392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 cipher applications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The “work horse” of crypto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Can be used to build:</a:t>
            </a:r>
          </a:p>
          <a:p>
            <a:pPr marL="817563" lvl="1">
              <a:buFont typeface="Arial" panose="020B0604020202020204" pitchFamily="34" charset="0"/>
              <a:buChar char="•"/>
            </a:pPr>
            <a:r>
              <a:rPr lang="en-US" dirty="0"/>
              <a:t>Encryption of arbitrary length messages (including stream ciphers)</a:t>
            </a:r>
          </a:p>
          <a:p>
            <a:pPr marL="817563" lvl="1" indent="-342900">
              <a:buFont typeface="Arial" panose="020B0604020202020204" pitchFamily="34" charset="0"/>
              <a:buChar char="•"/>
            </a:pPr>
            <a:r>
              <a:rPr lang="en-US" dirty="0"/>
              <a:t>Message authentication codes</a:t>
            </a:r>
          </a:p>
          <a:p>
            <a:pPr marL="817563" lvl="1" indent="-342900">
              <a:buFont typeface="Arial" panose="020B0604020202020204" pitchFamily="34" charset="0"/>
              <a:buChar char="•"/>
            </a:pPr>
            <a:r>
              <a:rPr lang="en-US" dirty="0"/>
              <a:t>Authenticated encryption</a:t>
            </a:r>
          </a:p>
          <a:p>
            <a:pPr marL="817563" lvl="1" indent="-342900">
              <a:buFont typeface="Arial" panose="020B0604020202020204" pitchFamily="34" charset="0"/>
              <a:buChar char="•"/>
            </a:pPr>
            <a:r>
              <a:rPr lang="en-US" dirty="0"/>
              <a:t>Hash functions</a:t>
            </a:r>
          </a:p>
          <a:p>
            <a:pPr marL="817563" lvl="1" indent="-342900">
              <a:buFont typeface="Arial" panose="020B0604020202020204" pitchFamily="34" charset="0"/>
              <a:buChar char="•"/>
            </a:pPr>
            <a:r>
              <a:rPr lang="en-US" dirty="0"/>
              <a:t>(Cryptographically secure) pseudorandom </a:t>
            </a:r>
            <a:r>
              <a:rPr lang="en-US" dirty="0" smtClean="0"/>
              <a:t>generators</a:t>
            </a:r>
            <a:endParaRPr lang="en-US" dirty="0"/>
          </a:p>
          <a:p>
            <a:pPr marL="817563" lvl="1" indent="-342900">
              <a:buFont typeface="Arial" panose="020B0604020202020204" pitchFamily="34" charset="0"/>
              <a:buChar char="•"/>
            </a:pPr>
            <a:r>
              <a:rPr lang="en-US" dirty="0"/>
              <a:t>Key derivation functions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200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347989" y="5052115"/>
            <a:ext cx="7751762" cy="1292124"/>
          </a:xfrm>
        </p:spPr>
        <p:txBody>
          <a:bodyPr/>
          <a:lstStyle/>
          <a:p>
            <a:r>
              <a:rPr lang="en-US" dirty="0" smtClean="0"/>
              <a:t>Defining block ciphers</a:t>
            </a:r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036" y="1422097"/>
            <a:ext cx="4369668" cy="3306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719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7" name="Oval 46"/>
              <p:cNvSpPr/>
              <p:nvPr/>
            </p:nvSpPr>
            <p:spPr bwMode="auto">
              <a:xfrm>
                <a:off x="1625603" y="3344170"/>
                <a:ext cx="1125373" cy="2027624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chemeClr val="accent5">
                    <a:lumMod val="50000"/>
                  </a:schemeClr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>
                          <a:latin typeface="Cambria Math" panose="02040503050406030204" pitchFamily="18" charset="0"/>
                        </a:rPr>
                        <m:t>00</m:t>
                      </m:r>
                    </m:oMath>
                    <m:oMath xmlns:m="http://schemas.openxmlformats.org/officeDocument/2006/math">
                      <m:r>
                        <a:rPr lang="nb-NO" b="0" i="1">
                          <a:latin typeface="Cambria Math" panose="02040503050406030204" pitchFamily="18" charset="0"/>
                        </a:rPr>
                        <m:t>01</m:t>
                      </m:r>
                    </m:oMath>
                    <m:oMath xmlns:m="http://schemas.openxmlformats.org/officeDocument/2006/math">
                      <m:r>
                        <a:rPr lang="nb-NO" b="0" i="1">
                          <a:latin typeface="Cambria Math" panose="02040503050406030204" pitchFamily="18" charset="0"/>
                        </a:rPr>
                        <m:t>10</m:t>
                      </m:r>
                    </m:oMath>
                    <m:oMath xmlns:m="http://schemas.openxmlformats.org/officeDocument/2006/math">
                      <m:r>
                        <a:rPr lang="nb-NO" b="0" i="1"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47" name="Oval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25603" y="3344170"/>
                <a:ext cx="1125373" cy="2027624"/>
              </a:xfrm>
              <a:prstGeom prst="ellipse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accent5">
                    <a:lumMod val="50000"/>
                  </a:schemeClr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Permutations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623392" y="1195784"/>
                <a:ext cx="10330554" cy="1132637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 smtClean="0"/>
                  <a:t>Definition: </a:t>
                </a:r>
                <a:r>
                  <a:rPr lang="en-US" dirty="0" smtClean="0"/>
                  <a:t>A function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 smtClean="0"/>
                  <a:t> is a </a:t>
                </a:r>
                <a:r>
                  <a:rPr lang="en-US" b="1" dirty="0" smtClean="0"/>
                  <a:t>permutation </a:t>
                </a:r>
                <a:r>
                  <a:rPr lang="en-US" dirty="0" smtClean="0"/>
                  <a:t>if there exists an inverse function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dirty="0" smtClean="0"/>
                  <a:t>: </a:t>
                </a:r>
                <a:endParaRPr lang="en-US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en-US" dirty="0" smtClean="0"/>
                  <a:t>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 smtClean="0"/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195784"/>
                <a:ext cx="10330554" cy="1132637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Oval 8"/>
              <p:cNvSpPr/>
              <p:nvPr/>
            </p:nvSpPr>
            <p:spPr bwMode="auto">
              <a:xfrm>
                <a:off x="3872742" y="3355876"/>
                <a:ext cx="1147156" cy="2027624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chemeClr val="accent2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>
                          <a:latin typeface="Cambria Math" panose="02040503050406030204" pitchFamily="18" charset="0"/>
                        </a:rPr>
                        <m:t>00</m:t>
                      </m:r>
                    </m:oMath>
                    <m:oMath xmlns:m="http://schemas.openxmlformats.org/officeDocument/2006/math">
                      <m:r>
                        <a:rPr lang="nb-NO" b="0" i="1">
                          <a:latin typeface="Cambria Math" panose="02040503050406030204" pitchFamily="18" charset="0"/>
                        </a:rPr>
                        <m:t>01</m:t>
                      </m:r>
                    </m:oMath>
                    <m:oMath xmlns:m="http://schemas.openxmlformats.org/officeDocument/2006/math">
                      <m:r>
                        <a:rPr lang="nb-NO" b="0" i="1">
                          <a:latin typeface="Cambria Math" panose="02040503050406030204" pitchFamily="18" charset="0"/>
                        </a:rPr>
                        <m:t>10</m:t>
                      </m:r>
                    </m:oMath>
                    <m:oMath xmlns:m="http://schemas.openxmlformats.org/officeDocument/2006/math">
                      <m:r>
                        <a:rPr lang="nb-NO" b="0" i="1"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9" name="Oval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72742" y="3355876"/>
                <a:ext cx="1147156" cy="2027624"/>
              </a:xfrm>
              <a:prstGeom prst="ellipse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accent2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Arrow Connector 23"/>
          <p:cNvCxnSpPr/>
          <p:nvPr/>
        </p:nvCxnSpPr>
        <p:spPr bwMode="auto">
          <a:xfrm flipV="1">
            <a:off x="2439441" y="3772160"/>
            <a:ext cx="1778611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Arrow Connector 26"/>
          <p:cNvCxnSpPr/>
          <p:nvPr/>
        </p:nvCxnSpPr>
        <p:spPr bwMode="auto">
          <a:xfrm>
            <a:off x="2439441" y="4191802"/>
            <a:ext cx="1778611" cy="38639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Arrow Connector 28"/>
          <p:cNvCxnSpPr/>
          <p:nvPr/>
        </p:nvCxnSpPr>
        <p:spPr bwMode="auto">
          <a:xfrm>
            <a:off x="2476732" y="4586547"/>
            <a:ext cx="1741320" cy="37997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Arrow Connector 29"/>
          <p:cNvCxnSpPr/>
          <p:nvPr/>
        </p:nvCxnSpPr>
        <p:spPr bwMode="auto">
          <a:xfrm flipV="1">
            <a:off x="2439441" y="4200151"/>
            <a:ext cx="1778611" cy="7945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4" name="TextBox 33"/>
          <p:cNvSpPr txBox="1"/>
          <p:nvPr/>
        </p:nvSpPr>
        <p:spPr>
          <a:xfrm>
            <a:off x="2562482" y="5800519"/>
            <a:ext cx="25779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 dirty="0" smtClean="0">
                <a:latin typeface="+mn-lt"/>
              </a:rPr>
              <a:t>Permutation</a:t>
            </a:r>
            <a:endParaRPr lang="en-US" sz="2000" b="0" dirty="0">
              <a:latin typeface="+mn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508225" y="5800519"/>
            <a:ext cx="25779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 dirty="0" smtClean="0">
                <a:latin typeface="+mn-lt"/>
              </a:rPr>
              <a:t>Not a permutation</a:t>
            </a:r>
            <a:endParaRPr lang="en-US" sz="2000" b="0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109355" y="2983731"/>
                <a:ext cx="48913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9355" y="2983731"/>
                <a:ext cx="489131" cy="40011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092615" y="2983731"/>
                <a:ext cx="48913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2615" y="2983731"/>
                <a:ext cx="489131" cy="40011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Oval 32"/>
              <p:cNvSpPr/>
              <p:nvPr/>
            </p:nvSpPr>
            <p:spPr bwMode="auto">
              <a:xfrm>
                <a:off x="6663298" y="3344170"/>
                <a:ext cx="1125373" cy="2027624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chemeClr val="accent5">
                    <a:lumMod val="50000"/>
                  </a:schemeClr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>
                          <a:latin typeface="Cambria Math" panose="02040503050406030204" pitchFamily="18" charset="0"/>
                        </a:rPr>
                        <m:t>00</m:t>
                      </m:r>
                    </m:oMath>
                    <m:oMath xmlns:m="http://schemas.openxmlformats.org/officeDocument/2006/math">
                      <m:r>
                        <a:rPr lang="nb-NO" b="0" i="1">
                          <a:latin typeface="Cambria Math" panose="02040503050406030204" pitchFamily="18" charset="0"/>
                        </a:rPr>
                        <m:t>01</m:t>
                      </m:r>
                    </m:oMath>
                    <m:oMath xmlns:m="http://schemas.openxmlformats.org/officeDocument/2006/math">
                      <m:r>
                        <a:rPr lang="nb-NO" b="0" i="1">
                          <a:latin typeface="Cambria Math" panose="02040503050406030204" pitchFamily="18" charset="0"/>
                        </a:rPr>
                        <m:t>10</m:t>
                      </m:r>
                    </m:oMath>
                    <m:oMath xmlns:m="http://schemas.openxmlformats.org/officeDocument/2006/math">
                      <m:r>
                        <a:rPr lang="nb-NO" b="0" i="1"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33" name="Oval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63298" y="3344170"/>
                <a:ext cx="1125373" cy="2027624"/>
              </a:xfrm>
              <a:prstGeom prst="ellipse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accent5">
                    <a:lumMod val="50000"/>
                  </a:schemeClr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Oval 39"/>
              <p:cNvSpPr/>
              <p:nvPr/>
            </p:nvSpPr>
            <p:spPr bwMode="auto">
              <a:xfrm>
                <a:off x="8939012" y="3355876"/>
                <a:ext cx="1147156" cy="2027624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chemeClr val="accent2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>
                          <a:latin typeface="Cambria Math" panose="02040503050406030204" pitchFamily="18" charset="0"/>
                        </a:rPr>
                        <m:t>00</m:t>
                      </m:r>
                    </m:oMath>
                    <m:oMath xmlns:m="http://schemas.openxmlformats.org/officeDocument/2006/math">
                      <m:r>
                        <a:rPr lang="nb-NO" b="0" i="1">
                          <a:latin typeface="Cambria Math" panose="02040503050406030204" pitchFamily="18" charset="0"/>
                        </a:rPr>
                        <m:t>01</m:t>
                      </m:r>
                    </m:oMath>
                    <m:oMath xmlns:m="http://schemas.openxmlformats.org/officeDocument/2006/math">
                      <m:r>
                        <a:rPr lang="nb-NO" b="0" i="1">
                          <a:latin typeface="Cambria Math" panose="02040503050406030204" pitchFamily="18" charset="0"/>
                        </a:rPr>
                        <m:t>10</m:t>
                      </m:r>
                    </m:oMath>
                    <m:oMath xmlns:m="http://schemas.openxmlformats.org/officeDocument/2006/math">
                      <m:r>
                        <a:rPr lang="nb-NO" b="0" i="1"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40" name="Oval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39012" y="3355876"/>
                <a:ext cx="1147156" cy="2027624"/>
              </a:xfrm>
              <a:prstGeom prst="ellipse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accent2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Arrow Connector 40"/>
          <p:cNvCxnSpPr/>
          <p:nvPr/>
        </p:nvCxnSpPr>
        <p:spPr bwMode="auto">
          <a:xfrm flipV="1">
            <a:off x="7505711" y="3772160"/>
            <a:ext cx="1778611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7505711" y="4191802"/>
            <a:ext cx="1778611" cy="38639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/>
          <p:nvPr/>
        </p:nvCxnSpPr>
        <p:spPr bwMode="auto">
          <a:xfrm>
            <a:off x="7543002" y="4586547"/>
            <a:ext cx="1741320" cy="37997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6" name="Straight Arrow Connector 45"/>
          <p:cNvCxnSpPr/>
          <p:nvPr/>
        </p:nvCxnSpPr>
        <p:spPr bwMode="auto">
          <a:xfrm flipV="1">
            <a:off x="7505711" y="4673600"/>
            <a:ext cx="1778611" cy="32105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828118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3" name="Oval 52"/>
              <p:cNvSpPr/>
              <p:nvPr/>
            </p:nvSpPr>
            <p:spPr bwMode="auto">
              <a:xfrm>
                <a:off x="1625603" y="3344170"/>
                <a:ext cx="1125373" cy="2027624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chemeClr val="accent5">
                    <a:lumMod val="50000"/>
                  </a:schemeClr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>
                          <a:latin typeface="Cambria Math" panose="02040503050406030204" pitchFamily="18" charset="0"/>
                        </a:rPr>
                        <m:t>00</m:t>
                      </m:r>
                    </m:oMath>
                    <m:oMath xmlns:m="http://schemas.openxmlformats.org/officeDocument/2006/math">
                      <m:r>
                        <a:rPr lang="nb-NO" b="0" i="1">
                          <a:latin typeface="Cambria Math" panose="02040503050406030204" pitchFamily="18" charset="0"/>
                        </a:rPr>
                        <m:t>01</m:t>
                      </m:r>
                    </m:oMath>
                    <m:oMath xmlns:m="http://schemas.openxmlformats.org/officeDocument/2006/math">
                      <m:r>
                        <a:rPr lang="nb-NO" b="0" i="1">
                          <a:latin typeface="Cambria Math" panose="02040503050406030204" pitchFamily="18" charset="0"/>
                        </a:rPr>
                        <m:t>10</m:t>
                      </m:r>
                    </m:oMath>
                    <m:oMath xmlns:m="http://schemas.openxmlformats.org/officeDocument/2006/math">
                      <m:r>
                        <a:rPr lang="nb-NO" b="0" i="1"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53" name="Oval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25603" y="3344170"/>
                <a:ext cx="1125373" cy="2027624"/>
              </a:xfrm>
              <a:prstGeom prst="ellipse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accent5">
                    <a:lumMod val="50000"/>
                  </a:schemeClr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Permutations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623392" y="1195784"/>
                <a:ext cx="10330554" cy="1132637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 smtClean="0"/>
                  <a:t>Definition: </a:t>
                </a:r>
                <a:r>
                  <a:rPr lang="en-US" dirty="0" smtClean="0"/>
                  <a:t>A function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 smtClean="0"/>
                  <a:t> is a </a:t>
                </a:r>
                <a:r>
                  <a:rPr lang="en-US" b="1" dirty="0" smtClean="0"/>
                  <a:t>permutation </a:t>
                </a:r>
                <a:r>
                  <a:rPr lang="en-US" dirty="0" smtClean="0"/>
                  <a:t>if there exists an inverse function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dirty="0" smtClean="0"/>
                  <a:t>: </a:t>
                </a:r>
                <a:endParaRPr lang="en-US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en-US" dirty="0" smtClean="0"/>
                  <a:t>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 smtClean="0"/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195784"/>
                <a:ext cx="10330554" cy="1132637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Oval 8"/>
              <p:cNvSpPr/>
              <p:nvPr/>
            </p:nvSpPr>
            <p:spPr bwMode="auto">
              <a:xfrm>
                <a:off x="3872742" y="3355876"/>
                <a:ext cx="1147156" cy="2027624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chemeClr val="accent2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>
                          <a:latin typeface="Cambria Math" panose="02040503050406030204" pitchFamily="18" charset="0"/>
                        </a:rPr>
                        <m:t>00</m:t>
                      </m:r>
                    </m:oMath>
                    <m:oMath xmlns:m="http://schemas.openxmlformats.org/officeDocument/2006/math">
                      <m:r>
                        <a:rPr lang="nb-NO" b="0" i="1">
                          <a:latin typeface="Cambria Math" panose="02040503050406030204" pitchFamily="18" charset="0"/>
                        </a:rPr>
                        <m:t>01</m:t>
                      </m:r>
                    </m:oMath>
                    <m:oMath xmlns:m="http://schemas.openxmlformats.org/officeDocument/2006/math">
                      <m:r>
                        <a:rPr lang="nb-NO" b="0" i="1">
                          <a:latin typeface="Cambria Math" panose="02040503050406030204" pitchFamily="18" charset="0"/>
                        </a:rPr>
                        <m:t>10</m:t>
                      </m:r>
                    </m:oMath>
                    <m:oMath xmlns:m="http://schemas.openxmlformats.org/officeDocument/2006/math">
                      <m:r>
                        <a:rPr lang="nb-NO" b="0" i="1"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9" name="Oval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72742" y="3355876"/>
                <a:ext cx="1147156" cy="2027624"/>
              </a:xfrm>
              <a:prstGeom prst="ellipse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accent2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Arrow Connector 23"/>
          <p:cNvCxnSpPr/>
          <p:nvPr/>
        </p:nvCxnSpPr>
        <p:spPr bwMode="auto">
          <a:xfrm flipV="1">
            <a:off x="2439441" y="3772160"/>
            <a:ext cx="1778611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lg" len="lg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Arrow Connector 26"/>
          <p:cNvCxnSpPr/>
          <p:nvPr/>
        </p:nvCxnSpPr>
        <p:spPr bwMode="auto">
          <a:xfrm>
            <a:off x="2439441" y="4191802"/>
            <a:ext cx="1778611" cy="38639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lg" len="lg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Arrow Connector 28"/>
          <p:cNvCxnSpPr/>
          <p:nvPr/>
        </p:nvCxnSpPr>
        <p:spPr bwMode="auto">
          <a:xfrm>
            <a:off x="2476732" y="4586547"/>
            <a:ext cx="1741320" cy="37997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lg" len="lg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Arrow Connector 29"/>
          <p:cNvCxnSpPr/>
          <p:nvPr/>
        </p:nvCxnSpPr>
        <p:spPr bwMode="auto">
          <a:xfrm flipV="1">
            <a:off x="2439441" y="4200151"/>
            <a:ext cx="1778611" cy="7945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lg" len="lg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4" name="TextBox 33"/>
          <p:cNvSpPr txBox="1"/>
          <p:nvPr/>
        </p:nvSpPr>
        <p:spPr>
          <a:xfrm>
            <a:off x="2562482" y="5800519"/>
            <a:ext cx="25779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 dirty="0" smtClean="0">
                <a:latin typeface="+mn-lt"/>
              </a:rPr>
              <a:t>Permutation</a:t>
            </a:r>
            <a:endParaRPr lang="en-US" sz="2000" b="0" dirty="0">
              <a:latin typeface="+mn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508225" y="5800519"/>
            <a:ext cx="25779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 dirty="0" smtClean="0">
                <a:latin typeface="+mn-lt"/>
              </a:rPr>
              <a:t>Not a permutation</a:t>
            </a:r>
            <a:endParaRPr lang="en-US" sz="2000" b="0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178481" y="2983731"/>
                <a:ext cx="48913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8481" y="2983731"/>
                <a:ext cx="489131" cy="400110"/>
              </a:xfrm>
              <a:prstGeom prst="rect">
                <a:avLst/>
              </a:prstGeom>
              <a:blipFill rotWithShape="0">
                <a:blip r:embed="rId6"/>
                <a:stretch>
                  <a:fillRect r="-160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092615" y="2983731"/>
                <a:ext cx="48913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2615" y="2983731"/>
                <a:ext cx="489131" cy="40011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Oval 32"/>
              <p:cNvSpPr/>
              <p:nvPr/>
            </p:nvSpPr>
            <p:spPr bwMode="auto">
              <a:xfrm>
                <a:off x="6663298" y="3344170"/>
                <a:ext cx="1125373" cy="2027624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chemeClr val="accent5">
                    <a:lumMod val="50000"/>
                  </a:schemeClr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>
                          <a:latin typeface="Cambria Math" panose="02040503050406030204" pitchFamily="18" charset="0"/>
                        </a:rPr>
                        <m:t>00</m:t>
                      </m:r>
                    </m:oMath>
                    <m:oMath xmlns:m="http://schemas.openxmlformats.org/officeDocument/2006/math">
                      <m:r>
                        <a:rPr lang="nb-NO" b="0" i="1">
                          <a:latin typeface="Cambria Math" panose="02040503050406030204" pitchFamily="18" charset="0"/>
                        </a:rPr>
                        <m:t>01</m:t>
                      </m:r>
                    </m:oMath>
                    <m:oMath xmlns:m="http://schemas.openxmlformats.org/officeDocument/2006/math">
                      <m:r>
                        <a:rPr lang="nb-NO" b="0" i="1">
                          <a:latin typeface="Cambria Math" panose="02040503050406030204" pitchFamily="18" charset="0"/>
                        </a:rPr>
                        <m:t>10</m:t>
                      </m:r>
                    </m:oMath>
                    <m:oMath xmlns:m="http://schemas.openxmlformats.org/officeDocument/2006/math">
                      <m:r>
                        <a:rPr lang="nb-NO" b="0" i="1"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33" name="Oval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63298" y="3344170"/>
                <a:ext cx="1125373" cy="2027624"/>
              </a:xfrm>
              <a:prstGeom prst="ellipse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accent5">
                    <a:lumMod val="50000"/>
                  </a:schemeClr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Oval 39"/>
              <p:cNvSpPr/>
              <p:nvPr/>
            </p:nvSpPr>
            <p:spPr bwMode="auto">
              <a:xfrm>
                <a:off x="8939012" y="3355876"/>
                <a:ext cx="1147156" cy="2027624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chemeClr val="accent2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>
                          <a:latin typeface="Cambria Math" panose="02040503050406030204" pitchFamily="18" charset="0"/>
                        </a:rPr>
                        <m:t>00</m:t>
                      </m:r>
                    </m:oMath>
                    <m:oMath xmlns:m="http://schemas.openxmlformats.org/officeDocument/2006/math">
                      <m:r>
                        <a:rPr lang="nb-NO" b="0" i="1">
                          <a:latin typeface="Cambria Math" panose="02040503050406030204" pitchFamily="18" charset="0"/>
                        </a:rPr>
                        <m:t>01</m:t>
                      </m:r>
                    </m:oMath>
                    <m:oMath xmlns:m="http://schemas.openxmlformats.org/officeDocument/2006/math">
                      <m:r>
                        <a:rPr lang="nb-NO" b="0" i="1">
                          <a:latin typeface="Cambria Math" panose="02040503050406030204" pitchFamily="18" charset="0"/>
                        </a:rPr>
                        <m:t>10</m:t>
                      </m:r>
                    </m:oMath>
                    <m:oMath xmlns:m="http://schemas.openxmlformats.org/officeDocument/2006/math">
                      <m:r>
                        <a:rPr lang="nb-NO" b="0" i="1"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40" name="Oval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39012" y="3355876"/>
                <a:ext cx="1147156" cy="2027624"/>
              </a:xfrm>
              <a:prstGeom prst="ellipse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accent2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Arrow Connector 40"/>
          <p:cNvCxnSpPr/>
          <p:nvPr/>
        </p:nvCxnSpPr>
        <p:spPr bwMode="auto">
          <a:xfrm flipV="1">
            <a:off x="7505711" y="3772160"/>
            <a:ext cx="1778611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7505711" y="4191802"/>
            <a:ext cx="1778611" cy="38639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/>
          <p:nvPr/>
        </p:nvCxnSpPr>
        <p:spPr bwMode="auto">
          <a:xfrm>
            <a:off x="7543002" y="4586547"/>
            <a:ext cx="1741320" cy="37997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6" name="Straight Arrow Connector 45"/>
          <p:cNvCxnSpPr/>
          <p:nvPr/>
        </p:nvCxnSpPr>
        <p:spPr bwMode="auto">
          <a:xfrm flipV="1">
            <a:off x="7505711" y="4673600"/>
            <a:ext cx="1778611" cy="32105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77379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Pseudorandom functions (PRFs) and permutations (PRP)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050" i="1" dirty="0">
                  <a:latin typeface="Cambria Math" panose="02040503050406030204" pitchFamily="18" charset="0"/>
                </a:endParaRPr>
              </a:p>
              <a:p>
                <a:pPr marL="0" indent="0"/>
                <a:r>
                  <a:rPr lang="nb-NO" sz="1050" i="1" dirty="0">
                    <a:latin typeface="Cambria Math" panose="02040503050406030204" pitchFamily="18" charset="0"/>
                  </a:rPr>
                  <a:t/>
                </a:r>
                <a:br>
                  <a:rPr lang="nb-NO" sz="1050" i="1" dirty="0">
                    <a:latin typeface="Cambria Math" panose="02040503050406030204" pitchFamily="18" charset="0"/>
                  </a:rPr>
                </a:br>
                <a:endParaRPr lang="nb-NO" sz="1050" b="0" i="1" dirty="0" smtClean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b="0" i="1" dirty="0" smtClean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𝑖𝑛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𝑜𝑢𝑡</m:t>
                    </m:r>
                  </m:oMath>
                </a14:m>
                <a:r>
                  <a:rPr lang="en-US" sz="1800" i="1" dirty="0" smtClean="0"/>
                  <a:t> </a:t>
                </a:r>
                <a:r>
                  <a:rPr lang="en-US" sz="1800" dirty="0" smtClean="0"/>
                  <a:t>are called the </a:t>
                </a:r>
                <a:r>
                  <a:rPr lang="en-US" sz="1800" b="1" dirty="0" smtClean="0"/>
                  <a:t>key-length</a:t>
                </a:r>
                <a:r>
                  <a:rPr lang="en-US" sz="1800" dirty="0" smtClean="0"/>
                  <a:t>,</a:t>
                </a:r>
                <a:r>
                  <a:rPr lang="en-US" sz="1800" b="1" dirty="0" smtClean="0"/>
                  <a:t> input-length</a:t>
                </a:r>
                <a:r>
                  <a:rPr lang="en-US" sz="1800" dirty="0" smtClean="0"/>
                  <a:t>,</a:t>
                </a:r>
                <a:r>
                  <a:rPr lang="en-US" sz="1800" b="1" dirty="0" smtClean="0"/>
                  <a:t> </a:t>
                </a:r>
                <a:r>
                  <a:rPr lang="en-US" sz="1800" dirty="0" smtClean="0"/>
                  <a:t>and </a:t>
                </a:r>
                <a:r>
                  <a:rPr lang="en-US" sz="1800" b="1" dirty="0" smtClean="0"/>
                  <a:t>output-length </a:t>
                </a:r>
                <a:r>
                  <a:rPr lang="en-US" sz="1800" dirty="0" smtClean="0"/>
                  <a:t>of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endParaRPr lang="en-US" sz="1800" i="1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Think of a PRF as a </a:t>
                </a:r>
                <a:r>
                  <a:rPr lang="en-US" sz="1800" i="1" dirty="0" smtClean="0"/>
                  <a:t>family</a:t>
                </a:r>
                <a:r>
                  <a:rPr lang="en-US" sz="1800" dirty="0"/>
                  <a:t> </a:t>
                </a:r>
                <a:r>
                  <a:rPr lang="en-US" sz="1800" dirty="0" smtClean="0"/>
                  <a:t>of functions: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For each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sz="1600" dirty="0" smtClean="0"/>
                  <a:t> we get a function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𝑖𝑛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𝑜𝑢𝑡</m:t>
                        </m:r>
                      </m:sup>
                    </m:sSup>
                  </m:oMath>
                </a14:m>
                <a:r>
                  <a:rPr lang="en-US" sz="1600" dirty="0" smtClean="0"/>
                  <a:t> defined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6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 bwMode="auto">
              <a:xfrm>
                <a:off x="1202032" y="1235744"/>
                <a:ext cx="9979955" cy="1190953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dirty="0" smtClean="0"/>
                  <a:t>Definition: </a:t>
                </a:r>
                <a:r>
                  <a:rPr lang="en-US" dirty="0" smtClean="0"/>
                  <a:t>A </a:t>
                </a:r>
                <a:r>
                  <a:rPr lang="en-US" b="1" dirty="0" smtClean="0"/>
                  <a:t>pseudorandom function (PRF) </a:t>
                </a:r>
                <a:r>
                  <a:rPr lang="en-US" dirty="0" smtClean="0"/>
                  <a:t>is a function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dirty="0" smtClean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𝑜𝑢𝑡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02032" y="1235744"/>
                <a:ext cx="9979955" cy="1190953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1202032" y="4478085"/>
                <a:ext cx="9979955" cy="1908907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dirty="0" smtClean="0"/>
                  <a:t>Definition: </a:t>
                </a:r>
                <a:r>
                  <a:rPr lang="en-US" dirty="0" smtClean="0"/>
                  <a:t>A </a:t>
                </a:r>
                <a:r>
                  <a:rPr lang="en-US" b="1" dirty="0" smtClean="0"/>
                  <a:t>pseudorandom permutation (PRP) </a:t>
                </a:r>
                <a:r>
                  <a:rPr lang="en-US" dirty="0" smtClean="0"/>
                  <a:t>is a function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dirty="0" smtClean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dirty="0" smtClean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dirty="0" smtClean="0"/>
                  <a:t>such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 smtClean="0"/>
                  <a:t> is a </a:t>
                </a:r>
                <a:r>
                  <a:rPr lang="en-US" i="1" dirty="0" smtClean="0"/>
                  <a:t>permutation </a:t>
                </a:r>
                <a:r>
                  <a:rPr lang="en-US" dirty="0" smtClean="0"/>
                  <a:t>for all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dirty="0" smtClean="0"/>
                  <a:t>,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limUpp>
                      <m:limUp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limUp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=</m:t>
                        </m:r>
                      </m:e>
                      <m:lim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def</m:t>
                        </m:r>
                      </m:lim>
                    </m:limUpp>
                    <m:r>
                      <a:rPr lang="nb-NO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02032" y="4478085"/>
                <a:ext cx="9979955" cy="1908907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ounded Rectangular Callout 7"/>
          <p:cNvSpPr/>
          <p:nvPr/>
        </p:nvSpPr>
        <p:spPr bwMode="auto">
          <a:xfrm>
            <a:off x="7367816" y="3179672"/>
            <a:ext cx="4557913" cy="1173253"/>
          </a:xfrm>
          <a:prstGeom prst="wedgeRoundRectCallout">
            <a:avLst>
              <a:gd name="adj1" fmla="val -75432"/>
              <a:gd name="adj2" fmla="val 74703"/>
              <a:gd name="adj3" fmla="val 16667"/>
            </a:avLst>
          </a:prstGeom>
          <a:solidFill>
            <a:srgbClr val="FCB4AA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smtClean="0"/>
              <a:t>PRP = block cipher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050" dirty="0"/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/>
              <a:t>note: all PRPs are PRFs</a:t>
            </a:r>
            <a:br>
              <a:rPr lang="en-US" dirty="0" smtClean="0"/>
            </a:br>
            <a:r>
              <a:rPr lang="en-US" dirty="0" smtClean="0"/>
              <a:t>(but not all PRFs are PRPs!)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901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 cipher security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Which security properties should a block cipher satisfy?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I.e., what should the </a:t>
                </a:r>
                <a:r>
                  <a:rPr lang="en-US" b="1" dirty="0" smtClean="0"/>
                  <a:t>security definition</a:t>
                </a:r>
                <a:r>
                  <a:rPr lang="en-US" dirty="0"/>
                  <a:t> </a:t>
                </a:r>
                <a:r>
                  <a:rPr lang="en-US" dirty="0" smtClean="0"/>
                  <a:t>of a block cipher look like?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Some suggestions: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b="1" dirty="0" smtClean="0"/>
                  <a:t>P1: </a:t>
                </a:r>
                <a:r>
                  <a:rPr lang="en-US" dirty="0"/>
                  <a:t>Should be hard to </a:t>
                </a:r>
                <a:r>
                  <a:rPr lang="en-US" dirty="0" smtClean="0"/>
                  <a:t>obtain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dirty="0"/>
                  <a:t>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for </a:t>
                </a:r>
                <a:r>
                  <a:rPr lang="en-US" dirty="0" smtClean="0"/>
                  <a:t>secret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endParaRPr lang="nb-NO" dirty="0" smtClean="0"/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b="1" dirty="0" smtClean="0"/>
                  <a:t>P2:</a:t>
                </a:r>
                <a:r>
                  <a:rPr lang="en-US" dirty="0" smtClean="0"/>
                  <a:t> </a:t>
                </a:r>
                <a:r>
                  <a:rPr lang="en-US" dirty="0"/>
                  <a:t>Should be hard to obtain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…</m:t>
                    </m:r>
                  </m:oMath>
                </a14:m>
                <a:endParaRPr lang="nb-NO" dirty="0"/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b="1" dirty="0" smtClean="0"/>
                  <a:t>P3</a:t>
                </a:r>
                <a:r>
                  <a:rPr lang="en-US" b="1" dirty="0"/>
                  <a:t>:</a:t>
                </a:r>
                <a:r>
                  <a:rPr lang="en-US" dirty="0"/>
                  <a:t> Should be hard to obtain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dirty="0"/>
                  <a:t>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  <a:endParaRPr lang="en-US" dirty="0" smtClean="0"/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b="1" dirty="0" smtClean="0"/>
                  <a:t>P4:</a:t>
                </a:r>
                <a:r>
                  <a:rPr lang="en-US" dirty="0" smtClean="0"/>
                  <a:t> </a:t>
                </a:r>
                <a:r>
                  <a:rPr lang="en-US" dirty="0"/>
                  <a:t>Should be hard to obtain </a:t>
                </a:r>
                <a:r>
                  <a:rPr lang="en-US" i="1" dirty="0"/>
                  <a:t>any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…</m:t>
                    </m:r>
                  </m:oMath>
                </a14:m>
                <a:endParaRPr lang="nb-NO" dirty="0" smtClean="0"/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b="1" dirty="0" smtClean="0"/>
                  <a:t>P5:</a:t>
                </a:r>
                <a:r>
                  <a:rPr lang="en-US" dirty="0" smtClean="0"/>
                  <a:t> Should be hard to learn any</a:t>
                </a:r>
                <a:r>
                  <a:rPr lang="en-US" i="1" dirty="0" smtClean="0"/>
                  <a:t> bit</a:t>
                </a:r>
                <a:r>
                  <a:rPr lang="en-US" dirty="0" smtClean="0"/>
                  <a:t> of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  <a:endParaRPr lang="en-US" dirty="0" smtClean="0"/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b="1" dirty="0" smtClean="0">
                    <a:effectLst/>
                  </a:rPr>
                  <a:t>P6: </a:t>
                </a:r>
                <a:r>
                  <a:rPr lang="en-US" dirty="0" smtClean="0">
                    <a:effectLst/>
                  </a:rPr>
                  <a:t>Should be hard to detect </a:t>
                </a:r>
                <a:r>
                  <a:rPr lang="en-US" i="1" dirty="0" smtClean="0">
                    <a:effectLst/>
                  </a:rPr>
                  <a:t>repetitions </a:t>
                </a:r>
                <a:r>
                  <a:rPr lang="en-US" dirty="0" smtClean="0">
                    <a:effectLst/>
                  </a:rPr>
                  <a:t>among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effectLst/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b="0" i="1" smtClean="0">
                            <a:effectLst/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effectLst/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b-NO" b="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effectLst/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b="0" i="1" smtClean="0">
                            <a:effectLst/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b="0" i="1" smtClean="0">
                        <a:effectLst/>
                        <a:latin typeface="Cambria Math" panose="02040503050406030204" pitchFamily="18" charset="0"/>
                      </a:rPr>
                      <m:t>,…</m:t>
                    </m:r>
                  </m:oMath>
                </a14:m>
                <a:r>
                  <a:rPr lang="en-US" dirty="0" smtClean="0">
                    <a:effectLst/>
                  </a:rPr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nb-NO" i="1">
                        <a:effectLst/>
                        <a:latin typeface="Cambria Math" panose="02040503050406030204" pitchFamily="18" charset="0"/>
                      </a:rPr>
                      <m:t>, …</m:t>
                    </m:r>
                  </m:oMath>
                </a14:m>
                <a:r>
                  <a:rPr lang="en-US" dirty="0" smtClean="0">
                    <a:effectLst/>
                  </a:rPr>
                  <a:t> </a:t>
                </a:r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b="1" dirty="0" smtClean="0"/>
                  <a:t>P7: </a:t>
                </a:r>
                <a:r>
                  <a:rPr lang="en-US" dirty="0" smtClean="0"/>
                  <a:t>… 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493" t="-6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8933322" y="2706646"/>
            <a:ext cx="2162896" cy="1710293"/>
            <a:chOff x="9698181" y="3094182"/>
            <a:chExt cx="2162894" cy="2105891"/>
          </a:xfrm>
        </p:grpSpPr>
        <p:sp>
          <p:nvSpPr>
            <p:cNvPr id="7" name="Right Brace 6"/>
            <p:cNvSpPr/>
            <p:nvPr/>
          </p:nvSpPr>
          <p:spPr bwMode="auto">
            <a:xfrm>
              <a:off x="9698181" y="3094182"/>
              <a:ext cx="335677" cy="2105891"/>
            </a:xfrm>
            <a:prstGeom prst="rightBrace">
              <a:avLst>
                <a:gd name="adj1" fmla="val 93395"/>
                <a:gd name="adj2" fmla="val 48241"/>
              </a:avLst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0033859" y="3765537"/>
              <a:ext cx="1827216" cy="7958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Not good enough!</a:t>
              </a:r>
            </a:p>
          </p:txBody>
        </p:sp>
      </p:grpSp>
      <p:cxnSp>
        <p:nvCxnSpPr>
          <p:cNvPr id="11" name="Straight Connector 10"/>
          <p:cNvCxnSpPr/>
          <p:nvPr/>
        </p:nvCxnSpPr>
        <p:spPr bwMode="auto">
          <a:xfrm>
            <a:off x="1423447" y="4628561"/>
            <a:ext cx="8139653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Rectangle 12"/>
          <p:cNvSpPr/>
          <p:nvPr/>
        </p:nvSpPr>
        <p:spPr>
          <a:xfrm>
            <a:off x="9268999" y="4443895"/>
            <a:ext cx="19466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4663" lvl="1"/>
            <a:r>
              <a:rPr lang="en-US" b="1" dirty="0" smtClean="0">
                <a:solidFill>
                  <a:srgbClr val="FF0000"/>
                </a:solidFill>
              </a:rPr>
              <a:t>Impossible</a:t>
            </a:r>
            <a:r>
              <a:rPr lang="en-US" b="1" dirty="0">
                <a:solidFill>
                  <a:srgbClr val="FF0000"/>
                </a:solidFill>
              </a:rPr>
              <a:t>!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7009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Random functions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Content Placeholder 4"/>
              <p:cNvGraphicFramePr>
                <a:graphicFrameLocks/>
              </p:cNvGraphicFramePr>
              <p:nvPr>
                <p:extLst/>
              </p:nvPr>
            </p:nvGraphicFramePr>
            <p:xfrm>
              <a:off x="4895700" y="2139010"/>
              <a:ext cx="2123166" cy="260770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061583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061583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</a:tblGrid>
                  <a:tr h="34856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34377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000…000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101…111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34377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000…001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001…001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34377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000…010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111…100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  <a:tr h="343771">
                    <a:tc>
                      <a:txBody>
                        <a:bodyPr/>
                        <a:lstStyle/>
                        <a:p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4"/>
                      </a:ext>
                    </a:extLst>
                  </a:tr>
                  <a:tr h="54028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="" val="10005"/>
                      </a:ext>
                    </a:extLst>
                  </a:tr>
                  <a:tr h="34377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111…111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001…001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Content Placeholder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962395668"/>
                  </p:ext>
                </p:extLst>
              </p:nvPr>
            </p:nvGraphicFramePr>
            <p:xfrm>
              <a:off x="4895700" y="2139010"/>
              <a:ext cx="2123166" cy="260770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06158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06158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48564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571" t="-1754" r="-100571" b="-6561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101149" t="-1754" r="-1149" b="-65614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43771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571" t="-101754" r="-100571" b="-5561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101149" t="-101754" r="-1149" b="-55614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43771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571" t="-205357" r="-100571" b="-4660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101149" t="-205357" r="-1149" b="-4660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43771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571" t="-300000" r="-100571" b="-3578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101149" t="-300000" r="-1149" b="-3578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43771">
                    <a:tc>
                      <a:txBody>
                        <a:bodyPr/>
                        <a:lstStyle/>
                        <a:p>
                          <a:pPr/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540287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71" t="-323864" r="-100571" b="-670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1149" t="-323864" r="-1149" b="-670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43771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571" t="-654386" r="-100571" b="-350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101149" t="-654386" r="-1149" b="-350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5" name="Group 4"/>
          <p:cNvGrpSpPr/>
          <p:nvPr/>
        </p:nvGrpSpPr>
        <p:grpSpPr>
          <a:xfrm>
            <a:off x="5993882" y="4895685"/>
            <a:ext cx="1012792" cy="347524"/>
            <a:chOff x="10739511" y="5186358"/>
            <a:chExt cx="904510" cy="347524"/>
          </a:xfrm>
        </p:grpSpPr>
        <p:sp>
          <p:nvSpPr>
            <p:cNvPr id="6" name="Right Brace 5"/>
            <p:cNvSpPr/>
            <p:nvPr/>
          </p:nvSpPr>
          <p:spPr bwMode="auto">
            <a:xfrm rot="5400000">
              <a:off x="11131818" y="4794051"/>
              <a:ext cx="119895" cy="904510"/>
            </a:xfrm>
            <a:prstGeom prst="rightBrace">
              <a:avLst>
                <a:gd name="adj1" fmla="val 93395"/>
                <a:gd name="adj2" fmla="val 49494"/>
              </a:avLst>
            </a:prstGeom>
            <a:noFill/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 sz="1050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10982957" y="5287661"/>
                  <a:ext cx="370486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𝑜𝑢𝑡</m:t>
                        </m:r>
                      </m:oMath>
                    </m:oMathPara>
                  </a14:m>
                  <a:endParaRPr lang="en-US" sz="1600" dirty="0" smtClean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82957" y="5287661"/>
                  <a:ext cx="370486" cy="246221"/>
                </a:xfrm>
                <a:prstGeom prst="rect">
                  <a:avLst/>
                </a:prstGeom>
                <a:blipFill>
                  <a:blip r:embed="rId3"/>
                  <a:stretch>
                    <a:fillRect r="-1471" b="-5000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" name="Group 7"/>
          <p:cNvGrpSpPr/>
          <p:nvPr/>
        </p:nvGrpSpPr>
        <p:grpSpPr>
          <a:xfrm>
            <a:off x="4258456" y="2502214"/>
            <a:ext cx="490286" cy="2244502"/>
            <a:chOff x="7665538" y="2143125"/>
            <a:chExt cx="490286" cy="2064679"/>
          </a:xfrm>
        </p:grpSpPr>
        <p:sp>
          <p:nvSpPr>
            <p:cNvPr id="9" name="Right Brace 8"/>
            <p:cNvSpPr/>
            <p:nvPr/>
          </p:nvSpPr>
          <p:spPr bwMode="auto">
            <a:xfrm rot="10800000">
              <a:off x="7998834" y="2143125"/>
              <a:ext cx="156990" cy="2064679"/>
            </a:xfrm>
            <a:prstGeom prst="rightBrace">
              <a:avLst>
                <a:gd name="adj1" fmla="val 93395"/>
                <a:gd name="adj2" fmla="val 49494"/>
              </a:avLst>
            </a:prstGeom>
            <a:noFill/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7665538" y="3009894"/>
                  <a:ext cx="333296" cy="25423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𝑖𝑛</m:t>
                            </m:r>
                          </m:sup>
                        </m:sSup>
                      </m:oMath>
                    </m:oMathPara>
                  </a14:m>
                  <a:endParaRPr lang="en-US" sz="1600" dirty="0" smtClean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65538" y="3009894"/>
                  <a:ext cx="333296" cy="254237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l="-12963" r="-3704" b="-97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41496" y="1385954"/>
                <a:ext cx="2130711" cy="2859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acc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: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𝑜𝑢𝑡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496" y="1385954"/>
                <a:ext cx="2130711" cy="285912"/>
              </a:xfrm>
              <a:prstGeom prst="rect">
                <a:avLst/>
              </a:prstGeom>
              <a:blipFill>
                <a:blip r:embed="rId10"/>
                <a:stretch>
                  <a:fillRect l="-1714" t="-23404" b="-106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42926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Random functions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Content Placeholder 4"/>
              <p:cNvGraphicFramePr>
                <a:graphicFrameLocks/>
              </p:cNvGraphicFramePr>
              <p:nvPr>
                <p:extLst/>
              </p:nvPr>
            </p:nvGraphicFramePr>
            <p:xfrm>
              <a:off x="4895700" y="2139010"/>
              <a:ext cx="2123166" cy="260770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061583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061583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</a:tblGrid>
                  <a:tr h="34856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34377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000…000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101…111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34377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000…001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001…001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34377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000…010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111…100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  <a:tr h="343771">
                    <a:tc>
                      <a:txBody>
                        <a:bodyPr/>
                        <a:lstStyle/>
                        <a:p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4"/>
                      </a:ext>
                    </a:extLst>
                  </a:tr>
                  <a:tr h="54028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="" val="10005"/>
                      </a:ext>
                    </a:extLst>
                  </a:tr>
                  <a:tr h="34377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111…111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001…001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Content Placeholder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962395668"/>
                  </p:ext>
                </p:extLst>
              </p:nvPr>
            </p:nvGraphicFramePr>
            <p:xfrm>
              <a:off x="4895700" y="2139010"/>
              <a:ext cx="2123166" cy="260770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06158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06158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48564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571" t="-1754" r="-100571" b="-6561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101149" t="-1754" r="-1149" b="-65614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43771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571" t="-101754" r="-100571" b="-5561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101149" t="-101754" r="-1149" b="-55614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43771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571" t="-205357" r="-100571" b="-4660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101149" t="-205357" r="-1149" b="-4660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43771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571" t="-300000" r="-100571" b="-3578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101149" t="-300000" r="-1149" b="-3578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43771">
                    <a:tc>
                      <a:txBody>
                        <a:bodyPr/>
                        <a:lstStyle/>
                        <a:p>
                          <a:pPr/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540287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71" t="-323864" r="-100571" b="-670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1149" t="-323864" r="-1149" b="-670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43771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571" t="-654386" r="-100571" b="-350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101149" t="-654386" r="-1149" b="-350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41496" y="1385954"/>
                <a:ext cx="2130711" cy="2859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acc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: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𝑜𝑢𝑡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496" y="1385954"/>
                <a:ext cx="2130711" cy="285912"/>
              </a:xfrm>
              <a:prstGeom prst="rect">
                <a:avLst/>
              </a:prstGeom>
              <a:blipFill>
                <a:blip r:embed="rId10"/>
                <a:stretch>
                  <a:fillRect l="-1714" t="-23404" b="-106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 bwMode="auto">
          <a:xfrm>
            <a:off x="4991100" y="2517454"/>
            <a:ext cx="861060" cy="279086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 smtClean="0"/>
          </a:p>
        </p:txBody>
      </p:sp>
      <p:sp>
        <p:nvSpPr>
          <p:cNvPr id="13" name="Rectangle 12"/>
          <p:cNvSpPr/>
          <p:nvPr/>
        </p:nvSpPr>
        <p:spPr bwMode="auto">
          <a:xfrm>
            <a:off x="4991100" y="2865418"/>
            <a:ext cx="861060" cy="279086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 smtClean="0"/>
          </a:p>
        </p:txBody>
      </p:sp>
      <p:sp>
        <p:nvSpPr>
          <p:cNvPr id="14" name="Rectangle 13"/>
          <p:cNvSpPr/>
          <p:nvPr/>
        </p:nvSpPr>
        <p:spPr bwMode="auto">
          <a:xfrm>
            <a:off x="4991100" y="3210528"/>
            <a:ext cx="861060" cy="279086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 smtClean="0"/>
          </a:p>
        </p:txBody>
      </p:sp>
      <p:sp>
        <p:nvSpPr>
          <p:cNvPr id="16" name="Rectangle 15"/>
          <p:cNvSpPr/>
          <p:nvPr/>
        </p:nvSpPr>
        <p:spPr bwMode="auto">
          <a:xfrm>
            <a:off x="4991100" y="4433102"/>
            <a:ext cx="861060" cy="279086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 smtClean="0"/>
          </a:p>
        </p:txBody>
      </p:sp>
      <p:sp>
        <p:nvSpPr>
          <p:cNvPr id="17" name="Rectangle 16"/>
          <p:cNvSpPr/>
          <p:nvPr/>
        </p:nvSpPr>
        <p:spPr bwMode="auto">
          <a:xfrm>
            <a:off x="6043361" y="2517454"/>
            <a:ext cx="861060" cy="279086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 smtClean="0"/>
          </a:p>
        </p:txBody>
      </p:sp>
      <p:sp>
        <p:nvSpPr>
          <p:cNvPr id="18" name="Rectangle 17"/>
          <p:cNvSpPr/>
          <p:nvPr/>
        </p:nvSpPr>
        <p:spPr bwMode="auto">
          <a:xfrm>
            <a:off x="6043784" y="2865716"/>
            <a:ext cx="861060" cy="279086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 smtClean="0"/>
          </a:p>
        </p:txBody>
      </p:sp>
      <p:sp>
        <p:nvSpPr>
          <p:cNvPr id="19" name="Rectangle 18"/>
          <p:cNvSpPr/>
          <p:nvPr/>
        </p:nvSpPr>
        <p:spPr bwMode="auto">
          <a:xfrm>
            <a:off x="6043361" y="3210528"/>
            <a:ext cx="861060" cy="279086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 smtClean="0"/>
          </a:p>
        </p:txBody>
      </p:sp>
      <p:sp>
        <p:nvSpPr>
          <p:cNvPr id="21" name="Rectangle 20"/>
          <p:cNvSpPr/>
          <p:nvPr/>
        </p:nvSpPr>
        <p:spPr bwMode="auto">
          <a:xfrm>
            <a:off x="6043361" y="4426726"/>
            <a:ext cx="861060" cy="279086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4" name="Table 2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98955215"/>
                  </p:ext>
                </p:extLst>
              </p:nvPr>
            </p:nvGraphicFramePr>
            <p:xfrm>
              <a:off x="8614231" y="2497760"/>
              <a:ext cx="2429690" cy="190842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29690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1673999">
                    <a:tc>
                      <a:txBody>
                        <a:bodyPr/>
                        <a:lstStyle/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←[ ]</m:t>
                              </m:r>
                            </m:oMath>
                          </a14:m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nb-NO" sz="1400" b="0" i="1" u="sng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400" b="0" i="1" u="sng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nb-NO" sz="1400" b="0" i="1" u="sng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u="sng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d>
                                <m:r>
                                  <a:rPr lang="nb-NO" sz="1400" b="0" i="1" u="sng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: </m:t>
                                </m:r>
                              </m:oMath>
                            </m:oMathPara>
                          </a14:m>
                          <a:endParaRPr lang="nb-NO" sz="1400" b="0" i="0" u="sng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err="1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if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𝑇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  <m:r>
                                <a:rPr lang="nb-NO" sz="1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 ⊥</m:t>
                              </m:r>
                            </m:oMath>
                          </a14:m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:</a:t>
                          </a: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𝑇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𝑜𝑢𝑡</m:t>
                                  </m:r>
                                </m:sup>
                              </m:sSup>
                            </m:oMath>
                          </a14:m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err="1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𝑇</m:t>
                              </m:r>
                              <m:sSup>
                                <m:sSupPr>
                                  <m:ctrlPr>
                                    <a:rPr lang="nb-NO" sz="1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nb-NO" sz="1400" b="0" i="1" baseline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baseline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</m:d>
                                </m:e>
                                <m:sup/>
                              </m:sSup>
                            </m:oMath>
                          </a14:m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4" name="Table 2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98955215"/>
                  </p:ext>
                </p:extLst>
              </p:nvPr>
            </p:nvGraphicFramePr>
            <p:xfrm>
              <a:off x="8614231" y="2497760"/>
              <a:ext cx="2429690" cy="190842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2969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1908429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251" t="-318" r="-501" b="-63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019728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 rot="2176594">
                <a:off x="4465614" y="3565247"/>
                <a:ext cx="1039599" cy="27706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⋯</m:t>
                      </m:r>
                    </m:oMath>
                  </m:oMathPara>
                </a14:m>
                <a:r>
                  <a:rPr lang="nb-NO" sz="12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200" b="0" i="1" dirty="0">
                    <a:latin typeface="Cambria Math" panose="02040503050406030204" pitchFamily="18" charset="0"/>
                  </a:rPr>
                </a:br>
                <a:endParaRPr lang="nb-NO" sz="12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76594">
                <a:off x="4465614" y="3565247"/>
                <a:ext cx="1039599" cy="277064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PRF – security; formal definition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58352866"/>
                  </p:ext>
                </p:extLst>
              </p:nvPr>
            </p:nvGraphicFramePr>
            <p:xfrm>
              <a:off x="2995074" y="1421766"/>
              <a:ext cx="174823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8230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76927">
                    <a:tc>
                      <a:txBody>
                        <a:bodyPr/>
                        <a:lstStyle/>
                        <a:p>
                          <a:r>
                            <a:rPr lang="en-US" sz="12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34552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𝐾</m:t>
                                </m:r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sSup>
                                  <m:sSupPr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𝑘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nb-NO" sz="12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200" b="0" i="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1200" b="0" i="0" dirty="0" err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2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58352866"/>
                  </p:ext>
                </p:extLst>
              </p:nvPr>
            </p:nvGraphicFramePr>
            <p:xfrm>
              <a:off x="2995074" y="1421766"/>
              <a:ext cx="174823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8230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276927">
                    <a:tc>
                      <a:txBody>
                        <a:bodyPr/>
                        <a:lstStyle/>
                        <a:p>
                          <a:r>
                            <a:rPr lang="en-US" sz="12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13455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347" t="-21267" r="-694" b="-9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27291766"/>
                  </p:ext>
                </p:extLst>
              </p:nvPr>
            </p:nvGraphicFramePr>
            <p:xfrm>
              <a:off x="6353861" y="1421766"/>
              <a:ext cx="1802491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0249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85477">
                    <a:tc>
                      <a:txBody>
                        <a:bodyPr/>
                        <a:lstStyle/>
                        <a:p>
                          <a:r>
                            <a:rPr lang="en-US" sz="12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33697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←[ ]</m:t>
                                </m:r>
                              </m:oMath>
                            </m:oMathPara>
                          </a14:m>
                          <a:endParaRPr lang="nb-NO" sz="12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200" b="0" i="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1200" b="0" i="0" dirty="0" err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if</a:t>
                          </a:r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=⊥:</m:t>
                              </m:r>
                            </m:oMath>
                          </a14:m>
                          <a:endParaRPr lang="nb-NO" sz="12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12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2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2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𝑜𝑢𝑡</m:t>
                                  </m:r>
                                </m:sup>
                              </m:sSup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 </m:t>
                              </m:r>
                            </m:oMath>
                          </a14:m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 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2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0" i="0" dirty="0" err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</m:oMath>
                          </a14:m>
                          <a:endParaRPr lang="nb-NO" sz="12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27291766"/>
                  </p:ext>
                </p:extLst>
              </p:nvPr>
            </p:nvGraphicFramePr>
            <p:xfrm>
              <a:off x="6353861" y="1421766"/>
              <a:ext cx="1802491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02491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285477">
                    <a:tc>
                      <a:txBody>
                        <a:bodyPr/>
                        <a:lstStyle/>
                        <a:p>
                          <a:r>
                            <a:rPr lang="en-US" sz="12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133697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338" t="-21818" r="-1014" b="-90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5237662" y="3754911"/>
            <a:ext cx="850429" cy="1057291"/>
          </a:xfrm>
          <a:prstGeom prst="rect">
            <a:avLst/>
          </a:prstGeom>
        </p:spPr>
      </p:pic>
      <p:cxnSp>
        <p:nvCxnSpPr>
          <p:cNvPr id="30" name="Straight Arrow Connector 29"/>
          <p:cNvCxnSpPr/>
          <p:nvPr/>
        </p:nvCxnSpPr>
        <p:spPr bwMode="auto">
          <a:xfrm>
            <a:off x="4470064" y="3161902"/>
            <a:ext cx="849649" cy="63142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Straight Arrow Connector 30"/>
          <p:cNvCxnSpPr/>
          <p:nvPr/>
        </p:nvCxnSpPr>
        <p:spPr bwMode="auto">
          <a:xfrm flipH="1">
            <a:off x="5941219" y="3167679"/>
            <a:ext cx="834424" cy="70759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Oval Callout 34"/>
              <p:cNvSpPr/>
              <p:nvPr/>
            </p:nvSpPr>
            <p:spPr bwMode="auto">
              <a:xfrm>
                <a:off x="3360607" y="3925796"/>
                <a:ext cx="1535184" cy="760893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r>
                  <a:rPr lang="en-US" sz="1400" b="1" dirty="0" smtClean="0"/>
                  <a:t>I’m in </a:t>
                </a:r>
                <a:r>
                  <a:rPr lang="en-US" sz="1400" b="1" dirty="0"/>
                  <a:t>W</a:t>
                </a:r>
                <a:r>
                  <a:rPr lang="en-US" sz="1400" b="1" dirty="0" smtClean="0"/>
                  <a:t>orld </a:t>
                </a:r>
                <a14:m>
                  <m:oMath xmlns:m="http://schemas.openxmlformats.org/officeDocument/2006/math"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400" b="1" dirty="0" smtClean="0"/>
              </a:p>
            </p:txBody>
          </p:sp>
        </mc:Choice>
        <mc:Fallback xmlns="">
          <p:sp>
            <p:nvSpPr>
              <p:cNvPr id="35" name="Oval Callout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60607" y="3925796"/>
                <a:ext cx="1535184" cy="760893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5368618" y="1493053"/>
            <a:ext cx="359929" cy="860254"/>
            <a:chOff x="6164897" y="1760194"/>
            <a:chExt cx="359929" cy="860254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84770" y="2123277"/>
              <a:ext cx="340056" cy="497171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/>
                    <a:t> </a:t>
                  </a:r>
                  <a14:m>
                    <m:oMath xmlns:m="http://schemas.openxmlformats.org/officeDocument/2006/math">
                      <m:r>
                        <a:rPr lang="nb-NO" sz="1600" b="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ounded Rectangle 17"/>
              <p:cNvSpPr/>
              <p:nvPr/>
            </p:nvSpPr>
            <p:spPr bwMode="auto">
              <a:xfrm>
                <a:off x="1782979" y="5125232"/>
                <a:ext cx="8611813" cy="1369098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 smtClean="0"/>
                  <a:t>Definition: </a:t>
                </a:r>
                <a:r>
                  <a:rPr lang="nb-NO" dirty="0" smtClean="0"/>
                  <a:t>The </a:t>
                </a:r>
                <a:r>
                  <a:rPr lang="nb-NO" b="1" dirty="0" smtClean="0"/>
                  <a:t>PRF-advantage </a:t>
                </a:r>
                <a:r>
                  <a:rPr lang="nb-NO" dirty="0" smtClean="0"/>
                  <a:t>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 smtClean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 smtClean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  <m:r>
                            <m:rPr>
                              <m:lit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Rounded 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82979" y="5125232"/>
                <a:ext cx="8611813" cy="1369098"/>
              </a:xfrm>
              <a:prstGeom prst="round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 rot="2176594">
                <a:off x="4418873" y="3162284"/>
                <a:ext cx="1039599" cy="27706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⋯</m:t>
                      </m:r>
                    </m:oMath>
                  </m:oMathPara>
                </a14:m>
                <a:r>
                  <a:rPr lang="nb-NO" sz="12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200" b="0" i="1" dirty="0">
                    <a:latin typeface="Cambria Math" panose="02040503050406030204" pitchFamily="18" charset="0"/>
                  </a:rPr>
                </a:br>
                <a:endParaRPr lang="nb-NO" sz="12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76594">
                <a:off x="4418873" y="3162284"/>
                <a:ext cx="1039599" cy="277064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 rot="19271673">
                <a:off x="5883191" y="3498973"/>
                <a:ext cx="1039599" cy="27706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⋯</m:t>
                      </m:r>
                    </m:oMath>
                  </m:oMathPara>
                </a14:m>
                <a:r>
                  <a:rPr lang="nb-NO" sz="12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200" b="0" i="1" dirty="0">
                    <a:latin typeface="Cambria Math" panose="02040503050406030204" pitchFamily="18" charset="0"/>
                  </a:rPr>
                </a:br>
                <a:endParaRPr lang="nb-NO" sz="12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271673">
                <a:off x="5883191" y="3498973"/>
                <a:ext cx="1039599" cy="277064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 rot="19271673">
                <a:off x="5913304" y="3134023"/>
                <a:ext cx="1039599" cy="27706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⋯</m:t>
                      </m:r>
                    </m:oMath>
                  </m:oMathPara>
                </a14:m>
                <a:r>
                  <a:rPr lang="nb-NO" sz="12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200" b="0" i="1" dirty="0">
                    <a:latin typeface="Cambria Math" panose="02040503050406030204" pitchFamily="18" charset="0"/>
                  </a:rPr>
                </a:br>
                <a:endParaRPr lang="nb-NO" sz="12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271673">
                <a:off x="5913304" y="3134023"/>
                <a:ext cx="1039599" cy="277064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353861" y="3421750"/>
                <a:ext cx="5271047" cy="147514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endParaRPr lang="nb-NO" sz="1600" i="1" dirty="0" smtClean="0">
                  <a:latin typeface="Cambria Math" panose="020405030504060302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sSubSup>
                      <m:sSubSupPr>
                        <m:ctrlPr>
                          <a:rPr lang="nb-NO" sz="16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≈1</m:t>
                    </m:r>
                    <m:r>
                      <m:rPr>
                        <m:lit/>
                      </m:rPr>
                      <a:rPr lang="nb-NO" sz="16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1600" dirty="0" smtClean="0"/>
                  <a:t> = adversary is doing well</a:t>
                </a:r>
              </a:p>
              <a:p>
                <a:pPr algn="ctr"/>
                <a:endParaRPr lang="en-US" sz="1600" dirty="0"/>
              </a:p>
              <a:p>
                <a:pPr algn="ctr"/>
                <a14:m>
                  <m:oMath xmlns:m="http://schemas.openxmlformats.org/officeDocument/2006/math">
                    <m:sSubSup>
                      <m:sSub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𝑭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sz="1600" i="1">
                        <a:latin typeface="Cambria Math" panose="02040503050406030204" pitchFamily="18" charset="0"/>
                      </a:rPr>
                      <m:t>≈0</m:t>
                    </m:r>
                  </m:oMath>
                </a14:m>
                <a:r>
                  <a:rPr lang="en-US" sz="1600" dirty="0"/>
                  <a:t> = adversary is doing poorly</a:t>
                </a:r>
              </a:p>
              <a:p>
                <a:pPr algn="ctr"/>
                <a:endParaRPr lang="en-US" sz="1600" dirty="0" smtClean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3861" y="3421750"/>
                <a:ext cx="5271047" cy="1475147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 rot="20253874">
                <a:off x="4814139" y="2257360"/>
                <a:ext cx="50006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000" dirty="0" smtClean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253874">
                <a:off x="4814139" y="2257360"/>
                <a:ext cx="500063" cy="246221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 rot="1814794">
                <a:off x="5774986" y="2221618"/>
                <a:ext cx="50006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000" dirty="0" smtClean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14794">
                <a:off x="5774986" y="2221618"/>
                <a:ext cx="500063" cy="246221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453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  <p:bldP spid="35" grpId="0" animBg="1"/>
      <p:bldP spid="18" grpId="0" animBg="1"/>
      <p:bldP spid="15" grpId="0"/>
      <p:bldP spid="15" grpId="1"/>
      <p:bldP spid="19" grpId="0"/>
      <p:bldP spid="19" grpId="1"/>
      <p:bldP spid="20" grpId="0"/>
      <p:bldP spid="20" grpId="1"/>
      <p:bldP spid="14" grpId="0" animBg="1"/>
      <p:bldP spid="8" grpId="0"/>
      <p:bldP spid="8" grpId="1"/>
      <p:bldP spid="8" grpId="2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Arrow Connector 15"/>
          <p:cNvCxnSpPr/>
          <p:nvPr/>
        </p:nvCxnSpPr>
        <p:spPr bwMode="auto">
          <a:xfrm>
            <a:off x="4470064" y="3161902"/>
            <a:ext cx="849649" cy="63142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/>
          <p:nvPr/>
        </p:nvCxnSpPr>
        <p:spPr bwMode="auto">
          <a:xfrm flipH="1">
            <a:off x="5941219" y="3167679"/>
            <a:ext cx="834424" cy="70759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PRF – security; formal definition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37554145"/>
                  </p:ext>
                </p:extLst>
              </p:nvPr>
            </p:nvGraphicFramePr>
            <p:xfrm>
              <a:off x="2995074" y="1421766"/>
              <a:ext cx="174823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8230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76927">
                    <a:tc>
                      <a:txBody>
                        <a:bodyPr/>
                        <a:lstStyle/>
                        <a:p>
                          <a:r>
                            <a:rPr lang="en-US" sz="12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34552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𝐾</m:t>
                                </m:r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sSup>
                                  <m:sSupPr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𝑘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nb-NO" sz="12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200" b="0" i="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1200" b="0" i="0" dirty="0" err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2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37554145"/>
                  </p:ext>
                </p:extLst>
              </p:nvPr>
            </p:nvGraphicFramePr>
            <p:xfrm>
              <a:off x="2995074" y="1421766"/>
              <a:ext cx="174823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8230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276927">
                    <a:tc>
                      <a:txBody>
                        <a:bodyPr/>
                        <a:lstStyle/>
                        <a:p>
                          <a:r>
                            <a:rPr lang="en-US" sz="12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13455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347" t="-21267" r="-694" b="-9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82133948"/>
                  </p:ext>
                </p:extLst>
              </p:nvPr>
            </p:nvGraphicFramePr>
            <p:xfrm>
              <a:off x="6353861" y="1421766"/>
              <a:ext cx="1802491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0249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85477">
                    <a:tc>
                      <a:txBody>
                        <a:bodyPr/>
                        <a:lstStyle/>
                        <a:p>
                          <a:r>
                            <a:rPr lang="en-US" sz="12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33697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←[ ]</m:t>
                                </m:r>
                              </m:oMath>
                            </m:oMathPara>
                          </a14:m>
                          <a:endParaRPr lang="nb-NO" sz="12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200" b="0" i="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1200" b="0" i="0" dirty="0" err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if</a:t>
                          </a:r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=⊥:</m:t>
                              </m:r>
                            </m:oMath>
                          </a14:m>
                          <a:endParaRPr lang="nb-NO" sz="12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12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2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2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𝑜𝑢𝑡</m:t>
                                  </m:r>
                                </m:sup>
                              </m:sSup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 </m:t>
                              </m:r>
                            </m:oMath>
                          </a14:m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 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2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0" i="0" dirty="0" err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</m:oMath>
                          </a14:m>
                          <a:endParaRPr lang="nb-NO" sz="12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82133948"/>
                  </p:ext>
                </p:extLst>
              </p:nvPr>
            </p:nvGraphicFramePr>
            <p:xfrm>
              <a:off x="6353861" y="1421766"/>
              <a:ext cx="1802491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02491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285477">
                    <a:tc>
                      <a:txBody>
                        <a:bodyPr/>
                        <a:lstStyle/>
                        <a:p>
                          <a:r>
                            <a:rPr lang="en-US" sz="12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133697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338" t="-21818" r="-1014" b="-90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5237662" y="3754911"/>
            <a:ext cx="850429" cy="105729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5" name="Oval Callout 34"/>
              <p:cNvSpPr/>
              <p:nvPr/>
            </p:nvSpPr>
            <p:spPr bwMode="auto">
              <a:xfrm>
                <a:off x="3360607" y="3925796"/>
                <a:ext cx="1535184" cy="760893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r>
                  <a:rPr lang="en-US" sz="1400" b="1" dirty="0" smtClean="0"/>
                  <a:t>I’m in </a:t>
                </a:r>
                <a:r>
                  <a:rPr lang="en-US" sz="1400" b="1" dirty="0"/>
                  <a:t>W</a:t>
                </a:r>
                <a:r>
                  <a:rPr lang="en-US" sz="1400" b="1" dirty="0" smtClean="0"/>
                  <a:t>orld </a:t>
                </a:r>
                <a14:m>
                  <m:oMath xmlns:m="http://schemas.openxmlformats.org/officeDocument/2006/math"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400" b="1" dirty="0" smtClean="0"/>
              </a:p>
            </p:txBody>
          </p:sp>
        </mc:Choice>
        <mc:Fallback xmlns="">
          <p:sp>
            <p:nvSpPr>
              <p:cNvPr id="35" name="Oval Callout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60607" y="3925796"/>
                <a:ext cx="1535184" cy="760893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ounded Rectangle 17"/>
              <p:cNvSpPr/>
              <p:nvPr/>
            </p:nvSpPr>
            <p:spPr bwMode="auto">
              <a:xfrm>
                <a:off x="1782979" y="5125232"/>
                <a:ext cx="8611813" cy="1369098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 smtClean="0"/>
                  <a:t>Definition: </a:t>
                </a:r>
                <a:r>
                  <a:rPr lang="nb-NO" dirty="0" smtClean="0"/>
                  <a:t>The </a:t>
                </a:r>
                <a:r>
                  <a:rPr lang="nb-NO" b="1" dirty="0" smtClean="0"/>
                  <a:t>PRF-advantage </a:t>
                </a:r>
                <a:r>
                  <a:rPr lang="nb-NO" dirty="0" smtClean="0"/>
                  <a:t>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 smtClean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 smtClean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 </m:t>
                      </m:r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Rounded 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82979" y="5125232"/>
                <a:ext cx="8611813" cy="1369098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353861" y="3421750"/>
                <a:ext cx="5271047" cy="147514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endParaRPr lang="nb-NO" sz="1600" i="1" dirty="0" smtClean="0">
                  <a:latin typeface="Cambria Math" panose="020405030504060302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sSubSup>
                      <m:sSubSupPr>
                        <m:ctrlPr>
                          <a:rPr lang="nb-NO" sz="16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≈1</m:t>
                    </m:r>
                  </m:oMath>
                </a14:m>
                <a:r>
                  <a:rPr lang="en-US" sz="1600" dirty="0" smtClean="0"/>
                  <a:t> = adversary is doing well</a:t>
                </a:r>
              </a:p>
              <a:p>
                <a:pPr algn="ctr"/>
                <a:endParaRPr lang="en-US" sz="1600" dirty="0"/>
              </a:p>
              <a:p>
                <a:pPr algn="ctr"/>
                <a14:m>
                  <m:oMath xmlns:m="http://schemas.openxmlformats.org/officeDocument/2006/math">
                    <m:sSubSup>
                      <m:sSub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sz="1600" i="1">
                        <a:latin typeface="Cambria Math" panose="02040503050406030204" pitchFamily="18" charset="0"/>
                      </a:rPr>
                      <m:t>≈0</m:t>
                    </m:r>
                  </m:oMath>
                </a14:m>
                <a:r>
                  <a:rPr lang="en-US" sz="1600" dirty="0"/>
                  <a:t> = adversary is doing poorly</a:t>
                </a:r>
              </a:p>
              <a:p>
                <a:pPr algn="ctr"/>
                <a:endParaRPr lang="en-US" sz="1600" dirty="0" smtClean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3861" y="3421750"/>
                <a:ext cx="5271047" cy="1475147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Oval Callout 14"/>
              <p:cNvSpPr/>
              <p:nvPr/>
            </p:nvSpPr>
            <p:spPr bwMode="auto">
              <a:xfrm>
                <a:off x="587668" y="2573407"/>
                <a:ext cx="3744665" cy="1818712"/>
              </a:xfrm>
              <a:prstGeom prst="wedgeEllipseCallout">
                <a:avLst>
                  <a:gd name="adj1" fmla="val 9937"/>
                  <a:gd name="adj2" fmla="val 94413"/>
                </a:avLst>
              </a:prstGeom>
              <a:solidFill>
                <a:srgbClr val="FCB4AA"/>
              </a:solidFill>
              <a:ln w="57150">
                <a:solidFill>
                  <a:srgbClr val="C00000"/>
                </a:solidFill>
                <a:round/>
                <a:headEnd/>
                <a:tailEnd type="triangle" w="med" len="med"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tlCol="0" anchor="ctr"/>
              <a:lstStyle/>
              <a:p>
                <a:r>
                  <a:rPr lang="en-US" dirty="0" smtClean="0"/>
                  <a:t>Intuitive idea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dirty="0" smtClean="0"/>
                  <a:t> is a </a:t>
                </a:r>
                <a:r>
                  <a:rPr lang="en-US" b="1" dirty="0" smtClean="0"/>
                  <a:t>secure </a:t>
                </a:r>
              </a:p>
              <a:p>
                <a:r>
                  <a:rPr lang="en-US" b="1" dirty="0" smtClean="0"/>
                  <a:t>PRF</a:t>
                </a:r>
                <a:r>
                  <a:rPr lang="en-US" dirty="0"/>
                  <a:t> </a:t>
                </a:r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</m:oMath>
                </a14:m>
                <a:r>
                  <a:rPr lang="en-US" dirty="0" smtClean="0"/>
                  <a:t> is </a:t>
                </a:r>
                <a:r>
                  <a:rPr lang="en-US" dirty="0"/>
                  <a:t>“</a:t>
                </a:r>
                <a:r>
                  <a:rPr lang="en-US" i="1" dirty="0"/>
                  <a:t>small</a:t>
                </a:r>
                <a:r>
                  <a:rPr lang="en-US" dirty="0"/>
                  <a:t>” </a:t>
                </a:r>
                <a:endParaRPr lang="en-US" dirty="0" smtClean="0"/>
              </a:p>
              <a:p>
                <a:r>
                  <a:rPr lang="en-US" dirty="0" smtClean="0"/>
                  <a:t>for </a:t>
                </a:r>
                <a:r>
                  <a:rPr lang="en-US" dirty="0"/>
                  <a:t>all </a:t>
                </a:r>
                <a:r>
                  <a:rPr lang="en-US" dirty="0" smtClean="0"/>
                  <a:t>“</a:t>
                </a:r>
                <a:r>
                  <a:rPr lang="en-US" i="1" dirty="0" smtClean="0"/>
                  <a:t>reasonable</a:t>
                </a:r>
                <a:r>
                  <a:rPr lang="en-US" dirty="0" smtClean="0"/>
                  <a:t>”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5" name="Oval Callout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7668" y="2573407"/>
                <a:ext cx="3744665" cy="1818712"/>
              </a:xfrm>
              <a:prstGeom prst="wedgeEllipseCallout">
                <a:avLst>
                  <a:gd name="adj1" fmla="val 9937"/>
                  <a:gd name="adj2" fmla="val 94413"/>
                </a:avLst>
              </a:prstGeom>
              <a:blipFill rotWithShape="0">
                <a:blip r:embed="rId9"/>
                <a:stretch>
                  <a:fillRect/>
                </a:stretch>
              </a:blipFill>
              <a:ln w="57150">
                <a:solidFill>
                  <a:srgbClr val="C00000"/>
                </a:solidFill>
                <a:round/>
                <a:headEnd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/>
          <p:cNvGrpSpPr/>
          <p:nvPr/>
        </p:nvGrpSpPr>
        <p:grpSpPr>
          <a:xfrm>
            <a:off x="5368618" y="1493053"/>
            <a:ext cx="359929" cy="860254"/>
            <a:chOff x="6164897" y="1760194"/>
            <a:chExt cx="359929" cy="860254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84770" y="2123277"/>
              <a:ext cx="340056" cy="497171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/>
                <p:cNvSpPr/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/>
                    <a:t> </a:t>
                  </a:r>
                  <a14:m>
                    <m:oMath xmlns:m="http://schemas.openxmlformats.org/officeDocument/2006/math">
                      <m:r>
                        <a:rPr lang="nb-NO" sz="1600" b="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 rot="20253874">
                <a:off x="4814139" y="2257360"/>
                <a:ext cx="50006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000" dirty="0" smtClean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253874">
                <a:off x="4814139" y="2257360"/>
                <a:ext cx="500063" cy="246221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 rot="1814794">
                <a:off x="5774986" y="2221618"/>
                <a:ext cx="50006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000" dirty="0" smtClean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14794">
                <a:off x="5774986" y="2221618"/>
                <a:ext cx="500063" cy="246221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53735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Understanding "advantage"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1800" b="1" dirty="0"/>
                  <a:t> </a:t>
                </a:r>
                <a:r>
                  <a:rPr lang="en-US" sz="1800" dirty="0"/>
                  <a:t>is a </a:t>
                </a:r>
                <a:r>
                  <a:rPr lang="en-US" sz="1800" b="1" dirty="0"/>
                  <a:t>secure PRF</a:t>
                </a:r>
                <a:r>
                  <a:rPr lang="en-US" sz="1800" dirty="0"/>
                  <a:t> if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800" b="1" i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</m:oMath>
                </a14:m>
                <a:r>
                  <a:rPr lang="en-US" sz="1800" b="1" dirty="0"/>
                  <a:t> </a:t>
                </a:r>
                <a:r>
                  <a:rPr lang="en-US" sz="1800" dirty="0"/>
                  <a:t>is "</a:t>
                </a:r>
                <a:r>
                  <a:rPr lang="en-US" sz="1800" i="1" dirty="0"/>
                  <a:t>small" </a:t>
                </a:r>
                <a:r>
                  <a:rPr lang="en-US" sz="1800" dirty="0"/>
                  <a:t>for </a:t>
                </a:r>
                <a:r>
                  <a:rPr lang="en-US" sz="1800" i="1" dirty="0"/>
                  <a:t>all</a:t>
                </a:r>
                <a:r>
                  <a:rPr lang="en-US" sz="1800" dirty="0"/>
                  <a:t> adversaries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800" b="1" dirty="0"/>
                  <a:t> </a:t>
                </a:r>
                <a:r>
                  <a:rPr lang="en-US" sz="1800" dirty="0"/>
                  <a:t>that use a </a:t>
                </a:r>
                <a:r>
                  <a:rPr lang="en-US" sz="1800" dirty="0" smtClean="0"/>
                  <a:t>"</a:t>
                </a:r>
                <a:r>
                  <a:rPr lang="en-US" sz="1800" i="1" dirty="0" smtClean="0"/>
                  <a:t>reasonable</a:t>
                </a:r>
                <a:r>
                  <a:rPr lang="en-US" sz="1800" dirty="0" smtClean="0"/>
                  <a:t>" </a:t>
                </a:r>
                <a:r>
                  <a:rPr lang="en-US" sz="1800" dirty="0"/>
                  <a:t>amount of </a:t>
                </a:r>
                <a:r>
                  <a:rPr lang="en-US" sz="1800" dirty="0" smtClean="0"/>
                  <a:t>resources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Advantage depends on the adversary's: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strategy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available resources: running time, number of oracle calls (calls to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lit/>
                      </m:rPr>
                      <a:rPr lang="nb-NO" sz="16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1600" dirty="0" smtClean="0"/>
                  <a:t>), memory…</a:t>
                </a:r>
              </a:p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What does </a:t>
                </a:r>
                <a:r>
                  <a:rPr lang="en-US" sz="1800" i="1" dirty="0" smtClean="0"/>
                  <a:t>small</a:t>
                </a:r>
                <a:r>
                  <a:rPr lang="en-US" sz="1800" dirty="0" smtClean="0"/>
                  <a:t> and </a:t>
                </a:r>
                <a:r>
                  <a:rPr lang="en-US" sz="1800" i="1" dirty="0" smtClean="0"/>
                  <a:t>reasonable </a:t>
                </a:r>
                <a:r>
                  <a:rPr lang="en-US" sz="1800" dirty="0" smtClean="0"/>
                  <a:t>mean?</a:t>
                </a:r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b="1" dirty="0" smtClean="0"/>
                  <a:t>Example:</a:t>
                </a:r>
                <a:r>
                  <a:rPr lang="en-US" sz="1600" b="1" dirty="0" smtClean="0">
                    <a:solidFill>
                      <a:schemeClr val="accent2"/>
                    </a:solidFill>
                  </a:rPr>
                  <a:t> 128-bit</a:t>
                </a:r>
                <a:r>
                  <a:rPr lang="en-US" sz="1600" dirty="0" smtClean="0"/>
                  <a:t> security:</a:t>
                </a:r>
                <a:r>
                  <a:rPr lang="en-US" sz="1600" dirty="0"/>
                  <a:t/>
                </a:r>
                <a:br>
                  <a:rPr lang="en-US" sz="1600" dirty="0"/>
                </a:br>
                <a14:m>
                  <m:oMath xmlns:m="http://schemas.openxmlformats.org/officeDocument/2006/math">
                    <m:sSubSup>
                      <m:sSub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 i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𝑐𝑡</m:t>
                        </m:r>
                      </m:num>
                      <m:den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128</m:t>
                            </m:r>
                          </m:sup>
                        </m:sSup>
                      </m:den>
                    </m:f>
                  </m:oMath>
                </a14:m>
                <a:endParaRPr lang="en-US" sz="16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 smtClean="0"/>
              </a:p>
              <a:p>
                <a:pPr marL="474663" lvl="1" indent="0"/>
                <a:r>
                  <a:rPr lang="en-US" sz="1600" dirty="0"/>
                  <a:t> </a:t>
                </a:r>
                <a:r>
                  <a:rPr lang="en-US" sz="1600" dirty="0" smtClean="0"/>
                  <a:t>   for all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 smtClean="0"/>
                  <a:t> runs in time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600" dirty="0" smtClean="0"/>
                  <a:t> for some constant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US" sz="1600" dirty="0" smtClean="0"/>
              </a:p>
              <a:p>
                <a:pPr marL="474663" lvl="1" indent="0"/>
                <a:r>
                  <a:rPr lang="en-US" sz="1600" dirty="0" smtClean="0"/>
                  <a:t> </a:t>
                </a:r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sz="1600" b="1" dirty="0" smtClean="0"/>
                  <a:t>Example: </a:t>
                </a:r>
                <a:r>
                  <a:rPr lang="en-US" sz="1600" dirty="0" smtClean="0"/>
                  <a:t>a PRF is </a:t>
                </a:r>
                <a:r>
                  <a:rPr lang="en-US" sz="1600" i="1" dirty="0" smtClean="0"/>
                  <a:t>insecure</a:t>
                </a:r>
                <a:r>
                  <a:rPr lang="en-US" sz="1600" dirty="0" smtClean="0"/>
                  <a:t> if we can come up with an adversary having good advantage and not using too many resources 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947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b="0" dirty="0" smtClean="0"/>
                  <a:t>Define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1800" dirty="0" smtClean="0"/>
                  <a:t> by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⊕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 smtClean="0"/>
                  <a:t>Claim: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1800" dirty="0" smtClean="0"/>
                  <a:t> is not a secure PRF</a:t>
                </a:r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3657911" y="5008423"/>
                <a:ext cx="1563391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7911" y="5008423"/>
                <a:ext cx="1563391" cy="3385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4349960" y="5000882"/>
                <a:ext cx="7035502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</m:t>
                      </m:r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func>
                            <m:func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e>
                              </m:d>
                            </m:e>
                          </m:func>
                        </m:e>
                      </m:func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func>
                            <m:func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=0</m:t>
                                  </m:r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9960" y="5000882"/>
                <a:ext cx="7035502" cy="33855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4077779" y="5437957"/>
                <a:ext cx="7035502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</m:t>
                      </m:r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func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          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2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7779" y="5437957"/>
                <a:ext cx="7035502" cy="338554"/>
              </a:xfrm>
              <a:prstGeom prst="rect">
                <a:avLst/>
              </a:prstGeom>
              <a:blipFill rotWithShape="0">
                <a:blip r:embed="rId6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139438" y="5922704"/>
                <a:ext cx="7286859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</m:t>
                      </m:r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</m:fName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func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2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438" y="5922704"/>
                <a:ext cx="7286859" cy="338554"/>
              </a:xfrm>
              <a:prstGeom prst="rect">
                <a:avLst/>
              </a:prstGeom>
              <a:blipFill rotWithShape="0">
                <a:blip r:embed="rId7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/>
              <p:cNvSpPr/>
              <p:nvPr/>
            </p:nvSpPr>
            <p:spPr>
              <a:xfrm>
                <a:off x="4848536" y="6321621"/>
                <a:ext cx="6050374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  1⋅1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2                                                    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2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8536" y="6321621"/>
                <a:ext cx="6050374" cy="338554"/>
              </a:xfrm>
              <a:prstGeom prst="rect">
                <a:avLst/>
              </a:prstGeom>
              <a:blipFill rotWithShape="0">
                <a:blip r:embed="rId8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43702987"/>
                  </p:ext>
                </p:extLst>
              </p:nvPr>
            </p:nvGraphicFramePr>
            <p:xfrm>
              <a:off x="1106435" y="2276038"/>
              <a:ext cx="4857702" cy="218579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85770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2511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735496">
                    <a:tc>
                      <a:txBody>
                        <a:bodyPr/>
                        <a:lstStyle/>
                        <a:p>
                          <a:pPr marL="266700" marR="0" indent="-2667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Choose</a:t>
                          </a: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≠</m:t>
                              </m:r>
                              <m:sSup>
                                <m:sSupPr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sSup>
                                <m:sSupPr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200" b="0" i="1" baseline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baseline="0" smtClean="0">
                                          <a:latin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oMath>
                          </a14:m>
                          <a:endParaRPr lang="nb-NO" sz="1200" b="0" i="0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Query</a:t>
                          </a: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2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dirty="0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nb-NO" sz="1200" b="0" i="1" dirty="0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oMath>
                          </a14:m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to challenger</a:t>
                          </a: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Receive back </a:t>
                          </a:r>
                          <a:r>
                            <a:rPr lang="nb-NO" sz="1200" b="0" i="1" dirty="0" smtClean="0">
                              <a:latin typeface="Cambria Math" panose="02040503050406030204" pitchFamily="18" charset="0"/>
                            </a:rPr>
                            <a:t>either</a:t>
                          </a: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p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oMath>
                          </a14:m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                  </a:t>
                          </a:r>
                          <a:r>
                            <a:rPr lang="nb-NO" sz="1200" b="0" i="0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 //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oMath>
                          </a14:m>
                          <a:r>
                            <a:rPr lang="nb-NO" sz="1200" b="0" i="0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/>
                          </a:r>
                          <a:br>
                            <a:rPr lang="nb-NO" sz="1200" b="0" i="0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a:b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0" i="1" dirty="0" smtClean="0">
                              <a:latin typeface="Cambria Math" panose="02040503050406030204" pitchFamily="18" charset="0"/>
                            </a:rPr>
                            <a:t>or</a:t>
                          </a: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 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m:rPr>
                                  <m:nor/>
                                </m:rPr>
                                <a:rPr lang="nb-NO" sz="1200" b="0" i="0" dirty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nb-NO" sz="1200" b="0" i="0" dirty="0" smtClean="0">
                                  <a:latin typeface="Cambria Math" panose="02040503050406030204" pitchFamily="18" charset="0"/>
                                </a:rPr>
                                <m:t>and</m:t>
                              </m:r>
                              <m:r>
                                <m:rPr>
                                  <m:nor/>
                                </m:rPr>
                                <a:rPr lang="nb-NO" sz="1200" b="0" i="0" dirty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oMath>
                          </a14:m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                                                   </a:t>
                          </a: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 </a:t>
                          </a:r>
                          <a:r>
                            <a:rPr lang="nb-NO" sz="1200" b="0" i="0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//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oMath>
                          </a14:m>
                          <a:endParaRPr lang="nb-NO" sz="1200" b="0" i="0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i="0" dirty="0" smtClean="0">
                              <a:latin typeface="Cambria Math" panose="02040503050406030204" pitchFamily="18" charset="0"/>
                            </a:rPr>
                            <a:t>if</a:t>
                          </a: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sSup>
                                <m:sSupPr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p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sSup>
                                <m:sSupPr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oMath>
                          </a14:m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: o</a:t>
                          </a: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utput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oMath>
                          </a14:m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/>
                          </a:r>
                          <a:b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</a:b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i="0" baseline="0" dirty="0" smtClean="0">
                              <a:latin typeface="Cambria Math" panose="02040503050406030204" pitchFamily="18" charset="0"/>
                            </a:rPr>
                            <a:t>else:</a:t>
                          </a: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 output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oMath>
                          </a14:m>
                          <a:endParaRPr lang="nb-NO" sz="1200" b="0" i="0" dirty="0" smtClean="0"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43702987"/>
                  </p:ext>
                </p:extLst>
              </p:nvPr>
            </p:nvGraphicFramePr>
            <p:xfrm>
              <a:off x="1106435" y="2276038"/>
              <a:ext cx="4857702" cy="218579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85770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125" t="-1818" r="-251" b="-5581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850517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125" t="-18421" r="-251" b="-9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74947172"/>
                  </p:ext>
                </p:extLst>
              </p:nvPr>
            </p:nvGraphicFramePr>
            <p:xfrm>
              <a:off x="7375297" y="1236377"/>
              <a:ext cx="1446227" cy="12957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46227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16497">
                    <a:tc>
                      <a:txBody>
                        <a:bodyPr/>
                        <a:lstStyle/>
                        <a:p>
                          <a:r>
                            <a:rPr lang="en-US" sz="10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0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05191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𝐾</m:t>
                                </m:r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a:rPr lang="nb-NO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sSup>
                                  <m:sSupPr>
                                    <m:ctrlPr>
                                      <a:rPr lang="nb-NO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𝑘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000" b="0" i="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0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0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1000" b="0" i="0" dirty="0" err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74947172"/>
                  </p:ext>
                </p:extLst>
              </p:nvPr>
            </p:nvGraphicFramePr>
            <p:xfrm>
              <a:off x="7375297" y="1236377"/>
              <a:ext cx="1446227" cy="12957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46227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243840">
                    <a:tc>
                      <a:txBody>
                        <a:bodyPr/>
                        <a:lstStyle/>
                        <a:p>
                          <a:r>
                            <a:rPr lang="en-US" sz="10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0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10519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2"/>
                          <a:stretch>
                            <a:fillRect l="-418" t="-23563" r="-837" b="-11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08111653"/>
                  </p:ext>
                </p:extLst>
              </p:nvPr>
            </p:nvGraphicFramePr>
            <p:xfrm>
              <a:off x="10137188" y="1219391"/>
              <a:ext cx="1555883" cy="13127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55883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27992">
                    <a:tc>
                      <a:txBody>
                        <a:bodyPr/>
                        <a:lstStyle/>
                        <a:p>
                          <a:r>
                            <a:rPr lang="en-US" sz="10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0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067758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nb-NO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←[ ]</m:t>
                                </m:r>
                              </m:oMath>
                            </m:oMathPara>
                          </a14:m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000" b="0" i="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0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1000" b="0" i="0" dirty="0" err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if</a:t>
                          </a: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=⊥:</m:t>
                              </m:r>
                            </m:oMath>
                          </a14:m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1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 </m:t>
                              </m:r>
                            </m:oMath>
                          </a14:m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 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0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000" b="0" i="0" dirty="0" err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</m:oMath>
                          </a14:m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08111653"/>
                  </p:ext>
                </p:extLst>
              </p:nvPr>
            </p:nvGraphicFramePr>
            <p:xfrm>
              <a:off x="10137188" y="1219391"/>
              <a:ext cx="1555883" cy="13127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5588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43840">
                    <a:tc>
                      <a:txBody>
                        <a:bodyPr/>
                        <a:lstStyle/>
                        <a:p>
                          <a:r>
                            <a:rPr lang="en-US" sz="10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0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068896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389" t="-23864" r="-778" b="-340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17" name="Group 16"/>
          <p:cNvGrpSpPr>
            <a:grpSpLocks noChangeAspect="1"/>
          </p:cNvGrpSpPr>
          <p:nvPr/>
        </p:nvGrpSpPr>
        <p:grpSpPr>
          <a:xfrm>
            <a:off x="7454566" y="1490459"/>
            <a:ext cx="4150097" cy="3276763"/>
            <a:chOff x="6226029" y="1588634"/>
            <a:chExt cx="5867742" cy="4632952"/>
          </a:xfrm>
        </p:grpSpPr>
        <p:cxnSp>
          <p:nvCxnSpPr>
            <p:cNvPr id="18" name="Straight Arrow Connector 17"/>
            <p:cNvCxnSpPr/>
            <p:nvPr/>
          </p:nvCxnSpPr>
          <p:spPr bwMode="auto">
            <a:xfrm>
              <a:off x="7901420" y="3257483"/>
              <a:ext cx="849649" cy="631429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" name="Straight Arrow Connector 18"/>
            <p:cNvCxnSpPr/>
            <p:nvPr/>
          </p:nvCxnSpPr>
          <p:spPr bwMode="auto">
            <a:xfrm flipH="1">
              <a:off x="9372575" y="3263260"/>
              <a:ext cx="834424" cy="707592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46" t="10399" r="23520" b="9309"/>
            <a:stretch/>
          </p:blipFill>
          <p:spPr>
            <a:xfrm>
              <a:off x="8669018" y="3850492"/>
              <a:ext cx="850429" cy="1057291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Oval Callout 20"/>
                <p:cNvSpPr/>
                <p:nvPr/>
              </p:nvSpPr>
              <p:spPr bwMode="auto">
                <a:xfrm>
                  <a:off x="6791963" y="4021377"/>
                  <a:ext cx="1535184" cy="760893"/>
                </a:xfrm>
                <a:prstGeom prst="wedgeEllipseCallout">
                  <a:avLst>
                    <a:gd name="adj1" fmla="val 66591"/>
                    <a:gd name="adj2" fmla="val -30176"/>
                  </a:avLst>
                </a:prstGeom>
                <a:solidFill>
                  <a:srgbClr val="FEE9E6"/>
                </a:solidFill>
                <a:ln w="28575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 wrap="none" rtlCol="0" anchor="ctr"/>
                <a:lstStyle/>
                <a:p>
                  <a:pPr algn="ctr"/>
                  <a:r>
                    <a:rPr lang="en-US" sz="1100" b="1" dirty="0" smtClean="0"/>
                    <a:t>I’m in </a:t>
                  </a:r>
                  <a:r>
                    <a:rPr lang="en-US" sz="1100" b="1" dirty="0"/>
                    <a:t>W</a:t>
                  </a:r>
                  <a:r>
                    <a:rPr lang="en-US" sz="1100" b="1" dirty="0" smtClean="0"/>
                    <a:t>orld </a:t>
                  </a:r>
                  <a14:m>
                    <m:oMath xmlns:m="http://schemas.openxmlformats.org/officeDocument/2006/math">
                      <m:r>
                        <a:rPr lang="nb-NO" sz="1100" b="1" i="1" smtClean="0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nb-NO" sz="1100" b="1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a14:m>
                  <a:endParaRPr lang="en-US" sz="1100" b="1" dirty="0" smtClean="0"/>
                </a:p>
              </p:txBody>
            </p:sp>
          </mc:Choice>
          <mc:Fallback xmlns="">
            <p:sp>
              <p:nvSpPr>
                <p:cNvPr id="21" name="Oval Callout 2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791963" y="4021377"/>
                  <a:ext cx="1535184" cy="760893"/>
                </a:xfrm>
                <a:prstGeom prst="wedgeEllipseCallout">
                  <a:avLst>
                    <a:gd name="adj1" fmla="val 66591"/>
                    <a:gd name="adj2" fmla="val -30176"/>
                  </a:avLst>
                </a:prstGeom>
                <a:blipFill rotWithShape="0">
                  <a:blip r:embed="rId15"/>
                  <a:stretch>
                    <a:fillRect l="-467"/>
                  </a:stretch>
                </a:blipFill>
                <a:ln w="28575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ounded Rectangle 21"/>
                <p:cNvSpPr/>
                <p:nvPr/>
              </p:nvSpPr>
              <p:spPr bwMode="auto">
                <a:xfrm>
                  <a:off x="6226029" y="5172262"/>
                  <a:ext cx="5867742" cy="1049324"/>
                </a:xfrm>
                <a:prstGeom prst="roundRect">
                  <a:avLst/>
                </a:prstGeom>
                <a:solidFill>
                  <a:srgbClr val="ECECFA"/>
                </a:solidFill>
                <a:ln w="28575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indent="0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sz="1100" b="1" dirty="0" smtClean="0"/>
                    <a:t>Definition: </a:t>
                  </a:r>
                  <a:r>
                    <a:rPr lang="nb-NO" sz="1100" dirty="0" smtClean="0"/>
                    <a:t>The </a:t>
                  </a:r>
                  <a:r>
                    <a:rPr lang="nb-NO" sz="1100" b="1" dirty="0" smtClean="0"/>
                    <a:t>PRF-advantage </a:t>
                  </a:r>
                  <a:r>
                    <a:rPr lang="nb-NO" sz="1100" dirty="0" smtClean="0"/>
                    <a:t>of an adversary </a:t>
                  </a:r>
                  <a14:m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US" sz="1100" dirty="0" smtClean="0"/>
                    <a:t> is</a:t>
                  </a:r>
                </a:p>
                <a:p>
                  <a:pPr marL="0" marR="0" indent="0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1100" dirty="0" smtClean="0"/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Sup>
                          <m:sSubSupPr>
                            <m:ctrlP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100" b="1" i="0" smtClean="0">
                                <a:latin typeface="Cambria Math" panose="02040503050406030204" pitchFamily="18" charset="0"/>
                              </a:rPr>
                              <m:t>𝐀𝐝𝐯</m:t>
                            </m:r>
                          </m:e>
                          <m:sub>
                            <m: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nb-NO" sz="1100" b="0" i="0" smtClean="0">
                                <a:latin typeface="Cambria Math" panose="02040503050406030204" pitchFamily="18" charset="0"/>
                              </a:rPr>
                              <m:t>prf</m:t>
                            </m:r>
                          </m:sup>
                        </m:sSubSup>
                        <m:d>
                          <m:dPr>
                            <m:ctrlP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nb-NO" sz="11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a:rPr lang="nb-NO" sz="1100" b="0" i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nb-NO" sz="1100" b="0" i="1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100">
                                    <a:latin typeface="Cambria Math" panose="02040503050406030204" pitchFamily="18" charset="0"/>
                                  </a:rPr>
                                  <m:t>Pr</m:t>
                                </m:r>
                              </m:fName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1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nb-NO" sz="11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100" i="1" smtClean="0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e>
                                      <m:sup>
                                        <m:r>
                                          <a:rPr lang="nb-NO" sz="1100" b="0" i="1" smtClean="0"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  <m:r>
                                      <a:rPr lang="nb-NO" sz="1100" b="0" i="1" smtClean="0"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nb-NO" sz="1100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d>
                              </m:e>
                            </m:func>
                            <m:r>
                              <a:rPr lang="nb-NO" sz="11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US" sz="1100" dirty="0"/>
                </a:p>
              </p:txBody>
            </p:sp>
          </mc:Choice>
          <mc:Fallback xmlns="">
            <p:sp>
              <p:nvSpPr>
                <p:cNvPr id="22" name="Rounded Rectangle 2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226029" y="5172262"/>
                  <a:ext cx="5867742" cy="1049324"/>
                </a:xfrm>
                <a:prstGeom prst="roundRect">
                  <a:avLst/>
                </a:prstGeom>
                <a:blipFill rotWithShape="0">
                  <a:blip r:embed="rId16"/>
                  <a:stretch>
                    <a:fillRect/>
                  </a:stretch>
                </a:blipFill>
                <a:ln w="28575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19847" y="1951717"/>
              <a:ext cx="340056" cy="497171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/>
                <p:cNvSpPr/>
                <p:nvPr/>
              </p:nvSpPr>
              <p:spPr>
                <a:xfrm>
                  <a:off x="8799975" y="1588634"/>
                  <a:ext cx="444951" cy="3916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200" dirty="0"/>
                    <a:t> </a:t>
                  </a:r>
                  <a14:m>
                    <m:oMath xmlns:m="http://schemas.openxmlformats.org/officeDocument/2006/math">
                      <m:r>
                        <a:rPr lang="nb-NO" sz="1200" b="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4" name="Rectangle 2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99975" y="1588634"/>
                  <a:ext cx="444951" cy="391644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 rot="20253874">
                  <a:off x="8071516" y="2425554"/>
                  <a:ext cx="806480" cy="3046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oMath>
                    </m:oMathPara>
                  </a14:m>
                  <a:endParaRPr lang="en-US" sz="800" dirty="0" smtClean="0"/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0253874">
                  <a:off x="8071516" y="2425554"/>
                  <a:ext cx="806480" cy="304612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/>
                <p:cNvSpPr txBox="1"/>
                <p:nvPr/>
              </p:nvSpPr>
              <p:spPr>
                <a:xfrm rot="1814794">
                  <a:off x="9188877" y="2394451"/>
                  <a:ext cx="701439" cy="3046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oMath>
                    </m:oMathPara>
                  </a14:m>
                  <a:endParaRPr lang="en-US" sz="800" dirty="0" smtClean="0"/>
                </a:p>
              </p:txBody>
            </p:sp>
          </mc:Choice>
          <mc:Fallback xmlns=""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814794">
                  <a:off x="9188877" y="2394451"/>
                  <a:ext cx="701439" cy="304612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85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Define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𝐹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1800" dirty="0"/>
                  <a:t> by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⊕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 smtClean="0"/>
                  <a:t>Claim: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1800" dirty="0" smtClean="0"/>
                  <a:t> is not a secure PRF</a:t>
                </a:r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4349960" y="5000882"/>
                <a:ext cx="7035502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</m:t>
                      </m:r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func>
                            <m:func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e>
                              </m:d>
                            </m:e>
                          </m:func>
                        </m:e>
                      </m:func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func>
                            <m:func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=0</m:t>
                                  </m:r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9960" y="5000882"/>
                <a:ext cx="7035502" cy="33855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4077779" y="5437957"/>
                <a:ext cx="7035502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</m:t>
                      </m:r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func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          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2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7779" y="5437957"/>
                <a:ext cx="7035502" cy="338554"/>
              </a:xfrm>
              <a:prstGeom prst="rect">
                <a:avLst/>
              </a:prstGeom>
              <a:blipFill rotWithShape="0">
                <a:blip r:embed="rId5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848733" y="6324433"/>
                <a:ext cx="8286266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  1⋅1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2                                                    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(1 − </m:t>
                      </m:r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2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8733" y="6324433"/>
                <a:ext cx="8286266" cy="338554"/>
              </a:xfrm>
              <a:prstGeom prst="rect">
                <a:avLst/>
              </a:prstGeom>
              <a:blipFill rotWithShape="0">
                <a:blip r:embed="rId6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4139438" y="5922704"/>
                <a:ext cx="7286859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</m:t>
                      </m:r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</m:fName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func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2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438" y="5922704"/>
                <a:ext cx="7286859" cy="338554"/>
              </a:xfrm>
              <a:prstGeom prst="rect">
                <a:avLst/>
              </a:prstGeom>
              <a:blipFill rotWithShape="0">
                <a:blip r:embed="rId13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Table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74947172"/>
                  </p:ext>
                </p:extLst>
              </p:nvPr>
            </p:nvGraphicFramePr>
            <p:xfrm>
              <a:off x="7375297" y="1236377"/>
              <a:ext cx="1446227" cy="12957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46227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16497">
                    <a:tc>
                      <a:txBody>
                        <a:bodyPr/>
                        <a:lstStyle/>
                        <a:p>
                          <a:r>
                            <a:rPr lang="en-US" sz="10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0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05191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𝐾</m:t>
                                </m:r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a:rPr lang="nb-NO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sSup>
                                  <m:sSupPr>
                                    <m:ctrlPr>
                                      <a:rPr lang="nb-NO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𝑘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000" b="0" i="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0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0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1000" b="0" i="0" dirty="0" err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Table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74947172"/>
                  </p:ext>
                </p:extLst>
              </p:nvPr>
            </p:nvGraphicFramePr>
            <p:xfrm>
              <a:off x="7375297" y="1236377"/>
              <a:ext cx="1446227" cy="12957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46227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243840">
                    <a:tc>
                      <a:txBody>
                        <a:bodyPr/>
                        <a:lstStyle/>
                        <a:p>
                          <a:r>
                            <a:rPr lang="en-US" sz="10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0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10519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6"/>
                          <a:stretch>
                            <a:fillRect l="-418" t="-23563" r="-837" b="-11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Table 1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88147142"/>
                  </p:ext>
                </p:extLst>
              </p:nvPr>
            </p:nvGraphicFramePr>
            <p:xfrm>
              <a:off x="10137188" y="1219391"/>
              <a:ext cx="1555883" cy="13127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55883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27992">
                    <a:tc>
                      <a:txBody>
                        <a:bodyPr/>
                        <a:lstStyle/>
                        <a:p>
                          <a:r>
                            <a:rPr lang="en-US" sz="10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0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067758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nb-NO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←[ ]</m:t>
                                </m:r>
                              </m:oMath>
                            </m:oMathPara>
                          </a14:m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000" b="0" i="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0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1000" b="0" i="0" dirty="0" err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if</a:t>
                          </a: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=⊥:</m:t>
                              </m:r>
                            </m:oMath>
                          </a14:m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1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 </m:t>
                              </m:r>
                            </m:oMath>
                          </a14:m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 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0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000" b="0" i="0" dirty="0" err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</m:oMath>
                          </a14:m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Table 1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88147142"/>
                  </p:ext>
                </p:extLst>
              </p:nvPr>
            </p:nvGraphicFramePr>
            <p:xfrm>
              <a:off x="10137188" y="1219391"/>
              <a:ext cx="1555883" cy="13127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5588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43840">
                    <a:tc>
                      <a:txBody>
                        <a:bodyPr/>
                        <a:lstStyle/>
                        <a:p>
                          <a:r>
                            <a:rPr lang="en-US" sz="10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0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068896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7"/>
                          <a:stretch>
                            <a:fillRect l="-389" t="-23864" r="-778" b="-340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19" name="Group 18"/>
          <p:cNvGrpSpPr>
            <a:grpSpLocks noChangeAspect="1"/>
          </p:cNvGrpSpPr>
          <p:nvPr/>
        </p:nvGrpSpPr>
        <p:grpSpPr>
          <a:xfrm>
            <a:off x="7454566" y="1490459"/>
            <a:ext cx="4150097" cy="3276763"/>
            <a:chOff x="6226029" y="1588634"/>
            <a:chExt cx="5867742" cy="4632952"/>
          </a:xfrm>
        </p:grpSpPr>
        <p:cxnSp>
          <p:nvCxnSpPr>
            <p:cNvPr id="20" name="Straight Arrow Connector 19"/>
            <p:cNvCxnSpPr/>
            <p:nvPr/>
          </p:nvCxnSpPr>
          <p:spPr bwMode="auto">
            <a:xfrm>
              <a:off x="7901420" y="3257483"/>
              <a:ext cx="849649" cy="631429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Straight Arrow Connector 22"/>
            <p:cNvCxnSpPr/>
            <p:nvPr/>
          </p:nvCxnSpPr>
          <p:spPr bwMode="auto">
            <a:xfrm flipH="1">
              <a:off x="9372575" y="3263260"/>
              <a:ext cx="834424" cy="707592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46" t="10399" r="23520" b="9309"/>
            <a:stretch/>
          </p:blipFill>
          <p:spPr>
            <a:xfrm>
              <a:off x="8669018" y="3850492"/>
              <a:ext cx="850429" cy="1057291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Oval Callout 24"/>
                <p:cNvSpPr/>
                <p:nvPr/>
              </p:nvSpPr>
              <p:spPr bwMode="auto">
                <a:xfrm>
                  <a:off x="6791963" y="4021377"/>
                  <a:ext cx="1535184" cy="760893"/>
                </a:xfrm>
                <a:prstGeom prst="wedgeEllipseCallout">
                  <a:avLst>
                    <a:gd name="adj1" fmla="val 66591"/>
                    <a:gd name="adj2" fmla="val -30176"/>
                  </a:avLst>
                </a:prstGeom>
                <a:solidFill>
                  <a:srgbClr val="FEE9E6"/>
                </a:solidFill>
                <a:ln w="28575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 wrap="none" rtlCol="0" anchor="ctr"/>
                <a:lstStyle/>
                <a:p>
                  <a:pPr algn="ctr"/>
                  <a:r>
                    <a:rPr lang="en-US" sz="1100" b="1" dirty="0" smtClean="0"/>
                    <a:t>I’m in </a:t>
                  </a:r>
                  <a:r>
                    <a:rPr lang="en-US" sz="1100" b="1" dirty="0"/>
                    <a:t>W</a:t>
                  </a:r>
                  <a:r>
                    <a:rPr lang="en-US" sz="1100" b="1" dirty="0" smtClean="0"/>
                    <a:t>orld </a:t>
                  </a:r>
                  <a14:m>
                    <m:oMath xmlns:m="http://schemas.openxmlformats.org/officeDocument/2006/math">
                      <m:r>
                        <a:rPr lang="nb-NO" sz="1100" b="1" i="1" smtClean="0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nb-NO" sz="1100" b="1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a14:m>
                  <a:endParaRPr lang="en-US" sz="1100" b="1" dirty="0" smtClean="0"/>
                </a:p>
              </p:txBody>
            </p:sp>
          </mc:Choice>
          <mc:Fallback xmlns="">
            <p:sp>
              <p:nvSpPr>
                <p:cNvPr id="25" name="Oval Callout 2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791963" y="4021377"/>
                  <a:ext cx="1535184" cy="760893"/>
                </a:xfrm>
                <a:prstGeom prst="wedgeEllipseCallout">
                  <a:avLst>
                    <a:gd name="adj1" fmla="val 66591"/>
                    <a:gd name="adj2" fmla="val -30176"/>
                  </a:avLst>
                </a:prstGeom>
                <a:blipFill rotWithShape="0">
                  <a:blip r:embed="rId19"/>
                  <a:stretch>
                    <a:fillRect l="-467"/>
                  </a:stretch>
                </a:blipFill>
                <a:ln w="28575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ounded Rectangle 25"/>
                <p:cNvSpPr/>
                <p:nvPr/>
              </p:nvSpPr>
              <p:spPr bwMode="auto">
                <a:xfrm>
                  <a:off x="6226029" y="5172262"/>
                  <a:ext cx="5867742" cy="1049324"/>
                </a:xfrm>
                <a:prstGeom prst="roundRect">
                  <a:avLst/>
                </a:prstGeom>
                <a:solidFill>
                  <a:srgbClr val="ECECFA"/>
                </a:solidFill>
                <a:ln w="28575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indent="0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sz="1100" b="1" dirty="0" smtClean="0"/>
                    <a:t>Definition: </a:t>
                  </a:r>
                  <a:r>
                    <a:rPr lang="nb-NO" sz="1100" dirty="0" smtClean="0"/>
                    <a:t>The </a:t>
                  </a:r>
                  <a:r>
                    <a:rPr lang="nb-NO" sz="1100" b="1" dirty="0" smtClean="0"/>
                    <a:t>PRF-advantage </a:t>
                  </a:r>
                  <a:r>
                    <a:rPr lang="nb-NO" sz="1100" dirty="0" smtClean="0"/>
                    <a:t>of an adversary </a:t>
                  </a:r>
                  <a14:m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US" sz="1100" dirty="0" smtClean="0"/>
                    <a:t> is</a:t>
                  </a:r>
                </a:p>
                <a:p>
                  <a:pPr marL="0" marR="0" indent="0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1100" dirty="0" smtClean="0"/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Sup>
                          <m:sSubSupPr>
                            <m:ctrlP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100" b="1" i="0" smtClean="0">
                                <a:latin typeface="Cambria Math" panose="02040503050406030204" pitchFamily="18" charset="0"/>
                              </a:rPr>
                              <m:t>𝐀𝐝𝐯</m:t>
                            </m:r>
                          </m:e>
                          <m:sub>
                            <m: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nb-NO" sz="1100" b="0" i="0" smtClean="0">
                                <a:latin typeface="Cambria Math" panose="02040503050406030204" pitchFamily="18" charset="0"/>
                              </a:rPr>
                              <m:t>prf</m:t>
                            </m:r>
                          </m:sup>
                        </m:sSubSup>
                        <m:d>
                          <m:dPr>
                            <m:ctrlP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nb-NO" sz="11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a:rPr lang="nb-NO" sz="1100" b="0" i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nb-NO" sz="1100" b="0" i="1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100">
                                    <a:latin typeface="Cambria Math" panose="02040503050406030204" pitchFamily="18" charset="0"/>
                                  </a:rPr>
                                  <m:t>Pr</m:t>
                                </m:r>
                              </m:fName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1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nb-NO" sz="11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100" i="1" smtClean="0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e>
                                      <m:sup>
                                        <m:r>
                                          <a:rPr lang="nb-NO" sz="1100" b="0" i="1" smtClean="0"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  <m:r>
                                      <a:rPr lang="nb-NO" sz="1100" b="0" i="1" smtClean="0"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nb-NO" sz="1100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d>
                              </m:e>
                            </m:func>
                            <m:r>
                              <a:rPr lang="nb-NO" sz="11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US" sz="1100" dirty="0"/>
                </a:p>
              </p:txBody>
            </p:sp>
          </mc:Choice>
          <mc:Fallback xmlns="">
            <p:sp>
              <p:nvSpPr>
                <p:cNvPr id="26" name="Rounded 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226029" y="5172262"/>
                  <a:ext cx="5867742" cy="1049324"/>
                </a:xfrm>
                <a:prstGeom prst="roundRect">
                  <a:avLst/>
                </a:prstGeom>
                <a:blipFill rotWithShape="0">
                  <a:blip r:embed="rId20"/>
                  <a:stretch>
                    <a:fillRect/>
                  </a:stretch>
                </a:blipFill>
                <a:ln w="28575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19847" y="1951717"/>
              <a:ext cx="340056" cy="497171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/>
                <p:cNvSpPr/>
                <p:nvPr/>
              </p:nvSpPr>
              <p:spPr>
                <a:xfrm>
                  <a:off x="8799975" y="1588634"/>
                  <a:ext cx="444951" cy="3916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200" dirty="0"/>
                    <a:t> </a:t>
                  </a:r>
                  <a14:m>
                    <m:oMath xmlns:m="http://schemas.openxmlformats.org/officeDocument/2006/math">
                      <m:r>
                        <a:rPr lang="nb-NO" sz="1200" b="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8" name="Rectangle 2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99975" y="1588634"/>
                  <a:ext cx="444951" cy="391644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/>
                <p:cNvSpPr txBox="1"/>
                <p:nvPr/>
              </p:nvSpPr>
              <p:spPr>
                <a:xfrm rot="20253874">
                  <a:off x="8071516" y="2425554"/>
                  <a:ext cx="806480" cy="3046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oMath>
                    </m:oMathPara>
                  </a14:m>
                  <a:endParaRPr lang="en-US" sz="800" dirty="0" smtClean="0"/>
                </a:p>
              </p:txBody>
            </p:sp>
          </mc:Choice>
          <mc:Fallback xmlns="">
            <p:sp>
              <p:nvSpPr>
                <p:cNvPr id="29" name="TextBox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0253874">
                  <a:off x="8071516" y="2425554"/>
                  <a:ext cx="806480" cy="304612"/>
                </a:xfrm>
                <a:prstGeom prst="rect">
                  <a:avLst/>
                </a:prstGeom>
                <a:blipFill rotWithShape="0">
                  <a:blip r:embed="rId2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 rot="1814794">
                  <a:off x="9188877" y="2394451"/>
                  <a:ext cx="701439" cy="3046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oMath>
                    </m:oMathPara>
                  </a14:m>
                  <a:endParaRPr lang="en-US" sz="800" dirty="0" smtClean="0"/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814794">
                  <a:off x="9188877" y="2394451"/>
                  <a:ext cx="701439" cy="304612"/>
                </a:xfrm>
                <a:prstGeom prst="rect">
                  <a:avLst/>
                </a:prstGeom>
                <a:blipFill rotWithShape="0">
                  <a:blip r:embed="rId2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31410629"/>
                  </p:ext>
                </p:extLst>
              </p:nvPr>
            </p:nvGraphicFramePr>
            <p:xfrm>
              <a:off x="1106435" y="2276038"/>
              <a:ext cx="4857702" cy="218579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85770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2511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735496">
                    <a:tc>
                      <a:txBody>
                        <a:bodyPr/>
                        <a:lstStyle/>
                        <a:p>
                          <a:pPr marL="266700" marR="0" indent="-2667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Choose</a:t>
                          </a: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≠</m:t>
                              </m:r>
                              <m:sSup>
                                <m:sSupPr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sSup>
                                <m:sSupPr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200" b="0" i="1" baseline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baseline="0" smtClean="0">
                                          <a:latin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oMath>
                          </a14:m>
                          <a:endParaRPr lang="nb-NO" sz="1200" b="0" i="0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Query</a:t>
                          </a: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2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dirty="0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nb-NO" sz="1200" b="0" i="1" dirty="0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oMath>
                          </a14:m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to challenger</a:t>
                          </a: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Receive back </a:t>
                          </a:r>
                          <a:r>
                            <a:rPr lang="nb-NO" sz="1200" b="0" i="1" dirty="0" smtClean="0">
                              <a:latin typeface="Cambria Math" panose="02040503050406030204" pitchFamily="18" charset="0"/>
                            </a:rPr>
                            <a:t>either</a:t>
                          </a: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p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oMath>
                          </a14:m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                  </a:t>
                          </a:r>
                          <a:r>
                            <a:rPr lang="nb-NO" sz="1200" b="0" i="0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 //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oMath>
                          </a14:m>
                          <a:r>
                            <a:rPr lang="nb-NO" sz="1200" b="0" i="0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/>
                          </a:r>
                          <a:br>
                            <a:rPr lang="nb-NO" sz="1200" b="0" i="0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a:b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0" i="1" dirty="0" smtClean="0">
                              <a:latin typeface="Cambria Math" panose="02040503050406030204" pitchFamily="18" charset="0"/>
                            </a:rPr>
                            <a:t>or</a:t>
                          </a: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 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m:rPr>
                                  <m:nor/>
                                </m:rPr>
                                <a:rPr lang="nb-NO" sz="1200" b="0" i="0" dirty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nb-NO" sz="1200" b="0" i="0" dirty="0" smtClean="0">
                                  <a:latin typeface="Cambria Math" panose="02040503050406030204" pitchFamily="18" charset="0"/>
                                </a:rPr>
                                <m:t>and</m:t>
                              </m:r>
                              <m:r>
                                <m:rPr>
                                  <m:nor/>
                                </m:rPr>
                                <a:rPr lang="nb-NO" sz="1200" b="0" i="0" dirty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oMath>
                          </a14:m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                                                   </a:t>
                          </a: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 </a:t>
                          </a:r>
                          <a:r>
                            <a:rPr lang="nb-NO" sz="1200" b="0" i="0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//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oMath>
                          </a14:m>
                          <a:endParaRPr lang="nb-NO" sz="1200" b="0" i="0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i="0" dirty="0" smtClean="0">
                              <a:latin typeface="Cambria Math" panose="02040503050406030204" pitchFamily="18" charset="0"/>
                            </a:rPr>
                            <a:t>if</a:t>
                          </a: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sSup>
                                <m:sSupPr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p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sSup>
                                <m:sSupPr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oMath>
                          </a14:m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: o</a:t>
                          </a: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utput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oMath>
                          </a14:m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/>
                          </a:r>
                          <a:b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</a:b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i="0" baseline="0" dirty="0" smtClean="0">
                              <a:latin typeface="Cambria Math" panose="02040503050406030204" pitchFamily="18" charset="0"/>
                            </a:rPr>
                            <a:t>else:</a:t>
                          </a: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 output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oMath>
                          </a14:m>
                          <a:endParaRPr lang="nb-NO" sz="1200" b="0" i="0" dirty="0" smtClean="0"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31410629"/>
                  </p:ext>
                </p:extLst>
              </p:nvPr>
            </p:nvGraphicFramePr>
            <p:xfrm>
              <a:off x="1106435" y="2276038"/>
              <a:ext cx="4857702" cy="218579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85770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5"/>
                          <a:stretch>
                            <a:fillRect l="-125" t="-1818" r="-251" b="-5581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850517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5"/>
                          <a:stretch>
                            <a:fillRect l="-125" t="-18421" r="-251" b="-9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3657911" y="5008423"/>
                <a:ext cx="1563391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7911" y="5008423"/>
                <a:ext cx="1563391" cy="338554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127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Define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𝐹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1800" dirty="0"/>
                  <a:t> by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⊕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 smtClean="0"/>
                  <a:t>Claim: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1800" dirty="0" smtClean="0"/>
                  <a:t> is not a secure PRF</a:t>
                </a:r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4349960" y="5000882"/>
                <a:ext cx="7035502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</m:t>
                      </m:r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func>
                            <m:func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e>
                              </m:d>
                            </m:e>
                          </m:func>
                        </m:e>
                      </m:func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func>
                            <m:func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=0</m:t>
                                  </m:r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9960" y="5000882"/>
                <a:ext cx="7035502" cy="33855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4077779" y="5437957"/>
                <a:ext cx="7035502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</m:t>
                      </m:r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func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          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2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7779" y="5437957"/>
                <a:ext cx="7035502" cy="338554"/>
              </a:xfrm>
              <a:prstGeom prst="rect">
                <a:avLst/>
              </a:prstGeom>
              <a:blipFill rotWithShape="0">
                <a:blip r:embed="rId5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848535" y="6321621"/>
                <a:ext cx="8286266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  1⋅1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2                                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(1 − </m:t>
                      </m:r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2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8535" y="6321621"/>
                <a:ext cx="8286266" cy="338554"/>
              </a:xfrm>
              <a:prstGeom prst="rect">
                <a:avLst/>
              </a:prstGeom>
              <a:blipFill rotWithShape="0">
                <a:blip r:embed="rId6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4139438" y="5922704"/>
                <a:ext cx="7286859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</m:t>
                      </m:r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</m:fName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func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2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438" y="5922704"/>
                <a:ext cx="7286859" cy="338554"/>
              </a:xfrm>
              <a:prstGeom prst="rect">
                <a:avLst/>
              </a:prstGeom>
              <a:blipFill rotWithShape="0">
                <a:blip r:embed="rId13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Table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74947172"/>
                  </p:ext>
                </p:extLst>
              </p:nvPr>
            </p:nvGraphicFramePr>
            <p:xfrm>
              <a:off x="7375297" y="1236377"/>
              <a:ext cx="1446227" cy="12957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46227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16497">
                    <a:tc>
                      <a:txBody>
                        <a:bodyPr/>
                        <a:lstStyle/>
                        <a:p>
                          <a:r>
                            <a:rPr lang="en-US" sz="10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0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05191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𝐾</m:t>
                                </m:r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a:rPr lang="nb-NO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sSup>
                                  <m:sSupPr>
                                    <m:ctrlPr>
                                      <a:rPr lang="nb-NO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𝑘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000" b="0" i="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0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0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1000" b="0" i="0" dirty="0" err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Table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74947172"/>
                  </p:ext>
                </p:extLst>
              </p:nvPr>
            </p:nvGraphicFramePr>
            <p:xfrm>
              <a:off x="7375297" y="1236377"/>
              <a:ext cx="1446227" cy="12957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46227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243840">
                    <a:tc>
                      <a:txBody>
                        <a:bodyPr/>
                        <a:lstStyle/>
                        <a:p>
                          <a:r>
                            <a:rPr lang="en-US" sz="10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0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10519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6"/>
                          <a:stretch>
                            <a:fillRect l="-418" t="-23563" r="-837" b="-11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19" name="Group 18"/>
          <p:cNvGrpSpPr>
            <a:grpSpLocks noChangeAspect="1"/>
          </p:cNvGrpSpPr>
          <p:nvPr/>
        </p:nvGrpSpPr>
        <p:grpSpPr>
          <a:xfrm>
            <a:off x="7454566" y="1490459"/>
            <a:ext cx="4150097" cy="3276763"/>
            <a:chOff x="6226029" y="1588634"/>
            <a:chExt cx="5867742" cy="4632952"/>
          </a:xfrm>
        </p:grpSpPr>
        <p:cxnSp>
          <p:nvCxnSpPr>
            <p:cNvPr id="20" name="Straight Arrow Connector 19"/>
            <p:cNvCxnSpPr/>
            <p:nvPr/>
          </p:nvCxnSpPr>
          <p:spPr bwMode="auto">
            <a:xfrm>
              <a:off x="7901420" y="3257483"/>
              <a:ext cx="849649" cy="631429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Straight Arrow Connector 22"/>
            <p:cNvCxnSpPr/>
            <p:nvPr/>
          </p:nvCxnSpPr>
          <p:spPr bwMode="auto">
            <a:xfrm flipH="1">
              <a:off x="9372575" y="3263260"/>
              <a:ext cx="834424" cy="707592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46" t="10399" r="23520" b="9309"/>
            <a:stretch/>
          </p:blipFill>
          <p:spPr>
            <a:xfrm>
              <a:off x="8669018" y="3850492"/>
              <a:ext cx="850429" cy="1057291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Oval Callout 24"/>
                <p:cNvSpPr/>
                <p:nvPr/>
              </p:nvSpPr>
              <p:spPr bwMode="auto">
                <a:xfrm>
                  <a:off x="6791963" y="4021377"/>
                  <a:ext cx="1535184" cy="760893"/>
                </a:xfrm>
                <a:prstGeom prst="wedgeEllipseCallout">
                  <a:avLst>
                    <a:gd name="adj1" fmla="val 66591"/>
                    <a:gd name="adj2" fmla="val -30176"/>
                  </a:avLst>
                </a:prstGeom>
                <a:solidFill>
                  <a:srgbClr val="FEE9E6"/>
                </a:solidFill>
                <a:ln w="28575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 wrap="none" rtlCol="0" anchor="ctr"/>
                <a:lstStyle/>
                <a:p>
                  <a:pPr algn="ctr"/>
                  <a:r>
                    <a:rPr lang="en-US" sz="1100" b="1" dirty="0" smtClean="0"/>
                    <a:t>I’m in </a:t>
                  </a:r>
                  <a:r>
                    <a:rPr lang="en-US" sz="1100" b="1" dirty="0"/>
                    <a:t>W</a:t>
                  </a:r>
                  <a:r>
                    <a:rPr lang="en-US" sz="1100" b="1" dirty="0" smtClean="0"/>
                    <a:t>orld </a:t>
                  </a:r>
                  <a14:m>
                    <m:oMath xmlns:m="http://schemas.openxmlformats.org/officeDocument/2006/math">
                      <m:r>
                        <a:rPr lang="nb-NO" sz="1100" b="1" i="1" smtClean="0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nb-NO" sz="1100" b="1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a14:m>
                  <a:endParaRPr lang="en-US" sz="1100" b="1" dirty="0" smtClean="0"/>
                </a:p>
              </p:txBody>
            </p:sp>
          </mc:Choice>
          <mc:Fallback xmlns="">
            <p:sp>
              <p:nvSpPr>
                <p:cNvPr id="25" name="Oval Callout 2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791963" y="4021377"/>
                  <a:ext cx="1535184" cy="760893"/>
                </a:xfrm>
                <a:prstGeom prst="wedgeEllipseCallout">
                  <a:avLst>
                    <a:gd name="adj1" fmla="val 66591"/>
                    <a:gd name="adj2" fmla="val -30176"/>
                  </a:avLst>
                </a:prstGeom>
                <a:blipFill rotWithShape="0">
                  <a:blip r:embed="rId19"/>
                  <a:stretch>
                    <a:fillRect l="-467"/>
                  </a:stretch>
                </a:blipFill>
                <a:ln w="28575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ounded Rectangle 25"/>
                <p:cNvSpPr/>
                <p:nvPr/>
              </p:nvSpPr>
              <p:spPr bwMode="auto">
                <a:xfrm>
                  <a:off x="6226029" y="5172262"/>
                  <a:ext cx="5867742" cy="1049324"/>
                </a:xfrm>
                <a:prstGeom prst="roundRect">
                  <a:avLst/>
                </a:prstGeom>
                <a:solidFill>
                  <a:srgbClr val="ECECFA"/>
                </a:solidFill>
                <a:ln w="28575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indent="0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sz="1100" b="1" dirty="0" smtClean="0"/>
                    <a:t>Definition: </a:t>
                  </a:r>
                  <a:r>
                    <a:rPr lang="nb-NO" sz="1100" dirty="0" smtClean="0"/>
                    <a:t>The </a:t>
                  </a:r>
                  <a:r>
                    <a:rPr lang="nb-NO" sz="1100" b="1" dirty="0" smtClean="0"/>
                    <a:t>PRF-advantage </a:t>
                  </a:r>
                  <a:r>
                    <a:rPr lang="nb-NO" sz="1100" dirty="0" smtClean="0"/>
                    <a:t>of an adversary </a:t>
                  </a:r>
                  <a14:m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US" sz="1100" dirty="0" smtClean="0"/>
                    <a:t> is</a:t>
                  </a:r>
                </a:p>
                <a:p>
                  <a:pPr marL="0" marR="0" indent="0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1100" dirty="0" smtClean="0"/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Sup>
                          <m:sSubSupPr>
                            <m:ctrlP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100" b="1" i="0" smtClean="0">
                                <a:latin typeface="Cambria Math" panose="02040503050406030204" pitchFamily="18" charset="0"/>
                              </a:rPr>
                              <m:t>𝐀𝐝𝐯</m:t>
                            </m:r>
                          </m:e>
                          <m:sub>
                            <m: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nb-NO" sz="1100" b="0" i="0" smtClean="0">
                                <a:latin typeface="Cambria Math" panose="02040503050406030204" pitchFamily="18" charset="0"/>
                              </a:rPr>
                              <m:t>prf</m:t>
                            </m:r>
                          </m:sup>
                        </m:sSubSup>
                        <m:d>
                          <m:dPr>
                            <m:ctrlP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nb-NO" sz="11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a:rPr lang="nb-NO" sz="1100" b="0" i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nb-NO" sz="1100" b="0" i="1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100">
                                    <a:latin typeface="Cambria Math" panose="02040503050406030204" pitchFamily="18" charset="0"/>
                                  </a:rPr>
                                  <m:t>Pr</m:t>
                                </m:r>
                              </m:fName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1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nb-NO" sz="11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100" i="1" smtClean="0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e>
                                      <m:sup>
                                        <m:r>
                                          <a:rPr lang="nb-NO" sz="1100" b="0" i="1" smtClean="0"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  <m:r>
                                      <a:rPr lang="nb-NO" sz="1100" b="0" i="1" smtClean="0"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nb-NO" sz="1100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d>
                              </m:e>
                            </m:func>
                            <m:r>
                              <a:rPr lang="nb-NO" sz="11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US" sz="1100" dirty="0"/>
                </a:p>
              </p:txBody>
            </p:sp>
          </mc:Choice>
          <mc:Fallback xmlns="">
            <p:sp>
              <p:nvSpPr>
                <p:cNvPr id="26" name="Rounded 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226029" y="5172262"/>
                  <a:ext cx="5867742" cy="1049324"/>
                </a:xfrm>
                <a:prstGeom prst="roundRect">
                  <a:avLst/>
                </a:prstGeom>
                <a:blipFill rotWithShape="0">
                  <a:blip r:embed="rId20"/>
                  <a:stretch>
                    <a:fillRect/>
                  </a:stretch>
                </a:blipFill>
                <a:ln w="28575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19847" y="1951717"/>
              <a:ext cx="340056" cy="497171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/>
                <p:cNvSpPr/>
                <p:nvPr/>
              </p:nvSpPr>
              <p:spPr>
                <a:xfrm>
                  <a:off x="8799975" y="1588634"/>
                  <a:ext cx="444951" cy="3916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200" dirty="0"/>
                    <a:t> </a:t>
                  </a:r>
                  <a14:m>
                    <m:oMath xmlns:m="http://schemas.openxmlformats.org/officeDocument/2006/math">
                      <m:r>
                        <a:rPr lang="nb-NO" sz="1200" b="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8" name="Rectangle 2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99975" y="1588634"/>
                  <a:ext cx="444951" cy="391644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/>
                <p:cNvSpPr txBox="1"/>
                <p:nvPr/>
              </p:nvSpPr>
              <p:spPr>
                <a:xfrm rot="20253874">
                  <a:off x="8071516" y="2425554"/>
                  <a:ext cx="806480" cy="3046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oMath>
                    </m:oMathPara>
                  </a14:m>
                  <a:endParaRPr lang="en-US" sz="800" dirty="0" smtClean="0"/>
                </a:p>
              </p:txBody>
            </p:sp>
          </mc:Choice>
          <mc:Fallback xmlns="">
            <p:sp>
              <p:nvSpPr>
                <p:cNvPr id="29" name="TextBox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0253874">
                  <a:off x="8071516" y="2425554"/>
                  <a:ext cx="806480" cy="304612"/>
                </a:xfrm>
                <a:prstGeom prst="rect">
                  <a:avLst/>
                </a:prstGeom>
                <a:blipFill rotWithShape="0">
                  <a:blip r:embed="rId2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 rot="1814794">
                  <a:off x="9188877" y="2394451"/>
                  <a:ext cx="701439" cy="3046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oMath>
                    </m:oMathPara>
                  </a14:m>
                  <a:endParaRPr lang="en-US" sz="800" dirty="0" smtClean="0"/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814794">
                  <a:off x="9188877" y="2394451"/>
                  <a:ext cx="701439" cy="304612"/>
                </a:xfrm>
                <a:prstGeom prst="rect">
                  <a:avLst/>
                </a:prstGeom>
                <a:blipFill rotWithShape="0">
                  <a:blip r:embed="rId2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98029267"/>
                  </p:ext>
                </p:extLst>
              </p:nvPr>
            </p:nvGraphicFramePr>
            <p:xfrm>
              <a:off x="1106435" y="2276038"/>
              <a:ext cx="4857702" cy="218579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85770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2511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735496">
                    <a:tc>
                      <a:txBody>
                        <a:bodyPr/>
                        <a:lstStyle/>
                        <a:p>
                          <a:pPr marL="266700" marR="0" indent="-2667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Choose</a:t>
                          </a: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≠</m:t>
                              </m:r>
                              <m:sSup>
                                <m:sSupPr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sSup>
                                <m:sSupPr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200" b="0" i="1" baseline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baseline="0" smtClean="0">
                                          <a:latin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oMath>
                          </a14:m>
                          <a:endParaRPr lang="nb-NO" sz="1200" b="0" i="0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Query</a:t>
                          </a: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2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dirty="0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nb-NO" sz="1200" b="0" i="1" dirty="0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oMath>
                          </a14:m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to challenger</a:t>
                          </a: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Receive back </a:t>
                          </a:r>
                          <a:r>
                            <a:rPr lang="nb-NO" sz="1200" b="0" i="1" dirty="0" smtClean="0">
                              <a:latin typeface="Cambria Math" panose="02040503050406030204" pitchFamily="18" charset="0"/>
                            </a:rPr>
                            <a:t>either</a:t>
                          </a: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p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oMath>
                          </a14:m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                  </a:t>
                          </a:r>
                          <a:r>
                            <a:rPr lang="nb-NO" sz="1200" b="0" i="0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 //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oMath>
                          </a14:m>
                          <a:r>
                            <a:rPr lang="nb-NO" sz="1200" b="0" i="0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/>
                          </a:r>
                          <a:br>
                            <a:rPr lang="nb-NO" sz="1200" b="0" i="0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a:b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0" i="1" dirty="0" smtClean="0">
                              <a:latin typeface="Cambria Math" panose="02040503050406030204" pitchFamily="18" charset="0"/>
                            </a:rPr>
                            <a:t>or</a:t>
                          </a: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 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m:rPr>
                                  <m:nor/>
                                </m:rPr>
                                <a:rPr lang="nb-NO" sz="1200" b="0" i="0" dirty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nb-NO" sz="1200" b="0" i="0" dirty="0" smtClean="0">
                                  <a:latin typeface="Cambria Math" panose="02040503050406030204" pitchFamily="18" charset="0"/>
                                </a:rPr>
                                <m:t>and</m:t>
                              </m:r>
                              <m:r>
                                <m:rPr>
                                  <m:nor/>
                                </m:rPr>
                                <a:rPr lang="nb-NO" sz="1200" b="0" i="0" dirty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oMath>
                          </a14:m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                                                   </a:t>
                          </a: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 </a:t>
                          </a:r>
                          <a:r>
                            <a:rPr lang="nb-NO" sz="1200" b="0" i="0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//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oMath>
                          </a14:m>
                          <a:endParaRPr lang="nb-NO" sz="1200" b="0" i="0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i="0" dirty="0" smtClean="0">
                              <a:latin typeface="Cambria Math" panose="02040503050406030204" pitchFamily="18" charset="0"/>
                            </a:rPr>
                            <a:t>if</a:t>
                          </a: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sSup>
                                <m:sSupPr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p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sSup>
                                <m:sSupPr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oMath>
                          </a14:m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: o</a:t>
                          </a: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utput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oMath>
                          </a14:m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/>
                          </a:r>
                          <a:b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</a:b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i="0" baseline="0" dirty="0" smtClean="0">
                              <a:latin typeface="Cambria Math" panose="02040503050406030204" pitchFamily="18" charset="0"/>
                            </a:rPr>
                            <a:t>else:</a:t>
                          </a: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 output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oMath>
                          </a14:m>
                          <a:endParaRPr lang="nb-NO" sz="1200" b="0" i="0" dirty="0" smtClean="0"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98029267"/>
                  </p:ext>
                </p:extLst>
              </p:nvPr>
            </p:nvGraphicFramePr>
            <p:xfrm>
              <a:off x="1106435" y="2276038"/>
              <a:ext cx="4857702" cy="218579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85770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5"/>
                          <a:stretch>
                            <a:fillRect l="-125" t="-1818" r="-251" b="-5581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850517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5"/>
                          <a:stretch>
                            <a:fillRect l="-125" t="-18421" r="-251" b="-9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2" name="Table 3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43242201"/>
                  </p:ext>
                </p:extLst>
              </p:nvPr>
            </p:nvGraphicFramePr>
            <p:xfrm>
              <a:off x="10137188" y="1219391"/>
              <a:ext cx="1555883" cy="13127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55883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27992">
                    <a:tc>
                      <a:txBody>
                        <a:bodyPr/>
                        <a:lstStyle/>
                        <a:p>
                          <a:r>
                            <a:rPr lang="en-US" sz="10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0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067758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nb-NO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←[ ]</m:t>
                                </m:r>
                              </m:oMath>
                            </m:oMathPara>
                          </a14:m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000" b="0" i="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0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1000" b="0" i="0" dirty="0" err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if</a:t>
                          </a: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=⊥:</m:t>
                              </m:r>
                            </m:oMath>
                          </a14:m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1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 </m:t>
                              </m:r>
                            </m:oMath>
                          </a14:m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 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0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000" b="0" i="0" dirty="0" err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</m:oMath>
                          </a14:m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2" name="Table 3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43242201"/>
                  </p:ext>
                </p:extLst>
              </p:nvPr>
            </p:nvGraphicFramePr>
            <p:xfrm>
              <a:off x="10137188" y="1219391"/>
              <a:ext cx="1555883" cy="13127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5588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43840">
                    <a:tc>
                      <a:txBody>
                        <a:bodyPr/>
                        <a:lstStyle/>
                        <a:p>
                          <a:r>
                            <a:rPr lang="en-US" sz="10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0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068896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6"/>
                          <a:stretch>
                            <a:fillRect l="-389" t="-23864" r="-778" b="-340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3657911" y="5008423"/>
                <a:ext cx="1563391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7911" y="5008423"/>
                <a:ext cx="1563391" cy="338554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692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Define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𝐹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1800" dirty="0"/>
                  <a:t> by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⊕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 smtClean="0"/>
                  <a:t>Claim: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1800" dirty="0" smtClean="0"/>
                  <a:t> is not a secure PRF</a:t>
                </a:r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4349960" y="5000882"/>
                <a:ext cx="7035502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</m:t>
                      </m:r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func>
                            <m:func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e>
                              </m:d>
                            </m:e>
                          </m:func>
                        </m:e>
                      </m:func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func>
                            <m:func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=0</m:t>
                                  </m:r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9960" y="5000882"/>
                <a:ext cx="7035502" cy="33855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4077779" y="5437957"/>
                <a:ext cx="7035502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</m:t>
                      </m:r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func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          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2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7779" y="5437957"/>
                <a:ext cx="7035502" cy="338554"/>
              </a:xfrm>
              <a:prstGeom prst="rect">
                <a:avLst/>
              </a:prstGeom>
              <a:blipFill rotWithShape="0">
                <a:blip r:embed="rId5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848535" y="6321621"/>
                <a:ext cx="8286266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  1⋅1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2                                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(1 − </m:t>
                      </m:r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2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8535" y="6321621"/>
                <a:ext cx="8286266" cy="338554"/>
              </a:xfrm>
              <a:prstGeom prst="rect">
                <a:avLst/>
              </a:prstGeom>
              <a:blipFill rotWithShape="0">
                <a:blip r:embed="rId6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4139438" y="5922704"/>
                <a:ext cx="7286859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</m:t>
                      </m:r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</m:fName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func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2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438" y="5922704"/>
                <a:ext cx="7286859" cy="338554"/>
              </a:xfrm>
              <a:prstGeom prst="rect">
                <a:avLst/>
              </a:prstGeom>
              <a:blipFill rotWithShape="0">
                <a:blip r:embed="rId13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Table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74947172"/>
                  </p:ext>
                </p:extLst>
              </p:nvPr>
            </p:nvGraphicFramePr>
            <p:xfrm>
              <a:off x="7375297" y="1236377"/>
              <a:ext cx="1446227" cy="12957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46227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16497">
                    <a:tc>
                      <a:txBody>
                        <a:bodyPr/>
                        <a:lstStyle/>
                        <a:p>
                          <a:r>
                            <a:rPr lang="en-US" sz="10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0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05191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𝐾</m:t>
                                </m:r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a:rPr lang="nb-NO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sSup>
                                  <m:sSupPr>
                                    <m:ctrlPr>
                                      <a:rPr lang="nb-NO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𝑘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000" b="0" i="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0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0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1000" b="0" i="0" dirty="0" err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Table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74947172"/>
                  </p:ext>
                </p:extLst>
              </p:nvPr>
            </p:nvGraphicFramePr>
            <p:xfrm>
              <a:off x="7375297" y="1236377"/>
              <a:ext cx="1446227" cy="12957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46227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243840">
                    <a:tc>
                      <a:txBody>
                        <a:bodyPr/>
                        <a:lstStyle/>
                        <a:p>
                          <a:r>
                            <a:rPr lang="en-US" sz="10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0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10519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6"/>
                          <a:stretch>
                            <a:fillRect l="-418" t="-23563" r="-837" b="-11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21" name="Group 20"/>
          <p:cNvGrpSpPr>
            <a:grpSpLocks noChangeAspect="1"/>
          </p:cNvGrpSpPr>
          <p:nvPr/>
        </p:nvGrpSpPr>
        <p:grpSpPr>
          <a:xfrm>
            <a:off x="7454566" y="1490459"/>
            <a:ext cx="4150097" cy="3276763"/>
            <a:chOff x="6226029" y="1588634"/>
            <a:chExt cx="5867742" cy="4632952"/>
          </a:xfrm>
        </p:grpSpPr>
        <p:cxnSp>
          <p:nvCxnSpPr>
            <p:cNvPr id="22" name="Straight Arrow Connector 21"/>
            <p:cNvCxnSpPr/>
            <p:nvPr/>
          </p:nvCxnSpPr>
          <p:spPr bwMode="auto">
            <a:xfrm>
              <a:off x="7901420" y="3257483"/>
              <a:ext cx="849649" cy="631429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Straight Arrow Connector 22"/>
            <p:cNvCxnSpPr/>
            <p:nvPr/>
          </p:nvCxnSpPr>
          <p:spPr bwMode="auto">
            <a:xfrm flipH="1">
              <a:off x="9372575" y="3263260"/>
              <a:ext cx="834424" cy="707592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46" t="10399" r="23520" b="9309"/>
            <a:stretch/>
          </p:blipFill>
          <p:spPr>
            <a:xfrm>
              <a:off x="8669018" y="3850492"/>
              <a:ext cx="850429" cy="1057291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Oval Callout 24"/>
                <p:cNvSpPr/>
                <p:nvPr/>
              </p:nvSpPr>
              <p:spPr bwMode="auto">
                <a:xfrm>
                  <a:off x="6791963" y="4021377"/>
                  <a:ext cx="1535184" cy="760893"/>
                </a:xfrm>
                <a:prstGeom prst="wedgeEllipseCallout">
                  <a:avLst>
                    <a:gd name="adj1" fmla="val 66591"/>
                    <a:gd name="adj2" fmla="val -30176"/>
                  </a:avLst>
                </a:prstGeom>
                <a:solidFill>
                  <a:srgbClr val="FEE9E6"/>
                </a:solidFill>
                <a:ln w="28575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 wrap="none" rtlCol="0" anchor="ctr"/>
                <a:lstStyle/>
                <a:p>
                  <a:pPr algn="ctr"/>
                  <a:r>
                    <a:rPr lang="en-US" sz="1100" b="1" dirty="0" smtClean="0"/>
                    <a:t>I’m in </a:t>
                  </a:r>
                  <a:r>
                    <a:rPr lang="en-US" sz="1100" b="1" dirty="0"/>
                    <a:t>W</a:t>
                  </a:r>
                  <a:r>
                    <a:rPr lang="en-US" sz="1100" b="1" dirty="0" smtClean="0"/>
                    <a:t>orld </a:t>
                  </a:r>
                  <a14:m>
                    <m:oMath xmlns:m="http://schemas.openxmlformats.org/officeDocument/2006/math">
                      <m:r>
                        <a:rPr lang="nb-NO" sz="1100" b="1" i="1" smtClean="0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nb-NO" sz="1100" b="1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a14:m>
                  <a:endParaRPr lang="en-US" sz="1100" b="1" dirty="0" smtClean="0"/>
                </a:p>
              </p:txBody>
            </p:sp>
          </mc:Choice>
          <mc:Fallback xmlns="">
            <p:sp>
              <p:nvSpPr>
                <p:cNvPr id="25" name="Oval Callout 2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791963" y="4021377"/>
                  <a:ext cx="1535184" cy="760893"/>
                </a:xfrm>
                <a:prstGeom prst="wedgeEllipseCallout">
                  <a:avLst>
                    <a:gd name="adj1" fmla="val 66591"/>
                    <a:gd name="adj2" fmla="val -30176"/>
                  </a:avLst>
                </a:prstGeom>
                <a:blipFill rotWithShape="0">
                  <a:blip r:embed="rId19"/>
                  <a:stretch>
                    <a:fillRect l="-467"/>
                  </a:stretch>
                </a:blipFill>
                <a:ln w="28575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ounded Rectangle 25"/>
                <p:cNvSpPr/>
                <p:nvPr/>
              </p:nvSpPr>
              <p:spPr bwMode="auto">
                <a:xfrm>
                  <a:off x="6226029" y="5172262"/>
                  <a:ext cx="5867742" cy="1049324"/>
                </a:xfrm>
                <a:prstGeom prst="roundRect">
                  <a:avLst/>
                </a:prstGeom>
                <a:solidFill>
                  <a:srgbClr val="ECECFA"/>
                </a:solidFill>
                <a:ln w="28575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indent="0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sz="1100" b="1" dirty="0" smtClean="0"/>
                    <a:t>Definition: </a:t>
                  </a:r>
                  <a:r>
                    <a:rPr lang="nb-NO" sz="1100" dirty="0" smtClean="0"/>
                    <a:t>The </a:t>
                  </a:r>
                  <a:r>
                    <a:rPr lang="nb-NO" sz="1100" b="1" dirty="0" smtClean="0"/>
                    <a:t>PRF-advantage </a:t>
                  </a:r>
                  <a:r>
                    <a:rPr lang="nb-NO" sz="1100" dirty="0" smtClean="0"/>
                    <a:t>of an adversary </a:t>
                  </a:r>
                  <a14:m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US" sz="1100" dirty="0" smtClean="0"/>
                    <a:t> is</a:t>
                  </a:r>
                </a:p>
                <a:p>
                  <a:pPr marL="0" marR="0" indent="0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1100" dirty="0" smtClean="0"/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Sup>
                          <m:sSubSupPr>
                            <m:ctrlP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100" b="1" i="0" smtClean="0">
                                <a:latin typeface="Cambria Math" panose="02040503050406030204" pitchFamily="18" charset="0"/>
                              </a:rPr>
                              <m:t>𝐀𝐝𝐯</m:t>
                            </m:r>
                          </m:e>
                          <m:sub>
                            <m: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nb-NO" sz="1100" b="0" i="0" smtClean="0">
                                <a:latin typeface="Cambria Math" panose="02040503050406030204" pitchFamily="18" charset="0"/>
                              </a:rPr>
                              <m:t>prf</m:t>
                            </m:r>
                          </m:sup>
                        </m:sSubSup>
                        <m:d>
                          <m:dPr>
                            <m:ctrlP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nb-NO" sz="11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a:rPr lang="nb-NO" sz="1100" b="0" i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nb-NO" sz="1100" b="0" i="1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100">
                                    <a:latin typeface="Cambria Math" panose="02040503050406030204" pitchFamily="18" charset="0"/>
                                  </a:rPr>
                                  <m:t>Pr</m:t>
                                </m:r>
                              </m:fName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1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nb-NO" sz="11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100" i="1" smtClean="0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e>
                                      <m:sup>
                                        <m:r>
                                          <a:rPr lang="nb-NO" sz="1100" b="0" i="1" smtClean="0"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  <m:r>
                                      <a:rPr lang="nb-NO" sz="1100" b="0" i="1" smtClean="0"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nb-NO" sz="1100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d>
                              </m:e>
                            </m:func>
                            <m:r>
                              <a:rPr lang="nb-NO" sz="11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US" sz="1100" dirty="0"/>
                </a:p>
              </p:txBody>
            </p:sp>
          </mc:Choice>
          <mc:Fallback xmlns="">
            <p:sp>
              <p:nvSpPr>
                <p:cNvPr id="26" name="Rounded 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226029" y="5172262"/>
                  <a:ext cx="5867742" cy="1049324"/>
                </a:xfrm>
                <a:prstGeom prst="roundRect">
                  <a:avLst/>
                </a:prstGeom>
                <a:blipFill rotWithShape="0">
                  <a:blip r:embed="rId20"/>
                  <a:stretch>
                    <a:fillRect/>
                  </a:stretch>
                </a:blipFill>
                <a:ln w="28575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19847" y="1951717"/>
              <a:ext cx="340056" cy="497171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/>
                <p:cNvSpPr/>
                <p:nvPr/>
              </p:nvSpPr>
              <p:spPr>
                <a:xfrm>
                  <a:off x="8799975" y="1588634"/>
                  <a:ext cx="444951" cy="3916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200" dirty="0"/>
                    <a:t> </a:t>
                  </a:r>
                  <a14:m>
                    <m:oMath xmlns:m="http://schemas.openxmlformats.org/officeDocument/2006/math">
                      <m:r>
                        <a:rPr lang="nb-NO" sz="1200" b="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8" name="Rectangle 2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99975" y="1588634"/>
                  <a:ext cx="444951" cy="391644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/>
                <p:cNvSpPr txBox="1"/>
                <p:nvPr/>
              </p:nvSpPr>
              <p:spPr>
                <a:xfrm rot="20253874">
                  <a:off x="8071516" y="2425554"/>
                  <a:ext cx="806480" cy="3046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oMath>
                    </m:oMathPara>
                  </a14:m>
                  <a:endParaRPr lang="en-US" sz="800" dirty="0" smtClean="0"/>
                </a:p>
              </p:txBody>
            </p:sp>
          </mc:Choice>
          <mc:Fallback xmlns="">
            <p:sp>
              <p:nvSpPr>
                <p:cNvPr id="29" name="TextBox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0253874">
                  <a:off x="8071516" y="2425554"/>
                  <a:ext cx="806480" cy="304612"/>
                </a:xfrm>
                <a:prstGeom prst="rect">
                  <a:avLst/>
                </a:prstGeom>
                <a:blipFill rotWithShape="0">
                  <a:blip r:embed="rId2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 rot="1814794">
                  <a:off x="9188877" y="2394451"/>
                  <a:ext cx="701439" cy="3046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oMath>
                    </m:oMathPara>
                  </a14:m>
                  <a:endParaRPr lang="en-US" sz="800" dirty="0" smtClean="0"/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814794">
                  <a:off x="9188877" y="2394451"/>
                  <a:ext cx="701439" cy="304612"/>
                </a:xfrm>
                <a:prstGeom prst="rect">
                  <a:avLst/>
                </a:prstGeom>
                <a:blipFill rotWithShape="0">
                  <a:blip r:embed="rId2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98029267"/>
                  </p:ext>
                </p:extLst>
              </p:nvPr>
            </p:nvGraphicFramePr>
            <p:xfrm>
              <a:off x="1106435" y="2276038"/>
              <a:ext cx="4857702" cy="218579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85770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2511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735496">
                    <a:tc>
                      <a:txBody>
                        <a:bodyPr/>
                        <a:lstStyle/>
                        <a:p>
                          <a:pPr marL="266700" marR="0" indent="-2667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Choose</a:t>
                          </a: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≠</m:t>
                              </m:r>
                              <m:sSup>
                                <m:sSupPr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sSup>
                                <m:sSupPr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200" b="0" i="1" baseline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baseline="0" smtClean="0">
                                          <a:latin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oMath>
                          </a14:m>
                          <a:endParaRPr lang="nb-NO" sz="1200" b="0" i="0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Query</a:t>
                          </a: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2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dirty="0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nb-NO" sz="1200" b="0" i="1" dirty="0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oMath>
                          </a14:m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to challenger</a:t>
                          </a: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Receive back </a:t>
                          </a:r>
                          <a:r>
                            <a:rPr lang="nb-NO" sz="1200" b="0" i="1" dirty="0" smtClean="0">
                              <a:latin typeface="Cambria Math" panose="02040503050406030204" pitchFamily="18" charset="0"/>
                            </a:rPr>
                            <a:t>either</a:t>
                          </a: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p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oMath>
                          </a14:m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                  </a:t>
                          </a:r>
                          <a:r>
                            <a:rPr lang="nb-NO" sz="1200" b="0" i="0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 //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oMath>
                          </a14:m>
                          <a:r>
                            <a:rPr lang="nb-NO" sz="1200" b="0" i="0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/>
                          </a:r>
                          <a:br>
                            <a:rPr lang="nb-NO" sz="1200" b="0" i="0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a:b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0" i="1" dirty="0" smtClean="0">
                              <a:latin typeface="Cambria Math" panose="02040503050406030204" pitchFamily="18" charset="0"/>
                            </a:rPr>
                            <a:t>or</a:t>
                          </a: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 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m:rPr>
                                  <m:nor/>
                                </m:rPr>
                                <a:rPr lang="nb-NO" sz="1200" b="0" i="0" dirty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nb-NO" sz="1200" b="0" i="0" dirty="0" smtClean="0">
                                  <a:latin typeface="Cambria Math" panose="02040503050406030204" pitchFamily="18" charset="0"/>
                                </a:rPr>
                                <m:t>and</m:t>
                              </m:r>
                              <m:r>
                                <m:rPr>
                                  <m:nor/>
                                </m:rPr>
                                <a:rPr lang="nb-NO" sz="1200" b="0" i="0" dirty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oMath>
                          </a14:m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                                                   </a:t>
                          </a: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 </a:t>
                          </a:r>
                          <a:r>
                            <a:rPr lang="nb-NO" sz="1200" b="0" i="0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//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oMath>
                          </a14:m>
                          <a:endParaRPr lang="nb-NO" sz="1200" b="0" i="0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i="0" dirty="0" smtClean="0">
                              <a:latin typeface="Cambria Math" panose="02040503050406030204" pitchFamily="18" charset="0"/>
                            </a:rPr>
                            <a:t>if</a:t>
                          </a: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sSup>
                                <m:sSupPr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p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sSup>
                                <m:sSupPr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oMath>
                          </a14:m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: o</a:t>
                          </a: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utput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oMath>
                          </a14:m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/>
                          </a:r>
                          <a:b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</a:b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i="0" baseline="0" dirty="0" smtClean="0">
                              <a:latin typeface="Cambria Math" panose="02040503050406030204" pitchFamily="18" charset="0"/>
                            </a:rPr>
                            <a:t>else:</a:t>
                          </a: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 output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oMath>
                          </a14:m>
                          <a:endParaRPr lang="nb-NO" sz="1200" b="0" i="0" dirty="0" smtClean="0"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98029267"/>
                  </p:ext>
                </p:extLst>
              </p:nvPr>
            </p:nvGraphicFramePr>
            <p:xfrm>
              <a:off x="1106435" y="2276038"/>
              <a:ext cx="4857702" cy="218579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85770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5"/>
                          <a:stretch>
                            <a:fillRect l="-125" t="-1818" r="-251" b="-5581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850517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5"/>
                          <a:stretch>
                            <a:fillRect l="-125" t="-18421" r="-251" b="-9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2" name="Table 3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43242201"/>
                  </p:ext>
                </p:extLst>
              </p:nvPr>
            </p:nvGraphicFramePr>
            <p:xfrm>
              <a:off x="10137188" y="1219391"/>
              <a:ext cx="1555883" cy="13127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55883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27992">
                    <a:tc>
                      <a:txBody>
                        <a:bodyPr/>
                        <a:lstStyle/>
                        <a:p>
                          <a:r>
                            <a:rPr lang="en-US" sz="10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0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067758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nb-NO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←[ ]</m:t>
                                </m:r>
                              </m:oMath>
                            </m:oMathPara>
                          </a14:m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000" b="0" i="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0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1000" b="0" i="0" dirty="0" err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if</a:t>
                          </a: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=⊥:</m:t>
                              </m:r>
                            </m:oMath>
                          </a14:m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1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 </m:t>
                              </m:r>
                            </m:oMath>
                          </a14:m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 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0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000" b="0" i="0" dirty="0" err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</m:oMath>
                          </a14:m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2" name="Table 3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43242201"/>
                  </p:ext>
                </p:extLst>
              </p:nvPr>
            </p:nvGraphicFramePr>
            <p:xfrm>
              <a:off x="10137188" y="1219391"/>
              <a:ext cx="1555883" cy="13127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5588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43840">
                    <a:tc>
                      <a:txBody>
                        <a:bodyPr/>
                        <a:lstStyle/>
                        <a:p>
                          <a:r>
                            <a:rPr lang="en-US" sz="10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0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068896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6"/>
                          <a:stretch>
                            <a:fillRect l="-389" t="-23864" r="-778" b="-340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3657911" y="5008423"/>
                <a:ext cx="1563391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7911" y="5008423"/>
                <a:ext cx="1563391" cy="338554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969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Define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𝐹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1800" dirty="0"/>
                  <a:t> by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⊕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 smtClean="0"/>
                  <a:t>Claim: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1800" dirty="0" smtClean="0"/>
                  <a:t> is not a secure PRF</a:t>
                </a:r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4349960" y="5000882"/>
                <a:ext cx="7035502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</m:t>
                      </m:r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func>
                            <m:func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e>
                              </m:d>
                            </m:e>
                          </m:func>
                        </m:e>
                      </m:func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func>
                            <m:func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=0</m:t>
                                  </m:r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9960" y="5000882"/>
                <a:ext cx="7035502" cy="33855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4077779" y="5437957"/>
                <a:ext cx="7035502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</m:t>
                      </m:r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func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          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2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7779" y="5437957"/>
                <a:ext cx="7035502" cy="338554"/>
              </a:xfrm>
              <a:prstGeom prst="rect">
                <a:avLst/>
              </a:prstGeom>
              <a:blipFill rotWithShape="0">
                <a:blip r:embed="rId5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848535" y="6323951"/>
                <a:ext cx="8286266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  1⋅1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2                                       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(1 − </m:t>
                      </m:r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2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8535" y="6323951"/>
                <a:ext cx="8286266" cy="338554"/>
              </a:xfrm>
              <a:prstGeom prst="rect">
                <a:avLst/>
              </a:prstGeom>
              <a:blipFill rotWithShape="0">
                <a:blip r:embed="rId6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4139438" y="5922704"/>
                <a:ext cx="7286859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</m:t>
                      </m:r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</m:fName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func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2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438" y="5922704"/>
                <a:ext cx="7286859" cy="338554"/>
              </a:xfrm>
              <a:prstGeom prst="rect">
                <a:avLst/>
              </a:prstGeom>
              <a:blipFill rotWithShape="0">
                <a:blip r:embed="rId13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Table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74947172"/>
                  </p:ext>
                </p:extLst>
              </p:nvPr>
            </p:nvGraphicFramePr>
            <p:xfrm>
              <a:off x="7375297" y="1236377"/>
              <a:ext cx="1446227" cy="12957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46227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16497">
                    <a:tc>
                      <a:txBody>
                        <a:bodyPr/>
                        <a:lstStyle/>
                        <a:p>
                          <a:r>
                            <a:rPr lang="en-US" sz="10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0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05191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𝐾</m:t>
                                </m:r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a:rPr lang="nb-NO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sSup>
                                  <m:sSupPr>
                                    <m:ctrlPr>
                                      <a:rPr lang="nb-NO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𝑘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000" b="0" i="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0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0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1000" b="0" i="0" dirty="0" err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Table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74947172"/>
                  </p:ext>
                </p:extLst>
              </p:nvPr>
            </p:nvGraphicFramePr>
            <p:xfrm>
              <a:off x="7375297" y="1236377"/>
              <a:ext cx="1446227" cy="12957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46227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243840">
                    <a:tc>
                      <a:txBody>
                        <a:bodyPr/>
                        <a:lstStyle/>
                        <a:p>
                          <a:r>
                            <a:rPr lang="en-US" sz="10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0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10519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6"/>
                          <a:stretch>
                            <a:fillRect l="-418" t="-23563" r="-837" b="-11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21" name="Group 20"/>
          <p:cNvGrpSpPr>
            <a:grpSpLocks noChangeAspect="1"/>
          </p:cNvGrpSpPr>
          <p:nvPr/>
        </p:nvGrpSpPr>
        <p:grpSpPr>
          <a:xfrm>
            <a:off x="7454566" y="1490459"/>
            <a:ext cx="4150097" cy="3276763"/>
            <a:chOff x="6226029" y="1588634"/>
            <a:chExt cx="5867742" cy="4632952"/>
          </a:xfrm>
        </p:grpSpPr>
        <p:cxnSp>
          <p:nvCxnSpPr>
            <p:cNvPr id="22" name="Straight Arrow Connector 21"/>
            <p:cNvCxnSpPr/>
            <p:nvPr/>
          </p:nvCxnSpPr>
          <p:spPr bwMode="auto">
            <a:xfrm>
              <a:off x="7901420" y="3257483"/>
              <a:ext cx="849649" cy="631429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Straight Arrow Connector 22"/>
            <p:cNvCxnSpPr/>
            <p:nvPr/>
          </p:nvCxnSpPr>
          <p:spPr bwMode="auto">
            <a:xfrm flipH="1">
              <a:off x="9372575" y="3263260"/>
              <a:ext cx="834424" cy="707592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46" t="10399" r="23520" b="9309"/>
            <a:stretch/>
          </p:blipFill>
          <p:spPr>
            <a:xfrm>
              <a:off x="8669018" y="3850492"/>
              <a:ext cx="850429" cy="1057291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Oval Callout 24"/>
                <p:cNvSpPr/>
                <p:nvPr/>
              </p:nvSpPr>
              <p:spPr bwMode="auto">
                <a:xfrm>
                  <a:off x="6791963" y="4021377"/>
                  <a:ext cx="1535184" cy="760893"/>
                </a:xfrm>
                <a:prstGeom prst="wedgeEllipseCallout">
                  <a:avLst>
                    <a:gd name="adj1" fmla="val 66591"/>
                    <a:gd name="adj2" fmla="val -30176"/>
                  </a:avLst>
                </a:prstGeom>
                <a:solidFill>
                  <a:srgbClr val="FEE9E6"/>
                </a:solidFill>
                <a:ln w="28575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 wrap="none" rtlCol="0" anchor="ctr"/>
                <a:lstStyle/>
                <a:p>
                  <a:pPr algn="ctr"/>
                  <a:r>
                    <a:rPr lang="en-US" sz="1100" b="1" dirty="0" smtClean="0"/>
                    <a:t>I’m in </a:t>
                  </a:r>
                  <a:r>
                    <a:rPr lang="en-US" sz="1100" b="1" dirty="0"/>
                    <a:t>W</a:t>
                  </a:r>
                  <a:r>
                    <a:rPr lang="en-US" sz="1100" b="1" dirty="0" smtClean="0"/>
                    <a:t>orld </a:t>
                  </a:r>
                  <a14:m>
                    <m:oMath xmlns:m="http://schemas.openxmlformats.org/officeDocument/2006/math">
                      <m:r>
                        <a:rPr lang="nb-NO" sz="1100" b="1" i="1" smtClean="0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nb-NO" sz="1100" b="1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a14:m>
                  <a:endParaRPr lang="en-US" sz="1100" b="1" dirty="0" smtClean="0"/>
                </a:p>
              </p:txBody>
            </p:sp>
          </mc:Choice>
          <mc:Fallback xmlns="">
            <p:sp>
              <p:nvSpPr>
                <p:cNvPr id="25" name="Oval Callout 2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791963" y="4021377"/>
                  <a:ext cx="1535184" cy="760893"/>
                </a:xfrm>
                <a:prstGeom prst="wedgeEllipseCallout">
                  <a:avLst>
                    <a:gd name="adj1" fmla="val 66591"/>
                    <a:gd name="adj2" fmla="val -30176"/>
                  </a:avLst>
                </a:prstGeom>
                <a:blipFill rotWithShape="0">
                  <a:blip r:embed="rId19"/>
                  <a:stretch>
                    <a:fillRect l="-467"/>
                  </a:stretch>
                </a:blipFill>
                <a:ln w="28575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ounded Rectangle 25"/>
                <p:cNvSpPr/>
                <p:nvPr/>
              </p:nvSpPr>
              <p:spPr bwMode="auto">
                <a:xfrm>
                  <a:off x="6226029" y="5172262"/>
                  <a:ext cx="5867742" cy="1049324"/>
                </a:xfrm>
                <a:prstGeom prst="roundRect">
                  <a:avLst/>
                </a:prstGeom>
                <a:solidFill>
                  <a:srgbClr val="ECECFA"/>
                </a:solidFill>
                <a:ln w="28575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indent="0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sz="1100" b="1" dirty="0" smtClean="0"/>
                    <a:t>Definition: </a:t>
                  </a:r>
                  <a:r>
                    <a:rPr lang="nb-NO" sz="1100" dirty="0" smtClean="0"/>
                    <a:t>The </a:t>
                  </a:r>
                  <a:r>
                    <a:rPr lang="nb-NO" sz="1100" b="1" dirty="0" smtClean="0"/>
                    <a:t>PRF-advantage </a:t>
                  </a:r>
                  <a:r>
                    <a:rPr lang="nb-NO" sz="1100" dirty="0" smtClean="0"/>
                    <a:t>of an adversary </a:t>
                  </a:r>
                  <a14:m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US" sz="1100" dirty="0" smtClean="0"/>
                    <a:t> is</a:t>
                  </a:r>
                </a:p>
                <a:p>
                  <a:pPr marL="0" marR="0" indent="0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1100" dirty="0" smtClean="0"/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Sup>
                          <m:sSubSupPr>
                            <m:ctrlP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100" b="1" i="0" smtClean="0">
                                <a:latin typeface="Cambria Math" panose="02040503050406030204" pitchFamily="18" charset="0"/>
                              </a:rPr>
                              <m:t>𝐀𝐝𝐯</m:t>
                            </m:r>
                          </m:e>
                          <m:sub>
                            <m: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nb-NO" sz="1100" b="0" i="0" smtClean="0">
                                <a:latin typeface="Cambria Math" panose="02040503050406030204" pitchFamily="18" charset="0"/>
                              </a:rPr>
                              <m:t>prf</m:t>
                            </m:r>
                          </m:sup>
                        </m:sSubSup>
                        <m:d>
                          <m:dPr>
                            <m:ctrlP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nb-NO" sz="11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a:rPr lang="nb-NO" sz="1100" b="0" i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nb-NO" sz="1100" b="0" i="1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100">
                                    <a:latin typeface="Cambria Math" panose="02040503050406030204" pitchFamily="18" charset="0"/>
                                  </a:rPr>
                                  <m:t>Pr</m:t>
                                </m:r>
                              </m:fName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1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nb-NO" sz="11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100" i="1" smtClean="0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e>
                                      <m:sup>
                                        <m:r>
                                          <a:rPr lang="nb-NO" sz="1100" b="0" i="1" smtClean="0"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  <m:r>
                                      <a:rPr lang="nb-NO" sz="1100" b="0" i="1" smtClean="0"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nb-NO" sz="1100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d>
                              </m:e>
                            </m:func>
                            <m:r>
                              <a:rPr lang="nb-NO" sz="11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US" sz="1100" dirty="0"/>
                </a:p>
              </p:txBody>
            </p:sp>
          </mc:Choice>
          <mc:Fallback xmlns="">
            <p:sp>
              <p:nvSpPr>
                <p:cNvPr id="26" name="Rounded 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226029" y="5172262"/>
                  <a:ext cx="5867742" cy="1049324"/>
                </a:xfrm>
                <a:prstGeom prst="roundRect">
                  <a:avLst/>
                </a:prstGeom>
                <a:blipFill rotWithShape="0">
                  <a:blip r:embed="rId20"/>
                  <a:stretch>
                    <a:fillRect/>
                  </a:stretch>
                </a:blipFill>
                <a:ln w="28575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19847" y="1951717"/>
              <a:ext cx="340056" cy="497171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/>
                <p:cNvSpPr/>
                <p:nvPr/>
              </p:nvSpPr>
              <p:spPr>
                <a:xfrm>
                  <a:off x="8799975" y="1588634"/>
                  <a:ext cx="444951" cy="3916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200" dirty="0"/>
                    <a:t> </a:t>
                  </a:r>
                  <a14:m>
                    <m:oMath xmlns:m="http://schemas.openxmlformats.org/officeDocument/2006/math">
                      <m:r>
                        <a:rPr lang="nb-NO" sz="1200" b="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8" name="Rectangle 2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99975" y="1588634"/>
                  <a:ext cx="444951" cy="391644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/>
                <p:cNvSpPr txBox="1"/>
                <p:nvPr/>
              </p:nvSpPr>
              <p:spPr>
                <a:xfrm rot="20253874">
                  <a:off x="8071516" y="2425554"/>
                  <a:ext cx="806480" cy="3046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oMath>
                    </m:oMathPara>
                  </a14:m>
                  <a:endParaRPr lang="en-US" sz="800" dirty="0" smtClean="0"/>
                </a:p>
              </p:txBody>
            </p:sp>
          </mc:Choice>
          <mc:Fallback xmlns="">
            <p:sp>
              <p:nvSpPr>
                <p:cNvPr id="29" name="TextBox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0253874">
                  <a:off x="8071516" y="2425554"/>
                  <a:ext cx="806480" cy="304612"/>
                </a:xfrm>
                <a:prstGeom prst="rect">
                  <a:avLst/>
                </a:prstGeom>
                <a:blipFill rotWithShape="0">
                  <a:blip r:embed="rId2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 rot="1814794">
                  <a:off x="9188877" y="2394451"/>
                  <a:ext cx="701439" cy="3046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oMath>
                    </m:oMathPara>
                  </a14:m>
                  <a:endParaRPr lang="en-US" sz="800" dirty="0" smtClean="0"/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814794">
                  <a:off x="9188877" y="2394451"/>
                  <a:ext cx="701439" cy="304612"/>
                </a:xfrm>
                <a:prstGeom prst="rect">
                  <a:avLst/>
                </a:prstGeom>
                <a:blipFill rotWithShape="0">
                  <a:blip r:embed="rId2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98029267"/>
                  </p:ext>
                </p:extLst>
              </p:nvPr>
            </p:nvGraphicFramePr>
            <p:xfrm>
              <a:off x="1106435" y="2276038"/>
              <a:ext cx="4857702" cy="218579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85770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2511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735496">
                    <a:tc>
                      <a:txBody>
                        <a:bodyPr/>
                        <a:lstStyle/>
                        <a:p>
                          <a:pPr marL="266700" marR="0" indent="-2667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Choose</a:t>
                          </a: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≠</m:t>
                              </m:r>
                              <m:sSup>
                                <m:sSupPr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sSup>
                                <m:sSupPr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200" b="0" i="1" baseline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baseline="0" smtClean="0">
                                          <a:latin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oMath>
                          </a14:m>
                          <a:endParaRPr lang="nb-NO" sz="1200" b="0" i="0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Query</a:t>
                          </a: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2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dirty="0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nb-NO" sz="1200" b="0" i="1" dirty="0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oMath>
                          </a14:m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to challenger</a:t>
                          </a: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Receive back </a:t>
                          </a:r>
                          <a:r>
                            <a:rPr lang="nb-NO" sz="1200" b="0" i="1" dirty="0" smtClean="0">
                              <a:latin typeface="Cambria Math" panose="02040503050406030204" pitchFamily="18" charset="0"/>
                            </a:rPr>
                            <a:t>either</a:t>
                          </a: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p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oMath>
                          </a14:m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                  </a:t>
                          </a:r>
                          <a:r>
                            <a:rPr lang="nb-NO" sz="1200" b="0" i="0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 //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oMath>
                          </a14:m>
                          <a:r>
                            <a:rPr lang="nb-NO" sz="1200" b="0" i="0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/>
                          </a:r>
                          <a:br>
                            <a:rPr lang="nb-NO" sz="1200" b="0" i="0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a:b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0" i="1" dirty="0" smtClean="0">
                              <a:latin typeface="Cambria Math" panose="02040503050406030204" pitchFamily="18" charset="0"/>
                            </a:rPr>
                            <a:t>or</a:t>
                          </a: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 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m:rPr>
                                  <m:nor/>
                                </m:rPr>
                                <a:rPr lang="nb-NO" sz="1200" b="0" i="0" dirty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nb-NO" sz="1200" b="0" i="0" dirty="0" smtClean="0">
                                  <a:latin typeface="Cambria Math" panose="02040503050406030204" pitchFamily="18" charset="0"/>
                                </a:rPr>
                                <m:t>and</m:t>
                              </m:r>
                              <m:r>
                                <m:rPr>
                                  <m:nor/>
                                </m:rPr>
                                <a:rPr lang="nb-NO" sz="1200" b="0" i="0" dirty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oMath>
                          </a14:m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                                                   </a:t>
                          </a: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 </a:t>
                          </a:r>
                          <a:r>
                            <a:rPr lang="nb-NO" sz="1200" b="0" i="0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//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oMath>
                          </a14:m>
                          <a:endParaRPr lang="nb-NO" sz="1200" b="0" i="0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i="0" dirty="0" smtClean="0">
                              <a:latin typeface="Cambria Math" panose="02040503050406030204" pitchFamily="18" charset="0"/>
                            </a:rPr>
                            <a:t>if</a:t>
                          </a: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sSup>
                                <m:sSupPr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p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sSup>
                                <m:sSupPr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oMath>
                          </a14:m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: o</a:t>
                          </a: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utput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oMath>
                          </a14:m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/>
                          </a:r>
                          <a:b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</a:b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i="0" baseline="0" dirty="0" smtClean="0">
                              <a:latin typeface="Cambria Math" panose="02040503050406030204" pitchFamily="18" charset="0"/>
                            </a:rPr>
                            <a:t>else:</a:t>
                          </a: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 output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oMath>
                          </a14:m>
                          <a:endParaRPr lang="nb-NO" sz="1200" b="0" i="0" dirty="0" smtClean="0"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98029267"/>
                  </p:ext>
                </p:extLst>
              </p:nvPr>
            </p:nvGraphicFramePr>
            <p:xfrm>
              <a:off x="1106435" y="2276038"/>
              <a:ext cx="4857702" cy="218579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85770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5"/>
                          <a:stretch>
                            <a:fillRect l="-125" t="-1818" r="-251" b="-5581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850517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5"/>
                          <a:stretch>
                            <a:fillRect l="-125" t="-18421" r="-251" b="-9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2" name="Table 3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43242201"/>
                  </p:ext>
                </p:extLst>
              </p:nvPr>
            </p:nvGraphicFramePr>
            <p:xfrm>
              <a:off x="10137188" y="1219391"/>
              <a:ext cx="1555883" cy="13127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55883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27992">
                    <a:tc>
                      <a:txBody>
                        <a:bodyPr/>
                        <a:lstStyle/>
                        <a:p>
                          <a:r>
                            <a:rPr lang="en-US" sz="10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0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067758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nb-NO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←[ ]</m:t>
                                </m:r>
                              </m:oMath>
                            </m:oMathPara>
                          </a14:m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000" b="0" i="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0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1000" b="0" i="0" dirty="0" err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if</a:t>
                          </a: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=⊥:</m:t>
                              </m:r>
                            </m:oMath>
                          </a14:m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1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 </m:t>
                              </m:r>
                            </m:oMath>
                          </a14:m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 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0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000" b="0" i="0" dirty="0" err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</m:oMath>
                          </a14:m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2" name="Table 3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43242201"/>
                  </p:ext>
                </p:extLst>
              </p:nvPr>
            </p:nvGraphicFramePr>
            <p:xfrm>
              <a:off x="10137188" y="1219391"/>
              <a:ext cx="1555883" cy="13127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5588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43840">
                    <a:tc>
                      <a:txBody>
                        <a:bodyPr/>
                        <a:lstStyle/>
                        <a:p>
                          <a:r>
                            <a:rPr lang="en-US" sz="10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0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068896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6"/>
                          <a:stretch>
                            <a:fillRect l="-389" t="-23864" r="-778" b="-340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3657911" y="5008423"/>
                <a:ext cx="1563391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7911" y="5008423"/>
                <a:ext cx="1563391" cy="338554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149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Define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𝐹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1800" dirty="0"/>
                  <a:t> by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⊕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 smtClean="0"/>
                  <a:t>Claim: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1800" dirty="0" smtClean="0"/>
                  <a:t> is not a secure PRF</a:t>
                </a:r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4349960" y="5000882"/>
                <a:ext cx="7035502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</m:t>
                      </m:r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func>
                            <m:func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e>
                              </m:d>
                            </m:e>
                          </m:func>
                        </m:e>
                      </m:func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func>
                            <m:func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=0</m:t>
                                  </m:r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9960" y="5000882"/>
                <a:ext cx="7035502" cy="33855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4077779" y="5437957"/>
                <a:ext cx="7035502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</m:t>
                      </m:r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func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          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2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7779" y="5437957"/>
                <a:ext cx="7035502" cy="338554"/>
              </a:xfrm>
              <a:prstGeom prst="rect">
                <a:avLst/>
              </a:prstGeom>
              <a:blipFill rotWithShape="0">
                <a:blip r:embed="rId5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848535" y="6323951"/>
                <a:ext cx="8286266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   1⋅1</m:t>
                    </m:r>
                    <m:r>
                      <m:rPr>
                        <m:lit/>
                      </m:rPr>
                      <a:rPr lang="nb-NO" sz="16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2                                                           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1 −</m:t>
                        </m:r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⋅1</m:t>
                    </m:r>
                    <m:r>
                      <m:rPr>
                        <m:lit/>
                      </m:rPr>
                      <a:rPr lang="nb-NO" sz="16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2</m:t>
                    </m:r>
                  </m:oMath>
                </a14:m>
                <a:r>
                  <a:rPr lang="en-US" sz="1600" dirty="0" smtClean="0"/>
                  <a:t> </a:t>
                </a:r>
                <a:endParaRPr lang="en-US" sz="16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8535" y="6323951"/>
                <a:ext cx="8286266" cy="338554"/>
              </a:xfrm>
              <a:prstGeom prst="rect">
                <a:avLst/>
              </a:prstGeom>
              <a:blipFill rotWithShape="0">
                <a:blip r:embed="rId6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4139438" y="5922704"/>
                <a:ext cx="7286859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</m:t>
                      </m:r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</m:fName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func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2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438" y="5922704"/>
                <a:ext cx="7286859" cy="338554"/>
              </a:xfrm>
              <a:prstGeom prst="rect">
                <a:avLst/>
              </a:prstGeom>
              <a:blipFill rotWithShape="0">
                <a:blip r:embed="rId13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Table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74947172"/>
                  </p:ext>
                </p:extLst>
              </p:nvPr>
            </p:nvGraphicFramePr>
            <p:xfrm>
              <a:off x="7375297" y="1236377"/>
              <a:ext cx="1446227" cy="12957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46227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16497">
                    <a:tc>
                      <a:txBody>
                        <a:bodyPr/>
                        <a:lstStyle/>
                        <a:p>
                          <a:r>
                            <a:rPr lang="en-US" sz="10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0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05191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𝐾</m:t>
                                </m:r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a:rPr lang="nb-NO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sSup>
                                  <m:sSupPr>
                                    <m:ctrlPr>
                                      <a:rPr lang="nb-NO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𝑘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000" b="0" i="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0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0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1000" b="0" i="0" dirty="0" err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Table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74947172"/>
                  </p:ext>
                </p:extLst>
              </p:nvPr>
            </p:nvGraphicFramePr>
            <p:xfrm>
              <a:off x="7375297" y="1236377"/>
              <a:ext cx="1446227" cy="12957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46227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243840">
                    <a:tc>
                      <a:txBody>
                        <a:bodyPr/>
                        <a:lstStyle/>
                        <a:p>
                          <a:r>
                            <a:rPr lang="en-US" sz="10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0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10519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6"/>
                          <a:stretch>
                            <a:fillRect l="-418" t="-23563" r="-837" b="-11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20" name="Group 19"/>
          <p:cNvGrpSpPr>
            <a:grpSpLocks noChangeAspect="1"/>
          </p:cNvGrpSpPr>
          <p:nvPr/>
        </p:nvGrpSpPr>
        <p:grpSpPr>
          <a:xfrm>
            <a:off x="7454566" y="1490459"/>
            <a:ext cx="4150097" cy="3276763"/>
            <a:chOff x="6226029" y="1588634"/>
            <a:chExt cx="5867742" cy="4632952"/>
          </a:xfrm>
        </p:grpSpPr>
        <p:cxnSp>
          <p:nvCxnSpPr>
            <p:cNvPr id="22" name="Straight Arrow Connector 21"/>
            <p:cNvCxnSpPr/>
            <p:nvPr/>
          </p:nvCxnSpPr>
          <p:spPr bwMode="auto">
            <a:xfrm>
              <a:off x="7901420" y="3257483"/>
              <a:ext cx="849649" cy="631429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Straight Arrow Connector 22"/>
            <p:cNvCxnSpPr/>
            <p:nvPr/>
          </p:nvCxnSpPr>
          <p:spPr bwMode="auto">
            <a:xfrm flipH="1">
              <a:off x="9372575" y="3263260"/>
              <a:ext cx="834424" cy="707592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46" t="10399" r="23520" b="9309"/>
            <a:stretch/>
          </p:blipFill>
          <p:spPr>
            <a:xfrm>
              <a:off x="8669018" y="3850492"/>
              <a:ext cx="850429" cy="1057291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Oval Callout 24"/>
                <p:cNvSpPr/>
                <p:nvPr/>
              </p:nvSpPr>
              <p:spPr bwMode="auto">
                <a:xfrm>
                  <a:off x="6791963" y="4021377"/>
                  <a:ext cx="1535184" cy="760893"/>
                </a:xfrm>
                <a:prstGeom prst="wedgeEllipseCallout">
                  <a:avLst>
                    <a:gd name="adj1" fmla="val 66591"/>
                    <a:gd name="adj2" fmla="val -30176"/>
                  </a:avLst>
                </a:prstGeom>
                <a:solidFill>
                  <a:srgbClr val="FEE9E6"/>
                </a:solidFill>
                <a:ln w="28575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 wrap="none" rtlCol="0" anchor="ctr"/>
                <a:lstStyle/>
                <a:p>
                  <a:pPr algn="ctr"/>
                  <a:r>
                    <a:rPr lang="en-US" sz="1100" b="1" dirty="0" smtClean="0"/>
                    <a:t>I’m in </a:t>
                  </a:r>
                  <a:r>
                    <a:rPr lang="en-US" sz="1100" b="1" dirty="0"/>
                    <a:t>W</a:t>
                  </a:r>
                  <a:r>
                    <a:rPr lang="en-US" sz="1100" b="1" dirty="0" smtClean="0"/>
                    <a:t>orld </a:t>
                  </a:r>
                  <a14:m>
                    <m:oMath xmlns:m="http://schemas.openxmlformats.org/officeDocument/2006/math">
                      <m:r>
                        <a:rPr lang="nb-NO" sz="1100" b="1" i="1" smtClean="0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nb-NO" sz="1100" b="1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a14:m>
                  <a:endParaRPr lang="en-US" sz="1100" b="1" dirty="0" smtClean="0"/>
                </a:p>
              </p:txBody>
            </p:sp>
          </mc:Choice>
          <mc:Fallback xmlns="">
            <p:sp>
              <p:nvSpPr>
                <p:cNvPr id="25" name="Oval Callout 2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791963" y="4021377"/>
                  <a:ext cx="1535184" cy="760893"/>
                </a:xfrm>
                <a:prstGeom prst="wedgeEllipseCallout">
                  <a:avLst>
                    <a:gd name="adj1" fmla="val 66591"/>
                    <a:gd name="adj2" fmla="val -30176"/>
                  </a:avLst>
                </a:prstGeom>
                <a:blipFill rotWithShape="0">
                  <a:blip r:embed="rId19"/>
                  <a:stretch>
                    <a:fillRect l="-467"/>
                  </a:stretch>
                </a:blipFill>
                <a:ln w="28575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ounded Rectangle 25"/>
                <p:cNvSpPr/>
                <p:nvPr/>
              </p:nvSpPr>
              <p:spPr bwMode="auto">
                <a:xfrm>
                  <a:off x="6226029" y="5172262"/>
                  <a:ext cx="5867742" cy="1049324"/>
                </a:xfrm>
                <a:prstGeom prst="roundRect">
                  <a:avLst/>
                </a:prstGeom>
                <a:solidFill>
                  <a:srgbClr val="ECECFA"/>
                </a:solidFill>
                <a:ln w="28575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indent="0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sz="1100" b="1" dirty="0" smtClean="0"/>
                    <a:t>Definition: </a:t>
                  </a:r>
                  <a:r>
                    <a:rPr lang="nb-NO" sz="1100" dirty="0" smtClean="0"/>
                    <a:t>The </a:t>
                  </a:r>
                  <a:r>
                    <a:rPr lang="nb-NO" sz="1100" b="1" dirty="0" smtClean="0"/>
                    <a:t>PRF-advantage </a:t>
                  </a:r>
                  <a:r>
                    <a:rPr lang="nb-NO" sz="1100" dirty="0" smtClean="0"/>
                    <a:t>of an adversary </a:t>
                  </a:r>
                  <a14:m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US" sz="1100" dirty="0" smtClean="0"/>
                    <a:t> is</a:t>
                  </a:r>
                </a:p>
                <a:p>
                  <a:pPr marL="0" marR="0" indent="0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1100" dirty="0" smtClean="0"/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Sup>
                          <m:sSubSupPr>
                            <m:ctrlP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100" b="1" i="0" smtClean="0">
                                <a:latin typeface="Cambria Math" panose="02040503050406030204" pitchFamily="18" charset="0"/>
                              </a:rPr>
                              <m:t>𝐀𝐝𝐯</m:t>
                            </m:r>
                          </m:e>
                          <m:sub>
                            <m: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nb-NO" sz="1100" b="0" i="0" smtClean="0">
                                <a:latin typeface="Cambria Math" panose="02040503050406030204" pitchFamily="18" charset="0"/>
                              </a:rPr>
                              <m:t>prf</m:t>
                            </m:r>
                          </m:sup>
                        </m:sSubSup>
                        <m:d>
                          <m:dPr>
                            <m:ctrlP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nb-NO" sz="11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a:rPr lang="nb-NO" sz="1100" b="0" i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nb-NO" sz="1100" b="0" i="1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100">
                                    <a:latin typeface="Cambria Math" panose="02040503050406030204" pitchFamily="18" charset="0"/>
                                  </a:rPr>
                                  <m:t>Pr</m:t>
                                </m:r>
                              </m:fName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1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nb-NO" sz="11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100" i="1" smtClean="0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e>
                                      <m:sup>
                                        <m:r>
                                          <a:rPr lang="nb-NO" sz="1100" b="0" i="1" smtClean="0"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  <m:r>
                                      <a:rPr lang="nb-NO" sz="1100" b="0" i="1" smtClean="0"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nb-NO" sz="1100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d>
                              </m:e>
                            </m:func>
                            <m:r>
                              <a:rPr lang="nb-NO" sz="11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US" sz="1100" dirty="0"/>
                </a:p>
              </p:txBody>
            </p:sp>
          </mc:Choice>
          <mc:Fallback xmlns="">
            <p:sp>
              <p:nvSpPr>
                <p:cNvPr id="26" name="Rounded 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226029" y="5172262"/>
                  <a:ext cx="5867742" cy="1049324"/>
                </a:xfrm>
                <a:prstGeom prst="roundRect">
                  <a:avLst/>
                </a:prstGeom>
                <a:blipFill rotWithShape="0">
                  <a:blip r:embed="rId20"/>
                  <a:stretch>
                    <a:fillRect/>
                  </a:stretch>
                </a:blipFill>
                <a:ln w="28575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19847" y="1951717"/>
              <a:ext cx="340056" cy="497171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/>
                <p:cNvSpPr/>
                <p:nvPr/>
              </p:nvSpPr>
              <p:spPr>
                <a:xfrm>
                  <a:off x="8799975" y="1588634"/>
                  <a:ext cx="444951" cy="3916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200" dirty="0"/>
                    <a:t> </a:t>
                  </a:r>
                  <a14:m>
                    <m:oMath xmlns:m="http://schemas.openxmlformats.org/officeDocument/2006/math">
                      <m:r>
                        <a:rPr lang="nb-NO" sz="1200" b="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8" name="Rectangle 2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99975" y="1588634"/>
                  <a:ext cx="444951" cy="391644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/>
                <p:cNvSpPr txBox="1"/>
                <p:nvPr/>
              </p:nvSpPr>
              <p:spPr>
                <a:xfrm rot="20253874">
                  <a:off x="8071516" y="2425554"/>
                  <a:ext cx="806480" cy="3046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oMath>
                    </m:oMathPara>
                  </a14:m>
                  <a:endParaRPr lang="en-US" sz="800" dirty="0" smtClean="0"/>
                </a:p>
              </p:txBody>
            </p:sp>
          </mc:Choice>
          <mc:Fallback xmlns="">
            <p:sp>
              <p:nvSpPr>
                <p:cNvPr id="29" name="TextBox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0253874">
                  <a:off x="8071516" y="2425554"/>
                  <a:ext cx="806480" cy="304612"/>
                </a:xfrm>
                <a:prstGeom prst="rect">
                  <a:avLst/>
                </a:prstGeom>
                <a:blipFill rotWithShape="0">
                  <a:blip r:embed="rId2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 rot="1814794">
                  <a:off x="9188877" y="2394451"/>
                  <a:ext cx="701439" cy="3046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oMath>
                    </m:oMathPara>
                  </a14:m>
                  <a:endParaRPr lang="en-US" sz="800" dirty="0" smtClean="0"/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814794">
                  <a:off x="9188877" y="2394451"/>
                  <a:ext cx="701439" cy="304612"/>
                </a:xfrm>
                <a:prstGeom prst="rect">
                  <a:avLst/>
                </a:prstGeom>
                <a:blipFill rotWithShape="0">
                  <a:blip r:embed="rId2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98029267"/>
                  </p:ext>
                </p:extLst>
              </p:nvPr>
            </p:nvGraphicFramePr>
            <p:xfrm>
              <a:off x="1106435" y="2276038"/>
              <a:ext cx="4857702" cy="218579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85770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2511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735496">
                    <a:tc>
                      <a:txBody>
                        <a:bodyPr/>
                        <a:lstStyle/>
                        <a:p>
                          <a:pPr marL="266700" marR="0" indent="-2667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Choose</a:t>
                          </a: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≠</m:t>
                              </m:r>
                              <m:sSup>
                                <m:sSupPr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sSup>
                                <m:sSupPr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200" b="0" i="1" baseline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baseline="0" smtClean="0">
                                          <a:latin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oMath>
                          </a14:m>
                          <a:endParaRPr lang="nb-NO" sz="1200" b="0" i="0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Query</a:t>
                          </a: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2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dirty="0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nb-NO" sz="1200" b="0" i="1" dirty="0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oMath>
                          </a14:m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to challenger</a:t>
                          </a: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Receive back </a:t>
                          </a:r>
                          <a:r>
                            <a:rPr lang="nb-NO" sz="1200" b="0" i="1" dirty="0" smtClean="0">
                              <a:latin typeface="Cambria Math" panose="02040503050406030204" pitchFamily="18" charset="0"/>
                            </a:rPr>
                            <a:t>either</a:t>
                          </a: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p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oMath>
                          </a14:m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                  </a:t>
                          </a:r>
                          <a:r>
                            <a:rPr lang="nb-NO" sz="1200" b="0" i="0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 //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oMath>
                          </a14:m>
                          <a:r>
                            <a:rPr lang="nb-NO" sz="1200" b="0" i="0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/>
                          </a:r>
                          <a:br>
                            <a:rPr lang="nb-NO" sz="1200" b="0" i="0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a:b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0" i="1" dirty="0" smtClean="0">
                              <a:latin typeface="Cambria Math" panose="02040503050406030204" pitchFamily="18" charset="0"/>
                            </a:rPr>
                            <a:t>or</a:t>
                          </a: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 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m:rPr>
                                  <m:nor/>
                                </m:rPr>
                                <a:rPr lang="nb-NO" sz="1200" b="0" i="0" dirty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nb-NO" sz="1200" b="0" i="0" dirty="0" smtClean="0">
                                  <a:latin typeface="Cambria Math" panose="02040503050406030204" pitchFamily="18" charset="0"/>
                                </a:rPr>
                                <m:t>and</m:t>
                              </m:r>
                              <m:r>
                                <m:rPr>
                                  <m:nor/>
                                </m:rPr>
                                <a:rPr lang="nb-NO" sz="1200" b="0" i="0" dirty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oMath>
                          </a14:m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                                                   </a:t>
                          </a: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 </a:t>
                          </a:r>
                          <a:r>
                            <a:rPr lang="nb-NO" sz="1200" b="0" i="0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//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oMath>
                          </a14:m>
                          <a:endParaRPr lang="nb-NO" sz="1200" b="0" i="0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i="0" dirty="0" smtClean="0">
                              <a:latin typeface="Cambria Math" panose="02040503050406030204" pitchFamily="18" charset="0"/>
                            </a:rPr>
                            <a:t>if</a:t>
                          </a: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sSup>
                                <m:sSupPr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p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sSup>
                                <m:sSupPr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oMath>
                          </a14:m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: o</a:t>
                          </a: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utput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oMath>
                          </a14:m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/>
                          </a:r>
                          <a:b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</a:b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i="0" baseline="0" dirty="0" smtClean="0">
                              <a:latin typeface="Cambria Math" panose="02040503050406030204" pitchFamily="18" charset="0"/>
                            </a:rPr>
                            <a:t>else:</a:t>
                          </a: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 output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oMath>
                          </a14:m>
                          <a:endParaRPr lang="nb-NO" sz="1200" b="0" i="0" dirty="0" smtClean="0"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98029267"/>
                  </p:ext>
                </p:extLst>
              </p:nvPr>
            </p:nvGraphicFramePr>
            <p:xfrm>
              <a:off x="1106435" y="2276038"/>
              <a:ext cx="4857702" cy="218579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85770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5"/>
                          <a:stretch>
                            <a:fillRect l="-125" t="-1818" r="-251" b="-5581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850517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5"/>
                          <a:stretch>
                            <a:fillRect l="-125" t="-18421" r="-251" b="-9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2" name="Table 3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43242201"/>
                  </p:ext>
                </p:extLst>
              </p:nvPr>
            </p:nvGraphicFramePr>
            <p:xfrm>
              <a:off x="10137188" y="1219391"/>
              <a:ext cx="1555883" cy="13127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55883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27992">
                    <a:tc>
                      <a:txBody>
                        <a:bodyPr/>
                        <a:lstStyle/>
                        <a:p>
                          <a:r>
                            <a:rPr lang="en-US" sz="10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0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067758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nb-NO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←[ ]</m:t>
                                </m:r>
                              </m:oMath>
                            </m:oMathPara>
                          </a14:m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000" b="0" i="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0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1000" b="0" i="0" dirty="0" err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if</a:t>
                          </a: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=⊥:</m:t>
                              </m:r>
                            </m:oMath>
                          </a14:m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1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 </m:t>
                              </m:r>
                            </m:oMath>
                          </a14:m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 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0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000" b="0" i="0" dirty="0" err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</m:oMath>
                          </a14:m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2" name="Table 3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43242201"/>
                  </p:ext>
                </p:extLst>
              </p:nvPr>
            </p:nvGraphicFramePr>
            <p:xfrm>
              <a:off x="10137188" y="1219391"/>
              <a:ext cx="1555883" cy="13127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5588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43840">
                    <a:tc>
                      <a:txBody>
                        <a:bodyPr/>
                        <a:lstStyle/>
                        <a:p>
                          <a:r>
                            <a:rPr lang="en-US" sz="10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0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068896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6"/>
                          <a:stretch>
                            <a:fillRect l="-389" t="-23864" r="-778" b="-340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3657911" y="5008423"/>
                <a:ext cx="1563391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7911" y="5008423"/>
                <a:ext cx="1563391" cy="338554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710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Define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𝐹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1800" dirty="0"/>
                  <a:t> by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⊕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 smtClean="0"/>
                  <a:t>Claim: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1800" dirty="0" smtClean="0"/>
                  <a:t> is not a secure PRF</a:t>
                </a:r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4349960" y="5000882"/>
                <a:ext cx="7035502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</m:t>
                      </m:r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func>
                            <m:func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e>
                              </m:d>
                            </m:e>
                          </m:func>
                        </m:e>
                      </m:func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func>
                            <m:func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=0</m:t>
                                  </m:r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9960" y="5000882"/>
                <a:ext cx="7035502" cy="33855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4077779" y="5437957"/>
                <a:ext cx="7035502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</m:t>
                      </m:r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func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          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2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7779" y="5437957"/>
                <a:ext cx="7035502" cy="338554"/>
              </a:xfrm>
              <a:prstGeom prst="rect">
                <a:avLst/>
              </a:prstGeom>
              <a:blipFill rotWithShape="0">
                <a:blip r:embed="rId5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848535" y="6323951"/>
                <a:ext cx="8286266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  1 −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⋅1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2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8535" y="6323951"/>
                <a:ext cx="8286266" cy="338554"/>
              </a:xfrm>
              <a:prstGeom prst="rect">
                <a:avLst/>
              </a:prstGeom>
              <a:blipFill rotWithShape="0">
                <a:blip r:embed="rId6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4139438" y="5922704"/>
                <a:ext cx="7286859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</m:t>
                      </m:r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</m:fName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func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2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438" y="5922704"/>
                <a:ext cx="7286859" cy="338554"/>
              </a:xfrm>
              <a:prstGeom prst="rect">
                <a:avLst/>
              </a:prstGeom>
              <a:blipFill rotWithShape="0">
                <a:blip r:embed="rId13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Table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74947172"/>
                  </p:ext>
                </p:extLst>
              </p:nvPr>
            </p:nvGraphicFramePr>
            <p:xfrm>
              <a:off x="7375297" y="1236377"/>
              <a:ext cx="1446227" cy="12957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46227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16497">
                    <a:tc>
                      <a:txBody>
                        <a:bodyPr/>
                        <a:lstStyle/>
                        <a:p>
                          <a:r>
                            <a:rPr lang="en-US" sz="10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0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05191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𝐾</m:t>
                                </m:r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a:rPr lang="nb-NO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sSup>
                                  <m:sSupPr>
                                    <m:ctrlPr>
                                      <a:rPr lang="nb-NO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𝑘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000" b="0" i="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0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0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1000" b="0" i="0" dirty="0" err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Table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74947172"/>
                  </p:ext>
                </p:extLst>
              </p:nvPr>
            </p:nvGraphicFramePr>
            <p:xfrm>
              <a:off x="7375297" y="1236377"/>
              <a:ext cx="1446227" cy="12957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46227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243840">
                    <a:tc>
                      <a:txBody>
                        <a:bodyPr/>
                        <a:lstStyle/>
                        <a:p>
                          <a:r>
                            <a:rPr lang="en-US" sz="10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0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10519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6"/>
                          <a:stretch>
                            <a:fillRect l="-418" t="-23563" r="-837" b="-11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21" name="Group 20"/>
          <p:cNvGrpSpPr>
            <a:grpSpLocks noChangeAspect="1"/>
          </p:cNvGrpSpPr>
          <p:nvPr/>
        </p:nvGrpSpPr>
        <p:grpSpPr>
          <a:xfrm>
            <a:off x="7454566" y="1490459"/>
            <a:ext cx="4150097" cy="3276763"/>
            <a:chOff x="6226029" y="1588634"/>
            <a:chExt cx="5867742" cy="4632952"/>
          </a:xfrm>
        </p:grpSpPr>
        <p:cxnSp>
          <p:nvCxnSpPr>
            <p:cNvPr id="22" name="Straight Arrow Connector 21"/>
            <p:cNvCxnSpPr/>
            <p:nvPr/>
          </p:nvCxnSpPr>
          <p:spPr bwMode="auto">
            <a:xfrm>
              <a:off x="7901420" y="3257483"/>
              <a:ext cx="849649" cy="631429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Straight Arrow Connector 22"/>
            <p:cNvCxnSpPr/>
            <p:nvPr/>
          </p:nvCxnSpPr>
          <p:spPr bwMode="auto">
            <a:xfrm flipH="1">
              <a:off x="9372575" y="3263260"/>
              <a:ext cx="834424" cy="707592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46" t="10399" r="23520" b="9309"/>
            <a:stretch/>
          </p:blipFill>
          <p:spPr>
            <a:xfrm>
              <a:off x="8669018" y="3850492"/>
              <a:ext cx="850429" cy="1057291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Oval Callout 24"/>
                <p:cNvSpPr/>
                <p:nvPr/>
              </p:nvSpPr>
              <p:spPr bwMode="auto">
                <a:xfrm>
                  <a:off x="6791963" y="4021377"/>
                  <a:ext cx="1535184" cy="760893"/>
                </a:xfrm>
                <a:prstGeom prst="wedgeEllipseCallout">
                  <a:avLst>
                    <a:gd name="adj1" fmla="val 66591"/>
                    <a:gd name="adj2" fmla="val -30176"/>
                  </a:avLst>
                </a:prstGeom>
                <a:solidFill>
                  <a:srgbClr val="FEE9E6"/>
                </a:solidFill>
                <a:ln w="28575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 wrap="none" rtlCol="0" anchor="ctr"/>
                <a:lstStyle/>
                <a:p>
                  <a:pPr algn="ctr"/>
                  <a:r>
                    <a:rPr lang="en-US" sz="1100" b="1" dirty="0" smtClean="0"/>
                    <a:t>I’m in </a:t>
                  </a:r>
                  <a:r>
                    <a:rPr lang="en-US" sz="1100" b="1" dirty="0"/>
                    <a:t>W</a:t>
                  </a:r>
                  <a:r>
                    <a:rPr lang="en-US" sz="1100" b="1" dirty="0" smtClean="0"/>
                    <a:t>orld </a:t>
                  </a:r>
                  <a14:m>
                    <m:oMath xmlns:m="http://schemas.openxmlformats.org/officeDocument/2006/math">
                      <m:r>
                        <a:rPr lang="nb-NO" sz="1100" b="1" i="1" smtClean="0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nb-NO" sz="1100" b="1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a14:m>
                  <a:endParaRPr lang="en-US" sz="1100" b="1" dirty="0" smtClean="0"/>
                </a:p>
              </p:txBody>
            </p:sp>
          </mc:Choice>
          <mc:Fallback xmlns="">
            <p:sp>
              <p:nvSpPr>
                <p:cNvPr id="25" name="Oval Callout 2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791963" y="4021377"/>
                  <a:ext cx="1535184" cy="760893"/>
                </a:xfrm>
                <a:prstGeom prst="wedgeEllipseCallout">
                  <a:avLst>
                    <a:gd name="adj1" fmla="val 66591"/>
                    <a:gd name="adj2" fmla="val -30176"/>
                  </a:avLst>
                </a:prstGeom>
                <a:blipFill rotWithShape="0">
                  <a:blip r:embed="rId19"/>
                  <a:stretch>
                    <a:fillRect l="-467"/>
                  </a:stretch>
                </a:blipFill>
                <a:ln w="28575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ounded Rectangle 25"/>
                <p:cNvSpPr/>
                <p:nvPr/>
              </p:nvSpPr>
              <p:spPr bwMode="auto">
                <a:xfrm>
                  <a:off x="6226029" y="5172262"/>
                  <a:ext cx="5867742" cy="1049324"/>
                </a:xfrm>
                <a:prstGeom prst="roundRect">
                  <a:avLst/>
                </a:prstGeom>
                <a:solidFill>
                  <a:srgbClr val="ECECFA"/>
                </a:solidFill>
                <a:ln w="28575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indent="0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sz="1100" b="1" dirty="0" smtClean="0"/>
                    <a:t>Definition: </a:t>
                  </a:r>
                  <a:r>
                    <a:rPr lang="nb-NO" sz="1100" dirty="0" smtClean="0"/>
                    <a:t>The </a:t>
                  </a:r>
                  <a:r>
                    <a:rPr lang="nb-NO" sz="1100" b="1" dirty="0" smtClean="0"/>
                    <a:t>PRF-advantage </a:t>
                  </a:r>
                  <a:r>
                    <a:rPr lang="nb-NO" sz="1100" dirty="0" smtClean="0"/>
                    <a:t>of an adversary </a:t>
                  </a:r>
                  <a14:m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US" sz="1100" dirty="0" smtClean="0"/>
                    <a:t> is</a:t>
                  </a:r>
                </a:p>
                <a:p>
                  <a:pPr marL="0" marR="0" indent="0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1100" dirty="0" smtClean="0"/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Sup>
                          <m:sSubSupPr>
                            <m:ctrlP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100" b="1" i="0" smtClean="0">
                                <a:latin typeface="Cambria Math" panose="02040503050406030204" pitchFamily="18" charset="0"/>
                              </a:rPr>
                              <m:t>𝐀𝐝𝐯</m:t>
                            </m:r>
                          </m:e>
                          <m:sub>
                            <m: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nb-NO" sz="1100" b="0" i="0" smtClean="0">
                                <a:latin typeface="Cambria Math" panose="02040503050406030204" pitchFamily="18" charset="0"/>
                              </a:rPr>
                              <m:t>prf</m:t>
                            </m:r>
                          </m:sup>
                        </m:sSubSup>
                        <m:d>
                          <m:dPr>
                            <m:ctrlP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nb-NO" sz="11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a:rPr lang="nb-NO" sz="1100" b="0" i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nb-NO" sz="1100" b="0" i="1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100">
                                    <a:latin typeface="Cambria Math" panose="02040503050406030204" pitchFamily="18" charset="0"/>
                                  </a:rPr>
                                  <m:t>Pr</m:t>
                                </m:r>
                              </m:fName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1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nb-NO" sz="11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100" i="1" smtClean="0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e>
                                      <m:sup>
                                        <m:r>
                                          <a:rPr lang="nb-NO" sz="1100" b="0" i="1" smtClean="0"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  <m:r>
                                      <a:rPr lang="nb-NO" sz="1100" b="0" i="1" smtClean="0"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nb-NO" sz="1100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d>
                              </m:e>
                            </m:func>
                            <m:r>
                              <a:rPr lang="nb-NO" sz="11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US" sz="1100" dirty="0"/>
                </a:p>
              </p:txBody>
            </p:sp>
          </mc:Choice>
          <mc:Fallback xmlns="">
            <p:sp>
              <p:nvSpPr>
                <p:cNvPr id="26" name="Rounded 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226029" y="5172262"/>
                  <a:ext cx="5867742" cy="1049324"/>
                </a:xfrm>
                <a:prstGeom prst="roundRect">
                  <a:avLst/>
                </a:prstGeom>
                <a:blipFill rotWithShape="0">
                  <a:blip r:embed="rId20"/>
                  <a:stretch>
                    <a:fillRect/>
                  </a:stretch>
                </a:blipFill>
                <a:ln w="28575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19847" y="1951717"/>
              <a:ext cx="340056" cy="497171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/>
                <p:cNvSpPr/>
                <p:nvPr/>
              </p:nvSpPr>
              <p:spPr>
                <a:xfrm>
                  <a:off x="8799975" y="1588634"/>
                  <a:ext cx="444951" cy="3916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200" dirty="0"/>
                    <a:t> </a:t>
                  </a:r>
                  <a14:m>
                    <m:oMath xmlns:m="http://schemas.openxmlformats.org/officeDocument/2006/math">
                      <m:r>
                        <a:rPr lang="nb-NO" sz="1200" b="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8" name="Rectangle 2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99975" y="1588634"/>
                  <a:ext cx="444951" cy="391644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/>
                <p:cNvSpPr txBox="1"/>
                <p:nvPr/>
              </p:nvSpPr>
              <p:spPr>
                <a:xfrm rot="20253874">
                  <a:off x="8071516" y="2425554"/>
                  <a:ext cx="806480" cy="3046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oMath>
                    </m:oMathPara>
                  </a14:m>
                  <a:endParaRPr lang="en-US" sz="800" dirty="0" smtClean="0"/>
                </a:p>
              </p:txBody>
            </p:sp>
          </mc:Choice>
          <mc:Fallback xmlns="">
            <p:sp>
              <p:nvSpPr>
                <p:cNvPr id="29" name="TextBox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0253874">
                  <a:off x="8071516" y="2425554"/>
                  <a:ext cx="806480" cy="304612"/>
                </a:xfrm>
                <a:prstGeom prst="rect">
                  <a:avLst/>
                </a:prstGeom>
                <a:blipFill rotWithShape="0">
                  <a:blip r:embed="rId2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 rot="1814794">
                  <a:off x="9188877" y="2394451"/>
                  <a:ext cx="701439" cy="3046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oMath>
                    </m:oMathPara>
                  </a14:m>
                  <a:endParaRPr lang="en-US" sz="800" dirty="0" smtClean="0"/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814794">
                  <a:off x="9188877" y="2394451"/>
                  <a:ext cx="701439" cy="304612"/>
                </a:xfrm>
                <a:prstGeom prst="rect">
                  <a:avLst/>
                </a:prstGeom>
                <a:blipFill rotWithShape="0">
                  <a:blip r:embed="rId2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98029267"/>
                  </p:ext>
                </p:extLst>
              </p:nvPr>
            </p:nvGraphicFramePr>
            <p:xfrm>
              <a:off x="1106435" y="2276038"/>
              <a:ext cx="4857702" cy="218579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85770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2511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735496">
                    <a:tc>
                      <a:txBody>
                        <a:bodyPr/>
                        <a:lstStyle/>
                        <a:p>
                          <a:pPr marL="266700" marR="0" indent="-2667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Choose</a:t>
                          </a: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≠</m:t>
                              </m:r>
                              <m:sSup>
                                <m:sSupPr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sSup>
                                <m:sSupPr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200" b="0" i="1" baseline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baseline="0" smtClean="0">
                                          <a:latin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oMath>
                          </a14:m>
                          <a:endParaRPr lang="nb-NO" sz="1200" b="0" i="0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Query</a:t>
                          </a: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2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dirty="0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nb-NO" sz="1200" b="0" i="1" dirty="0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oMath>
                          </a14:m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to challenger</a:t>
                          </a: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Receive back </a:t>
                          </a:r>
                          <a:r>
                            <a:rPr lang="nb-NO" sz="1200" b="0" i="1" dirty="0" smtClean="0">
                              <a:latin typeface="Cambria Math" panose="02040503050406030204" pitchFamily="18" charset="0"/>
                            </a:rPr>
                            <a:t>either</a:t>
                          </a: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p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oMath>
                          </a14:m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                  </a:t>
                          </a:r>
                          <a:r>
                            <a:rPr lang="nb-NO" sz="1200" b="0" i="0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 //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oMath>
                          </a14:m>
                          <a:r>
                            <a:rPr lang="nb-NO" sz="1200" b="0" i="0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/>
                          </a:r>
                          <a:br>
                            <a:rPr lang="nb-NO" sz="1200" b="0" i="0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a:b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0" i="1" dirty="0" smtClean="0">
                              <a:latin typeface="Cambria Math" panose="02040503050406030204" pitchFamily="18" charset="0"/>
                            </a:rPr>
                            <a:t>or</a:t>
                          </a: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 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m:rPr>
                                  <m:nor/>
                                </m:rPr>
                                <a:rPr lang="nb-NO" sz="1200" b="0" i="0" dirty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nb-NO" sz="1200" b="0" i="0" dirty="0" smtClean="0">
                                  <a:latin typeface="Cambria Math" panose="02040503050406030204" pitchFamily="18" charset="0"/>
                                </a:rPr>
                                <m:t>and</m:t>
                              </m:r>
                              <m:r>
                                <m:rPr>
                                  <m:nor/>
                                </m:rPr>
                                <a:rPr lang="nb-NO" sz="1200" b="0" i="0" dirty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oMath>
                          </a14:m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                                                   </a:t>
                          </a: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 </a:t>
                          </a:r>
                          <a:r>
                            <a:rPr lang="nb-NO" sz="1200" b="0" i="0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//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oMath>
                          </a14:m>
                          <a:endParaRPr lang="nb-NO" sz="1200" b="0" i="0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i="0" dirty="0" smtClean="0">
                              <a:latin typeface="Cambria Math" panose="02040503050406030204" pitchFamily="18" charset="0"/>
                            </a:rPr>
                            <a:t>if</a:t>
                          </a: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sSup>
                                <m:sSupPr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p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sSup>
                                <m:sSupPr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oMath>
                          </a14:m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: o</a:t>
                          </a: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utput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oMath>
                          </a14:m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/>
                          </a:r>
                          <a:b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</a:b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i="0" baseline="0" dirty="0" smtClean="0">
                              <a:latin typeface="Cambria Math" panose="02040503050406030204" pitchFamily="18" charset="0"/>
                            </a:rPr>
                            <a:t>else:</a:t>
                          </a: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 output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oMath>
                          </a14:m>
                          <a:endParaRPr lang="nb-NO" sz="1200" b="0" i="0" dirty="0" smtClean="0"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98029267"/>
                  </p:ext>
                </p:extLst>
              </p:nvPr>
            </p:nvGraphicFramePr>
            <p:xfrm>
              <a:off x="1106435" y="2276038"/>
              <a:ext cx="4857702" cy="218579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85770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5"/>
                          <a:stretch>
                            <a:fillRect l="-125" t="-1818" r="-251" b="-5581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850517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5"/>
                          <a:stretch>
                            <a:fillRect l="-125" t="-18421" r="-251" b="-9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2" name="Table 3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43242201"/>
                  </p:ext>
                </p:extLst>
              </p:nvPr>
            </p:nvGraphicFramePr>
            <p:xfrm>
              <a:off x="10137188" y="1219391"/>
              <a:ext cx="1555883" cy="13127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55883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27992">
                    <a:tc>
                      <a:txBody>
                        <a:bodyPr/>
                        <a:lstStyle/>
                        <a:p>
                          <a:r>
                            <a:rPr lang="en-US" sz="10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0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067758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nb-NO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←[ ]</m:t>
                                </m:r>
                              </m:oMath>
                            </m:oMathPara>
                          </a14:m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000" b="0" i="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0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1000" b="0" i="0" dirty="0" err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if</a:t>
                          </a: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=⊥:</m:t>
                              </m:r>
                            </m:oMath>
                          </a14:m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1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 </m:t>
                              </m:r>
                            </m:oMath>
                          </a14:m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 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0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000" b="0" i="0" dirty="0" err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</m:oMath>
                          </a14:m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2" name="Table 3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43242201"/>
                  </p:ext>
                </p:extLst>
              </p:nvPr>
            </p:nvGraphicFramePr>
            <p:xfrm>
              <a:off x="10137188" y="1219391"/>
              <a:ext cx="1555883" cy="13127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5588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43840">
                    <a:tc>
                      <a:txBody>
                        <a:bodyPr/>
                        <a:lstStyle/>
                        <a:p>
                          <a:r>
                            <a:rPr lang="en-US" sz="10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0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068896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6"/>
                          <a:stretch>
                            <a:fillRect l="-389" t="-23864" r="-778" b="-340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3657911" y="5008423"/>
                <a:ext cx="1563391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7911" y="5008423"/>
                <a:ext cx="1563391" cy="338554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523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Define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𝐹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1800" dirty="0"/>
                  <a:t> by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⊕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 smtClean="0"/>
                  <a:t>Claim: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1800" dirty="0" smtClean="0"/>
                  <a:t> is not a secure PRF</a:t>
                </a:r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4850208" y="5003264"/>
                <a:ext cx="2178444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1−</m:t>
                      </m:r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⋅1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0208" y="5003264"/>
                <a:ext cx="2178444" cy="338554"/>
              </a:xfrm>
              <a:prstGeom prst="rect">
                <a:avLst/>
              </a:prstGeom>
              <a:blipFill rotWithShape="0">
                <a:blip r:embed="rId4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314277" y="5815850"/>
                <a:ext cx="4103367" cy="4590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sz="1600" b="1" i="1">
                                          <a:latin typeface="Cambria Math" panose="02040503050406030204" pitchFamily="18" charset="0"/>
                                        </a:rPr>
                                        <m:t>𝐄𝐱𝐩</m:t>
                                      </m:r>
                                    </m:e>
                                    <m:sub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𝐹</m:t>
                                      </m:r>
                                    </m:sub>
                                    <m:sup>
                                      <m:r>
                                        <m:rPr>
                                          <m:sty m:val="p"/>
                                        </m:rPr>
                                        <a:rPr lang="nb-NO" sz="1600">
                                          <a:latin typeface="Cambria Math" panose="02040503050406030204" pitchFamily="18" charset="0"/>
                                        </a:rPr>
                                        <m:t>prf</m:t>
                                      </m:r>
                                    </m:sup>
                                  </m:sSubSup>
                                  <m:d>
                                    <m:dPr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d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⇒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sz="1600">
                                      <a:latin typeface="Cambria Math" panose="02040503050406030204" pitchFamily="18" charset="0"/>
                                    </a:rPr>
                                    <m:t>true</m:t>
                                  </m:r>
                                </m:e>
                              </m:d>
                            </m:e>
                          </m:func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4277" y="5815850"/>
                <a:ext cx="4103367" cy="459036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5411733" y="5876091"/>
                <a:ext cx="3902661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2⋅(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⋅1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2)−1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=1−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1733" y="5876091"/>
                <a:ext cx="3902661" cy="338554"/>
              </a:xfrm>
              <a:prstGeom prst="rect">
                <a:avLst/>
              </a:prstGeom>
              <a:blipFill rotWithShape="0">
                <a:blip r:embed="rId6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8753460" y="5893105"/>
                <a:ext cx="65364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≈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1 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3460" y="5893105"/>
                <a:ext cx="653640" cy="338554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Table 1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5586812"/>
                  </p:ext>
                </p:extLst>
              </p:nvPr>
            </p:nvGraphicFramePr>
            <p:xfrm>
              <a:off x="7375297" y="1236377"/>
              <a:ext cx="1446227" cy="12957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46227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16497">
                    <a:tc>
                      <a:txBody>
                        <a:bodyPr/>
                        <a:lstStyle/>
                        <a:p>
                          <a:r>
                            <a:rPr lang="en-US" sz="10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0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05191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𝐾</m:t>
                                </m:r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a:rPr lang="nb-NO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sSup>
                                  <m:sSupPr>
                                    <m:ctrlPr>
                                      <a:rPr lang="nb-NO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𝑘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000" b="0" i="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0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0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1000" b="0" i="0" dirty="0" err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Table 1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5586812"/>
                  </p:ext>
                </p:extLst>
              </p:nvPr>
            </p:nvGraphicFramePr>
            <p:xfrm>
              <a:off x="7375297" y="1236377"/>
              <a:ext cx="1446227" cy="12957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46227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243840">
                    <a:tc>
                      <a:txBody>
                        <a:bodyPr/>
                        <a:lstStyle/>
                        <a:p>
                          <a:r>
                            <a:rPr lang="en-US" sz="10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0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10519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6"/>
                          <a:stretch>
                            <a:fillRect l="-418" t="-23563" r="-837" b="-11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20" name="Group 19"/>
          <p:cNvGrpSpPr>
            <a:grpSpLocks noChangeAspect="1"/>
          </p:cNvGrpSpPr>
          <p:nvPr/>
        </p:nvGrpSpPr>
        <p:grpSpPr>
          <a:xfrm>
            <a:off x="7454566" y="1490459"/>
            <a:ext cx="4150097" cy="3276763"/>
            <a:chOff x="6226029" y="1588634"/>
            <a:chExt cx="5867742" cy="4632952"/>
          </a:xfrm>
        </p:grpSpPr>
        <p:cxnSp>
          <p:nvCxnSpPr>
            <p:cNvPr id="21" name="Straight Arrow Connector 20"/>
            <p:cNvCxnSpPr/>
            <p:nvPr/>
          </p:nvCxnSpPr>
          <p:spPr bwMode="auto">
            <a:xfrm>
              <a:off x="7901420" y="3257483"/>
              <a:ext cx="849649" cy="631429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" name="Straight Arrow Connector 21"/>
            <p:cNvCxnSpPr/>
            <p:nvPr/>
          </p:nvCxnSpPr>
          <p:spPr bwMode="auto">
            <a:xfrm flipH="1">
              <a:off x="9372575" y="3263260"/>
              <a:ext cx="834424" cy="707592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pic>
          <p:nvPicPr>
            <p:cNvPr id="23" name="Picture 22"/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46" t="10399" r="23520" b="9309"/>
            <a:stretch/>
          </p:blipFill>
          <p:spPr>
            <a:xfrm>
              <a:off x="8669018" y="3850492"/>
              <a:ext cx="850429" cy="1057291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Oval Callout 23"/>
                <p:cNvSpPr/>
                <p:nvPr/>
              </p:nvSpPr>
              <p:spPr bwMode="auto">
                <a:xfrm>
                  <a:off x="6791963" y="4021377"/>
                  <a:ext cx="1535184" cy="760893"/>
                </a:xfrm>
                <a:prstGeom prst="wedgeEllipseCallout">
                  <a:avLst>
                    <a:gd name="adj1" fmla="val 66591"/>
                    <a:gd name="adj2" fmla="val -30176"/>
                  </a:avLst>
                </a:prstGeom>
                <a:solidFill>
                  <a:srgbClr val="FEE9E6"/>
                </a:solidFill>
                <a:ln w="28575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 wrap="none" rtlCol="0" anchor="ctr"/>
                <a:lstStyle/>
                <a:p>
                  <a:pPr algn="ctr"/>
                  <a:r>
                    <a:rPr lang="en-US" sz="1100" b="1" dirty="0" smtClean="0"/>
                    <a:t>I’m in </a:t>
                  </a:r>
                  <a:r>
                    <a:rPr lang="en-US" sz="1100" b="1" dirty="0"/>
                    <a:t>W</a:t>
                  </a:r>
                  <a:r>
                    <a:rPr lang="en-US" sz="1100" b="1" dirty="0" smtClean="0"/>
                    <a:t>orld </a:t>
                  </a:r>
                  <a14:m>
                    <m:oMath xmlns:m="http://schemas.openxmlformats.org/officeDocument/2006/math">
                      <m:r>
                        <a:rPr lang="nb-NO" sz="1100" b="1" i="1" smtClean="0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nb-NO" sz="1100" b="1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a14:m>
                  <a:endParaRPr lang="en-US" sz="1100" b="1" dirty="0" smtClean="0"/>
                </a:p>
              </p:txBody>
            </p:sp>
          </mc:Choice>
          <mc:Fallback xmlns="">
            <p:sp>
              <p:nvSpPr>
                <p:cNvPr id="24" name="Oval Callout 2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791963" y="4021377"/>
                  <a:ext cx="1535184" cy="760893"/>
                </a:xfrm>
                <a:prstGeom prst="wedgeEllipseCallout">
                  <a:avLst>
                    <a:gd name="adj1" fmla="val 66591"/>
                    <a:gd name="adj2" fmla="val -30176"/>
                  </a:avLst>
                </a:prstGeom>
                <a:blipFill rotWithShape="0">
                  <a:blip r:embed="rId19"/>
                  <a:stretch>
                    <a:fillRect l="-467"/>
                  </a:stretch>
                </a:blipFill>
                <a:ln w="28575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Rounded Rectangle 24"/>
                <p:cNvSpPr/>
                <p:nvPr/>
              </p:nvSpPr>
              <p:spPr bwMode="auto">
                <a:xfrm>
                  <a:off x="6226029" y="5172262"/>
                  <a:ext cx="5867742" cy="1049324"/>
                </a:xfrm>
                <a:prstGeom prst="roundRect">
                  <a:avLst/>
                </a:prstGeom>
                <a:solidFill>
                  <a:srgbClr val="ECECFA"/>
                </a:solidFill>
                <a:ln w="28575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indent="0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sz="1100" b="1" dirty="0" smtClean="0"/>
                    <a:t>Definition: </a:t>
                  </a:r>
                  <a:r>
                    <a:rPr lang="nb-NO" sz="1100" dirty="0" smtClean="0"/>
                    <a:t>The </a:t>
                  </a:r>
                  <a:r>
                    <a:rPr lang="nb-NO" sz="1100" b="1" dirty="0" smtClean="0"/>
                    <a:t>PRF-advantage </a:t>
                  </a:r>
                  <a:r>
                    <a:rPr lang="nb-NO" sz="1100" dirty="0" smtClean="0"/>
                    <a:t>of an adversary </a:t>
                  </a:r>
                  <a14:m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US" sz="1100" dirty="0" smtClean="0"/>
                    <a:t> is</a:t>
                  </a:r>
                </a:p>
                <a:p>
                  <a:pPr marL="0" marR="0" indent="0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1100" dirty="0" smtClean="0"/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Sup>
                          <m:sSubSupPr>
                            <m:ctrlP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100" b="1" i="0" smtClean="0">
                                <a:latin typeface="Cambria Math" panose="02040503050406030204" pitchFamily="18" charset="0"/>
                              </a:rPr>
                              <m:t>𝐀𝐝𝐯</m:t>
                            </m:r>
                          </m:e>
                          <m:sub>
                            <m: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nb-NO" sz="1100" b="0" i="0" smtClean="0">
                                <a:latin typeface="Cambria Math" panose="02040503050406030204" pitchFamily="18" charset="0"/>
                              </a:rPr>
                              <m:t>prf</m:t>
                            </m:r>
                          </m:sup>
                        </m:sSubSup>
                        <m:d>
                          <m:dPr>
                            <m:ctrlP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nb-NO" sz="11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a:rPr lang="nb-NO" sz="1100" b="0" i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nb-NO" sz="1100" b="0" i="1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100">
                                    <a:latin typeface="Cambria Math" panose="02040503050406030204" pitchFamily="18" charset="0"/>
                                  </a:rPr>
                                  <m:t>Pr</m:t>
                                </m:r>
                              </m:fName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1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nb-NO" sz="11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100" i="1" smtClean="0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e>
                                      <m:sup>
                                        <m:r>
                                          <a:rPr lang="nb-NO" sz="1100" b="0" i="1" smtClean="0"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  <m:r>
                                      <a:rPr lang="nb-NO" sz="1100" b="0" i="1" smtClean="0"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nb-NO" sz="1100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d>
                              </m:e>
                            </m:func>
                            <m:r>
                              <a:rPr lang="nb-NO" sz="11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US" sz="1100" dirty="0"/>
                </a:p>
              </p:txBody>
            </p:sp>
          </mc:Choice>
          <mc:Fallback xmlns="">
            <p:sp>
              <p:nvSpPr>
                <p:cNvPr id="25" name="Rounded Rectangle 2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226029" y="5172262"/>
                  <a:ext cx="5867742" cy="1049324"/>
                </a:xfrm>
                <a:prstGeom prst="roundRect">
                  <a:avLst/>
                </a:prstGeom>
                <a:blipFill rotWithShape="0">
                  <a:blip r:embed="rId20"/>
                  <a:stretch>
                    <a:fillRect/>
                  </a:stretch>
                </a:blipFill>
                <a:ln w="28575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19847" y="1951717"/>
              <a:ext cx="340056" cy="497171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/>
                <p:cNvSpPr/>
                <p:nvPr/>
              </p:nvSpPr>
              <p:spPr>
                <a:xfrm>
                  <a:off x="8799975" y="1588634"/>
                  <a:ext cx="444951" cy="3916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200" dirty="0"/>
                    <a:t> </a:t>
                  </a:r>
                  <a14:m>
                    <m:oMath xmlns:m="http://schemas.openxmlformats.org/officeDocument/2006/math">
                      <m:r>
                        <a:rPr lang="nb-NO" sz="1200" b="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7" name="Rectangle 2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99975" y="1588634"/>
                  <a:ext cx="444951" cy="391644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/>
                <p:cNvSpPr txBox="1"/>
                <p:nvPr/>
              </p:nvSpPr>
              <p:spPr>
                <a:xfrm rot="20253874">
                  <a:off x="8071516" y="2425554"/>
                  <a:ext cx="806480" cy="3046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oMath>
                    </m:oMathPara>
                  </a14:m>
                  <a:endParaRPr lang="en-US" sz="800" dirty="0" smtClean="0"/>
                </a:p>
              </p:txBody>
            </p:sp>
          </mc:Choice>
          <mc:Fallback xmlns=""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0253874">
                  <a:off x="8071516" y="2425554"/>
                  <a:ext cx="806480" cy="304612"/>
                </a:xfrm>
                <a:prstGeom prst="rect">
                  <a:avLst/>
                </a:prstGeom>
                <a:blipFill rotWithShape="0">
                  <a:blip r:embed="rId2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/>
                <p:cNvSpPr txBox="1"/>
                <p:nvPr/>
              </p:nvSpPr>
              <p:spPr>
                <a:xfrm rot="1814794">
                  <a:off x="9188877" y="2394451"/>
                  <a:ext cx="701439" cy="3046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oMath>
                    </m:oMathPara>
                  </a14:m>
                  <a:endParaRPr lang="en-US" sz="800" dirty="0" smtClean="0"/>
                </a:p>
              </p:txBody>
            </p:sp>
          </mc:Choice>
          <mc:Fallback xmlns="">
            <p:sp>
              <p:nvSpPr>
                <p:cNvPr id="29" name="TextBox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814794">
                  <a:off x="9188877" y="2394451"/>
                  <a:ext cx="701439" cy="304612"/>
                </a:xfrm>
                <a:prstGeom prst="rect">
                  <a:avLst/>
                </a:prstGeom>
                <a:blipFill rotWithShape="0">
                  <a:blip r:embed="rId2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98029267"/>
                  </p:ext>
                </p:extLst>
              </p:nvPr>
            </p:nvGraphicFramePr>
            <p:xfrm>
              <a:off x="1106435" y="2276038"/>
              <a:ext cx="4857702" cy="218579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85770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2511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735496">
                    <a:tc>
                      <a:txBody>
                        <a:bodyPr/>
                        <a:lstStyle/>
                        <a:p>
                          <a:pPr marL="266700" marR="0" indent="-2667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Choose</a:t>
                          </a: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≠</m:t>
                              </m:r>
                              <m:sSup>
                                <m:sSupPr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sSup>
                                <m:sSupPr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200" b="0" i="1" baseline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baseline="0" smtClean="0">
                                          <a:latin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oMath>
                          </a14:m>
                          <a:endParaRPr lang="nb-NO" sz="1200" b="0" i="0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Query</a:t>
                          </a: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2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dirty="0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nb-NO" sz="1200" b="0" i="1" dirty="0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oMath>
                          </a14:m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to challenger</a:t>
                          </a: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Receive back </a:t>
                          </a:r>
                          <a:r>
                            <a:rPr lang="nb-NO" sz="1200" b="0" i="1" dirty="0" smtClean="0">
                              <a:latin typeface="Cambria Math" panose="02040503050406030204" pitchFamily="18" charset="0"/>
                            </a:rPr>
                            <a:t>either</a:t>
                          </a: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p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oMath>
                          </a14:m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                  </a:t>
                          </a:r>
                          <a:r>
                            <a:rPr lang="nb-NO" sz="1200" b="0" i="0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 //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oMath>
                          </a14:m>
                          <a:r>
                            <a:rPr lang="nb-NO" sz="1200" b="0" i="0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/>
                          </a:r>
                          <a:br>
                            <a:rPr lang="nb-NO" sz="1200" b="0" i="0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a:b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0" i="1" dirty="0" smtClean="0">
                              <a:latin typeface="Cambria Math" panose="02040503050406030204" pitchFamily="18" charset="0"/>
                            </a:rPr>
                            <a:t>or</a:t>
                          </a: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 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m:rPr>
                                  <m:nor/>
                                </m:rPr>
                                <a:rPr lang="nb-NO" sz="1200" b="0" i="0" dirty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nb-NO" sz="1200" b="0" i="0" dirty="0" smtClean="0">
                                  <a:latin typeface="Cambria Math" panose="02040503050406030204" pitchFamily="18" charset="0"/>
                                </a:rPr>
                                <m:t>and</m:t>
                              </m:r>
                              <m:r>
                                <m:rPr>
                                  <m:nor/>
                                </m:rPr>
                                <a:rPr lang="nb-NO" sz="1200" b="0" i="0" dirty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oMath>
                          </a14:m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                                                   </a:t>
                          </a: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 </a:t>
                          </a:r>
                          <a:r>
                            <a:rPr lang="nb-NO" sz="1200" b="0" i="0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//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oMath>
                          </a14:m>
                          <a:endParaRPr lang="nb-NO" sz="1200" b="0" i="0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i="0" dirty="0" smtClean="0">
                              <a:latin typeface="Cambria Math" panose="02040503050406030204" pitchFamily="18" charset="0"/>
                            </a:rPr>
                            <a:t>if</a:t>
                          </a: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sSup>
                                <m:sSupPr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p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sSup>
                                <m:sSupPr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oMath>
                          </a14:m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: o</a:t>
                          </a: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utput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oMath>
                          </a14:m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/>
                          </a:r>
                          <a:b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</a:b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i="0" baseline="0" dirty="0" smtClean="0">
                              <a:latin typeface="Cambria Math" panose="02040503050406030204" pitchFamily="18" charset="0"/>
                            </a:rPr>
                            <a:t>else:</a:t>
                          </a: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 output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oMath>
                          </a14:m>
                          <a:endParaRPr lang="nb-NO" sz="1200" b="0" i="0" dirty="0" smtClean="0"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98029267"/>
                  </p:ext>
                </p:extLst>
              </p:nvPr>
            </p:nvGraphicFramePr>
            <p:xfrm>
              <a:off x="1106435" y="2276038"/>
              <a:ext cx="4857702" cy="218579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85770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5"/>
                          <a:stretch>
                            <a:fillRect l="-125" t="-1818" r="-251" b="-5581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850517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5"/>
                          <a:stretch>
                            <a:fillRect l="-125" t="-18421" r="-251" b="-9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43242201"/>
                  </p:ext>
                </p:extLst>
              </p:nvPr>
            </p:nvGraphicFramePr>
            <p:xfrm>
              <a:off x="10137188" y="1219391"/>
              <a:ext cx="1555883" cy="13127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55883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27992">
                    <a:tc>
                      <a:txBody>
                        <a:bodyPr/>
                        <a:lstStyle/>
                        <a:p>
                          <a:r>
                            <a:rPr lang="en-US" sz="10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0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067758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nb-NO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←[ ]</m:t>
                                </m:r>
                              </m:oMath>
                            </m:oMathPara>
                          </a14:m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000" b="0" i="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0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1000" b="0" i="0" dirty="0" err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if</a:t>
                          </a: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=⊥:</m:t>
                              </m:r>
                            </m:oMath>
                          </a14:m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1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 </m:t>
                              </m:r>
                            </m:oMath>
                          </a14:m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 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0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000" b="0" i="0" dirty="0" err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</m:oMath>
                          </a14:m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43242201"/>
                  </p:ext>
                </p:extLst>
              </p:nvPr>
            </p:nvGraphicFramePr>
            <p:xfrm>
              <a:off x="10137188" y="1219391"/>
              <a:ext cx="1555883" cy="13127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5588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43840">
                    <a:tc>
                      <a:txBody>
                        <a:bodyPr/>
                        <a:lstStyle/>
                        <a:p>
                          <a:r>
                            <a:rPr lang="en-US" sz="10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0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068896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6"/>
                          <a:stretch>
                            <a:fillRect l="-389" t="-23864" r="-778" b="-340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3657911" y="5008423"/>
                <a:ext cx="1563391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7911" y="5008423"/>
                <a:ext cx="1563391" cy="338554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425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/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8534400" y="5043053"/>
            <a:ext cx="3307976" cy="1343939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b="1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is this definition good?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599791" y="1717000"/>
                <a:ext cx="6572541" cy="280076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63525" lvl="1" indent="-263525">
                  <a:buFont typeface="Arial" panose="020B0604020202020204" pitchFamily="34" charset="0"/>
                  <a:buChar char="•"/>
                </a:pPr>
                <a:r>
                  <a:rPr lang="en-US" sz="1600" b="1" dirty="0" smtClean="0"/>
                  <a:t>P1: </a:t>
                </a:r>
                <a:r>
                  <a:rPr lang="en-US" sz="1600" dirty="0"/>
                  <a:t>Should be hard to obtain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1600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for secret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endParaRPr lang="nb-NO" sz="1600" dirty="0" smtClean="0"/>
              </a:p>
              <a:p>
                <a:pPr marL="263525" lvl="1" indent="-263525">
                  <a:buFont typeface="Arial" panose="020B0604020202020204" pitchFamily="34" charset="0"/>
                  <a:buChar char="•"/>
                </a:pPr>
                <a:endParaRPr lang="nb-NO" sz="1600" dirty="0"/>
              </a:p>
              <a:p>
                <a:pPr marL="263525" lvl="1" indent="-263525"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P2:</a:t>
                </a:r>
                <a:r>
                  <a:rPr lang="en-US" sz="1600" dirty="0"/>
                  <a:t> Should be hard to obtain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1600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nb-NO" sz="16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nb-NO" sz="16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nb-NO" sz="1600" i="1">
                        <a:latin typeface="Cambria Math" panose="02040503050406030204" pitchFamily="18" charset="0"/>
                      </a:rPr>
                      <m:t>…</m:t>
                    </m:r>
                  </m:oMath>
                </a14:m>
                <a:endParaRPr lang="nb-NO" sz="1600" dirty="0" smtClean="0"/>
              </a:p>
              <a:p>
                <a:pPr marL="263525" lvl="1" indent="-263525">
                  <a:buFont typeface="Arial" panose="020B0604020202020204" pitchFamily="34" charset="0"/>
                  <a:buChar char="•"/>
                </a:pPr>
                <a:endParaRPr lang="nb-NO" sz="1600" dirty="0"/>
              </a:p>
              <a:p>
                <a:pPr marL="263525" lvl="1" indent="-263525"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P3:</a:t>
                </a:r>
                <a:r>
                  <a:rPr lang="en-US" sz="1600" dirty="0"/>
                  <a:t> Should be hard to obtain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1600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  <a:endParaRPr lang="en-US" sz="1600" dirty="0" smtClean="0"/>
              </a:p>
              <a:p>
                <a:pPr marL="263525" lvl="1" indent="-263525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marL="263525" lvl="1" indent="-263525"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P4:</a:t>
                </a:r>
                <a:r>
                  <a:rPr lang="en-US" sz="1600" dirty="0"/>
                  <a:t> Should be hard to obtain </a:t>
                </a:r>
                <a:r>
                  <a:rPr lang="en-US" sz="1600" i="1" dirty="0"/>
                  <a:t>any</a:t>
                </a:r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600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nb-NO" sz="16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nb-NO" sz="16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nb-NO" sz="1600" i="1">
                        <a:latin typeface="Cambria Math" panose="02040503050406030204" pitchFamily="18" charset="0"/>
                      </a:rPr>
                      <m:t>…</m:t>
                    </m:r>
                  </m:oMath>
                </a14:m>
                <a:endParaRPr lang="nb-NO" sz="1600" dirty="0" smtClean="0"/>
              </a:p>
              <a:p>
                <a:pPr marL="263525" lvl="1" indent="-263525">
                  <a:buFont typeface="Arial" panose="020B0604020202020204" pitchFamily="34" charset="0"/>
                  <a:buChar char="•"/>
                </a:pPr>
                <a:endParaRPr lang="nb-NO" sz="1600" dirty="0"/>
              </a:p>
              <a:p>
                <a:pPr marL="263525" lvl="1" indent="-263525"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P5:</a:t>
                </a:r>
                <a:r>
                  <a:rPr lang="en-US" sz="1600" dirty="0"/>
                  <a:t> Should be hard to learn any</a:t>
                </a:r>
                <a:r>
                  <a:rPr lang="en-US" sz="1600" i="1" dirty="0"/>
                  <a:t> bit</a:t>
                </a:r>
                <a:r>
                  <a:rPr lang="en-US" sz="1600" dirty="0"/>
                  <a:t> of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1600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  <a:endParaRPr lang="en-US" sz="1600" dirty="0" smtClean="0"/>
              </a:p>
              <a:p>
                <a:pPr marL="263525" lvl="1" indent="-263525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marL="263525" lvl="1" indent="-263525">
                  <a:buFont typeface="Arial" panose="020B0604020202020204" pitchFamily="34" charset="0"/>
                  <a:buChar char="•"/>
                </a:pPr>
                <a:r>
                  <a:rPr lang="en-US" sz="1600" b="1" dirty="0" smtClean="0"/>
                  <a:t>P7</a:t>
                </a:r>
                <a:r>
                  <a:rPr lang="en-US" sz="1600" b="1" dirty="0"/>
                  <a:t>: </a:t>
                </a:r>
                <a:r>
                  <a:rPr lang="en-US" sz="1600" dirty="0"/>
                  <a:t>…  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791" y="1717000"/>
                <a:ext cx="6572541" cy="2800767"/>
              </a:xfrm>
              <a:prstGeom prst="rect">
                <a:avLst/>
              </a:prstGeom>
              <a:blipFill rotWithShape="0">
                <a:blip r:embed="rId2"/>
                <a:stretch>
                  <a:fillRect l="-371" t="-654" b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Horizontal Scroll 23"/>
              <p:cNvSpPr/>
              <p:nvPr/>
            </p:nvSpPr>
            <p:spPr bwMode="auto">
              <a:xfrm rot="16200000">
                <a:off x="5154437" y="2537936"/>
                <a:ext cx="2058228" cy="1754600"/>
              </a:xfrm>
              <a:prstGeom prst="horizontalScroll">
                <a:avLst/>
              </a:prstGeom>
              <a:solidFill>
                <a:srgbClr val="FFFF99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b="1" dirty="0" smtClean="0"/>
                  <a:t> 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2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b="1" dirty="0" smtClean="0"/>
                  <a:t>  </a:t>
                </a:r>
                <a:r>
                  <a:rPr lang="en-US" sz="1200" b="1" u="sng" dirty="0" smtClean="0">
                    <a:latin typeface="Lucida Handwriting" panose="03010101010101010101" pitchFamily="66" charset="0"/>
                  </a:rPr>
                  <a:t>Logic 101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200" b="1" dirty="0"/>
              </a:p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⇒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nb-NO" sz="1200" b="0" dirty="0" smtClean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200" b="1" dirty="0" smtClean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b="1" dirty="0" smtClean="0"/>
                  <a:t>   </a:t>
                </a:r>
                <a:r>
                  <a:rPr lang="en-US" sz="1200" dirty="0" smtClean="0"/>
                  <a:t>is </a:t>
                </a:r>
                <a:r>
                  <a:rPr lang="en-US" sz="1200" i="1" dirty="0" smtClean="0"/>
                  <a:t>equivalent to: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200" b="1" i="1" dirty="0" smtClean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nb-NO" sz="1200" b="0" dirty="0" smtClean="0"/>
                  <a:t>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200" b="0" i="0" smtClean="0">
                        <a:latin typeface="Cambria Math" panose="02040503050406030204" pitchFamily="18" charset="0"/>
                      </a:rPr>
                      <m:t>not</m:t>
                    </m:r>
                    <m:r>
                      <a:rPr lang="nb-NO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200" b="1" i="1" smtClean="0">
                        <a:latin typeface="Cambria Math" panose="02040503050406030204" pitchFamily="18" charset="0"/>
                      </a:rPr>
                      <m:t>⇐</m:t>
                    </m:r>
                    <m:r>
                      <m:rPr>
                        <m:sty m:val="p"/>
                      </m:rPr>
                      <a:rPr lang="nb-NO" sz="1200" b="0" i="0" smtClean="0">
                        <a:latin typeface="Cambria Math" panose="02040503050406030204" pitchFamily="18" charset="0"/>
                      </a:rPr>
                      <m:t>not</m:t>
                    </m:r>
                    <m:r>
                      <a:rPr lang="nb-NO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200" b="1" dirty="0" smtClean="0"/>
                  <a:t/>
                </a:r>
                <a:br>
                  <a:rPr lang="en-US" sz="1200" b="1" dirty="0" smtClean="0"/>
                </a:br>
                <a:r>
                  <a:rPr lang="en-US" sz="1200" b="1" dirty="0" smtClean="0"/>
                  <a:t/>
                </a:r>
                <a:br>
                  <a:rPr lang="en-US" sz="1200" b="1" dirty="0" smtClean="0"/>
                </a:br>
                <a:endParaRPr lang="en-US" sz="1200" b="1" dirty="0"/>
              </a:p>
            </p:txBody>
          </p:sp>
        </mc:Choice>
        <mc:Fallback xmlns="">
          <p:sp>
            <p:nvSpPr>
              <p:cNvPr id="24" name="Horizontal Scroll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16200000">
                <a:off x="5154437" y="2537936"/>
                <a:ext cx="2058228" cy="1754600"/>
              </a:xfrm>
              <a:prstGeom prst="horizontalScroll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623392" y="5190465"/>
                <a:ext cx="7657008" cy="408623"/>
              </a:xfrm>
              <a:prstGeom prst="roundRect">
                <a:avLst/>
              </a:prstGeom>
              <a:solidFill>
                <a:srgbClr val="CFF9DA"/>
              </a:solidFill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b="0" dirty="0" smtClean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dirty="0" smtClean="0"/>
                  <a:t> is PRF secure       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dirty="0" smtClean="0"/>
                  <a:t> has properties P1 – P5, P7, …</a:t>
                </a: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5190465"/>
                <a:ext cx="7657008" cy="408623"/>
              </a:xfrm>
              <a:prstGeom prst="roundRect">
                <a:avLst/>
              </a:prstGeom>
              <a:blipFill rotWithShape="0">
                <a:blip r:embed="rId4"/>
                <a:stretch>
                  <a:fillRect t="-1449" b="-17391"/>
                </a:stretch>
              </a:blipFill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623392" y="5832245"/>
                <a:ext cx="7657008" cy="408623"/>
              </a:xfrm>
              <a:prstGeom prst="roundRect">
                <a:avLst/>
              </a:prstGeom>
              <a:solidFill>
                <a:srgbClr val="CFF9DA"/>
              </a:solidFill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dirty="0" smtClean="0"/>
                  <a:t> is </a:t>
                </a:r>
                <a:r>
                  <a:rPr lang="en-US" b="1" i="1" dirty="0" smtClean="0"/>
                  <a:t>not</a:t>
                </a:r>
                <a:r>
                  <a:rPr lang="en-US" i="1" dirty="0" smtClean="0"/>
                  <a:t> </a:t>
                </a:r>
                <a:r>
                  <a:rPr lang="en-US" dirty="0" smtClean="0"/>
                  <a:t>PRF secure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⟸</m:t>
                    </m:r>
                  </m:oMath>
                </a14:m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dirty="0" smtClean="0"/>
                  <a:t> does </a:t>
                </a:r>
                <a:r>
                  <a:rPr lang="en-US" b="1" i="1" dirty="0" smtClean="0"/>
                  <a:t>not</a:t>
                </a:r>
                <a:r>
                  <a:rPr lang="en-US" i="1" dirty="0" smtClean="0"/>
                  <a:t> </a:t>
                </a:r>
                <a:r>
                  <a:rPr lang="en-US" dirty="0" smtClean="0"/>
                  <a:t>have properties P1 – P5, P7, …</a:t>
                </a: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5832245"/>
                <a:ext cx="7657008" cy="408623"/>
              </a:xfrm>
              <a:prstGeom prst="roundRect">
                <a:avLst/>
              </a:prstGeom>
              <a:blipFill rotWithShape="0">
                <a:blip r:embed="rId5"/>
                <a:stretch>
                  <a:fillRect t="-1449" b="-15942"/>
                </a:stretch>
              </a:blipFill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64652730"/>
                  </p:ext>
                </p:extLst>
              </p:nvPr>
            </p:nvGraphicFramePr>
            <p:xfrm>
              <a:off x="7375297" y="1236377"/>
              <a:ext cx="1446227" cy="12957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46227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16497">
                    <a:tc>
                      <a:txBody>
                        <a:bodyPr/>
                        <a:lstStyle/>
                        <a:p>
                          <a:r>
                            <a:rPr lang="en-US" sz="10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0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05191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𝐾</m:t>
                                </m:r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a:rPr lang="nb-NO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sSup>
                                  <m:sSupPr>
                                    <m:ctrlPr>
                                      <a:rPr lang="nb-NO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𝑘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000" b="0" i="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0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0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1000" b="0" i="0" dirty="0" err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64652730"/>
                  </p:ext>
                </p:extLst>
              </p:nvPr>
            </p:nvGraphicFramePr>
            <p:xfrm>
              <a:off x="7375297" y="1236377"/>
              <a:ext cx="1446227" cy="12957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46227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243840">
                    <a:tc>
                      <a:txBody>
                        <a:bodyPr/>
                        <a:lstStyle/>
                        <a:p>
                          <a:r>
                            <a:rPr lang="en-US" sz="10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0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10519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418" t="-23563" r="-837" b="-11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2" name="Table 3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7990408"/>
                  </p:ext>
                </p:extLst>
              </p:nvPr>
            </p:nvGraphicFramePr>
            <p:xfrm>
              <a:off x="10137188" y="1219391"/>
              <a:ext cx="1555883" cy="13127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55883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27992">
                    <a:tc>
                      <a:txBody>
                        <a:bodyPr/>
                        <a:lstStyle/>
                        <a:p>
                          <a:r>
                            <a:rPr lang="en-US" sz="10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0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067758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nb-NO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←[ ]</m:t>
                                </m:r>
                              </m:oMath>
                            </m:oMathPara>
                          </a14:m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000" b="0" i="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0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1000" b="0" i="0" dirty="0" err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if</a:t>
                          </a: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=⊥:</m:t>
                              </m:r>
                            </m:oMath>
                          </a14:m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1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𝑜𝑢𝑡</m:t>
                                  </m:r>
                                </m:sup>
                              </m:sSup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 </m:t>
                              </m:r>
                            </m:oMath>
                          </a14:m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 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0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000" b="0" i="0" dirty="0" err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</m:oMath>
                          </a14:m>
                          <a:endParaRPr lang="nb-NO" sz="1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2" name="Table 3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7990408"/>
                  </p:ext>
                </p:extLst>
              </p:nvPr>
            </p:nvGraphicFramePr>
            <p:xfrm>
              <a:off x="10137188" y="1219391"/>
              <a:ext cx="1555883" cy="13127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55883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243840">
                    <a:tc>
                      <a:txBody>
                        <a:bodyPr/>
                        <a:lstStyle/>
                        <a:p>
                          <a:r>
                            <a:rPr lang="en-US" sz="10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0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US" sz="10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0</a:t>
                          </a:r>
                          <a:endParaRPr lang="en-US" sz="1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106889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389" t="-23864" r="-778" b="-340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33" name="Group 32"/>
          <p:cNvGrpSpPr>
            <a:grpSpLocks noChangeAspect="1"/>
          </p:cNvGrpSpPr>
          <p:nvPr/>
        </p:nvGrpSpPr>
        <p:grpSpPr>
          <a:xfrm>
            <a:off x="7454566" y="1490459"/>
            <a:ext cx="4150097" cy="3276763"/>
            <a:chOff x="6226029" y="1588634"/>
            <a:chExt cx="5867742" cy="4632952"/>
          </a:xfrm>
        </p:grpSpPr>
        <p:cxnSp>
          <p:nvCxnSpPr>
            <p:cNvPr id="34" name="Straight Arrow Connector 33"/>
            <p:cNvCxnSpPr/>
            <p:nvPr/>
          </p:nvCxnSpPr>
          <p:spPr bwMode="auto">
            <a:xfrm>
              <a:off x="7901420" y="3257483"/>
              <a:ext cx="849649" cy="631429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Straight Arrow Connector 35"/>
            <p:cNvCxnSpPr/>
            <p:nvPr/>
          </p:nvCxnSpPr>
          <p:spPr bwMode="auto">
            <a:xfrm flipH="1">
              <a:off x="9372575" y="3263260"/>
              <a:ext cx="834424" cy="707592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pic>
          <p:nvPicPr>
            <p:cNvPr id="37" name="Picture 36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46" t="10399" r="23520" b="9309"/>
            <a:stretch/>
          </p:blipFill>
          <p:spPr>
            <a:xfrm>
              <a:off x="8669018" y="3850492"/>
              <a:ext cx="850429" cy="1057291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Oval Callout 37"/>
                <p:cNvSpPr/>
                <p:nvPr/>
              </p:nvSpPr>
              <p:spPr bwMode="auto">
                <a:xfrm>
                  <a:off x="6791963" y="4021377"/>
                  <a:ext cx="1535184" cy="760893"/>
                </a:xfrm>
                <a:prstGeom prst="wedgeEllipseCallout">
                  <a:avLst>
                    <a:gd name="adj1" fmla="val 66591"/>
                    <a:gd name="adj2" fmla="val -30176"/>
                  </a:avLst>
                </a:prstGeom>
                <a:solidFill>
                  <a:srgbClr val="FEE9E6"/>
                </a:solidFill>
                <a:ln w="28575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 wrap="none" rtlCol="0" anchor="ctr"/>
                <a:lstStyle/>
                <a:p>
                  <a:pPr algn="ctr"/>
                  <a:r>
                    <a:rPr lang="en-US" sz="1100" b="1" dirty="0" smtClean="0"/>
                    <a:t>I’m in </a:t>
                  </a:r>
                  <a:r>
                    <a:rPr lang="en-US" sz="1100" b="1" dirty="0"/>
                    <a:t>W</a:t>
                  </a:r>
                  <a:r>
                    <a:rPr lang="en-US" sz="1100" b="1" dirty="0" smtClean="0"/>
                    <a:t>orld </a:t>
                  </a:r>
                  <a14:m>
                    <m:oMath xmlns:m="http://schemas.openxmlformats.org/officeDocument/2006/math">
                      <m:r>
                        <a:rPr lang="nb-NO" sz="1100" b="1" i="1" smtClean="0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nb-NO" sz="1100" b="1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a14:m>
                  <a:endParaRPr lang="en-US" sz="1100" b="1" dirty="0" smtClean="0"/>
                </a:p>
              </p:txBody>
            </p:sp>
          </mc:Choice>
          <mc:Fallback xmlns="">
            <p:sp>
              <p:nvSpPr>
                <p:cNvPr id="38" name="Oval Callout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791963" y="4021377"/>
                  <a:ext cx="1535184" cy="760893"/>
                </a:xfrm>
                <a:prstGeom prst="wedgeEllipseCallout">
                  <a:avLst>
                    <a:gd name="adj1" fmla="val 66591"/>
                    <a:gd name="adj2" fmla="val -30176"/>
                  </a:avLst>
                </a:prstGeom>
                <a:blipFill rotWithShape="0">
                  <a:blip r:embed="rId9"/>
                  <a:stretch>
                    <a:fillRect l="-467"/>
                  </a:stretch>
                </a:blipFill>
                <a:ln w="28575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Rounded Rectangle 38"/>
                <p:cNvSpPr/>
                <p:nvPr/>
              </p:nvSpPr>
              <p:spPr bwMode="auto">
                <a:xfrm>
                  <a:off x="6226029" y="5172262"/>
                  <a:ext cx="5867742" cy="1049324"/>
                </a:xfrm>
                <a:prstGeom prst="roundRect">
                  <a:avLst/>
                </a:prstGeom>
                <a:solidFill>
                  <a:srgbClr val="ECECFA"/>
                </a:solidFill>
                <a:ln w="28575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indent="0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sz="1100" b="1" dirty="0" smtClean="0"/>
                    <a:t>Definition: </a:t>
                  </a:r>
                  <a:r>
                    <a:rPr lang="nb-NO" sz="1100" dirty="0" smtClean="0"/>
                    <a:t>The </a:t>
                  </a:r>
                  <a:r>
                    <a:rPr lang="nb-NO" sz="1100" b="1" dirty="0" smtClean="0"/>
                    <a:t>PRF-advantage </a:t>
                  </a:r>
                  <a:r>
                    <a:rPr lang="nb-NO" sz="1100" dirty="0" smtClean="0"/>
                    <a:t>of an adversary </a:t>
                  </a:r>
                  <a14:m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US" sz="1100" dirty="0" smtClean="0"/>
                    <a:t> is</a:t>
                  </a:r>
                </a:p>
                <a:p>
                  <a:pPr marL="0" marR="0" indent="0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1100" dirty="0" smtClean="0"/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Sup>
                          <m:sSubSupPr>
                            <m:ctrlP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100" b="1" i="0" smtClean="0">
                                <a:latin typeface="Cambria Math" panose="02040503050406030204" pitchFamily="18" charset="0"/>
                              </a:rPr>
                              <m:t>𝐀𝐝𝐯</m:t>
                            </m:r>
                          </m:e>
                          <m:sub>
                            <m: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nb-NO" sz="1100" b="0" i="0" smtClean="0">
                                <a:latin typeface="Cambria Math" panose="02040503050406030204" pitchFamily="18" charset="0"/>
                              </a:rPr>
                              <m:t>prf</m:t>
                            </m:r>
                          </m:sup>
                        </m:sSubSup>
                        <m:d>
                          <m:dPr>
                            <m:ctrlP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nb-NO" sz="11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a:rPr lang="nb-NO" sz="1100" b="0" i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nb-NO" sz="1100" b="0" i="1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100">
                                    <a:latin typeface="Cambria Math" panose="02040503050406030204" pitchFamily="18" charset="0"/>
                                  </a:rPr>
                                  <m:t>Pr</m:t>
                                </m:r>
                              </m:fName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1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nb-NO" sz="11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100" i="1" smtClean="0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e>
                                      <m:sup>
                                        <m:r>
                                          <a:rPr lang="nb-NO" sz="1100" b="0" i="1" smtClean="0"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  <m:r>
                                      <a:rPr lang="nb-NO" sz="1100" b="0" i="1" smtClean="0"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nb-NO" sz="1100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d>
                              </m:e>
                            </m:func>
                            <m:r>
                              <a:rPr lang="nb-NO" sz="11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US" sz="1100" dirty="0"/>
                </a:p>
              </p:txBody>
            </p:sp>
          </mc:Choice>
          <mc:Fallback xmlns="">
            <p:sp>
              <p:nvSpPr>
                <p:cNvPr id="39" name="Rounded Rectangle 3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226029" y="5172262"/>
                  <a:ext cx="5867742" cy="1049324"/>
                </a:xfrm>
                <a:prstGeom prst="round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  <a:ln w="28575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19847" y="1951717"/>
              <a:ext cx="340056" cy="497171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Rectangle 40"/>
                <p:cNvSpPr/>
                <p:nvPr/>
              </p:nvSpPr>
              <p:spPr>
                <a:xfrm>
                  <a:off x="8799975" y="1588634"/>
                  <a:ext cx="444951" cy="3916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200" dirty="0"/>
                    <a:t> </a:t>
                  </a:r>
                  <a14:m>
                    <m:oMath xmlns:m="http://schemas.openxmlformats.org/officeDocument/2006/math">
                      <m:r>
                        <a:rPr lang="nb-NO" sz="1200" b="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41" name="Rectangle 4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99975" y="1588634"/>
                  <a:ext cx="444951" cy="391644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/>
                <p:cNvSpPr txBox="1"/>
                <p:nvPr/>
              </p:nvSpPr>
              <p:spPr>
                <a:xfrm rot="20253874">
                  <a:off x="8071516" y="2425554"/>
                  <a:ext cx="806480" cy="3046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oMath>
                    </m:oMathPara>
                  </a14:m>
                  <a:endParaRPr lang="en-US" sz="800" dirty="0" smtClean="0"/>
                </a:p>
              </p:txBody>
            </p:sp>
          </mc:Choice>
          <mc:Fallback xmlns="">
            <p:sp>
              <p:nvSpPr>
                <p:cNvPr id="42" name="TextBox 4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0253874">
                  <a:off x="8071516" y="2425554"/>
                  <a:ext cx="806480" cy="304612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/>
                <p:cNvSpPr txBox="1"/>
                <p:nvPr/>
              </p:nvSpPr>
              <p:spPr>
                <a:xfrm rot="1814794">
                  <a:off x="9188877" y="2394451"/>
                  <a:ext cx="701439" cy="3046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oMath>
                    </m:oMathPara>
                  </a14:m>
                  <a:endParaRPr lang="en-US" sz="800" dirty="0" smtClean="0"/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814794">
                  <a:off x="9188877" y="2394451"/>
                  <a:ext cx="701439" cy="304612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0" name="Table 1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35509903"/>
                  </p:ext>
                </p:extLst>
              </p:nvPr>
            </p:nvGraphicFramePr>
            <p:xfrm>
              <a:off x="1276819" y="2108414"/>
              <a:ext cx="4857702" cy="283259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85770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5026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2482328">
                    <a:tc>
                      <a:txBody>
                        <a:bodyPr/>
                        <a:lstStyle/>
                        <a:p>
                          <a:pPr marL="266700" marR="0" indent="-2667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Query</a:t>
                          </a: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sup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𝑖𝑛</m:t>
                                  </m:r>
                                </m:sup>
                              </m:sSup>
                            </m:oMath>
                          </a14:m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to </a:t>
                          </a:r>
                          <a:r>
                            <a:rPr lang="nb-NO" sz="1200" b="0" i="0" dirty="0" err="1" smtClean="0">
                              <a:latin typeface="Cambria Math" panose="02040503050406030204" pitchFamily="18" charset="0"/>
                            </a:rPr>
                            <a:t>challenger</a:t>
                          </a:r>
                          <a:endParaRPr lang="nb-NO" sz="1200" b="0" i="0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err="1" smtClean="0">
                              <a:latin typeface="Cambria Math" panose="02040503050406030204" pitchFamily="18" charset="0"/>
                            </a:rPr>
                            <a:t>Receive</a:t>
                          </a: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back </a:t>
                          </a:r>
                          <a:r>
                            <a:rPr lang="nb-NO" sz="1200" b="0" i="1" dirty="0" smtClean="0">
                              <a:latin typeface="Cambria Math" panose="02040503050406030204" pitchFamily="18" charset="0"/>
                            </a:rPr>
                            <a:t>either</a:t>
                          </a: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sup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𝑖𝑛</m:t>
                                      </m:r>
                                    </m:sup>
                                  </m:sSup>
                                </m:e>
                              </m:d>
                            </m:oMath>
                          </a14:m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or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𝑜𝑢𝑡</m:t>
                                  </m:r>
                                </m:sup>
                              </m:sSup>
                            </m:oMath>
                          </a14:m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err="1" smtClean="0">
                              <a:latin typeface="Cambria Math" panose="02040503050406030204" pitchFamily="18" charset="0"/>
                            </a:rPr>
                            <a:t>Obtain</a:t>
                          </a: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oMath>
                          </a14:m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from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oMath>
                          </a14:m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                                                              </a:t>
                          </a:r>
                          <a:r>
                            <a:rPr lang="nb-NO" sz="1200" b="0" i="0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// </a:t>
                          </a:r>
                          <a:r>
                            <a:rPr lang="nb-NO" sz="1200" b="0" i="0" dirty="0" err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a:t>assumption</a:t>
                          </a:r>
                          <a:endParaRPr lang="nb-NO" sz="1200" b="0" i="0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err="1" smtClean="0">
                              <a:latin typeface="Cambria Math" panose="02040503050406030204" pitchFamily="18" charset="0"/>
                            </a:rPr>
                            <a:t>Calculate</a:t>
                          </a: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𝑍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sSup>
                                    <m:sSupPr>
                                      <m:ctrlP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e>
                                    <m:sup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sub>
                              </m:sSub>
                              <m:d>
                                <m:d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sup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𝑖𝑛</m:t>
                                      </m:r>
                                    </m:sup>
                                  </m:sSup>
                                </m:e>
                              </m:d>
                            </m:oMath>
                          </a14:m>
                          <a:endParaRPr lang="nb-NO" sz="1200" b="0" i="0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Query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𝑖𝑛</m:t>
                                  </m:r>
                                </m:sup>
                              </m:sSup>
                            </m:oMath>
                          </a14:m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to </a:t>
                          </a:r>
                          <a:r>
                            <a:rPr lang="nb-NO" sz="1200" b="0" i="0" dirty="0" err="1" smtClean="0">
                              <a:latin typeface="Cambria Math" panose="02040503050406030204" pitchFamily="18" charset="0"/>
                            </a:rPr>
                            <a:t>challenger</a:t>
                          </a:r>
                          <a:endParaRPr lang="nb-NO" sz="1200" b="0" i="0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err="1" smtClean="0">
                              <a:latin typeface="Cambria Math" panose="02040503050406030204" pitchFamily="18" charset="0"/>
                            </a:rPr>
                            <a:t>Receive</a:t>
                          </a: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back </a:t>
                          </a:r>
                          <a:r>
                            <a:rPr lang="nb-NO" sz="1200" b="0" i="1" dirty="0" smtClean="0">
                              <a:latin typeface="Cambria Math" panose="02040503050406030204" pitchFamily="18" charset="0"/>
                            </a:rPr>
                            <a:t>either</a:t>
                          </a: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sup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𝑖𝑛</m:t>
                                      </m:r>
                                    </m:sup>
                                  </m:sSup>
                                </m:e>
                              </m:d>
                            </m:oMath>
                          </a14:m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or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𝑜𝑢𝑡</m:t>
                                  </m:r>
                                </m:sup>
                              </m:sSup>
                            </m:oMath>
                          </a14:m>
                          <a:endParaRPr lang="nb-NO" sz="1200" b="0" i="0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1" i="0" dirty="0" err="1" smtClean="0">
                              <a:latin typeface="Cambria Math" panose="02040503050406030204" pitchFamily="18" charset="0"/>
                            </a:rPr>
                            <a:t>if</a:t>
                          </a: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𝑍</m:t>
                                  </m:r>
                                </m:e>
                                <m:sup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oMath>
                          </a14:m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: o</a:t>
                          </a: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utput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oMath>
                          </a14:m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/>
                          </a:r>
                          <a:b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</a:br>
                          <a:r>
                            <a:rPr lang="nb-NO" sz="1200" b="1" i="0" baseline="0" dirty="0" err="1" smtClean="0">
                              <a:latin typeface="Cambria Math" panose="02040503050406030204" pitchFamily="18" charset="0"/>
                            </a:rPr>
                            <a:t>else</a:t>
                          </a:r>
                          <a:r>
                            <a:rPr lang="nb-NO" sz="1200" b="1" i="0" baseline="0" dirty="0" smtClean="0">
                              <a:latin typeface="Cambria Math" panose="02040503050406030204" pitchFamily="18" charset="0"/>
                            </a:rPr>
                            <a:t>:</a:t>
                          </a: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</a:rPr>
                            <a:t> output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oMath>
                          </a14:m>
                          <a:endParaRPr lang="nb-NO" sz="1200" b="0" i="0" dirty="0" smtClean="0"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0" name="Table 1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35509903"/>
                  </p:ext>
                </p:extLst>
              </p:nvPr>
            </p:nvGraphicFramePr>
            <p:xfrm>
              <a:off x="1276819" y="2108414"/>
              <a:ext cx="4857702" cy="283259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85770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50268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5"/>
                          <a:stretch>
                            <a:fillRect l="-125" t="-1724" r="-251" b="-7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482328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5"/>
                          <a:stretch>
                            <a:fillRect l="-125" t="-14461" r="-251" b="-4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647837" y="5207775"/>
                <a:ext cx="198837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nb-NO" sz="2400" dirty="0" smtClean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7837" y="5207775"/>
                <a:ext cx="1988373" cy="33855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647837" y="5832994"/>
                <a:ext cx="266403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nb-NO" sz="2400" dirty="0" smtClean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7837" y="5832994"/>
                <a:ext cx="2664032" cy="338554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10645692" y="5198810"/>
                <a:ext cx="58549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nb-NO" sz="1600" dirty="0" smtClean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45692" y="5198810"/>
                <a:ext cx="585492" cy="338554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10636210" y="5713098"/>
                <a:ext cx="1014182" cy="5533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1−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nb-NO" sz="1600" dirty="0" smtClean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36210" y="5713098"/>
                <a:ext cx="1014182" cy="553357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ectangle 28"/>
          <p:cNvSpPr/>
          <p:nvPr/>
        </p:nvSpPr>
        <p:spPr bwMode="auto">
          <a:xfrm>
            <a:off x="1350167" y="2849535"/>
            <a:ext cx="3516509" cy="28125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b="1" dirty="0" smtClean="0"/>
          </a:p>
        </p:txBody>
      </p:sp>
      <p:sp>
        <p:nvSpPr>
          <p:cNvPr id="35" name="Rectangle 34"/>
          <p:cNvSpPr/>
          <p:nvPr/>
        </p:nvSpPr>
        <p:spPr bwMode="auto">
          <a:xfrm>
            <a:off x="1322924" y="3106739"/>
            <a:ext cx="4674463" cy="28125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b="1" dirty="0" smtClean="0"/>
          </a:p>
        </p:txBody>
      </p:sp>
      <p:sp>
        <p:nvSpPr>
          <p:cNvPr id="44" name="Rectangle 43"/>
          <p:cNvSpPr/>
          <p:nvPr/>
        </p:nvSpPr>
        <p:spPr bwMode="auto">
          <a:xfrm>
            <a:off x="1331846" y="3407639"/>
            <a:ext cx="1964309" cy="28125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b="1" dirty="0" smtClean="0"/>
          </a:p>
        </p:txBody>
      </p:sp>
      <p:sp>
        <p:nvSpPr>
          <p:cNvPr id="45" name="Rectangle 44"/>
          <p:cNvSpPr/>
          <p:nvPr/>
        </p:nvSpPr>
        <p:spPr bwMode="auto">
          <a:xfrm>
            <a:off x="1331846" y="3720671"/>
            <a:ext cx="1964309" cy="28125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b="1" dirty="0" smtClean="0"/>
          </a:p>
        </p:txBody>
      </p:sp>
      <p:sp>
        <p:nvSpPr>
          <p:cNvPr id="46" name="Rectangle 45"/>
          <p:cNvSpPr/>
          <p:nvPr/>
        </p:nvSpPr>
        <p:spPr bwMode="auto">
          <a:xfrm>
            <a:off x="1331846" y="3962703"/>
            <a:ext cx="3692171" cy="28125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b="1" dirty="0" smtClean="0"/>
          </a:p>
        </p:txBody>
      </p:sp>
      <p:sp>
        <p:nvSpPr>
          <p:cNvPr id="47" name="Rectangle 46"/>
          <p:cNvSpPr/>
          <p:nvPr/>
        </p:nvSpPr>
        <p:spPr bwMode="auto">
          <a:xfrm>
            <a:off x="1322925" y="4336485"/>
            <a:ext cx="2083663" cy="46253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b="1" dirty="0" smtClean="0"/>
          </a:p>
        </p:txBody>
      </p:sp>
    </p:spTree>
    <p:extLst>
      <p:ext uri="{BB962C8B-B14F-4D97-AF65-F5344CB8AC3E}">
        <p14:creationId xmlns:p14="http://schemas.microsoft.com/office/powerpoint/2010/main" val="3522975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" dur="1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1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1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" dur="1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" dur="1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build="allAtOnce"/>
      <p:bldP spid="24" grpId="0" animBg="1"/>
      <p:bldP spid="26" grpId="0" animBg="1"/>
      <p:bldP spid="30" grpId="0" animBg="1"/>
      <p:bldP spid="3" grpId="0"/>
      <p:bldP spid="22" grpId="0"/>
      <p:bldP spid="23" grpId="0"/>
      <p:bldP spid="25" grpId="0"/>
      <p:bldP spid="29" grpId="0" animBg="1"/>
      <p:bldP spid="29" grpId="1" animBg="1"/>
      <p:bldP spid="35" grpId="0" animBg="1"/>
      <p:bldP spid="35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Oval 3"/>
              <p:cNvSpPr/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400" b="0" i="0" smtClean="0">
                          <a:latin typeface="Cambria Math" panose="02040503050406030204" pitchFamily="18" charset="0"/>
                        </a:rPr>
                        <m:t>Func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𝑜𝑢𝑡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Oval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PRF – security; equivalent view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076700" y="2905120"/>
                <a:ext cx="90505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6700" y="2905120"/>
                <a:ext cx="905056" cy="246221"/>
              </a:xfrm>
              <a:prstGeom prst="rect">
                <a:avLst/>
              </a:prstGeom>
              <a:blipFill rotWithShape="0">
                <a:blip r:embed="rId3"/>
                <a:stretch>
                  <a:fillRect l="-4730" r="-3378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852856" y="4476797"/>
                <a:ext cx="135274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=00…0</m:t>
                      </m:r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2856" y="4476797"/>
                <a:ext cx="1352743" cy="246221"/>
              </a:xfrm>
              <a:prstGeom prst="rect">
                <a:avLst/>
              </a:prstGeom>
              <a:blipFill rotWithShape="0">
                <a:blip r:embed="rId4"/>
                <a:stretch>
                  <a:fillRect l="-2252" r="-2703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680748" y="2266945"/>
                <a:ext cx="91089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acc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0748" y="2266945"/>
                <a:ext cx="910890" cy="246221"/>
              </a:xfrm>
              <a:prstGeom prst="rect">
                <a:avLst/>
              </a:prstGeom>
              <a:blipFill rotWithShape="0">
                <a:blip r:embed="rId5"/>
                <a:stretch>
                  <a:fillRect l="-4698" r="-28859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484196" y="3183572"/>
                <a:ext cx="142917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⊕17</m:t>
                      </m:r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4196" y="3183572"/>
                <a:ext cx="1429173" cy="246221"/>
              </a:xfrm>
              <a:prstGeom prst="rect">
                <a:avLst/>
              </a:prstGeom>
              <a:blipFill rotWithShape="0">
                <a:blip r:embed="rId6"/>
                <a:stretch>
                  <a:fillRect l="-2564" r="-2137" b="-219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Content Placeholder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704718958"/>
                  </p:ext>
                </p:extLst>
              </p:nvPr>
            </p:nvGraphicFramePr>
            <p:xfrm>
              <a:off x="9924901" y="1707210"/>
              <a:ext cx="1835728" cy="239581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7864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917864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</a:tblGrid>
                  <a:tr h="32024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en-US" sz="1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000…000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101…111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000…001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001…001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000…010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111…100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000…011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101…000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4"/>
                      </a:ext>
                    </a:extLst>
                  </a:tr>
                  <a:tr h="49638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="" val="10005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111…111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001…001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Content Placeholder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704718958"/>
                  </p:ext>
                </p:extLst>
              </p:nvPr>
            </p:nvGraphicFramePr>
            <p:xfrm>
              <a:off x="9924901" y="1707210"/>
              <a:ext cx="1835728" cy="239581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7864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  <a:gridCol w="917864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1"/>
                        </a:ext>
                      </a:extLst>
                    </a:gridCol>
                  </a:tblGrid>
                  <a:tr h="32024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7"/>
                          <a:stretch>
                            <a:fillRect l="-662" t="-7547" r="-101325" b="-64717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7"/>
                          <a:stretch>
                            <a:fillRect l="-100662" t="-7547" r="-1325" b="-64717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7"/>
                          <a:stretch>
                            <a:fillRect l="-662" t="-109615" r="-101325" b="-5596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7"/>
                          <a:stretch>
                            <a:fillRect l="-100662" t="-109615" r="-1325" b="-55961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7"/>
                          <a:stretch>
                            <a:fillRect l="-662" t="-209615" r="-101325" b="-4596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7"/>
                          <a:stretch>
                            <a:fillRect l="-100662" t="-209615" r="-1325" b="-45961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2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7"/>
                          <a:stretch>
                            <a:fillRect l="-662" t="-315686" r="-101325" b="-3686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7"/>
                          <a:stretch>
                            <a:fillRect l="-100662" t="-315686" r="-1325" b="-36862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3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7"/>
                          <a:stretch>
                            <a:fillRect l="-662" t="-407692" r="-101325" b="-26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7"/>
                          <a:stretch>
                            <a:fillRect l="-100662" t="-407692" r="-1325" b="-26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4"/>
                      </a:ext>
                    </a:extLst>
                  </a:tr>
                  <a:tr h="49638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7"/>
                          <a:stretch>
                            <a:fillRect l="-662" t="-321951" r="-101325" b="-658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7"/>
                          <a:stretch>
                            <a:fillRect l="-100662" t="-321951" r="-1325" b="-658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5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7"/>
                          <a:stretch>
                            <a:fillRect l="-662" t="-665385" r="-101325" b="-38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7"/>
                          <a:stretch>
                            <a:fillRect l="-100662" t="-665385" r="-1325" b="-38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6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10" name="Group 9"/>
          <p:cNvGrpSpPr/>
          <p:nvPr/>
        </p:nvGrpSpPr>
        <p:grpSpPr>
          <a:xfrm>
            <a:off x="10856119" y="4213610"/>
            <a:ext cx="904510" cy="347524"/>
            <a:chOff x="10739511" y="5186358"/>
            <a:chExt cx="904510" cy="347524"/>
          </a:xfrm>
        </p:grpSpPr>
        <p:sp>
          <p:nvSpPr>
            <p:cNvPr id="11" name="Right Brace 10"/>
            <p:cNvSpPr/>
            <p:nvPr/>
          </p:nvSpPr>
          <p:spPr bwMode="auto">
            <a:xfrm rot="5400000">
              <a:off x="11131818" y="4794051"/>
              <a:ext cx="119895" cy="904510"/>
            </a:xfrm>
            <a:prstGeom prst="rightBrace">
              <a:avLst>
                <a:gd name="adj1" fmla="val 93395"/>
                <a:gd name="adj2" fmla="val 49494"/>
              </a:avLst>
            </a:prstGeom>
            <a:noFill/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 sz="1050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10982957" y="5287661"/>
                  <a:ext cx="370486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𝑜𝑢𝑡</m:t>
                        </m:r>
                      </m:oMath>
                    </m:oMathPara>
                  </a14:m>
                  <a:endParaRPr lang="en-US" sz="1600" dirty="0" smtClean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82957" y="5287661"/>
                  <a:ext cx="370486" cy="246221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9836" r="-6557" b="-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" name="Group 12"/>
          <p:cNvGrpSpPr/>
          <p:nvPr/>
        </p:nvGrpSpPr>
        <p:grpSpPr>
          <a:xfrm>
            <a:off x="9355389" y="2038350"/>
            <a:ext cx="490286" cy="2064679"/>
            <a:chOff x="7665538" y="2143125"/>
            <a:chExt cx="490286" cy="2064679"/>
          </a:xfrm>
        </p:grpSpPr>
        <p:sp>
          <p:nvSpPr>
            <p:cNvPr id="14" name="Right Brace 13"/>
            <p:cNvSpPr/>
            <p:nvPr/>
          </p:nvSpPr>
          <p:spPr bwMode="auto">
            <a:xfrm rot="10800000">
              <a:off x="7998834" y="2143125"/>
              <a:ext cx="156990" cy="2064679"/>
            </a:xfrm>
            <a:prstGeom prst="rightBrace">
              <a:avLst>
                <a:gd name="adj1" fmla="val 93395"/>
                <a:gd name="adj2" fmla="val 49494"/>
              </a:avLst>
            </a:prstGeom>
            <a:noFill/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7665538" y="3009894"/>
                  <a:ext cx="333296" cy="25423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𝑖𝑛</m:t>
                            </m:r>
                          </m:sup>
                        </m:sSup>
                      </m:oMath>
                    </m:oMathPara>
                  </a14:m>
                  <a:endParaRPr lang="en-US" sz="1600" dirty="0" smtClean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65538" y="3009894"/>
                  <a:ext cx="333296" cy="254237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l="-12963" r="-3704" b="-97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23392" y="1231033"/>
                <a:ext cx="154503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231033"/>
                <a:ext cx="1545038" cy="246221"/>
              </a:xfrm>
              <a:prstGeom prst="rect">
                <a:avLst/>
              </a:prstGeom>
              <a:blipFill rotWithShape="0">
                <a:blip r:embed="rId10"/>
                <a:stretch>
                  <a:fillRect r="-394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913369" y="4100199"/>
                <a:ext cx="190758" cy="2507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3369" y="4100199"/>
                <a:ext cx="190758" cy="250710"/>
              </a:xfrm>
              <a:prstGeom prst="rect">
                <a:avLst/>
              </a:prstGeom>
              <a:blipFill rotWithShape="0">
                <a:blip r:embed="rId11"/>
                <a:stretch>
                  <a:fillRect l="-19355" t="-21951" r="-74194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9642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8" grpId="0"/>
      <p:bldP spid="1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Oval 3"/>
              <p:cNvSpPr/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400" b="0" i="0" smtClean="0">
                          <a:latin typeface="Cambria Math" panose="02040503050406030204" pitchFamily="18" charset="0"/>
                        </a:rPr>
                        <m:t>Func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𝑜𝑢𝑡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Oval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PRF – security; </a:t>
            </a:r>
            <a:r>
              <a:rPr lang="en-US" dirty="0"/>
              <a:t>equivalent view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076700" y="2905120"/>
                <a:ext cx="90505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6700" y="2905120"/>
                <a:ext cx="905056" cy="246221"/>
              </a:xfrm>
              <a:prstGeom prst="rect">
                <a:avLst/>
              </a:prstGeom>
              <a:blipFill rotWithShape="0">
                <a:blip r:embed="rId3"/>
                <a:stretch>
                  <a:fillRect l="-4730" r="-3378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680748" y="2266945"/>
                <a:ext cx="91089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acc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0748" y="2266945"/>
                <a:ext cx="910890" cy="246221"/>
              </a:xfrm>
              <a:prstGeom prst="rect">
                <a:avLst/>
              </a:prstGeom>
              <a:blipFill rotWithShape="0">
                <a:blip r:embed="rId5"/>
                <a:stretch>
                  <a:fillRect l="-4698" r="-28859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484196" y="3183572"/>
                <a:ext cx="142917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⊕17</m:t>
                      </m:r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4196" y="3183572"/>
                <a:ext cx="1429173" cy="246221"/>
              </a:xfrm>
              <a:prstGeom prst="rect">
                <a:avLst/>
              </a:prstGeom>
              <a:blipFill rotWithShape="0">
                <a:blip r:embed="rId6"/>
                <a:stretch>
                  <a:fillRect l="-2564" r="-2137" b="-219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/>
          <p:cNvGrpSpPr/>
          <p:nvPr/>
        </p:nvGrpSpPr>
        <p:grpSpPr>
          <a:xfrm>
            <a:off x="10856119" y="4213610"/>
            <a:ext cx="904510" cy="347524"/>
            <a:chOff x="10739511" y="5186358"/>
            <a:chExt cx="904510" cy="347524"/>
          </a:xfrm>
        </p:grpSpPr>
        <p:sp>
          <p:nvSpPr>
            <p:cNvPr id="11" name="Right Brace 10"/>
            <p:cNvSpPr/>
            <p:nvPr/>
          </p:nvSpPr>
          <p:spPr bwMode="auto">
            <a:xfrm rot="5400000">
              <a:off x="11131818" y="4794051"/>
              <a:ext cx="119895" cy="904510"/>
            </a:xfrm>
            <a:prstGeom prst="rightBrace">
              <a:avLst>
                <a:gd name="adj1" fmla="val 93395"/>
                <a:gd name="adj2" fmla="val 49494"/>
              </a:avLst>
            </a:prstGeom>
            <a:noFill/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 sz="1050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10982957" y="5287661"/>
                  <a:ext cx="370486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𝑜𝑢𝑡</m:t>
                        </m:r>
                      </m:oMath>
                    </m:oMathPara>
                  </a14:m>
                  <a:endParaRPr lang="en-US" sz="1600" dirty="0" smtClean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82957" y="5287661"/>
                  <a:ext cx="370486" cy="246221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9836" r="-6557" b="-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" name="Group 12"/>
          <p:cNvGrpSpPr/>
          <p:nvPr/>
        </p:nvGrpSpPr>
        <p:grpSpPr>
          <a:xfrm>
            <a:off x="10251314" y="2038350"/>
            <a:ext cx="490286" cy="2064679"/>
            <a:chOff x="7665538" y="2143125"/>
            <a:chExt cx="490286" cy="2064679"/>
          </a:xfrm>
        </p:grpSpPr>
        <p:sp>
          <p:nvSpPr>
            <p:cNvPr id="14" name="Right Brace 13"/>
            <p:cNvSpPr/>
            <p:nvPr/>
          </p:nvSpPr>
          <p:spPr bwMode="auto">
            <a:xfrm rot="10800000">
              <a:off x="7998834" y="2143125"/>
              <a:ext cx="156990" cy="2064679"/>
            </a:xfrm>
            <a:prstGeom prst="rightBrace">
              <a:avLst>
                <a:gd name="adj1" fmla="val 93395"/>
                <a:gd name="adj2" fmla="val 49494"/>
              </a:avLst>
            </a:prstGeom>
            <a:noFill/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7665538" y="3009894"/>
                  <a:ext cx="333296" cy="25423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𝑖𝑛</m:t>
                            </m:r>
                          </m:sup>
                        </m:sSup>
                      </m:oMath>
                    </m:oMathPara>
                  </a14:m>
                  <a:endParaRPr lang="en-US" sz="1600" dirty="0" smtClean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65538" y="3009894"/>
                  <a:ext cx="333296" cy="254237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12963" r="-3704" b="-97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23392" y="1231033"/>
                <a:ext cx="154503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231033"/>
                <a:ext cx="1545038" cy="246221"/>
              </a:xfrm>
              <a:prstGeom prst="rect">
                <a:avLst/>
              </a:prstGeom>
              <a:blipFill rotWithShape="0">
                <a:blip r:embed="rId9"/>
                <a:stretch>
                  <a:fillRect r="-394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Content Placeholder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109447570"/>
                  </p:ext>
                </p:extLst>
              </p:nvPr>
            </p:nvGraphicFramePr>
            <p:xfrm>
              <a:off x="10842765" y="1707210"/>
              <a:ext cx="917864" cy="239581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7864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</a:tblGrid>
                  <a:tr h="32024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en-US" sz="1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101…111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001…001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111…100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101…000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4"/>
                      </a:ext>
                    </a:extLst>
                  </a:tr>
                  <a:tr h="49638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="" val="10005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001…001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Content Placeholder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109447570"/>
                  </p:ext>
                </p:extLst>
              </p:nvPr>
            </p:nvGraphicFramePr>
            <p:xfrm>
              <a:off x="10842765" y="1707210"/>
              <a:ext cx="917864" cy="239581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7864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1"/>
                        </a:ext>
                      </a:extLst>
                    </a:gridCol>
                  </a:tblGrid>
                  <a:tr h="32024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10"/>
                          <a:stretch>
                            <a:fillRect l="-658" t="-7547" r="-1316" b="-64717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10"/>
                          <a:stretch>
                            <a:fillRect l="-658" t="-109615" r="-1316" b="-55961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10"/>
                          <a:stretch>
                            <a:fillRect l="-658" t="-209615" r="-1316" b="-45961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2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10"/>
                          <a:stretch>
                            <a:fillRect l="-658" t="-315686" r="-1316" b="-36862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3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10"/>
                          <a:stretch>
                            <a:fillRect l="-658" t="-407692" r="-1316" b="-26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4"/>
                      </a:ext>
                    </a:extLst>
                  </a:tr>
                  <a:tr h="49638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10"/>
                          <a:stretch>
                            <a:fillRect l="-658" t="-321951" r="-1316" b="-658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5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10"/>
                          <a:stretch>
                            <a:fillRect l="-658" t="-665385" r="-1316" b="-38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9081738" y="5009546"/>
                <a:ext cx="2894003" cy="5301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400" dirty="0" smtClean="0"/>
                  <a:t>- Bits needed to specify </a:t>
                </a:r>
                <a:r>
                  <a:rPr lang="en-US" sz="1400" i="1" dirty="0"/>
                  <a:t>one </a:t>
                </a:r>
                <a:r>
                  <a:rPr lang="en-US" sz="1400" i="1" dirty="0" smtClean="0"/>
                  <a:t/>
                </a:r>
                <a:br>
                  <a:rPr lang="en-US" sz="1400" i="1" dirty="0" smtClean="0"/>
                </a:br>
                <a:r>
                  <a:rPr lang="en-US" sz="1400" i="1" dirty="0" smtClean="0"/>
                  <a:t>  </a:t>
                </a:r>
                <a:r>
                  <a:rPr lang="en-US" sz="1400" dirty="0" smtClean="0"/>
                  <a:t>function: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𝑖𝑛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𝑜𝑢𝑡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b-NO" sz="1400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81738" y="5009546"/>
                <a:ext cx="2894003" cy="530145"/>
              </a:xfrm>
              <a:prstGeom prst="rect">
                <a:avLst/>
              </a:prstGeom>
              <a:blipFill rotWithShape="0">
                <a:blip r:embed="rId11"/>
                <a:stretch>
                  <a:fillRect l="-632" t="-2299" b="-114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2149958" y="1203325"/>
                <a:ext cx="2481000" cy="3147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sz="1400" dirty="0" smtClean="0"/>
                  <a:t># bitstrings of length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𝑖𝑛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𝑜𝑢𝑡</m:t>
                    </m:r>
                  </m:oMath>
                </a14:m>
                <a:endParaRPr lang="nb-NO" sz="14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9958" y="1203325"/>
                <a:ext cx="2481000" cy="314702"/>
              </a:xfrm>
              <a:prstGeom prst="rect">
                <a:avLst/>
              </a:prstGeom>
              <a:blipFill rotWithShape="0">
                <a:blip r:embed="rId12"/>
                <a:stretch>
                  <a:fillRect l="-737" b="-21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9064274" y="5653551"/>
                <a:ext cx="2888438" cy="5301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400" dirty="0" smtClean="0"/>
                  <a:t>- </a:t>
                </a:r>
                <a:r>
                  <a:rPr lang="nb-NO" sz="1400" dirty="0" smtClean="0"/>
                  <a:t>Each bitstring of length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𝑖𝑛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𝑜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𝑢𝑡</m:t>
                    </m:r>
                  </m:oMath>
                </a14:m>
                <a:r>
                  <a:rPr lang="nb-NO" sz="1400" dirty="0" smtClean="0"/>
                  <a:t>        </a:t>
                </a:r>
              </a:p>
              <a:p>
                <a:r>
                  <a:rPr lang="nb-NO" sz="1400" dirty="0" smtClean="0"/>
                  <a:t>  represents a </a:t>
                </a:r>
                <a:r>
                  <a:rPr lang="nb-NO" sz="1400" i="1" dirty="0" smtClean="0"/>
                  <a:t>distinct</a:t>
                </a:r>
                <a:r>
                  <a:rPr lang="nb-NO" sz="1400" i="1" dirty="0"/>
                  <a:t> </a:t>
                </a:r>
                <a:r>
                  <a:rPr lang="nb-NO" sz="1400" dirty="0" smtClean="0"/>
                  <a:t>function</a:t>
                </a:r>
                <a:endParaRPr lang="nb-NO" sz="1400" dirty="0"/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4274" y="5653551"/>
                <a:ext cx="2888438" cy="530145"/>
              </a:xfrm>
              <a:prstGeom prst="rect">
                <a:avLst/>
              </a:prstGeom>
              <a:blipFill rotWithShape="0">
                <a:blip r:embed="rId13"/>
                <a:stretch>
                  <a:fillRect l="-633" b="-114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1891324" y="1580556"/>
                <a:ext cx="1233351" cy="3854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𝑖𝑛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1324" y="1580556"/>
                <a:ext cx="1233351" cy="385490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3852856" y="4476797"/>
                <a:ext cx="135274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=00…0</m:t>
                      </m:r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2856" y="4476797"/>
                <a:ext cx="1352743" cy="246221"/>
              </a:xfrm>
              <a:prstGeom prst="rect">
                <a:avLst/>
              </a:prstGeom>
              <a:blipFill rotWithShape="0">
                <a:blip r:embed="rId15"/>
                <a:stretch>
                  <a:fillRect l="-2252" r="-2703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913369" y="4100199"/>
                <a:ext cx="190758" cy="2507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3369" y="4100199"/>
                <a:ext cx="190758" cy="250710"/>
              </a:xfrm>
              <a:prstGeom prst="rect">
                <a:avLst/>
              </a:prstGeom>
              <a:blipFill rotWithShape="0">
                <a:blip r:embed="rId16"/>
                <a:stretch>
                  <a:fillRect l="-19355" t="-21951" r="-74194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74702" y="3034786"/>
                <a:ext cx="123944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3,2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702" y="3034786"/>
                <a:ext cx="1239442" cy="246221"/>
              </a:xfrm>
              <a:prstGeom prst="rect">
                <a:avLst/>
              </a:prstGeom>
              <a:blipFill rotWithShape="0">
                <a:blip r:embed="rId17"/>
                <a:stretch>
                  <a:fillRect r="-4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589916" y="3443881"/>
                <a:ext cx="55970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sup>
                      </m:sSup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9916" y="3443881"/>
                <a:ext cx="559704" cy="246221"/>
              </a:xfrm>
              <a:prstGeom prst="rect">
                <a:avLst/>
              </a:prstGeom>
              <a:blipFill rotWithShape="0">
                <a:blip r:embed="rId18"/>
                <a:stretch>
                  <a:fillRect l="-2174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497178" y="3764820"/>
                <a:ext cx="102233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=65536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7178" y="3764820"/>
                <a:ext cx="1022331" cy="338554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1773888" y="2965200"/>
                <a:ext cx="659476" cy="3722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sSup>
                            <m:s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⋅2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3888" y="2965200"/>
                <a:ext cx="659476" cy="372281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515070" y="2513166"/>
            <a:ext cx="15794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Example:</a:t>
            </a:r>
          </a:p>
        </p:txBody>
      </p:sp>
    </p:spTree>
    <p:extLst>
      <p:ext uri="{BB962C8B-B14F-4D97-AF65-F5344CB8AC3E}">
        <p14:creationId xmlns:p14="http://schemas.microsoft.com/office/powerpoint/2010/main" val="830571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5" grpId="0"/>
      <p:bldP spid="26" grpId="0"/>
      <p:bldP spid="6" grpId="0"/>
      <p:bldP spid="9" grpId="0"/>
      <p:bldP spid="1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Oval 3"/>
              <p:cNvSpPr/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400" b="0" i="0" smtClean="0">
                          <a:latin typeface="Cambria Math" panose="02040503050406030204" pitchFamily="18" charset="0"/>
                        </a:rPr>
                        <m:t>Func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128, 128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Oval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/>
          <p:cNvGrpSpPr/>
          <p:nvPr/>
        </p:nvGrpSpPr>
        <p:grpSpPr>
          <a:xfrm>
            <a:off x="5085962" y="4480096"/>
            <a:ext cx="2613014" cy="1917324"/>
            <a:chOff x="4219648" y="4421577"/>
            <a:chExt cx="2613014" cy="2001395"/>
          </a:xfrm>
        </p:grpSpPr>
        <p:sp>
          <p:nvSpPr>
            <p:cNvPr id="12" name="Oval 11"/>
            <p:cNvSpPr/>
            <p:nvPr/>
          </p:nvSpPr>
          <p:spPr bwMode="auto">
            <a:xfrm>
              <a:off x="4219648" y="4421577"/>
              <a:ext cx="2613014" cy="2001395"/>
            </a:xfrm>
            <a:prstGeom prst="ellipse">
              <a:avLst/>
            </a:prstGeom>
            <a:solidFill>
              <a:srgbClr val="FFDFDA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5288620" y="4595753"/>
                  <a:ext cx="428001" cy="25701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1" i="0" smtClean="0">
                            <a:latin typeface="Cambria Math" panose="02040503050406030204" pitchFamily="18" charset="0"/>
                          </a:rPr>
                          <m:t>𝐀𝐄𝐒</m:t>
                        </m:r>
                      </m:oMath>
                    </m:oMathPara>
                  </a14:m>
                  <a:endParaRPr lang="nb-NO" sz="1600" b="1" dirty="0" smtClean="0"/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88620" y="4595753"/>
                  <a:ext cx="428001" cy="257017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l="-10000" r="-7143" b="-731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PRF – security; </a:t>
            </a:r>
            <a:r>
              <a:rPr lang="en-US" dirty="0"/>
              <a:t>equivalent view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076700" y="2905120"/>
                <a:ext cx="90505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6700" y="2905120"/>
                <a:ext cx="905056" cy="246221"/>
              </a:xfrm>
              <a:prstGeom prst="rect">
                <a:avLst/>
              </a:prstGeom>
              <a:blipFill rotWithShape="0">
                <a:blip r:embed="rId4"/>
                <a:stretch>
                  <a:fillRect l="-4730" r="-3378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680748" y="2266945"/>
                <a:ext cx="91089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acc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0748" y="2266945"/>
                <a:ext cx="910890" cy="246221"/>
              </a:xfrm>
              <a:prstGeom prst="rect">
                <a:avLst/>
              </a:prstGeom>
              <a:blipFill rotWithShape="0">
                <a:blip r:embed="rId6"/>
                <a:stretch>
                  <a:fillRect l="-4698" r="-28859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484196" y="3183572"/>
                <a:ext cx="142917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⊕17</m:t>
                      </m:r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4196" y="3183572"/>
                <a:ext cx="1429173" cy="246221"/>
              </a:xfrm>
              <a:prstGeom prst="rect">
                <a:avLst/>
              </a:prstGeom>
              <a:blipFill rotWithShape="0">
                <a:blip r:embed="rId7"/>
                <a:stretch>
                  <a:fillRect l="-2564" r="-2137" b="-219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355065" y="5172936"/>
                <a:ext cx="100937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AES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00…</m:t>
                          </m:r>
                        </m:sub>
                      </m:sSub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5065" y="5172936"/>
                <a:ext cx="1009379" cy="246221"/>
              </a:xfrm>
              <a:prstGeom prst="rect">
                <a:avLst/>
              </a:prstGeom>
              <a:blipFill rotWithShape="0">
                <a:blip r:embed="rId8"/>
                <a:stretch>
                  <a:fillRect l="-3614" b="-1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848070" y="5822893"/>
                <a:ext cx="100463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AES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11…</m:t>
                          </m:r>
                        </m:sub>
                      </m:sSub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8070" y="5822893"/>
                <a:ext cx="1004634" cy="246221"/>
              </a:xfrm>
              <a:prstGeom prst="rect">
                <a:avLst/>
              </a:prstGeom>
              <a:blipFill rotWithShape="0">
                <a:blip r:embed="rId9"/>
                <a:stretch>
                  <a:fillRect l="-3636" b="-14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534176" y="5330196"/>
                <a:ext cx="109119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AES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101…</m:t>
                          </m:r>
                        </m:sub>
                      </m:sSub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4176" y="5330196"/>
                <a:ext cx="1091196" cy="246221"/>
              </a:xfrm>
              <a:prstGeom prst="rect">
                <a:avLst/>
              </a:prstGeom>
              <a:blipFill rotWithShape="0">
                <a:blip r:embed="rId10"/>
                <a:stretch>
                  <a:fillRect l="-3352" b="-170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852856" y="4476797"/>
                <a:ext cx="135274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=00…0</m:t>
                      </m:r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2856" y="4476797"/>
                <a:ext cx="1352743" cy="246221"/>
              </a:xfrm>
              <a:prstGeom prst="rect">
                <a:avLst/>
              </a:prstGeom>
              <a:blipFill rotWithShape="0">
                <a:blip r:embed="rId11"/>
                <a:stretch>
                  <a:fillRect l="-2252" r="-2703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83434" y="5155172"/>
                <a:ext cx="169469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128,128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434" y="5155172"/>
                <a:ext cx="1694695" cy="246221"/>
              </a:xfrm>
              <a:prstGeom prst="rect">
                <a:avLst/>
              </a:prstGeom>
              <a:blipFill rotWithShape="0">
                <a:blip r:embed="rId12"/>
                <a:stretch>
                  <a:fillRect r="-360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2270307" y="5128300"/>
                <a:ext cx="795411" cy="27994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128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⋅128</m:t>
                          </m:r>
                        </m:sup>
                      </m:sSup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0307" y="5128300"/>
                <a:ext cx="795411" cy="279948"/>
              </a:xfrm>
              <a:prstGeom prst="rect">
                <a:avLst/>
              </a:prstGeom>
              <a:blipFill rotWithShape="0">
                <a:blip r:embed="rId13"/>
                <a:stretch>
                  <a:fillRect l="-4580" r="-763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23392" y="5902148"/>
                <a:ext cx="74796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1">
                              <a:latin typeface="Cambria Math" panose="02040503050406030204" pitchFamily="18" charset="0"/>
                            </a:rPr>
                            <m:t>AES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5902148"/>
                <a:ext cx="747961" cy="246221"/>
              </a:xfrm>
              <a:prstGeom prst="rect">
                <a:avLst/>
              </a:prstGeom>
              <a:blipFill rotWithShape="0">
                <a:blip r:embed="rId14"/>
                <a:stretch>
                  <a:fillRect r="-813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1365378" y="5902148"/>
                <a:ext cx="43537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5378" y="5902148"/>
                <a:ext cx="435376" cy="246221"/>
              </a:xfrm>
              <a:prstGeom prst="rect">
                <a:avLst/>
              </a:prstGeom>
              <a:blipFill rotWithShape="0">
                <a:blip r:embed="rId15"/>
                <a:stretch>
                  <a:fillRect l="-9859" r="-1408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913369" y="4100199"/>
                <a:ext cx="190758" cy="2507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3369" y="4100199"/>
                <a:ext cx="190758" cy="250710"/>
              </a:xfrm>
              <a:prstGeom prst="rect">
                <a:avLst/>
              </a:prstGeom>
              <a:blipFill rotWithShape="0">
                <a:blip r:embed="rId16"/>
                <a:stretch>
                  <a:fillRect l="-19355" t="-21951" r="-74194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515070" y="2513166"/>
            <a:ext cx="15794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Example: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623392" y="1231033"/>
                <a:ext cx="154503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231033"/>
                <a:ext cx="1545038" cy="246221"/>
              </a:xfrm>
              <a:prstGeom prst="rect">
                <a:avLst/>
              </a:prstGeom>
              <a:blipFill rotWithShape="0">
                <a:blip r:embed="rId17"/>
                <a:stretch>
                  <a:fillRect r="-394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149958" y="1203325"/>
                <a:ext cx="2481000" cy="3147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sz="1400" dirty="0" smtClean="0"/>
                  <a:t># bitstrings of length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𝑖𝑛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𝑜𝑢𝑡</m:t>
                    </m:r>
                  </m:oMath>
                </a14:m>
                <a:endParaRPr lang="nb-NO" sz="1400" dirty="0"/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9958" y="1203325"/>
                <a:ext cx="2481000" cy="314702"/>
              </a:xfrm>
              <a:prstGeom prst="rect">
                <a:avLst/>
              </a:prstGeom>
              <a:blipFill rotWithShape="0">
                <a:blip r:embed="rId18"/>
                <a:stretch>
                  <a:fillRect l="-737" b="-21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1891324" y="1580556"/>
                <a:ext cx="1233351" cy="3854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𝑖𝑛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1324" y="1580556"/>
                <a:ext cx="1233351" cy="385490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74702" y="3034786"/>
                <a:ext cx="123944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3,2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702" y="3034786"/>
                <a:ext cx="1239442" cy="246221"/>
              </a:xfrm>
              <a:prstGeom prst="rect">
                <a:avLst/>
              </a:prstGeom>
              <a:blipFill rotWithShape="0">
                <a:blip r:embed="rId20"/>
                <a:stretch>
                  <a:fillRect r="-4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589916" y="3443881"/>
                <a:ext cx="55970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sup>
                      </m:sSup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9916" y="3443881"/>
                <a:ext cx="559704" cy="246221"/>
              </a:xfrm>
              <a:prstGeom prst="rect">
                <a:avLst/>
              </a:prstGeom>
              <a:blipFill rotWithShape="0">
                <a:blip r:embed="rId21"/>
                <a:stretch>
                  <a:fillRect l="-2174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1497178" y="3764820"/>
                <a:ext cx="102233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=65536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7178" y="3764820"/>
                <a:ext cx="1022331" cy="338554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1773888" y="2965200"/>
                <a:ext cx="659476" cy="3722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sSup>
                            <m:s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⋅2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3888" y="2965200"/>
                <a:ext cx="659476" cy="372281"/>
              </a:xfrm>
              <a:prstGeom prst="rect">
                <a:avLst/>
              </a:prstGeom>
              <a:blipFill rotWithShape="0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" name="Group 36"/>
          <p:cNvGrpSpPr/>
          <p:nvPr/>
        </p:nvGrpSpPr>
        <p:grpSpPr>
          <a:xfrm>
            <a:off x="10856119" y="4213610"/>
            <a:ext cx="904510" cy="347524"/>
            <a:chOff x="10739511" y="5186358"/>
            <a:chExt cx="904510" cy="347524"/>
          </a:xfrm>
        </p:grpSpPr>
        <p:sp>
          <p:nvSpPr>
            <p:cNvPr id="38" name="Right Brace 37"/>
            <p:cNvSpPr/>
            <p:nvPr/>
          </p:nvSpPr>
          <p:spPr bwMode="auto">
            <a:xfrm rot="5400000">
              <a:off x="11131818" y="4794051"/>
              <a:ext cx="119895" cy="904510"/>
            </a:xfrm>
            <a:prstGeom prst="rightBrace">
              <a:avLst>
                <a:gd name="adj1" fmla="val 93395"/>
                <a:gd name="adj2" fmla="val 49494"/>
              </a:avLst>
            </a:prstGeom>
            <a:noFill/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 sz="1050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/>
                <p:cNvSpPr txBox="1"/>
                <p:nvPr/>
              </p:nvSpPr>
              <p:spPr>
                <a:xfrm>
                  <a:off x="10982957" y="5287661"/>
                  <a:ext cx="370486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𝑜𝑢𝑡</m:t>
                        </m:r>
                      </m:oMath>
                    </m:oMathPara>
                  </a14:m>
                  <a:endParaRPr lang="en-US" sz="1600" dirty="0" smtClean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82957" y="5287661"/>
                  <a:ext cx="370486" cy="246221"/>
                </a:xfrm>
                <a:prstGeom prst="rect">
                  <a:avLst/>
                </a:prstGeom>
                <a:blipFill rotWithShape="0">
                  <a:blip r:embed="rId24"/>
                  <a:stretch>
                    <a:fillRect l="-9836" r="-6557" b="-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0" name="Group 39"/>
          <p:cNvGrpSpPr/>
          <p:nvPr/>
        </p:nvGrpSpPr>
        <p:grpSpPr>
          <a:xfrm>
            <a:off x="10251314" y="2038350"/>
            <a:ext cx="490286" cy="2064679"/>
            <a:chOff x="7665538" y="2143125"/>
            <a:chExt cx="490286" cy="2064679"/>
          </a:xfrm>
        </p:grpSpPr>
        <p:sp>
          <p:nvSpPr>
            <p:cNvPr id="41" name="Right Brace 40"/>
            <p:cNvSpPr/>
            <p:nvPr/>
          </p:nvSpPr>
          <p:spPr bwMode="auto">
            <a:xfrm rot="10800000">
              <a:off x="7998834" y="2143125"/>
              <a:ext cx="156990" cy="2064679"/>
            </a:xfrm>
            <a:prstGeom prst="rightBrace">
              <a:avLst>
                <a:gd name="adj1" fmla="val 93395"/>
                <a:gd name="adj2" fmla="val 49494"/>
              </a:avLst>
            </a:prstGeom>
            <a:noFill/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/>
                <p:cNvSpPr txBox="1"/>
                <p:nvPr/>
              </p:nvSpPr>
              <p:spPr>
                <a:xfrm>
                  <a:off x="7665538" y="3009894"/>
                  <a:ext cx="333296" cy="25423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𝑖𝑛</m:t>
                            </m:r>
                          </m:sup>
                        </m:sSup>
                      </m:oMath>
                    </m:oMathPara>
                  </a14:m>
                  <a:endParaRPr lang="en-US" sz="1600" dirty="0" smtClean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65538" y="3009894"/>
                  <a:ext cx="333296" cy="254237"/>
                </a:xfrm>
                <a:prstGeom prst="rect">
                  <a:avLst/>
                </a:prstGeom>
                <a:blipFill rotWithShape="0">
                  <a:blip r:embed="rId25"/>
                  <a:stretch>
                    <a:fillRect l="-12963" r="-3704" b="-97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3" name="Content Placeholder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018650563"/>
                  </p:ext>
                </p:extLst>
              </p:nvPr>
            </p:nvGraphicFramePr>
            <p:xfrm>
              <a:off x="10842765" y="1707210"/>
              <a:ext cx="917864" cy="239581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7864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</a:tblGrid>
                  <a:tr h="32024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en-US" sz="1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101…111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001…001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111…100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101…000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4"/>
                      </a:ext>
                    </a:extLst>
                  </a:tr>
                  <a:tr h="49638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="" val="10005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001…001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3" name="Content Placeholder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018650563"/>
                  </p:ext>
                </p:extLst>
              </p:nvPr>
            </p:nvGraphicFramePr>
            <p:xfrm>
              <a:off x="10842765" y="1707210"/>
              <a:ext cx="917864" cy="239581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7864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1"/>
                        </a:ext>
                      </a:extLst>
                    </a:gridCol>
                  </a:tblGrid>
                  <a:tr h="32024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6"/>
                          <a:stretch>
                            <a:fillRect l="-658" t="-7547" r="-1316" b="-64717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6"/>
                          <a:stretch>
                            <a:fillRect l="-658" t="-109615" r="-1316" b="-55961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6"/>
                          <a:stretch>
                            <a:fillRect l="-658" t="-209615" r="-1316" b="-45961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2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6"/>
                          <a:stretch>
                            <a:fillRect l="-658" t="-315686" r="-1316" b="-36862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3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6"/>
                          <a:stretch>
                            <a:fillRect l="-658" t="-407692" r="-1316" b="-26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4"/>
                      </a:ext>
                    </a:extLst>
                  </a:tr>
                  <a:tr h="49638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6"/>
                          <a:stretch>
                            <a:fillRect l="-658" t="-321951" r="-1316" b="-658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5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6"/>
                          <a:stretch>
                            <a:fillRect l="-658" t="-665385" r="-1316" b="-38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9081738" y="5009546"/>
                <a:ext cx="2894003" cy="5301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400" dirty="0" smtClean="0"/>
                  <a:t>- Bits needed to specify </a:t>
                </a:r>
                <a:r>
                  <a:rPr lang="en-US" sz="1400" i="1" dirty="0"/>
                  <a:t>one </a:t>
                </a:r>
                <a:r>
                  <a:rPr lang="en-US" sz="1400" i="1" dirty="0" smtClean="0"/>
                  <a:t/>
                </a:r>
                <a:br>
                  <a:rPr lang="en-US" sz="1400" i="1" dirty="0" smtClean="0"/>
                </a:br>
                <a:r>
                  <a:rPr lang="en-US" sz="1400" i="1" dirty="0" smtClean="0"/>
                  <a:t>  </a:t>
                </a:r>
                <a:r>
                  <a:rPr lang="en-US" sz="1400" dirty="0" smtClean="0"/>
                  <a:t>function: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𝑖𝑛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𝑜𝑢𝑡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b-NO" sz="1400" dirty="0"/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81738" y="5009546"/>
                <a:ext cx="2894003" cy="530145"/>
              </a:xfrm>
              <a:prstGeom prst="rect">
                <a:avLst/>
              </a:prstGeom>
              <a:blipFill rotWithShape="0">
                <a:blip r:embed="rId27"/>
                <a:stretch>
                  <a:fillRect l="-632" t="-2299" b="-114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9064274" y="5653551"/>
                <a:ext cx="2888438" cy="5301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400" dirty="0" smtClean="0"/>
                  <a:t>- </a:t>
                </a:r>
                <a:r>
                  <a:rPr lang="nb-NO" sz="1400" dirty="0" smtClean="0"/>
                  <a:t>Each bitstring of length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𝑖𝑛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𝑜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𝑢𝑡</m:t>
                    </m:r>
                  </m:oMath>
                </a14:m>
                <a:r>
                  <a:rPr lang="nb-NO" sz="1400" dirty="0" smtClean="0"/>
                  <a:t>        </a:t>
                </a:r>
              </a:p>
              <a:p>
                <a:r>
                  <a:rPr lang="nb-NO" sz="1400" dirty="0" smtClean="0"/>
                  <a:t>  represents a </a:t>
                </a:r>
                <a:r>
                  <a:rPr lang="nb-NO" sz="1400" i="1" dirty="0" smtClean="0"/>
                  <a:t>distinct</a:t>
                </a:r>
                <a:r>
                  <a:rPr lang="nb-NO" sz="1400" i="1" dirty="0"/>
                  <a:t> </a:t>
                </a:r>
                <a:r>
                  <a:rPr lang="nb-NO" sz="1400" dirty="0" smtClean="0"/>
                  <a:t>function</a:t>
                </a:r>
                <a:endParaRPr lang="nb-NO" sz="1400" dirty="0"/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4274" y="5653551"/>
                <a:ext cx="2888438" cy="530145"/>
              </a:xfrm>
              <a:prstGeom prst="rect">
                <a:avLst/>
              </a:prstGeom>
              <a:blipFill rotWithShape="0">
                <a:blip r:embed="rId28"/>
                <a:stretch>
                  <a:fillRect l="-633" b="-114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26058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20" grpId="0"/>
      <p:bldP spid="21" grpId="0"/>
      <p:bldP spid="22" grpId="0"/>
      <p:bldP spid="2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Oval 3"/>
              <p:cNvSpPr/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400" b="0" i="0" smtClean="0">
                          <a:latin typeface="Cambria Math" panose="02040503050406030204" pitchFamily="18" charset="0"/>
                        </a:rPr>
                        <m:t>Func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128, 128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Oval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Oval 11"/>
          <p:cNvSpPr/>
          <p:nvPr/>
        </p:nvSpPr>
        <p:spPr bwMode="auto">
          <a:xfrm>
            <a:off x="6094470" y="6163735"/>
            <a:ext cx="45719" cy="45719"/>
          </a:xfrm>
          <a:prstGeom prst="ellipse">
            <a:avLst/>
          </a:prstGeom>
          <a:solidFill>
            <a:srgbClr val="FFDFDA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852979" y="5846497"/>
                <a:ext cx="482982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1" i="0" smtClean="0">
                          <a:latin typeface="Cambria Math" panose="02040503050406030204" pitchFamily="18" charset="0"/>
                        </a:rPr>
                        <m:t>𝐀𝐄𝐒</m:t>
                      </m:r>
                    </m:oMath>
                  </m:oMathPara>
                </a14:m>
                <a:endParaRPr lang="nb-NO" sz="1600" b="1" dirty="0" smtClean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2979" y="5846497"/>
                <a:ext cx="482982" cy="246221"/>
              </a:xfrm>
              <a:prstGeom prst="rect">
                <a:avLst/>
              </a:prstGeom>
              <a:blipFill rotWithShape="0">
                <a:blip r:embed="rId3"/>
                <a:stretch>
                  <a:fillRect l="-1266" r="-253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PRF – security; </a:t>
            </a:r>
            <a:r>
              <a:rPr lang="en-US" dirty="0"/>
              <a:t>equivalent view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076700" y="2905120"/>
                <a:ext cx="90505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6700" y="2905120"/>
                <a:ext cx="905056" cy="246221"/>
              </a:xfrm>
              <a:prstGeom prst="rect">
                <a:avLst/>
              </a:prstGeom>
              <a:blipFill rotWithShape="0">
                <a:blip r:embed="rId4"/>
                <a:stretch>
                  <a:fillRect l="-4730" r="-3378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680748" y="2266945"/>
                <a:ext cx="91089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acc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0748" y="2266945"/>
                <a:ext cx="910890" cy="246221"/>
              </a:xfrm>
              <a:prstGeom prst="rect">
                <a:avLst/>
              </a:prstGeom>
              <a:blipFill rotWithShape="0">
                <a:blip r:embed="rId6"/>
                <a:stretch>
                  <a:fillRect l="-4698" r="-28859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484196" y="3183572"/>
                <a:ext cx="142917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⊕17</m:t>
                      </m:r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4196" y="3183572"/>
                <a:ext cx="1429173" cy="246221"/>
              </a:xfrm>
              <a:prstGeom prst="rect">
                <a:avLst/>
              </a:prstGeom>
              <a:blipFill rotWithShape="0">
                <a:blip r:embed="rId7"/>
                <a:stretch>
                  <a:fillRect l="-2564" r="-2137" b="-219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3852856" y="4476797"/>
                <a:ext cx="135274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=00…0</m:t>
                      </m:r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2856" y="4476797"/>
                <a:ext cx="1352743" cy="246221"/>
              </a:xfrm>
              <a:prstGeom prst="rect">
                <a:avLst/>
              </a:prstGeom>
              <a:blipFill rotWithShape="0">
                <a:blip r:embed="rId10"/>
                <a:stretch>
                  <a:fillRect l="-2252" r="-2703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7913369" y="4100199"/>
                <a:ext cx="190758" cy="2507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3369" y="4100199"/>
                <a:ext cx="190758" cy="250710"/>
              </a:xfrm>
              <a:prstGeom prst="rect">
                <a:avLst/>
              </a:prstGeom>
              <a:blipFill rotWithShape="0">
                <a:blip r:embed="rId11"/>
                <a:stretch>
                  <a:fillRect l="-19355" t="-21951" r="-74194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83434" y="5155172"/>
                <a:ext cx="169469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128,128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434" y="5155172"/>
                <a:ext cx="1694695" cy="246221"/>
              </a:xfrm>
              <a:prstGeom prst="rect">
                <a:avLst/>
              </a:prstGeom>
              <a:blipFill rotWithShape="0">
                <a:blip r:embed="rId12"/>
                <a:stretch>
                  <a:fillRect r="-360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270307" y="5128300"/>
                <a:ext cx="795411" cy="27994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128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⋅128</m:t>
                          </m:r>
                        </m:sup>
                      </m:sSup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0307" y="5128300"/>
                <a:ext cx="795411" cy="279948"/>
              </a:xfrm>
              <a:prstGeom prst="rect">
                <a:avLst/>
              </a:prstGeom>
              <a:blipFill rotWithShape="0">
                <a:blip r:embed="rId13"/>
                <a:stretch>
                  <a:fillRect l="-4580" r="-763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23392" y="5902148"/>
                <a:ext cx="74796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1">
                              <a:latin typeface="Cambria Math" panose="02040503050406030204" pitchFamily="18" charset="0"/>
                            </a:rPr>
                            <m:t>AES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5902148"/>
                <a:ext cx="747961" cy="246221"/>
              </a:xfrm>
              <a:prstGeom prst="rect">
                <a:avLst/>
              </a:prstGeom>
              <a:blipFill rotWithShape="0">
                <a:blip r:embed="rId14"/>
                <a:stretch>
                  <a:fillRect r="-813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365378" y="5902148"/>
                <a:ext cx="43537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5378" y="5902148"/>
                <a:ext cx="435376" cy="246221"/>
              </a:xfrm>
              <a:prstGeom prst="rect">
                <a:avLst/>
              </a:prstGeom>
              <a:blipFill rotWithShape="0">
                <a:blip r:embed="rId15"/>
                <a:stretch>
                  <a:fillRect l="-9859" r="-1408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515070" y="2513166"/>
            <a:ext cx="15794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Example: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23392" y="1231033"/>
                <a:ext cx="154503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231033"/>
                <a:ext cx="1545038" cy="246221"/>
              </a:xfrm>
              <a:prstGeom prst="rect">
                <a:avLst/>
              </a:prstGeom>
              <a:blipFill rotWithShape="0">
                <a:blip r:embed="rId16"/>
                <a:stretch>
                  <a:fillRect r="-394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2149958" y="1203325"/>
                <a:ext cx="2481000" cy="3147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sz="1400" dirty="0" smtClean="0"/>
                  <a:t># bitstrings of length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𝑖𝑛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𝑜𝑢𝑡</m:t>
                    </m:r>
                  </m:oMath>
                </a14:m>
                <a:endParaRPr lang="nb-NO" sz="1400" dirty="0"/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9958" y="1203325"/>
                <a:ext cx="2481000" cy="314702"/>
              </a:xfrm>
              <a:prstGeom prst="rect">
                <a:avLst/>
              </a:prstGeom>
              <a:blipFill rotWithShape="0">
                <a:blip r:embed="rId17"/>
                <a:stretch>
                  <a:fillRect l="-737" b="-21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1891324" y="1580556"/>
                <a:ext cx="1233351" cy="3854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𝑖𝑛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1324" y="1580556"/>
                <a:ext cx="1233351" cy="385490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574702" y="3034786"/>
                <a:ext cx="123944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3,2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702" y="3034786"/>
                <a:ext cx="1239442" cy="246221"/>
              </a:xfrm>
              <a:prstGeom prst="rect">
                <a:avLst/>
              </a:prstGeom>
              <a:blipFill rotWithShape="0">
                <a:blip r:embed="rId19"/>
                <a:stretch>
                  <a:fillRect r="-4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1589916" y="3443881"/>
                <a:ext cx="55970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sup>
                      </m:sSup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9916" y="3443881"/>
                <a:ext cx="559704" cy="246221"/>
              </a:xfrm>
              <a:prstGeom prst="rect">
                <a:avLst/>
              </a:prstGeom>
              <a:blipFill rotWithShape="0">
                <a:blip r:embed="rId20"/>
                <a:stretch>
                  <a:fillRect l="-2174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1497178" y="3764820"/>
                <a:ext cx="102233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=65536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7178" y="3764820"/>
                <a:ext cx="1022331" cy="338554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1773888" y="2965200"/>
                <a:ext cx="659476" cy="3722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sSup>
                            <m:s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⋅2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3888" y="2965200"/>
                <a:ext cx="659476" cy="372281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3" name="Group 32"/>
          <p:cNvGrpSpPr/>
          <p:nvPr/>
        </p:nvGrpSpPr>
        <p:grpSpPr>
          <a:xfrm>
            <a:off x="10856119" y="4213610"/>
            <a:ext cx="904510" cy="347524"/>
            <a:chOff x="10739511" y="5186358"/>
            <a:chExt cx="904510" cy="347524"/>
          </a:xfrm>
        </p:grpSpPr>
        <p:sp>
          <p:nvSpPr>
            <p:cNvPr id="34" name="Right Brace 33"/>
            <p:cNvSpPr/>
            <p:nvPr/>
          </p:nvSpPr>
          <p:spPr bwMode="auto">
            <a:xfrm rot="5400000">
              <a:off x="11131818" y="4794051"/>
              <a:ext cx="119895" cy="904510"/>
            </a:xfrm>
            <a:prstGeom prst="rightBrace">
              <a:avLst>
                <a:gd name="adj1" fmla="val 93395"/>
                <a:gd name="adj2" fmla="val 49494"/>
              </a:avLst>
            </a:prstGeom>
            <a:noFill/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 sz="1050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/>
                <p:cNvSpPr txBox="1"/>
                <p:nvPr/>
              </p:nvSpPr>
              <p:spPr>
                <a:xfrm>
                  <a:off x="10982957" y="5287661"/>
                  <a:ext cx="370486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𝑜𝑢𝑡</m:t>
                        </m:r>
                      </m:oMath>
                    </m:oMathPara>
                  </a14:m>
                  <a:endParaRPr lang="en-US" sz="1600" dirty="0" smtClean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82957" y="5287661"/>
                  <a:ext cx="370486" cy="246221"/>
                </a:xfrm>
                <a:prstGeom prst="rect">
                  <a:avLst/>
                </a:prstGeom>
                <a:blipFill rotWithShape="0">
                  <a:blip r:embed="rId23"/>
                  <a:stretch>
                    <a:fillRect l="-9836" r="-6557" b="-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6" name="Group 35"/>
          <p:cNvGrpSpPr/>
          <p:nvPr/>
        </p:nvGrpSpPr>
        <p:grpSpPr>
          <a:xfrm>
            <a:off x="10251314" y="2038350"/>
            <a:ext cx="490286" cy="2064679"/>
            <a:chOff x="7665538" y="2143125"/>
            <a:chExt cx="490286" cy="2064679"/>
          </a:xfrm>
        </p:grpSpPr>
        <p:sp>
          <p:nvSpPr>
            <p:cNvPr id="37" name="Right Brace 36"/>
            <p:cNvSpPr/>
            <p:nvPr/>
          </p:nvSpPr>
          <p:spPr bwMode="auto">
            <a:xfrm rot="10800000">
              <a:off x="7998834" y="2143125"/>
              <a:ext cx="156990" cy="2064679"/>
            </a:xfrm>
            <a:prstGeom prst="rightBrace">
              <a:avLst>
                <a:gd name="adj1" fmla="val 93395"/>
                <a:gd name="adj2" fmla="val 49494"/>
              </a:avLst>
            </a:prstGeom>
            <a:noFill/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/>
                <p:cNvSpPr txBox="1"/>
                <p:nvPr/>
              </p:nvSpPr>
              <p:spPr>
                <a:xfrm>
                  <a:off x="7665538" y="3009894"/>
                  <a:ext cx="333296" cy="25423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𝑖𝑛</m:t>
                            </m:r>
                          </m:sup>
                        </m:sSup>
                      </m:oMath>
                    </m:oMathPara>
                  </a14:m>
                  <a:endParaRPr lang="en-US" sz="1600" dirty="0" smtClean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65538" y="3009894"/>
                  <a:ext cx="333296" cy="254237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12963" r="-3704" b="-97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9" name="Content Placeholder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018650563"/>
                  </p:ext>
                </p:extLst>
              </p:nvPr>
            </p:nvGraphicFramePr>
            <p:xfrm>
              <a:off x="10842765" y="1707210"/>
              <a:ext cx="917864" cy="239581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7864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</a:tblGrid>
                  <a:tr h="32024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en-US" sz="1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101…111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001…001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111…100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101…000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4"/>
                      </a:ext>
                    </a:extLst>
                  </a:tr>
                  <a:tr h="49638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="" val="10005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001…001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9" name="Content Placeholder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018650563"/>
                  </p:ext>
                </p:extLst>
              </p:nvPr>
            </p:nvGraphicFramePr>
            <p:xfrm>
              <a:off x="10842765" y="1707210"/>
              <a:ext cx="917864" cy="239581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7864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1"/>
                        </a:ext>
                      </a:extLst>
                    </a:gridCol>
                  </a:tblGrid>
                  <a:tr h="32024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4"/>
                          <a:stretch>
                            <a:fillRect l="-658" t="-7547" r="-1316" b="-64717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4"/>
                          <a:stretch>
                            <a:fillRect l="-658" t="-109615" r="-1316" b="-55961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4"/>
                          <a:stretch>
                            <a:fillRect l="-658" t="-209615" r="-1316" b="-45961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2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4"/>
                          <a:stretch>
                            <a:fillRect l="-658" t="-315686" r="-1316" b="-36862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3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4"/>
                          <a:stretch>
                            <a:fillRect l="-658" t="-407692" r="-1316" b="-26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4"/>
                      </a:ext>
                    </a:extLst>
                  </a:tr>
                  <a:tr h="49638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4"/>
                          <a:stretch>
                            <a:fillRect l="-658" t="-321951" r="-1316" b="-658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5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4"/>
                          <a:stretch>
                            <a:fillRect l="-658" t="-665385" r="-1316" b="-38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9081738" y="5009546"/>
                <a:ext cx="2894003" cy="5301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400" dirty="0" smtClean="0"/>
                  <a:t>- Bits needed to specify </a:t>
                </a:r>
                <a:r>
                  <a:rPr lang="en-US" sz="1400" i="1" dirty="0"/>
                  <a:t>one </a:t>
                </a:r>
                <a:r>
                  <a:rPr lang="en-US" sz="1400" i="1" dirty="0" smtClean="0"/>
                  <a:t/>
                </a:r>
                <a:br>
                  <a:rPr lang="en-US" sz="1400" i="1" dirty="0" smtClean="0"/>
                </a:br>
                <a:r>
                  <a:rPr lang="en-US" sz="1400" i="1" dirty="0" smtClean="0"/>
                  <a:t>  </a:t>
                </a:r>
                <a:r>
                  <a:rPr lang="en-US" sz="1400" dirty="0" smtClean="0"/>
                  <a:t>function: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𝑖𝑛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𝑜𝑢𝑡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b-NO" sz="1400" dirty="0"/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81738" y="5009546"/>
                <a:ext cx="2894003" cy="530145"/>
              </a:xfrm>
              <a:prstGeom prst="rect">
                <a:avLst/>
              </a:prstGeom>
              <a:blipFill rotWithShape="0">
                <a:blip r:embed="rId25"/>
                <a:stretch>
                  <a:fillRect l="-632" t="-2299" b="-114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>
              <a:xfrm>
                <a:off x="9064274" y="5653551"/>
                <a:ext cx="2888438" cy="5301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400" dirty="0" smtClean="0"/>
                  <a:t>- </a:t>
                </a:r>
                <a:r>
                  <a:rPr lang="nb-NO" sz="1400" dirty="0" smtClean="0"/>
                  <a:t>Each bitstring of length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𝑖𝑛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𝑜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𝑢𝑡</m:t>
                    </m:r>
                  </m:oMath>
                </a14:m>
                <a:r>
                  <a:rPr lang="nb-NO" sz="1400" dirty="0" smtClean="0"/>
                  <a:t>        </a:t>
                </a:r>
              </a:p>
              <a:p>
                <a:r>
                  <a:rPr lang="nb-NO" sz="1400" dirty="0" smtClean="0"/>
                  <a:t>  represents a </a:t>
                </a:r>
                <a:r>
                  <a:rPr lang="nb-NO" sz="1400" i="1" dirty="0" smtClean="0"/>
                  <a:t>distinct</a:t>
                </a:r>
                <a:r>
                  <a:rPr lang="nb-NO" sz="1400" i="1" dirty="0"/>
                  <a:t> </a:t>
                </a:r>
                <a:r>
                  <a:rPr lang="nb-NO" sz="1400" dirty="0" smtClean="0"/>
                  <a:t>function</a:t>
                </a:r>
                <a:endParaRPr lang="nb-NO" sz="1400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4274" y="5653551"/>
                <a:ext cx="2888438" cy="530145"/>
              </a:xfrm>
              <a:prstGeom prst="rect">
                <a:avLst/>
              </a:prstGeom>
              <a:blipFill rotWithShape="0">
                <a:blip r:embed="rId26"/>
                <a:stretch>
                  <a:fillRect l="-633" b="-114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305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PRF – security; formal definition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42776137"/>
                  </p:ext>
                </p:extLst>
              </p:nvPr>
            </p:nvGraphicFramePr>
            <p:xfrm>
              <a:off x="5728749" y="1517347"/>
              <a:ext cx="174823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8230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76927">
                    <a:tc>
                      <a:txBody>
                        <a:bodyPr/>
                        <a:lstStyle/>
                        <a:p>
                          <a:r>
                            <a:rPr lang="en-US" sz="12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34552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𝐾</m:t>
                                </m:r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sSup>
                                  <m:sSupPr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𝑘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nb-NO" sz="12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200" b="0" i="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1200" b="0" i="0" dirty="0" err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2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42776137"/>
                  </p:ext>
                </p:extLst>
              </p:nvPr>
            </p:nvGraphicFramePr>
            <p:xfrm>
              <a:off x="5728749" y="1517347"/>
              <a:ext cx="174823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8230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276927">
                    <a:tc>
                      <a:txBody>
                        <a:bodyPr/>
                        <a:lstStyle/>
                        <a:p>
                          <a:r>
                            <a:rPr lang="en-US" sz="12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13455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347" t="-21171" r="-694" b="-90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63109710"/>
                  </p:ext>
                </p:extLst>
              </p:nvPr>
            </p:nvGraphicFramePr>
            <p:xfrm>
              <a:off x="9087536" y="1517347"/>
              <a:ext cx="1802491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0249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85477">
                    <a:tc>
                      <a:txBody>
                        <a:bodyPr/>
                        <a:lstStyle/>
                        <a:p>
                          <a:r>
                            <a:rPr lang="en-US" sz="12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33697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←[ ]</m:t>
                                </m:r>
                              </m:oMath>
                            </m:oMathPara>
                          </a14:m>
                          <a:endParaRPr lang="nb-NO" sz="12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200" b="0" i="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1200" b="0" i="0" dirty="0" err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if</a:t>
                          </a:r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=⊥:</m:t>
                              </m:r>
                            </m:oMath>
                          </a14:m>
                          <a:endParaRPr lang="nb-NO" sz="12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12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2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2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𝑜𝑢𝑡</m:t>
                                  </m:r>
                                </m:sup>
                              </m:sSup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 </m:t>
                              </m:r>
                            </m:oMath>
                          </a14:m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 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2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0" i="0" dirty="0" err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</m:oMath>
                          </a14:m>
                          <a:endParaRPr lang="nb-NO" sz="12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63109710"/>
                  </p:ext>
                </p:extLst>
              </p:nvPr>
            </p:nvGraphicFramePr>
            <p:xfrm>
              <a:off x="9087536" y="1517347"/>
              <a:ext cx="1802491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02491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285477">
                    <a:tc>
                      <a:txBody>
                        <a:bodyPr/>
                        <a:lstStyle/>
                        <a:p>
                          <a:r>
                            <a:rPr lang="en-US" sz="12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133697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337" t="-21719" r="-673" b="-9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7971337" y="3850492"/>
            <a:ext cx="850429" cy="1057291"/>
          </a:xfrm>
          <a:prstGeom prst="rect">
            <a:avLst/>
          </a:prstGeom>
        </p:spPr>
      </p:pic>
      <p:cxnSp>
        <p:nvCxnSpPr>
          <p:cNvPr id="30" name="Straight Arrow Connector 29"/>
          <p:cNvCxnSpPr/>
          <p:nvPr/>
        </p:nvCxnSpPr>
        <p:spPr bwMode="auto">
          <a:xfrm>
            <a:off x="7203739" y="3257483"/>
            <a:ext cx="687666" cy="515873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Straight Arrow Connector 30"/>
          <p:cNvCxnSpPr/>
          <p:nvPr/>
        </p:nvCxnSpPr>
        <p:spPr bwMode="auto">
          <a:xfrm flipH="1">
            <a:off x="8789144" y="3263260"/>
            <a:ext cx="720173" cy="55310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Oval Callout 34"/>
              <p:cNvSpPr/>
              <p:nvPr/>
            </p:nvSpPr>
            <p:spPr bwMode="auto">
              <a:xfrm>
                <a:off x="6094282" y="4021377"/>
                <a:ext cx="1535184" cy="760893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r>
                  <a:rPr lang="en-US" sz="1400" b="1" dirty="0" smtClean="0"/>
                  <a:t>I’m in </a:t>
                </a:r>
                <a:r>
                  <a:rPr lang="en-US" sz="1400" b="1" dirty="0"/>
                  <a:t>W</a:t>
                </a:r>
                <a:r>
                  <a:rPr lang="en-US" sz="1400" b="1" dirty="0" smtClean="0"/>
                  <a:t>orld </a:t>
                </a:r>
                <a14:m>
                  <m:oMath xmlns:m="http://schemas.openxmlformats.org/officeDocument/2006/math"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400" b="1" dirty="0" smtClean="0"/>
              </a:p>
            </p:txBody>
          </p:sp>
        </mc:Choice>
        <mc:Fallback xmlns="">
          <p:sp>
            <p:nvSpPr>
              <p:cNvPr id="35" name="Oval Callout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4282" y="4021377"/>
                <a:ext cx="1535184" cy="760893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8183963" y="1602091"/>
            <a:ext cx="359929" cy="860254"/>
            <a:chOff x="6164897" y="1760194"/>
            <a:chExt cx="359929" cy="860254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84770" y="2123277"/>
              <a:ext cx="340056" cy="497171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/>
                    <a:t> </a:t>
                  </a:r>
                  <a14:m>
                    <m:oMath xmlns:m="http://schemas.openxmlformats.org/officeDocument/2006/math">
                      <m:r>
                        <a:rPr lang="nb-NO" sz="1600" b="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ounded Rectangle 17"/>
              <p:cNvSpPr/>
              <p:nvPr/>
            </p:nvSpPr>
            <p:spPr bwMode="auto">
              <a:xfrm>
                <a:off x="1782979" y="5125232"/>
                <a:ext cx="8611813" cy="1369098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 smtClean="0"/>
                  <a:t>Definition: </a:t>
                </a:r>
                <a:r>
                  <a:rPr lang="nb-NO" dirty="0" smtClean="0"/>
                  <a:t>The </a:t>
                </a:r>
                <a:r>
                  <a:rPr lang="nb-NO" b="1" dirty="0" smtClean="0"/>
                  <a:t>PRF-advantage </a:t>
                </a:r>
                <a:r>
                  <a:rPr lang="nb-NO" dirty="0" smtClean="0"/>
                  <a:t>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 smtClean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 smtClean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Rounded 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82979" y="5125232"/>
                <a:ext cx="8611813" cy="1369098"/>
              </a:xfrm>
              <a:prstGeom prst="round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13843410"/>
                  </p:ext>
                </p:extLst>
              </p:nvPr>
            </p:nvGraphicFramePr>
            <p:xfrm>
              <a:off x="947954" y="1406195"/>
              <a:ext cx="3348689" cy="244429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348689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7794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6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6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prf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2049136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0,1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Func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𝑖𝑛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𝑜𝑢𝑡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p>
                              </m:sSup>
                            </m:oMath>
                          </a14:m>
                          <a:endParaRPr lang="nb-NO" sz="1400" b="0" i="0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/>
                              </m:groupChr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</m:oMath>
                          </a14:m>
                          <a:endParaRPr lang="nb-NO" sz="1400" b="0" i="0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/>
                              </m:groupCh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𝐹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sub>
                                  </m:s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(⋅)</m:t>
                                  </m:r>
                                </m:sup>
                              </m:sSup>
                            </m:oMath>
                          </a14:m>
                          <a:endParaRPr lang="nb-NO" sz="1400" b="0" i="0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1" i="0" smtClean="0">
                                  <a:latin typeface="Cambria Math" panose="02040503050406030204" pitchFamily="18" charset="0"/>
                                </a:rPr>
                                <m:t>𝐫𝐞𝐭𝐮𝐫𝐧</m:t>
                              </m:r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limUpp>
                                <m:limUp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oMath>
                          </a14:m>
                          <a:endParaRPr lang="nb-NO" sz="1400" b="0" i="0" dirty="0" smtClean="0"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13843410"/>
                  </p:ext>
                </p:extLst>
              </p:nvPr>
            </p:nvGraphicFramePr>
            <p:xfrm>
              <a:off x="947954" y="1406195"/>
              <a:ext cx="3348689" cy="244429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348689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951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2"/>
                          <a:stretch>
                            <a:fillRect l="-182" t="-1538" r="-364" b="-52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204913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2"/>
                          <a:stretch>
                            <a:fillRect l="-182" t="-19585" r="-364" b="-5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16" name="Group 15"/>
          <p:cNvGrpSpPr/>
          <p:nvPr/>
        </p:nvGrpSpPr>
        <p:grpSpPr>
          <a:xfrm>
            <a:off x="3381086" y="3062907"/>
            <a:ext cx="737106" cy="389152"/>
            <a:chOff x="10529025" y="5283050"/>
            <a:chExt cx="737106" cy="389152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77489" y="5283050"/>
              <a:ext cx="488642" cy="389152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/>
                <p:cNvSpPr txBox="1"/>
                <p:nvPr/>
              </p:nvSpPr>
              <p:spPr>
                <a:xfrm>
                  <a:off x="10529025" y="5358907"/>
                  <a:ext cx="349776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1400" i="1" smtClean="0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en-US" sz="1600" dirty="0" smtClean="0"/>
                </a:p>
              </p:txBody>
            </p:sp>
          </mc:Choice>
          <mc:Fallback xmlns="">
            <p:sp>
              <p:nvSpPr>
                <p:cNvPr id="19" name="Text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29025" y="5358907"/>
                  <a:ext cx="349776" cy="215444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l="-10526" r="-3509" b="-85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ounded Rectangle 19"/>
              <p:cNvSpPr/>
              <p:nvPr/>
            </p:nvSpPr>
            <p:spPr bwMode="auto">
              <a:xfrm>
                <a:off x="1782978" y="5126769"/>
                <a:ext cx="8611813" cy="1369098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 smtClean="0"/>
                  <a:t>Definition: </a:t>
                </a:r>
                <a:r>
                  <a:rPr lang="nb-NO" dirty="0" smtClean="0"/>
                  <a:t>The </a:t>
                </a:r>
                <a:r>
                  <a:rPr lang="nb-NO" b="1" dirty="0" smtClean="0"/>
                  <a:t>PRF-advantage </a:t>
                </a:r>
                <a:r>
                  <a:rPr lang="nb-NO" dirty="0" smtClean="0"/>
                  <a:t>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 smtClean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 smtClean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1">
                                      <a:latin typeface="Cambria Math" panose="02040503050406030204" pitchFamily="18" charset="0"/>
                                    </a:rPr>
                                    <m:t>𝐄𝐱</m:t>
                                  </m:r>
                                  <m:sSubSup>
                                    <m:sSubSupPr>
                                      <m:ctrlP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b="1">
                                          <a:latin typeface="Cambria Math" panose="02040503050406030204" pitchFamily="18" charset="0"/>
                                        </a:rPr>
                                        <m:t>𝐩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𝐹</m:t>
                                      </m:r>
                                    </m:sub>
                                    <m:sup>
                                      <m:r>
                                        <m:rPr>
                                          <m:sty m:val="p"/>
                                        </m:rPr>
                                        <a:rPr lang="nb-NO">
                                          <a:latin typeface="Cambria Math" panose="02040503050406030204" pitchFamily="18" charset="0"/>
                                        </a:rPr>
                                        <m:t>prf</m:t>
                                      </m:r>
                                    </m:sup>
                                  </m:sSubSup>
                                  <m:d>
                                    <m:dPr>
                                      <m:ctrlP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d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⇒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</a:rPr>
                                    <m:t>true</m:t>
                                  </m:r>
                                </m:e>
                              </m:d>
                            </m:e>
                          </m:func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Rounded 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82978" y="5126769"/>
                <a:ext cx="8611813" cy="1369098"/>
              </a:xfrm>
              <a:prstGeom prst="round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val 5"/>
          <p:cNvSpPr/>
          <p:nvPr/>
        </p:nvSpPr>
        <p:spPr bwMode="auto">
          <a:xfrm>
            <a:off x="8852166" y="1624155"/>
            <a:ext cx="1787259" cy="1633328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 smtClean="0"/>
          </a:p>
        </p:txBody>
      </p:sp>
      <p:sp>
        <p:nvSpPr>
          <p:cNvPr id="21" name="Rounded Rectangle 20"/>
          <p:cNvSpPr/>
          <p:nvPr/>
        </p:nvSpPr>
        <p:spPr bwMode="auto">
          <a:xfrm>
            <a:off x="1336029" y="2141732"/>
            <a:ext cx="1787259" cy="401443"/>
          </a:xfrm>
          <a:prstGeom prst="roundRect">
            <a:avLst>
              <a:gd name="adj" fmla="val 50000"/>
            </a:avLst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 smtClean="0"/>
          </a:p>
        </p:txBody>
      </p:sp>
      <p:cxnSp>
        <p:nvCxnSpPr>
          <p:cNvPr id="8" name="Straight Arrow Connector 7"/>
          <p:cNvCxnSpPr>
            <a:stCxn id="21" idx="3"/>
          </p:cNvCxnSpPr>
          <p:nvPr/>
        </p:nvCxnSpPr>
        <p:spPr bwMode="auto">
          <a:xfrm flipV="1">
            <a:off x="3123288" y="1333944"/>
            <a:ext cx="4080451" cy="100851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triangle" w="lg" len="lg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Arrow Connector 23"/>
          <p:cNvCxnSpPr>
            <a:stCxn id="6" idx="1"/>
          </p:cNvCxnSpPr>
          <p:nvPr/>
        </p:nvCxnSpPr>
        <p:spPr bwMode="auto">
          <a:xfrm flipH="1" flipV="1">
            <a:off x="8319287" y="1347774"/>
            <a:ext cx="794617" cy="51557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triangle" w="lg" len="lg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TextBox 10"/>
          <p:cNvSpPr txBox="1"/>
          <p:nvPr/>
        </p:nvSpPr>
        <p:spPr>
          <a:xfrm>
            <a:off x="7189552" y="1030333"/>
            <a:ext cx="1659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equivalent</a:t>
            </a:r>
          </a:p>
        </p:txBody>
      </p:sp>
    </p:spTree>
    <p:extLst>
      <p:ext uri="{BB962C8B-B14F-4D97-AF65-F5344CB8AC3E}">
        <p14:creationId xmlns:p14="http://schemas.microsoft.com/office/powerpoint/2010/main" val="1065910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6" grpId="0" animBg="1"/>
      <p:bldP spid="21" grpId="0" animBg="1"/>
      <p:bldP spid="1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Oval 3"/>
              <p:cNvSpPr/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400" b="0" i="0" smtClean="0">
                          <a:latin typeface="Cambria Math" panose="02040503050406030204" pitchFamily="18" charset="0"/>
                        </a:rPr>
                        <m:t>Func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128, 128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Oval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 ciphers – security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076700" y="2905120"/>
                <a:ext cx="90505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6700" y="2905120"/>
                <a:ext cx="905056" cy="246221"/>
              </a:xfrm>
              <a:prstGeom prst="rect">
                <a:avLst/>
              </a:prstGeom>
              <a:blipFill rotWithShape="0">
                <a:blip r:embed="rId4"/>
                <a:stretch>
                  <a:fillRect l="-4730" r="-3378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680748" y="2266945"/>
                <a:ext cx="91089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acc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0748" y="2266945"/>
                <a:ext cx="910890" cy="246221"/>
              </a:xfrm>
              <a:prstGeom prst="rect">
                <a:avLst/>
              </a:prstGeom>
              <a:blipFill rotWithShape="0">
                <a:blip r:embed="rId6"/>
                <a:stretch>
                  <a:fillRect l="-4698" r="-28859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484196" y="3183572"/>
                <a:ext cx="142917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⊕17</m:t>
                      </m:r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4196" y="3183572"/>
                <a:ext cx="1429173" cy="246221"/>
              </a:xfrm>
              <a:prstGeom prst="rect">
                <a:avLst/>
              </a:prstGeom>
              <a:blipFill rotWithShape="0">
                <a:blip r:embed="rId7"/>
                <a:stretch>
                  <a:fillRect l="-2564" r="-2137" b="-219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852856" y="4476797"/>
                <a:ext cx="135274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=00…0</m:t>
                      </m:r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2856" y="4476797"/>
                <a:ext cx="1352743" cy="246221"/>
              </a:xfrm>
              <a:prstGeom prst="rect">
                <a:avLst/>
              </a:prstGeom>
              <a:blipFill rotWithShape="0">
                <a:blip r:embed="rId8"/>
                <a:stretch>
                  <a:fillRect l="-2252" r="-2703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23392" y="1231033"/>
                <a:ext cx="169469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128,128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231033"/>
                <a:ext cx="1694695" cy="246221"/>
              </a:xfrm>
              <a:prstGeom prst="rect">
                <a:avLst/>
              </a:prstGeom>
              <a:blipFill rotWithShape="0">
                <a:blip r:embed="rId9"/>
                <a:stretch>
                  <a:fillRect r="-36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2318470" y="1197306"/>
                <a:ext cx="795411" cy="27994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128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⋅128</m:t>
                          </m:r>
                        </m:sup>
                      </m:sSup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8470" y="1197306"/>
                <a:ext cx="795411" cy="279948"/>
              </a:xfrm>
              <a:prstGeom prst="rect">
                <a:avLst/>
              </a:prstGeom>
              <a:blipFill rotWithShape="0">
                <a:blip r:embed="rId10"/>
                <a:stretch>
                  <a:fillRect l="-4580" r="-763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623392" y="5304046"/>
                <a:ext cx="74796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1">
                              <a:latin typeface="Cambria Math" panose="02040503050406030204" pitchFamily="18" charset="0"/>
                            </a:rPr>
                            <m:t>AES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5304046"/>
                <a:ext cx="747961" cy="246221"/>
              </a:xfrm>
              <a:prstGeom prst="rect">
                <a:avLst/>
              </a:prstGeom>
              <a:blipFill rotWithShape="0">
                <a:blip r:embed="rId11"/>
                <a:stretch>
                  <a:fillRect r="-813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1365378" y="5304046"/>
                <a:ext cx="43537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5378" y="5304046"/>
                <a:ext cx="435376" cy="246221"/>
              </a:xfrm>
              <a:prstGeom prst="rect">
                <a:avLst/>
              </a:prstGeom>
              <a:blipFill rotWithShape="0">
                <a:blip r:embed="rId12"/>
                <a:stretch>
                  <a:fillRect l="-9859" r="-1408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Oval 27"/>
          <p:cNvSpPr/>
          <p:nvPr/>
        </p:nvSpPr>
        <p:spPr bwMode="auto">
          <a:xfrm>
            <a:off x="6094470" y="6163735"/>
            <a:ext cx="45719" cy="45719"/>
          </a:xfrm>
          <a:prstGeom prst="ellipse">
            <a:avLst/>
          </a:prstGeom>
          <a:solidFill>
            <a:srgbClr val="FFDFDA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5852979" y="5846497"/>
                <a:ext cx="482982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1" i="0" smtClean="0">
                          <a:latin typeface="Cambria Math" panose="02040503050406030204" pitchFamily="18" charset="0"/>
                        </a:rPr>
                        <m:t>𝐀𝐄𝐒</m:t>
                      </m:r>
                    </m:oMath>
                  </m:oMathPara>
                </a14:m>
                <a:endParaRPr lang="nb-NO" sz="1600" b="1" dirty="0" smtClean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2979" y="5846497"/>
                <a:ext cx="482982" cy="246221"/>
              </a:xfrm>
              <a:prstGeom prst="rect">
                <a:avLst/>
              </a:prstGeom>
              <a:blipFill rotWithShape="0">
                <a:blip r:embed="rId13"/>
                <a:stretch>
                  <a:fillRect l="-1266" r="-253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9535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val 18"/>
              <p:cNvSpPr/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400" b="0" i="0" smtClean="0">
                          <a:latin typeface="Cambria Math" panose="02040503050406030204" pitchFamily="18" charset="0"/>
                        </a:rPr>
                        <m:t>Func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128, 128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9" name="Oval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Freeform 35"/>
              <p:cNvSpPr/>
              <p:nvPr/>
            </p:nvSpPr>
            <p:spPr bwMode="auto">
              <a:xfrm>
                <a:off x="3634155" y="1896742"/>
                <a:ext cx="4642338" cy="4347917"/>
              </a:xfrm>
              <a:custGeom>
                <a:avLst/>
                <a:gdLst>
                  <a:gd name="connsiteX0" fmla="*/ 2718598 w 5437196"/>
                  <a:gd name="connsiteY0" fmla="*/ 0 h 4872066"/>
                  <a:gd name="connsiteX1" fmla="*/ 5437196 w 5437196"/>
                  <a:gd name="connsiteY1" fmla="*/ 2436033 h 4872066"/>
                  <a:gd name="connsiteX2" fmla="*/ 2718598 w 5437196"/>
                  <a:gd name="connsiteY2" fmla="*/ 4872066 h 4872066"/>
                  <a:gd name="connsiteX3" fmla="*/ 213641 w 5437196"/>
                  <a:gd name="connsiteY3" fmla="*/ 3384247 h 4872066"/>
                  <a:gd name="connsiteX4" fmla="*/ 177935 w 5437196"/>
                  <a:gd name="connsiteY4" fmla="*/ 3296830 h 4872066"/>
                  <a:gd name="connsiteX5" fmla="*/ 197697 w 5437196"/>
                  <a:gd name="connsiteY5" fmla="*/ 3297913 h 4872066"/>
                  <a:gd name="connsiteX6" fmla="*/ 524032 w 5437196"/>
                  <a:gd name="connsiteY6" fmla="*/ 3303718 h 4872066"/>
                  <a:gd name="connsiteX7" fmla="*/ 2143282 w 5437196"/>
                  <a:gd name="connsiteY7" fmla="*/ 3017968 h 4872066"/>
                  <a:gd name="connsiteX8" fmla="*/ 524032 w 5437196"/>
                  <a:gd name="connsiteY8" fmla="*/ 2732218 h 4872066"/>
                  <a:gd name="connsiteX9" fmla="*/ 197697 w 5437196"/>
                  <a:gd name="connsiteY9" fmla="*/ 2738024 h 4872066"/>
                  <a:gd name="connsiteX10" fmla="*/ 24664 w 5437196"/>
                  <a:gd name="connsiteY10" fmla="*/ 2747502 h 4872066"/>
                  <a:gd name="connsiteX11" fmla="*/ 14036 w 5437196"/>
                  <a:gd name="connsiteY11" fmla="*/ 2685104 h 4872066"/>
                  <a:gd name="connsiteX12" fmla="*/ 0 w 5437196"/>
                  <a:gd name="connsiteY12" fmla="*/ 2436033 h 4872066"/>
                  <a:gd name="connsiteX13" fmla="*/ 2718598 w 5437196"/>
                  <a:gd name="connsiteY13" fmla="*/ 0 h 4872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437196" h="4872066">
                    <a:moveTo>
                      <a:pt x="2718598" y="0"/>
                    </a:moveTo>
                    <a:cubicBezTo>
                      <a:pt x="4220038" y="0"/>
                      <a:pt x="5437196" y="1090649"/>
                      <a:pt x="5437196" y="2436033"/>
                    </a:cubicBezTo>
                    <a:cubicBezTo>
                      <a:pt x="5437196" y="3781417"/>
                      <a:pt x="4220038" y="4872066"/>
                      <a:pt x="2718598" y="4872066"/>
                    </a:cubicBezTo>
                    <a:cubicBezTo>
                      <a:pt x="1592518" y="4872066"/>
                      <a:pt x="626347" y="4258576"/>
                      <a:pt x="213641" y="3384247"/>
                    </a:cubicBezTo>
                    <a:lnTo>
                      <a:pt x="177935" y="3296830"/>
                    </a:lnTo>
                    <a:lnTo>
                      <a:pt x="197697" y="3297913"/>
                    </a:lnTo>
                    <a:cubicBezTo>
                      <a:pt x="303106" y="3301719"/>
                      <a:pt x="412246" y="3303718"/>
                      <a:pt x="524032" y="3303718"/>
                    </a:cubicBezTo>
                    <a:cubicBezTo>
                      <a:pt x="1418319" y="3303718"/>
                      <a:pt x="2143282" y="3175783"/>
                      <a:pt x="2143282" y="3017968"/>
                    </a:cubicBezTo>
                    <a:cubicBezTo>
                      <a:pt x="2143282" y="2860153"/>
                      <a:pt x="1418319" y="2732218"/>
                      <a:pt x="524032" y="2732218"/>
                    </a:cubicBezTo>
                    <a:cubicBezTo>
                      <a:pt x="412246" y="2732218"/>
                      <a:pt x="303106" y="2734217"/>
                      <a:pt x="197697" y="2738024"/>
                    </a:cubicBezTo>
                    <a:lnTo>
                      <a:pt x="24664" y="2747502"/>
                    </a:lnTo>
                    <a:lnTo>
                      <a:pt x="14036" y="2685104"/>
                    </a:lnTo>
                    <a:cubicBezTo>
                      <a:pt x="4755" y="2603211"/>
                      <a:pt x="0" y="2520120"/>
                      <a:pt x="0" y="2436033"/>
                    </a:cubicBezTo>
                    <a:cubicBezTo>
                      <a:pt x="0" y="1090649"/>
                      <a:pt x="1217158" y="0"/>
                      <a:pt x="2718598" y="0"/>
                    </a:cubicBezTo>
                    <a:close/>
                  </a:path>
                </a:pathLst>
              </a:custGeom>
              <a:solidFill>
                <a:srgbClr val="CFF9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400" smtClean="0">
                          <a:latin typeface="Cambria Math" panose="02040503050406030204" pitchFamily="18" charset="0"/>
                        </a:rPr>
                        <m:t>P</m:t>
                      </m:r>
                      <m:r>
                        <m:rPr>
                          <m:sty m:val="p"/>
                        </m:rPr>
                        <a:rPr lang="nb-NO" sz="2400" b="0" i="0" smtClean="0">
                          <a:latin typeface="Cambria Math" panose="02040503050406030204" pitchFamily="18" charset="0"/>
                        </a:rPr>
                        <m:t>erm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128, 128</m:t>
                          </m:r>
                        </m:e>
                      </m:d>
                    </m:oMath>
                  </m:oMathPara>
                </a14:m>
                <a:endParaRPr lang="en-US" sz="2400" dirty="0" smtClean="0"/>
              </a:p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2400" dirty="0"/>
              </a:p>
            </p:txBody>
          </p:sp>
        </mc:Choice>
        <mc:Fallback xmlns="">
          <p:sp>
            <p:nvSpPr>
              <p:cNvPr id="36" name="Freeform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34155" y="1896742"/>
                <a:ext cx="4642338" cy="4347917"/>
              </a:xfrm>
              <a:custGeom>
                <a:avLst/>
                <a:gdLst>
                  <a:gd name="connsiteX0" fmla="*/ 2718598 w 5437196"/>
                  <a:gd name="connsiteY0" fmla="*/ 0 h 4872066"/>
                  <a:gd name="connsiteX1" fmla="*/ 5437196 w 5437196"/>
                  <a:gd name="connsiteY1" fmla="*/ 2436033 h 4872066"/>
                  <a:gd name="connsiteX2" fmla="*/ 2718598 w 5437196"/>
                  <a:gd name="connsiteY2" fmla="*/ 4872066 h 4872066"/>
                  <a:gd name="connsiteX3" fmla="*/ 213641 w 5437196"/>
                  <a:gd name="connsiteY3" fmla="*/ 3384247 h 4872066"/>
                  <a:gd name="connsiteX4" fmla="*/ 177935 w 5437196"/>
                  <a:gd name="connsiteY4" fmla="*/ 3296830 h 4872066"/>
                  <a:gd name="connsiteX5" fmla="*/ 197697 w 5437196"/>
                  <a:gd name="connsiteY5" fmla="*/ 3297913 h 4872066"/>
                  <a:gd name="connsiteX6" fmla="*/ 524032 w 5437196"/>
                  <a:gd name="connsiteY6" fmla="*/ 3303718 h 4872066"/>
                  <a:gd name="connsiteX7" fmla="*/ 2143282 w 5437196"/>
                  <a:gd name="connsiteY7" fmla="*/ 3017968 h 4872066"/>
                  <a:gd name="connsiteX8" fmla="*/ 524032 w 5437196"/>
                  <a:gd name="connsiteY8" fmla="*/ 2732218 h 4872066"/>
                  <a:gd name="connsiteX9" fmla="*/ 197697 w 5437196"/>
                  <a:gd name="connsiteY9" fmla="*/ 2738024 h 4872066"/>
                  <a:gd name="connsiteX10" fmla="*/ 24664 w 5437196"/>
                  <a:gd name="connsiteY10" fmla="*/ 2747502 h 4872066"/>
                  <a:gd name="connsiteX11" fmla="*/ 14036 w 5437196"/>
                  <a:gd name="connsiteY11" fmla="*/ 2685104 h 4872066"/>
                  <a:gd name="connsiteX12" fmla="*/ 0 w 5437196"/>
                  <a:gd name="connsiteY12" fmla="*/ 2436033 h 4872066"/>
                  <a:gd name="connsiteX13" fmla="*/ 2718598 w 5437196"/>
                  <a:gd name="connsiteY13" fmla="*/ 0 h 4872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437196" h="4872066">
                    <a:moveTo>
                      <a:pt x="2718598" y="0"/>
                    </a:moveTo>
                    <a:cubicBezTo>
                      <a:pt x="4220038" y="0"/>
                      <a:pt x="5437196" y="1090649"/>
                      <a:pt x="5437196" y="2436033"/>
                    </a:cubicBezTo>
                    <a:cubicBezTo>
                      <a:pt x="5437196" y="3781417"/>
                      <a:pt x="4220038" y="4872066"/>
                      <a:pt x="2718598" y="4872066"/>
                    </a:cubicBezTo>
                    <a:cubicBezTo>
                      <a:pt x="1592518" y="4872066"/>
                      <a:pt x="626347" y="4258576"/>
                      <a:pt x="213641" y="3384247"/>
                    </a:cubicBezTo>
                    <a:lnTo>
                      <a:pt x="177935" y="3296830"/>
                    </a:lnTo>
                    <a:lnTo>
                      <a:pt x="197697" y="3297913"/>
                    </a:lnTo>
                    <a:cubicBezTo>
                      <a:pt x="303106" y="3301719"/>
                      <a:pt x="412246" y="3303718"/>
                      <a:pt x="524032" y="3303718"/>
                    </a:cubicBezTo>
                    <a:cubicBezTo>
                      <a:pt x="1418319" y="3303718"/>
                      <a:pt x="2143282" y="3175783"/>
                      <a:pt x="2143282" y="3017968"/>
                    </a:cubicBezTo>
                    <a:cubicBezTo>
                      <a:pt x="2143282" y="2860153"/>
                      <a:pt x="1418319" y="2732218"/>
                      <a:pt x="524032" y="2732218"/>
                    </a:cubicBezTo>
                    <a:cubicBezTo>
                      <a:pt x="412246" y="2732218"/>
                      <a:pt x="303106" y="2734217"/>
                      <a:pt x="197697" y="2738024"/>
                    </a:cubicBezTo>
                    <a:lnTo>
                      <a:pt x="24664" y="2747502"/>
                    </a:lnTo>
                    <a:lnTo>
                      <a:pt x="14036" y="2685104"/>
                    </a:lnTo>
                    <a:cubicBezTo>
                      <a:pt x="4755" y="2603211"/>
                      <a:pt x="0" y="2520120"/>
                      <a:pt x="0" y="2436033"/>
                    </a:cubicBezTo>
                    <a:cubicBezTo>
                      <a:pt x="0" y="1090649"/>
                      <a:pt x="1217158" y="0"/>
                      <a:pt x="2718598" y="0"/>
                    </a:cubicBezTo>
                    <a:close/>
                  </a:path>
                </a:pathLst>
              </a:custGeom>
              <a:blipFill rotWithShape="0">
                <a:blip r:embed="rId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 ciphers – security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076700" y="2905120"/>
                <a:ext cx="90505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6700" y="2905120"/>
                <a:ext cx="905056" cy="246221"/>
              </a:xfrm>
              <a:prstGeom prst="rect">
                <a:avLst/>
              </a:prstGeom>
              <a:blipFill rotWithShape="0">
                <a:blip r:embed="rId5"/>
                <a:stretch>
                  <a:fillRect l="-4730" r="-3378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680748" y="2266945"/>
                <a:ext cx="91089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acc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0748" y="2266945"/>
                <a:ext cx="910890" cy="246221"/>
              </a:xfrm>
              <a:prstGeom prst="rect">
                <a:avLst/>
              </a:prstGeom>
              <a:blipFill rotWithShape="0">
                <a:blip r:embed="rId6"/>
                <a:stretch>
                  <a:fillRect l="-4698" r="-28859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484196" y="3183572"/>
                <a:ext cx="142917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⊕17</m:t>
                      </m:r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4196" y="3183572"/>
                <a:ext cx="1429173" cy="246221"/>
              </a:xfrm>
              <a:prstGeom prst="rect">
                <a:avLst/>
              </a:prstGeom>
              <a:blipFill rotWithShape="0">
                <a:blip r:embed="rId7"/>
                <a:stretch>
                  <a:fillRect l="-2564" r="-2137" b="-219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Oval 21"/>
          <p:cNvSpPr/>
          <p:nvPr/>
        </p:nvSpPr>
        <p:spPr bwMode="auto">
          <a:xfrm>
            <a:off x="6094470" y="6163735"/>
            <a:ext cx="45719" cy="45719"/>
          </a:xfrm>
          <a:prstGeom prst="ellipse">
            <a:avLst/>
          </a:prstGeom>
          <a:solidFill>
            <a:srgbClr val="FFDFDA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852979" y="5846497"/>
                <a:ext cx="482982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1" i="0" smtClean="0">
                          <a:latin typeface="Cambria Math" panose="02040503050406030204" pitchFamily="18" charset="0"/>
                        </a:rPr>
                        <m:t>𝐀𝐄𝐒</m:t>
                      </m:r>
                    </m:oMath>
                  </m:oMathPara>
                </a14:m>
                <a:endParaRPr lang="nb-NO" sz="1600" b="1" dirty="0" smtClean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2979" y="5846497"/>
                <a:ext cx="482982" cy="246221"/>
              </a:xfrm>
              <a:prstGeom prst="rect">
                <a:avLst/>
              </a:prstGeom>
              <a:blipFill rotWithShape="0">
                <a:blip r:embed="rId8"/>
                <a:stretch>
                  <a:fillRect l="-1266" r="-253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23392" y="1231033"/>
                <a:ext cx="169469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128,128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231033"/>
                <a:ext cx="1694695" cy="246221"/>
              </a:xfrm>
              <a:prstGeom prst="rect">
                <a:avLst/>
              </a:prstGeom>
              <a:blipFill rotWithShape="0">
                <a:blip r:embed="rId9"/>
                <a:stretch>
                  <a:fillRect r="-36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2318470" y="1197306"/>
                <a:ext cx="795411" cy="27994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128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⋅128</m:t>
                          </m:r>
                        </m:sup>
                      </m:sSup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8470" y="1197306"/>
                <a:ext cx="795411" cy="279948"/>
              </a:xfrm>
              <a:prstGeom prst="rect">
                <a:avLst/>
              </a:prstGeom>
              <a:blipFill rotWithShape="0">
                <a:blip r:embed="rId10"/>
                <a:stretch>
                  <a:fillRect l="-4580" r="-763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623392" y="5304046"/>
                <a:ext cx="74796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1">
                              <a:latin typeface="Cambria Math" panose="02040503050406030204" pitchFamily="18" charset="0"/>
                            </a:rPr>
                            <m:t>AES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5304046"/>
                <a:ext cx="747961" cy="246221"/>
              </a:xfrm>
              <a:prstGeom prst="rect">
                <a:avLst/>
              </a:prstGeom>
              <a:blipFill rotWithShape="0">
                <a:blip r:embed="rId11"/>
                <a:stretch>
                  <a:fillRect r="-813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1365378" y="5304046"/>
                <a:ext cx="43537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5378" y="5304046"/>
                <a:ext cx="435376" cy="246221"/>
              </a:xfrm>
              <a:prstGeom prst="rect">
                <a:avLst/>
              </a:prstGeom>
              <a:blipFill rotWithShape="0">
                <a:blip r:embed="rId12"/>
                <a:stretch>
                  <a:fillRect l="-9859" r="-1408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3852856" y="4476797"/>
                <a:ext cx="135274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=00…0</m:t>
                      </m:r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2856" y="4476797"/>
                <a:ext cx="1352743" cy="246221"/>
              </a:xfrm>
              <a:prstGeom prst="rect">
                <a:avLst/>
              </a:prstGeom>
              <a:blipFill rotWithShape="0">
                <a:blip r:embed="rId13"/>
                <a:stretch>
                  <a:fillRect l="-2252" r="-2703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04730" y="1952158"/>
                <a:ext cx="173957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Perm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128,128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 smtClean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730" y="1952158"/>
                <a:ext cx="1739579" cy="246221"/>
              </a:xfrm>
              <a:prstGeom prst="rect">
                <a:avLst/>
              </a:prstGeom>
              <a:blipFill rotWithShape="0">
                <a:blip r:embed="rId14"/>
                <a:stretch>
                  <a:fillRect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2331630" y="1954504"/>
                <a:ext cx="49468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!</m:t>
                      </m:r>
                    </m:oMath>
                  </m:oMathPara>
                </a14:m>
                <a:endParaRPr lang="en-US" sz="1600" b="0" dirty="0" smtClean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1630" y="1954504"/>
                <a:ext cx="494686" cy="246221"/>
              </a:xfrm>
              <a:prstGeom prst="rect">
                <a:avLst/>
              </a:prstGeom>
              <a:blipFill rotWithShape="0">
                <a:blip r:embed="rId15"/>
                <a:stretch>
                  <a:fillRect l="-7317" r="-6098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97693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trike="sngStrike" dirty="0" smtClean="0"/>
              <a:t>PRF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PRP</a:t>
            </a:r>
            <a:r>
              <a:rPr lang="en-US" dirty="0" smtClean="0"/>
              <a:t> – security; formal definition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57370855"/>
                  </p:ext>
                </p:extLst>
              </p:nvPr>
            </p:nvGraphicFramePr>
            <p:xfrm>
              <a:off x="5985095" y="1473035"/>
              <a:ext cx="1748230" cy="17216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8230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48387">
                    <a:tc>
                      <a:txBody>
                        <a:bodyPr/>
                        <a:lstStyle/>
                        <a:p>
                          <a:r>
                            <a:rPr lang="en-US" sz="12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373225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𝐾</m:t>
                                </m:r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sSup>
                                  <m:sSupPr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128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nb-NO" sz="12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200" b="0" i="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200" b="0" i="0" dirty="0" err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2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57370855"/>
                  </p:ext>
                </p:extLst>
              </p:nvPr>
            </p:nvGraphicFramePr>
            <p:xfrm>
              <a:off x="5985095" y="1473035"/>
              <a:ext cx="1748230" cy="17216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8230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48387">
                    <a:tc>
                      <a:txBody>
                        <a:bodyPr/>
                        <a:lstStyle/>
                        <a:p>
                          <a:r>
                            <a:rPr lang="en-US" sz="12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37322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347" t="-25551" r="-694" b="-88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58462345"/>
                  </p:ext>
                </p:extLst>
              </p:nvPr>
            </p:nvGraphicFramePr>
            <p:xfrm>
              <a:off x="9318127" y="1473035"/>
              <a:ext cx="2442502" cy="17216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4250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57026">
                    <a:tc>
                      <a:txBody>
                        <a:bodyPr/>
                        <a:lstStyle/>
                        <a:p>
                          <a:r>
                            <a:rPr lang="en-US" sz="12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345809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←[ ]</m:t>
                                </m:r>
                              </m:oMath>
                            </m:oMathPara>
                          </a14:m>
                          <a:endParaRPr lang="nb-NO" sz="12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200" b="0" i="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1200" b="0" i="0" dirty="0" err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if</a:t>
                          </a:r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=⊥:</m:t>
                              </m:r>
                            </m:oMath>
                          </a14:m>
                          <a:endParaRPr lang="nb-NO" sz="12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12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2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2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𝑜𝑢𝑡</m:t>
                                  </m:r>
                                </m:sup>
                              </m:sSup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 </m:t>
                              </m:r>
                            </m:oMath>
                          </a14:m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 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2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0" i="0" dirty="0" err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</m:oMath>
                          </a14:m>
                          <a:endParaRPr lang="nb-NO" sz="12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58462345"/>
                  </p:ext>
                </p:extLst>
              </p:nvPr>
            </p:nvGraphicFramePr>
            <p:xfrm>
              <a:off x="9318127" y="1473035"/>
              <a:ext cx="2442502" cy="17216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4250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274320">
                    <a:tc>
                      <a:txBody>
                        <a:bodyPr/>
                        <a:lstStyle/>
                        <a:p>
                          <a:r>
                            <a:rPr lang="en-US" sz="12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44729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249" t="-19247" r="-498" b="-83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8105553" y="3736832"/>
            <a:ext cx="850429" cy="1057291"/>
          </a:xfrm>
          <a:prstGeom prst="rect">
            <a:avLst/>
          </a:prstGeom>
        </p:spPr>
      </p:pic>
      <p:cxnSp>
        <p:nvCxnSpPr>
          <p:cNvPr id="30" name="Straight Arrow Connector 29"/>
          <p:cNvCxnSpPr/>
          <p:nvPr/>
        </p:nvCxnSpPr>
        <p:spPr bwMode="auto">
          <a:xfrm>
            <a:off x="7534480" y="3403473"/>
            <a:ext cx="629339" cy="45171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Straight Arrow Connector 30"/>
          <p:cNvCxnSpPr/>
          <p:nvPr/>
        </p:nvCxnSpPr>
        <p:spPr bwMode="auto">
          <a:xfrm flipH="1">
            <a:off x="8859544" y="3283857"/>
            <a:ext cx="776825" cy="62883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Oval Callout 34"/>
              <p:cNvSpPr/>
              <p:nvPr/>
            </p:nvSpPr>
            <p:spPr bwMode="auto">
              <a:xfrm>
                <a:off x="6228498" y="3907717"/>
                <a:ext cx="1535184" cy="760893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r>
                  <a:rPr lang="en-US" sz="1400" b="1" dirty="0" smtClean="0"/>
                  <a:t>I’m in </a:t>
                </a:r>
                <a:r>
                  <a:rPr lang="en-US" sz="1400" b="1" dirty="0"/>
                  <a:t>W</a:t>
                </a:r>
                <a:r>
                  <a:rPr lang="en-US" sz="1400" b="1" dirty="0" smtClean="0"/>
                  <a:t>orld </a:t>
                </a:r>
                <a14:m>
                  <m:oMath xmlns:m="http://schemas.openxmlformats.org/officeDocument/2006/math"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400" b="1" dirty="0" smtClean="0"/>
              </a:p>
            </p:txBody>
          </p:sp>
        </mc:Choice>
        <mc:Fallback xmlns="">
          <p:sp>
            <p:nvSpPr>
              <p:cNvPr id="35" name="Oval Callout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28498" y="3907717"/>
                <a:ext cx="1535184" cy="760893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8318179" y="1488431"/>
            <a:ext cx="359929" cy="860254"/>
            <a:chOff x="6164897" y="1760194"/>
            <a:chExt cx="359929" cy="860254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7" b="100000" l="0" r="100000">
                          <a14:foregroundMark x1="40928" y1="9235" x2="35443" y2="9668"/>
                          <a14:foregroundMark x1="34599" y1="6926" x2="31435" y2="8225"/>
                          <a14:foregroundMark x1="31646" y1="7359" x2="26371" y2="8514"/>
                          <a14:foregroundMark x1="27004" y1="3896" x2="39873" y2="2020"/>
                          <a14:foregroundMark x1="27426" y1="18759" x2="23629" y2="30880"/>
                          <a14:foregroundMark x1="35443" y1="43867" x2="35654" y2="41991"/>
                          <a14:foregroundMark x1="32911" y1="46032" x2="32911" y2="44733"/>
                          <a14:foregroundMark x1="31224" y1="1154" x2="36287" y2="433"/>
                          <a14:foregroundMark x1="87131" y1="79654" x2="86920" y2="76335"/>
                          <a14:foregroundMark x1="82489" y1="92496" x2="82489" y2="9249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84770" y="2123277"/>
              <a:ext cx="340056" cy="497171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/>
                    <a:t> </a:t>
                  </a:r>
                  <a14:m>
                    <m:oMath xmlns:m="http://schemas.openxmlformats.org/officeDocument/2006/math">
                      <m:r>
                        <a:rPr lang="nb-NO" sz="1600" b="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21803543"/>
                  </p:ext>
                </p:extLst>
              </p:nvPr>
            </p:nvGraphicFramePr>
            <p:xfrm>
              <a:off x="1147979" y="1615813"/>
              <a:ext cx="3348689" cy="242708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348689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7794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600" b="0" i="0" strike="sngStrike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prf</m:t>
                                    </m:r>
                                    <m: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nb-NO" sz="1600" b="0" i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prp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2049136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0,1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Func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𝑖𝑛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𝑜𝑢𝑡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p>
                              </m:sSup>
                            </m:oMath>
                          </a14:m>
                          <a:endParaRPr lang="nb-NO" sz="1400" b="0" i="0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/>
                              </m:groupChr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</m:oMath>
                          </a14:m>
                          <a:endParaRPr lang="nb-NO" sz="1400" b="0" i="0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/>
                              </m:groupCh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𝐹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sub>
                                  </m:s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(⋅)</m:t>
                                  </m:r>
                                </m:sup>
                              </m:sSup>
                            </m:oMath>
                          </a14:m>
                          <a:endParaRPr lang="nb-NO" sz="1400" b="0" i="0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1" i="0" smtClean="0">
                                  <a:latin typeface="Cambria Math" panose="02040503050406030204" pitchFamily="18" charset="0"/>
                                </a:rPr>
                                <m:t>𝐫𝐞𝐭𝐮𝐫𝐧</m:t>
                              </m:r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limUpp>
                                <m:limUp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oMath>
                          </a14:m>
                          <a:endParaRPr lang="nb-NO" sz="1400" b="0" i="0" dirty="0" smtClean="0"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21803543"/>
                  </p:ext>
                </p:extLst>
              </p:nvPr>
            </p:nvGraphicFramePr>
            <p:xfrm>
              <a:off x="1147979" y="1615813"/>
              <a:ext cx="3348689" cy="242708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348689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7794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1"/>
                          <a:stretch>
                            <a:fillRect l="-182" t="-1613" r="-364" b="-54677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204913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1"/>
                          <a:stretch>
                            <a:fillRect l="-182" t="-18694" r="-364" b="-5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15" name="Group 14"/>
          <p:cNvGrpSpPr/>
          <p:nvPr/>
        </p:nvGrpSpPr>
        <p:grpSpPr>
          <a:xfrm>
            <a:off x="3510521" y="1604868"/>
            <a:ext cx="852383" cy="438330"/>
            <a:chOff x="10529025" y="5279949"/>
            <a:chExt cx="852383" cy="438330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31015" y="5279949"/>
              <a:ext cx="550393" cy="43833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10529025" y="5358907"/>
                  <a:ext cx="400430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1600" i="1" smtClean="0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en-US" dirty="0" smtClean="0"/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29025" y="5358907"/>
                  <a:ext cx="449482" cy="276999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 l="-9459" r="-4054" b="-88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ounded Rectangle 17"/>
              <p:cNvSpPr/>
              <p:nvPr/>
            </p:nvSpPr>
            <p:spPr bwMode="auto">
              <a:xfrm>
                <a:off x="1147979" y="5073242"/>
                <a:ext cx="8611813" cy="1369098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 smtClean="0"/>
                  <a:t>Definition: </a:t>
                </a:r>
                <a:r>
                  <a:rPr lang="nb-NO" dirty="0" smtClean="0"/>
                  <a:t>The </a:t>
                </a:r>
                <a:r>
                  <a:rPr lang="nb-NO" b="1" strike="sngStrike" dirty="0" smtClean="0"/>
                  <a:t>PRF</a:t>
                </a:r>
                <a:r>
                  <a:rPr lang="nb-NO" b="1" dirty="0" smtClean="0"/>
                  <a:t> </a:t>
                </a:r>
                <a:r>
                  <a:rPr lang="nb-NO" b="1" dirty="0" smtClean="0">
                    <a:solidFill>
                      <a:srgbClr val="FF0000"/>
                    </a:solidFill>
                  </a:rPr>
                  <a:t>PRP</a:t>
                </a:r>
                <a:r>
                  <a:rPr lang="nb-NO" b="1" dirty="0" smtClean="0"/>
                  <a:t>-advantage </a:t>
                </a:r>
                <a:r>
                  <a:rPr lang="nb-NO" dirty="0" smtClean="0"/>
                  <a:t>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 smtClean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 smtClean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prp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>
                                      <a:latin typeface="Cambria Math" panose="02040503050406030204" pitchFamily="18" charset="0"/>
                                    </a:rPr>
                                    <m:t>wins</m:t>
                                  </m:r>
                                  <m:r>
                                    <a:rPr lang="nb-NO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>
                                      <a:latin typeface="Cambria Math" panose="02040503050406030204" pitchFamily="18" charset="0"/>
                                    </a:rPr>
                                    <m:t>in</m:t>
                                  </m:r>
                                  <m:r>
                                    <a:rPr lang="nb-NO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PR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P</m:t>
                                  </m:r>
                                  <m:r>
                                    <m:rPr>
                                      <m:lit/>
                                    </m:rPr>
                                    <a:rPr lang="nb-NO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­­­</m:t>
                                  </m:r>
                                  <m:r>
                                    <a:rPr lang="nb-NO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>
                                      <a:latin typeface="Cambria Math" panose="02040503050406030204" pitchFamily="18" charset="0"/>
                                    </a:rPr>
                                    <m:t>experiment</m:t>
                                  </m:r>
                                </m:e>
                              </m:d>
                            </m:e>
                          </m:func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Rounded 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47979" y="5073242"/>
                <a:ext cx="8611813" cy="1369098"/>
              </a:xfrm>
              <a:prstGeom prst="roundRect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3044953" y="2402163"/>
                <a:ext cx="140679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Perm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128,128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4953" y="2402163"/>
                <a:ext cx="1406795" cy="307777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Connector 25"/>
          <p:cNvCxnSpPr/>
          <p:nvPr/>
        </p:nvCxnSpPr>
        <p:spPr bwMode="auto">
          <a:xfrm>
            <a:off x="2100392" y="2553344"/>
            <a:ext cx="1012236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0655729" y="2552355"/>
                <a:ext cx="9236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\</m:t>
                      </m:r>
                      <m:r>
                        <m:rPr>
                          <m:lit/>
                        </m:rPr>
                        <a:rPr lang="nb-NO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nb-NO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values</m:t>
                      </m:r>
                    </m:oMath>
                  </m:oMathPara>
                </a14:m>
                <a:endParaRPr lang="en-US" sz="1200" dirty="0" smtClean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5729" y="2552355"/>
                <a:ext cx="923637" cy="276999"/>
              </a:xfrm>
              <a:prstGeom prst="rect">
                <a:avLst/>
              </a:prstGeom>
              <a:blipFill rotWithShape="0">
                <a:blip r:embed="rId22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19500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5" grpId="0"/>
      <p:bldP spid="1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smtClean="0"/>
                  <a:t>PRP security </a:t>
                </a:r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dirty="0" smtClean="0"/>
                  <a:t> PRF security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l="-1095" t="-21333" b="-4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35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4"/>
              <p:cNvSpPr>
                <a:spLocks noGrp="1"/>
              </p:cNvSpPr>
              <p:nvPr>
                <p:ph idx="4294967295"/>
              </p:nvPr>
            </p:nvSpPr>
            <p:spPr bwMode="auto">
              <a:xfrm>
                <a:off x="1199429" y="1454824"/>
                <a:ext cx="10152062" cy="2133600"/>
              </a:xfrm>
              <a:prstGeom prst="roundRect">
                <a:avLst/>
              </a:prstGeom>
              <a:solidFill>
                <a:srgbClr val="CFF9DA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 smtClean="0"/>
                  <a:t>Theorem:  </a:t>
                </a:r>
                <a:r>
                  <a:rPr lang="nb-NO" dirty="0"/>
                  <a:t>a</a:t>
                </a:r>
                <a:r>
                  <a:rPr lang="nb-NO" dirty="0" smtClean="0"/>
                  <a:t> secure PRP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dirty="0" smtClean="0"/>
                  <a:t> is also a secure PRF. 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nb-NO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nb-NO" b="1" dirty="0" smtClean="0"/>
                  <a:t>Detailed:</a:t>
                </a:r>
                <a:r>
                  <a:rPr lang="nb-NO" dirty="0" smtClean="0"/>
                  <a:t> for all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dirty="0" smtClean="0"/>
                  <a:t> making at most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nb-NO" dirty="0" smtClean="0"/>
                  <a:t> oracle queries:</a:t>
                </a:r>
              </a:p>
              <a:p>
                <a:endParaRPr lang="nb-NO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≤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i="1" dirty="0"/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4294967295"/>
              </p:nvPr>
            </p:nvSpPr>
            <p:spPr bwMode="auto">
              <a:xfrm>
                <a:off x="1199429" y="1454824"/>
                <a:ext cx="10152062" cy="2133600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0900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Constructing block ciphers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8417" y="1466880"/>
            <a:ext cx="1360983" cy="27083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664" y="2153506"/>
            <a:ext cx="1068559" cy="120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72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PRF – security; formal definition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5728749" y="1517347"/>
              <a:ext cx="174823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8230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76927">
                    <a:tc>
                      <a:txBody>
                        <a:bodyPr/>
                        <a:lstStyle/>
                        <a:p>
                          <a:r>
                            <a:rPr lang="en-US" sz="12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34552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𝐾</m:t>
                                </m:r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sSup>
                                  <m:sSupPr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𝑘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nb-NO" sz="12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200" b="0" i="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1200" b="0" i="0" dirty="0" err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2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42776137"/>
                  </p:ext>
                </p:extLst>
              </p:nvPr>
            </p:nvGraphicFramePr>
            <p:xfrm>
              <a:off x="5728749" y="1517347"/>
              <a:ext cx="174823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8230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276927">
                    <a:tc>
                      <a:txBody>
                        <a:bodyPr/>
                        <a:lstStyle/>
                        <a:p>
                          <a:r>
                            <a:rPr lang="en-US" sz="12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13455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347" t="-21171" r="-694" b="-90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9087536" y="1517347"/>
              <a:ext cx="1802491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0249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85477">
                    <a:tc>
                      <a:txBody>
                        <a:bodyPr/>
                        <a:lstStyle/>
                        <a:p>
                          <a:r>
                            <a:rPr lang="en-US" sz="12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33697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←[ ]</m:t>
                                </m:r>
                              </m:oMath>
                            </m:oMathPara>
                          </a14:m>
                          <a:endParaRPr lang="nb-NO" sz="12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200" b="0" i="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1200" b="0" i="0" dirty="0" err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if</a:t>
                          </a:r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=⊥:</m:t>
                              </m:r>
                            </m:oMath>
                          </a14:m>
                          <a:endParaRPr lang="nb-NO" sz="12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12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2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2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𝑜𝑢𝑡</m:t>
                                  </m:r>
                                </m:sup>
                              </m:sSup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 </m:t>
                              </m:r>
                            </m:oMath>
                          </a14:m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 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2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0" i="0" dirty="0" err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</m:oMath>
                          </a14:m>
                          <a:endParaRPr lang="nb-NO" sz="12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63109710"/>
                  </p:ext>
                </p:extLst>
              </p:nvPr>
            </p:nvGraphicFramePr>
            <p:xfrm>
              <a:off x="9087536" y="1517347"/>
              <a:ext cx="1802491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02491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285477">
                    <a:tc>
                      <a:txBody>
                        <a:bodyPr/>
                        <a:lstStyle/>
                        <a:p>
                          <a:r>
                            <a:rPr lang="en-US" sz="12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133697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337" t="-21719" r="-673" b="-9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7971337" y="3850492"/>
            <a:ext cx="850429" cy="1057291"/>
          </a:xfrm>
          <a:prstGeom prst="rect">
            <a:avLst/>
          </a:prstGeom>
        </p:spPr>
      </p:pic>
      <p:cxnSp>
        <p:nvCxnSpPr>
          <p:cNvPr id="30" name="Straight Arrow Connector 29"/>
          <p:cNvCxnSpPr/>
          <p:nvPr/>
        </p:nvCxnSpPr>
        <p:spPr bwMode="auto">
          <a:xfrm>
            <a:off x="7203739" y="3257483"/>
            <a:ext cx="687666" cy="515873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Straight Arrow Connector 30"/>
          <p:cNvCxnSpPr/>
          <p:nvPr/>
        </p:nvCxnSpPr>
        <p:spPr bwMode="auto">
          <a:xfrm flipH="1">
            <a:off x="8789144" y="3263260"/>
            <a:ext cx="720173" cy="55310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Oval Callout 34"/>
              <p:cNvSpPr/>
              <p:nvPr/>
            </p:nvSpPr>
            <p:spPr bwMode="auto">
              <a:xfrm>
                <a:off x="6094282" y="4021377"/>
                <a:ext cx="1535184" cy="760893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r>
                  <a:rPr lang="en-US" sz="1400" b="1" dirty="0" smtClean="0"/>
                  <a:t>I’m in </a:t>
                </a:r>
                <a:r>
                  <a:rPr lang="en-US" sz="1400" b="1" dirty="0"/>
                  <a:t>W</a:t>
                </a:r>
                <a:r>
                  <a:rPr lang="en-US" sz="1400" b="1" dirty="0" smtClean="0"/>
                  <a:t>orld </a:t>
                </a:r>
                <a14:m>
                  <m:oMath xmlns:m="http://schemas.openxmlformats.org/officeDocument/2006/math"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400" b="1" dirty="0" smtClean="0"/>
              </a:p>
            </p:txBody>
          </p:sp>
        </mc:Choice>
        <mc:Fallback xmlns="">
          <p:sp>
            <p:nvSpPr>
              <p:cNvPr id="35" name="Oval Callout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4282" y="4021377"/>
                <a:ext cx="1535184" cy="760893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8183963" y="1602091"/>
            <a:ext cx="359929" cy="860254"/>
            <a:chOff x="6164897" y="1760194"/>
            <a:chExt cx="359929" cy="860254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84770" y="2123277"/>
              <a:ext cx="340056" cy="497171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/>
                    <a:t> </a:t>
                  </a:r>
                  <a14:m>
                    <m:oMath xmlns:m="http://schemas.openxmlformats.org/officeDocument/2006/math">
                      <m:r>
                        <a:rPr lang="nb-NO" sz="1600" b="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ounded Rectangle 17"/>
              <p:cNvSpPr/>
              <p:nvPr/>
            </p:nvSpPr>
            <p:spPr bwMode="auto">
              <a:xfrm>
                <a:off x="1782979" y="5125232"/>
                <a:ext cx="8611813" cy="1369098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 smtClean="0"/>
                  <a:t>Definition: </a:t>
                </a:r>
                <a:r>
                  <a:rPr lang="nb-NO" dirty="0" smtClean="0"/>
                  <a:t>The </a:t>
                </a:r>
                <a:r>
                  <a:rPr lang="nb-NO" b="1" dirty="0" smtClean="0"/>
                  <a:t>PRF-advantage </a:t>
                </a:r>
                <a:r>
                  <a:rPr lang="nb-NO" dirty="0" smtClean="0"/>
                  <a:t>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 smtClean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 smtClean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Rounded 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82979" y="5125232"/>
                <a:ext cx="8611813" cy="1369098"/>
              </a:xfrm>
              <a:prstGeom prst="round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947954" y="1406195"/>
              <a:ext cx="3348689" cy="244429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348689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7794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6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6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prf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2049136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0,1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Func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𝑖𝑛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𝑜𝑢𝑡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p>
                              </m:sSup>
                            </m:oMath>
                          </a14:m>
                          <a:endParaRPr lang="nb-NO" sz="1400" b="0" i="0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/>
                              </m:groupChr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</m:oMath>
                          </a14:m>
                          <a:endParaRPr lang="nb-NO" sz="1400" b="0" i="0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/>
                              </m:groupCh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𝐹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sub>
                                  </m:s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(⋅)</m:t>
                                  </m:r>
                                </m:sup>
                              </m:sSup>
                            </m:oMath>
                          </a14:m>
                          <a:endParaRPr lang="nb-NO" sz="1400" b="0" i="0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1" i="0" smtClean="0">
                                  <a:latin typeface="Cambria Math" panose="02040503050406030204" pitchFamily="18" charset="0"/>
                                </a:rPr>
                                <m:t>𝐫𝐞𝐭𝐮𝐫𝐧</m:t>
                              </m:r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limUpp>
                                <m:limUp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oMath>
                          </a14:m>
                          <a:endParaRPr lang="nb-NO" sz="1400" b="0" i="0" dirty="0" smtClean="0"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13843410"/>
                  </p:ext>
                </p:extLst>
              </p:nvPr>
            </p:nvGraphicFramePr>
            <p:xfrm>
              <a:off x="947954" y="1406195"/>
              <a:ext cx="3348689" cy="244429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348689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951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2"/>
                          <a:stretch>
                            <a:fillRect l="-182" t="-1538" r="-364" b="-52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204913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2"/>
                          <a:stretch>
                            <a:fillRect l="-182" t="-19585" r="-364" b="-5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16" name="Group 15"/>
          <p:cNvGrpSpPr/>
          <p:nvPr/>
        </p:nvGrpSpPr>
        <p:grpSpPr>
          <a:xfrm>
            <a:off x="3381086" y="3062907"/>
            <a:ext cx="737106" cy="389152"/>
            <a:chOff x="10529025" y="5283050"/>
            <a:chExt cx="737106" cy="389152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77489" y="5283050"/>
              <a:ext cx="488642" cy="389152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/>
                <p:cNvSpPr txBox="1"/>
                <p:nvPr/>
              </p:nvSpPr>
              <p:spPr>
                <a:xfrm>
                  <a:off x="10529025" y="5358907"/>
                  <a:ext cx="349776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1400" i="1" smtClean="0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en-US" sz="1600" dirty="0" smtClean="0"/>
                </a:p>
              </p:txBody>
            </p:sp>
          </mc:Choice>
          <mc:Fallback xmlns="">
            <p:sp>
              <p:nvSpPr>
                <p:cNvPr id="19" name="Text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29025" y="5358907"/>
                  <a:ext cx="349776" cy="215444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l="-10526" r="-3509" b="-85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ounded Rectangle 19"/>
              <p:cNvSpPr/>
              <p:nvPr/>
            </p:nvSpPr>
            <p:spPr bwMode="auto">
              <a:xfrm>
                <a:off x="1782978" y="5126769"/>
                <a:ext cx="8611813" cy="1369098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 smtClean="0"/>
                  <a:t>Definition: </a:t>
                </a:r>
                <a:r>
                  <a:rPr lang="nb-NO" dirty="0" smtClean="0"/>
                  <a:t>The </a:t>
                </a:r>
                <a:r>
                  <a:rPr lang="nb-NO" b="1" dirty="0" smtClean="0"/>
                  <a:t>PRF-advantage </a:t>
                </a:r>
                <a:r>
                  <a:rPr lang="nb-NO" dirty="0" smtClean="0"/>
                  <a:t>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 smtClean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 smtClean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1">
                                      <a:latin typeface="Cambria Math" panose="02040503050406030204" pitchFamily="18" charset="0"/>
                                    </a:rPr>
                                    <m:t>𝐄𝐱</m:t>
                                  </m:r>
                                  <m:sSubSup>
                                    <m:sSubSupPr>
                                      <m:ctrlP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b="1">
                                          <a:latin typeface="Cambria Math" panose="02040503050406030204" pitchFamily="18" charset="0"/>
                                        </a:rPr>
                                        <m:t>𝐩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𝐹</m:t>
                                      </m:r>
                                    </m:sub>
                                    <m:sup>
                                      <m:r>
                                        <m:rPr>
                                          <m:sty m:val="p"/>
                                        </m:rPr>
                                        <a:rPr lang="nb-NO">
                                          <a:latin typeface="Cambria Math" panose="02040503050406030204" pitchFamily="18" charset="0"/>
                                        </a:rPr>
                                        <m:t>prf</m:t>
                                      </m:r>
                                    </m:sup>
                                  </m:sSubSup>
                                  <m:d>
                                    <m:dPr>
                                      <m:ctrlP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d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⇒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</a:rPr>
                                    <m:t>true</m:t>
                                  </m:r>
                                </m:e>
                              </m:d>
                            </m:e>
                          </m:func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Rounded 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82978" y="5126769"/>
                <a:ext cx="8611813" cy="1369098"/>
              </a:xfrm>
              <a:prstGeom prst="round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92959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trike="sngStrike" dirty="0" smtClean="0"/>
              <a:t>PRF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PRP</a:t>
            </a:r>
            <a:r>
              <a:rPr lang="en-US" dirty="0" smtClean="0"/>
              <a:t> – security; formal definition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5985095" y="1473035"/>
              <a:ext cx="1748230" cy="17216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8230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48387">
                    <a:tc>
                      <a:txBody>
                        <a:bodyPr/>
                        <a:lstStyle/>
                        <a:p>
                          <a:r>
                            <a:rPr lang="en-US" sz="12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373225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𝐾</m:t>
                                </m:r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sSup>
                                  <m:sSupPr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128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nb-NO" sz="12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200" b="0" i="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200" b="0" i="0" dirty="0" err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2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57370855"/>
                  </p:ext>
                </p:extLst>
              </p:nvPr>
            </p:nvGraphicFramePr>
            <p:xfrm>
              <a:off x="5985095" y="1473035"/>
              <a:ext cx="1748230" cy="17216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8230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48387">
                    <a:tc>
                      <a:txBody>
                        <a:bodyPr/>
                        <a:lstStyle/>
                        <a:p>
                          <a:r>
                            <a:rPr lang="en-US" sz="12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37322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347" t="-25551" r="-694" b="-88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9318127" y="1473035"/>
              <a:ext cx="2442502" cy="17216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4250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57026">
                    <a:tc>
                      <a:txBody>
                        <a:bodyPr/>
                        <a:lstStyle/>
                        <a:p>
                          <a:r>
                            <a:rPr lang="en-US" sz="12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345809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←[ ]</m:t>
                                </m:r>
                              </m:oMath>
                            </m:oMathPara>
                          </a14:m>
                          <a:endParaRPr lang="nb-NO" sz="12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200" b="0" i="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1200" b="0" i="0" dirty="0" err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if</a:t>
                          </a:r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=⊥:</m:t>
                              </m:r>
                            </m:oMath>
                          </a14:m>
                          <a:endParaRPr lang="nb-NO" sz="12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12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2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2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𝑜𝑢𝑡</m:t>
                                  </m:r>
                                </m:sup>
                              </m:sSup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 </m:t>
                              </m:r>
                            </m:oMath>
                          </a14:m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 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2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0" i="0" dirty="0" err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</m:oMath>
                          </a14:m>
                          <a:endParaRPr lang="nb-NO" sz="12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58462345"/>
                  </p:ext>
                </p:extLst>
              </p:nvPr>
            </p:nvGraphicFramePr>
            <p:xfrm>
              <a:off x="9318127" y="1473035"/>
              <a:ext cx="2442502" cy="17216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4250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274320">
                    <a:tc>
                      <a:txBody>
                        <a:bodyPr/>
                        <a:lstStyle/>
                        <a:p>
                          <a:r>
                            <a:rPr lang="en-US" sz="12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44729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249" t="-19247" r="-498" b="-83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8105553" y="3736832"/>
            <a:ext cx="850429" cy="1057291"/>
          </a:xfrm>
          <a:prstGeom prst="rect">
            <a:avLst/>
          </a:prstGeom>
        </p:spPr>
      </p:pic>
      <p:cxnSp>
        <p:nvCxnSpPr>
          <p:cNvPr id="30" name="Straight Arrow Connector 29"/>
          <p:cNvCxnSpPr/>
          <p:nvPr/>
        </p:nvCxnSpPr>
        <p:spPr bwMode="auto">
          <a:xfrm>
            <a:off x="7534480" y="3403473"/>
            <a:ext cx="629339" cy="45171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Straight Arrow Connector 30"/>
          <p:cNvCxnSpPr/>
          <p:nvPr/>
        </p:nvCxnSpPr>
        <p:spPr bwMode="auto">
          <a:xfrm flipH="1">
            <a:off x="8859544" y="3283857"/>
            <a:ext cx="776825" cy="62883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Oval Callout 34"/>
              <p:cNvSpPr/>
              <p:nvPr/>
            </p:nvSpPr>
            <p:spPr bwMode="auto">
              <a:xfrm>
                <a:off x="6228498" y="3907717"/>
                <a:ext cx="1535184" cy="760893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r>
                  <a:rPr lang="en-US" sz="1400" b="1" dirty="0" smtClean="0"/>
                  <a:t>I’m in </a:t>
                </a:r>
                <a:r>
                  <a:rPr lang="en-US" sz="1400" b="1" dirty="0"/>
                  <a:t>W</a:t>
                </a:r>
                <a:r>
                  <a:rPr lang="en-US" sz="1400" b="1" dirty="0" smtClean="0"/>
                  <a:t>orld </a:t>
                </a:r>
                <a14:m>
                  <m:oMath xmlns:m="http://schemas.openxmlformats.org/officeDocument/2006/math"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400" b="1" dirty="0" smtClean="0"/>
              </a:p>
            </p:txBody>
          </p:sp>
        </mc:Choice>
        <mc:Fallback xmlns="">
          <p:sp>
            <p:nvSpPr>
              <p:cNvPr id="35" name="Oval Callout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28498" y="3907717"/>
                <a:ext cx="1535184" cy="760893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8318179" y="1488431"/>
            <a:ext cx="359929" cy="860254"/>
            <a:chOff x="6164897" y="1760194"/>
            <a:chExt cx="359929" cy="860254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7" b="100000" l="0" r="100000">
                          <a14:foregroundMark x1="40928" y1="9235" x2="35443" y2="9668"/>
                          <a14:foregroundMark x1="34599" y1="6926" x2="31435" y2="8225"/>
                          <a14:foregroundMark x1="31646" y1="7359" x2="26371" y2="8514"/>
                          <a14:foregroundMark x1="27004" y1="3896" x2="39873" y2="2020"/>
                          <a14:foregroundMark x1="27426" y1="18759" x2="23629" y2="30880"/>
                          <a14:foregroundMark x1="35443" y1="43867" x2="35654" y2="41991"/>
                          <a14:foregroundMark x1="32911" y1="46032" x2="32911" y2="44733"/>
                          <a14:foregroundMark x1="31224" y1="1154" x2="36287" y2="433"/>
                          <a14:foregroundMark x1="87131" y1="79654" x2="86920" y2="76335"/>
                          <a14:foregroundMark x1="82489" y1="92496" x2="82489" y2="9249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84770" y="2123277"/>
              <a:ext cx="340056" cy="497171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/>
                    <a:t> </a:t>
                  </a:r>
                  <a14:m>
                    <m:oMath xmlns:m="http://schemas.openxmlformats.org/officeDocument/2006/math">
                      <m:r>
                        <a:rPr lang="nb-NO" sz="1600" b="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3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1147979" y="1615813"/>
              <a:ext cx="3348689" cy="242708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348689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7794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600" b="0" i="0" strike="sngStrike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prf</m:t>
                                    </m:r>
                                    <m: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nb-NO" sz="1600" b="0" i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prp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2049136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0,1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Func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𝑖𝑛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𝑜𝑢𝑡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p>
                              </m:sSup>
                            </m:oMath>
                          </a14:m>
                          <a:endParaRPr lang="nb-NO" sz="1400" b="0" i="0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/>
                              </m:groupChr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</m:oMath>
                          </a14:m>
                          <a:endParaRPr lang="nb-NO" sz="1400" b="0" i="0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/>
                              </m:groupCh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𝐹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sub>
                                  </m:s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(⋅)</m:t>
                                  </m:r>
                                </m:sup>
                              </m:sSup>
                            </m:oMath>
                          </a14:m>
                          <a:endParaRPr lang="nb-NO" sz="1400" b="0" i="0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1" i="0" smtClean="0">
                                  <a:latin typeface="Cambria Math" panose="02040503050406030204" pitchFamily="18" charset="0"/>
                                </a:rPr>
                                <m:t>𝐫𝐞𝐭𝐮𝐫𝐧</m:t>
                              </m:r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limUpp>
                                <m:limUp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oMath>
                          </a14:m>
                          <a:endParaRPr lang="nb-NO" sz="1400" b="0" i="0" dirty="0" smtClean="0"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21803543"/>
                  </p:ext>
                </p:extLst>
              </p:nvPr>
            </p:nvGraphicFramePr>
            <p:xfrm>
              <a:off x="1147979" y="1615813"/>
              <a:ext cx="3348689" cy="242708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348689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7794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1"/>
                          <a:stretch>
                            <a:fillRect l="-182" t="-1613" r="-364" b="-54677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204913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1"/>
                          <a:stretch>
                            <a:fillRect l="-182" t="-18694" r="-364" b="-5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15" name="Group 14"/>
          <p:cNvGrpSpPr/>
          <p:nvPr/>
        </p:nvGrpSpPr>
        <p:grpSpPr>
          <a:xfrm>
            <a:off x="3510521" y="1604868"/>
            <a:ext cx="852383" cy="438330"/>
            <a:chOff x="10529025" y="5279949"/>
            <a:chExt cx="852383" cy="438330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31015" y="5279949"/>
              <a:ext cx="550393" cy="43833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10529025" y="5358907"/>
                  <a:ext cx="400430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1600" i="1" smtClean="0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en-US" dirty="0" smtClean="0"/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29025" y="5358907"/>
                  <a:ext cx="449482" cy="276999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 l="-9459" r="-4054" b="-88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ounded Rectangle 17"/>
              <p:cNvSpPr/>
              <p:nvPr/>
            </p:nvSpPr>
            <p:spPr bwMode="auto">
              <a:xfrm>
                <a:off x="1147979" y="5073242"/>
                <a:ext cx="8611813" cy="1369098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 smtClean="0"/>
                  <a:t>Definition: </a:t>
                </a:r>
                <a:r>
                  <a:rPr lang="nb-NO" dirty="0" smtClean="0"/>
                  <a:t>The </a:t>
                </a:r>
                <a:r>
                  <a:rPr lang="nb-NO" b="1" strike="sngStrike" dirty="0" smtClean="0"/>
                  <a:t>PRF</a:t>
                </a:r>
                <a:r>
                  <a:rPr lang="nb-NO" b="1" dirty="0" smtClean="0"/>
                  <a:t> </a:t>
                </a:r>
                <a:r>
                  <a:rPr lang="nb-NO" b="1" dirty="0" smtClean="0">
                    <a:solidFill>
                      <a:srgbClr val="FF0000"/>
                    </a:solidFill>
                  </a:rPr>
                  <a:t>PRP</a:t>
                </a:r>
                <a:r>
                  <a:rPr lang="nb-NO" b="1" dirty="0" smtClean="0"/>
                  <a:t>-advantage </a:t>
                </a:r>
                <a:r>
                  <a:rPr lang="nb-NO" dirty="0" smtClean="0"/>
                  <a:t>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 smtClean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 smtClean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prp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>
                                      <a:latin typeface="Cambria Math" panose="02040503050406030204" pitchFamily="18" charset="0"/>
                                    </a:rPr>
                                    <m:t>wins</m:t>
                                  </m:r>
                                  <m:r>
                                    <a:rPr lang="nb-NO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>
                                      <a:latin typeface="Cambria Math" panose="02040503050406030204" pitchFamily="18" charset="0"/>
                                    </a:rPr>
                                    <m:t>in</m:t>
                                  </m:r>
                                  <m:r>
                                    <a:rPr lang="nb-NO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PR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P</m:t>
                                  </m:r>
                                  <m:r>
                                    <m:rPr>
                                      <m:lit/>
                                    </m:rPr>
                                    <a:rPr lang="nb-NO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­­­</m:t>
                                  </m:r>
                                  <m:r>
                                    <a:rPr lang="nb-NO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>
                                      <a:latin typeface="Cambria Math" panose="02040503050406030204" pitchFamily="18" charset="0"/>
                                    </a:rPr>
                                    <m:t>experiment</m:t>
                                  </m:r>
                                </m:e>
                              </m:d>
                            </m:e>
                          </m:func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Rounded 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47979" y="5073242"/>
                <a:ext cx="8611813" cy="1369098"/>
              </a:xfrm>
              <a:prstGeom prst="roundRect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3044953" y="2402163"/>
                <a:ext cx="140679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Perm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128,128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4953" y="2402163"/>
                <a:ext cx="1406795" cy="307777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Connector 25"/>
          <p:cNvCxnSpPr/>
          <p:nvPr/>
        </p:nvCxnSpPr>
        <p:spPr bwMode="auto">
          <a:xfrm>
            <a:off x="2100392" y="2553344"/>
            <a:ext cx="1012236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0655729" y="2552355"/>
                <a:ext cx="9236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\</m:t>
                      </m:r>
                      <m:r>
                        <m:rPr>
                          <m:lit/>
                        </m:rPr>
                        <a:rPr lang="nb-NO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nb-NO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values</m:t>
                      </m:r>
                    </m:oMath>
                  </m:oMathPara>
                </a14:m>
                <a:endParaRPr lang="en-US" sz="1200" dirty="0" smtClean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5729" y="2552355"/>
                <a:ext cx="923637" cy="276999"/>
              </a:xfrm>
              <a:prstGeom prst="rect">
                <a:avLst/>
              </a:prstGeom>
              <a:blipFill rotWithShape="0">
                <a:blip r:embed="rId22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3707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Principles for designing block ciphers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Claude </a:t>
            </a:r>
            <a:r>
              <a:rPr lang="en-US" dirty="0"/>
              <a:t>Shannon, “Communication Theory of Secrecy Systems”(1949</a:t>
            </a:r>
            <a:r>
              <a:rPr lang="en-US" dirty="0" smtClean="0"/>
              <a:t>):</a:t>
            </a:r>
            <a:endParaRPr lang="en-US" dirty="0"/>
          </a:p>
          <a:p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b="1" dirty="0"/>
              <a:t>Diffusion</a:t>
            </a:r>
            <a:r>
              <a:rPr lang="en-US" sz="2000" dirty="0"/>
              <a:t>: plaintext spread over large parts of the </a:t>
            </a:r>
            <a:r>
              <a:rPr lang="en-US" sz="2000" dirty="0" err="1" smtClean="0"/>
              <a:t>ciphertext</a:t>
            </a:r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b="1" dirty="0"/>
              <a:t>Confusion</a:t>
            </a:r>
            <a:r>
              <a:rPr lang="en-US" sz="2000" dirty="0"/>
              <a:t>: a complex relation between plaintext, key and </a:t>
            </a:r>
            <a:r>
              <a:rPr lang="en-US" sz="2000" dirty="0" err="1" smtClean="0"/>
              <a:t>ciphertext</a:t>
            </a:r>
            <a:endParaRPr lang="en-US" sz="2000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176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Rounded Rectangle 103"/>
              <p:cNvSpPr/>
              <p:nvPr/>
            </p:nvSpPr>
            <p:spPr bwMode="auto">
              <a:xfrm>
                <a:off x="2157186" y="1875333"/>
                <a:ext cx="7779242" cy="3316124"/>
              </a:xfrm>
              <a:prstGeom prst="roundRect">
                <a:avLst/>
              </a:prstGeom>
              <a:solidFill>
                <a:srgbClr val="FFFAEB"/>
              </a:solidFill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28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ℰ</m:t>
                      </m:r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04" name="Rounded Rectangle 10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57186" y="1875333"/>
                <a:ext cx="7779242" cy="3316124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 ciphers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40</a:t>
            </a:fld>
            <a:endParaRPr lang="en-US" dirty="0"/>
          </a:p>
        </p:txBody>
      </p:sp>
      <p:cxnSp>
        <p:nvCxnSpPr>
          <p:cNvPr id="26" name="Straight Arrow Connector 25"/>
          <p:cNvCxnSpPr>
            <a:endCxn id="131" idx="1"/>
          </p:cNvCxnSpPr>
          <p:nvPr/>
        </p:nvCxnSpPr>
        <p:spPr bwMode="auto">
          <a:xfrm>
            <a:off x="9432305" y="3991679"/>
            <a:ext cx="951048" cy="7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Arrow Connector 27"/>
          <p:cNvCxnSpPr>
            <a:stCxn id="130" idx="3"/>
            <a:endCxn id="77" idx="1"/>
          </p:cNvCxnSpPr>
          <p:nvPr/>
        </p:nvCxnSpPr>
        <p:spPr bwMode="auto">
          <a:xfrm flipV="1">
            <a:off x="1683305" y="3991682"/>
            <a:ext cx="917866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1241610" y="2330704"/>
                <a:ext cx="388707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800" dirty="0" smtClean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1610" y="2330704"/>
                <a:ext cx="388707" cy="430887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0524611" y="2330704"/>
                <a:ext cx="30954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2800" dirty="0" smtClean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24611" y="2330704"/>
                <a:ext cx="309546" cy="430887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rapezoid 34"/>
          <p:cNvSpPr/>
          <p:nvPr/>
        </p:nvSpPr>
        <p:spPr bwMode="auto">
          <a:xfrm>
            <a:off x="2550885" y="2391089"/>
            <a:ext cx="6921929" cy="515118"/>
          </a:xfrm>
          <a:prstGeom prst="trapezoid">
            <a:avLst>
              <a:gd name="adj" fmla="val 322048"/>
            </a:avLst>
          </a:prstGeom>
          <a:solidFill>
            <a:srgbClr val="FFDDDD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 smtClean="0"/>
              <a:t>Key expansion</a:t>
            </a:r>
            <a:endParaRPr lang="en-US" sz="2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5825125" y="1221414"/>
                <a:ext cx="387624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32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5125" y="1221414"/>
                <a:ext cx="387624" cy="430887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7" name="Straight Arrow Connector 56"/>
          <p:cNvCxnSpPr>
            <a:stCxn id="56" idx="2"/>
            <a:endCxn id="35" idx="0"/>
          </p:cNvCxnSpPr>
          <p:nvPr/>
        </p:nvCxnSpPr>
        <p:spPr bwMode="auto">
          <a:xfrm flipH="1">
            <a:off x="6011850" y="1652301"/>
            <a:ext cx="7087" cy="7387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Rounded Rectangle 129"/>
              <p:cNvSpPr/>
              <p:nvPr/>
            </p:nvSpPr>
            <p:spPr bwMode="auto">
              <a:xfrm>
                <a:off x="1126946" y="2863242"/>
                <a:ext cx="556359" cy="2256883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en-US" sz="1600" b="1" dirty="0" smtClean="0"/>
                  <a:t> bits </a:t>
                </a:r>
                <a:endParaRPr lang="en-US" sz="1600" b="1" dirty="0"/>
              </a:p>
            </p:txBody>
          </p:sp>
        </mc:Choice>
        <mc:Fallback xmlns="">
          <p:sp>
            <p:nvSpPr>
              <p:cNvPr id="130" name="Rounded Rectangle 1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26946" y="2863242"/>
                <a:ext cx="556359" cy="2256883"/>
              </a:xfrm>
              <a:prstGeom prst="round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1" name="Rounded Rectangle 130"/>
              <p:cNvSpPr/>
              <p:nvPr/>
            </p:nvSpPr>
            <p:spPr bwMode="auto">
              <a:xfrm>
                <a:off x="10383353" y="2863310"/>
                <a:ext cx="556359" cy="2256883"/>
              </a:xfrm>
              <a:prstGeom prst="roundRect">
                <a:avLst/>
              </a:prstGeom>
              <a:solidFill>
                <a:srgbClr val="CFF9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en-US" sz="1600" b="1" dirty="0" smtClean="0"/>
                  <a:t> bits </a:t>
                </a:r>
                <a:endParaRPr lang="en-US" sz="1600" b="1" dirty="0"/>
              </a:p>
            </p:txBody>
          </p:sp>
        </mc:Choice>
        <mc:Fallback xmlns="">
          <p:sp>
            <p:nvSpPr>
              <p:cNvPr id="131" name="Rounded Rectangle 1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383353" y="2863310"/>
                <a:ext cx="556359" cy="2256883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Rounded Rectangle 76"/>
              <p:cNvSpPr/>
              <p:nvPr/>
            </p:nvSpPr>
            <p:spPr bwMode="auto">
              <a:xfrm>
                <a:off x="2601171" y="3664834"/>
                <a:ext cx="745463" cy="653695"/>
              </a:xfrm>
              <a:prstGeom prst="roundRect">
                <a:avLst/>
              </a:prstGeom>
              <a:solidFill>
                <a:srgbClr val="ECECF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Rnd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7" name="Rounded Rectangle 7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01171" y="3664834"/>
                <a:ext cx="745463" cy="653695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9" name="Straight Arrow Connector 88"/>
          <p:cNvCxnSpPr>
            <a:endCxn id="115" idx="1"/>
          </p:cNvCxnSpPr>
          <p:nvPr/>
        </p:nvCxnSpPr>
        <p:spPr bwMode="auto">
          <a:xfrm>
            <a:off x="3346635" y="3991679"/>
            <a:ext cx="571237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5" name="Straight Arrow Connector 94"/>
          <p:cNvCxnSpPr>
            <a:stCxn id="115" idx="3"/>
            <a:endCxn id="117" idx="1"/>
          </p:cNvCxnSpPr>
          <p:nvPr/>
        </p:nvCxnSpPr>
        <p:spPr bwMode="auto">
          <a:xfrm flipV="1">
            <a:off x="4663335" y="3991680"/>
            <a:ext cx="571239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TextBox 102"/>
              <p:cNvSpPr txBox="1"/>
              <p:nvPr/>
            </p:nvSpPr>
            <p:spPr>
              <a:xfrm>
                <a:off x="7406883" y="3896076"/>
                <a:ext cx="381970" cy="430887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400" b="1" dirty="0" smtClean="0"/>
              </a:p>
            </p:txBody>
          </p:sp>
        </mc:Choice>
        <mc:Fallback xmlns="">
          <p:sp>
            <p:nvSpPr>
              <p:cNvPr id="103" name="TextBox 10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6883" y="3896076"/>
                <a:ext cx="381970" cy="430887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Rounded Rectangle 104"/>
              <p:cNvSpPr/>
              <p:nvPr/>
            </p:nvSpPr>
            <p:spPr bwMode="auto">
              <a:xfrm>
                <a:off x="2699777" y="2953867"/>
                <a:ext cx="548249" cy="40785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5" name="Rounded Rectangle 10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99777" y="2953867"/>
                <a:ext cx="548249" cy="407854"/>
              </a:xfrm>
              <a:prstGeom prst="round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6" name="Straight Arrow Connector 105"/>
          <p:cNvCxnSpPr>
            <a:stCxn id="105" idx="2"/>
            <a:endCxn id="77" idx="0"/>
          </p:cNvCxnSpPr>
          <p:nvPr/>
        </p:nvCxnSpPr>
        <p:spPr bwMode="auto">
          <a:xfrm>
            <a:off x="2973902" y="3361721"/>
            <a:ext cx="1" cy="30311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7" name="Straight Arrow Connector 106"/>
          <p:cNvCxnSpPr>
            <a:stCxn id="116" idx="2"/>
            <a:endCxn id="115" idx="0"/>
          </p:cNvCxnSpPr>
          <p:nvPr/>
        </p:nvCxnSpPr>
        <p:spPr bwMode="auto">
          <a:xfrm>
            <a:off x="4290603" y="3361721"/>
            <a:ext cx="1" cy="3031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0" name="Straight Arrow Connector 109"/>
          <p:cNvCxnSpPr>
            <a:stCxn id="117" idx="3"/>
          </p:cNvCxnSpPr>
          <p:nvPr/>
        </p:nvCxnSpPr>
        <p:spPr bwMode="auto">
          <a:xfrm flipV="1">
            <a:off x="5980037" y="3991679"/>
            <a:ext cx="427753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1" name="Straight Arrow Connector 110"/>
          <p:cNvCxnSpPr>
            <a:endCxn id="118" idx="1"/>
          </p:cNvCxnSpPr>
          <p:nvPr/>
        </p:nvCxnSpPr>
        <p:spPr bwMode="auto">
          <a:xfrm>
            <a:off x="8262734" y="3991680"/>
            <a:ext cx="42410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Rounded Rectangle 114"/>
              <p:cNvSpPr/>
              <p:nvPr/>
            </p:nvSpPr>
            <p:spPr bwMode="auto">
              <a:xfrm>
                <a:off x="3917872" y="3664833"/>
                <a:ext cx="745463" cy="653695"/>
              </a:xfrm>
              <a:prstGeom prst="roundRect">
                <a:avLst/>
              </a:prstGeom>
              <a:solidFill>
                <a:srgbClr val="ECECF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Rnd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5" name="Rounded Rectangle 1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17872" y="3664833"/>
                <a:ext cx="745463" cy="653695"/>
              </a:xfrm>
              <a:prstGeom prst="round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Rounded Rectangle 115"/>
              <p:cNvSpPr/>
              <p:nvPr/>
            </p:nvSpPr>
            <p:spPr bwMode="auto">
              <a:xfrm>
                <a:off x="4016478" y="2953867"/>
                <a:ext cx="548249" cy="40785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6" name="Rounded Rectangle 1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16478" y="2953867"/>
                <a:ext cx="548249" cy="407854"/>
              </a:xfrm>
              <a:prstGeom prst="round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Rounded Rectangle 116"/>
              <p:cNvSpPr/>
              <p:nvPr/>
            </p:nvSpPr>
            <p:spPr bwMode="auto">
              <a:xfrm>
                <a:off x="5234574" y="3664832"/>
                <a:ext cx="745463" cy="653695"/>
              </a:xfrm>
              <a:prstGeom prst="roundRect">
                <a:avLst/>
              </a:prstGeom>
              <a:solidFill>
                <a:srgbClr val="ECECF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Rnd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7" name="Rounded Rectangle 1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34574" y="3664832"/>
                <a:ext cx="745463" cy="653695"/>
              </a:xfrm>
              <a:prstGeom prst="round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8" name="Rounded Rectangle 117"/>
              <p:cNvSpPr/>
              <p:nvPr/>
            </p:nvSpPr>
            <p:spPr bwMode="auto">
              <a:xfrm>
                <a:off x="8686842" y="3664832"/>
                <a:ext cx="745463" cy="653695"/>
              </a:xfrm>
              <a:prstGeom prst="roundRect">
                <a:avLst/>
              </a:prstGeom>
              <a:solidFill>
                <a:srgbClr val="ECECF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Rnd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8" name="Rounded Rectangle 1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86842" y="3664832"/>
                <a:ext cx="745463" cy="653695"/>
              </a:xfrm>
              <a:prstGeom prst="round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Rounded Rectangle 118"/>
              <p:cNvSpPr/>
              <p:nvPr/>
            </p:nvSpPr>
            <p:spPr bwMode="auto">
              <a:xfrm>
                <a:off x="5333179" y="2953867"/>
                <a:ext cx="548249" cy="40785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9" name="Rounded Rectangle 1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3179" y="2953867"/>
                <a:ext cx="548249" cy="407854"/>
              </a:xfrm>
              <a:prstGeom prst="round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0" name="Straight Arrow Connector 119"/>
          <p:cNvCxnSpPr>
            <a:stCxn id="119" idx="2"/>
            <a:endCxn id="117" idx="0"/>
          </p:cNvCxnSpPr>
          <p:nvPr/>
        </p:nvCxnSpPr>
        <p:spPr bwMode="auto">
          <a:xfrm>
            <a:off x="5607304" y="3361721"/>
            <a:ext cx="2" cy="30311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Rounded Rectangle 120"/>
              <p:cNvSpPr/>
              <p:nvPr/>
            </p:nvSpPr>
            <p:spPr bwMode="auto">
              <a:xfrm>
                <a:off x="8785448" y="2953867"/>
                <a:ext cx="548249" cy="40785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1" name="Rounded Rectangle 1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85448" y="2953867"/>
                <a:ext cx="548249" cy="407854"/>
              </a:xfrm>
              <a:prstGeom prst="round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2" name="Straight Arrow Connector 121"/>
          <p:cNvCxnSpPr>
            <a:stCxn id="121" idx="2"/>
            <a:endCxn id="118" idx="0"/>
          </p:cNvCxnSpPr>
          <p:nvPr/>
        </p:nvCxnSpPr>
        <p:spPr bwMode="auto">
          <a:xfrm>
            <a:off x="9059573" y="3361721"/>
            <a:ext cx="1" cy="30311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/>
              <p:cNvSpPr txBox="1"/>
              <p:nvPr/>
            </p:nvSpPr>
            <p:spPr>
              <a:xfrm>
                <a:off x="3525115" y="5412435"/>
                <a:ext cx="388176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Rnd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 is called a </a:t>
                </a:r>
                <a:r>
                  <a:rPr lang="en-US" b="1" dirty="0" smtClean="0"/>
                  <a:t>round function</a:t>
                </a:r>
                <a:endParaRPr lang="en-US" dirty="0" smtClean="0"/>
              </a:p>
            </p:txBody>
          </p:sp>
        </mc:Choice>
        <mc:Fallback xmlns="">
          <p:sp>
            <p:nvSpPr>
              <p:cNvPr id="132" name="TextBox 1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5115" y="5412435"/>
                <a:ext cx="3881768" cy="276999"/>
              </a:xfrm>
              <a:prstGeom prst="rect">
                <a:avLst/>
              </a:prstGeom>
              <a:blipFill rotWithShape="0">
                <a:blip r:embed="rId17"/>
                <a:stretch>
                  <a:fillRect l="-2198" t="-28889" r="-3140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Rectangle 132"/>
              <p:cNvSpPr/>
              <p:nvPr/>
            </p:nvSpPr>
            <p:spPr>
              <a:xfrm>
                <a:off x="3822717" y="5903260"/>
                <a:ext cx="5059791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 smtClean="0"/>
                  <a:t> </a:t>
                </a:r>
                <a:r>
                  <a:rPr lang="en-US" b="1" dirty="0" smtClean="0"/>
                  <a:t>DES</a:t>
                </a:r>
                <a:r>
                  <a:rPr lang="en-US" dirty="0" smtClean="0"/>
                  <a:t> 			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=16</m:t>
                    </m:r>
                  </m:oMath>
                </a14:m>
                <a:endParaRPr lang="nb-NO" b="0" dirty="0" smtClean="0"/>
              </a:p>
              <a:p>
                <a:r>
                  <a:rPr lang="en-US" dirty="0" smtClean="0"/>
                  <a:t> </a:t>
                </a:r>
                <a:r>
                  <a:rPr lang="en-US" b="1" dirty="0" smtClean="0"/>
                  <a:t>AES-128/192/256</a:t>
                </a:r>
                <a:r>
                  <a:rPr lang="en-US" dirty="0" smtClean="0"/>
                  <a:t> 	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=10</m:t>
                    </m:r>
                    <m:r>
                      <m:rPr>
                        <m:lit/>
                      </m:rPr>
                      <a:rPr lang="nb-NO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12</m:t>
                    </m:r>
                    <m:r>
                      <m:rPr>
                        <m:lit/>
                      </m:rPr>
                      <a:rPr lang="nb-NO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14</m:t>
                    </m:r>
                  </m:oMath>
                </a14:m>
                <a:endParaRPr lang="nb-NO" b="0" dirty="0" smtClean="0"/>
              </a:p>
            </p:txBody>
          </p:sp>
        </mc:Choice>
        <mc:Fallback xmlns="">
          <p:sp>
            <p:nvSpPr>
              <p:cNvPr id="133" name="Rectangle 1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2717" y="5903260"/>
                <a:ext cx="5059791" cy="646331"/>
              </a:xfrm>
              <a:prstGeom prst="rect">
                <a:avLst/>
              </a:prstGeom>
              <a:blipFill rotWithShape="0">
                <a:blip r:embed="rId18"/>
                <a:stretch>
                  <a:fillRect t="-4717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24576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PRPs from PRFs – the </a:t>
            </a:r>
            <a:r>
              <a:rPr lang="en-US" dirty="0" err="1" smtClean="0"/>
              <a:t>Feistel</a:t>
            </a:r>
            <a:r>
              <a:rPr lang="en-US" dirty="0" smtClean="0"/>
              <a:t> construction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nb-NO" b="0" dirty="0" smtClean="0"/>
                  <a:t>Let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{"/>
                                <m:endChr m:val="}"/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0,1</m:t>
                                </m:r>
                              </m:e>
                            </m:d>
                          </m:e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m:rPr>
                            <m:lit/>
                          </m:rPr>
                          <a:rPr lang="nb-NO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m:rPr>
                            <m:lit/>
                          </m:rPr>
                          <a:rPr lang="nb-NO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/>
                  <a:t> be a </a:t>
                </a:r>
                <a:r>
                  <a:rPr lang="en-US" b="1" dirty="0" smtClean="0"/>
                  <a:t>PRF</a:t>
                </a:r>
                <a:endParaRPr lang="en-US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not a </a:t>
                </a:r>
                <a:r>
                  <a:rPr lang="en-US" i="1" dirty="0" smtClean="0"/>
                  <a:t>permutation!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i="1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b="0" dirty="0" smtClean="0"/>
                  <a:t>Function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Feistel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d>
                          <m:d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e>
                        </m:d>
                      </m:sup>
                    </m:sSubSup>
                    <m:r>
                      <a:rPr lang="nb-NO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i="1" dirty="0" smtClean="0"/>
                  <a:t>is</a:t>
                </a:r>
                <a:r>
                  <a:rPr lang="en-US" dirty="0" smtClean="0"/>
                  <a:t> a </a:t>
                </a:r>
                <a:r>
                  <a:rPr lang="en-US" b="1" dirty="0" smtClean="0"/>
                  <a:t>PRP</a:t>
                </a:r>
                <a:br>
                  <a:rPr lang="en-US" b="1" dirty="0" smtClean="0"/>
                </a:br>
                <a:endParaRPr lang="en-US" b="1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Called a </a:t>
                </a:r>
                <a:r>
                  <a:rPr lang="en-US" b="1" dirty="0" err="1" smtClean="0"/>
                  <a:t>Feistel</a:t>
                </a:r>
                <a:r>
                  <a:rPr lang="en-US" b="1" dirty="0" smtClean="0"/>
                  <a:t> network/construction</a:t>
                </a:r>
                <a:br>
                  <a:rPr lang="en-US" b="1" dirty="0" smtClean="0"/>
                </a:br>
                <a:endParaRPr lang="en-US" b="1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More or less DES:</a:t>
                </a:r>
              </a:p>
              <a:p>
                <a:pPr marL="0" indent="0"/>
                <a:r>
                  <a:rPr lang="en-US" b="0" dirty="0"/>
                  <a:t> </a:t>
                </a:r>
                <a:r>
                  <a:rPr lang="en-US" b="0" dirty="0" smtClean="0"/>
                  <a:t>   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DES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≈</m:t>
                    </m:r>
                    <m:sSubSup>
                      <m:sSub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Feistel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d>
                          <m:d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16</m:t>
                            </m:r>
                          </m:e>
                        </m:d>
                      </m:sup>
                    </m:sSubSup>
                    <m:r>
                      <a:rPr lang="nb-NO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56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64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64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pPr marL="0" indent="0"/>
                <a:r>
                  <a:rPr lang="en-US" sz="2000" dirty="0" smtClean="0"/>
                  <a:t> 	(56-bit key is expanded to 16 48-bit </a:t>
                </a:r>
                <a:r>
                  <a:rPr lang="en-US" sz="2000" dirty="0" err="1" smtClean="0"/>
                  <a:t>roundkeys</a:t>
                </a:r>
                <a:r>
                  <a:rPr lang="en-US" sz="2000" dirty="0" smtClean="0"/>
                  <a:t>)</a:t>
                </a:r>
              </a:p>
              <a:p>
                <a:pPr marL="474663" lvl="1" indent="0"/>
                <a:endParaRPr lang="en-US" dirty="0" smtClean="0"/>
              </a:p>
              <a:p>
                <a:pPr marL="474663" lvl="1" indent="0"/>
                <a:endParaRPr lang="en-US" dirty="0"/>
              </a:p>
            </p:txBody>
          </p:sp>
        </mc:Choice>
        <mc:Fallback xmlns="">
          <p:sp>
            <p:nvSpPr>
              <p:cNvPr id="8" name="Content Placeholder 7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712" t="-6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8717683" y="1399016"/>
            <a:ext cx="2424548" cy="4600274"/>
            <a:chOff x="8717683" y="1399016"/>
            <a:chExt cx="2424548" cy="4600274"/>
          </a:xfrm>
        </p:grpSpPr>
        <p:sp>
          <p:nvSpPr>
            <p:cNvPr id="7" name="Flowchart: Or 6"/>
            <p:cNvSpPr/>
            <p:nvPr/>
          </p:nvSpPr>
          <p:spPr bwMode="auto">
            <a:xfrm flipH="1">
              <a:off x="8986547" y="2198956"/>
              <a:ext cx="24273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 smtClean="0">
                <a:latin typeface="Cambria Math" panose="020405030504060302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ound Same Side Corner Rectangle 9"/>
                <p:cNvSpPr/>
                <p:nvPr/>
              </p:nvSpPr>
              <p:spPr bwMode="auto">
                <a:xfrm rot="16200000">
                  <a:off x="9191045" y="925654"/>
                  <a:ext cx="265549" cy="1212274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sz="1600" dirty="0" smtClean="0"/>
                </a:p>
              </p:txBody>
            </p:sp>
          </mc:Choice>
          <mc:Fallback xmlns="">
            <p:sp>
              <p:nvSpPr>
                <p:cNvPr id="10" name="Round Same Side Corner Rectangle 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9191045" y="925654"/>
                  <a:ext cx="265549" cy="1212274"/>
                </a:xfrm>
                <a:prstGeom prst="round2Same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ound Same Side Corner Rectangle 10"/>
                <p:cNvSpPr/>
                <p:nvPr/>
              </p:nvSpPr>
              <p:spPr bwMode="auto">
                <a:xfrm rot="5400000">
                  <a:off x="10403319" y="925655"/>
                  <a:ext cx="265549" cy="1212274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sz="1600" dirty="0" smtClean="0"/>
                </a:p>
              </p:txBody>
            </p:sp>
          </mc:Choice>
          <mc:Fallback xmlns="">
            <p:sp>
              <p:nvSpPr>
                <p:cNvPr id="11" name="Round Same Side Corner Rectangle 1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10403319" y="925655"/>
                  <a:ext cx="265549" cy="1212274"/>
                </a:xfrm>
                <a:prstGeom prst="round2Same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/>
                <p:cNvSpPr/>
                <p:nvPr/>
              </p:nvSpPr>
              <p:spPr bwMode="auto">
                <a:xfrm flipH="1">
                  <a:off x="9691824" y="2097823"/>
                  <a:ext cx="476261" cy="444735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sSub>
                              <m:sSubPr>
                                <m:ctrlP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12" name="Rectangle 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691824" y="2097823"/>
                  <a:ext cx="476261" cy="44473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" name="Straight Arrow Connector 12"/>
            <p:cNvCxnSpPr>
              <a:endCxn id="7" idx="0"/>
            </p:cNvCxnSpPr>
            <p:nvPr/>
          </p:nvCxnSpPr>
          <p:spPr bwMode="auto">
            <a:xfrm>
              <a:off x="9107915" y="1664566"/>
              <a:ext cx="0" cy="53439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Elbow Connector 13"/>
            <p:cNvCxnSpPr>
              <a:endCxn id="12" idx="1"/>
            </p:cNvCxnSpPr>
            <p:nvPr/>
          </p:nvCxnSpPr>
          <p:spPr bwMode="auto">
            <a:xfrm rot="5400000">
              <a:off x="10132227" y="1700424"/>
              <a:ext cx="655625" cy="583908"/>
            </a:xfrm>
            <a:prstGeom prst="bentConnector2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Straight Arrow Connector 14"/>
            <p:cNvCxnSpPr>
              <a:stCxn id="12" idx="3"/>
              <a:endCxn id="7" idx="2"/>
            </p:cNvCxnSpPr>
            <p:nvPr/>
          </p:nvCxnSpPr>
          <p:spPr bwMode="auto">
            <a:xfrm flipH="1">
              <a:off x="9229284" y="2320191"/>
              <a:ext cx="462540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/>
                <p:cNvSpPr/>
                <p:nvPr/>
              </p:nvSpPr>
              <p:spPr bwMode="auto">
                <a:xfrm flipH="1">
                  <a:off x="9691823" y="2975814"/>
                  <a:ext cx="476261" cy="444735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sSub>
                              <m:sSubPr>
                                <m:ctrlP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16" name="Rectangle 1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691823" y="2975814"/>
                  <a:ext cx="476261" cy="444735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Flowchart: Or 16"/>
            <p:cNvSpPr/>
            <p:nvPr/>
          </p:nvSpPr>
          <p:spPr bwMode="auto">
            <a:xfrm flipH="1">
              <a:off x="8980773" y="3076947"/>
              <a:ext cx="24273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18" name="Straight Arrow Connector 17"/>
            <p:cNvCxnSpPr>
              <a:stCxn id="16" idx="3"/>
              <a:endCxn id="17" idx="2"/>
            </p:cNvCxnSpPr>
            <p:nvPr/>
          </p:nvCxnSpPr>
          <p:spPr bwMode="auto">
            <a:xfrm flipH="1">
              <a:off x="9223510" y="3198182"/>
              <a:ext cx="468313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9" name="Rectangle 18"/>
            <p:cNvSpPr/>
            <p:nvPr/>
          </p:nvSpPr>
          <p:spPr bwMode="auto">
            <a:xfrm>
              <a:off x="10724608" y="2271096"/>
              <a:ext cx="54769" cy="50567"/>
            </a:xfrm>
            <a:prstGeom prst="rect">
              <a:avLst/>
            </a:prstGeom>
            <a:noFill/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b="1" dirty="0" smtClean="0"/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10720494" y="2814021"/>
              <a:ext cx="54769" cy="50567"/>
            </a:xfrm>
            <a:prstGeom prst="rect">
              <a:avLst/>
            </a:prstGeom>
            <a:noFill/>
            <a:ln w="31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b="1" dirty="0" smtClean="0"/>
            </a:p>
          </p:txBody>
        </p:sp>
        <p:cxnSp>
          <p:nvCxnSpPr>
            <p:cNvPr id="21" name="Straight Arrow Connector 20"/>
            <p:cNvCxnSpPr>
              <a:stCxn id="26" idx="2"/>
              <a:endCxn id="17" idx="0"/>
            </p:cNvCxnSpPr>
            <p:nvPr/>
          </p:nvCxnSpPr>
          <p:spPr bwMode="auto">
            <a:xfrm flipH="1">
              <a:off x="9102141" y="2889871"/>
              <a:ext cx="4762" cy="18707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2" name="Rectangle 21"/>
            <p:cNvSpPr/>
            <p:nvPr/>
          </p:nvSpPr>
          <p:spPr bwMode="auto">
            <a:xfrm>
              <a:off x="9079518" y="2573483"/>
              <a:ext cx="54769" cy="50567"/>
            </a:xfrm>
            <a:prstGeom prst="rect">
              <a:avLst/>
            </a:prstGeom>
            <a:noFill/>
            <a:ln w="31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b="1" dirty="0" smtClean="0"/>
            </a:p>
          </p:txBody>
        </p:sp>
        <p:cxnSp>
          <p:nvCxnSpPr>
            <p:cNvPr id="23" name="Straight Arrow Connector 22"/>
            <p:cNvCxnSpPr>
              <a:stCxn id="22" idx="2"/>
              <a:endCxn id="7" idx="4"/>
            </p:cNvCxnSpPr>
            <p:nvPr/>
          </p:nvCxnSpPr>
          <p:spPr bwMode="auto">
            <a:xfrm flipV="1">
              <a:off x="9106903" y="2441425"/>
              <a:ext cx="1012" cy="18262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Straight Arrow Connector 23"/>
            <p:cNvCxnSpPr/>
            <p:nvPr/>
          </p:nvCxnSpPr>
          <p:spPr bwMode="auto">
            <a:xfrm flipH="1" flipV="1">
              <a:off x="9099759" y="2621669"/>
              <a:ext cx="1656000" cy="24530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Elbow Connector 24"/>
            <p:cNvCxnSpPr>
              <a:stCxn id="20" idx="2"/>
              <a:endCxn id="16" idx="1"/>
            </p:cNvCxnSpPr>
            <p:nvPr/>
          </p:nvCxnSpPr>
          <p:spPr bwMode="auto">
            <a:xfrm rot="5400000">
              <a:off x="10291185" y="2741488"/>
              <a:ext cx="333594" cy="579795"/>
            </a:xfrm>
            <a:prstGeom prst="bentConnector2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6" name="Rectangle 25"/>
            <p:cNvSpPr/>
            <p:nvPr/>
          </p:nvSpPr>
          <p:spPr bwMode="auto">
            <a:xfrm>
              <a:off x="9079518" y="2839304"/>
              <a:ext cx="54769" cy="50567"/>
            </a:xfrm>
            <a:prstGeom prst="rect">
              <a:avLst/>
            </a:prstGeom>
            <a:noFill/>
            <a:ln w="31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b="1" dirty="0" smtClean="0"/>
            </a:p>
          </p:txBody>
        </p:sp>
        <p:cxnSp>
          <p:nvCxnSpPr>
            <p:cNvPr id="27" name="Straight Arrow Connector 26"/>
            <p:cNvCxnSpPr/>
            <p:nvPr/>
          </p:nvCxnSpPr>
          <p:spPr bwMode="auto">
            <a:xfrm flipV="1">
              <a:off x="10745785" y="2321663"/>
              <a:ext cx="4115" cy="30238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Arrow Connector 27"/>
            <p:cNvCxnSpPr/>
            <p:nvPr/>
          </p:nvCxnSpPr>
          <p:spPr bwMode="auto">
            <a:xfrm flipV="1">
              <a:off x="9098966" y="2622136"/>
              <a:ext cx="1652400" cy="27205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/>
                <p:cNvSpPr/>
                <p:nvPr/>
              </p:nvSpPr>
              <p:spPr bwMode="auto">
                <a:xfrm flipH="1">
                  <a:off x="9686954" y="3863921"/>
                  <a:ext cx="476261" cy="444735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sSub>
                              <m:sSubPr>
                                <m:ctrlP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0" name="Rectangle 2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686954" y="3863921"/>
                  <a:ext cx="476261" cy="444735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1" name="Flowchart: Or 30"/>
            <p:cNvSpPr/>
            <p:nvPr/>
          </p:nvSpPr>
          <p:spPr bwMode="auto">
            <a:xfrm flipH="1">
              <a:off x="8975904" y="3965054"/>
              <a:ext cx="24273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32" name="Straight Arrow Connector 31"/>
            <p:cNvCxnSpPr>
              <a:stCxn id="30" idx="3"/>
              <a:endCxn id="31" idx="2"/>
            </p:cNvCxnSpPr>
            <p:nvPr/>
          </p:nvCxnSpPr>
          <p:spPr bwMode="auto">
            <a:xfrm flipH="1">
              <a:off x="9218641" y="4086289"/>
              <a:ext cx="468313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3" name="Rectangle 32"/>
            <p:cNvSpPr/>
            <p:nvPr/>
          </p:nvSpPr>
          <p:spPr bwMode="auto">
            <a:xfrm>
              <a:off x="10715625" y="3702128"/>
              <a:ext cx="54769" cy="50567"/>
            </a:xfrm>
            <a:prstGeom prst="rect">
              <a:avLst/>
            </a:prstGeom>
            <a:noFill/>
            <a:ln w="31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b="1" dirty="0" smtClean="0"/>
            </a:p>
          </p:txBody>
        </p:sp>
        <p:cxnSp>
          <p:nvCxnSpPr>
            <p:cNvPr id="34" name="Straight Arrow Connector 33"/>
            <p:cNvCxnSpPr>
              <a:stCxn id="39" idx="2"/>
              <a:endCxn id="31" idx="0"/>
            </p:cNvCxnSpPr>
            <p:nvPr/>
          </p:nvCxnSpPr>
          <p:spPr bwMode="auto">
            <a:xfrm flipH="1">
              <a:off x="9097272" y="3777978"/>
              <a:ext cx="4762" cy="18707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5" name="Rectangle 34"/>
            <p:cNvSpPr/>
            <p:nvPr/>
          </p:nvSpPr>
          <p:spPr bwMode="auto">
            <a:xfrm>
              <a:off x="9074649" y="3461590"/>
              <a:ext cx="54769" cy="50567"/>
            </a:xfrm>
            <a:prstGeom prst="rect">
              <a:avLst/>
            </a:prstGeom>
            <a:noFill/>
            <a:ln w="31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b="1" dirty="0" smtClean="0"/>
            </a:p>
          </p:txBody>
        </p:sp>
        <p:cxnSp>
          <p:nvCxnSpPr>
            <p:cNvPr id="36" name="Straight Arrow Connector 35"/>
            <p:cNvCxnSpPr>
              <a:stCxn id="35" idx="2"/>
              <a:endCxn id="17" idx="4"/>
            </p:cNvCxnSpPr>
            <p:nvPr/>
          </p:nvCxnSpPr>
          <p:spPr bwMode="auto">
            <a:xfrm flipV="1">
              <a:off x="9102034" y="3319416"/>
              <a:ext cx="107" cy="19274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Straight Arrow Connector 36"/>
            <p:cNvCxnSpPr/>
            <p:nvPr/>
          </p:nvCxnSpPr>
          <p:spPr bwMode="auto">
            <a:xfrm flipH="1" flipV="1">
              <a:off x="9094890" y="3509776"/>
              <a:ext cx="1656000" cy="24530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" name="Elbow Connector 37"/>
            <p:cNvCxnSpPr>
              <a:stCxn id="33" idx="2"/>
              <a:endCxn id="30" idx="1"/>
            </p:cNvCxnSpPr>
            <p:nvPr/>
          </p:nvCxnSpPr>
          <p:spPr bwMode="auto">
            <a:xfrm rot="5400000">
              <a:off x="10286316" y="3629595"/>
              <a:ext cx="333594" cy="579795"/>
            </a:xfrm>
            <a:prstGeom prst="bentConnector2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9" name="Rectangle 38"/>
            <p:cNvSpPr/>
            <p:nvPr/>
          </p:nvSpPr>
          <p:spPr bwMode="auto">
            <a:xfrm>
              <a:off x="9074649" y="3727411"/>
              <a:ext cx="54769" cy="50567"/>
            </a:xfrm>
            <a:prstGeom prst="rect">
              <a:avLst/>
            </a:prstGeom>
            <a:noFill/>
            <a:ln w="31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b="1" dirty="0" smtClean="0"/>
            </a:p>
          </p:txBody>
        </p:sp>
        <p:cxnSp>
          <p:nvCxnSpPr>
            <p:cNvPr id="40" name="Straight Arrow Connector 39"/>
            <p:cNvCxnSpPr/>
            <p:nvPr/>
          </p:nvCxnSpPr>
          <p:spPr bwMode="auto">
            <a:xfrm flipV="1">
              <a:off x="10744884" y="3183324"/>
              <a:ext cx="0" cy="33597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" name="Straight Arrow Connector 40"/>
            <p:cNvCxnSpPr/>
            <p:nvPr/>
          </p:nvCxnSpPr>
          <p:spPr bwMode="auto">
            <a:xfrm flipV="1">
              <a:off x="9094097" y="3510243"/>
              <a:ext cx="1652400" cy="27205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Rectangle 42"/>
                <p:cNvSpPr/>
                <p:nvPr/>
              </p:nvSpPr>
              <p:spPr bwMode="auto">
                <a:xfrm flipH="1">
                  <a:off x="9682840" y="4733993"/>
                  <a:ext cx="476261" cy="444735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sSub>
                              <m:sSubPr>
                                <m:ctrlP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b>
                            </m:sSub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3" name="Rectangle 4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682840" y="4733993"/>
                  <a:ext cx="476261" cy="444735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4" name="Flowchart: Or 43"/>
            <p:cNvSpPr/>
            <p:nvPr/>
          </p:nvSpPr>
          <p:spPr bwMode="auto">
            <a:xfrm flipH="1">
              <a:off x="8971790" y="4835126"/>
              <a:ext cx="24273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45" name="Straight Arrow Connector 44"/>
            <p:cNvCxnSpPr>
              <a:stCxn id="43" idx="3"/>
              <a:endCxn id="44" idx="2"/>
            </p:cNvCxnSpPr>
            <p:nvPr/>
          </p:nvCxnSpPr>
          <p:spPr bwMode="auto">
            <a:xfrm flipH="1">
              <a:off x="9214527" y="4956361"/>
              <a:ext cx="468313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6" name="Rectangle 45"/>
            <p:cNvSpPr/>
            <p:nvPr/>
          </p:nvSpPr>
          <p:spPr bwMode="auto">
            <a:xfrm>
              <a:off x="10715625" y="4029275"/>
              <a:ext cx="54769" cy="50567"/>
            </a:xfrm>
            <a:prstGeom prst="rect">
              <a:avLst/>
            </a:prstGeom>
            <a:noFill/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b="1" dirty="0" smtClean="0"/>
            </a:p>
          </p:txBody>
        </p:sp>
        <p:sp>
          <p:nvSpPr>
            <p:cNvPr id="47" name="Rectangle 46"/>
            <p:cNvSpPr/>
            <p:nvPr/>
          </p:nvSpPr>
          <p:spPr bwMode="auto">
            <a:xfrm>
              <a:off x="10711511" y="4572200"/>
              <a:ext cx="54769" cy="50567"/>
            </a:xfrm>
            <a:prstGeom prst="rect">
              <a:avLst/>
            </a:prstGeom>
            <a:noFill/>
            <a:ln w="31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b="1" dirty="0" smtClean="0"/>
            </a:p>
          </p:txBody>
        </p:sp>
        <p:cxnSp>
          <p:nvCxnSpPr>
            <p:cNvPr id="48" name="Straight Arrow Connector 47"/>
            <p:cNvCxnSpPr>
              <a:stCxn id="53" idx="2"/>
              <a:endCxn id="44" idx="0"/>
            </p:cNvCxnSpPr>
            <p:nvPr/>
          </p:nvCxnSpPr>
          <p:spPr bwMode="auto">
            <a:xfrm flipH="1">
              <a:off x="9093158" y="4648050"/>
              <a:ext cx="4762" cy="18707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9" name="Rectangle 48"/>
            <p:cNvSpPr/>
            <p:nvPr/>
          </p:nvSpPr>
          <p:spPr bwMode="auto">
            <a:xfrm>
              <a:off x="9070535" y="4331662"/>
              <a:ext cx="54769" cy="50567"/>
            </a:xfrm>
            <a:prstGeom prst="rect">
              <a:avLst/>
            </a:prstGeom>
            <a:noFill/>
            <a:ln w="31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b="1" dirty="0" smtClean="0"/>
            </a:p>
          </p:txBody>
        </p:sp>
        <p:cxnSp>
          <p:nvCxnSpPr>
            <p:cNvPr id="50" name="Straight Arrow Connector 49"/>
            <p:cNvCxnSpPr>
              <a:stCxn id="49" idx="2"/>
            </p:cNvCxnSpPr>
            <p:nvPr/>
          </p:nvCxnSpPr>
          <p:spPr bwMode="auto">
            <a:xfrm flipV="1">
              <a:off x="9097920" y="4199604"/>
              <a:ext cx="1012" cy="18262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" name="Straight Arrow Connector 50"/>
            <p:cNvCxnSpPr/>
            <p:nvPr/>
          </p:nvCxnSpPr>
          <p:spPr bwMode="auto">
            <a:xfrm flipH="1" flipV="1">
              <a:off x="9090776" y="4379848"/>
              <a:ext cx="1656000" cy="24530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" name="Elbow Connector 51"/>
            <p:cNvCxnSpPr>
              <a:stCxn id="47" idx="2"/>
              <a:endCxn id="43" idx="1"/>
            </p:cNvCxnSpPr>
            <p:nvPr/>
          </p:nvCxnSpPr>
          <p:spPr bwMode="auto">
            <a:xfrm rot="5400000">
              <a:off x="10282202" y="4499667"/>
              <a:ext cx="333594" cy="579795"/>
            </a:xfrm>
            <a:prstGeom prst="bentConnector2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3" name="Rectangle 52"/>
            <p:cNvSpPr/>
            <p:nvPr/>
          </p:nvSpPr>
          <p:spPr bwMode="auto">
            <a:xfrm>
              <a:off x="9070535" y="4597483"/>
              <a:ext cx="54769" cy="50567"/>
            </a:xfrm>
            <a:prstGeom prst="rect">
              <a:avLst/>
            </a:prstGeom>
            <a:noFill/>
            <a:ln w="31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b="1" dirty="0" smtClean="0"/>
            </a:p>
          </p:txBody>
        </p:sp>
        <p:cxnSp>
          <p:nvCxnSpPr>
            <p:cNvPr id="54" name="Straight Arrow Connector 53"/>
            <p:cNvCxnSpPr/>
            <p:nvPr/>
          </p:nvCxnSpPr>
          <p:spPr bwMode="auto">
            <a:xfrm flipV="1">
              <a:off x="10736802" y="4079842"/>
              <a:ext cx="4115" cy="30238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5" name="Straight Arrow Connector 54"/>
            <p:cNvCxnSpPr/>
            <p:nvPr/>
          </p:nvCxnSpPr>
          <p:spPr bwMode="auto">
            <a:xfrm flipV="1">
              <a:off x="9089983" y="4380315"/>
              <a:ext cx="1652400" cy="27205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ound Same Side Corner Rectangle 55"/>
                <p:cNvSpPr/>
                <p:nvPr/>
              </p:nvSpPr>
              <p:spPr bwMode="auto">
                <a:xfrm rot="16200000">
                  <a:off x="9191045" y="5260376"/>
                  <a:ext cx="265549" cy="1212274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1600" dirty="0" smtClean="0"/>
                </a:p>
              </p:txBody>
            </p:sp>
          </mc:Choice>
          <mc:Fallback xmlns="">
            <p:sp>
              <p:nvSpPr>
                <p:cNvPr id="56" name="Round Same Side Corner Rectangle 5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9191045" y="5260376"/>
                  <a:ext cx="265549" cy="1212274"/>
                </a:xfrm>
                <a:prstGeom prst="round2SameRect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Round Same Side Corner Rectangle 56"/>
                <p:cNvSpPr/>
                <p:nvPr/>
              </p:nvSpPr>
              <p:spPr bwMode="auto">
                <a:xfrm rot="5400000">
                  <a:off x="10403319" y="5260378"/>
                  <a:ext cx="265550" cy="1212274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1600" dirty="0" smtClean="0"/>
                </a:p>
              </p:txBody>
            </p:sp>
          </mc:Choice>
          <mc:Fallback xmlns="">
            <p:sp>
              <p:nvSpPr>
                <p:cNvPr id="57" name="Round Same Side Corner Rectangle 5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10403319" y="5260378"/>
                  <a:ext cx="265550" cy="1212274"/>
                </a:xfrm>
                <a:prstGeom prst="round2SameRect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8" name="Straight Arrow Connector 57"/>
            <p:cNvCxnSpPr/>
            <p:nvPr/>
          </p:nvCxnSpPr>
          <p:spPr bwMode="auto">
            <a:xfrm flipV="1">
              <a:off x="10731221" y="4933075"/>
              <a:ext cx="4115" cy="30238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Straight Arrow Connector 58"/>
            <p:cNvCxnSpPr/>
            <p:nvPr/>
          </p:nvCxnSpPr>
          <p:spPr bwMode="auto">
            <a:xfrm flipV="1">
              <a:off x="9084402" y="5233548"/>
              <a:ext cx="1652400" cy="27205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Straight Arrow Connector 59"/>
            <p:cNvCxnSpPr/>
            <p:nvPr/>
          </p:nvCxnSpPr>
          <p:spPr bwMode="auto">
            <a:xfrm>
              <a:off x="9097272" y="5505604"/>
              <a:ext cx="0" cy="22554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1" name="Straight Arrow Connector 60"/>
            <p:cNvCxnSpPr/>
            <p:nvPr/>
          </p:nvCxnSpPr>
          <p:spPr bwMode="auto">
            <a:xfrm>
              <a:off x="10738897" y="5505604"/>
              <a:ext cx="0" cy="22554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2" name="Straight Arrow Connector 61"/>
            <p:cNvCxnSpPr>
              <a:endCxn id="44" idx="4"/>
            </p:cNvCxnSpPr>
            <p:nvPr/>
          </p:nvCxnSpPr>
          <p:spPr bwMode="auto">
            <a:xfrm flipV="1">
              <a:off x="9093158" y="5077595"/>
              <a:ext cx="0" cy="18496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Straight Arrow Connector 62"/>
            <p:cNvCxnSpPr/>
            <p:nvPr/>
          </p:nvCxnSpPr>
          <p:spPr bwMode="auto">
            <a:xfrm flipH="1" flipV="1">
              <a:off x="9092364" y="5254250"/>
              <a:ext cx="1654927" cy="25554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87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Feistel</a:t>
            </a:r>
            <a:r>
              <a:rPr lang="en-US" dirty="0" smtClean="0"/>
              <a:t> network security – theory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623393" y="2206168"/>
                <a:ext cx="7385961" cy="2161552"/>
              </a:xfrm>
              <a:prstGeom prst="roundRect">
                <a:avLst/>
              </a:prstGeom>
              <a:solidFill>
                <a:srgbClr val="CFF9DA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 smtClean="0"/>
                  <a:t>Theorem: </a:t>
                </a:r>
                <a:r>
                  <a:rPr lang="en-US" dirty="0" smtClean="0"/>
                  <a:t>(</a:t>
                </a:r>
                <a:r>
                  <a:rPr lang="en-US" dirty="0" err="1" smtClean="0"/>
                  <a:t>Luby</a:t>
                </a:r>
                <a:r>
                  <a:rPr lang="en-US" dirty="0" smtClean="0"/>
                  <a:t> &amp; </a:t>
                </a:r>
                <a:r>
                  <a:rPr lang="en-US" dirty="0" err="1" smtClean="0"/>
                  <a:t>Rackoff</a:t>
                </a:r>
                <a:r>
                  <a:rPr lang="en-US" dirty="0"/>
                  <a:t> </a:t>
                </a:r>
                <a:r>
                  <a:rPr lang="en-US" dirty="0" smtClean="0"/>
                  <a:t>'86)</a:t>
                </a:r>
                <a:r>
                  <a:rPr lang="en-US" b="1" dirty="0" smtClean="0"/>
                  <a:t> 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b="1" dirty="0"/>
              </a:p>
              <a:p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𝐹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{"/>
                                <m:endChr m:val="}"/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0,1</m:t>
                                </m:r>
                              </m:e>
                            </m:d>
                          </m:e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  <m:r>
                          <a:rPr lang="nb-NO" i="1">
                            <a:latin typeface="Cambria Math" panose="02040503050406030204" pitchFamily="18" charset="0"/>
                          </a:rPr>
                          <m:t>×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m:rPr>
                            <m:lit/>
                          </m:rPr>
                          <a:rPr lang="nb-NO" i="1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m:rPr>
                            <m:lit/>
                          </m:rPr>
                          <a:rPr lang="nb-NO" i="1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is a </a:t>
                </a:r>
                <a:r>
                  <a:rPr lang="en-US" b="1" dirty="0" smtClean="0"/>
                  <a:t>secure</a:t>
                </a:r>
                <a:r>
                  <a:rPr lang="en-US" dirty="0" smtClean="0"/>
                  <a:t> PRF</a:t>
                </a:r>
              </a:p>
              <a:p>
                <a:endParaRPr lang="en-US" dirty="0" smtClean="0"/>
              </a:p>
              <a:p>
                <a:r>
                  <a:rPr lang="nb-NO" b="0" dirty="0" smtClean="0"/>
                  <a:t> 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dirty="0" smtClean="0"/>
                  <a:t>  3-round </a:t>
                </a:r>
                <a:r>
                  <a:rPr lang="en-US" dirty="0" err="1" smtClean="0"/>
                  <a:t>Feistel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 smtClean="0"/>
                  <a:t> is a </a:t>
                </a:r>
                <a:r>
                  <a:rPr lang="en-US" b="1" dirty="0" smtClean="0"/>
                  <a:t>secure </a:t>
                </a:r>
                <a:r>
                  <a:rPr lang="en-US" dirty="0" smtClean="0"/>
                  <a:t>PRP </a:t>
                </a:r>
                <a:endParaRPr lang="en-US" i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3" y="2206168"/>
                <a:ext cx="7385961" cy="2161552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Flowchart: Or 70"/>
          <p:cNvSpPr/>
          <p:nvPr/>
        </p:nvSpPr>
        <p:spPr bwMode="auto">
          <a:xfrm flipH="1">
            <a:off x="8986547" y="2198956"/>
            <a:ext cx="24273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 smtClean="0">
              <a:latin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ound Same Side Corner Rectangle 71"/>
              <p:cNvSpPr/>
              <p:nvPr/>
            </p:nvSpPr>
            <p:spPr bwMode="auto">
              <a:xfrm rot="16200000">
                <a:off x="9191045" y="925654"/>
                <a:ext cx="265549" cy="1212274"/>
              </a:xfrm>
              <a:prstGeom prst="round2Same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72" name="Round Same Side Corner 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16200000">
                <a:off x="9191045" y="925654"/>
                <a:ext cx="265549" cy="1212274"/>
              </a:xfrm>
              <a:prstGeom prst="round2Same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Round Same Side Corner Rectangle 72"/>
              <p:cNvSpPr/>
              <p:nvPr/>
            </p:nvSpPr>
            <p:spPr bwMode="auto">
              <a:xfrm rot="5400000">
                <a:off x="10403319" y="925655"/>
                <a:ext cx="265549" cy="1212274"/>
              </a:xfrm>
              <a:prstGeom prst="round2Same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73" name="Round Same Side Corner Rectangle 7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10403319" y="925655"/>
                <a:ext cx="265549" cy="1212274"/>
              </a:xfrm>
              <a:prstGeom prst="round2Same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/>
              <p:cNvSpPr/>
              <p:nvPr/>
            </p:nvSpPr>
            <p:spPr bwMode="auto">
              <a:xfrm flipH="1">
                <a:off x="9691824" y="2097823"/>
                <a:ext cx="476261" cy="444735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4" name="Rectangle 7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9691824" y="2097823"/>
                <a:ext cx="476261" cy="44473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5" name="Straight Arrow Connector 74"/>
          <p:cNvCxnSpPr>
            <a:endCxn id="71" idx="0"/>
          </p:cNvCxnSpPr>
          <p:nvPr/>
        </p:nvCxnSpPr>
        <p:spPr bwMode="auto">
          <a:xfrm>
            <a:off x="9107915" y="1664566"/>
            <a:ext cx="0" cy="53439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6" name="Elbow Connector 75"/>
          <p:cNvCxnSpPr>
            <a:endCxn id="74" idx="1"/>
          </p:cNvCxnSpPr>
          <p:nvPr/>
        </p:nvCxnSpPr>
        <p:spPr bwMode="auto">
          <a:xfrm rot="5400000">
            <a:off x="10132227" y="1700424"/>
            <a:ext cx="655625" cy="583908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7" name="Straight Arrow Connector 76"/>
          <p:cNvCxnSpPr>
            <a:stCxn id="74" idx="3"/>
            <a:endCxn id="71" idx="2"/>
          </p:cNvCxnSpPr>
          <p:nvPr/>
        </p:nvCxnSpPr>
        <p:spPr bwMode="auto">
          <a:xfrm flipH="1">
            <a:off x="9229284" y="2320191"/>
            <a:ext cx="46254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Rectangle 77"/>
              <p:cNvSpPr/>
              <p:nvPr/>
            </p:nvSpPr>
            <p:spPr bwMode="auto">
              <a:xfrm flipH="1">
                <a:off x="9691823" y="2975814"/>
                <a:ext cx="476261" cy="444735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8" name="Rectangle 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9691823" y="2975814"/>
                <a:ext cx="476261" cy="44473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Flowchart: Or 78"/>
          <p:cNvSpPr/>
          <p:nvPr/>
        </p:nvSpPr>
        <p:spPr bwMode="auto">
          <a:xfrm flipH="1">
            <a:off x="8980773" y="3076947"/>
            <a:ext cx="24273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 smtClean="0">
              <a:latin typeface="Cambria Math" panose="02040503050406030204" pitchFamily="18" charset="0"/>
            </a:endParaRPr>
          </a:p>
        </p:txBody>
      </p:sp>
      <p:cxnSp>
        <p:nvCxnSpPr>
          <p:cNvPr id="80" name="Straight Arrow Connector 79"/>
          <p:cNvCxnSpPr>
            <a:stCxn id="78" idx="3"/>
            <a:endCxn id="79" idx="2"/>
          </p:cNvCxnSpPr>
          <p:nvPr/>
        </p:nvCxnSpPr>
        <p:spPr bwMode="auto">
          <a:xfrm flipH="1">
            <a:off x="9223510" y="3198182"/>
            <a:ext cx="468313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1" name="Rectangle 80"/>
          <p:cNvSpPr/>
          <p:nvPr/>
        </p:nvSpPr>
        <p:spPr bwMode="auto">
          <a:xfrm>
            <a:off x="10724608" y="2271096"/>
            <a:ext cx="54769" cy="50567"/>
          </a:xfrm>
          <a:prstGeom prst="rect">
            <a:avLst/>
          </a:prstGeom>
          <a:noFill/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 smtClean="0"/>
          </a:p>
        </p:txBody>
      </p:sp>
      <p:sp>
        <p:nvSpPr>
          <p:cNvPr id="82" name="Rectangle 81"/>
          <p:cNvSpPr/>
          <p:nvPr/>
        </p:nvSpPr>
        <p:spPr bwMode="auto">
          <a:xfrm>
            <a:off x="10720494" y="2814021"/>
            <a:ext cx="54769" cy="50567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 smtClean="0"/>
          </a:p>
        </p:txBody>
      </p:sp>
      <p:cxnSp>
        <p:nvCxnSpPr>
          <p:cNvPr id="83" name="Straight Arrow Connector 82"/>
          <p:cNvCxnSpPr>
            <a:stCxn id="88" idx="2"/>
            <a:endCxn id="79" idx="0"/>
          </p:cNvCxnSpPr>
          <p:nvPr/>
        </p:nvCxnSpPr>
        <p:spPr bwMode="auto">
          <a:xfrm flipH="1">
            <a:off x="9102141" y="2889871"/>
            <a:ext cx="4762" cy="18707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4" name="Rectangle 83"/>
          <p:cNvSpPr/>
          <p:nvPr/>
        </p:nvSpPr>
        <p:spPr bwMode="auto">
          <a:xfrm>
            <a:off x="9079518" y="2573483"/>
            <a:ext cx="54769" cy="50567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 smtClean="0"/>
          </a:p>
        </p:txBody>
      </p:sp>
      <p:cxnSp>
        <p:nvCxnSpPr>
          <p:cNvPr id="85" name="Straight Arrow Connector 84"/>
          <p:cNvCxnSpPr>
            <a:stCxn id="84" idx="2"/>
            <a:endCxn id="71" idx="4"/>
          </p:cNvCxnSpPr>
          <p:nvPr/>
        </p:nvCxnSpPr>
        <p:spPr bwMode="auto">
          <a:xfrm flipV="1">
            <a:off x="9106903" y="2441425"/>
            <a:ext cx="1012" cy="18262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6" name="Straight Arrow Connector 85"/>
          <p:cNvCxnSpPr/>
          <p:nvPr/>
        </p:nvCxnSpPr>
        <p:spPr bwMode="auto">
          <a:xfrm flipH="1" flipV="1">
            <a:off x="9099759" y="2621669"/>
            <a:ext cx="1656000" cy="2453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7" name="Elbow Connector 86"/>
          <p:cNvCxnSpPr>
            <a:stCxn id="82" idx="2"/>
            <a:endCxn id="78" idx="1"/>
          </p:cNvCxnSpPr>
          <p:nvPr/>
        </p:nvCxnSpPr>
        <p:spPr bwMode="auto">
          <a:xfrm rot="5400000">
            <a:off x="10291185" y="2741488"/>
            <a:ext cx="333594" cy="579795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8" name="Rectangle 87"/>
          <p:cNvSpPr/>
          <p:nvPr/>
        </p:nvSpPr>
        <p:spPr bwMode="auto">
          <a:xfrm>
            <a:off x="9079518" y="2839304"/>
            <a:ext cx="54769" cy="50567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 smtClean="0"/>
          </a:p>
        </p:txBody>
      </p:sp>
      <p:cxnSp>
        <p:nvCxnSpPr>
          <p:cNvPr id="89" name="Straight Arrow Connector 88"/>
          <p:cNvCxnSpPr/>
          <p:nvPr/>
        </p:nvCxnSpPr>
        <p:spPr bwMode="auto">
          <a:xfrm flipV="1">
            <a:off x="10745785" y="2321663"/>
            <a:ext cx="4115" cy="30238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0" name="Straight Arrow Connector 89"/>
          <p:cNvCxnSpPr/>
          <p:nvPr/>
        </p:nvCxnSpPr>
        <p:spPr bwMode="auto">
          <a:xfrm flipV="1">
            <a:off x="9098966" y="2622136"/>
            <a:ext cx="1652400" cy="27205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Rectangle 91"/>
              <p:cNvSpPr/>
              <p:nvPr/>
            </p:nvSpPr>
            <p:spPr bwMode="auto">
              <a:xfrm flipH="1">
                <a:off x="9686954" y="3863921"/>
                <a:ext cx="476261" cy="444735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2" name="Rectangle 9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9686954" y="3863921"/>
                <a:ext cx="476261" cy="44473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3" name="Flowchart: Or 92"/>
          <p:cNvSpPr/>
          <p:nvPr/>
        </p:nvSpPr>
        <p:spPr bwMode="auto">
          <a:xfrm flipH="1">
            <a:off x="8975904" y="3965054"/>
            <a:ext cx="24273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 smtClean="0">
              <a:latin typeface="Cambria Math" panose="02040503050406030204" pitchFamily="18" charset="0"/>
            </a:endParaRPr>
          </a:p>
        </p:txBody>
      </p:sp>
      <p:cxnSp>
        <p:nvCxnSpPr>
          <p:cNvPr id="94" name="Straight Arrow Connector 93"/>
          <p:cNvCxnSpPr>
            <a:stCxn id="92" idx="3"/>
            <a:endCxn id="93" idx="2"/>
          </p:cNvCxnSpPr>
          <p:nvPr/>
        </p:nvCxnSpPr>
        <p:spPr bwMode="auto">
          <a:xfrm flipH="1">
            <a:off x="9218641" y="4086289"/>
            <a:ext cx="468313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5" name="Rectangle 94"/>
          <p:cNvSpPr/>
          <p:nvPr/>
        </p:nvSpPr>
        <p:spPr bwMode="auto">
          <a:xfrm>
            <a:off x="10715625" y="3702128"/>
            <a:ext cx="54769" cy="50567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 smtClean="0"/>
          </a:p>
        </p:txBody>
      </p:sp>
      <p:cxnSp>
        <p:nvCxnSpPr>
          <p:cNvPr id="96" name="Straight Arrow Connector 95"/>
          <p:cNvCxnSpPr>
            <a:stCxn id="101" idx="2"/>
            <a:endCxn id="93" idx="0"/>
          </p:cNvCxnSpPr>
          <p:nvPr/>
        </p:nvCxnSpPr>
        <p:spPr bwMode="auto">
          <a:xfrm flipH="1">
            <a:off x="9097272" y="3777978"/>
            <a:ext cx="4762" cy="18707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7" name="Rectangle 96"/>
          <p:cNvSpPr/>
          <p:nvPr/>
        </p:nvSpPr>
        <p:spPr bwMode="auto">
          <a:xfrm>
            <a:off x="9074649" y="3461590"/>
            <a:ext cx="54769" cy="50567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 smtClean="0"/>
          </a:p>
        </p:txBody>
      </p:sp>
      <p:cxnSp>
        <p:nvCxnSpPr>
          <p:cNvPr id="98" name="Straight Arrow Connector 97"/>
          <p:cNvCxnSpPr>
            <a:stCxn id="97" idx="2"/>
            <a:endCxn id="79" idx="4"/>
          </p:cNvCxnSpPr>
          <p:nvPr/>
        </p:nvCxnSpPr>
        <p:spPr bwMode="auto">
          <a:xfrm flipV="1">
            <a:off x="9102034" y="3319416"/>
            <a:ext cx="107" cy="19274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9" name="Straight Arrow Connector 98"/>
          <p:cNvCxnSpPr/>
          <p:nvPr/>
        </p:nvCxnSpPr>
        <p:spPr bwMode="auto">
          <a:xfrm flipH="1" flipV="1">
            <a:off x="9094890" y="3509776"/>
            <a:ext cx="1656000" cy="2453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0" name="Elbow Connector 99"/>
          <p:cNvCxnSpPr>
            <a:stCxn id="95" idx="2"/>
            <a:endCxn id="92" idx="1"/>
          </p:cNvCxnSpPr>
          <p:nvPr/>
        </p:nvCxnSpPr>
        <p:spPr bwMode="auto">
          <a:xfrm rot="5400000">
            <a:off x="10286316" y="3629595"/>
            <a:ext cx="333594" cy="579795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1" name="Rectangle 100"/>
          <p:cNvSpPr/>
          <p:nvPr/>
        </p:nvSpPr>
        <p:spPr bwMode="auto">
          <a:xfrm>
            <a:off x="9074649" y="3727411"/>
            <a:ext cx="54769" cy="50567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 smtClean="0"/>
          </a:p>
        </p:txBody>
      </p:sp>
      <p:cxnSp>
        <p:nvCxnSpPr>
          <p:cNvPr id="102" name="Straight Arrow Connector 101"/>
          <p:cNvCxnSpPr/>
          <p:nvPr/>
        </p:nvCxnSpPr>
        <p:spPr bwMode="auto">
          <a:xfrm flipV="1">
            <a:off x="10744884" y="3183324"/>
            <a:ext cx="0" cy="33597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3" name="Straight Arrow Connector 102"/>
          <p:cNvCxnSpPr/>
          <p:nvPr/>
        </p:nvCxnSpPr>
        <p:spPr bwMode="auto">
          <a:xfrm flipV="1">
            <a:off x="9094097" y="3510243"/>
            <a:ext cx="1652400" cy="27205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8" name="Rectangle 107"/>
          <p:cNvSpPr/>
          <p:nvPr/>
        </p:nvSpPr>
        <p:spPr bwMode="auto">
          <a:xfrm>
            <a:off x="10715625" y="4029275"/>
            <a:ext cx="54769" cy="50567"/>
          </a:xfrm>
          <a:prstGeom prst="rect">
            <a:avLst/>
          </a:prstGeom>
          <a:noFill/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 smtClean="0"/>
          </a:p>
        </p:txBody>
      </p:sp>
      <p:sp>
        <p:nvSpPr>
          <p:cNvPr id="109" name="Rectangle 108"/>
          <p:cNvSpPr/>
          <p:nvPr/>
        </p:nvSpPr>
        <p:spPr bwMode="auto">
          <a:xfrm>
            <a:off x="10711511" y="4572200"/>
            <a:ext cx="54769" cy="50567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 smtClean="0"/>
          </a:p>
        </p:txBody>
      </p:sp>
      <p:cxnSp>
        <p:nvCxnSpPr>
          <p:cNvPr id="110" name="Straight Arrow Connector 109"/>
          <p:cNvCxnSpPr>
            <a:stCxn id="115" idx="2"/>
          </p:cNvCxnSpPr>
          <p:nvPr/>
        </p:nvCxnSpPr>
        <p:spPr bwMode="auto">
          <a:xfrm flipH="1">
            <a:off x="9093158" y="4648050"/>
            <a:ext cx="4762" cy="18707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1" name="Rectangle 110"/>
          <p:cNvSpPr/>
          <p:nvPr/>
        </p:nvSpPr>
        <p:spPr bwMode="auto">
          <a:xfrm>
            <a:off x="9070535" y="4331662"/>
            <a:ext cx="54769" cy="50567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 smtClean="0"/>
          </a:p>
        </p:txBody>
      </p:sp>
      <p:cxnSp>
        <p:nvCxnSpPr>
          <p:cNvPr id="112" name="Straight Arrow Connector 111"/>
          <p:cNvCxnSpPr>
            <a:stCxn id="111" idx="2"/>
          </p:cNvCxnSpPr>
          <p:nvPr/>
        </p:nvCxnSpPr>
        <p:spPr bwMode="auto">
          <a:xfrm flipV="1">
            <a:off x="9097920" y="4199604"/>
            <a:ext cx="1012" cy="18262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3" name="Straight Arrow Connector 112"/>
          <p:cNvCxnSpPr/>
          <p:nvPr/>
        </p:nvCxnSpPr>
        <p:spPr bwMode="auto">
          <a:xfrm flipH="1" flipV="1">
            <a:off x="9090776" y="4379848"/>
            <a:ext cx="1656000" cy="2453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5" name="Rectangle 114"/>
          <p:cNvSpPr/>
          <p:nvPr/>
        </p:nvSpPr>
        <p:spPr bwMode="auto">
          <a:xfrm>
            <a:off x="9070535" y="4597483"/>
            <a:ext cx="54769" cy="50567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 smtClean="0"/>
          </a:p>
        </p:txBody>
      </p:sp>
      <p:cxnSp>
        <p:nvCxnSpPr>
          <p:cNvPr id="116" name="Straight Arrow Connector 115"/>
          <p:cNvCxnSpPr/>
          <p:nvPr/>
        </p:nvCxnSpPr>
        <p:spPr bwMode="auto">
          <a:xfrm flipV="1">
            <a:off x="10736802" y="4079842"/>
            <a:ext cx="4115" cy="30238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7" name="Straight Arrow Connector 116"/>
          <p:cNvCxnSpPr/>
          <p:nvPr/>
        </p:nvCxnSpPr>
        <p:spPr bwMode="auto">
          <a:xfrm flipV="1">
            <a:off x="9089983" y="4380315"/>
            <a:ext cx="1652400" cy="27205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8" name="Round Same Side Corner Rectangle 117"/>
              <p:cNvSpPr/>
              <p:nvPr/>
            </p:nvSpPr>
            <p:spPr bwMode="auto">
              <a:xfrm rot="16200000">
                <a:off x="9191045" y="4373684"/>
                <a:ext cx="265549" cy="1212274"/>
              </a:xfrm>
              <a:prstGeom prst="round2Same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118" name="Round Same Side Corner Rectangle 1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16200000">
                <a:off x="9191045" y="4373684"/>
                <a:ext cx="265549" cy="1212274"/>
              </a:xfrm>
              <a:prstGeom prst="round2Same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Round Same Side Corner Rectangle 118"/>
              <p:cNvSpPr/>
              <p:nvPr/>
            </p:nvSpPr>
            <p:spPr bwMode="auto">
              <a:xfrm rot="5400000">
                <a:off x="10403319" y="4373686"/>
                <a:ext cx="265550" cy="1212274"/>
              </a:xfrm>
              <a:prstGeom prst="round2Same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119" name="Round Same Side Corner Rectangle 1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10403319" y="4373686"/>
                <a:ext cx="265550" cy="1212274"/>
              </a:xfrm>
              <a:prstGeom prst="round2Same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6" name="Straight Arrow Connector 125"/>
          <p:cNvCxnSpPr>
            <a:stCxn id="109" idx="2"/>
          </p:cNvCxnSpPr>
          <p:nvPr/>
        </p:nvCxnSpPr>
        <p:spPr bwMode="auto">
          <a:xfrm flipH="1">
            <a:off x="10736802" y="4622767"/>
            <a:ext cx="2094" cy="21235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950770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Encryption Standard (DES)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1972 – </a:t>
            </a:r>
            <a:r>
              <a:rPr lang="en-US" sz="1800" dirty="0"/>
              <a:t>NIST</a:t>
            </a:r>
            <a:r>
              <a:rPr lang="en-US" dirty="0"/>
              <a:t> calls for a block cipher standard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1974 – Horst </a:t>
            </a:r>
            <a:r>
              <a:rPr lang="en-US" dirty="0" err="1"/>
              <a:t>Feistel</a:t>
            </a:r>
            <a:r>
              <a:rPr lang="en-US" dirty="0"/>
              <a:t> at IBM designs </a:t>
            </a:r>
            <a:r>
              <a:rPr lang="en-US" i="1" dirty="0" smtClean="0"/>
              <a:t>Lucifer</a:t>
            </a:r>
            <a:endParaRPr lang="en-US" i="1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Key-length: 128 bits; block-length: 128 bits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Lucifer evolves into </a:t>
            </a:r>
            <a:r>
              <a:rPr lang="en-US" i="1" dirty="0"/>
              <a:t>DES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Input from the NSA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Key-length: 56 bits; block-length: 64 </a:t>
            </a:r>
            <a:r>
              <a:rPr lang="en-US" dirty="0" smtClean="0"/>
              <a:t>bits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#Rounds:</a:t>
            </a:r>
            <a:r>
              <a:rPr lang="en-US" sz="2400" dirty="0" smtClean="0"/>
              <a:t> </a:t>
            </a:r>
            <a:r>
              <a:rPr lang="en-US" dirty="0" smtClean="0"/>
              <a:t>16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1976 – Lucifer (now DES) is standardized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Widely implemented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1997 – Broken by exhaustive search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2001 – Replaced by AES 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6" name="Picture 4" descr="des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6282" y="1168771"/>
            <a:ext cx="3759564" cy="5336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281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Rounded Rectangle 103"/>
              <p:cNvSpPr/>
              <p:nvPr/>
            </p:nvSpPr>
            <p:spPr bwMode="auto">
              <a:xfrm>
                <a:off x="2157186" y="1875333"/>
                <a:ext cx="7779242" cy="3316124"/>
              </a:xfrm>
              <a:prstGeom prst="roundRect">
                <a:avLst/>
              </a:prstGeom>
              <a:solidFill>
                <a:srgbClr val="FFFAEB"/>
              </a:solidFill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28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ℰ</m:t>
                      </m:r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04" name="Rounded Rectangle 10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57186" y="1875333"/>
                <a:ext cx="7779242" cy="3316124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 ciphers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44</a:t>
            </a:fld>
            <a:endParaRPr lang="en-US" dirty="0"/>
          </a:p>
        </p:txBody>
      </p:sp>
      <p:cxnSp>
        <p:nvCxnSpPr>
          <p:cNvPr id="26" name="Straight Arrow Connector 25"/>
          <p:cNvCxnSpPr>
            <a:endCxn id="131" idx="1"/>
          </p:cNvCxnSpPr>
          <p:nvPr/>
        </p:nvCxnSpPr>
        <p:spPr bwMode="auto">
          <a:xfrm>
            <a:off x="9432305" y="3991679"/>
            <a:ext cx="951048" cy="7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Arrow Connector 27"/>
          <p:cNvCxnSpPr>
            <a:stCxn id="130" idx="3"/>
            <a:endCxn id="77" idx="1"/>
          </p:cNvCxnSpPr>
          <p:nvPr/>
        </p:nvCxnSpPr>
        <p:spPr bwMode="auto">
          <a:xfrm flipV="1">
            <a:off x="1683305" y="3991682"/>
            <a:ext cx="917866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1241610" y="2330704"/>
                <a:ext cx="388707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800" dirty="0" smtClean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1610" y="2330704"/>
                <a:ext cx="388707" cy="430887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0524611" y="2330704"/>
                <a:ext cx="30954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2800" dirty="0" smtClean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24611" y="2330704"/>
                <a:ext cx="309546" cy="430887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rapezoid 34"/>
          <p:cNvSpPr/>
          <p:nvPr/>
        </p:nvSpPr>
        <p:spPr bwMode="auto">
          <a:xfrm>
            <a:off x="2550885" y="2391089"/>
            <a:ext cx="6921929" cy="515118"/>
          </a:xfrm>
          <a:prstGeom prst="trapezoid">
            <a:avLst>
              <a:gd name="adj" fmla="val 322048"/>
            </a:avLst>
          </a:prstGeom>
          <a:solidFill>
            <a:srgbClr val="FFDDDD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 smtClean="0"/>
              <a:t>Key expansion</a:t>
            </a:r>
            <a:endParaRPr lang="en-US" sz="2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5825125" y="1221414"/>
                <a:ext cx="387624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32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5125" y="1221414"/>
                <a:ext cx="387624" cy="430887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7" name="Straight Arrow Connector 56"/>
          <p:cNvCxnSpPr>
            <a:stCxn id="56" idx="2"/>
            <a:endCxn id="35" idx="0"/>
          </p:cNvCxnSpPr>
          <p:nvPr/>
        </p:nvCxnSpPr>
        <p:spPr bwMode="auto">
          <a:xfrm flipH="1">
            <a:off x="6011850" y="1652301"/>
            <a:ext cx="7087" cy="7387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Rounded Rectangle 129"/>
              <p:cNvSpPr/>
              <p:nvPr/>
            </p:nvSpPr>
            <p:spPr bwMode="auto">
              <a:xfrm>
                <a:off x="1126946" y="2863242"/>
                <a:ext cx="556359" cy="2256883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en-US" sz="1600" b="1" dirty="0" smtClean="0"/>
                  <a:t> bits </a:t>
                </a:r>
                <a:endParaRPr lang="en-US" sz="1600" b="1" dirty="0"/>
              </a:p>
            </p:txBody>
          </p:sp>
        </mc:Choice>
        <mc:Fallback xmlns="">
          <p:sp>
            <p:nvSpPr>
              <p:cNvPr id="130" name="Rounded Rectangle 1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26946" y="2863242"/>
                <a:ext cx="556359" cy="2256883"/>
              </a:xfrm>
              <a:prstGeom prst="round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1" name="Rounded Rectangle 130"/>
              <p:cNvSpPr/>
              <p:nvPr/>
            </p:nvSpPr>
            <p:spPr bwMode="auto">
              <a:xfrm>
                <a:off x="10383353" y="2863310"/>
                <a:ext cx="556359" cy="2256883"/>
              </a:xfrm>
              <a:prstGeom prst="roundRect">
                <a:avLst/>
              </a:prstGeom>
              <a:solidFill>
                <a:srgbClr val="CFF9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en-US" sz="1600" b="1" dirty="0" smtClean="0"/>
                  <a:t> bits </a:t>
                </a:r>
                <a:endParaRPr lang="en-US" sz="1600" b="1" dirty="0"/>
              </a:p>
            </p:txBody>
          </p:sp>
        </mc:Choice>
        <mc:Fallback xmlns="">
          <p:sp>
            <p:nvSpPr>
              <p:cNvPr id="131" name="Rounded Rectangle 1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383353" y="2863310"/>
                <a:ext cx="556359" cy="2256883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Rounded Rectangle 76"/>
              <p:cNvSpPr/>
              <p:nvPr/>
            </p:nvSpPr>
            <p:spPr bwMode="auto">
              <a:xfrm>
                <a:off x="2601171" y="3664834"/>
                <a:ext cx="745463" cy="653695"/>
              </a:xfrm>
              <a:prstGeom prst="roundRect">
                <a:avLst/>
              </a:prstGeom>
              <a:solidFill>
                <a:srgbClr val="ECECF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Rnd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7" name="Rounded Rectangle 7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01171" y="3664834"/>
                <a:ext cx="745463" cy="653695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9" name="Straight Arrow Connector 88"/>
          <p:cNvCxnSpPr>
            <a:endCxn id="115" idx="1"/>
          </p:cNvCxnSpPr>
          <p:nvPr/>
        </p:nvCxnSpPr>
        <p:spPr bwMode="auto">
          <a:xfrm>
            <a:off x="3346635" y="3991679"/>
            <a:ext cx="571237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5" name="Straight Arrow Connector 94"/>
          <p:cNvCxnSpPr>
            <a:stCxn id="115" idx="3"/>
            <a:endCxn id="117" idx="1"/>
          </p:cNvCxnSpPr>
          <p:nvPr/>
        </p:nvCxnSpPr>
        <p:spPr bwMode="auto">
          <a:xfrm flipV="1">
            <a:off x="4663335" y="3991680"/>
            <a:ext cx="571239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TextBox 102"/>
              <p:cNvSpPr txBox="1"/>
              <p:nvPr/>
            </p:nvSpPr>
            <p:spPr>
              <a:xfrm>
                <a:off x="7406883" y="3896076"/>
                <a:ext cx="381970" cy="430887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400" b="1" dirty="0" smtClean="0"/>
              </a:p>
            </p:txBody>
          </p:sp>
        </mc:Choice>
        <mc:Fallback xmlns="">
          <p:sp>
            <p:nvSpPr>
              <p:cNvPr id="103" name="TextBox 10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6883" y="3896076"/>
                <a:ext cx="381970" cy="430887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Rounded Rectangle 104"/>
              <p:cNvSpPr/>
              <p:nvPr/>
            </p:nvSpPr>
            <p:spPr bwMode="auto">
              <a:xfrm>
                <a:off x="2699777" y="2953867"/>
                <a:ext cx="548249" cy="40785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5" name="Rounded Rectangle 10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99777" y="2953867"/>
                <a:ext cx="548249" cy="407854"/>
              </a:xfrm>
              <a:prstGeom prst="round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6" name="Straight Arrow Connector 105"/>
          <p:cNvCxnSpPr>
            <a:stCxn id="105" idx="2"/>
            <a:endCxn id="77" idx="0"/>
          </p:cNvCxnSpPr>
          <p:nvPr/>
        </p:nvCxnSpPr>
        <p:spPr bwMode="auto">
          <a:xfrm>
            <a:off x="2973902" y="3361721"/>
            <a:ext cx="1" cy="30311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7" name="Straight Arrow Connector 106"/>
          <p:cNvCxnSpPr>
            <a:stCxn id="116" idx="2"/>
            <a:endCxn id="115" idx="0"/>
          </p:cNvCxnSpPr>
          <p:nvPr/>
        </p:nvCxnSpPr>
        <p:spPr bwMode="auto">
          <a:xfrm>
            <a:off x="4290603" y="3361721"/>
            <a:ext cx="1" cy="3031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0" name="Straight Arrow Connector 109"/>
          <p:cNvCxnSpPr>
            <a:stCxn id="117" idx="3"/>
          </p:cNvCxnSpPr>
          <p:nvPr/>
        </p:nvCxnSpPr>
        <p:spPr bwMode="auto">
          <a:xfrm flipV="1">
            <a:off x="5980037" y="3991679"/>
            <a:ext cx="427753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1" name="Straight Arrow Connector 110"/>
          <p:cNvCxnSpPr>
            <a:endCxn id="118" idx="1"/>
          </p:cNvCxnSpPr>
          <p:nvPr/>
        </p:nvCxnSpPr>
        <p:spPr bwMode="auto">
          <a:xfrm>
            <a:off x="8262734" y="3991680"/>
            <a:ext cx="42410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Rounded Rectangle 114"/>
              <p:cNvSpPr/>
              <p:nvPr/>
            </p:nvSpPr>
            <p:spPr bwMode="auto">
              <a:xfrm>
                <a:off x="3917872" y="3664833"/>
                <a:ext cx="745463" cy="653695"/>
              </a:xfrm>
              <a:prstGeom prst="roundRect">
                <a:avLst/>
              </a:prstGeom>
              <a:solidFill>
                <a:srgbClr val="ECECF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Rnd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5" name="Rounded Rectangle 1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17872" y="3664833"/>
                <a:ext cx="745463" cy="653695"/>
              </a:xfrm>
              <a:prstGeom prst="round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Rounded Rectangle 115"/>
              <p:cNvSpPr/>
              <p:nvPr/>
            </p:nvSpPr>
            <p:spPr bwMode="auto">
              <a:xfrm>
                <a:off x="4016478" y="2953867"/>
                <a:ext cx="548249" cy="40785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6" name="Rounded Rectangle 1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16478" y="2953867"/>
                <a:ext cx="548249" cy="407854"/>
              </a:xfrm>
              <a:prstGeom prst="round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Rounded Rectangle 116"/>
              <p:cNvSpPr/>
              <p:nvPr/>
            </p:nvSpPr>
            <p:spPr bwMode="auto">
              <a:xfrm>
                <a:off x="5234574" y="3664832"/>
                <a:ext cx="745463" cy="653695"/>
              </a:xfrm>
              <a:prstGeom prst="roundRect">
                <a:avLst/>
              </a:prstGeom>
              <a:solidFill>
                <a:srgbClr val="ECECF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Rnd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7" name="Rounded Rectangle 1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34574" y="3664832"/>
                <a:ext cx="745463" cy="653695"/>
              </a:xfrm>
              <a:prstGeom prst="round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8" name="Rounded Rectangle 117"/>
              <p:cNvSpPr/>
              <p:nvPr/>
            </p:nvSpPr>
            <p:spPr bwMode="auto">
              <a:xfrm>
                <a:off x="8686842" y="3664832"/>
                <a:ext cx="745463" cy="653695"/>
              </a:xfrm>
              <a:prstGeom prst="roundRect">
                <a:avLst/>
              </a:prstGeom>
              <a:solidFill>
                <a:srgbClr val="ECECF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Rnd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8" name="Rounded Rectangle 1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86842" y="3664832"/>
                <a:ext cx="745463" cy="653695"/>
              </a:xfrm>
              <a:prstGeom prst="round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Rounded Rectangle 118"/>
              <p:cNvSpPr/>
              <p:nvPr/>
            </p:nvSpPr>
            <p:spPr bwMode="auto">
              <a:xfrm>
                <a:off x="5333179" y="2953867"/>
                <a:ext cx="548249" cy="40785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9" name="Rounded Rectangle 1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3179" y="2953867"/>
                <a:ext cx="548249" cy="407854"/>
              </a:xfrm>
              <a:prstGeom prst="round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0" name="Straight Arrow Connector 119"/>
          <p:cNvCxnSpPr>
            <a:stCxn id="119" idx="2"/>
            <a:endCxn id="117" idx="0"/>
          </p:cNvCxnSpPr>
          <p:nvPr/>
        </p:nvCxnSpPr>
        <p:spPr bwMode="auto">
          <a:xfrm>
            <a:off x="5607304" y="3361721"/>
            <a:ext cx="2" cy="30311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Rounded Rectangle 120"/>
              <p:cNvSpPr/>
              <p:nvPr/>
            </p:nvSpPr>
            <p:spPr bwMode="auto">
              <a:xfrm>
                <a:off x="8785448" y="2953867"/>
                <a:ext cx="548249" cy="40785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1" name="Rounded Rectangle 1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85448" y="2953867"/>
                <a:ext cx="548249" cy="407854"/>
              </a:xfrm>
              <a:prstGeom prst="round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2" name="Straight Arrow Connector 121"/>
          <p:cNvCxnSpPr>
            <a:stCxn id="121" idx="2"/>
            <a:endCxn id="118" idx="0"/>
          </p:cNvCxnSpPr>
          <p:nvPr/>
        </p:nvCxnSpPr>
        <p:spPr bwMode="auto">
          <a:xfrm>
            <a:off x="9059573" y="3361721"/>
            <a:ext cx="1" cy="30311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052247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Rounded Rectangle 103"/>
              <p:cNvSpPr/>
              <p:nvPr/>
            </p:nvSpPr>
            <p:spPr bwMode="auto">
              <a:xfrm>
                <a:off x="2157186" y="1875333"/>
                <a:ext cx="7779242" cy="3316124"/>
              </a:xfrm>
              <a:prstGeom prst="roundRect">
                <a:avLst/>
              </a:prstGeom>
              <a:solidFill>
                <a:srgbClr val="FFFAEB"/>
              </a:solidFill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28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ℰ</m:t>
                      </m:r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04" name="Rounded Rectangle 10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57186" y="1875333"/>
                <a:ext cx="7779242" cy="3316124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45</a:t>
            </a:fld>
            <a:endParaRPr lang="en-US" dirty="0"/>
          </a:p>
        </p:txBody>
      </p:sp>
      <p:cxnSp>
        <p:nvCxnSpPr>
          <p:cNvPr id="26" name="Straight Arrow Connector 25"/>
          <p:cNvCxnSpPr>
            <a:stCxn id="127" idx="6"/>
            <a:endCxn id="131" idx="1"/>
          </p:cNvCxnSpPr>
          <p:nvPr/>
        </p:nvCxnSpPr>
        <p:spPr bwMode="auto">
          <a:xfrm>
            <a:off x="9630368" y="3991684"/>
            <a:ext cx="752985" cy="6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Arrow Connector 27"/>
          <p:cNvCxnSpPr>
            <a:stCxn id="130" idx="3"/>
            <a:endCxn id="126" idx="2"/>
          </p:cNvCxnSpPr>
          <p:nvPr/>
        </p:nvCxnSpPr>
        <p:spPr bwMode="auto">
          <a:xfrm>
            <a:off x="1683305" y="3991684"/>
            <a:ext cx="798989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1241610" y="2330704"/>
                <a:ext cx="388707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800" dirty="0" smtClean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1610" y="2330704"/>
                <a:ext cx="388707" cy="430887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0524611" y="2330704"/>
                <a:ext cx="30954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2800" dirty="0" smtClean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24611" y="2330704"/>
                <a:ext cx="309546" cy="430887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rapezoid 34"/>
          <p:cNvSpPr/>
          <p:nvPr/>
        </p:nvSpPr>
        <p:spPr bwMode="auto">
          <a:xfrm>
            <a:off x="2550885" y="2391089"/>
            <a:ext cx="6921929" cy="515118"/>
          </a:xfrm>
          <a:prstGeom prst="trapezoid">
            <a:avLst>
              <a:gd name="adj" fmla="val 322048"/>
            </a:avLst>
          </a:prstGeom>
          <a:solidFill>
            <a:srgbClr val="FFDDDD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 smtClean="0"/>
              <a:t>Key expansion</a:t>
            </a:r>
            <a:endParaRPr lang="en-US" sz="2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5825125" y="1221414"/>
                <a:ext cx="387624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32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5125" y="1221414"/>
                <a:ext cx="387624" cy="430887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7" name="Straight Arrow Connector 56"/>
          <p:cNvCxnSpPr>
            <a:stCxn id="56" idx="2"/>
            <a:endCxn id="35" idx="0"/>
          </p:cNvCxnSpPr>
          <p:nvPr/>
        </p:nvCxnSpPr>
        <p:spPr bwMode="auto">
          <a:xfrm flipH="1">
            <a:off x="6011850" y="1652301"/>
            <a:ext cx="7087" cy="7387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1" name="Group 30"/>
          <p:cNvGrpSpPr>
            <a:grpSpLocks noChangeAspect="1"/>
          </p:cNvGrpSpPr>
          <p:nvPr/>
        </p:nvGrpSpPr>
        <p:grpSpPr>
          <a:xfrm rot="16200000">
            <a:off x="5079087" y="1442950"/>
            <a:ext cx="1891517" cy="5122400"/>
            <a:chOff x="8435107" y="1297444"/>
            <a:chExt cx="2424549" cy="4924093"/>
          </a:xfrm>
        </p:grpSpPr>
        <p:grpSp>
          <p:nvGrpSpPr>
            <p:cNvPr id="32" name="Group 31"/>
            <p:cNvGrpSpPr/>
            <p:nvPr/>
          </p:nvGrpSpPr>
          <p:grpSpPr>
            <a:xfrm>
              <a:off x="8435107" y="1297444"/>
              <a:ext cx="2424549" cy="4924093"/>
              <a:chOff x="8435107" y="1297444"/>
              <a:chExt cx="2424549" cy="4924093"/>
            </a:xfrm>
          </p:grpSpPr>
          <p:sp>
            <p:nvSpPr>
              <p:cNvPr id="39" name="Flowchart: Or 38"/>
              <p:cNvSpPr>
                <a:spLocks noChangeAspect="1"/>
              </p:cNvSpPr>
              <p:nvPr/>
            </p:nvSpPr>
            <p:spPr bwMode="auto">
              <a:xfrm flipH="1">
                <a:off x="8703971" y="2021158"/>
                <a:ext cx="230724" cy="173193"/>
              </a:xfrm>
              <a:prstGeom prst="flowChartOr">
                <a:avLst/>
              </a:prstGeom>
              <a:noFill/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0" i="1" smtClean="0">
                  <a:solidFill>
                    <a:schemeClr val="bg2">
                      <a:lumMod val="60000"/>
                      <a:lumOff val="40000"/>
                    </a:schemeClr>
                  </a:solidFill>
                  <a:latin typeface="Cambria Math" panose="02040503050406030204" pitchFamily="18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0" name="Round Same Side Corner Rectangle 39"/>
                  <p:cNvSpPr/>
                  <p:nvPr/>
                </p:nvSpPr>
                <p:spPr bwMode="auto">
                  <a:xfrm rot="16200000">
                    <a:off x="8937426" y="795126"/>
                    <a:ext cx="207638" cy="1212274"/>
                  </a:xfrm>
                  <a:prstGeom prst="round2SameRect">
                    <a:avLst/>
                  </a:prstGeom>
                  <a:solidFill>
                    <a:srgbClr val="ECECFA"/>
                  </a:solidFill>
                  <a:ln w="12700" cap="flat" cmpd="sng" algn="ctr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800" i="1" smtClean="0">
                                  <a:solidFill>
                                    <a:schemeClr val="bg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800" b="0" i="1" smtClean="0">
                                  <a:solidFill>
                                    <a:schemeClr val="bg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sz="800" b="0" i="1" smtClean="0">
                                  <a:solidFill>
                                    <a:schemeClr val="bg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oMath>
                      </m:oMathPara>
                    </a14:m>
                    <a:endParaRPr lang="en-US" sz="800" dirty="0" smtClean="0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0" name="Round Same Side Corner Rectangle 3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16200000">
                    <a:off x="8937426" y="795126"/>
                    <a:ext cx="207638" cy="1212274"/>
                  </a:xfrm>
                  <a:prstGeom prst="round2SameRect">
                    <a:avLst/>
                  </a:prstGeom>
                  <a:blipFill rotWithShape="0">
                    <a:blip r:embed="rId6"/>
                    <a:stretch>
                      <a:fillRect/>
                    </a:stretch>
                  </a:blipFill>
                  <a:ln w="12700" cap="flat" cmpd="sng" algn="ctr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Round Same Side Corner Rectangle 40"/>
                  <p:cNvSpPr/>
                  <p:nvPr/>
                </p:nvSpPr>
                <p:spPr bwMode="auto">
                  <a:xfrm rot="5400000">
                    <a:off x="10149699" y="795126"/>
                    <a:ext cx="207638" cy="1212274"/>
                  </a:xfrm>
                  <a:prstGeom prst="round2SameRect">
                    <a:avLst/>
                  </a:prstGeom>
                  <a:solidFill>
                    <a:srgbClr val="ECECFA"/>
                  </a:solidFill>
                  <a:ln w="12700" cap="flat" cmpd="sng" algn="ctr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270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800" i="1" smtClean="0">
                                  <a:solidFill>
                                    <a:schemeClr val="bg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800" b="0" i="1" smtClean="0">
                                  <a:solidFill>
                                    <a:schemeClr val="bg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800" b="0" i="1" smtClean="0">
                                  <a:solidFill>
                                    <a:schemeClr val="bg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oMath>
                      </m:oMathPara>
                    </a14:m>
                    <a:endParaRPr lang="en-US" sz="800" dirty="0" smtClean="0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1" name="Round Same Side Corner Rectangle 4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5400000">
                    <a:off x="10149699" y="795126"/>
                    <a:ext cx="207638" cy="1212274"/>
                  </a:xfrm>
                  <a:prstGeom prst="round2SameRect">
                    <a:avLst/>
                  </a:prstGeom>
                  <a:blipFill rotWithShape="0">
                    <a:blip r:embed="rId7"/>
                    <a:stretch>
                      <a:fillRect/>
                    </a:stretch>
                  </a:blipFill>
                  <a:ln w="12700" cap="flat" cmpd="sng" algn="ctr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3" name="Rectangle 42"/>
                  <p:cNvSpPr>
                    <a:spLocks noChangeAspect="1"/>
                  </p:cNvSpPr>
                  <p:nvPr/>
                </p:nvSpPr>
                <p:spPr bwMode="auto">
                  <a:xfrm flipH="1">
                    <a:off x="9438565" y="1958953"/>
                    <a:ext cx="346086" cy="298538"/>
                  </a:xfrm>
                  <a:prstGeom prst="rect">
                    <a:avLst/>
                  </a:prstGeom>
                  <a:solidFill>
                    <a:srgbClr val="FCEDC8"/>
                  </a:solidFill>
                  <a:ln w="12700" cap="flat" cmpd="sng" algn="ctr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800" b="0" i="1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800" i="1" smtClean="0">
                                  <a:solidFill>
                                    <a:schemeClr val="bg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800" b="0" i="1" smtClean="0">
                                  <a:solidFill>
                                    <a:schemeClr val="bg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800" b="0" i="1" smtClean="0">
                                  <a:solidFill>
                                    <a:schemeClr val="bg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nb-NO" sz="800" b="0" i="1" smtClean="0">
                                      <a:solidFill>
                                        <a:schemeClr val="bg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800" b="0" i="1" smtClean="0">
                                      <a:solidFill>
                                        <a:schemeClr val="bg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nb-NO" sz="800" b="0" i="1" smtClean="0">
                                      <a:solidFill>
                                        <a:schemeClr val="bg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sub>
                          </m:sSub>
                        </m:oMath>
                      </m:oMathPara>
                    </a14:m>
                    <a:endParaRPr lang="en-US" sz="800" dirty="0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3" name="Rectangle 4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9438565" y="1958953"/>
                    <a:ext cx="346086" cy="298538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  <a:ln w="12700" cap="flat" cmpd="sng" algn="ctr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44" name="Straight Arrow Connector 43"/>
              <p:cNvCxnSpPr>
                <a:endCxn id="39" idx="0"/>
              </p:cNvCxnSpPr>
              <p:nvPr/>
            </p:nvCxnSpPr>
            <p:spPr bwMode="auto">
              <a:xfrm rot="5400000">
                <a:off x="8561295" y="1763120"/>
                <a:ext cx="516076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5" name="Elbow Connector 44"/>
              <p:cNvCxnSpPr>
                <a:endCxn id="43" idx="1"/>
              </p:cNvCxnSpPr>
              <p:nvPr/>
            </p:nvCxnSpPr>
            <p:spPr bwMode="auto">
              <a:xfrm rot="5400000">
                <a:off x="9827561" y="1466359"/>
                <a:ext cx="598953" cy="684774"/>
              </a:xfrm>
              <a:prstGeom prst="bentConnector2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6" name="Straight Arrow Connector 45"/>
              <p:cNvCxnSpPr>
                <a:stCxn id="43" idx="3"/>
                <a:endCxn id="39" idx="2"/>
              </p:cNvCxnSpPr>
              <p:nvPr/>
            </p:nvCxnSpPr>
            <p:spPr bwMode="auto">
              <a:xfrm rot="5400000" flipH="1">
                <a:off x="9186395" y="1856054"/>
                <a:ext cx="469" cy="50387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8" name="Flowchart: Or 47"/>
              <p:cNvSpPr>
                <a:spLocks noChangeAspect="1"/>
              </p:cNvSpPr>
              <p:nvPr/>
            </p:nvSpPr>
            <p:spPr bwMode="auto">
              <a:xfrm flipH="1">
                <a:off x="8698198" y="2899148"/>
                <a:ext cx="230724" cy="173032"/>
              </a:xfrm>
              <a:prstGeom prst="flowChartOr">
                <a:avLst/>
              </a:prstGeom>
              <a:noFill/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0" i="1" smtClean="0">
                  <a:solidFill>
                    <a:schemeClr val="bg2">
                      <a:lumMod val="60000"/>
                      <a:lumOff val="40000"/>
                    </a:schemeClr>
                  </a:solidFill>
                  <a:latin typeface="Cambria Math" panose="02040503050406030204" pitchFamily="18" charset="0"/>
                </a:endParaRPr>
              </a:p>
            </p:txBody>
          </p:sp>
          <p:cxnSp>
            <p:nvCxnSpPr>
              <p:cNvPr id="49" name="Straight Arrow Connector 48"/>
              <p:cNvCxnSpPr>
                <a:stCxn id="37" idx="3"/>
                <a:endCxn id="48" idx="2"/>
              </p:cNvCxnSpPr>
              <p:nvPr/>
            </p:nvCxnSpPr>
            <p:spPr bwMode="auto">
              <a:xfrm rot="5400000">
                <a:off x="9196453" y="2716178"/>
                <a:ext cx="1956" cy="537017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50" name="Rectangle 49"/>
              <p:cNvSpPr/>
              <p:nvPr/>
            </p:nvSpPr>
            <p:spPr bwMode="auto">
              <a:xfrm>
                <a:off x="10442033" y="2093297"/>
                <a:ext cx="54769" cy="50567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900" b="1" dirty="0" smtClean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52" name="Rectangle 51"/>
              <p:cNvSpPr/>
              <p:nvPr/>
            </p:nvSpPr>
            <p:spPr bwMode="auto">
              <a:xfrm>
                <a:off x="10437919" y="2636222"/>
                <a:ext cx="54769" cy="50567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900" b="1" dirty="0" smtClean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  <p:cxnSp>
            <p:nvCxnSpPr>
              <p:cNvPr id="53" name="Straight Arrow Connector 52"/>
              <p:cNvCxnSpPr>
                <a:stCxn id="60" idx="2"/>
                <a:endCxn id="48" idx="0"/>
              </p:cNvCxnSpPr>
              <p:nvPr/>
            </p:nvCxnSpPr>
            <p:spPr bwMode="auto">
              <a:xfrm rot="5400000">
                <a:off x="8725406" y="2800227"/>
                <a:ext cx="187076" cy="10767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54" name="Rectangle 53"/>
              <p:cNvSpPr/>
              <p:nvPr/>
            </p:nvSpPr>
            <p:spPr bwMode="auto">
              <a:xfrm>
                <a:off x="8796943" y="2395684"/>
                <a:ext cx="54769" cy="50567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900" b="1" dirty="0" smtClean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  <p:cxnSp>
            <p:nvCxnSpPr>
              <p:cNvPr id="55" name="Straight Arrow Connector 54"/>
              <p:cNvCxnSpPr>
                <a:stCxn id="54" idx="2"/>
                <a:endCxn id="39" idx="4"/>
              </p:cNvCxnSpPr>
              <p:nvPr/>
            </p:nvCxnSpPr>
            <p:spPr bwMode="auto">
              <a:xfrm rot="5400000" flipH="1">
                <a:off x="8695880" y="2317804"/>
                <a:ext cx="251900" cy="4994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8" name="Straight Arrow Connector 57"/>
              <p:cNvCxnSpPr/>
              <p:nvPr/>
            </p:nvCxnSpPr>
            <p:spPr bwMode="auto">
              <a:xfrm flipH="1" flipV="1">
                <a:off x="8817184" y="2443870"/>
                <a:ext cx="1656000" cy="24530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9" name="Elbow Connector 58"/>
              <p:cNvCxnSpPr>
                <a:stCxn id="52" idx="2"/>
                <a:endCxn id="37" idx="1"/>
              </p:cNvCxnSpPr>
              <p:nvPr/>
            </p:nvCxnSpPr>
            <p:spPr bwMode="auto">
              <a:xfrm rot="5400000">
                <a:off x="9976518" y="2494923"/>
                <a:ext cx="296919" cy="680651"/>
              </a:xfrm>
              <a:prstGeom prst="bentConnector2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60" name="Rectangle 59"/>
              <p:cNvSpPr/>
              <p:nvPr/>
            </p:nvSpPr>
            <p:spPr bwMode="auto">
              <a:xfrm>
                <a:off x="8796943" y="2661505"/>
                <a:ext cx="54769" cy="50567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900" b="1" dirty="0" smtClean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  <p:cxnSp>
            <p:nvCxnSpPr>
              <p:cNvPr id="61" name="Straight Arrow Connector 60"/>
              <p:cNvCxnSpPr/>
              <p:nvPr/>
            </p:nvCxnSpPr>
            <p:spPr bwMode="auto">
              <a:xfrm rot="5400000" flipH="1" flipV="1">
                <a:off x="10295365" y="2274546"/>
                <a:ext cx="339549" cy="386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2" name="Straight Arrow Connector 61"/>
              <p:cNvCxnSpPr/>
              <p:nvPr/>
            </p:nvCxnSpPr>
            <p:spPr bwMode="auto">
              <a:xfrm flipV="1">
                <a:off x="8816391" y="2444337"/>
                <a:ext cx="1652400" cy="272056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64" name="Rectangle 63"/>
              <p:cNvSpPr/>
              <p:nvPr/>
            </p:nvSpPr>
            <p:spPr bwMode="auto">
              <a:xfrm>
                <a:off x="10433050" y="3524329"/>
                <a:ext cx="54769" cy="50567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900" b="1" dirty="0" smtClean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  <p:cxnSp>
            <p:nvCxnSpPr>
              <p:cNvPr id="67" name="Straight Arrow Connector 66"/>
              <p:cNvCxnSpPr>
                <a:stCxn id="71" idx="2"/>
              </p:cNvCxnSpPr>
              <p:nvPr/>
            </p:nvCxnSpPr>
            <p:spPr bwMode="auto">
              <a:xfrm flipH="1">
                <a:off x="8814697" y="3600179"/>
                <a:ext cx="4762" cy="187076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68" name="Rectangle 67"/>
              <p:cNvSpPr/>
              <p:nvPr/>
            </p:nvSpPr>
            <p:spPr bwMode="auto">
              <a:xfrm>
                <a:off x="8792074" y="3283791"/>
                <a:ext cx="54769" cy="50567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900" b="1" dirty="0" smtClean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  <p:cxnSp>
            <p:nvCxnSpPr>
              <p:cNvPr id="69" name="Straight Arrow Connector 68"/>
              <p:cNvCxnSpPr>
                <a:stCxn id="68" idx="2"/>
                <a:endCxn id="48" idx="4"/>
              </p:cNvCxnSpPr>
              <p:nvPr/>
            </p:nvCxnSpPr>
            <p:spPr bwMode="auto">
              <a:xfrm rot="5400000" flipH="1">
                <a:off x="8685420" y="3200320"/>
                <a:ext cx="262178" cy="5898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0" name="Straight Arrow Connector 69"/>
              <p:cNvCxnSpPr/>
              <p:nvPr/>
            </p:nvCxnSpPr>
            <p:spPr bwMode="auto">
              <a:xfrm flipH="1" flipV="1">
                <a:off x="8812315" y="3331977"/>
                <a:ext cx="1656000" cy="24530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71" name="Rectangle 70"/>
              <p:cNvSpPr/>
              <p:nvPr/>
            </p:nvSpPr>
            <p:spPr bwMode="auto">
              <a:xfrm>
                <a:off x="8792074" y="3549612"/>
                <a:ext cx="54769" cy="50567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900" b="1" dirty="0" smtClean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  <p:cxnSp>
            <p:nvCxnSpPr>
              <p:cNvPr id="72" name="Straight Arrow Connector 71"/>
              <p:cNvCxnSpPr/>
              <p:nvPr/>
            </p:nvCxnSpPr>
            <p:spPr bwMode="auto">
              <a:xfrm rot="5400000" flipH="1">
                <a:off x="10283411" y="3162604"/>
                <a:ext cx="357792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3" name="Straight Arrow Connector 72"/>
              <p:cNvCxnSpPr/>
              <p:nvPr/>
            </p:nvCxnSpPr>
            <p:spPr bwMode="auto">
              <a:xfrm flipV="1">
                <a:off x="8811522" y="3332444"/>
                <a:ext cx="1652400" cy="272056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4" name="Rectangle 73"/>
                  <p:cNvSpPr>
                    <a:spLocks noChangeAspect="1"/>
                  </p:cNvSpPr>
                  <p:nvPr/>
                </p:nvSpPr>
                <p:spPr bwMode="auto">
                  <a:xfrm flipH="1">
                    <a:off x="9438565" y="4997523"/>
                    <a:ext cx="346086" cy="297614"/>
                  </a:xfrm>
                  <a:prstGeom prst="rect">
                    <a:avLst/>
                  </a:prstGeom>
                  <a:solidFill>
                    <a:srgbClr val="FCEDC8"/>
                  </a:solidFill>
                  <a:ln w="12700" cap="flat" cmpd="sng" algn="ctr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800" b="0" i="1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800" i="1" smtClean="0">
                                  <a:solidFill>
                                    <a:schemeClr val="bg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800" b="0" i="1" smtClean="0">
                                  <a:solidFill>
                                    <a:schemeClr val="bg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800" b="0" i="1" smtClean="0">
                                  <a:solidFill>
                                    <a:schemeClr val="bg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nb-NO" sz="800" b="0" i="1" smtClean="0">
                                      <a:solidFill>
                                        <a:schemeClr val="bg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800" b="0" i="1" smtClean="0">
                                      <a:solidFill>
                                        <a:schemeClr val="bg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nb-NO" sz="800" b="0" i="1" smtClean="0">
                                      <a:solidFill>
                                        <a:schemeClr val="bg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16</m:t>
                                  </m:r>
                                </m:sub>
                              </m:sSub>
                            </m:sub>
                          </m:sSub>
                        </m:oMath>
                      </m:oMathPara>
                    </a14:m>
                    <a:endParaRPr lang="en-US" sz="800" dirty="0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4" name="Rectangle 7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9438565" y="4997523"/>
                    <a:ext cx="346086" cy="297614"/>
                  </a:xfrm>
                  <a:prstGeom prst="rect">
                    <a:avLst/>
                  </a:prstGeom>
                  <a:blipFill rotWithShape="0">
                    <a:blip r:embed="rId9"/>
                    <a:stretch>
                      <a:fillRect/>
                    </a:stretch>
                  </a:blipFill>
                  <a:ln w="12700" cap="flat" cmpd="sng" algn="ctr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75" name="Flowchart: Or 74"/>
              <p:cNvSpPr>
                <a:spLocks noChangeAspect="1"/>
              </p:cNvSpPr>
              <p:nvPr/>
            </p:nvSpPr>
            <p:spPr bwMode="auto">
              <a:xfrm flipH="1">
                <a:off x="8689215" y="5057377"/>
                <a:ext cx="230724" cy="173032"/>
              </a:xfrm>
              <a:prstGeom prst="flowChartOr">
                <a:avLst/>
              </a:prstGeom>
              <a:noFill/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0" i="1" smtClean="0">
                  <a:solidFill>
                    <a:schemeClr val="bg2">
                      <a:lumMod val="60000"/>
                      <a:lumOff val="40000"/>
                    </a:schemeClr>
                  </a:solidFill>
                  <a:latin typeface="Cambria Math" panose="02040503050406030204" pitchFamily="18" charset="0"/>
                </a:endParaRPr>
              </a:p>
            </p:txBody>
          </p:sp>
          <p:cxnSp>
            <p:nvCxnSpPr>
              <p:cNvPr id="76" name="Straight Arrow Connector 75"/>
              <p:cNvCxnSpPr>
                <a:stCxn id="74" idx="3"/>
                <a:endCxn id="75" idx="2"/>
              </p:cNvCxnSpPr>
              <p:nvPr/>
            </p:nvCxnSpPr>
            <p:spPr bwMode="auto">
              <a:xfrm rot="5400000" flipH="1">
                <a:off x="9178034" y="4885799"/>
                <a:ext cx="2437" cy="518625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78" name="Rectangle 77"/>
              <p:cNvSpPr/>
              <p:nvPr/>
            </p:nvSpPr>
            <p:spPr bwMode="auto">
              <a:xfrm>
                <a:off x="10433050" y="3851476"/>
                <a:ext cx="54769" cy="50567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900" b="1" dirty="0" smtClean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79" name="Rectangle 78"/>
              <p:cNvSpPr/>
              <p:nvPr/>
            </p:nvSpPr>
            <p:spPr bwMode="auto">
              <a:xfrm>
                <a:off x="10428936" y="4794451"/>
                <a:ext cx="54769" cy="50567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900" b="1" dirty="0" smtClean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  <p:cxnSp>
            <p:nvCxnSpPr>
              <p:cNvPr id="81" name="Straight Arrow Connector 80"/>
              <p:cNvCxnSpPr>
                <a:stCxn id="86" idx="2"/>
                <a:endCxn id="75" idx="0"/>
              </p:cNvCxnSpPr>
              <p:nvPr/>
            </p:nvCxnSpPr>
            <p:spPr bwMode="auto">
              <a:xfrm rot="5400000">
                <a:off x="8716423" y="4958456"/>
                <a:ext cx="187076" cy="10767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82" name="Rectangle 81"/>
              <p:cNvSpPr/>
              <p:nvPr/>
            </p:nvSpPr>
            <p:spPr bwMode="auto">
              <a:xfrm>
                <a:off x="8787960" y="4553913"/>
                <a:ext cx="54769" cy="50567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900" b="1" dirty="0" smtClean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  <p:cxnSp>
            <p:nvCxnSpPr>
              <p:cNvPr id="83" name="Straight Arrow Connector 82"/>
              <p:cNvCxnSpPr>
                <a:stCxn id="82" idx="2"/>
              </p:cNvCxnSpPr>
              <p:nvPr/>
            </p:nvCxnSpPr>
            <p:spPr bwMode="auto">
              <a:xfrm flipV="1">
                <a:off x="8815345" y="4421855"/>
                <a:ext cx="1012" cy="182625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4" name="Straight Arrow Connector 83"/>
              <p:cNvCxnSpPr/>
              <p:nvPr/>
            </p:nvCxnSpPr>
            <p:spPr bwMode="auto">
              <a:xfrm flipH="1" flipV="1">
                <a:off x="8808201" y="4602099"/>
                <a:ext cx="1656000" cy="24530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5" name="Elbow Connector 84"/>
              <p:cNvCxnSpPr>
                <a:stCxn id="79" idx="2"/>
                <a:endCxn id="74" idx="1"/>
              </p:cNvCxnSpPr>
              <p:nvPr/>
            </p:nvCxnSpPr>
            <p:spPr bwMode="auto">
              <a:xfrm rot="5400000">
                <a:off x="9969829" y="4659840"/>
                <a:ext cx="301312" cy="671669"/>
              </a:xfrm>
              <a:prstGeom prst="bentConnector2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86" name="Rectangle 85"/>
              <p:cNvSpPr/>
              <p:nvPr/>
            </p:nvSpPr>
            <p:spPr bwMode="auto">
              <a:xfrm>
                <a:off x="8787960" y="4819734"/>
                <a:ext cx="54769" cy="50567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900" b="1" dirty="0" smtClean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  <p:cxnSp>
            <p:nvCxnSpPr>
              <p:cNvPr id="87" name="Straight Arrow Connector 86"/>
              <p:cNvCxnSpPr/>
              <p:nvPr/>
            </p:nvCxnSpPr>
            <p:spPr bwMode="auto">
              <a:xfrm flipV="1">
                <a:off x="10454738" y="4416558"/>
                <a:ext cx="3092" cy="187757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8" name="Straight Arrow Connector 87"/>
              <p:cNvCxnSpPr/>
              <p:nvPr/>
            </p:nvCxnSpPr>
            <p:spPr bwMode="auto">
              <a:xfrm flipV="1">
                <a:off x="8807408" y="4602566"/>
                <a:ext cx="1652400" cy="272056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0" name="Round Same Side Corner Rectangle 89"/>
                  <p:cNvSpPr/>
                  <p:nvPr/>
                </p:nvSpPr>
                <p:spPr bwMode="auto">
                  <a:xfrm rot="16200000">
                    <a:off x="8937425" y="5511581"/>
                    <a:ext cx="207638" cy="1212274"/>
                  </a:xfrm>
                  <a:prstGeom prst="round2SameRect">
                    <a:avLst/>
                  </a:prstGeom>
                  <a:solidFill>
                    <a:srgbClr val="ECECFA"/>
                  </a:solidFill>
                  <a:ln w="12700" cap="flat" cmpd="sng" algn="ctr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800" i="1" smtClean="0">
                                  <a:solidFill>
                                    <a:schemeClr val="bg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800" b="0" i="1" smtClean="0">
                                  <a:solidFill>
                                    <a:schemeClr val="bg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sz="800" b="0" i="1" smtClean="0">
                                  <a:solidFill>
                                    <a:schemeClr val="bg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16</m:t>
                              </m:r>
                            </m:sub>
                          </m:sSub>
                        </m:oMath>
                      </m:oMathPara>
                    </a14:m>
                    <a:endParaRPr lang="en-US" sz="800" dirty="0" smtClean="0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0" name="Round Same Side Corner Rectangle 8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16200000">
                    <a:off x="8937425" y="5511581"/>
                    <a:ext cx="207638" cy="1212274"/>
                  </a:xfrm>
                  <a:prstGeom prst="round2SameRect">
                    <a:avLst/>
                  </a:prstGeom>
                  <a:blipFill rotWithShape="0">
                    <a:blip r:embed="rId10"/>
                    <a:stretch>
                      <a:fillRect/>
                    </a:stretch>
                  </a:blipFill>
                  <a:ln w="12700" cap="flat" cmpd="sng" algn="ctr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1" name="Round Same Side Corner Rectangle 90"/>
                  <p:cNvSpPr/>
                  <p:nvPr/>
                </p:nvSpPr>
                <p:spPr bwMode="auto">
                  <a:xfrm rot="5400000">
                    <a:off x="10149700" y="5511581"/>
                    <a:ext cx="207638" cy="1212274"/>
                  </a:xfrm>
                  <a:prstGeom prst="round2SameRect">
                    <a:avLst/>
                  </a:prstGeom>
                  <a:solidFill>
                    <a:srgbClr val="ECECFA"/>
                  </a:solidFill>
                  <a:ln w="12700" cap="flat" cmpd="sng" algn="ctr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270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800" i="1" smtClean="0">
                                  <a:solidFill>
                                    <a:schemeClr val="bg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800" b="0" i="1" smtClean="0">
                                  <a:solidFill>
                                    <a:schemeClr val="bg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800" b="0" i="1" smtClean="0">
                                  <a:solidFill>
                                    <a:schemeClr val="bg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16</m:t>
                              </m:r>
                            </m:sub>
                          </m:sSub>
                        </m:oMath>
                      </m:oMathPara>
                    </a14:m>
                    <a:endParaRPr lang="en-US" sz="800" dirty="0" smtClean="0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1" name="Round Same Side Corner Rectangle 9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5400000">
                    <a:off x="10149700" y="5511581"/>
                    <a:ext cx="207638" cy="1212274"/>
                  </a:xfrm>
                  <a:prstGeom prst="round2SameRect">
                    <a:avLst/>
                  </a:prstGeom>
                  <a:blipFill rotWithShape="0">
                    <a:blip r:embed="rId11"/>
                    <a:stretch>
                      <a:fillRect/>
                    </a:stretch>
                  </a:blipFill>
                  <a:ln w="12700" cap="flat" cmpd="sng" algn="ctr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92" name="Straight Arrow Connector 91"/>
              <p:cNvCxnSpPr/>
              <p:nvPr/>
            </p:nvCxnSpPr>
            <p:spPr bwMode="auto">
              <a:xfrm rot="5400000" flipH="1">
                <a:off x="10286003" y="5295137"/>
                <a:ext cx="340637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94" name="Straight Arrow Connector 93"/>
              <p:cNvCxnSpPr/>
              <p:nvPr/>
            </p:nvCxnSpPr>
            <p:spPr bwMode="auto">
              <a:xfrm rot="5400000" flipH="1" flipV="1">
                <a:off x="9497208" y="4760345"/>
                <a:ext cx="272129" cy="1662892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96" name="Straight Arrow Connector 95"/>
              <p:cNvCxnSpPr/>
              <p:nvPr/>
            </p:nvCxnSpPr>
            <p:spPr bwMode="auto">
              <a:xfrm rot="5400000">
                <a:off x="8673769" y="5868782"/>
                <a:ext cx="281856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97" name="Straight Arrow Connector 96"/>
              <p:cNvCxnSpPr/>
              <p:nvPr/>
            </p:nvCxnSpPr>
            <p:spPr bwMode="auto">
              <a:xfrm rot="5400000">
                <a:off x="10315393" y="5868783"/>
                <a:ext cx="281857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98" name="Straight Arrow Connector 97"/>
              <p:cNvCxnSpPr>
                <a:endCxn id="75" idx="4"/>
              </p:cNvCxnSpPr>
              <p:nvPr/>
            </p:nvCxnSpPr>
            <p:spPr bwMode="auto">
              <a:xfrm rot="5400000" flipH="1">
                <a:off x="8680375" y="5354611"/>
                <a:ext cx="254406" cy="6003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99" name="Straight Arrow Connector 98"/>
              <p:cNvCxnSpPr/>
              <p:nvPr/>
            </p:nvCxnSpPr>
            <p:spPr bwMode="auto">
              <a:xfrm flipH="1" flipV="1">
                <a:off x="8809789" y="5476501"/>
                <a:ext cx="1654927" cy="255544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00" name="Straight Arrow Connector 99"/>
              <p:cNvCxnSpPr/>
              <p:nvPr/>
            </p:nvCxnSpPr>
            <p:spPr bwMode="auto">
              <a:xfrm flipV="1">
                <a:off x="10454584" y="3578495"/>
                <a:ext cx="3401" cy="206533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1" name="Rectangle 100"/>
                  <p:cNvSpPr/>
                  <p:nvPr/>
                </p:nvSpPr>
                <p:spPr>
                  <a:xfrm>
                    <a:off x="9376768" y="3983318"/>
                    <a:ext cx="446613" cy="409109"/>
                  </a:xfrm>
                  <a:prstGeom prst="rect">
                    <a:avLst/>
                  </a:prstGeom>
                  <a:ln w="12700">
                    <a:noFill/>
                  </a:ln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900" b="0" i="1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⋮</m:t>
                          </m:r>
                        </m:oMath>
                      </m:oMathPara>
                    </a14:m>
                    <a:endParaRPr lang="en-US" sz="900" dirty="0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01" name="Rectangle 10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376768" y="3983318"/>
                    <a:ext cx="446613" cy="409109"/>
                  </a:xfrm>
                  <a:prstGeom prst="rect">
                    <a:avLst/>
                  </a:prstGeom>
                  <a:blipFill rotWithShape="0">
                    <a:blip r:embed="rId12"/>
                    <a:stretch>
                      <a:fillRect/>
                    </a:stretch>
                  </a:blipFill>
                  <a:ln w="12700"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Rectangle 36"/>
                <p:cNvSpPr>
                  <a:spLocks noChangeAspect="1"/>
                </p:cNvSpPr>
                <p:nvPr/>
              </p:nvSpPr>
              <p:spPr bwMode="auto">
                <a:xfrm flipH="1">
                  <a:off x="9465940" y="2834901"/>
                  <a:ext cx="318712" cy="297614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solidFill>
                              <a:schemeClr val="bg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800" i="1" smtClean="0">
                                <a:solidFill>
                                  <a:schemeClr val="bg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800" b="0" i="1" smtClean="0">
                                <a:solidFill>
                                  <a:schemeClr val="bg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800" b="0" i="1" smtClean="0">
                                <a:solidFill>
                                  <a:schemeClr val="bg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sSub>
                              <m:sSubPr>
                                <m:ctrlPr>
                                  <a:rPr lang="nb-NO" sz="800" b="0" i="1" smtClean="0">
                                    <a:solidFill>
                                      <a:schemeClr val="bg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800" b="0" i="1" smtClean="0">
                                    <a:solidFill>
                                      <a:schemeClr val="bg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nb-NO" sz="800" b="0" i="1" smtClean="0">
                                    <a:solidFill>
                                      <a:schemeClr val="bg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</m:oMath>
                    </m:oMathPara>
                  </a14:m>
                  <a:endParaRPr lang="en-US" sz="8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37" name="Rectangle 3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465940" y="2834901"/>
                  <a:ext cx="318712" cy="297614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  <a:ln w="12700" cap="flat" cmpd="sng" algn="ctr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6" name="Flowchart: Connector 125"/>
              <p:cNvSpPr>
                <a:spLocks noChangeAspect="1"/>
              </p:cNvSpPr>
              <p:nvPr/>
            </p:nvSpPr>
            <p:spPr bwMode="auto">
              <a:xfrm>
                <a:off x="2482294" y="3685684"/>
                <a:ext cx="612000" cy="612000"/>
              </a:xfrm>
              <a:prstGeom prst="flowChartConnector">
                <a:avLst/>
              </a:prstGeom>
              <a:solidFill>
                <a:srgbClr val="FFFAEB"/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16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𝐼𝑃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6" name="Flowchart: Connector 1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82294" y="3685684"/>
                <a:ext cx="612000" cy="612000"/>
              </a:xfrm>
              <a:prstGeom prst="flowChartConnector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7" name="Flowchart: Connector 126"/>
              <p:cNvSpPr>
                <a:spLocks noChangeAspect="1"/>
              </p:cNvSpPr>
              <p:nvPr/>
            </p:nvSpPr>
            <p:spPr bwMode="auto">
              <a:xfrm>
                <a:off x="9018368" y="3685684"/>
                <a:ext cx="612000" cy="612000"/>
              </a:xfrm>
              <a:prstGeom prst="flowChartConnector">
                <a:avLst/>
              </a:prstGeom>
              <a:solidFill>
                <a:srgbClr val="FFFAEB"/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16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sz="14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7" name="Flowchart: Connector 1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018368" y="3685684"/>
                <a:ext cx="612000" cy="612000"/>
              </a:xfrm>
              <a:prstGeom prst="flowChartConnector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Rounded Rectangle 129"/>
              <p:cNvSpPr/>
              <p:nvPr/>
            </p:nvSpPr>
            <p:spPr bwMode="auto">
              <a:xfrm>
                <a:off x="1126946" y="2863242"/>
                <a:ext cx="556359" cy="2256883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𝟔𝟒</m:t>
                    </m:r>
                  </m:oMath>
                </a14:m>
                <a:r>
                  <a:rPr lang="en-US" sz="1600" b="1" dirty="0" smtClean="0"/>
                  <a:t> bits </a:t>
                </a:r>
                <a:endParaRPr lang="en-US" sz="1600" b="1" dirty="0"/>
              </a:p>
            </p:txBody>
          </p:sp>
        </mc:Choice>
        <mc:Fallback xmlns="">
          <p:sp>
            <p:nvSpPr>
              <p:cNvPr id="130" name="Rounded Rectangle 1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26946" y="2863242"/>
                <a:ext cx="556359" cy="2256883"/>
              </a:xfrm>
              <a:prstGeom prst="round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1" name="Rounded Rectangle 130"/>
              <p:cNvSpPr/>
              <p:nvPr/>
            </p:nvSpPr>
            <p:spPr bwMode="auto">
              <a:xfrm>
                <a:off x="10383353" y="2863310"/>
                <a:ext cx="556359" cy="2256883"/>
              </a:xfrm>
              <a:prstGeom prst="roundRect">
                <a:avLst/>
              </a:prstGeom>
              <a:solidFill>
                <a:srgbClr val="CFF9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𝟔𝟒</m:t>
                    </m:r>
                  </m:oMath>
                </a14:m>
                <a:r>
                  <a:rPr lang="en-US" sz="1600" b="1" dirty="0" smtClean="0"/>
                  <a:t> bits </a:t>
                </a:r>
                <a:endParaRPr lang="en-US" sz="1600" b="1" dirty="0"/>
              </a:p>
            </p:txBody>
          </p:sp>
        </mc:Choice>
        <mc:Fallback xmlns="">
          <p:sp>
            <p:nvSpPr>
              <p:cNvPr id="131" name="Rounded Rectangle 1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383353" y="2863310"/>
                <a:ext cx="556359" cy="2256883"/>
              </a:xfrm>
              <a:prstGeom prst="round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6" name="Straight Arrow Connector 145"/>
          <p:cNvCxnSpPr>
            <a:stCxn id="126" idx="6"/>
          </p:cNvCxnSpPr>
          <p:nvPr/>
        </p:nvCxnSpPr>
        <p:spPr bwMode="auto">
          <a:xfrm>
            <a:off x="3094294" y="3991684"/>
            <a:ext cx="366456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0" name="Straight Arrow Connector 149"/>
          <p:cNvCxnSpPr>
            <a:endCxn id="127" idx="2"/>
          </p:cNvCxnSpPr>
          <p:nvPr/>
        </p:nvCxnSpPr>
        <p:spPr bwMode="auto">
          <a:xfrm>
            <a:off x="8618538" y="3991684"/>
            <a:ext cx="39983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9" name="TextBox 158"/>
              <p:cNvSpPr txBox="1"/>
              <p:nvPr/>
            </p:nvSpPr>
            <p:spPr>
              <a:xfrm>
                <a:off x="4684273" y="5636940"/>
                <a:ext cx="230050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: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48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32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32</m:t>
                          </m:r>
                        </m:sup>
                      </m:sSup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159" name="TextBox 1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4273" y="5636940"/>
                <a:ext cx="2300502" cy="215444"/>
              </a:xfrm>
              <a:prstGeom prst="rect">
                <a:avLst/>
              </a:prstGeom>
              <a:blipFill rotWithShape="0">
                <a:blip r:embed="rId18"/>
                <a:stretch>
                  <a:fillRect l="-1058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0" name="Straight Arrow Connector 159"/>
          <p:cNvCxnSpPr/>
          <p:nvPr/>
        </p:nvCxnSpPr>
        <p:spPr bwMode="auto">
          <a:xfrm>
            <a:off x="4332477" y="4122609"/>
            <a:ext cx="417413" cy="1522539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4" name="Straight Arrow Connector 163"/>
          <p:cNvCxnSpPr/>
          <p:nvPr/>
        </p:nvCxnSpPr>
        <p:spPr bwMode="auto">
          <a:xfrm flipH="1">
            <a:off x="4786121" y="4101252"/>
            <a:ext cx="431701" cy="1543896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9" name="Straight Arrow Connector 168"/>
          <p:cNvCxnSpPr/>
          <p:nvPr/>
        </p:nvCxnSpPr>
        <p:spPr bwMode="auto">
          <a:xfrm flipH="1">
            <a:off x="4828997" y="4122609"/>
            <a:ext cx="2638541" cy="1529547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644489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435108" y="1221217"/>
            <a:ext cx="2424548" cy="5000324"/>
            <a:chOff x="8435108" y="1221217"/>
            <a:chExt cx="2424548" cy="5000324"/>
          </a:xfrm>
        </p:grpSpPr>
        <p:sp>
          <p:nvSpPr>
            <p:cNvPr id="15" name="Flowchart: Or 14"/>
            <p:cNvSpPr/>
            <p:nvPr/>
          </p:nvSpPr>
          <p:spPr bwMode="auto">
            <a:xfrm flipH="1">
              <a:off x="8703972" y="2021157"/>
              <a:ext cx="24273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 smtClean="0">
                <a:latin typeface="Cambria Math" panose="020405030504060302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ound Same Side Corner Rectangle 15"/>
                <p:cNvSpPr/>
                <p:nvPr/>
              </p:nvSpPr>
              <p:spPr bwMode="auto">
                <a:xfrm rot="16200000">
                  <a:off x="8908470" y="747855"/>
                  <a:ext cx="265549" cy="1212274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sz="1600" dirty="0" smtClean="0"/>
                </a:p>
              </p:txBody>
            </p:sp>
          </mc:Choice>
          <mc:Fallback xmlns="">
            <p:sp>
              <p:nvSpPr>
                <p:cNvPr id="16" name="Round Same Side Corner Rectangle 1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8908470" y="747855"/>
                  <a:ext cx="265549" cy="1212274"/>
                </a:xfrm>
                <a:prstGeom prst="round2Same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Round Same Side Corner Rectangle 16"/>
                <p:cNvSpPr/>
                <p:nvPr/>
              </p:nvSpPr>
              <p:spPr bwMode="auto">
                <a:xfrm rot="5400000">
                  <a:off x="10120744" y="747856"/>
                  <a:ext cx="265549" cy="1212274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sz="1600" dirty="0" smtClean="0"/>
                </a:p>
              </p:txBody>
            </p:sp>
          </mc:Choice>
          <mc:Fallback xmlns="">
            <p:sp>
              <p:nvSpPr>
                <p:cNvPr id="17" name="Round Same Side Corner Rectangle 1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10120744" y="747856"/>
                  <a:ext cx="265549" cy="1212274"/>
                </a:xfrm>
                <a:prstGeom prst="round2Same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/>
                <p:cNvSpPr/>
                <p:nvPr/>
              </p:nvSpPr>
              <p:spPr bwMode="auto">
                <a:xfrm flipH="1">
                  <a:off x="9409249" y="1920024"/>
                  <a:ext cx="476261" cy="444735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sSub>
                              <m:sSubPr>
                                <m:ctrlP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2" name="Rectangle 2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409249" y="1920024"/>
                  <a:ext cx="476261" cy="444735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3" name="Straight Arrow Connector 22"/>
            <p:cNvCxnSpPr>
              <a:endCxn id="15" idx="0"/>
            </p:cNvCxnSpPr>
            <p:nvPr/>
          </p:nvCxnSpPr>
          <p:spPr bwMode="auto">
            <a:xfrm>
              <a:off x="8825340" y="1486767"/>
              <a:ext cx="0" cy="53439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Elbow Connector 23"/>
            <p:cNvCxnSpPr>
              <a:endCxn id="22" idx="1"/>
            </p:cNvCxnSpPr>
            <p:nvPr/>
          </p:nvCxnSpPr>
          <p:spPr bwMode="auto">
            <a:xfrm rot="5400000">
              <a:off x="9849652" y="1522625"/>
              <a:ext cx="655625" cy="583908"/>
            </a:xfrm>
            <a:prstGeom prst="bentConnector2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Arrow Connector 24"/>
            <p:cNvCxnSpPr>
              <a:stCxn id="22" idx="3"/>
              <a:endCxn id="15" idx="2"/>
            </p:cNvCxnSpPr>
            <p:nvPr/>
          </p:nvCxnSpPr>
          <p:spPr bwMode="auto">
            <a:xfrm flipH="1">
              <a:off x="8946709" y="2142392"/>
              <a:ext cx="462540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7" name="Flowchart: Or 26"/>
            <p:cNvSpPr/>
            <p:nvPr/>
          </p:nvSpPr>
          <p:spPr bwMode="auto">
            <a:xfrm flipH="1">
              <a:off x="8698198" y="2899148"/>
              <a:ext cx="24273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28" name="Straight Arrow Connector 27"/>
            <p:cNvCxnSpPr>
              <a:stCxn id="26" idx="3"/>
              <a:endCxn id="27" idx="2"/>
            </p:cNvCxnSpPr>
            <p:nvPr/>
          </p:nvCxnSpPr>
          <p:spPr bwMode="auto">
            <a:xfrm flipH="1">
              <a:off x="8940935" y="3020383"/>
              <a:ext cx="468313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9" name="Rectangle 28"/>
            <p:cNvSpPr/>
            <p:nvPr/>
          </p:nvSpPr>
          <p:spPr bwMode="auto">
            <a:xfrm>
              <a:off x="10442033" y="2093297"/>
              <a:ext cx="54769" cy="50567"/>
            </a:xfrm>
            <a:prstGeom prst="rect">
              <a:avLst/>
            </a:prstGeom>
            <a:noFill/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b="1" dirty="0" smtClean="0"/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10437919" y="2636222"/>
              <a:ext cx="54769" cy="50567"/>
            </a:xfrm>
            <a:prstGeom prst="rect">
              <a:avLst/>
            </a:prstGeom>
            <a:noFill/>
            <a:ln w="31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b="1" dirty="0" smtClean="0"/>
            </a:p>
          </p:txBody>
        </p:sp>
        <p:cxnSp>
          <p:nvCxnSpPr>
            <p:cNvPr id="31" name="Straight Arrow Connector 30"/>
            <p:cNvCxnSpPr>
              <a:stCxn id="36" idx="2"/>
              <a:endCxn id="27" idx="0"/>
            </p:cNvCxnSpPr>
            <p:nvPr/>
          </p:nvCxnSpPr>
          <p:spPr bwMode="auto">
            <a:xfrm flipH="1">
              <a:off x="8819566" y="2712072"/>
              <a:ext cx="4762" cy="18707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2" name="Rectangle 31"/>
            <p:cNvSpPr/>
            <p:nvPr/>
          </p:nvSpPr>
          <p:spPr bwMode="auto">
            <a:xfrm>
              <a:off x="8796943" y="2395684"/>
              <a:ext cx="54769" cy="50567"/>
            </a:xfrm>
            <a:prstGeom prst="rect">
              <a:avLst/>
            </a:prstGeom>
            <a:noFill/>
            <a:ln w="31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b="1" dirty="0" smtClean="0"/>
            </a:p>
          </p:txBody>
        </p:sp>
        <p:cxnSp>
          <p:nvCxnSpPr>
            <p:cNvPr id="33" name="Straight Arrow Connector 32"/>
            <p:cNvCxnSpPr>
              <a:stCxn id="32" idx="2"/>
              <a:endCxn id="15" idx="4"/>
            </p:cNvCxnSpPr>
            <p:nvPr/>
          </p:nvCxnSpPr>
          <p:spPr bwMode="auto">
            <a:xfrm flipV="1">
              <a:off x="8824328" y="2263626"/>
              <a:ext cx="1012" cy="18262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" name="Straight Arrow Connector 33"/>
            <p:cNvCxnSpPr/>
            <p:nvPr/>
          </p:nvCxnSpPr>
          <p:spPr bwMode="auto">
            <a:xfrm flipH="1" flipV="1">
              <a:off x="8817184" y="2443870"/>
              <a:ext cx="1656000" cy="24530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" name="Elbow Connector 34"/>
            <p:cNvCxnSpPr>
              <a:stCxn id="30" idx="2"/>
              <a:endCxn id="26" idx="1"/>
            </p:cNvCxnSpPr>
            <p:nvPr/>
          </p:nvCxnSpPr>
          <p:spPr bwMode="auto">
            <a:xfrm rot="5400000">
              <a:off x="10008610" y="2563689"/>
              <a:ext cx="333594" cy="579795"/>
            </a:xfrm>
            <a:prstGeom prst="bentConnector2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6" name="Rectangle 35"/>
            <p:cNvSpPr/>
            <p:nvPr/>
          </p:nvSpPr>
          <p:spPr bwMode="auto">
            <a:xfrm>
              <a:off x="8796943" y="2661505"/>
              <a:ext cx="54769" cy="50567"/>
            </a:xfrm>
            <a:prstGeom prst="rect">
              <a:avLst/>
            </a:prstGeom>
            <a:noFill/>
            <a:ln w="31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b="1" dirty="0" smtClean="0"/>
            </a:p>
          </p:txBody>
        </p:sp>
        <p:cxnSp>
          <p:nvCxnSpPr>
            <p:cNvPr id="37" name="Straight Arrow Connector 36"/>
            <p:cNvCxnSpPr/>
            <p:nvPr/>
          </p:nvCxnSpPr>
          <p:spPr bwMode="auto">
            <a:xfrm flipV="1">
              <a:off x="10463210" y="2143864"/>
              <a:ext cx="4115" cy="30238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" name="Straight Arrow Connector 37"/>
            <p:cNvCxnSpPr/>
            <p:nvPr/>
          </p:nvCxnSpPr>
          <p:spPr bwMode="auto">
            <a:xfrm flipV="1">
              <a:off x="8816391" y="2444337"/>
              <a:ext cx="1652400" cy="27205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3" name="Rectangle 42"/>
            <p:cNvSpPr/>
            <p:nvPr/>
          </p:nvSpPr>
          <p:spPr bwMode="auto">
            <a:xfrm>
              <a:off x="10433050" y="3524329"/>
              <a:ext cx="54769" cy="50567"/>
            </a:xfrm>
            <a:prstGeom prst="rect">
              <a:avLst/>
            </a:prstGeom>
            <a:noFill/>
            <a:ln w="31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b="1" dirty="0" smtClean="0"/>
            </a:p>
          </p:txBody>
        </p:sp>
        <p:cxnSp>
          <p:nvCxnSpPr>
            <p:cNvPr id="44" name="Straight Arrow Connector 43"/>
            <p:cNvCxnSpPr>
              <a:stCxn id="49" idx="2"/>
            </p:cNvCxnSpPr>
            <p:nvPr/>
          </p:nvCxnSpPr>
          <p:spPr bwMode="auto">
            <a:xfrm flipH="1">
              <a:off x="8814697" y="3600179"/>
              <a:ext cx="4762" cy="18707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5" name="Rectangle 44"/>
            <p:cNvSpPr/>
            <p:nvPr/>
          </p:nvSpPr>
          <p:spPr bwMode="auto">
            <a:xfrm>
              <a:off x="8792074" y="3283791"/>
              <a:ext cx="54769" cy="50567"/>
            </a:xfrm>
            <a:prstGeom prst="rect">
              <a:avLst/>
            </a:prstGeom>
            <a:noFill/>
            <a:ln w="31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b="1" dirty="0" smtClean="0"/>
            </a:p>
          </p:txBody>
        </p:sp>
        <p:cxnSp>
          <p:nvCxnSpPr>
            <p:cNvPr id="46" name="Straight Arrow Connector 45"/>
            <p:cNvCxnSpPr>
              <a:stCxn id="45" idx="2"/>
              <a:endCxn id="27" idx="4"/>
            </p:cNvCxnSpPr>
            <p:nvPr/>
          </p:nvCxnSpPr>
          <p:spPr bwMode="auto">
            <a:xfrm flipV="1">
              <a:off x="8819459" y="3141617"/>
              <a:ext cx="107" cy="19274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" name="Straight Arrow Connector 46"/>
            <p:cNvCxnSpPr/>
            <p:nvPr/>
          </p:nvCxnSpPr>
          <p:spPr bwMode="auto">
            <a:xfrm flipH="1" flipV="1">
              <a:off x="8812315" y="3331977"/>
              <a:ext cx="1656000" cy="24530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9" name="Rectangle 48"/>
            <p:cNvSpPr/>
            <p:nvPr/>
          </p:nvSpPr>
          <p:spPr bwMode="auto">
            <a:xfrm>
              <a:off x="8792074" y="3549612"/>
              <a:ext cx="54769" cy="50567"/>
            </a:xfrm>
            <a:prstGeom prst="rect">
              <a:avLst/>
            </a:prstGeom>
            <a:noFill/>
            <a:ln w="31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b="1" dirty="0" smtClean="0"/>
            </a:p>
          </p:txBody>
        </p:sp>
        <p:cxnSp>
          <p:nvCxnSpPr>
            <p:cNvPr id="50" name="Straight Arrow Connector 49"/>
            <p:cNvCxnSpPr/>
            <p:nvPr/>
          </p:nvCxnSpPr>
          <p:spPr bwMode="auto">
            <a:xfrm flipV="1">
              <a:off x="10462309" y="3005525"/>
              <a:ext cx="0" cy="33597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" name="Straight Arrow Connector 50"/>
            <p:cNvCxnSpPr/>
            <p:nvPr/>
          </p:nvCxnSpPr>
          <p:spPr bwMode="auto">
            <a:xfrm flipV="1">
              <a:off x="8811522" y="3332444"/>
              <a:ext cx="1652400" cy="27205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Rectangle 52"/>
                <p:cNvSpPr/>
                <p:nvPr/>
              </p:nvSpPr>
              <p:spPr bwMode="auto">
                <a:xfrm flipH="1">
                  <a:off x="9400265" y="4956244"/>
                  <a:ext cx="476261" cy="444735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sSub>
                              <m:sSubPr>
                                <m:ctrlP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16</m:t>
                                </m:r>
                              </m:sub>
                            </m:sSub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3" name="Rectangle 5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400265" y="4956244"/>
                  <a:ext cx="476261" cy="444735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l="-2469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4" name="Flowchart: Or 53"/>
            <p:cNvSpPr/>
            <p:nvPr/>
          </p:nvSpPr>
          <p:spPr bwMode="auto">
            <a:xfrm flipH="1">
              <a:off x="8689215" y="5057377"/>
              <a:ext cx="24273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55" name="Straight Arrow Connector 54"/>
            <p:cNvCxnSpPr>
              <a:stCxn id="53" idx="3"/>
              <a:endCxn id="54" idx="2"/>
            </p:cNvCxnSpPr>
            <p:nvPr/>
          </p:nvCxnSpPr>
          <p:spPr bwMode="auto">
            <a:xfrm flipH="1">
              <a:off x="8931952" y="5178612"/>
              <a:ext cx="468313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6" name="Rectangle 55"/>
            <p:cNvSpPr/>
            <p:nvPr/>
          </p:nvSpPr>
          <p:spPr bwMode="auto">
            <a:xfrm>
              <a:off x="10433050" y="3851476"/>
              <a:ext cx="54769" cy="50567"/>
            </a:xfrm>
            <a:prstGeom prst="rect">
              <a:avLst/>
            </a:prstGeom>
            <a:noFill/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b="1" dirty="0" smtClean="0"/>
            </a:p>
          </p:txBody>
        </p:sp>
        <p:sp>
          <p:nvSpPr>
            <p:cNvPr id="57" name="Rectangle 56"/>
            <p:cNvSpPr/>
            <p:nvPr/>
          </p:nvSpPr>
          <p:spPr bwMode="auto">
            <a:xfrm>
              <a:off x="10428936" y="4794451"/>
              <a:ext cx="54769" cy="50567"/>
            </a:xfrm>
            <a:prstGeom prst="rect">
              <a:avLst/>
            </a:prstGeom>
            <a:noFill/>
            <a:ln w="31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b="1" dirty="0" smtClean="0"/>
            </a:p>
          </p:txBody>
        </p:sp>
        <p:cxnSp>
          <p:nvCxnSpPr>
            <p:cNvPr id="58" name="Straight Arrow Connector 57"/>
            <p:cNvCxnSpPr>
              <a:stCxn id="63" idx="2"/>
              <a:endCxn id="54" idx="0"/>
            </p:cNvCxnSpPr>
            <p:nvPr/>
          </p:nvCxnSpPr>
          <p:spPr bwMode="auto">
            <a:xfrm flipH="1">
              <a:off x="8810583" y="4870301"/>
              <a:ext cx="4762" cy="18707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9" name="Rectangle 58"/>
            <p:cNvSpPr/>
            <p:nvPr/>
          </p:nvSpPr>
          <p:spPr bwMode="auto">
            <a:xfrm>
              <a:off x="8787960" y="4553913"/>
              <a:ext cx="54769" cy="50567"/>
            </a:xfrm>
            <a:prstGeom prst="rect">
              <a:avLst/>
            </a:prstGeom>
            <a:noFill/>
            <a:ln w="31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b="1" dirty="0" smtClean="0"/>
            </a:p>
          </p:txBody>
        </p:sp>
        <p:cxnSp>
          <p:nvCxnSpPr>
            <p:cNvPr id="60" name="Straight Arrow Connector 59"/>
            <p:cNvCxnSpPr>
              <a:stCxn id="59" idx="2"/>
            </p:cNvCxnSpPr>
            <p:nvPr/>
          </p:nvCxnSpPr>
          <p:spPr bwMode="auto">
            <a:xfrm flipV="1">
              <a:off x="8815345" y="4421855"/>
              <a:ext cx="1012" cy="18262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1" name="Straight Arrow Connector 60"/>
            <p:cNvCxnSpPr/>
            <p:nvPr/>
          </p:nvCxnSpPr>
          <p:spPr bwMode="auto">
            <a:xfrm flipH="1" flipV="1">
              <a:off x="8808201" y="4602099"/>
              <a:ext cx="1656000" cy="24530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2" name="Elbow Connector 61"/>
            <p:cNvCxnSpPr>
              <a:stCxn id="57" idx="2"/>
              <a:endCxn id="53" idx="1"/>
            </p:cNvCxnSpPr>
            <p:nvPr/>
          </p:nvCxnSpPr>
          <p:spPr bwMode="auto">
            <a:xfrm rot="5400000">
              <a:off x="9999627" y="4721918"/>
              <a:ext cx="333594" cy="579795"/>
            </a:xfrm>
            <a:prstGeom prst="bentConnector2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3" name="Rectangle 62"/>
            <p:cNvSpPr/>
            <p:nvPr/>
          </p:nvSpPr>
          <p:spPr bwMode="auto">
            <a:xfrm>
              <a:off x="8787960" y="4819734"/>
              <a:ext cx="54769" cy="50567"/>
            </a:xfrm>
            <a:prstGeom prst="rect">
              <a:avLst/>
            </a:prstGeom>
            <a:noFill/>
            <a:ln w="31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b="1" dirty="0" smtClean="0"/>
            </a:p>
          </p:txBody>
        </p:sp>
        <p:cxnSp>
          <p:nvCxnSpPr>
            <p:cNvPr id="64" name="Straight Arrow Connector 63"/>
            <p:cNvCxnSpPr/>
            <p:nvPr/>
          </p:nvCxnSpPr>
          <p:spPr bwMode="auto">
            <a:xfrm flipV="1">
              <a:off x="10454738" y="4416558"/>
              <a:ext cx="3092" cy="18775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5" name="Straight Arrow Connector 64"/>
            <p:cNvCxnSpPr/>
            <p:nvPr/>
          </p:nvCxnSpPr>
          <p:spPr bwMode="auto">
            <a:xfrm flipV="1">
              <a:off x="8807408" y="4602566"/>
              <a:ext cx="1652400" cy="27205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Round Same Side Corner Rectangle 65"/>
                <p:cNvSpPr/>
                <p:nvPr/>
              </p:nvSpPr>
              <p:spPr bwMode="auto">
                <a:xfrm rot="16200000">
                  <a:off x="8908470" y="5482627"/>
                  <a:ext cx="265549" cy="1212274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16</m:t>
                            </m:r>
                          </m:sub>
                        </m:sSub>
                      </m:oMath>
                    </m:oMathPara>
                  </a14:m>
                  <a:endParaRPr lang="en-US" sz="1600" dirty="0" smtClean="0"/>
                </a:p>
              </p:txBody>
            </p:sp>
          </mc:Choice>
          <mc:Fallback xmlns="">
            <p:sp>
              <p:nvSpPr>
                <p:cNvPr id="66" name="Round Same Side Corner Rectangle 6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8908470" y="5482627"/>
                  <a:ext cx="265549" cy="1212274"/>
                </a:xfrm>
                <a:prstGeom prst="round2Same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Round Same Side Corner Rectangle 66"/>
                <p:cNvSpPr/>
                <p:nvPr/>
              </p:nvSpPr>
              <p:spPr bwMode="auto">
                <a:xfrm rot="5400000">
                  <a:off x="10120744" y="5482629"/>
                  <a:ext cx="265550" cy="1212274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16</m:t>
                            </m:r>
                          </m:sub>
                        </m:sSub>
                      </m:oMath>
                    </m:oMathPara>
                  </a14:m>
                  <a:endParaRPr lang="en-US" sz="1600" dirty="0" smtClean="0"/>
                </a:p>
              </p:txBody>
            </p:sp>
          </mc:Choice>
          <mc:Fallback xmlns="">
            <p:sp>
              <p:nvSpPr>
                <p:cNvPr id="67" name="Round Same Side Corner Rectangle 6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10120744" y="5482629"/>
                  <a:ext cx="265550" cy="1212274"/>
                </a:xfrm>
                <a:prstGeom prst="round2Same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8" name="Straight Arrow Connector 67"/>
            <p:cNvCxnSpPr/>
            <p:nvPr/>
          </p:nvCxnSpPr>
          <p:spPr bwMode="auto">
            <a:xfrm flipV="1">
              <a:off x="10448646" y="5155326"/>
              <a:ext cx="4115" cy="30238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9" name="Straight Arrow Connector 68"/>
            <p:cNvCxnSpPr/>
            <p:nvPr/>
          </p:nvCxnSpPr>
          <p:spPr bwMode="auto">
            <a:xfrm flipV="1">
              <a:off x="8801827" y="5455799"/>
              <a:ext cx="1652400" cy="27205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0" name="Straight Arrow Connector 69"/>
            <p:cNvCxnSpPr/>
            <p:nvPr/>
          </p:nvCxnSpPr>
          <p:spPr bwMode="auto">
            <a:xfrm>
              <a:off x="8814697" y="5727855"/>
              <a:ext cx="0" cy="22554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1" name="Straight Arrow Connector 70"/>
            <p:cNvCxnSpPr/>
            <p:nvPr/>
          </p:nvCxnSpPr>
          <p:spPr bwMode="auto">
            <a:xfrm>
              <a:off x="10456322" y="5727855"/>
              <a:ext cx="0" cy="22554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2" name="Straight Arrow Connector 71"/>
            <p:cNvCxnSpPr>
              <a:endCxn id="54" idx="4"/>
            </p:cNvCxnSpPr>
            <p:nvPr/>
          </p:nvCxnSpPr>
          <p:spPr bwMode="auto">
            <a:xfrm flipV="1">
              <a:off x="8810583" y="5299846"/>
              <a:ext cx="0" cy="18496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3" name="Straight Arrow Connector 72"/>
            <p:cNvCxnSpPr/>
            <p:nvPr/>
          </p:nvCxnSpPr>
          <p:spPr bwMode="auto">
            <a:xfrm flipH="1" flipV="1">
              <a:off x="8809789" y="5476501"/>
              <a:ext cx="1654927" cy="25554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4" name="Straight Arrow Connector 73"/>
            <p:cNvCxnSpPr/>
            <p:nvPr/>
          </p:nvCxnSpPr>
          <p:spPr bwMode="auto">
            <a:xfrm flipV="1">
              <a:off x="10454584" y="3578495"/>
              <a:ext cx="3401" cy="20653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Rectangle 1"/>
                <p:cNvSpPr/>
                <p:nvPr/>
              </p:nvSpPr>
              <p:spPr>
                <a:xfrm>
                  <a:off x="9475748" y="3873946"/>
                  <a:ext cx="320921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⋮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" name="Rectangle 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75748" y="3873946"/>
                  <a:ext cx="320921" cy="369332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Isosceles Triangle 2"/>
          <p:cNvSpPr/>
          <p:nvPr/>
        </p:nvSpPr>
        <p:spPr bwMode="auto">
          <a:xfrm rot="5400000">
            <a:off x="5586730" y="1234710"/>
            <a:ext cx="3857984" cy="4721606"/>
          </a:xfrm>
          <a:prstGeom prst="triangle">
            <a:avLst>
              <a:gd name="adj" fmla="val 33612"/>
            </a:avLst>
          </a:prstGeom>
          <a:solidFill>
            <a:schemeClr val="bg1">
              <a:lumMod val="95000"/>
              <a:alpha val="89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 smtClean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 round function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46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671709" y="1666521"/>
            <a:ext cx="4104000" cy="3857984"/>
            <a:chOff x="2602523" y="1107831"/>
            <a:chExt cx="5961185" cy="560384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ounded Rectangle 6"/>
                <p:cNvSpPr/>
                <p:nvPr/>
              </p:nvSpPr>
              <p:spPr bwMode="auto">
                <a:xfrm>
                  <a:off x="2602523" y="1107831"/>
                  <a:ext cx="5961185" cy="5603841"/>
                </a:xfrm>
                <a:prstGeom prst="round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7" name="Rounded 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602523" y="1107831"/>
                  <a:ext cx="5961185" cy="5603841"/>
                </a:xfrm>
                <a:prstGeom prst="round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55929" y="1907074"/>
              <a:ext cx="3806064" cy="4312270"/>
            </a:xfrm>
            <a:prstGeom prst="rect">
              <a:avLst/>
            </a:prstGeom>
          </p:spPr>
        </p:pic>
      </p:grpSp>
      <p:grpSp>
        <p:nvGrpSpPr>
          <p:cNvPr id="18" name="Group 17"/>
          <p:cNvGrpSpPr/>
          <p:nvPr/>
        </p:nvGrpSpPr>
        <p:grpSpPr>
          <a:xfrm>
            <a:off x="4916938" y="4090323"/>
            <a:ext cx="4879731" cy="1280746"/>
            <a:chOff x="5931144" y="4596179"/>
            <a:chExt cx="4879731" cy="1280746"/>
          </a:xfrm>
          <a:solidFill>
            <a:srgbClr val="FFD69F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ounded Rectangle 12"/>
                <p:cNvSpPr/>
                <p:nvPr/>
              </p:nvSpPr>
              <p:spPr bwMode="auto">
                <a:xfrm>
                  <a:off x="5978769" y="4918377"/>
                  <a:ext cx="4832106" cy="958548"/>
                </a:xfrm>
                <a:prstGeom prst="roundRect">
                  <a:avLst/>
                </a:prstGeom>
                <a:grpFill/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b="1" dirty="0" smtClean="0"/>
                    <a:t>S-box: </a:t>
                  </a:r>
                  <a:r>
                    <a:rPr lang="en-US" dirty="0" smtClean="0"/>
                    <a:t>function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a14:m>
                  <a:endParaRPr lang="nb-NO" b="0" dirty="0" smtClean="0"/>
                </a:p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dirty="0" smtClean="0"/>
                    <a:t>Implemented as a look-up table</a:t>
                  </a:r>
                  <a:endParaRPr lang="en-US" dirty="0"/>
                </a:p>
              </p:txBody>
            </p:sp>
          </mc:Choice>
          <mc:Fallback xmlns="">
            <p:sp>
              <p:nvSpPr>
                <p:cNvPr id="13" name="Rounded 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78769" y="4918377"/>
                  <a:ext cx="4832106" cy="958548"/>
                </a:xfrm>
                <a:prstGeom prst="round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" name="Straight Arrow Connector 13"/>
            <p:cNvCxnSpPr/>
            <p:nvPr/>
          </p:nvCxnSpPr>
          <p:spPr bwMode="auto">
            <a:xfrm flipH="1" flipV="1">
              <a:off x="5931144" y="4596179"/>
              <a:ext cx="698251" cy="322198"/>
            </a:xfrm>
            <a:prstGeom prst="straightConnector1">
              <a:avLst/>
            </a:prstGeom>
            <a:grp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 bwMode="auto">
              <a:xfrm flipH="1">
                <a:off x="9409248" y="2798015"/>
                <a:ext cx="476261" cy="444735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9409248" y="2798015"/>
                <a:ext cx="476261" cy="444735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5" name="Group 74"/>
          <p:cNvGrpSpPr/>
          <p:nvPr/>
        </p:nvGrpSpPr>
        <p:grpSpPr>
          <a:xfrm>
            <a:off x="6721716" y="343883"/>
            <a:ext cx="5074406" cy="3552084"/>
            <a:chOff x="5823710" y="789854"/>
            <a:chExt cx="5074406" cy="3552084"/>
          </a:xfrm>
        </p:grpSpPr>
        <p:sp>
          <p:nvSpPr>
            <p:cNvPr id="76" name="Rectangle 75"/>
            <p:cNvSpPr/>
            <p:nvPr/>
          </p:nvSpPr>
          <p:spPr bwMode="auto">
            <a:xfrm>
              <a:off x="5836920" y="791308"/>
              <a:ext cx="5061196" cy="3550629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23710" y="789854"/>
              <a:ext cx="5074406" cy="35520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3069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 properties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Easy to implement in hardware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Not as efficient in software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Many design decisions still unclear</a:t>
                </a:r>
                <a:br>
                  <a:rPr lang="en-US" dirty="0" smtClean="0"/>
                </a:br>
                <a:endParaRPr lang="en-US" dirty="0" smtClean="0"/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Design criteria classified for many years</a:t>
                </a:r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Controversy around NSA influence</a:t>
                </a:r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Initial S-boxes were changed</a:t>
                </a:r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Switching to 56-bit keys (from 128 bits) probably to allow NSA to decrypt</a:t>
                </a:r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400050">
                  <a:buFont typeface="Arial" panose="020B0604020202020204" pitchFamily="34" charset="0"/>
                  <a:buChar char="•"/>
                </a:pPr>
                <a:r>
                  <a:rPr lang="en-US" b="1" dirty="0" smtClean="0"/>
                  <a:t>Not secure</a:t>
                </a:r>
                <a:r>
                  <a:rPr lang="en-US" dirty="0"/>
                  <a:t> </a:t>
                </a:r>
                <a:r>
                  <a:rPr lang="en-US" dirty="0" smtClean="0"/>
                  <a:t>since key space and block length too small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b="1" dirty="0" smtClean="0"/>
                  <a:t> </a:t>
                </a:r>
                <a:r>
                  <a:rPr lang="en-US" dirty="0" smtClean="0"/>
                  <a:t>replacement needed</a:t>
                </a:r>
                <a:endParaRPr lang="en-US" b="1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712" t="-842" b="-57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930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2455863" y="2854395"/>
            <a:ext cx="7751762" cy="177641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 idx="4294967295"/>
          </p:nvPr>
        </p:nvSpPr>
        <p:spPr>
          <a:xfrm>
            <a:off x="3192463" y="2925832"/>
            <a:ext cx="6278562" cy="1362075"/>
          </a:xfrm>
        </p:spPr>
        <p:txBody>
          <a:bodyPr/>
          <a:lstStyle/>
          <a:p>
            <a:r>
              <a:rPr lang="en-US" dirty="0" smtClean="0"/>
              <a:t>Advanced Encryption Standard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991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AES-128</a:t>
            </a: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/>
          </p:nvPr>
        </p:nvGraphicFramePr>
        <p:xfrm>
          <a:off x="668101" y="4097628"/>
          <a:ext cx="833120" cy="720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cxnSp>
        <p:nvCxnSpPr>
          <p:cNvPr id="48" name="Straight Arrow Connector 47"/>
          <p:cNvCxnSpPr/>
          <p:nvPr/>
        </p:nvCxnSpPr>
        <p:spPr bwMode="auto">
          <a:xfrm flipV="1">
            <a:off x="1518698" y="4464777"/>
            <a:ext cx="211426" cy="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ounded Rectangle 35"/>
              <p:cNvSpPr/>
              <p:nvPr/>
            </p:nvSpPr>
            <p:spPr bwMode="auto">
              <a:xfrm>
                <a:off x="1619494" y="2954988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Rounded 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19494" y="2954988"/>
                <a:ext cx="587713" cy="462864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ed Rectangle 36"/>
              <p:cNvSpPr/>
              <p:nvPr/>
            </p:nvSpPr>
            <p:spPr bwMode="auto">
              <a:xfrm>
                <a:off x="3988611" y="2956707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Rounded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88611" y="2956707"/>
                <a:ext cx="587713" cy="462864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Arrow Connector 37"/>
          <p:cNvCxnSpPr>
            <a:stCxn id="36" idx="2"/>
          </p:cNvCxnSpPr>
          <p:nvPr/>
        </p:nvCxnSpPr>
        <p:spPr bwMode="auto">
          <a:xfrm>
            <a:off x="1913350" y="3417852"/>
            <a:ext cx="1" cy="83739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Straight Arrow Connector 41"/>
          <p:cNvCxnSpPr>
            <a:stCxn id="37" idx="2"/>
          </p:cNvCxnSpPr>
          <p:nvPr/>
        </p:nvCxnSpPr>
        <p:spPr bwMode="auto">
          <a:xfrm>
            <a:off x="4282468" y="3419571"/>
            <a:ext cx="1" cy="83739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ounded Rectangle 45"/>
              <p:cNvSpPr/>
              <p:nvPr/>
            </p:nvSpPr>
            <p:spPr bwMode="auto">
              <a:xfrm>
                <a:off x="6361865" y="2954988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6" name="Rounded 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61865" y="2954988"/>
                <a:ext cx="587713" cy="462864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stCxn id="46" idx="2"/>
          </p:cNvCxnSpPr>
          <p:nvPr/>
        </p:nvCxnSpPr>
        <p:spPr bwMode="auto">
          <a:xfrm>
            <a:off x="6655722" y="3417852"/>
            <a:ext cx="2" cy="83739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ounded Rectangle 49"/>
              <p:cNvSpPr/>
              <p:nvPr/>
            </p:nvSpPr>
            <p:spPr bwMode="auto">
              <a:xfrm>
                <a:off x="7682881" y="2954988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" name="Rounded 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82881" y="2954988"/>
                <a:ext cx="587713" cy="462864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Straight Arrow Connector 50"/>
          <p:cNvCxnSpPr>
            <a:stCxn id="50" idx="2"/>
          </p:cNvCxnSpPr>
          <p:nvPr/>
        </p:nvCxnSpPr>
        <p:spPr bwMode="auto">
          <a:xfrm>
            <a:off x="7976738" y="3417852"/>
            <a:ext cx="1" cy="83739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Rectangle 7"/>
          <p:cNvSpPr/>
          <p:nvPr/>
        </p:nvSpPr>
        <p:spPr bwMode="auto">
          <a:xfrm>
            <a:off x="2379036" y="3839380"/>
            <a:ext cx="1541116" cy="1250798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 smtClean="0">
                <a:solidFill>
                  <a:schemeClr val="bg1"/>
                </a:solidFill>
              </a:rPr>
              <a:t>SubBytes</a:t>
            </a:r>
            <a:endParaRPr lang="en-US" sz="1400" b="1" dirty="0" smtClean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 smtClean="0">
                <a:solidFill>
                  <a:schemeClr val="bg1"/>
                </a:solidFill>
              </a:rPr>
              <a:t>ShiftRow</a:t>
            </a:r>
            <a:endParaRPr lang="en-US" sz="1400" b="1" dirty="0" smtClean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 smtClean="0">
                <a:solidFill>
                  <a:schemeClr val="bg1"/>
                </a:solidFill>
              </a:rPr>
              <a:t>MixColumn</a:t>
            </a:r>
            <a:endParaRPr lang="en-US" sz="14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689484" y="4240241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b="1" dirty="0" smtClean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9484" y="4240241"/>
                <a:ext cx="456855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Rectangle 38"/>
          <p:cNvSpPr/>
          <p:nvPr/>
        </p:nvSpPr>
        <p:spPr bwMode="auto">
          <a:xfrm>
            <a:off x="4660838" y="3839378"/>
            <a:ext cx="1541116" cy="1250798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 smtClean="0">
                <a:solidFill>
                  <a:schemeClr val="bg1"/>
                </a:solidFill>
              </a:rPr>
              <a:t>SubBytes</a:t>
            </a:r>
            <a:endParaRPr lang="en-US" sz="1400" b="1" dirty="0" smtClean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 smtClean="0">
                <a:solidFill>
                  <a:schemeClr val="bg1"/>
                </a:solidFill>
              </a:rPr>
              <a:t>ShiftRow</a:t>
            </a:r>
            <a:endParaRPr lang="en-US" sz="1400" b="1" dirty="0" smtClean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 smtClean="0">
                <a:solidFill>
                  <a:schemeClr val="bg1"/>
                </a:solidFill>
              </a:rPr>
              <a:t>MixColumn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40" name="Rectangle 39"/>
          <p:cNvSpPr/>
          <p:nvPr/>
        </p:nvSpPr>
        <p:spPr bwMode="auto">
          <a:xfrm>
            <a:off x="8437548" y="3839379"/>
            <a:ext cx="1541116" cy="1250798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 smtClean="0">
                <a:solidFill>
                  <a:schemeClr val="bg1"/>
                </a:solidFill>
              </a:rPr>
              <a:t>SubBytes</a:t>
            </a:r>
            <a:endParaRPr lang="en-US" sz="1400" b="1" dirty="0" smtClean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 smtClean="0">
                <a:solidFill>
                  <a:schemeClr val="bg1"/>
                </a:solidFill>
              </a:rPr>
              <a:t>ShiftRow</a:t>
            </a:r>
            <a:endParaRPr lang="en-US" sz="1400" b="1" dirty="0" smtClean="0">
              <a:solidFill>
                <a:schemeClr val="bg1"/>
              </a:solidFill>
            </a:endParaRPr>
          </a:p>
          <a:p>
            <a:pPr marR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14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4057585" y="4240239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b="1" dirty="0" smtClean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7585" y="4240239"/>
                <a:ext cx="456855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420730" y="4240239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b="1" dirty="0" smtClean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0730" y="4240239"/>
                <a:ext cx="456855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7749891" y="4240239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b="1" dirty="0" smtClean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9891" y="4240239"/>
                <a:ext cx="456855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10158603" y="4240239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b="1" dirty="0" smtClean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58603" y="4240239"/>
                <a:ext cx="456855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Straight Arrow Connector 48"/>
          <p:cNvCxnSpPr/>
          <p:nvPr/>
        </p:nvCxnSpPr>
        <p:spPr bwMode="auto">
          <a:xfrm flipV="1">
            <a:off x="3929514" y="4464776"/>
            <a:ext cx="169837" cy="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Arrow Connector 51"/>
          <p:cNvCxnSpPr>
            <a:stCxn id="39" idx="3"/>
            <a:endCxn id="43" idx="1"/>
          </p:cNvCxnSpPr>
          <p:nvPr/>
        </p:nvCxnSpPr>
        <p:spPr bwMode="auto">
          <a:xfrm flipV="1">
            <a:off x="6201954" y="4464776"/>
            <a:ext cx="218776" cy="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Straight Arrow Connector 52"/>
          <p:cNvCxnSpPr/>
          <p:nvPr/>
        </p:nvCxnSpPr>
        <p:spPr bwMode="auto">
          <a:xfrm>
            <a:off x="8152069" y="4474936"/>
            <a:ext cx="279230" cy="3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" name="Straight Arrow Connector 53"/>
          <p:cNvCxnSpPr/>
          <p:nvPr/>
        </p:nvCxnSpPr>
        <p:spPr bwMode="auto">
          <a:xfrm flipV="1">
            <a:off x="9994460" y="4474935"/>
            <a:ext cx="199805" cy="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ounded Rectangle 58"/>
              <p:cNvSpPr/>
              <p:nvPr/>
            </p:nvSpPr>
            <p:spPr bwMode="auto">
              <a:xfrm>
                <a:off x="10077708" y="2956707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9" name="Rounded Rectangle 5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077708" y="2956707"/>
                <a:ext cx="587713" cy="462864"/>
              </a:xfrm>
              <a:prstGeom prst="roundRect">
                <a:avLst/>
              </a:prstGeom>
              <a:blipFill>
                <a:blip r:embed="rId12"/>
                <a:stretch>
                  <a:fillRect/>
                </a:stretch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0" name="Straight Arrow Connector 59"/>
          <p:cNvCxnSpPr>
            <a:stCxn id="59" idx="2"/>
          </p:cNvCxnSpPr>
          <p:nvPr/>
        </p:nvCxnSpPr>
        <p:spPr bwMode="auto">
          <a:xfrm>
            <a:off x="10371565" y="3419571"/>
            <a:ext cx="1" cy="83739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739702" y="3716774"/>
            <a:ext cx="14056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input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0825427" y="3716774"/>
            <a:ext cx="1405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output</a:t>
            </a:r>
          </a:p>
        </p:txBody>
      </p:sp>
      <p:cxnSp>
        <p:nvCxnSpPr>
          <p:cNvPr id="63" name="Straight Arrow Connector 62"/>
          <p:cNvCxnSpPr/>
          <p:nvPr/>
        </p:nvCxnSpPr>
        <p:spPr bwMode="auto">
          <a:xfrm>
            <a:off x="2113192" y="4474937"/>
            <a:ext cx="257729" cy="3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/>
          <p:nvPr/>
        </p:nvCxnSpPr>
        <p:spPr bwMode="auto">
          <a:xfrm>
            <a:off x="4451984" y="4474936"/>
            <a:ext cx="199896" cy="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1" name="Straight Arrow Connector 80"/>
          <p:cNvCxnSpPr/>
          <p:nvPr/>
        </p:nvCxnSpPr>
        <p:spPr bwMode="auto">
          <a:xfrm>
            <a:off x="10554005" y="4474934"/>
            <a:ext cx="229161" cy="5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4" name="Straight Arrow Connector 83"/>
          <p:cNvCxnSpPr/>
          <p:nvPr/>
        </p:nvCxnSpPr>
        <p:spPr bwMode="auto">
          <a:xfrm flipV="1">
            <a:off x="6822295" y="4464774"/>
            <a:ext cx="199805" cy="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7" name="Straight Arrow Connector 86"/>
          <p:cNvCxnSpPr/>
          <p:nvPr/>
        </p:nvCxnSpPr>
        <p:spPr bwMode="auto">
          <a:xfrm>
            <a:off x="7575520" y="4464774"/>
            <a:ext cx="182674" cy="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/>
              <p:cNvSpPr txBox="1"/>
              <p:nvPr/>
            </p:nvSpPr>
            <p:spPr>
              <a:xfrm>
                <a:off x="7102170" y="4234188"/>
                <a:ext cx="40716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nb-NO" sz="2800" b="1" dirty="0" smtClean="0"/>
              </a:p>
            </p:txBody>
          </p:sp>
        </mc:Choice>
        <mc:Fallback xmlns="">
          <p:sp>
            <p:nvSpPr>
              <p:cNvPr id="91" name="TextBox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2170" y="4234188"/>
                <a:ext cx="407163" cy="43088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3" name="Right Brace 92"/>
          <p:cNvSpPr/>
          <p:nvPr/>
        </p:nvSpPr>
        <p:spPr bwMode="auto">
          <a:xfrm rot="5400000">
            <a:off x="5785318" y="1564612"/>
            <a:ext cx="375790" cy="8311132"/>
          </a:xfrm>
          <a:prstGeom prst="rightBrace">
            <a:avLst>
              <a:gd name="adj1" fmla="val 93395"/>
              <a:gd name="adj2" fmla="val 49494"/>
            </a:avLst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5440086" y="6003319"/>
            <a:ext cx="152583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 smtClean="0"/>
              <a:t>10 rounds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5" name="Rounded Rectangle 94"/>
              <p:cNvSpPr/>
              <p:nvPr/>
            </p:nvSpPr>
            <p:spPr bwMode="auto">
              <a:xfrm>
                <a:off x="5385500" y="1622099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5" name="Rounded Rectangle 9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85500" y="1622099"/>
                <a:ext cx="587713" cy="462864"/>
              </a:xfrm>
              <a:prstGeom prst="roundRect">
                <a:avLst/>
              </a:prstGeom>
              <a:blipFill>
                <a:blip r:embed="rId14"/>
                <a:stretch>
                  <a:fillRect/>
                </a:stretch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6" name="Straight Arrow Connector 95"/>
          <p:cNvCxnSpPr/>
          <p:nvPr/>
        </p:nvCxnSpPr>
        <p:spPr bwMode="auto">
          <a:xfrm flipH="1">
            <a:off x="2293123" y="2022965"/>
            <a:ext cx="3092377" cy="96030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0" name="Straight Arrow Connector 99"/>
          <p:cNvCxnSpPr/>
          <p:nvPr/>
        </p:nvCxnSpPr>
        <p:spPr bwMode="auto">
          <a:xfrm flipH="1">
            <a:off x="4524307" y="2084963"/>
            <a:ext cx="1033023" cy="77084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6" name="Straight Arrow Connector 105"/>
          <p:cNvCxnSpPr>
            <a:stCxn id="95" idx="2"/>
          </p:cNvCxnSpPr>
          <p:nvPr/>
        </p:nvCxnSpPr>
        <p:spPr bwMode="auto">
          <a:xfrm>
            <a:off x="5679357" y="2084963"/>
            <a:ext cx="741373" cy="76574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9" name="Straight Arrow Connector 108"/>
          <p:cNvCxnSpPr/>
          <p:nvPr/>
        </p:nvCxnSpPr>
        <p:spPr bwMode="auto">
          <a:xfrm>
            <a:off x="5961701" y="2038993"/>
            <a:ext cx="1768526" cy="8672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4" name="Straight Arrow Connector 113"/>
          <p:cNvCxnSpPr/>
          <p:nvPr/>
        </p:nvCxnSpPr>
        <p:spPr bwMode="auto">
          <a:xfrm>
            <a:off x="5973213" y="1979661"/>
            <a:ext cx="4104495" cy="97136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2" name="TextBox 121"/>
          <p:cNvSpPr txBox="1"/>
          <p:nvPr/>
        </p:nvSpPr>
        <p:spPr>
          <a:xfrm>
            <a:off x="1630097" y="2618934"/>
            <a:ext cx="1405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128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3982920" y="2642119"/>
            <a:ext cx="1405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128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10128780" y="2666660"/>
            <a:ext cx="1405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128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6425672" y="2618933"/>
            <a:ext cx="1405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128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5416665" y="1320023"/>
            <a:ext cx="1405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128</a:t>
            </a:r>
          </a:p>
        </p:txBody>
      </p:sp>
      <p:graphicFrame>
        <p:nvGraphicFramePr>
          <p:cNvPr id="55" name="Table 54"/>
          <p:cNvGraphicFramePr>
            <a:graphicFrameLocks noGrp="1"/>
          </p:cNvGraphicFramePr>
          <p:nvPr>
            <p:extLst/>
          </p:nvPr>
        </p:nvGraphicFramePr>
        <p:xfrm>
          <a:off x="10825427" y="4097628"/>
          <a:ext cx="833120" cy="720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7741739" y="2628146"/>
            <a:ext cx="1405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128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427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46" grpId="0" animBg="1"/>
      <p:bldP spid="50" grpId="0" animBg="1"/>
      <p:bldP spid="8" grpId="0" animBg="1"/>
      <p:bldP spid="9" grpId="0"/>
      <p:bldP spid="39" grpId="0" animBg="1"/>
      <p:bldP spid="40" grpId="0" animBg="1"/>
      <p:bldP spid="41" grpId="0"/>
      <p:bldP spid="43" grpId="0"/>
      <p:bldP spid="44" grpId="0"/>
      <p:bldP spid="45" grpId="0"/>
      <p:bldP spid="59" grpId="0" animBg="1"/>
      <p:bldP spid="91" grpId="0"/>
      <p:bldP spid="93" grpId="0" animBg="1"/>
      <p:bldP spid="94" grpId="0"/>
      <p:bldP spid="122" grpId="0"/>
      <p:bldP spid="123" grpId="0"/>
      <p:bldP spid="124" grpId="0"/>
      <p:bldP spid="125" grpId="0"/>
      <p:bldP spid="56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AES round function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50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 bwMode="auto">
          <a:xfrm>
            <a:off x="5007835" y="4077766"/>
            <a:ext cx="1689959" cy="1371601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 smtClean="0">
                <a:solidFill>
                  <a:schemeClr val="bg1"/>
                </a:solidFill>
              </a:rPr>
              <a:t>SubBytes</a:t>
            </a:r>
            <a:endParaRPr lang="en-US" sz="1600" b="1" dirty="0" smtClean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 smtClean="0">
                <a:solidFill>
                  <a:schemeClr val="bg1"/>
                </a:solidFill>
              </a:rPr>
              <a:t>ShiftRow</a:t>
            </a:r>
            <a:endParaRPr lang="en-US" sz="1600" b="1" dirty="0" smtClean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 smtClean="0">
                <a:solidFill>
                  <a:schemeClr val="bg1"/>
                </a:solidFill>
              </a:rPr>
              <a:t>MixColumn</a:t>
            </a:r>
            <a:endParaRPr lang="en-US" sz="16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s://upload.wikimedia.org/wikipedia/commons/thumb/a/a4/AES-SubBytes.svg/1920px-AES-SubBytes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030" y="1510942"/>
            <a:ext cx="2799376" cy="1452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upload.wikimedia.org/wikipedia/commons/thumb/6/66/AES-ShiftRows.svg/1920px-AES-ShiftRows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193" y="1528364"/>
            <a:ext cx="3110887" cy="11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upload.wikimedia.org/wikipedia/commons/thumb/7/76/AES-MixColumns.svg/1920px-AES-MixColumns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1867" y="1369896"/>
            <a:ext cx="2828562" cy="150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0198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AES round function - </a:t>
            </a:r>
            <a:r>
              <a:rPr lang="en-US" dirty="0" err="1" smtClean="0"/>
              <a:t>SubBytes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51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 bwMode="auto">
          <a:xfrm>
            <a:off x="5007835" y="4077766"/>
            <a:ext cx="1689959" cy="1371601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 smtClean="0">
                <a:solidFill>
                  <a:schemeClr val="bg1"/>
                </a:solidFill>
              </a:rPr>
              <a:t>SubBytes</a:t>
            </a:r>
            <a:endParaRPr lang="en-US" sz="1600" b="1" dirty="0" smtClean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 smtClean="0">
                <a:solidFill>
                  <a:schemeClr val="bg1"/>
                </a:solidFill>
              </a:rPr>
              <a:t>ShiftRow</a:t>
            </a:r>
            <a:endParaRPr lang="en-US" sz="1600" b="1" dirty="0" smtClean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 smtClean="0">
                <a:solidFill>
                  <a:schemeClr val="bg1"/>
                </a:solidFill>
              </a:rPr>
              <a:t>MixColumn</a:t>
            </a:r>
            <a:endParaRPr lang="en-US" sz="16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s://upload.wikimedia.org/wikipedia/commons/thumb/a/a4/AES-SubBytes.svg/1920px-AES-SubBytes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030" y="1510942"/>
            <a:ext cx="2799376" cy="1452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upload.wikimedia.org/wikipedia/commons/thumb/6/66/AES-ShiftRows.svg/1920px-AES-ShiftRows.svg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193" y="1528364"/>
            <a:ext cx="3110887" cy="11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upload.wikimedia.org/wikipedia/commons/thumb/7/76/AES-MixColumns.svg/1920px-AES-MixColumns.svg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1867" y="1369896"/>
            <a:ext cx="2828562" cy="150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1. 정보보안 — Code Accelerator Document 1.0 documentati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6358" y="2856898"/>
            <a:ext cx="4862872" cy="3175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188359" y="4439587"/>
                <a:ext cx="952120" cy="28918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2,2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b="0" dirty="0" smtClean="0"/>
                  <a:t> </a:t>
                </a:r>
                <a:r>
                  <a:rPr lang="en-US" sz="1600" b="0" dirty="0" smtClean="0"/>
                  <a:t>8A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8359" y="4439587"/>
                <a:ext cx="952120" cy="289182"/>
              </a:xfrm>
              <a:prstGeom prst="rect">
                <a:avLst/>
              </a:prstGeom>
              <a:blipFill>
                <a:blip r:embed="rId6"/>
                <a:stretch>
                  <a:fillRect l="-6410" t="-12500" r="-7692" b="-354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 bwMode="auto">
          <a:xfrm>
            <a:off x="4273622" y="4546282"/>
            <a:ext cx="4834818" cy="179642"/>
          </a:xfrm>
          <a:prstGeom prst="rect">
            <a:avLst/>
          </a:prstGeom>
          <a:solidFill>
            <a:srgbClr val="F8CD62">
              <a:alpha val="34000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7402830" y="2862184"/>
            <a:ext cx="297180" cy="3154806"/>
          </a:xfrm>
          <a:prstGeom prst="rect">
            <a:avLst/>
          </a:prstGeom>
          <a:solidFill>
            <a:srgbClr val="F8CD62">
              <a:alpha val="34000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7407130" y="4546282"/>
            <a:ext cx="288000" cy="179642"/>
          </a:xfrm>
          <a:prstGeom prst="rect">
            <a:avLst/>
          </a:prstGeom>
          <a:solidFill>
            <a:schemeClr val="accent1">
              <a:lumMod val="60000"/>
              <a:lumOff val="40000"/>
              <a:alpha val="41000"/>
            </a:scheme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5" name="Freeform 14"/>
          <p:cNvSpPr/>
          <p:nvPr/>
        </p:nvSpPr>
        <p:spPr bwMode="auto">
          <a:xfrm>
            <a:off x="3119120" y="4786613"/>
            <a:ext cx="4262920" cy="771243"/>
          </a:xfrm>
          <a:custGeom>
            <a:avLst/>
            <a:gdLst>
              <a:gd name="connsiteX0" fmla="*/ 0 w 4500880"/>
              <a:gd name="connsiteY0" fmla="*/ 0 h 996492"/>
              <a:gd name="connsiteX1" fmla="*/ 731520 w 4500880"/>
              <a:gd name="connsiteY1" fmla="*/ 650240 h 996492"/>
              <a:gd name="connsiteX2" fmla="*/ 1493520 w 4500880"/>
              <a:gd name="connsiteY2" fmla="*/ 883920 h 996492"/>
              <a:gd name="connsiteX3" fmla="*/ 3108960 w 4500880"/>
              <a:gd name="connsiteY3" fmla="*/ 955040 h 996492"/>
              <a:gd name="connsiteX4" fmla="*/ 4500880 w 4500880"/>
              <a:gd name="connsiteY4" fmla="*/ 243840 h 996492"/>
              <a:gd name="connsiteX0" fmla="*/ 0 w 4500880"/>
              <a:gd name="connsiteY0" fmla="*/ 0 h 1006735"/>
              <a:gd name="connsiteX1" fmla="*/ 731520 w 4500880"/>
              <a:gd name="connsiteY1" fmla="*/ 650240 h 1006735"/>
              <a:gd name="connsiteX2" fmla="*/ 1508760 w 4500880"/>
              <a:gd name="connsiteY2" fmla="*/ 918210 h 1006735"/>
              <a:gd name="connsiteX3" fmla="*/ 3108960 w 4500880"/>
              <a:gd name="connsiteY3" fmla="*/ 955040 h 1006735"/>
              <a:gd name="connsiteX4" fmla="*/ 4500880 w 4500880"/>
              <a:gd name="connsiteY4" fmla="*/ 243840 h 1006735"/>
              <a:gd name="connsiteX0" fmla="*/ 0 w 4500880"/>
              <a:gd name="connsiteY0" fmla="*/ 0 h 1014212"/>
              <a:gd name="connsiteX1" fmla="*/ 731520 w 4500880"/>
              <a:gd name="connsiteY1" fmla="*/ 650240 h 1014212"/>
              <a:gd name="connsiteX2" fmla="*/ 1508760 w 4500880"/>
              <a:gd name="connsiteY2" fmla="*/ 918210 h 1014212"/>
              <a:gd name="connsiteX3" fmla="*/ 3108960 w 4500880"/>
              <a:gd name="connsiteY3" fmla="*/ 955040 h 1014212"/>
              <a:gd name="connsiteX4" fmla="*/ 4500880 w 4500880"/>
              <a:gd name="connsiteY4" fmla="*/ 243840 h 1014212"/>
              <a:gd name="connsiteX0" fmla="*/ 0 w 4500880"/>
              <a:gd name="connsiteY0" fmla="*/ 0 h 1007021"/>
              <a:gd name="connsiteX1" fmla="*/ 773430 w 4500880"/>
              <a:gd name="connsiteY1" fmla="*/ 642620 h 1007021"/>
              <a:gd name="connsiteX2" fmla="*/ 1508760 w 4500880"/>
              <a:gd name="connsiteY2" fmla="*/ 918210 h 1007021"/>
              <a:gd name="connsiteX3" fmla="*/ 3108960 w 4500880"/>
              <a:gd name="connsiteY3" fmla="*/ 955040 h 1007021"/>
              <a:gd name="connsiteX4" fmla="*/ 4500880 w 4500880"/>
              <a:gd name="connsiteY4" fmla="*/ 243840 h 1007021"/>
              <a:gd name="connsiteX0" fmla="*/ 0 w 4500880"/>
              <a:gd name="connsiteY0" fmla="*/ 0 h 1006169"/>
              <a:gd name="connsiteX1" fmla="*/ 750570 w 4500880"/>
              <a:gd name="connsiteY1" fmla="*/ 665480 h 1006169"/>
              <a:gd name="connsiteX2" fmla="*/ 1508760 w 4500880"/>
              <a:gd name="connsiteY2" fmla="*/ 918210 h 1006169"/>
              <a:gd name="connsiteX3" fmla="*/ 3108960 w 4500880"/>
              <a:gd name="connsiteY3" fmla="*/ 955040 h 1006169"/>
              <a:gd name="connsiteX4" fmla="*/ 4500880 w 4500880"/>
              <a:gd name="connsiteY4" fmla="*/ 243840 h 1006169"/>
              <a:gd name="connsiteX0" fmla="*/ 0 w 4500880"/>
              <a:gd name="connsiteY0" fmla="*/ 0 h 1010121"/>
              <a:gd name="connsiteX1" fmla="*/ 750570 w 4500880"/>
              <a:gd name="connsiteY1" fmla="*/ 665480 h 1010121"/>
              <a:gd name="connsiteX2" fmla="*/ 1508760 w 4500880"/>
              <a:gd name="connsiteY2" fmla="*/ 929640 h 1010121"/>
              <a:gd name="connsiteX3" fmla="*/ 3108960 w 4500880"/>
              <a:gd name="connsiteY3" fmla="*/ 955040 h 1010121"/>
              <a:gd name="connsiteX4" fmla="*/ 4500880 w 4500880"/>
              <a:gd name="connsiteY4" fmla="*/ 243840 h 1010121"/>
              <a:gd name="connsiteX0" fmla="*/ 0 w 4500880"/>
              <a:gd name="connsiteY0" fmla="*/ 0 h 1019068"/>
              <a:gd name="connsiteX1" fmla="*/ 750570 w 4500880"/>
              <a:gd name="connsiteY1" fmla="*/ 665480 h 1019068"/>
              <a:gd name="connsiteX2" fmla="*/ 1508760 w 4500880"/>
              <a:gd name="connsiteY2" fmla="*/ 952500 h 1019068"/>
              <a:gd name="connsiteX3" fmla="*/ 3108960 w 4500880"/>
              <a:gd name="connsiteY3" fmla="*/ 955040 h 1019068"/>
              <a:gd name="connsiteX4" fmla="*/ 4500880 w 4500880"/>
              <a:gd name="connsiteY4" fmla="*/ 243840 h 1019068"/>
              <a:gd name="connsiteX0" fmla="*/ 0 w 4500880"/>
              <a:gd name="connsiteY0" fmla="*/ 0 h 1013846"/>
              <a:gd name="connsiteX1" fmla="*/ 750570 w 4500880"/>
              <a:gd name="connsiteY1" fmla="*/ 665480 h 1013846"/>
              <a:gd name="connsiteX2" fmla="*/ 1508760 w 4500880"/>
              <a:gd name="connsiteY2" fmla="*/ 952500 h 1013846"/>
              <a:gd name="connsiteX3" fmla="*/ 3108960 w 4500880"/>
              <a:gd name="connsiteY3" fmla="*/ 955040 h 1013846"/>
              <a:gd name="connsiteX4" fmla="*/ 4500880 w 4500880"/>
              <a:gd name="connsiteY4" fmla="*/ 243840 h 1013846"/>
              <a:gd name="connsiteX0" fmla="*/ 0 w 4500880"/>
              <a:gd name="connsiteY0" fmla="*/ 0 h 1023628"/>
              <a:gd name="connsiteX1" fmla="*/ 750570 w 4500880"/>
              <a:gd name="connsiteY1" fmla="*/ 665480 h 1023628"/>
              <a:gd name="connsiteX2" fmla="*/ 1508760 w 4500880"/>
              <a:gd name="connsiteY2" fmla="*/ 952500 h 1023628"/>
              <a:gd name="connsiteX3" fmla="*/ 3108960 w 4500880"/>
              <a:gd name="connsiteY3" fmla="*/ 955040 h 1023628"/>
              <a:gd name="connsiteX4" fmla="*/ 4500880 w 4500880"/>
              <a:gd name="connsiteY4" fmla="*/ 243840 h 1023628"/>
              <a:gd name="connsiteX0" fmla="*/ 0 w 4500880"/>
              <a:gd name="connsiteY0" fmla="*/ 0 h 1036933"/>
              <a:gd name="connsiteX1" fmla="*/ 750570 w 4500880"/>
              <a:gd name="connsiteY1" fmla="*/ 665480 h 1036933"/>
              <a:gd name="connsiteX2" fmla="*/ 1508760 w 4500880"/>
              <a:gd name="connsiteY2" fmla="*/ 979170 h 1036933"/>
              <a:gd name="connsiteX3" fmla="*/ 3108960 w 4500880"/>
              <a:gd name="connsiteY3" fmla="*/ 955040 h 1036933"/>
              <a:gd name="connsiteX4" fmla="*/ 4500880 w 4500880"/>
              <a:gd name="connsiteY4" fmla="*/ 243840 h 1036933"/>
              <a:gd name="connsiteX0" fmla="*/ 0 w 4345527"/>
              <a:gd name="connsiteY0" fmla="*/ 65410 h 793093"/>
              <a:gd name="connsiteX1" fmla="*/ 595217 w 4345527"/>
              <a:gd name="connsiteY1" fmla="*/ 421640 h 793093"/>
              <a:gd name="connsiteX2" fmla="*/ 1353407 w 4345527"/>
              <a:gd name="connsiteY2" fmla="*/ 735330 h 793093"/>
              <a:gd name="connsiteX3" fmla="*/ 2953607 w 4345527"/>
              <a:gd name="connsiteY3" fmla="*/ 711200 h 793093"/>
              <a:gd name="connsiteX4" fmla="*/ 4345527 w 4345527"/>
              <a:gd name="connsiteY4" fmla="*/ 0 h 793093"/>
              <a:gd name="connsiteX0" fmla="*/ 0 w 4345527"/>
              <a:gd name="connsiteY0" fmla="*/ 65410 h 782503"/>
              <a:gd name="connsiteX1" fmla="*/ 595217 w 4345527"/>
              <a:gd name="connsiteY1" fmla="*/ 514415 h 782503"/>
              <a:gd name="connsiteX2" fmla="*/ 1353407 w 4345527"/>
              <a:gd name="connsiteY2" fmla="*/ 735330 h 782503"/>
              <a:gd name="connsiteX3" fmla="*/ 2953607 w 4345527"/>
              <a:gd name="connsiteY3" fmla="*/ 711200 h 782503"/>
              <a:gd name="connsiteX4" fmla="*/ 4345527 w 4345527"/>
              <a:gd name="connsiteY4" fmla="*/ 0 h 782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45527" h="782503">
                <a:moveTo>
                  <a:pt x="0" y="65410"/>
                </a:moveTo>
                <a:cubicBezTo>
                  <a:pt x="241300" y="316870"/>
                  <a:pt x="369649" y="402762"/>
                  <a:pt x="595217" y="514415"/>
                </a:cubicBezTo>
                <a:cubicBezTo>
                  <a:pt x="820785" y="626068"/>
                  <a:pt x="960342" y="702533"/>
                  <a:pt x="1353407" y="735330"/>
                </a:cubicBezTo>
                <a:cubicBezTo>
                  <a:pt x="1746472" y="768127"/>
                  <a:pt x="2454920" y="833755"/>
                  <a:pt x="2953607" y="711200"/>
                </a:cubicBezTo>
                <a:cubicBezTo>
                  <a:pt x="3452294" y="588645"/>
                  <a:pt x="3900180" y="302260"/>
                  <a:pt x="4345527" y="0"/>
                </a:cubicBezTo>
              </a:path>
            </a:pathLst>
          </a:cu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9952808" y="4439587"/>
                <a:ext cx="909544" cy="28918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2,2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b="0" dirty="0" smtClean="0"/>
                  <a:t> </a:t>
                </a:r>
                <a:r>
                  <a:rPr lang="en-US" sz="1600" b="0" dirty="0" smtClean="0"/>
                  <a:t>7E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2808" y="4439587"/>
                <a:ext cx="909544" cy="289182"/>
              </a:xfrm>
              <a:prstGeom prst="rect">
                <a:avLst/>
              </a:prstGeom>
              <a:blipFill>
                <a:blip r:embed="rId7"/>
                <a:stretch>
                  <a:fillRect l="-9396" t="-12500" r="-12081" b="-354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Freeform 20"/>
          <p:cNvSpPr/>
          <p:nvPr/>
        </p:nvSpPr>
        <p:spPr bwMode="auto">
          <a:xfrm>
            <a:off x="7636474" y="4779314"/>
            <a:ext cx="2394156" cy="677753"/>
          </a:xfrm>
          <a:custGeom>
            <a:avLst/>
            <a:gdLst>
              <a:gd name="connsiteX0" fmla="*/ 0 w 4500880"/>
              <a:gd name="connsiteY0" fmla="*/ 0 h 996492"/>
              <a:gd name="connsiteX1" fmla="*/ 731520 w 4500880"/>
              <a:gd name="connsiteY1" fmla="*/ 650240 h 996492"/>
              <a:gd name="connsiteX2" fmla="*/ 1493520 w 4500880"/>
              <a:gd name="connsiteY2" fmla="*/ 883920 h 996492"/>
              <a:gd name="connsiteX3" fmla="*/ 3108960 w 4500880"/>
              <a:gd name="connsiteY3" fmla="*/ 955040 h 996492"/>
              <a:gd name="connsiteX4" fmla="*/ 4500880 w 4500880"/>
              <a:gd name="connsiteY4" fmla="*/ 243840 h 996492"/>
              <a:gd name="connsiteX0" fmla="*/ 0 w 4500880"/>
              <a:gd name="connsiteY0" fmla="*/ 0 h 1006735"/>
              <a:gd name="connsiteX1" fmla="*/ 731520 w 4500880"/>
              <a:gd name="connsiteY1" fmla="*/ 650240 h 1006735"/>
              <a:gd name="connsiteX2" fmla="*/ 1508760 w 4500880"/>
              <a:gd name="connsiteY2" fmla="*/ 918210 h 1006735"/>
              <a:gd name="connsiteX3" fmla="*/ 3108960 w 4500880"/>
              <a:gd name="connsiteY3" fmla="*/ 955040 h 1006735"/>
              <a:gd name="connsiteX4" fmla="*/ 4500880 w 4500880"/>
              <a:gd name="connsiteY4" fmla="*/ 243840 h 1006735"/>
              <a:gd name="connsiteX0" fmla="*/ 0 w 4500880"/>
              <a:gd name="connsiteY0" fmla="*/ 0 h 1014212"/>
              <a:gd name="connsiteX1" fmla="*/ 731520 w 4500880"/>
              <a:gd name="connsiteY1" fmla="*/ 650240 h 1014212"/>
              <a:gd name="connsiteX2" fmla="*/ 1508760 w 4500880"/>
              <a:gd name="connsiteY2" fmla="*/ 918210 h 1014212"/>
              <a:gd name="connsiteX3" fmla="*/ 3108960 w 4500880"/>
              <a:gd name="connsiteY3" fmla="*/ 955040 h 1014212"/>
              <a:gd name="connsiteX4" fmla="*/ 4500880 w 4500880"/>
              <a:gd name="connsiteY4" fmla="*/ 243840 h 1014212"/>
              <a:gd name="connsiteX0" fmla="*/ 0 w 4500880"/>
              <a:gd name="connsiteY0" fmla="*/ 0 h 1007021"/>
              <a:gd name="connsiteX1" fmla="*/ 773430 w 4500880"/>
              <a:gd name="connsiteY1" fmla="*/ 642620 h 1007021"/>
              <a:gd name="connsiteX2" fmla="*/ 1508760 w 4500880"/>
              <a:gd name="connsiteY2" fmla="*/ 918210 h 1007021"/>
              <a:gd name="connsiteX3" fmla="*/ 3108960 w 4500880"/>
              <a:gd name="connsiteY3" fmla="*/ 955040 h 1007021"/>
              <a:gd name="connsiteX4" fmla="*/ 4500880 w 4500880"/>
              <a:gd name="connsiteY4" fmla="*/ 243840 h 1007021"/>
              <a:gd name="connsiteX0" fmla="*/ 0 w 4500880"/>
              <a:gd name="connsiteY0" fmla="*/ 0 h 1006169"/>
              <a:gd name="connsiteX1" fmla="*/ 750570 w 4500880"/>
              <a:gd name="connsiteY1" fmla="*/ 665480 h 1006169"/>
              <a:gd name="connsiteX2" fmla="*/ 1508760 w 4500880"/>
              <a:gd name="connsiteY2" fmla="*/ 918210 h 1006169"/>
              <a:gd name="connsiteX3" fmla="*/ 3108960 w 4500880"/>
              <a:gd name="connsiteY3" fmla="*/ 955040 h 1006169"/>
              <a:gd name="connsiteX4" fmla="*/ 4500880 w 4500880"/>
              <a:gd name="connsiteY4" fmla="*/ 243840 h 1006169"/>
              <a:gd name="connsiteX0" fmla="*/ 0 w 4500880"/>
              <a:gd name="connsiteY0" fmla="*/ 0 h 1010121"/>
              <a:gd name="connsiteX1" fmla="*/ 750570 w 4500880"/>
              <a:gd name="connsiteY1" fmla="*/ 665480 h 1010121"/>
              <a:gd name="connsiteX2" fmla="*/ 1508760 w 4500880"/>
              <a:gd name="connsiteY2" fmla="*/ 929640 h 1010121"/>
              <a:gd name="connsiteX3" fmla="*/ 3108960 w 4500880"/>
              <a:gd name="connsiteY3" fmla="*/ 955040 h 1010121"/>
              <a:gd name="connsiteX4" fmla="*/ 4500880 w 4500880"/>
              <a:gd name="connsiteY4" fmla="*/ 243840 h 1010121"/>
              <a:gd name="connsiteX0" fmla="*/ 0 w 4500880"/>
              <a:gd name="connsiteY0" fmla="*/ 0 h 1019068"/>
              <a:gd name="connsiteX1" fmla="*/ 750570 w 4500880"/>
              <a:gd name="connsiteY1" fmla="*/ 665480 h 1019068"/>
              <a:gd name="connsiteX2" fmla="*/ 1508760 w 4500880"/>
              <a:gd name="connsiteY2" fmla="*/ 952500 h 1019068"/>
              <a:gd name="connsiteX3" fmla="*/ 3108960 w 4500880"/>
              <a:gd name="connsiteY3" fmla="*/ 955040 h 1019068"/>
              <a:gd name="connsiteX4" fmla="*/ 4500880 w 4500880"/>
              <a:gd name="connsiteY4" fmla="*/ 243840 h 1019068"/>
              <a:gd name="connsiteX0" fmla="*/ 0 w 4500880"/>
              <a:gd name="connsiteY0" fmla="*/ 0 h 1013846"/>
              <a:gd name="connsiteX1" fmla="*/ 750570 w 4500880"/>
              <a:gd name="connsiteY1" fmla="*/ 665480 h 1013846"/>
              <a:gd name="connsiteX2" fmla="*/ 1508760 w 4500880"/>
              <a:gd name="connsiteY2" fmla="*/ 952500 h 1013846"/>
              <a:gd name="connsiteX3" fmla="*/ 3108960 w 4500880"/>
              <a:gd name="connsiteY3" fmla="*/ 955040 h 1013846"/>
              <a:gd name="connsiteX4" fmla="*/ 4500880 w 4500880"/>
              <a:gd name="connsiteY4" fmla="*/ 243840 h 1013846"/>
              <a:gd name="connsiteX0" fmla="*/ 0 w 4500880"/>
              <a:gd name="connsiteY0" fmla="*/ 0 h 1023628"/>
              <a:gd name="connsiteX1" fmla="*/ 750570 w 4500880"/>
              <a:gd name="connsiteY1" fmla="*/ 665480 h 1023628"/>
              <a:gd name="connsiteX2" fmla="*/ 1508760 w 4500880"/>
              <a:gd name="connsiteY2" fmla="*/ 952500 h 1023628"/>
              <a:gd name="connsiteX3" fmla="*/ 3108960 w 4500880"/>
              <a:gd name="connsiteY3" fmla="*/ 955040 h 1023628"/>
              <a:gd name="connsiteX4" fmla="*/ 4500880 w 4500880"/>
              <a:gd name="connsiteY4" fmla="*/ 243840 h 1023628"/>
              <a:gd name="connsiteX0" fmla="*/ 0 w 4500880"/>
              <a:gd name="connsiteY0" fmla="*/ 0 h 1036933"/>
              <a:gd name="connsiteX1" fmla="*/ 750570 w 4500880"/>
              <a:gd name="connsiteY1" fmla="*/ 665480 h 1036933"/>
              <a:gd name="connsiteX2" fmla="*/ 1508760 w 4500880"/>
              <a:gd name="connsiteY2" fmla="*/ 979170 h 1036933"/>
              <a:gd name="connsiteX3" fmla="*/ 3108960 w 4500880"/>
              <a:gd name="connsiteY3" fmla="*/ 955040 h 1036933"/>
              <a:gd name="connsiteX4" fmla="*/ 4500880 w 4500880"/>
              <a:gd name="connsiteY4" fmla="*/ 243840 h 1036933"/>
              <a:gd name="connsiteX0" fmla="*/ 0 w 4646723"/>
              <a:gd name="connsiteY0" fmla="*/ 0 h 1047970"/>
              <a:gd name="connsiteX1" fmla="*/ 750570 w 4646723"/>
              <a:gd name="connsiteY1" fmla="*/ 665480 h 1047970"/>
              <a:gd name="connsiteX2" fmla="*/ 1508760 w 4646723"/>
              <a:gd name="connsiteY2" fmla="*/ 979170 h 1047970"/>
              <a:gd name="connsiteX3" fmla="*/ 3108960 w 4646723"/>
              <a:gd name="connsiteY3" fmla="*/ 955040 h 1047970"/>
              <a:gd name="connsiteX4" fmla="*/ 4646723 w 4646723"/>
              <a:gd name="connsiteY4" fmla="*/ 76526 h 1047970"/>
              <a:gd name="connsiteX0" fmla="*/ 0 w 4486784"/>
              <a:gd name="connsiteY0" fmla="*/ 72013 h 971444"/>
              <a:gd name="connsiteX1" fmla="*/ 590631 w 4486784"/>
              <a:gd name="connsiteY1" fmla="*/ 588954 h 971444"/>
              <a:gd name="connsiteX2" fmla="*/ 1348821 w 4486784"/>
              <a:gd name="connsiteY2" fmla="*/ 902644 h 971444"/>
              <a:gd name="connsiteX3" fmla="*/ 2949021 w 4486784"/>
              <a:gd name="connsiteY3" fmla="*/ 878514 h 971444"/>
              <a:gd name="connsiteX4" fmla="*/ 4486784 w 4486784"/>
              <a:gd name="connsiteY4" fmla="*/ 0 h 971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6784" h="971444">
                <a:moveTo>
                  <a:pt x="0" y="72013"/>
                </a:moveTo>
                <a:cubicBezTo>
                  <a:pt x="241300" y="323473"/>
                  <a:pt x="365828" y="450516"/>
                  <a:pt x="590631" y="588954"/>
                </a:cubicBezTo>
                <a:cubicBezTo>
                  <a:pt x="815434" y="727392"/>
                  <a:pt x="955756" y="839144"/>
                  <a:pt x="1348821" y="902644"/>
                </a:cubicBezTo>
                <a:cubicBezTo>
                  <a:pt x="1741886" y="966144"/>
                  <a:pt x="2426027" y="1028955"/>
                  <a:pt x="2949021" y="878514"/>
                </a:cubicBezTo>
                <a:cubicBezTo>
                  <a:pt x="3472015" y="728073"/>
                  <a:pt x="4041437" y="302260"/>
                  <a:pt x="4486784" y="0"/>
                </a:cubicBezTo>
              </a:path>
            </a:pathLst>
          </a:cu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lg" len="lg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13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AES round function - </a:t>
            </a:r>
            <a:r>
              <a:rPr lang="en-US" dirty="0" err="1" smtClean="0"/>
              <a:t>ShiftRows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52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 bwMode="auto">
          <a:xfrm>
            <a:off x="5007835" y="4077766"/>
            <a:ext cx="1689959" cy="1371601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 smtClean="0">
                <a:solidFill>
                  <a:schemeClr val="bg1"/>
                </a:solidFill>
              </a:rPr>
              <a:t>SubBytes</a:t>
            </a:r>
            <a:endParaRPr lang="en-US" sz="1600" b="1" dirty="0" smtClean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 smtClean="0">
                <a:solidFill>
                  <a:schemeClr val="bg1"/>
                </a:solidFill>
              </a:rPr>
              <a:t>ShiftRow</a:t>
            </a:r>
            <a:endParaRPr lang="en-US" sz="1600" b="1" dirty="0" smtClean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 smtClean="0">
                <a:solidFill>
                  <a:schemeClr val="bg1"/>
                </a:solidFill>
              </a:rPr>
              <a:t>MixColumn</a:t>
            </a:r>
            <a:endParaRPr lang="en-US" sz="16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s://upload.wikimedia.org/wikipedia/commons/thumb/a/a4/AES-SubBytes.svg/1920px-AES-SubBytes.svg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030" y="1510942"/>
            <a:ext cx="2799376" cy="1452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upload.wikimedia.org/wikipedia/commons/thumb/6/66/AES-ShiftRows.svg/1920px-AES-ShiftRows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193" y="1528364"/>
            <a:ext cx="3110887" cy="11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upload.wikimedia.org/wikipedia/commons/thumb/7/76/AES-MixColumns.svg/1920px-AES-MixColumns.svg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1867" y="1369896"/>
            <a:ext cx="2828562" cy="150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9389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AES round function - </a:t>
            </a:r>
            <a:r>
              <a:rPr lang="en-US" dirty="0" err="1" smtClean="0"/>
              <a:t>MixColumns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53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 bwMode="auto">
          <a:xfrm>
            <a:off x="5007835" y="4077766"/>
            <a:ext cx="1689959" cy="1371601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 smtClean="0">
                <a:solidFill>
                  <a:schemeClr val="bg1"/>
                </a:solidFill>
              </a:rPr>
              <a:t>SubBytes</a:t>
            </a:r>
            <a:endParaRPr lang="en-US" sz="1600" b="1" dirty="0" smtClean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 smtClean="0">
                <a:solidFill>
                  <a:schemeClr val="bg1"/>
                </a:solidFill>
              </a:rPr>
              <a:t>ShiftRow</a:t>
            </a:r>
            <a:endParaRPr lang="en-US" sz="1600" b="1" dirty="0" smtClean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 smtClean="0">
                <a:solidFill>
                  <a:schemeClr val="bg1"/>
                </a:solidFill>
              </a:rPr>
              <a:t>MixColumn</a:t>
            </a:r>
            <a:endParaRPr lang="en-US" sz="16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s://upload.wikimedia.org/wikipedia/commons/thumb/a/a4/AES-SubBytes.svg/1920px-AES-SubBytes.svg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030" y="1510942"/>
            <a:ext cx="2799376" cy="1452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upload.wikimedia.org/wikipedia/commons/thumb/6/66/AES-ShiftRows.svg/1920px-AES-ShiftRows.svg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193" y="1528364"/>
            <a:ext cx="3110887" cy="11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upload.wikimedia.org/wikipedia/commons/thumb/7/76/AES-MixColumns.svg/1920px-AES-MixColumns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1867" y="1369896"/>
            <a:ext cx="2828562" cy="150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7355574" y="3914037"/>
                <a:ext cx="4154855" cy="14073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03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01</m:t>
                                      </m:r>
                                    </m:e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02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03</m:t>
                                      </m:r>
                                    </m:e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01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03</m:t>
                                      </m:r>
                                    </m:e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01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03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01</m:t>
                                      </m:r>
                                    </m:e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02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0,1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1,1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brk m:alnAt="7"/>
                                            </m:rP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𝑎</m:t>
                                          </m:r>
                                        </m:e>
                                        <m:sub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2,1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𝑎</m:t>
                                          </m:r>
                                        </m:e>
                                        <m:sub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3,1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0,1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1,1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nb-NO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2,1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3,1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5574" y="3914037"/>
                <a:ext cx="4154855" cy="140737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964219" y="3297247"/>
                <a:ext cx="118955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  <m:sSub>
                        <m:sSub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sz="2000" b="1" dirty="0" smtClean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4219" y="3297247"/>
                <a:ext cx="1189556" cy="307777"/>
              </a:xfrm>
              <a:prstGeom prst="rect">
                <a:avLst/>
              </a:prstGeom>
              <a:blipFill>
                <a:blip r:embed="rId6"/>
                <a:stretch>
                  <a:fillRect l="-4103" r="-1538" b="-2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/>
          <p:nvPr/>
        </p:nvCxnSpPr>
        <p:spPr bwMode="auto">
          <a:xfrm flipH="1">
            <a:off x="8802624" y="3663696"/>
            <a:ext cx="274320" cy="3230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/>
          <p:nvPr/>
        </p:nvCxnSpPr>
        <p:spPr bwMode="auto">
          <a:xfrm>
            <a:off x="9491472" y="3712464"/>
            <a:ext cx="243252" cy="27432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/>
          <p:nvPr/>
        </p:nvCxnSpPr>
        <p:spPr bwMode="auto">
          <a:xfrm>
            <a:off x="10149252" y="3663696"/>
            <a:ext cx="422657" cy="3230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8939784" y="1015510"/>
                <a:ext cx="35208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sz="2000" b="1" dirty="0" smtClean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9784" y="1015510"/>
                <a:ext cx="352084" cy="307777"/>
              </a:xfrm>
              <a:prstGeom prst="rect">
                <a:avLst/>
              </a:prstGeom>
              <a:blipFill>
                <a:blip r:embed="rId7"/>
                <a:stretch>
                  <a:fillRect l="-8772" r="-7018" b="-2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0715244" y="1019764"/>
                <a:ext cx="34887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sz="2000" b="1" dirty="0" smtClean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15244" y="1019764"/>
                <a:ext cx="348877" cy="307777"/>
              </a:xfrm>
              <a:prstGeom prst="rect">
                <a:avLst/>
              </a:prstGeom>
              <a:blipFill>
                <a:blip r:embed="rId8"/>
                <a:stretch>
                  <a:fillRect l="-17544" r="-7018" b="-215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7572011" y="5465227"/>
                <a:ext cx="3721980" cy="25699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1⋅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0,1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+2⋅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1,1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+3⋅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2,1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+1⋅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3,1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1,1</m:t>
                          </m:r>
                        </m:sub>
                      </m:sSub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2011" y="5465227"/>
                <a:ext cx="3721980" cy="256993"/>
              </a:xfrm>
              <a:prstGeom prst="rect">
                <a:avLst/>
              </a:prstGeom>
              <a:blipFill>
                <a:blip r:embed="rId9"/>
                <a:stretch>
                  <a:fillRect l="-491" b="-11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769949" y="5866780"/>
                <a:ext cx="3578095" cy="25699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0,1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1,1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⊕3</m:t>
                      </m:r>
                      <m:r>
                        <a:rPr lang="nb-NO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2,1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3,1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1,1</m:t>
                          </m:r>
                        </m:sub>
                      </m:sSub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9949" y="5866780"/>
                <a:ext cx="3578095" cy="256993"/>
              </a:xfrm>
              <a:prstGeom prst="rect">
                <a:avLst/>
              </a:prstGeom>
              <a:blipFill>
                <a:blip r:embed="rId10"/>
                <a:stretch>
                  <a:fillRect b="-186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9483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AES-128</a:t>
            </a: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/>
          </p:nvPr>
        </p:nvGraphicFramePr>
        <p:xfrm>
          <a:off x="668101" y="4097628"/>
          <a:ext cx="833120" cy="720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cxnSp>
        <p:nvCxnSpPr>
          <p:cNvPr id="48" name="Straight Arrow Connector 47"/>
          <p:cNvCxnSpPr/>
          <p:nvPr/>
        </p:nvCxnSpPr>
        <p:spPr bwMode="auto">
          <a:xfrm flipV="1">
            <a:off x="1518698" y="4464777"/>
            <a:ext cx="211426" cy="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ounded Rectangle 35"/>
              <p:cNvSpPr/>
              <p:nvPr/>
            </p:nvSpPr>
            <p:spPr bwMode="auto">
              <a:xfrm>
                <a:off x="1619494" y="2954988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Rounded 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19494" y="2954988"/>
                <a:ext cx="587713" cy="462864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ed Rectangle 36"/>
              <p:cNvSpPr/>
              <p:nvPr/>
            </p:nvSpPr>
            <p:spPr bwMode="auto">
              <a:xfrm>
                <a:off x="3988611" y="2956707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Rounded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88611" y="2956707"/>
                <a:ext cx="587713" cy="462864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Arrow Connector 37"/>
          <p:cNvCxnSpPr>
            <a:stCxn id="36" idx="2"/>
          </p:cNvCxnSpPr>
          <p:nvPr/>
        </p:nvCxnSpPr>
        <p:spPr bwMode="auto">
          <a:xfrm>
            <a:off x="1913350" y="3417852"/>
            <a:ext cx="1" cy="83739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Straight Arrow Connector 41"/>
          <p:cNvCxnSpPr>
            <a:stCxn id="37" idx="2"/>
          </p:cNvCxnSpPr>
          <p:nvPr/>
        </p:nvCxnSpPr>
        <p:spPr bwMode="auto">
          <a:xfrm>
            <a:off x="4282468" y="3419571"/>
            <a:ext cx="1" cy="83739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ounded Rectangle 45"/>
              <p:cNvSpPr/>
              <p:nvPr/>
            </p:nvSpPr>
            <p:spPr bwMode="auto">
              <a:xfrm>
                <a:off x="6361865" y="2954988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6" name="Rounded 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61865" y="2954988"/>
                <a:ext cx="587713" cy="462864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stCxn id="46" idx="2"/>
          </p:cNvCxnSpPr>
          <p:nvPr/>
        </p:nvCxnSpPr>
        <p:spPr bwMode="auto">
          <a:xfrm>
            <a:off x="6655722" y="3417852"/>
            <a:ext cx="2" cy="83739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ounded Rectangle 49"/>
              <p:cNvSpPr/>
              <p:nvPr/>
            </p:nvSpPr>
            <p:spPr bwMode="auto">
              <a:xfrm>
                <a:off x="7682881" y="2954988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" name="Rounded 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82881" y="2954988"/>
                <a:ext cx="587713" cy="462864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Straight Arrow Connector 50"/>
          <p:cNvCxnSpPr>
            <a:stCxn id="50" idx="2"/>
          </p:cNvCxnSpPr>
          <p:nvPr/>
        </p:nvCxnSpPr>
        <p:spPr bwMode="auto">
          <a:xfrm>
            <a:off x="7976738" y="3417852"/>
            <a:ext cx="1" cy="83739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Rectangle 7"/>
          <p:cNvSpPr/>
          <p:nvPr/>
        </p:nvSpPr>
        <p:spPr bwMode="auto">
          <a:xfrm>
            <a:off x="2379036" y="3839380"/>
            <a:ext cx="1541116" cy="1250798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 smtClean="0">
                <a:solidFill>
                  <a:schemeClr val="bg1"/>
                </a:solidFill>
              </a:rPr>
              <a:t>SubBytes</a:t>
            </a:r>
            <a:endParaRPr lang="en-US" sz="1400" b="1" dirty="0" smtClean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 smtClean="0">
                <a:solidFill>
                  <a:schemeClr val="bg1"/>
                </a:solidFill>
              </a:rPr>
              <a:t>ShiftRow</a:t>
            </a:r>
            <a:endParaRPr lang="en-US" sz="1400" b="1" dirty="0" smtClean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 smtClean="0">
                <a:solidFill>
                  <a:schemeClr val="bg1"/>
                </a:solidFill>
              </a:rPr>
              <a:t>MixColumn</a:t>
            </a:r>
            <a:endParaRPr lang="en-US" sz="14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689484" y="4240241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b="1" dirty="0" smtClean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9484" y="4240241"/>
                <a:ext cx="456855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Rectangle 38"/>
          <p:cNvSpPr/>
          <p:nvPr/>
        </p:nvSpPr>
        <p:spPr bwMode="auto">
          <a:xfrm>
            <a:off x="4660838" y="3839378"/>
            <a:ext cx="1541116" cy="1250798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 smtClean="0">
                <a:solidFill>
                  <a:schemeClr val="bg1"/>
                </a:solidFill>
              </a:rPr>
              <a:t>SubBytes</a:t>
            </a:r>
            <a:endParaRPr lang="en-US" sz="1400" b="1" dirty="0" smtClean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 smtClean="0">
                <a:solidFill>
                  <a:schemeClr val="bg1"/>
                </a:solidFill>
              </a:rPr>
              <a:t>ShiftRow</a:t>
            </a:r>
            <a:endParaRPr lang="en-US" sz="1400" b="1" dirty="0" smtClean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 smtClean="0">
                <a:solidFill>
                  <a:schemeClr val="bg1"/>
                </a:solidFill>
              </a:rPr>
              <a:t>MixColumn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40" name="Rectangle 39"/>
          <p:cNvSpPr/>
          <p:nvPr/>
        </p:nvSpPr>
        <p:spPr bwMode="auto">
          <a:xfrm>
            <a:off x="8437548" y="3839379"/>
            <a:ext cx="1541116" cy="1250798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 smtClean="0">
                <a:solidFill>
                  <a:schemeClr val="bg1"/>
                </a:solidFill>
              </a:rPr>
              <a:t>SubBytes</a:t>
            </a:r>
            <a:endParaRPr lang="en-US" sz="1400" b="1" dirty="0" smtClean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 smtClean="0">
                <a:solidFill>
                  <a:schemeClr val="bg1"/>
                </a:solidFill>
              </a:rPr>
              <a:t>ShiftRow</a:t>
            </a:r>
            <a:endParaRPr lang="en-US" sz="1400" b="1" dirty="0" smtClean="0">
              <a:solidFill>
                <a:schemeClr val="bg1"/>
              </a:solidFill>
            </a:endParaRPr>
          </a:p>
          <a:p>
            <a:pPr marR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14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4057585" y="4240239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b="1" dirty="0" smtClean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7585" y="4240239"/>
                <a:ext cx="456855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420730" y="4240239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b="1" dirty="0" smtClean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0730" y="4240239"/>
                <a:ext cx="456855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7749891" y="4240239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b="1" dirty="0" smtClean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9891" y="4240239"/>
                <a:ext cx="456855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10158603" y="4240239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b="1" dirty="0" smtClean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58603" y="4240239"/>
                <a:ext cx="456855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Straight Arrow Connector 48"/>
          <p:cNvCxnSpPr/>
          <p:nvPr/>
        </p:nvCxnSpPr>
        <p:spPr bwMode="auto">
          <a:xfrm flipV="1">
            <a:off x="3929514" y="4464776"/>
            <a:ext cx="169837" cy="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Arrow Connector 51"/>
          <p:cNvCxnSpPr>
            <a:stCxn id="39" idx="3"/>
            <a:endCxn id="43" idx="1"/>
          </p:cNvCxnSpPr>
          <p:nvPr/>
        </p:nvCxnSpPr>
        <p:spPr bwMode="auto">
          <a:xfrm flipV="1">
            <a:off x="6201954" y="4464776"/>
            <a:ext cx="218776" cy="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Straight Arrow Connector 52"/>
          <p:cNvCxnSpPr/>
          <p:nvPr/>
        </p:nvCxnSpPr>
        <p:spPr bwMode="auto">
          <a:xfrm>
            <a:off x="8152069" y="4474936"/>
            <a:ext cx="279230" cy="3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" name="Straight Arrow Connector 53"/>
          <p:cNvCxnSpPr/>
          <p:nvPr/>
        </p:nvCxnSpPr>
        <p:spPr bwMode="auto">
          <a:xfrm flipV="1">
            <a:off x="9994460" y="4474935"/>
            <a:ext cx="199805" cy="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ounded Rectangle 58"/>
              <p:cNvSpPr/>
              <p:nvPr/>
            </p:nvSpPr>
            <p:spPr bwMode="auto">
              <a:xfrm>
                <a:off x="10077708" y="2956707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9" name="Rounded Rectangle 5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077708" y="2956707"/>
                <a:ext cx="587713" cy="462864"/>
              </a:xfrm>
              <a:prstGeom prst="roundRect">
                <a:avLst/>
              </a:prstGeom>
              <a:blipFill>
                <a:blip r:embed="rId12"/>
                <a:stretch>
                  <a:fillRect/>
                </a:stretch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0" name="Straight Arrow Connector 59"/>
          <p:cNvCxnSpPr>
            <a:stCxn id="59" idx="2"/>
          </p:cNvCxnSpPr>
          <p:nvPr/>
        </p:nvCxnSpPr>
        <p:spPr bwMode="auto">
          <a:xfrm>
            <a:off x="10371565" y="3419571"/>
            <a:ext cx="1" cy="83739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739702" y="3716774"/>
            <a:ext cx="14056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input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0825427" y="3716774"/>
            <a:ext cx="1405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output</a:t>
            </a:r>
          </a:p>
        </p:txBody>
      </p:sp>
      <p:cxnSp>
        <p:nvCxnSpPr>
          <p:cNvPr id="63" name="Straight Arrow Connector 62"/>
          <p:cNvCxnSpPr/>
          <p:nvPr/>
        </p:nvCxnSpPr>
        <p:spPr bwMode="auto">
          <a:xfrm>
            <a:off x="2113192" y="4474937"/>
            <a:ext cx="257729" cy="3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/>
          <p:nvPr/>
        </p:nvCxnSpPr>
        <p:spPr bwMode="auto">
          <a:xfrm>
            <a:off x="4451984" y="4474936"/>
            <a:ext cx="199896" cy="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1" name="Straight Arrow Connector 80"/>
          <p:cNvCxnSpPr/>
          <p:nvPr/>
        </p:nvCxnSpPr>
        <p:spPr bwMode="auto">
          <a:xfrm>
            <a:off x="10554005" y="4474934"/>
            <a:ext cx="229161" cy="5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4" name="Straight Arrow Connector 83"/>
          <p:cNvCxnSpPr/>
          <p:nvPr/>
        </p:nvCxnSpPr>
        <p:spPr bwMode="auto">
          <a:xfrm flipV="1">
            <a:off x="6822295" y="4464774"/>
            <a:ext cx="199805" cy="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7" name="Straight Arrow Connector 86"/>
          <p:cNvCxnSpPr/>
          <p:nvPr/>
        </p:nvCxnSpPr>
        <p:spPr bwMode="auto">
          <a:xfrm>
            <a:off x="7575520" y="4464774"/>
            <a:ext cx="182674" cy="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/>
              <p:cNvSpPr txBox="1"/>
              <p:nvPr/>
            </p:nvSpPr>
            <p:spPr>
              <a:xfrm>
                <a:off x="7102170" y="4234188"/>
                <a:ext cx="40716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nb-NO" sz="2800" b="1" dirty="0" smtClean="0"/>
              </a:p>
            </p:txBody>
          </p:sp>
        </mc:Choice>
        <mc:Fallback xmlns="">
          <p:sp>
            <p:nvSpPr>
              <p:cNvPr id="91" name="TextBox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2170" y="4234188"/>
                <a:ext cx="407163" cy="43088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3" name="Right Brace 92"/>
          <p:cNvSpPr/>
          <p:nvPr/>
        </p:nvSpPr>
        <p:spPr bwMode="auto">
          <a:xfrm rot="5400000">
            <a:off x="5785318" y="1564612"/>
            <a:ext cx="375790" cy="8311132"/>
          </a:xfrm>
          <a:prstGeom prst="rightBrace">
            <a:avLst>
              <a:gd name="adj1" fmla="val 93395"/>
              <a:gd name="adj2" fmla="val 49494"/>
            </a:avLst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5440086" y="6003319"/>
            <a:ext cx="152583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 smtClean="0"/>
              <a:t>10 rounds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293123" y="1622099"/>
            <a:ext cx="7784585" cy="1361175"/>
            <a:chOff x="1948415" y="1274660"/>
            <a:chExt cx="8536430" cy="149263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5" name="Rounded Rectangle 94"/>
                <p:cNvSpPr/>
                <p:nvPr/>
              </p:nvSpPr>
              <p:spPr bwMode="auto">
                <a:xfrm>
                  <a:off x="5339458" y="1274660"/>
                  <a:ext cx="644475" cy="507568"/>
                </a:xfrm>
                <a:prstGeom prst="roundRect">
                  <a:avLst/>
                </a:prstGeom>
                <a:solidFill>
                  <a:srgbClr val="FCB4AA"/>
                </a:solidFill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95" name="Rounded Rectangle 9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339458" y="1274660"/>
                  <a:ext cx="644475" cy="507568"/>
                </a:xfrm>
                <a:prstGeom prst="roundRect">
                  <a:avLst/>
                </a:prstGeom>
                <a:blipFill>
                  <a:blip r:embed="rId14"/>
                  <a:stretch>
                    <a:fillRect/>
                  </a:stretch>
                </a:blipFill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6" name="Straight Arrow Connector 95"/>
            <p:cNvCxnSpPr/>
            <p:nvPr/>
          </p:nvCxnSpPr>
          <p:spPr bwMode="auto">
            <a:xfrm flipH="1">
              <a:off x="1948415" y="1714242"/>
              <a:ext cx="3391043" cy="105305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0" name="Straight Arrow Connector 99"/>
            <p:cNvCxnSpPr/>
            <p:nvPr/>
          </p:nvCxnSpPr>
          <p:spPr bwMode="auto">
            <a:xfrm flipH="1">
              <a:off x="4395090" y="1782228"/>
              <a:ext cx="1132794" cy="84529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6" name="Straight Arrow Connector 105"/>
            <p:cNvCxnSpPr>
              <a:stCxn id="95" idx="2"/>
            </p:cNvCxnSpPr>
            <p:nvPr/>
          </p:nvCxnSpPr>
          <p:spPr bwMode="auto">
            <a:xfrm>
              <a:off x="5661696" y="1782228"/>
              <a:ext cx="812976" cy="83970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9" name="Straight Arrow Connector 108"/>
            <p:cNvCxnSpPr/>
            <p:nvPr/>
          </p:nvCxnSpPr>
          <p:spPr bwMode="auto">
            <a:xfrm>
              <a:off x="5971309" y="1731818"/>
              <a:ext cx="1939332" cy="95097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4" name="Straight Arrow Connector 113"/>
            <p:cNvCxnSpPr/>
            <p:nvPr/>
          </p:nvCxnSpPr>
          <p:spPr bwMode="auto">
            <a:xfrm>
              <a:off x="5983933" y="1666756"/>
              <a:ext cx="4500912" cy="106518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" name="Group 2"/>
          <p:cNvGrpSpPr/>
          <p:nvPr/>
        </p:nvGrpSpPr>
        <p:grpSpPr>
          <a:xfrm>
            <a:off x="1630097" y="1320023"/>
            <a:ext cx="9904313" cy="1654414"/>
            <a:chOff x="1221353" y="943409"/>
            <a:chExt cx="10860884" cy="1814199"/>
          </a:xfrm>
        </p:grpSpPr>
        <p:sp>
          <p:nvSpPr>
            <p:cNvPr id="122" name="TextBox 121"/>
            <p:cNvSpPr txBox="1"/>
            <p:nvPr/>
          </p:nvSpPr>
          <p:spPr>
            <a:xfrm>
              <a:off x="1221353" y="2367770"/>
              <a:ext cx="1541388" cy="3375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128</a:t>
              </a: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3801415" y="2393194"/>
              <a:ext cx="1541388" cy="3375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128</a:t>
              </a: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10540849" y="2420106"/>
              <a:ext cx="1541388" cy="3375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128</a:t>
              </a: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6480091" y="2367769"/>
              <a:ext cx="1541388" cy="3375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128</a:t>
              </a:r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5373632" y="943409"/>
              <a:ext cx="1541388" cy="3375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128</a:t>
              </a:r>
            </a:p>
          </p:txBody>
        </p:sp>
      </p:grpSp>
      <p:graphicFrame>
        <p:nvGraphicFramePr>
          <p:cNvPr id="55" name="Table 54"/>
          <p:cNvGraphicFramePr>
            <a:graphicFrameLocks noGrp="1"/>
          </p:cNvGraphicFramePr>
          <p:nvPr>
            <p:extLst/>
          </p:nvPr>
        </p:nvGraphicFramePr>
        <p:xfrm>
          <a:off x="10825427" y="4097628"/>
          <a:ext cx="833120" cy="720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7741739" y="2628146"/>
            <a:ext cx="1405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128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546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AES round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39563823"/>
                  </p:ext>
                </p:extLst>
              </p:nvPr>
            </p:nvGraphicFramePr>
            <p:xfrm>
              <a:off x="623392" y="1041023"/>
              <a:ext cx="5489083" cy="40330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674965">
                      <a:extLst>
                        <a:ext uri="{9D8B030D-6E8A-4147-A177-3AD203B41FA5}">
                          <a16:colId xmlns:a16="http://schemas.microsoft.com/office/drawing/2014/main" xmlns="" val="3190401982"/>
                        </a:ext>
                      </a:extLst>
                    </a:gridCol>
                    <a:gridCol w="3814118">
                      <a:extLst>
                        <a:ext uri="{9D8B030D-6E8A-4147-A177-3AD203B41FA5}">
                          <a16:colId xmlns:a16="http://schemas.microsoft.com/office/drawing/2014/main" xmlns="" val="246462725"/>
                        </a:ext>
                      </a:extLst>
                    </a:gridCol>
                  </a:tblGrid>
                  <a:tr h="423902">
                    <a:tc>
                      <a:txBody>
                        <a:bodyPr/>
                        <a:lstStyle/>
                        <a:p>
                          <a:r>
                            <a:rPr lang="en-US" sz="1400" dirty="0" err="1" smtClean="0"/>
                            <a:t>SubBytes</a:t>
                          </a:r>
                          <a:endParaRPr 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sSub>
                                  <m:sSub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="" val="2435690939"/>
                      </a:ext>
                    </a:extLst>
                  </a:tr>
                  <a:tr h="1203045">
                    <a:tc>
                      <a:txBody>
                        <a:bodyPr/>
                        <a:lstStyle/>
                        <a:p>
                          <a:r>
                            <a:rPr lang="en-US" sz="1400" dirty="0" err="1" smtClean="0"/>
                            <a:t>ShiftRows</a:t>
                          </a:r>
                          <a:endParaRPr 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sz="1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m:rPr>
                                                  <m:brk m:alnAt="7"/>
                                                </m:r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𝑐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0,</m:t>
                                              </m:r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m:rPr>
                                                  <m:brk m:alnAt="7"/>
                                                </m:r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𝑐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1,</m:t>
                                              </m:r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m>
                                            <m:mPr>
                                              <m:mcs>
                                                <m:mc>
                                                  <m:mcPr>
                                                    <m:count m:val="1"/>
                                                    <m:mcJc m:val="center"/>
                                                  </m:mcPr>
                                                </m:mc>
                                              </m:mcs>
                                              <m:ctrlPr>
                                                <a:rPr lang="en-US" sz="140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mPr>
                                            <m:m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m:rPr>
                                                        <m:brk m:alnAt="7"/>
                                                      </m:r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𝑐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2,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𝑗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mr>
                                            <m:m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m:rPr>
                                                        <m:brk m:alnAt="7"/>
                                                      </m:r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𝑐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3,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𝑗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mr>
                                          </m:m>
                                        </m:e>
                                      </m:mr>
                                    </m:m>
                                  </m:e>
                                </m:d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sz="1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𝑏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0,</m:t>
                                              </m:r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𝑏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1,</m:t>
                                              </m:r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−1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m>
                                            <m:mPr>
                                              <m:mcs>
                                                <m:mc>
                                                  <m:mcPr>
                                                    <m:count m:val="1"/>
                                                    <m:mcJc m:val="center"/>
                                                  </m:mcPr>
                                                </m:mc>
                                              </m:mcs>
                                              <m:ctrlPr>
                                                <a:rPr lang="en-US" sz="140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mPr>
                                            <m:m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𝑏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2,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𝑗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−2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mr>
                                            <m:m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𝑏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3,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𝑗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−3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mr>
                                          </m:m>
                                        </m:e>
                                      </m:mr>
                                    </m:m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="" val="854347897"/>
                      </a:ext>
                    </a:extLst>
                  </a:tr>
                  <a:tr h="1203045">
                    <a:tc>
                      <a:txBody>
                        <a:bodyPr/>
                        <a:lstStyle/>
                        <a:p>
                          <a:r>
                            <a:rPr lang="en-US" sz="1400" dirty="0" err="1" smtClean="0"/>
                            <a:t>MixColumns</a:t>
                          </a:r>
                          <a:endParaRPr 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sz="1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𝑑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0,</m:t>
                                              </m:r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𝑑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1,</m:t>
                                              </m:r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m>
                                            <m:mPr>
                                              <m:mcs>
                                                <m:mc>
                                                  <m:mcPr>
                                                    <m:count m:val="1"/>
                                                    <m:mcJc m:val="center"/>
                                                  </m:mcPr>
                                                </m:mc>
                                              </m:mcs>
                                              <m:ctrlPr>
                                                <a:rPr lang="en-US" sz="140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mPr>
                                            <m:m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𝑑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2,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𝑗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mr>
                                            <m:m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𝑑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3,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𝑗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mr>
                                          </m:m>
                                        </m:e>
                                      </m:mr>
                                    </m:m>
                                  </m:e>
                                </m:d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2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m>
                                            <m:mPr>
                                              <m:mcs>
                                                <m:mc>
                                                  <m:mcPr>
                                                    <m:count m:val="2"/>
                                                    <m:mcJc m:val="center"/>
                                                  </m:mcPr>
                                                </m:mc>
                                              </m:mcs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mPr>
                                            <m:mr>
                                              <m:e>
                                                <m:r>
                                                  <m:rPr>
                                                    <m:brk m:alnAt="7"/>
                                                  </m:rP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</m:t>
                                                </m:r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e>
                                              <m:e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03</m:t>
                                                </m:r>
                                              </m:e>
                                            </m:mr>
                                            <m:mr>
                                              <m:e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01</m:t>
                                                </m:r>
                                              </m:e>
                                              <m:e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02</m:t>
                                                </m:r>
                                              </m:e>
                                            </m:mr>
                                          </m:m>
                                        </m:e>
                                        <m:e>
                                          <m:m>
                                            <m:mPr>
                                              <m:mcs>
                                                <m:mc>
                                                  <m:mcPr>
                                                    <m:count m:val="2"/>
                                                    <m:mcJc m:val="center"/>
                                                  </m:mcPr>
                                                </m:mc>
                                              </m:mcs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mPr>
                                            <m:mr>
                                              <m:e>
                                                <m:r>
                                                  <m:rPr>
                                                    <m:brk m:alnAt="7"/>
                                                  </m:rP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</m:t>
                                                </m:r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1</m:t>
                                                </m:r>
                                              </m:e>
                                              <m:e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01</m:t>
                                                </m:r>
                                              </m:e>
                                            </m:mr>
                                            <m:mr>
                                              <m:e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03</m:t>
                                                </m:r>
                                              </m:e>
                                              <m:e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01</m:t>
                                                </m:r>
                                              </m:e>
                                            </m:mr>
                                          </m:m>
                                        </m:e>
                                      </m:mr>
                                      <m:mr>
                                        <m:e>
                                          <m:m>
                                            <m:mPr>
                                              <m:mcs>
                                                <m:mc>
                                                  <m:mcPr>
                                                    <m:count m:val="2"/>
                                                    <m:mcJc m:val="center"/>
                                                  </m:mcPr>
                                                </m:mc>
                                              </m:mcs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mPr>
                                            <m:mr>
                                              <m:e>
                                                <m:r>
                                                  <m:rPr>
                                                    <m:brk m:alnAt="7"/>
                                                  </m:rP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</m:t>
                                                </m:r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1</m:t>
                                                </m:r>
                                              </m:e>
                                              <m:e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01</m:t>
                                                </m:r>
                                              </m:e>
                                            </m:mr>
                                            <m:mr>
                                              <m:e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03</m:t>
                                                </m:r>
                                              </m:e>
                                              <m:e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01</m:t>
                                                </m:r>
                                              </m:e>
                                            </m:mr>
                                          </m:m>
                                        </m:e>
                                        <m:e>
                                          <m:m>
                                            <m:mPr>
                                              <m:mcs>
                                                <m:mc>
                                                  <m:mcPr>
                                                    <m:count m:val="2"/>
                                                    <m:mcJc m:val="center"/>
                                                  </m:mcPr>
                                                </m:mc>
                                              </m:mcs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mPr>
                                            <m:mr>
                                              <m:e>
                                                <m:r>
                                                  <m:rPr>
                                                    <m:brk m:alnAt="7"/>
                                                  </m:rP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</m:t>
                                                </m:r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e>
                                              <m:e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03</m:t>
                                                </m:r>
                                              </m:e>
                                            </m:mr>
                                            <m:mr>
                                              <m:e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01</m:t>
                                                </m:r>
                                              </m:e>
                                              <m:e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02</m:t>
                                                </m:r>
                                              </m:e>
                                            </m:mr>
                                          </m:m>
                                        </m:e>
                                      </m:mr>
                                    </m:m>
                                  </m:e>
                                </m:d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sz="1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m:rPr>
                                                  <m:brk m:alnAt="7"/>
                                                </m:r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𝑐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0,</m:t>
                                              </m:r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m:rPr>
                                                  <m:brk m:alnAt="7"/>
                                                </m:r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𝑐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1,</m:t>
                                              </m:r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m>
                                            <m:mPr>
                                              <m:mcs>
                                                <m:mc>
                                                  <m:mcPr>
                                                    <m:count m:val="1"/>
                                                    <m:mcJc m:val="center"/>
                                                  </m:mcPr>
                                                </m:mc>
                                              </m:mcs>
                                              <m:ctrlPr>
                                                <a:rPr lang="en-US" sz="140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mPr>
                                            <m:m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m:rPr>
                                                        <m:brk m:alnAt="7"/>
                                                      </m:r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𝑐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2,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𝑗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mr>
                                            <m:m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m:rPr>
                                                        <m:brk m:alnAt="7"/>
                                                      </m:r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𝑐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3,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𝑗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mr>
                                          </m:m>
                                        </m:e>
                                      </m:mr>
                                    </m:m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="" val="863547128"/>
                      </a:ext>
                    </a:extLst>
                  </a:tr>
                  <a:tr h="1203045">
                    <a:tc>
                      <a:txBody>
                        <a:bodyPr/>
                        <a:lstStyle/>
                        <a:p>
                          <a:r>
                            <a:rPr lang="en-US" sz="1400" dirty="0" err="1" smtClean="0"/>
                            <a:t>AddRoundKey</a:t>
                          </a:r>
                          <a:endParaRPr 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sz="1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𝑒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0,</m:t>
                                              </m:r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𝑒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1,</m:t>
                                              </m:r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m>
                                            <m:mPr>
                                              <m:mcs>
                                                <m:mc>
                                                  <m:mcPr>
                                                    <m:count m:val="1"/>
                                                    <m:mcJc m:val="center"/>
                                                  </m:mcPr>
                                                </m:mc>
                                              </m:mcs>
                                              <m:ctrlPr>
                                                <a:rPr lang="en-US" sz="140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mPr>
                                            <m:m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𝑒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2,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𝑗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mr>
                                            <m:m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𝑒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3,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𝑗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mr>
                                          </m:m>
                                        </m:e>
                                      </m:mr>
                                    </m:m>
                                  </m:e>
                                </m:d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sz="1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𝑑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0,</m:t>
                                              </m:r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𝑑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1,</m:t>
                                              </m:r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m>
                                            <m:mPr>
                                              <m:mcs>
                                                <m:mc>
                                                  <m:mcPr>
                                                    <m:count m:val="1"/>
                                                    <m:mcJc m:val="center"/>
                                                  </m:mcPr>
                                                </m:mc>
                                              </m:mcs>
                                              <m:ctrlPr>
                                                <a:rPr lang="en-US" sz="140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mPr>
                                            <m:m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𝑑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2,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𝑗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mr>
                                            <m:m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𝑑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3,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𝑗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mr>
                                          </m:m>
                                        </m:e>
                                      </m:mr>
                                    </m:m>
                                  </m:e>
                                </m:d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sz="1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0,</m:t>
                                              </m:r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1,</m:t>
                                              </m:r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m>
                                            <m:mPr>
                                              <m:mcs>
                                                <m:mc>
                                                  <m:mcPr>
                                                    <m:count m:val="1"/>
                                                    <m:mcJc m:val="center"/>
                                                  </m:mcPr>
                                                </m:mc>
                                              </m:mcs>
                                              <m:ctrlPr>
                                                <a:rPr lang="en-US" sz="140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mPr>
                                            <m:m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𝑘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2,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𝑗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mr>
                                            <m:m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𝑘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3,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𝑗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mr>
                                          </m:m>
                                        </m:e>
                                      </m:mr>
                                    </m:m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="" val="2687206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39563823"/>
                  </p:ext>
                </p:extLst>
              </p:nvPr>
            </p:nvGraphicFramePr>
            <p:xfrm>
              <a:off x="623392" y="1041023"/>
              <a:ext cx="5489083" cy="40330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674965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3190401982"/>
                        </a:ext>
                      </a:extLst>
                    </a:gridCol>
                    <a:gridCol w="3814118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46462725"/>
                        </a:ext>
                      </a:extLst>
                    </a:gridCol>
                  </a:tblGrid>
                  <a:tr h="423902">
                    <a:tc>
                      <a:txBody>
                        <a:bodyPr/>
                        <a:lstStyle/>
                        <a:p>
                          <a:r>
                            <a:rPr lang="en-US" sz="1400" dirty="0" err="1" smtClean="0"/>
                            <a:t>SubBytes</a:t>
                          </a:r>
                          <a:endParaRPr 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44089" t="-1429" r="-319" b="-85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2435690939"/>
                      </a:ext>
                    </a:extLst>
                  </a:tr>
                  <a:tr h="1203045">
                    <a:tc>
                      <a:txBody>
                        <a:bodyPr/>
                        <a:lstStyle/>
                        <a:p>
                          <a:r>
                            <a:rPr lang="en-US" sz="1400" dirty="0" err="1" smtClean="0"/>
                            <a:t>ShiftRows</a:t>
                          </a:r>
                          <a:endParaRPr 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44089" t="-36041" r="-319" b="-20203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854347897"/>
                      </a:ext>
                    </a:extLst>
                  </a:tr>
                  <a:tr h="1203045">
                    <a:tc>
                      <a:txBody>
                        <a:bodyPr/>
                        <a:lstStyle/>
                        <a:p>
                          <a:r>
                            <a:rPr lang="en-US" sz="1400" dirty="0" err="1" smtClean="0"/>
                            <a:t>MixColumns</a:t>
                          </a:r>
                          <a:endParaRPr 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44089" t="-135354" r="-319" b="-1010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863547128"/>
                      </a:ext>
                    </a:extLst>
                  </a:tr>
                  <a:tr h="1203045">
                    <a:tc>
                      <a:txBody>
                        <a:bodyPr/>
                        <a:lstStyle/>
                        <a:p>
                          <a:r>
                            <a:rPr lang="en-US" sz="1400" dirty="0" err="1" smtClean="0"/>
                            <a:t>AddRoundKey</a:t>
                          </a:r>
                          <a:endParaRPr 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44089" t="-235354" r="-319" b="-10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268720636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6220340" y="1551276"/>
                <a:ext cx="3846759" cy="10470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0,</m:t>
                                    </m:r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1,</m:t>
                                    </m:r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𝑒</m:t>
                                          </m:r>
                                        </m:e>
                                        <m:sub>
                                          <m: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  <m:t>2,</m:t>
                                          </m:r>
                                          <m: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𝑒</m:t>
                                          </m:r>
                                        </m:e>
                                        <m:sub>
                                          <m: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  <m:t>3,</m:t>
                                          </m:r>
                                          <m: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r>
                        <a:rPr lang="nb-NO" sz="1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  <m:e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03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01</m:t>
                                      </m:r>
                                    </m:e>
                                    <m:e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02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01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03</m:t>
                                      </m:r>
                                    </m:e>
                                    <m:e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01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01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03</m:t>
                                      </m:r>
                                    </m:e>
                                    <m:e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01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  <m:e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03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01</m:t>
                                      </m:r>
                                    </m:e>
                                    <m:e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02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m:rPr>
                                  <m:brk m:alnAt="7"/>
                                </m:rP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sSub>
                                <m:sSub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7"/>
                                    </m:r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m:rPr>
                                  <m:brk m:alnAt="7"/>
                                </m:rPr>
                                <a:rPr lang="nb-NO" sz="1400" i="1">
                                  <a:latin typeface="Cambria Math" panose="02040503050406030204" pitchFamily="18" charset="0"/>
                                </a:rPr>
                                <m:t>]</m:t>
                              </m:r>
                            </m:e>
                            <m:e>
                              <m:r>
                                <m:rPr>
                                  <m:brk m:alnAt="7"/>
                                </m:rP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sSub>
                                <m:sSub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7"/>
                                    </m:r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m:rPr>
                                  <m:brk m:alnAt="7"/>
                                </m:rPr>
                                <a:rPr lang="nb-NO" sz="1400" i="1">
                                  <a:latin typeface="Cambria Math" panose="02040503050406030204" pitchFamily="18" charset="0"/>
                                </a:rPr>
                                <m:t>]</m:t>
                              </m:r>
                            </m:e>
                            <m:e>
                              <m:r>
                                <m:rPr>
                                  <m:brk m:alnAt="7"/>
                                </m:rP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sSub>
                                <m:sSub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7"/>
                                    </m:r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</m:sub>
                              </m:sSub>
                              <m:r>
                                <m:rPr>
                                  <m:brk m:alnAt="7"/>
                                </m:rPr>
                                <a:rPr lang="nb-NO" sz="1400" i="1">
                                  <a:latin typeface="Cambria Math" panose="02040503050406030204" pitchFamily="18" charset="0"/>
                                </a:rPr>
                                <m:t>]</m:t>
                              </m:r>
                            </m:e>
                            <m:e>
                              <m:r>
                                <m:rPr>
                                  <m:brk m:alnAt="7"/>
                                </m:rP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sSub>
                                <m:sSub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7"/>
                                    </m:r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−3</m:t>
                                  </m:r>
                                </m:sub>
                              </m:sSub>
                              <m:r>
                                <m:rPr>
                                  <m:brk m:alnAt="7"/>
                                </m:rPr>
                                <a:rPr lang="nb-NO" sz="1400" i="1">
                                  <a:latin typeface="Cambria Math" panose="02040503050406030204" pitchFamily="18" charset="0"/>
                                </a:rPr>
                                <m:t>]</m:t>
                              </m:r>
                            </m:e>
                          </m:eqArr>
                        </m:e>
                      </m:d>
                      <m:r>
                        <a:rPr lang="nb-NO" sz="1400" i="1">
                          <a:latin typeface="Cambria Math" panose="02040503050406030204" pitchFamily="18" charset="0"/>
                        </a:rPr>
                        <m:t>⊕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0,</m:t>
                                    </m:r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1,</m:t>
                                    </m:r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e>
                                        <m:sub>
                                          <m: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  <m:t>2,</m:t>
                                          </m:r>
                                          <m: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e>
                                        <m:sub>
                                          <m: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  <m:t>3,</m:t>
                                          </m:r>
                                          <m: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0340" y="1551276"/>
                <a:ext cx="3846759" cy="104701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10359085" y="81489"/>
              <a:ext cx="1717584" cy="122737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29396">
                      <a:extLst>
                        <a:ext uri="{9D8B030D-6E8A-4147-A177-3AD203B41FA5}">
                          <a16:colId xmlns:a16="http://schemas.microsoft.com/office/drawing/2014/main" xmlns="" val="4132090626"/>
                        </a:ext>
                      </a:extLst>
                    </a:gridCol>
                    <a:gridCol w="429396">
                      <a:extLst>
                        <a:ext uri="{9D8B030D-6E8A-4147-A177-3AD203B41FA5}">
                          <a16:colId xmlns:a16="http://schemas.microsoft.com/office/drawing/2014/main" xmlns="" val="1480361969"/>
                        </a:ext>
                      </a:extLst>
                    </a:gridCol>
                    <a:gridCol w="429396">
                      <a:extLst>
                        <a:ext uri="{9D8B030D-6E8A-4147-A177-3AD203B41FA5}">
                          <a16:colId xmlns:a16="http://schemas.microsoft.com/office/drawing/2014/main" xmlns="" val="618680988"/>
                        </a:ext>
                      </a:extLst>
                    </a:gridCol>
                    <a:gridCol w="429396">
                      <a:extLst>
                        <a:ext uri="{9D8B030D-6E8A-4147-A177-3AD203B41FA5}">
                          <a16:colId xmlns:a16="http://schemas.microsoft.com/office/drawing/2014/main" xmlns="" val="4066922096"/>
                        </a:ext>
                      </a:extLst>
                    </a:gridCol>
                  </a:tblGrid>
                  <a:tr h="311657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0,0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0,1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0,2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0,3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676239056"/>
                      </a:ext>
                    </a:extLst>
                  </a:tr>
                  <a:tr h="305240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1,0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1,1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1,2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1,3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966358679"/>
                      </a:ext>
                    </a:extLst>
                  </a:tr>
                  <a:tr h="305240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2,0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2,1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2,2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2,3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62894474"/>
                      </a:ext>
                    </a:extLst>
                  </a:tr>
                  <a:tr h="305240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3,0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3,1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3,2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3,3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61491677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36806944"/>
                  </p:ext>
                </p:extLst>
              </p:nvPr>
            </p:nvGraphicFramePr>
            <p:xfrm>
              <a:off x="10359085" y="81489"/>
              <a:ext cx="1717584" cy="122737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29396">
                      <a:extLst>
                        <a:ext uri="{9D8B030D-6E8A-4147-A177-3AD203B41FA5}">
                          <a16:colId xmlns:a16="http://schemas.microsoft.com/office/drawing/2014/main" val="4132090626"/>
                        </a:ext>
                      </a:extLst>
                    </a:gridCol>
                    <a:gridCol w="429396">
                      <a:extLst>
                        <a:ext uri="{9D8B030D-6E8A-4147-A177-3AD203B41FA5}">
                          <a16:colId xmlns:a16="http://schemas.microsoft.com/office/drawing/2014/main" val="1480361969"/>
                        </a:ext>
                      </a:extLst>
                    </a:gridCol>
                    <a:gridCol w="429396">
                      <a:extLst>
                        <a:ext uri="{9D8B030D-6E8A-4147-A177-3AD203B41FA5}">
                          <a16:colId xmlns:a16="http://schemas.microsoft.com/office/drawing/2014/main" val="618680988"/>
                        </a:ext>
                      </a:extLst>
                    </a:gridCol>
                    <a:gridCol w="429396">
                      <a:extLst>
                        <a:ext uri="{9D8B030D-6E8A-4147-A177-3AD203B41FA5}">
                          <a16:colId xmlns:a16="http://schemas.microsoft.com/office/drawing/2014/main" val="4066922096"/>
                        </a:ext>
                      </a:extLst>
                    </a:gridCol>
                  </a:tblGrid>
                  <a:tr h="311657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408" t="-1961" r="-301408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01408" t="-1961" r="-201408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204286" t="-1961" r="-104286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00000" t="-1961" r="-2817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76239056"/>
                      </a:ext>
                    </a:extLst>
                  </a:tr>
                  <a:tr h="30524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408" t="-101961" r="-301408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01408" t="-101961" r="-201408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204286" t="-101961" r="-104286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00000" t="-101961" r="-2817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6358679"/>
                      </a:ext>
                    </a:extLst>
                  </a:tr>
                  <a:tr h="30524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408" t="-206000" r="-301408" b="-1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01408" t="-206000" r="-201408" b="-1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204286" t="-206000" r="-104286" b="-1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00000" t="-206000" r="-2817" b="-10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2894474"/>
                      </a:ext>
                    </a:extLst>
                  </a:tr>
                  <a:tr h="30524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408" t="-306000" r="-301408" b="-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01408" t="-306000" r="-201408" b="-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204286" t="-306000" r="-104286" b="-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00000" t="-306000" r="-2817" b="-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1491677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593492" y="2947080"/>
                <a:ext cx="6565557" cy="188840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eqArr>
                                <m:eqArr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02</m:t>
                                  </m:r>
                                </m:e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01</m:t>
                                  </m:r>
                                </m:e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01</m:t>
                                  </m:r>
                                </m:e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03</m:t>
                                  </m:r>
                                </m:e>
                              </m:eqArr>
                            </m:e>
                          </m:d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∙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sSub>
                            <m:sSub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</m:d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⊕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eqArr>
                                <m:eqArr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01</m:t>
                                  </m:r>
                                </m:e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eqArr>
                            </m:e>
                          </m:d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∙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𝑆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lang="nb-NO" sz="1600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                           ⊕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eqArr>
                                <m:eqArr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eqArr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∙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[</m:t>
                          </m:r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⊕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eqArr>
                                <m:eqArr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01</m:t>
                                  </m:r>
                                </m:e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eqArr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∙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[</m:t>
                          </m:r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⊕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600" i="1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nb-NO" sz="1600" i="1">
                                        <a:latin typeface="Cambria Math" panose="02040503050406030204" pitchFamily="18" charset="0"/>
                                      </a:rPr>
                                      <m:t>0,</m:t>
                                    </m:r>
                                    <m:r>
                                      <a:rPr lang="nb-NO" sz="1600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600" i="1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nb-NO" sz="1600" i="1">
                                        <a:latin typeface="Cambria Math" panose="02040503050406030204" pitchFamily="18" charset="0"/>
                                      </a:rPr>
                                      <m:t>1,</m:t>
                                    </m:r>
                                    <m:r>
                                      <a:rPr lang="nb-NO" sz="1600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nb-NO" sz="1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600" i="1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e>
                                        <m:sub>
                                          <m:r>
                                            <a:rPr lang="nb-NO" sz="1600" i="1">
                                              <a:latin typeface="Cambria Math" panose="02040503050406030204" pitchFamily="18" charset="0"/>
                                            </a:rPr>
                                            <m:t>2,</m:t>
                                          </m:r>
                                          <m:r>
                                            <a:rPr lang="nb-NO" sz="1600" i="1"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nb-NO" sz="1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600" i="1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e>
                                        <m:sub>
                                          <m:r>
                                            <a:rPr lang="nb-NO" sz="1600" i="1">
                                              <a:latin typeface="Cambria Math" panose="02040503050406030204" pitchFamily="18" charset="0"/>
                                            </a:rPr>
                                            <m:t>3,</m:t>
                                          </m:r>
                                          <m:r>
                                            <a:rPr lang="nb-NO" sz="1600" i="1"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3492" y="2947080"/>
                <a:ext cx="6565557" cy="188840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e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88625460"/>
                  </p:ext>
                </p:extLst>
              </p:nvPr>
            </p:nvGraphicFramePr>
            <p:xfrm>
              <a:off x="623392" y="5312304"/>
              <a:ext cx="10145588" cy="134826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536397">
                      <a:extLst>
                        <a:ext uri="{9D8B030D-6E8A-4147-A177-3AD203B41FA5}">
                          <a16:colId xmlns:a16="http://schemas.microsoft.com/office/drawing/2014/main" xmlns="" val="959791390"/>
                        </a:ext>
                      </a:extLst>
                    </a:gridCol>
                    <a:gridCol w="2536397">
                      <a:extLst>
                        <a:ext uri="{9D8B030D-6E8A-4147-A177-3AD203B41FA5}">
                          <a16:colId xmlns:a16="http://schemas.microsoft.com/office/drawing/2014/main" xmlns="" val="1092093053"/>
                        </a:ext>
                      </a:extLst>
                    </a:gridCol>
                    <a:gridCol w="2536397">
                      <a:extLst>
                        <a:ext uri="{9D8B030D-6E8A-4147-A177-3AD203B41FA5}">
                          <a16:colId xmlns:a16="http://schemas.microsoft.com/office/drawing/2014/main" xmlns="" val="2572857830"/>
                        </a:ext>
                      </a:extLst>
                    </a:gridCol>
                    <a:gridCol w="2536397">
                      <a:extLst>
                        <a:ext uri="{9D8B030D-6E8A-4147-A177-3AD203B41FA5}">
                          <a16:colId xmlns:a16="http://schemas.microsoft.com/office/drawing/2014/main" xmlns="" val="32652443"/>
                        </a:ext>
                      </a:extLst>
                    </a:gridCol>
                  </a:tblGrid>
                  <a:tr h="134826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d>
                                  <m:d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nb-NO" sz="1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eqArr>
                                          <m:eqArrPr>
                                            <m:ctrlP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eqArrPr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02</m:t>
                                            </m:r>
                                          </m:e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01</m:t>
                                            </m:r>
                                          </m:e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01</m:t>
                                            </m:r>
                                          </m:e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03</m:t>
                                            </m:r>
                                          </m:e>
                                        </m:eqArr>
                                      </m:e>
                                    </m:d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∙</m:t>
                                    </m:r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d>
                                  <m:d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nb-NO" sz="1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eqArr>
                                          <m:eqArrPr>
                                            <m:ctrlP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eqArrPr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</m:e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e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e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e>
                                        </m:eqArr>
                                      </m:e>
                                    </m:d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∙</m:t>
                                    </m:r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d>
                                  <m:d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nb-NO" sz="1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eqArr>
                                          <m:eqArrPr>
                                            <m:ctrlP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eqArrPr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e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</m:e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e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e>
                                        </m:eqArr>
                                      </m:e>
                                    </m:d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∙</m:t>
                                    </m:r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d>
                                  <m:d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nb-NO" sz="1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eqArr>
                                          <m:eqArrPr>
                                            <m:ctrlP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eqArrPr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e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e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</m:e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e>
                                        </m:eqArr>
                                      </m:e>
                                    </m:d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∙</m:t>
                                    </m:r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25273297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e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88625460"/>
                  </p:ext>
                </p:extLst>
              </p:nvPr>
            </p:nvGraphicFramePr>
            <p:xfrm>
              <a:off x="623392" y="5312304"/>
              <a:ext cx="10145588" cy="134826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536397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959791390"/>
                        </a:ext>
                      </a:extLst>
                    </a:gridCol>
                    <a:gridCol w="2536397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1092093053"/>
                        </a:ext>
                      </a:extLst>
                    </a:gridCol>
                    <a:gridCol w="2536397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572857830"/>
                        </a:ext>
                      </a:extLst>
                    </a:gridCol>
                    <a:gridCol w="2536397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32652443"/>
                        </a:ext>
                      </a:extLst>
                    </a:gridCol>
                  </a:tblGrid>
                  <a:tr h="134826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6"/>
                          <a:stretch>
                            <a:fillRect l="-240" t="-450" r="-300721" b="-90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6"/>
                          <a:stretch>
                            <a:fillRect l="-100000" t="-450" r="-200000" b="-90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6"/>
                          <a:stretch>
                            <a:fillRect l="-200481" t="-450" r="-100481" b="-90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6"/>
                          <a:stretch>
                            <a:fillRect l="-300481" t="-450" r="-481" b="-90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25273297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4821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AES round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39563823"/>
                  </p:ext>
                </p:extLst>
              </p:nvPr>
            </p:nvGraphicFramePr>
            <p:xfrm>
              <a:off x="623392" y="1041023"/>
              <a:ext cx="5489083" cy="40330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674965">
                      <a:extLst>
                        <a:ext uri="{9D8B030D-6E8A-4147-A177-3AD203B41FA5}">
                          <a16:colId xmlns:a16="http://schemas.microsoft.com/office/drawing/2014/main" xmlns="" val="3190401982"/>
                        </a:ext>
                      </a:extLst>
                    </a:gridCol>
                    <a:gridCol w="3814118">
                      <a:extLst>
                        <a:ext uri="{9D8B030D-6E8A-4147-A177-3AD203B41FA5}">
                          <a16:colId xmlns:a16="http://schemas.microsoft.com/office/drawing/2014/main" xmlns="" val="246462725"/>
                        </a:ext>
                      </a:extLst>
                    </a:gridCol>
                  </a:tblGrid>
                  <a:tr h="423902">
                    <a:tc>
                      <a:txBody>
                        <a:bodyPr/>
                        <a:lstStyle/>
                        <a:p>
                          <a:r>
                            <a:rPr lang="en-US" sz="1400" dirty="0" err="1" smtClean="0"/>
                            <a:t>SubBytes</a:t>
                          </a:r>
                          <a:endParaRPr 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sSub>
                                  <m:sSub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="" val="2435690939"/>
                      </a:ext>
                    </a:extLst>
                  </a:tr>
                  <a:tr h="1203045">
                    <a:tc>
                      <a:txBody>
                        <a:bodyPr/>
                        <a:lstStyle/>
                        <a:p>
                          <a:r>
                            <a:rPr lang="en-US" sz="1400" dirty="0" err="1" smtClean="0"/>
                            <a:t>ShiftRows</a:t>
                          </a:r>
                          <a:endParaRPr 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sz="1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m:rPr>
                                                  <m:brk m:alnAt="7"/>
                                                </m:r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𝑐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0,</m:t>
                                              </m:r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m:rPr>
                                                  <m:brk m:alnAt="7"/>
                                                </m:r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𝑐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1,</m:t>
                                              </m:r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m>
                                            <m:mPr>
                                              <m:mcs>
                                                <m:mc>
                                                  <m:mcPr>
                                                    <m:count m:val="1"/>
                                                    <m:mcJc m:val="center"/>
                                                  </m:mcPr>
                                                </m:mc>
                                              </m:mcs>
                                              <m:ctrlPr>
                                                <a:rPr lang="en-US" sz="140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mPr>
                                            <m:m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m:rPr>
                                                        <m:brk m:alnAt="7"/>
                                                      </m:r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𝑐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2,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𝑗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mr>
                                            <m:m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m:rPr>
                                                        <m:brk m:alnAt="7"/>
                                                      </m:r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𝑐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3,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𝑗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mr>
                                          </m:m>
                                        </m:e>
                                      </m:mr>
                                    </m:m>
                                  </m:e>
                                </m:d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sz="1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𝑏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0,</m:t>
                                              </m:r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𝑏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1,</m:t>
                                              </m:r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−1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m>
                                            <m:mPr>
                                              <m:mcs>
                                                <m:mc>
                                                  <m:mcPr>
                                                    <m:count m:val="1"/>
                                                    <m:mcJc m:val="center"/>
                                                  </m:mcPr>
                                                </m:mc>
                                              </m:mcs>
                                              <m:ctrlPr>
                                                <a:rPr lang="en-US" sz="140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mPr>
                                            <m:m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𝑏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2,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𝑗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−2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mr>
                                            <m:m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𝑏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3,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𝑗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−3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mr>
                                          </m:m>
                                        </m:e>
                                      </m:mr>
                                    </m:m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="" val="854347897"/>
                      </a:ext>
                    </a:extLst>
                  </a:tr>
                  <a:tr h="1203045">
                    <a:tc>
                      <a:txBody>
                        <a:bodyPr/>
                        <a:lstStyle/>
                        <a:p>
                          <a:r>
                            <a:rPr lang="en-US" sz="1400" dirty="0" err="1" smtClean="0"/>
                            <a:t>MixColumns</a:t>
                          </a:r>
                          <a:endParaRPr 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sz="1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𝑑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0,</m:t>
                                              </m:r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𝑑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1,</m:t>
                                              </m:r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m>
                                            <m:mPr>
                                              <m:mcs>
                                                <m:mc>
                                                  <m:mcPr>
                                                    <m:count m:val="1"/>
                                                    <m:mcJc m:val="center"/>
                                                  </m:mcPr>
                                                </m:mc>
                                              </m:mcs>
                                              <m:ctrlPr>
                                                <a:rPr lang="en-US" sz="140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mPr>
                                            <m:m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𝑑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2,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𝑗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mr>
                                            <m:m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𝑑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3,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𝑗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mr>
                                          </m:m>
                                        </m:e>
                                      </m:mr>
                                    </m:m>
                                  </m:e>
                                </m:d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2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m>
                                            <m:mPr>
                                              <m:mcs>
                                                <m:mc>
                                                  <m:mcPr>
                                                    <m:count m:val="2"/>
                                                    <m:mcJc m:val="center"/>
                                                  </m:mcPr>
                                                </m:mc>
                                              </m:mcs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mPr>
                                            <m:mr>
                                              <m:e>
                                                <m:r>
                                                  <m:rPr>
                                                    <m:brk m:alnAt="7"/>
                                                  </m:rP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</m:t>
                                                </m:r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e>
                                              <m:e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03</m:t>
                                                </m:r>
                                              </m:e>
                                            </m:mr>
                                            <m:mr>
                                              <m:e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01</m:t>
                                                </m:r>
                                              </m:e>
                                              <m:e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02</m:t>
                                                </m:r>
                                              </m:e>
                                            </m:mr>
                                          </m:m>
                                        </m:e>
                                        <m:e>
                                          <m:m>
                                            <m:mPr>
                                              <m:mcs>
                                                <m:mc>
                                                  <m:mcPr>
                                                    <m:count m:val="2"/>
                                                    <m:mcJc m:val="center"/>
                                                  </m:mcPr>
                                                </m:mc>
                                              </m:mcs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mPr>
                                            <m:mr>
                                              <m:e>
                                                <m:r>
                                                  <m:rPr>
                                                    <m:brk m:alnAt="7"/>
                                                  </m:rP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</m:t>
                                                </m:r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1</m:t>
                                                </m:r>
                                              </m:e>
                                              <m:e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01</m:t>
                                                </m:r>
                                              </m:e>
                                            </m:mr>
                                            <m:mr>
                                              <m:e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03</m:t>
                                                </m:r>
                                              </m:e>
                                              <m:e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01</m:t>
                                                </m:r>
                                              </m:e>
                                            </m:mr>
                                          </m:m>
                                        </m:e>
                                      </m:mr>
                                      <m:mr>
                                        <m:e>
                                          <m:m>
                                            <m:mPr>
                                              <m:mcs>
                                                <m:mc>
                                                  <m:mcPr>
                                                    <m:count m:val="2"/>
                                                    <m:mcJc m:val="center"/>
                                                  </m:mcPr>
                                                </m:mc>
                                              </m:mcs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mPr>
                                            <m:mr>
                                              <m:e>
                                                <m:r>
                                                  <m:rPr>
                                                    <m:brk m:alnAt="7"/>
                                                  </m:rP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</m:t>
                                                </m:r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1</m:t>
                                                </m:r>
                                              </m:e>
                                              <m:e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01</m:t>
                                                </m:r>
                                              </m:e>
                                            </m:mr>
                                            <m:mr>
                                              <m:e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03</m:t>
                                                </m:r>
                                              </m:e>
                                              <m:e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01</m:t>
                                                </m:r>
                                              </m:e>
                                            </m:mr>
                                          </m:m>
                                        </m:e>
                                        <m:e>
                                          <m:m>
                                            <m:mPr>
                                              <m:mcs>
                                                <m:mc>
                                                  <m:mcPr>
                                                    <m:count m:val="2"/>
                                                    <m:mcJc m:val="center"/>
                                                  </m:mcPr>
                                                </m:mc>
                                              </m:mcs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mPr>
                                            <m:mr>
                                              <m:e>
                                                <m:r>
                                                  <m:rPr>
                                                    <m:brk m:alnAt="7"/>
                                                  </m:rP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</m:t>
                                                </m:r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e>
                                              <m:e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03</m:t>
                                                </m:r>
                                              </m:e>
                                            </m:mr>
                                            <m:mr>
                                              <m:e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01</m:t>
                                                </m:r>
                                              </m:e>
                                              <m:e>
                                                <m: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02</m:t>
                                                </m:r>
                                              </m:e>
                                            </m:mr>
                                          </m:m>
                                        </m:e>
                                      </m:mr>
                                    </m:m>
                                  </m:e>
                                </m:d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sz="1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m:rPr>
                                                  <m:brk m:alnAt="7"/>
                                                </m:r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𝑐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0,</m:t>
                                              </m:r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m:rPr>
                                                  <m:brk m:alnAt="7"/>
                                                </m:r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𝑐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1,</m:t>
                                              </m:r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m>
                                            <m:mPr>
                                              <m:mcs>
                                                <m:mc>
                                                  <m:mcPr>
                                                    <m:count m:val="1"/>
                                                    <m:mcJc m:val="center"/>
                                                  </m:mcPr>
                                                </m:mc>
                                              </m:mcs>
                                              <m:ctrlPr>
                                                <a:rPr lang="en-US" sz="140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mPr>
                                            <m:m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m:rPr>
                                                        <m:brk m:alnAt="7"/>
                                                      </m:r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𝑐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2,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𝑗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mr>
                                            <m:m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m:rPr>
                                                        <m:brk m:alnAt="7"/>
                                                      </m:r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𝑐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3,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𝑗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mr>
                                          </m:m>
                                        </m:e>
                                      </m:mr>
                                    </m:m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="" val="863547128"/>
                      </a:ext>
                    </a:extLst>
                  </a:tr>
                  <a:tr h="1203045">
                    <a:tc>
                      <a:txBody>
                        <a:bodyPr/>
                        <a:lstStyle/>
                        <a:p>
                          <a:r>
                            <a:rPr lang="en-US" sz="1400" dirty="0" err="1" smtClean="0"/>
                            <a:t>AddRoundKey</a:t>
                          </a:r>
                          <a:endParaRPr 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sz="1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𝑒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0,</m:t>
                                              </m:r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𝑒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1,</m:t>
                                              </m:r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m>
                                            <m:mPr>
                                              <m:mcs>
                                                <m:mc>
                                                  <m:mcPr>
                                                    <m:count m:val="1"/>
                                                    <m:mcJc m:val="center"/>
                                                  </m:mcPr>
                                                </m:mc>
                                              </m:mcs>
                                              <m:ctrlPr>
                                                <a:rPr lang="en-US" sz="140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mPr>
                                            <m:m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𝑒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2,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𝑗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mr>
                                            <m:m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𝑒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3,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𝑗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mr>
                                          </m:m>
                                        </m:e>
                                      </m:mr>
                                    </m:m>
                                  </m:e>
                                </m:d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sz="1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𝑑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0,</m:t>
                                              </m:r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𝑑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1,</m:t>
                                              </m:r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m>
                                            <m:mPr>
                                              <m:mcs>
                                                <m:mc>
                                                  <m:mcPr>
                                                    <m:count m:val="1"/>
                                                    <m:mcJc m:val="center"/>
                                                  </m:mcPr>
                                                </m:mc>
                                              </m:mcs>
                                              <m:ctrlPr>
                                                <a:rPr lang="en-US" sz="140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mPr>
                                            <m:m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𝑑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2,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𝑗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mr>
                                            <m:m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𝑑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3,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𝑗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mr>
                                          </m:m>
                                        </m:e>
                                      </m:mr>
                                    </m:m>
                                  </m:e>
                                </m:d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sz="1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0,</m:t>
                                              </m:r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1,</m:t>
                                              </m:r>
                                              <m:r>
                                                <a:rPr lang="nb-NO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m>
                                            <m:mPr>
                                              <m:mcs>
                                                <m:mc>
                                                  <m:mcPr>
                                                    <m:count m:val="1"/>
                                                    <m:mcJc m:val="center"/>
                                                  </m:mcPr>
                                                </m:mc>
                                              </m:mcs>
                                              <m:ctrlPr>
                                                <a:rPr lang="en-US" sz="140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mPr>
                                            <m:m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𝑘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2,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𝑗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mr>
                                            <m:m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𝑘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3,</m:t>
                                                    </m:r>
                                                    <m: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𝑗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mr>
                                          </m:m>
                                        </m:e>
                                      </m:mr>
                                    </m:m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="" val="2687206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39563823"/>
                  </p:ext>
                </p:extLst>
              </p:nvPr>
            </p:nvGraphicFramePr>
            <p:xfrm>
              <a:off x="623392" y="1041023"/>
              <a:ext cx="5489083" cy="40330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674965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3190401982"/>
                        </a:ext>
                      </a:extLst>
                    </a:gridCol>
                    <a:gridCol w="3814118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46462725"/>
                        </a:ext>
                      </a:extLst>
                    </a:gridCol>
                  </a:tblGrid>
                  <a:tr h="423902">
                    <a:tc>
                      <a:txBody>
                        <a:bodyPr/>
                        <a:lstStyle/>
                        <a:p>
                          <a:r>
                            <a:rPr lang="en-US" sz="1400" dirty="0" err="1" smtClean="0"/>
                            <a:t>SubBytes</a:t>
                          </a:r>
                          <a:endParaRPr 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44089" t="-1429" r="-319" b="-85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2435690939"/>
                      </a:ext>
                    </a:extLst>
                  </a:tr>
                  <a:tr h="1203045">
                    <a:tc>
                      <a:txBody>
                        <a:bodyPr/>
                        <a:lstStyle/>
                        <a:p>
                          <a:r>
                            <a:rPr lang="en-US" sz="1400" dirty="0" err="1" smtClean="0"/>
                            <a:t>ShiftRows</a:t>
                          </a:r>
                          <a:endParaRPr 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44089" t="-36041" r="-319" b="-20203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854347897"/>
                      </a:ext>
                    </a:extLst>
                  </a:tr>
                  <a:tr h="1203045">
                    <a:tc>
                      <a:txBody>
                        <a:bodyPr/>
                        <a:lstStyle/>
                        <a:p>
                          <a:r>
                            <a:rPr lang="en-US" sz="1400" dirty="0" err="1" smtClean="0"/>
                            <a:t>MixColumns</a:t>
                          </a:r>
                          <a:endParaRPr 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44089" t="-135354" r="-319" b="-1010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863547128"/>
                      </a:ext>
                    </a:extLst>
                  </a:tr>
                  <a:tr h="1203045">
                    <a:tc>
                      <a:txBody>
                        <a:bodyPr/>
                        <a:lstStyle/>
                        <a:p>
                          <a:r>
                            <a:rPr lang="en-US" sz="1400" dirty="0" err="1" smtClean="0"/>
                            <a:t>AddRoundKey</a:t>
                          </a:r>
                          <a:endParaRPr 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44089" t="-235354" r="-319" b="-10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268720636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10359085" y="81489"/>
              <a:ext cx="1717584" cy="122737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29396">
                      <a:extLst>
                        <a:ext uri="{9D8B030D-6E8A-4147-A177-3AD203B41FA5}">
                          <a16:colId xmlns:a16="http://schemas.microsoft.com/office/drawing/2014/main" xmlns="" val="4132090626"/>
                        </a:ext>
                      </a:extLst>
                    </a:gridCol>
                    <a:gridCol w="429396">
                      <a:extLst>
                        <a:ext uri="{9D8B030D-6E8A-4147-A177-3AD203B41FA5}">
                          <a16:colId xmlns:a16="http://schemas.microsoft.com/office/drawing/2014/main" xmlns="" val="1480361969"/>
                        </a:ext>
                      </a:extLst>
                    </a:gridCol>
                    <a:gridCol w="429396">
                      <a:extLst>
                        <a:ext uri="{9D8B030D-6E8A-4147-A177-3AD203B41FA5}">
                          <a16:colId xmlns:a16="http://schemas.microsoft.com/office/drawing/2014/main" xmlns="" val="618680988"/>
                        </a:ext>
                      </a:extLst>
                    </a:gridCol>
                    <a:gridCol w="429396">
                      <a:extLst>
                        <a:ext uri="{9D8B030D-6E8A-4147-A177-3AD203B41FA5}">
                          <a16:colId xmlns:a16="http://schemas.microsoft.com/office/drawing/2014/main" xmlns="" val="4066922096"/>
                        </a:ext>
                      </a:extLst>
                    </a:gridCol>
                  </a:tblGrid>
                  <a:tr h="311657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0,0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0,1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0,2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0,3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676239056"/>
                      </a:ext>
                    </a:extLst>
                  </a:tr>
                  <a:tr h="305240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1,0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1,1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1,2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1,3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966358679"/>
                      </a:ext>
                    </a:extLst>
                  </a:tr>
                  <a:tr h="305240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2,0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2,1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2,2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2,3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62894474"/>
                      </a:ext>
                    </a:extLst>
                  </a:tr>
                  <a:tr h="305240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3,0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3,1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3,2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3,3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E0F7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61491677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36806944"/>
                  </p:ext>
                </p:extLst>
              </p:nvPr>
            </p:nvGraphicFramePr>
            <p:xfrm>
              <a:off x="10359085" y="81489"/>
              <a:ext cx="1717584" cy="122737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29396">
                      <a:extLst>
                        <a:ext uri="{9D8B030D-6E8A-4147-A177-3AD203B41FA5}">
                          <a16:colId xmlns:a16="http://schemas.microsoft.com/office/drawing/2014/main" val="4132090626"/>
                        </a:ext>
                      </a:extLst>
                    </a:gridCol>
                    <a:gridCol w="429396">
                      <a:extLst>
                        <a:ext uri="{9D8B030D-6E8A-4147-A177-3AD203B41FA5}">
                          <a16:colId xmlns:a16="http://schemas.microsoft.com/office/drawing/2014/main" val="1480361969"/>
                        </a:ext>
                      </a:extLst>
                    </a:gridCol>
                    <a:gridCol w="429396">
                      <a:extLst>
                        <a:ext uri="{9D8B030D-6E8A-4147-A177-3AD203B41FA5}">
                          <a16:colId xmlns:a16="http://schemas.microsoft.com/office/drawing/2014/main" val="618680988"/>
                        </a:ext>
                      </a:extLst>
                    </a:gridCol>
                    <a:gridCol w="429396">
                      <a:extLst>
                        <a:ext uri="{9D8B030D-6E8A-4147-A177-3AD203B41FA5}">
                          <a16:colId xmlns:a16="http://schemas.microsoft.com/office/drawing/2014/main" val="4066922096"/>
                        </a:ext>
                      </a:extLst>
                    </a:gridCol>
                  </a:tblGrid>
                  <a:tr h="311657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408" t="-1961" r="-301408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01408" t="-1961" r="-201408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204286" t="-1961" r="-104286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00000" t="-1961" r="-2817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76239056"/>
                      </a:ext>
                    </a:extLst>
                  </a:tr>
                  <a:tr h="30524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408" t="-101961" r="-301408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01408" t="-101961" r="-201408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204286" t="-101961" r="-104286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00000" t="-101961" r="-2817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6358679"/>
                      </a:ext>
                    </a:extLst>
                  </a:tr>
                  <a:tr h="30524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408" t="-206000" r="-301408" b="-1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01408" t="-206000" r="-201408" b="-1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204286" t="-206000" r="-104286" b="-1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00000" t="-206000" r="-2817" b="-10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2894474"/>
                      </a:ext>
                    </a:extLst>
                  </a:tr>
                  <a:tr h="30524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408" t="-306000" r="-301408" b="-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01408" t="-306000" r="-201408" b="-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204286" t="-306000" r="-104286" b="-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00000" t="-306000" r="-2817" b="-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1491677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e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88625460"/>
                  </p:ext>
                </p:extLst>
              </p:nvPr>
            </p:nvGraphicFramePr>
            <p:xfrm>
              <a:off x="623392" y="5312304"/>
              <a:ext cx="10145588" cy="134826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536397">
                      <a:extLst>
                        <a:ext uri="{9D8B030D-6E8A-4147-A177-3AD203B41FA5}">
                          <a16:colId xmlns:a16="http://schemas.microsoft.com/office/drawing/2014/main" xmlns="" val="959791390"/>
                        </a:ext>
                      </a:extLst>
                    </a:gridCol>
                    <a:gridCol w="2536397">
                      <a:extLst>
                        <a:ext uri="{9D8B030D-6E8A-4147-A177-3AD203B41FA5}">
                          <a16:colId xmlns:a16="http://schemas.microsoft.com/office/drawing/2014/main" xmlns="" val="1092093053"/>
                        </a:ext>
                      </a:extLst>
                    </a:gridCol>
                    <a:gridCol w="2536397">
                      <a:extLst>
                        <a:ext uri="{9D8B030D-6E8A-4147-A177-3AD203B41FA5}">
                          <a16:colId xmlns:a16="http://schemas.microsoft.com/office/drawing/2014/main" xmlns="" val="2572857830"/>
                        </a:ext>
                      </a:extLst>
                    </a:gridCol>
                    <a:gridCol w="2536397">
                      <a:extLst>
                        <a:ext uri="{9D8B030D-6E8A-4147-A177-3AD203B41FA5}">
                          <a16:colId xmlns:a16="http://schemas.microsoft.com/office/drawing/2014/main" xmlns="" val="32652443"/>
                        </a:ext>
                      </a:extLst>
                    </a:gridCol>
                  </a:tblGrid>
                  <a:tr h="134826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d>
                                  <m:d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nb-NO" sz="1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eqArr>
                                          <m:eqArrPr>
                                            <m:ctrlP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eqArrPr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02</m:t>
                                            </m:r>
                                          </m:e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01</m:t>
                                            </m:r>
                                          </m:e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01</m:t>
                                            </m:r>
                                          </m:e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03</m:t>
                                            </m:r>
                                          </m:e>
                                        </m:eqArr>
                                      </m:e>
                                    </m:d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∙</m:t>
                                    </m:r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d>
                                  <m:d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nb-NO" sz="1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eqArr>
                                          <m:eqArrPr>
                                            <m:ctrlP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eqArrPr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</m:e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e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e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e>
                                        </m:eqArr>
                                      </m:e>
                                    </m:d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∙</m:t>
                                    </m:r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d>
                                  <m:d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nb-NO" sz="1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eqArr>
                                          <m:eqArrPr>
                                            <m:ctrlP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eqArrPr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e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</m:e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e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e>
                                        </m:eqArr>
                                      </m:e>
                                    </m:d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∙</m:t>
                                    </m:r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d>
                                  <m:d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nb-NO" sz="1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eqArr>
                                          <m:eqArrPr>
                                            <m:ctrlP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eqArrPr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e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e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</m:e>
                                          <m:e>
                                            <m: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e>
                                        </m:eqArr>
                                      </m:e>
                                    </m:d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∙</m:t>
                                    </m:r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25273297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e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88625460"/>
                  </p:ext>
                </p:extLst>
              </p:nvPr>
            </p:nvGraphicFramePr>
            <p:xfrm>
              <a:off x="623392" y="5312304"/>
              <a:ext cx="10145588" cy="134826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536397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959791390"/>
                        </a:ext>
                      </a:extLst>
                    </a:gridCol>
                    <a:gridCol w="2536397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1092093053"/>
                        </a:ext>
                      </a:extLst>
                    </a:gridCol>
                    <a:gridCol w="2536397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572857830"/>
                        </a:ext>
                      </a:extLst>
                    </a:gridCol>
                    <a:gridCol w="2536397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32652443"/>
                        </a:ext>
                      </a:extLst>
                    </a:gridCol>
                  </a:tblGrid>
                  <a:tr h="134826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5"/>
                          <a:stretch>
                            <a:fillRect l="-240" t="-450" r="-300721" b="-90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5"/>
                          <a:stretch>
                            <a:fillRect l="-100000" t="-450" r="-200000" b="-90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5"/>
                          <a:stretch>
                            <a:fillRect l="-200481" t="-450" r="-100481" b="-90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5"/>
                          <a:stretch>
                            <a:fillRect l="-300481" t="-450" r="-481" b="-90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25273297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6597298" y="2790410"/>
                <a:ext cx="5085509" cy="10403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0,</m:t>
                                    </m:r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1,</m:t>
                                    </m:r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𝑒</m:t>
                                          </m:r>
                                        </m:e>
                                        <m:sub>
                                          <m: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  <m:t>2,</m:t>
                                          </m:r>
                                          <m: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𝑒</m:t>
                                          </m:r>
                                        </m:e>
                                        <m:sub>
                                          <m: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  <m:t>3,</m:t>
                                          </m:r>
                                          <m: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r>
                        <a:rPr lang="nb-NO" sz="1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</m:e>
                      </m:d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sub>
                          </m:sSub>
                        </m:e>
                      </m:d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sub>
                          </m:sSub>
                        </m:e>
                      </m:d>
                      <m:r>
                        <a:rPr lang="nb-NO" sz="1400" i="1">
                          <a:latin typeface="Cambria Math" panose="02040503050406030204" pitchFamily="18" charset="0"/>
                        </a:rPr>
                        <m:t>⊕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0,</m:t>
                                    </m:r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1,</m:t>
                                    </m:r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e>
                                        <m:sub>
                                          <m: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  <m:t>2,</m:t>
                                          </m:r>
                                          <m: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e>
                                        <m:sub>
                                          <m: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  <m:t>3,</m:t>
                                          </m:r>
                                          <m: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7298" y="2790410"/>
                <a:ext cx="5085509" cy="104034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223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AES performance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/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AES is reasonably efficient in software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T-table implementation very fast </a:t>
            </a:r>
            <a:br>
              <a:rPr lang="en-US" dirty="0" smtClean="0"/>
            </a:br>
            <a:r>
              <a:rPr lang="en-US" dirty="0" smtClean="0"/>
              <a:t>(but not secure!)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Hard to implement fast and constant-time</a:t>
            </a:r>
          </a:p>
          <a:p>
            <a:pPr marL="0" indent="0"/>
            <a:endParaRPr lang="en-US" dirty="0"/>
          </a:p>
          <a:p>
            <a:pPr marL="0" indent="0"/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Intel introduced dedicated AES instructions into their CPUs (AES-NI):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b="1" dirty="0" err="1" smtClean="0"/>
              <a:t>aesenc</a:t>
            </a:r>
            <a:r>
              <a:rPr lang="en-US" dirty="0" smtClean="0"/>
              <a:t>, </a:t>
            </a:r>
            <a:r>
              <a:rPr lang="en-US" b="1" dirty="0" err="1" smtClean="0"/>
              <a:t>aesenclast</a:t>
            </a:r>
            <a:r>
              <a:rPr lang="en-US" dirty="0"/>
              <a:t>:</a:t>
            </a:r>
            <a:r>
              <a:rPr lang="en-US" dirty="0" smtClean="0"/>
              <a:t> do one round of AES in one cycle</a:t>
            </a:r>
            <a:endParaRPr lang="en-US" b="1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b="1" dirty="0" err="1" smtClean="0"/>
              <a:t>aeskeygenassist</a:t>
            </a:r>
            <a:r>
              <a:rPr lang="en-US" b="1" dirty="0" smtClean="0"/>
              <a:t>: </a:t>
            </a:r>
            <a:r>
              <a:rPr lang="en-US" dirty="0" smtClean="0"/>
              <a:t>do AES key expansion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b="1" dirty="0" err="1" smtClean="0"/>
              <a:t>aesdec</a:t>
            </a:r>
            <a:r>
              <a:rPr lang="en-US" b="1" dirty="0" smtClean="0"/>
              <a:t>, </a:t>
            </a:r>
            <a:r>
              <a:rPr lang="en-US" b="1" dirty="0" err="1" smtClean="0"/>
              <a:t>aesdeclast</a:t>
            </a:r>
            <a:r>
              <a:rPr lang="en-US" b="1" dirty="0" smtClean="0"/>
              <a:t>:</a:t>
            </a:r>
            <a:r>
              <a:rPr lang="en-US" dirty="0" smtClean="0"/>
              <a:t> do one round of AES decryption in one cycle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b="1" dirty="0" err="1" smtClean="0"/>
              <a:t>aesimc</a:t>
            </a:r>
            <a:r>
              <a:rPr lang="en-US" b="1" dirty="0" smtClean="0"/>
              <a:t>: </a:t>
            </a:r>
            <a:r>
              <a:rPr lang="en-US" dirty="0" smtClean="0"/>
              <a:t>do AES </a:t>
            </a:r>
            <a:r>
              <a:rPr lang="en-US" dirty="0" err="1" smtClean="0"/>
              <a:t>inverser</a:t>
            </a:r>
            <a:r>
              <a:rPr lang="en-US" dirty="0" smtClean="0"/>
              <a:t> </a:t>
            </a:r>
            <a:r>
              <a:rPr lang="en-US" dirty="0" err="1" smtClean="0"/>
              <a:t>MixColumns</a:t>
            </a:r>
            <a:r>
              <a:rPr lang="en-US" dirty="0" smtClean="0"/>
              <a:t> 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b="1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Now standard in all modern CPUs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964459"/>
              </p:ext>
            </p:extLst>
          </p:nvPr>
        </p:nvGraphicFramePr>
        <p:xfrm>
          <a:off x="6796761" y="1304316"/>
          <a:ext cx="4862650" cy="1619008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25766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6348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Throughput </a:t>
                      </a:r>
                    </a:p>
                    <a:p>
                      <a:pPr algn="ctr"/>
                      <a:r>
                        <a:rPr lang="en-US" dirty="0" smtClean="0"/>
                        <a:t>(my</a:t>
                      </a:r>
                      <a:r>
                        <a:rPr lang="en-US" baseline="0" dirty="0" smtClean="0"/>
                        <a:t> laptop)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89464">
                <a:tc>
                  <a:txBody>
                    <a:bodyPr/>
                    <a:lstStyle/>
                    <a:p>
                      <a:r>
                        <a:rPr lang="en-US" dirty="0" smtClean="0"/>
                        <a:t>AES-128 (in software)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0.27 GB/s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89464">
                <a:tc>
                  <a:txBody>
                    <a:bodyPr/>
                    <a:lstStyle/>
                    <a:p>
                      <a:r>
                        <a:rPr lang="en-US" dirty="0" smtClean="0"/>
                        <a:t>AES-128</a:t>
                      </a:r>
                      <a:r>
                        <a:rPr lang="en-US" baseline="0" dirty="0" smtClean="0"/>
                        <a:t> (w/AES-NI)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3.45 GB/s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228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2236372" y="5081588"/>
            <a:ext cx="7751762" cy="1776412"/>
          </a:xfrm>
        </p:spPr>
        <p:txBody>
          <a:bodyPr/>
          <a:lstStyle/>
          <a:p>
            <a:r>
              <a:rPr lang="en-US" dirty="0" smtClean="0"/>
              <a:t>Attacking block ciphers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375" y="3067282"/>
            <a:ext cx="2016224" cy="117904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807" y="1455516"/>
            <a:ext cx="3087835" cy="3223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062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Attacks on block ciphers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Brute force attacks: search through every possible key in key space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Generic: works for all block ciphers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Not practical for large key spaces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Advanced attacks: try to exploit the concrete details of the block cipher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Differential cryptanalysis ('90, but known by the designers of DES + NSA since mid '70 )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Linear cryptanalysis ('92)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AES designed to resist both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Implementation attacks: vulnerabilities due to implementation characteristics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Power draw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Timing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Cache misses 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 smtClean="0"/>
          </a:p>
          <a:p>
            <a:pPr lvl="1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989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Block ciphers are very important </a:t>
            </a:r>
            <a:r>
              <a:rPr lang="en-US" b="1" dirty="0" smtClean="0"/>
              <a:t>primitives </a:t>
            </a:r>
            <a:r>
              <a:rPr lang="en-US" dirty="0" smtClean="0"/>
              <a:t>(building blocks) – but they are not encryption schemes!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Correct abstraction: block ciphers = PRPs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Right security notion for PRFs/PRPs: </a:t>
            </a:r>
          </a:p>
          <a:p>
            <a:pPr marL="0" indent="0"/>
            <a:r>
              <a:rPr lang="en-US" dirty="0"/>
              <a:t>	</a:t>
            </a:r>
            <a:r>
              <a:rPr lang="en-US" dirty="0" smtClean="0"/>
              <a:t>	indistinguishability from random function/permutation</a:t>
            </a:r>
          </a:p>
          <a:p>
            <a:pPr marL="0" indent="0"/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Concrete block cipher designs: DES and AES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9369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K4500-UIO">
  <a:themeElements>
    <a:clrScheme name="UI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400" b="1" dirty="0"/>
        </a:defPPr>
      </a:lstStyle>
    </a:spDef>
    <a:lnDef>
      <a:spPr bwMode="auto">
        <a:solidFill>
          <a:schemeClr val="accent1"/>
        </a:solidFill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triangle" w="lg" len="lg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240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7956CE9B-5D63-4B87-A989-DA7CD1F170FB}" vid="{1AE45AA9-27B5-4B56-B075-B66CFC0D7770}"/>
    </a:ext>
  </a:extLst>
</a:theme>
</file>

<file path=ppt/theme/theme2.xml><?xml version="1.0" encoding="utf-8"?>
<a:theme xmlns:a="http://schemas.openxmlformats.org/drawingml/2006/main" name="1_TEK4500-UIO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400" b="1" dirty="0"/>
        </a:defPPr>
      </a:lstStyle>
    </a:spDef>
    <a:lnDef>
      <a:spPr bwMode="auto">
        <a:solidFill>
          <a:schemeClr val="accent1"/>
        </a:solidFill>
        <a:ln w="38100" cap="flat" cmpd="sng" algn="ctr">
          <a:solidFill>
            <a:schemeClr val="accent2"/>
          </a:solidFill>
          <a:prstDash val="solid"/>
          <a:round/>
          <a:headEnd type="none" w="med" len="med"/>
          <a:tailEnd type="triangle" w="lg" len="lg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240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DEB81B55-F791-4803-888B-7743A58A759A}" vid="{F26A13B7-FD25-4D65-8304-6D437B4B287E}"/>
    </a:ext>
  </a:extLst>
</a:theme>
</file>

<file path=ppt/theme/theme3.xml><?xml version="1.0" encoding="utf-8"?>
<a:theme xmlns:a="http://schemas.openxmlformats.org/drawingml/2006/main" name="2_TEK4500-UIO">
  <a:themeElements>
    <a:clrScheme name="Custom 9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00B050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CB4AA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b="1" dirty="0" smtClean="0"/>
        </a:defPPr>
      </a:lstStyle>
    </a:spDef>
    <a:lnDef>
      <a:spPr bwMode="auto">
        <a:solidFill>
          <a:schemeClr val="accent1"/>
        </a:solidFill>
        <a:ln w="38100" cap="flat" cmpd="sng" algn="ctr">
          <a:solidFill>
            <a:schemeClr val="accent2"/>
          </a:solidFill>
          <a:prstDash val="solid"/>
          <a:round/>
          <a:headEnd type="none" w="med" len="med"/>
          <a:tailEnd type="triangle" w="lg" len="lg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240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0E1C8BE1-60D2-4044-BAB8-77C985F6EEA1}" vid="{D4B1BC77-4AE2-48B7-94A1-F92EDC65A8BB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6991</TotalTime>
  <Words>2075</Words>
  <Application>Microsoft Office PowerPoint</Application>
  <PresentationFormat>Widescreen</PresentationFormat>
  <Paragraphs>1230</Paragraphs>
  <Slides>60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60</vt:i4>
      </vt:variant>
    </vt:vector>
  </HeadingPairs>
  <TitlesOfParts>
    <vt:vector size="70" baseType="lpstr">
      <vt:lpstr>Arial</vt:lpstr>
      <vt:lpstr>Calibri</vt:lpstr>
      <vt:lpstr>Cambria</vt:lpstr>
      <vt:lpstr>Cambria Math</vt:lpstr>
      <vt:lpstr>Lucida Handwriting</vt:lpstr>
      <vt:lpstr>Times New Roman</vt:lpstr>
      <vt:lpstr>Wingdings</vt:lpstr>
      <vt:lpstr>TEK4500-UIO</vt:lpstr>
      <vt:lpstr>1_TEK4500-UIO</vt:lpstr>
      <vt:lpstr>2_TEK4500-UIO</vt:lpstr>
      <vt:lpstr>Lecture 2 – Block ciphers, PRFs/PRPs,  DES, AES </vt:lpstr>
      <vt:lpstr>Ideal solution: secure channels</vt:lpstr>
      <vt:lpstr>Basic goals of cryptography</vt:lpstr>
      <vt:lpstr>Encryption schemes</vt:lpstr>
      <vt:lpstr>Block ciphers</vt:lpstr>
      <vt:lpstr>Block cipher applications (1)</vt:lpstr>
      <vt:lpstr>Block cipher applications (2)</vt:lpstr>
      <vt:lpstr>PowerPoint Presentation</vt:lpstr>
      <vt:lpstr>Permutations</vt:lpstr>
      <vt:lpstr>Permutations</vt:lpstr>
      <vt:lpstr>Pseudorandom functions (PRFs) and permutations (PRP)</vt:lpstr>
      <vt:lpstr>Block cipher security</vt:lpstr>
      <vt:lpstr>Random functions</vt:lpstr>
      <vt:lpstr>Random functions</vt:lpstr>
      <vt:lpstr>PRF – security; formal definition </vt:lpstr>
      <vt:lpstr>PRF – security; formal definition </vt:lpstr>
      <vt:lpstr>Understanding "advantage"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Why is this definition good?</vt:lpstr>
      <vt:lpstr>PRF – security; equivalent view</vt:lpstr>
      <vt:lpstr>PRF – security; equivalent view</vt:lpstr>
      <vt:lpstr>PRF – security; equivalent view</vt:lpstr>
      <vt:lpstr>PRF – security; equivalent view</vt:lpstr>
      <vt:lpstr>PRF – security; formal definition </vt:lpstr>
      <vt:lpstr>Block ciphers – security</vt:lpstr>
      <vt:lpstr>Block ciphers – security</vt:lpstr>
      <vt:lpstr>PRF PRP – security; formal definition </vt:lpstr>
      <vt:lpstr>PRP security ⟹ PRF security</vt:lpstr>
      <vt:lpstr>PowerPoint Presentation</vt:lpstr>
      <vt:lpstr>PRF – security; formal definition </vt:lpstr>
      <vt:lpstr>PRF PRP – security; formal definition </vt:lpstr>
      <vt:lpstr>Principles for designing block ciphers</vt:lpstr>
      <vt:lpstr>Block ciphers</vt:lpstr>
      <vt:lpstr>PRPs from PRFs – the Feistel construction</vt:lpstr>
      <vt:lpstr>Feistel network security – theory </vt:lpstr>
      <vt:lpstr>Data Encryption Standard (DES)</vt:lpstr>
      <vt:lpstr>Block ciphers</vt:lpstr>
      <vt:lpstr>DES</vt:lpstr>
      <vt:lpstr>DES round function</vt:lpstr>
      <vt:lpstr>DES properties</vt:lpstr>
      <vt:lpstr>Advanced Encryption Standard </vt:lpstr>
      <vt:lpstr>AES-128</vt:lpstr>
      <vt:lpstr>AES round function</vt:lpstr>
      <vt:lpstr>AES round function - SubBytes</vt:lpstr>
      <vt:lpstr>AES round function - ShiftRows</vt:lpstr>
      <vt:lpstr>AES round function - MixColumns</vt:lpstr>
      <vt:lpstr>AES-128</vt:lpstr>
      <vt:lpstr>AES round</vt:lpstr>
      <vt:lpstr>AES round</vt:lpstr>
      <vt:lpstr>AES performance</vt:lpstr>
      <vt:lpstr>PowerPoint Presentation</vt:lpstr>
      <vt:lpstr>Attacks on block ciphers</vt:lpstr>
      <vt:lpstr>Summary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hakoja</cp:lastModifiedBy>
  <cp:revision>282</cp:revision>
  <dcterms:created xsi:type="dcterms:W3CDTF">2020-06-02T10:31:43Z</dcterms:created>
  <dcterms:modified xsi:type="dcterms:W3CDTF">2021-09-28T20:51:18Z</dcterms:modified>
</cp:coreProperties>
</file>