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3" r:id="rId2"/>
    <p:sldMasterId id="2147483710" r:id="rId3"/>
  </p:sldMasterIdLst>
  <p:notesMasterIdLst>
    <p:notesMasterId r:id="rId36"/>
  </p:notesMasterIdLst>
  <p:handoutMasterIdLst>
    <p:handoutMasterId r:id="rId37"/>
  </p:handoutMasterIdLst>
  <p:sldIdLst>
    <p:sldId id="327" r:id="rId4"/>
    <p:sldId id="377" r:id="rId5"/>
    <p:sldId id="351" r:id="rId6"/>
    <p:sldId id="340" r:id="rId7"/>
    <p:sldId id="329" r:id="rId8"/>
    <p:sldId id="394" r:id="rId9"/>
    <p:sldId id="333" r:id="rId10"/>
    <p:sldId id="345" r:id="rId11"/>
    <p:sldId id="348" r:id="rId12"/>
    <p:sldId id="395" r:id="rId13"/>
    <p:sldId id="383" r:id="rId14"/>
    <p:sldId id="347" r:id="rId15"/>
    <p:sldId id="385" r:id="rId16"/>
    <p:sldId id="386" r:id="rId17"/>
    <p:sldId id="396" r:id="rId18"/>
    <p:sldId id="350" r:id="rId19"/>
    <p:sldId id="330" r:id="rId20"/>
    <p:sldId id="352" r:id="rId21"/>
    <p:sldId id="354" r:id="rId22"/>
    <p:sldId id="353" r:id="rId23"/>
    <p:sldId id="388" r:id="rId24"/>
    <p:sldId id="390" r:id="rId25"/>
    <p:sldId id="378" r:id="rId26"/>
    <p:sldId id="391" r:id="rId27"/>
    <p:sldId id="392" r:id="rId28"/>
    <p:sldId id="332" r:id="rId29"/>
    <p:sldId id="393" r:id="rId30"/>
    <p:sldId id="336" r:id="rId31"/>
    <p:sldId id="338" r:id="rId32"/>
    <p:sldId id="379" r:id="rId33"/>
    <p:sldId id="382" r:id="rId34"/>
    <p:sldId id="381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5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08000"/>
    <a:srgbClr val="CC00FF"/>
    <a:srgbClr val="EFEFFB"/>
    <a:srgbClr val="D60093"/>
    <a:srgbClr val="FFCC66"/>
    <a:srgbClr val="E98BFF"/>
    <a:srgbClr val="FF66CC"/>
    <a:srgbClr val="FF6699"/>
    <a:srgbClr val="EC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2765" autoAdjust="0"/>
  </p:normalViewPr>
  <p:slideViewPr>
    <p:cSldViewPr showGuides="1">
      <p:cViewPr varScale="1">
        <p:scale>
          <a:sx n="92" d="100"/>
          <a:sy n="92" d="100"/>
        </p:scale>
        <p:origin x="618" y="78"/>
      </p:cViewPr>
      <p:guideLst>
        <p:guide orient="horz" pos="26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533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83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133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to find period classically?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Brute-force:</a:t>
            </a:r>
            <a:r>
              <a:rPr lang="en-US" baseline="0" dirty="0" smtClean="0"/>
              <a:t> takes 2^n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Create random </a:t>
            </a:r>
            <a:r>
              <a:rPr lang="en-US" baseline="0" dirty="0" err="1" smtClean="0"/>
              <a:t>a^r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a^r</a:t>
            </a:r>
            <a:r>
              <a:rPr lang="en-US" baseline="0" dirty="0" smtClean="0"/>
              <a:t>' and look for collisions: time 2^n/2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164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Dlog: periodic</a:t>
                </a:r>
                <a:r>
                  <a:rPr lang="en-US" baseline="0" dirty="0" smtClean="0"/>
                  <a:t> function: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 smtClean="0"/>
                  <a:t>;  period:</a:t>
                </a:r>
                <a:r>
                  <a:rPr lang="en-US" baseline="0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,1)</m:t>
                    </m:r>
                  </m:oMath>
                </a14:m>
                <a:r>
                  <a:rPr lang="en-US" dirty="0" smtClean="0"/>
                  <a:t> where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dirty="0" smtClean="0"/>
                  <a:t>; for any period</a:t>
                </a:r>
                <a:r>
                  <a:rPr lang="en-US" baseline="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̃"/>
                            <m:ctrlP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 smtClean="0"/>
                  <a:t> we have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̃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num>
                      <m:den>
                        <m:acc>
                          <m:accPr>
                            <m:chr m:val="̃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mod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Dlog: periodic</a:t>
                </a:r>
                <a:r>
                  <a:rPr lang="en-US" baseline="0" dirty="0" smtClean="0"/>
                  <a:t> function: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𝑓(𝑎,𝑏)=𝑔^𝑎 ℎ^(−𝑏)</a:t>
                </a:r>
                <a:r>
                  <a:rPr lang="en-US" dirty="0" smtClean="0"/>
                  <a:t>;  period:</a:t>
                </a:r>
                <a:r>
                  <a:rPr lang="en-US" baseline="0" dirty="0" smtClean="0"/>
                  <a:t>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(𝑥,1)</a:t>
                </a:r>
                <a:r>
                  <a:rPr lang="en-US" dirty="0" smtClean="0"/>
                  <a:t> where 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ℎ=𝑔^𝑥</a:t>
                </a:r>
                <a:r>
                  <a:rPr lang="en-US" dirty="0" smtClean="0"/>
                  <a:t>; for any period</a:t>
                </a:r>
                <a:r>
                  <a:rPr lang="en-US" baseline="0" dirty="0" smtClean="0"/>
                  <a:t>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((𝑥 ) ̃,(𝑦 ) ̃ )</a:t>
                </a:r>
                <a:r>
                  <a:rPr lang="en-US" dirty="0" smtClean="0"/>
                  <a:t> we have 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𝑥=(−𝑥 ̃)/𝑦 ̃   mod⁡𝑞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4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2943" y="6386992"/>
            <a:ext cx="562785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20061" y="6386992"/>
            <a:ext cx="505668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45718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58589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87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105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151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1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034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426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496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37070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696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297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672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365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489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671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273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7102524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736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392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34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660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856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05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73452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52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743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610.png"/><Relationship Id="rId12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10.pn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1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16.png"/><Relationship Id="rId21" Type="http://schemas.openxmlformats.org/officeDocument/2006/relationships/image" Target="../media/image24.png"/><Relationship Id="rId7" Type="http://schemas.openxmlformats.org/officeDocument/2006/relationships/image" Target="../media/image66.png"/><Relationship Id="rId12" Type="http://schemas.openxmlformats.org/officeDocument/2006/relationships/image" Target="../media/image70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.png"/><Relationship Id="rId11" Type="http://schemas.openxmlformats.org/officeDocument/2006/relationships/image" Target="../media/image69.png"/><Relationship Id="rId24" Type="http://schemas.openxmlformats.org/officeDocument/2006/relationships/image" Target="../media/image27.png"/><Relationship Id="rId5" Type="http://schemas.openxmlformats.org/officeDocument/2006/relationships/image" Target="../media/image65.png"/><Relationship Id="rId15" Type="http://schemas.openxmlformats.org/officeDocument/2006/relationships/image" Target="../media/image73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68.png"/><Relationship Id="rId19" Type="http://schemas.openxmlformats.org/officeDocument/2006/relationships/image" Target="../media/image22.png"/><Relationship Id="rId4" Type="http://schemas.openxmlformats.org/officeDocument/2006/relationships/image" Target="../media/image64.png"/><Relationship Id="rId9" Type="http://schemas.openxmlformats.org/officeDocument/2006/relationships/image" Target="../media/image18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8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300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12" Type="http://schemas.openxmlformats.org/officeDocument/2006/relationships/image" Target="../media/image4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6.png"/><Relationship Id="rId11" Type="http://schemas.openxmlformats.org/officeDocument/2006/relationships/image" Target="../media/image280.png"/><Relationship Id="rId5" Type="http://schemas.openxmlformats.org/officeDocument/2006/relationships/image" Target="../media/image220.png"/><Relationship Id="rId15" Type="http://schemas.openxmlformats.org/officeDocument/2006/relationships/image" Target="../media/image320.png"/><Relationship Id="rId10" Type="http://schemas.openxmlformats.org/officeDocument/2006/relationships/image" Target="../media/image270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Relationship Id="rId14" Type="http://schemas.openxmlformats.org/officeDocument/2006/relationships/image" Target="../media/image3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2.png"/><Relationship Id="rId7" Type="http://schemas.openxmlformats.org/officeDocument/2006/relationships/image" Target="../media/image4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44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11" Type="http://schemas.openxmlformats.org/officeDocument/2006/relationships/image" Target="../media/image33.png"/><Relationship Id="rId5" Type="http://schemas.openxmlformats.org/officeDocument/2006/relationships/image" Target="../media/image54.png"/><Relationship Id="rId15" Type="http://schemas.openxmlformats.org/officeDocument/2006/relationships/image" Target="../media/image72.png"/><Relationship Id="rId10" Type="http://schemas.openxmlformats.org/officeDocument/2006/relationships/image" Target="../media/image59.png"/><Relationship Id="rId4" Type="http://schemas.openxmlformats.org/officeDocument/2006/relationships/image" Target="../media/image45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2.png"/><Relationship Id="rId13" Type="http://schemas.openxmlformats.org/officeDocument/2006/relationships/image" Target="../media/image600.png"/><Relationship Id="rId3" Type="http://schemas.openxmlformats.org/officeDocument/2006/relationships/image" Target="../media/image560.png"/><Relationship Id="rId7" Type="http://schemas.openxmlformats.org/officeDocument/2006/relationships/image" Target="../media/image601.png"/><Relationship Id="rId12" Type="http://schemas.openxmlformats.org/officeDocument/2006/relationships/image" Target="../media/image590.pn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4.png"/><Relationship Id="rId11" Type="http://schemas.openxmlformats.org/officeDocument/2006/relationships/image" Target="../media/image580.png"/><Relationship Id="rId5" Type="http://schemas.openxmlformats.org/officeDocument/2006/relationships/image" Target="../media/image581.png"/><Relationship Id="rId10" Type="http://schemas.openxmlformats.org/officeDocument/2006/relationships/image" Target="../media/image630.png"/><Relationship Id="rId4" Type="http://schemas.openxmlformats.org/officeDocument/2006/relationships/image" Target="../media/image570.png"/><Relationship Id="rId9" Type="http://schemas.openxmlformats.org/officeDocument/2006/relationships/image" Target="../media/image620.png"/><Relationship Id="rId14" Type="http://schemas.openxmlformats.org/officeDocument/2006/relationships/image" Target="../media/image6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7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1.png"/><Relationship Id="rId2" Type="http://schemas.openxmlformats.org/officeDocument/2006/relationships/hyperlink" Target="https://www.smbc-comics.com/comic/the-talk-3" TargetMode="Externa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9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image" Target="../media/image78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80.png"/><Relationship Id="rId5" Type="http://schemas.openxmlformats.org/officeDocument/2006/relationships/image" Target="../media/image730.png"/><Relationship Id="rId4" Type="http://schemas.openxmlformats.org/officeDocument/2006/relationships/image" Target="../media/image770.png"/></Relationships>
</file>

<file path=ppt/slides/_rels/slide18.xml.rels><?xml version="1.0" encoding="UTF-8" standalone="yes"?>
<Relationships xmlns="http://schemas.openxmlformats.org/package/2006/relationships"><Relationship Id="rId18" Type="http://schemas.openxmlformats.org/officeDocument/2006/relationships/image" Target="../media/image93.png"/><Relationship Id="rId26" Type="http://schemas.openxmlformats.org/officeDocument/2006/relationships/image" Target="../media/image104.png"/><Relationship Id="rId21" Type="http://schemas.openxmlformats.org/officeDocument/2006/relationships/image" Target="../media/image97.png"/><Relationship Id="rId34" Type="http://schemas.openxmlformats.org/officeDocument/2006/relationships/image" Target="../media/image860.png"/><Relationship Id="rId17" Type="http://schemas.openxmlformats.org/officeDocument/2006/relationships/image" Target="../media/image95.png"/><Relationship Id="rId25" Type="http://schemas.openxmlformats.org/officeDocument/2006/relationships/image" Target="../media/image10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911.png"/><Relationship Id="rId20" Type="http://schemas.openxmlformats.org/officeDocument/2006/relationships/image" Target="../media/image96.png"/><Relationship Id="rId29" Type="http://schemas.openxmlformats.org/officeDocument/2006/relationships/image" Target="../media/image103.png"/><Relationship Id="rId1" Type="http://schemas.openxmlformats.org/officeDocument/2006/relationships/slideLayout" Target="../slideLayouts/slideLayout34.xml"/><Relationship Id="rId24" Type="http://schemas.openxmlformats.org/officeDocument/2006/relationships/image" Target="../media/image100.png"/><Relationship Id="rId37" Type="http://schemas.openxmlformats.org/officeDocument/2006/relationships/image" Target="../media/image108.png"/><Relationship Id="rId15" Type="http://schemas.openxmlformats.org/officeDocument/2006/relationships/image" Target="../media/image800.png"/><Relationship Id="rId23" Type="http://schemas.openxmlformats.org/officeDocument/2006/relationships/image" Target="../media/image99.png"/><Relationship Id="rId28" Type="http://schemas.openxmlformats.org/officeDocument/2006/relationships/image" Target="../media/image102.png"/><Relationship Id="rId36" Type="http://schemas.openxmlformats.org/officeDocument/2006/relationships/image" Target="../media/image107.png"/><Relationship Id="rId19" Type="http://schemas.openxmlformats.org/officeDocument/2006/relationships/image" Target="../media/image94.png"/><Relationship Id="rId14" Type="http://schemas.openxmlformats.org/officeDocument/2006/relationships/image" Target="../media/image920.png"/><Relationship Id="rId22" Type="http://schemas.openxmlformats.org/officeDocument/2006/relationships/image" Target="../media/image98.png"/><Relationship Id="rId27" Type="http://schemas.openxmlformats.org/officeDocument/2006/relationships/image" Target="../media/image105.png"/><Relationship Id="rId35" Type="http://schemas.openxmlformats.org/officeDocument/2006/relationships/image" Target="../media/image10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90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15.png"/><Relationship Id="rId4" Type="http://schemas.openxmlformats.org/officeDocument/2006/relationships/image" Target="../media/image100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google/perspectives/sundar-pichai/what-our-quantum-computing-milestone-means/" TargetMode="External"/><Relationship Id="rId2" Type="http://schemas.openxmlformats.org/officeDocument/2006/relationships/hyperlink" Target="https://www.sciencemag.org/news/2020/09/ibm-promises-1000-qubit-quantum-computer-milestone-2023" TargetMode="Externa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16.png"/><Relationship Id="rId4" Type="http://schemas.openxmlformats.org/officeDocument/2006/relationships/image" Target="../media/image10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masson.jp/data/talks/quantum-cyberpeace-2021.pdf" TargetMode="External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hyperlink" Target="https://www.aumasson.jp/data/talks/quantum-cyberpeace-2021.pdf" TargetMode="External"/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1.png"/><Relationship Id="rId1" Type="http://schemas.openxmlformats.org/officeDocument/2006/relationships/slideLayout" Target="../slideLayouts/slideLayout3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90.png"/><Relationship Id="rId18" Type="http://schemas.openxmlformats.org/officeDocument/2006/relationships/image" Target="../media/image1150.png"/><Relationship Id="rId26" Type="http://schemas.openxmlformats.org/officeDocument/2006/relationships/image" Target="../media/image123.png"/><Relationship Id="rId3" Type="http://schemas.openxmlformats.org/officeDocument/2006/relationships/image" Target="../media/image120.png"/><Relationship Id="rId21" Type="http://schemas.openxmlformats.org/officeDocument/2006/relationships/image" Target="../media/image1180.png"/><Relationship Id="rId7" Type="http://schemas.openxmlformats.org/officeDocument/2006/relationships/image" Target="../media/image940.png"/><Relationship Id="rId12" Type="http://schemas.openxmlformats.org/officeDocument/2006/relationships/image" Target="../media/image1080.png"/><Relationship Id="rId17" Type="http://schemas.openxmlformats.org/officeDocument/2006/relationships/image" Target="../media/image1140.png"/><Relationship Id="rId25" Type="http://schemas.openxmlformats.org/officeDocument/2006/relationships/image" Target="../media/image122.png"/><Relationship Id="rId2" Type="http://schemas.openxmlformats.org/officeDocument/2006/relationships/image" Target="../media/image119.jpg"/><Relationship Id="rId16" Type="http://schemas.openxmlformats.org/officeDocument/2006/relationships/image" Target="../media/image1130.png"/><Relationship Id="rId20" Type="http://schemas.openxmlformats.org/officeDocument/2006/relationships/image" Target="../media/image117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30.png"/><Relationship Id="rId11" Type="http://schemas.openxmlformats.org/officeDocument/2006/relationships/image" Target="../media/image1070.png"/><Relationship Id="rId24" Type="http://schemas.openxmlformats.org/officeDocument/2006/relationships/image" Target="../media/image1210.png"/><Relationship Id="rId5" Type="http://schemas.openxmlformats.org/officeDocument/2006/relationships/image" Target="../media/image910.png"/><Relationship Id="rId15" Type="http://schemas.openxmlformats.org/officeDocument/2006/relationships/image" Target="../media/image1120.png"/><Relationship Id="rId23" Type="http://schemas.openxmlformats.org/officeDocument/2006/relationships/image" Target="../media/image1200.png"/><Relationship Id="rId28" Type="http://schemas.openxmlformats.org/officeDocument/2006/relationships/image" Target="../media/image125.png"/><Relationship Id="rId10" Type="http://schemas.openxmlformats.org/officeDocument/2006/relationships/image" Target="../media/image1060.png"/><Relationship Id="rId19" Type="http://schemas.openxmlformats.org/officeDocument/2006/relationships/image" Target="../media/image1160.png"/><Relationship Id="rId4" Type="http://schemas.openxmlformats.org/officeDocument/2006/relationships/image" Target="../media/image121.png"/><Relationship Id="rId9" Type="http://schemas.openxmlformats.org/officeDocument/2006/relationships/image" Target="../media/image960.png"/><Relationship Id="rId14" Type="http://schemas.openxmlformats.org/officeDocument/2006/relationships/image" Target="../media/image1100.png"/><Relationship Id="rId22" Type="http://schemas.openxmlformats.org/officeDocument/2006/relationships/image" Target="../media/image119.png"/><Relationship Id="rId27" Type="http://schemas.openxmlformats.org/officeDocument/2006/relationships/image" Target="../media/image12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cr.yp.to/talks/2017.12.28/slides-dan+nadia+tanja-20171228-latticehacks-16x9.pdf" TargetMode="External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ts/TEK5550/index-eng.html" TargetMode="External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Lecture 12 – Quantum computers, </a:t>
            </a:r>
            <a:br>
              <a:rPr lang="en-US" dirty="0" smtClean="0"/>
            </a:br>
            <a:r>
              <a:rPr lang="en-US" dirty="0" smtClean="0"/>
              <a:t>Shor’s algorithm, post-quantum cryptography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10.11.2021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1386499"/>
            <a:ext cx="6205120" cy="4403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232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computing – the starting point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556792"/>
            <a:ext cx="7772400" cy="43688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Richard Feynman playing the bongo drums — Calisphe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68" y="2060848"/>
            <a:ext cx="1838134" cy="109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28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(quantum) 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Three elements of all computations: data, operations, results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Quantum computation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Data = </a:t>
            </a:r>
            <a:r>
              <a:rPr lang="en-US" b="1" dirty="0" smtClean="0"/>
              <a:t>qubit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Operation = </a:t>
            </a:r>
            <a:r>
              <a:rPr lang="en-US" b="1" dirty="0" smtClean="0"/>
              <a:t>quantum gate</a:t>
            </a: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Results = </a:t>
            </a:r>
            <a:r>
              <a:rPr lang="en-US" b="1" dirty="0" smtClean="0"/>
              <a:t>measurements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2348880"/>
            <a:ext cx="6528983" cy="266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69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Qubits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Classical bit: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Qubit: </a:t>
                </a:r>
              </a:p>
              <a:p>
                <a:pPr marL="474663" lvl="1" indent="0"/>
                <a:r>
                  <a:rPr lang="en-US" sz="1600" dirty="0"/>
                  <a:t>	 </a:t>
                </a:r>
                <a:r>
                  <a:rPr lang="en-US" sz="1600" dirty="0" smtClean="0"/>
                  <a:t>     Can be in a </a:t>
                </a:r>
                <a:r>
                  <a:rPr lang="en-US" sz="1600" b="1" dirty="0" smtClean="0"/>
                  <a:t>superposition</a:t>
                </a:r>
                <a:r>
                  <a:rPr lang="en-US" sz="1600" dirty="0" smtClean="0"/>
                  <a:t> of two basic states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1600" dirty="0" smtClean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1600" dirty="0" smtClean="0"/>
              </a:p>
              <a:p>
                <a:pPr marL="474663" lvl="1" indent="0"/>
                <a:endParaRPr lang="en-US" sz="1600" dirty="0"/>
              </a:p>
              <a:p>
                <a:pPr marL="474663" lvl="1" indent="0"/>
                <a:endParaRPr lang="en-US" sz="1600" dirty="0"/>
              </a:p>
              <a:p>
                <a:pPr marL="474663" lvl="1" indent="0"/>
                <a:r>
                  <a:rPr lang="en-US" sz="1600" dirty="0" smtClean="0"/>
                  <a:t>             </a:t>
                </a:r>
                <a:br>
                  <a:rPr lang="en-US" sz="1600" dirty="0" smtClean="0"/>
                </a:br>
                <a:r>
                  <a:rPr lang="en-US" sz="1600" dirty="0" smtClean="0"/>
                  <a:t>	      But we can never observe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 smtClean="0"/>
                  <a:t>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600" dirty="0" smtClean="0"/>
                  <a:t> directly!</a:t>
                </a:r>
              </a:p>
              <a:p>
                <a:pPr marL="474663" lvl="1" indent="0"/>
                <a:endParaRPr lang="en-US" sz="1600" dirty="0"/>
              </a:p>
              <a:p>
                <a:pPr marL="474663" lvl="1" indent="0"/>
                <a:r>
                  <a:rPr lang="en-US" sz="1600" dirty="0"/>
                  <a:t>	 </a:t>
                </a:r>
                <a:r>
                  <a:rPr lang="en-US" sz="1600" dirty="0" smtClean="0"/>
                  <a:t>     Must </a:t>
                </a:r>
                <a:r>
                  <a:rPr lang="en-US" sz="1600" b="1" dirty="0" smtClean="0"/>
                  <a:t>measure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en-US" sz="1600" dirty="0" smtClean="0"/>
                  <a:t> to obtain its value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 smtClean="0"/>
                  <a:t> state </a:t>
                </a:r>
                <a:r>
                  <a:rPr lang="en-US" sz="1600" i="1" dirty="0" smtClean="0"/>
                  <a:t>randomly </a:t>
                </a:r>
                <a:r>
                  <a:rPr lang="en-US" sz="1600" dirty="0" smtClean="0"/>
                  <a:t>collapses to either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1600" dirty="0" smtClean="0"/>
                  <a:t> 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1600" dirty="0" smtClean="0"/>
              </a:p>
              <a:p>
                <a:pPr marL="474663" lvl="1" indent="0"/>
                <a:endParaRPr lang="en-US" sz="1600" dirty="0"/>
              </a:p>
              <a:p>
                <a:pPr marL="474663" lvl="1" indent="0"/>
                <a:r>
                  <a:rPr lang="en-US" sz="1600" dirty="0" smtClean="0"/>
                  <a:t>	      What's the probability of observing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1600" dirty="0" smtClean="0"/>
                  <a:t> 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600" dirty="0" smtClean="0"/>
                  <a:t>?</a:t>
                </a:r>
                <a:endParaRPr lang="en-US" sz="1600" dirty="0"/>
              </a:p>
            </p:txBody>
          </p:sp>
        </mc:Choice>
        <mc:Fallback xmlns="">
          <p:sp>
            <p:nvSpPr>
              <p:cNvPr id="10" name="Content Placeholder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643168" y="2943955"/>
                <a:ext cx="2882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3168" y="2943955"/>
                <a:ext cx="288223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51064" t="-177778" r="-74468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58069" y="2935561"/>
                <a:ext cx="2882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069" y="2935561"/>
                <a:ext cx="288223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151064" t="-177778" r="-74468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832304" y="2964502"/>
                <a:ext cx="13953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304" y="2964502"/>
                <a:ext cx="1395382" cy="246221"/>
              </a:xfrm>
              <a:prstGeom prst="rect">
                <a:avLst/>
              </a:prstGeom>
              <a:blipFill rotWithShape="0">
                <a:blip r:embed="rId5"/>
                <a:stretch>
                  <a:fillRect r="-1747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>
            <a:spLocks noChangeAspect="1"/>
          </p:cNvSpPr>
          <p:nvPr/>
        </p:nvSpPr>
        <p:spPr bwMode="auto">
          <a:xfrm>
            <a:off x="3287688" y="1196752"/>
            <a:ext cx="144016" cy="144016"/>
          </a:xfrm>
          <a:prstGeom prst="ellipse">
            <a:avLst/>
          </a:prstGeom>
          <a:solidFill>
            <a:srgbClr val="FF00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Oval 11"/>
          <p:cNvSpPr>
            <a:spLocks noChangeAspect="1"/>
          </p:cNvSpPr>
          <p:nvPr/>
        </p:nvSpPr>
        <p:spPr bwMode="auto">
          <a:xfrm>
            <a:off x="4583832" y="1196752"/>
            <a:ext cx="144016" cy="144016"/>
          </a:xfrm>
          <a:prstGeom prst="ellipse">
            <a:avLst/>
          </a:prstGeom>
          <a:solidFill>
            <a:srgbClr val="FF00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53096" y="1452522"/>
                <a:ext cx="21320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096" y="1452522"/>
                <a:ext cx="213200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25714" r="-2285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52392" y="1452521"/>
                <a:ext cx="21320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2392" y="1452521"/>
                <a:ext cx="213200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25714" r="-2285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1027586"/>
            <a:ext cx="936104" cy="9361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827786" y="2939718"/>
                <a:ext cx="6226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7786" y="2939718"/>
                <a:ext cx="622671" cy="276999"/>
              </a:xfrm>
              <a:prstGeom prst="rect">
                <a:avLst/>
              </a:prstGeom>
              <a:blipFill rotWithShape="0">
                <a:blip r:embed="rId9"/>
                <a:stretch>
                  <a:fillRect r="-1961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986207" y="2943955"/>
                <a:ext cx="3594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207" y="2943955"/>
                <a:ext cx="359496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22034" r="-30508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608168" y="2964503"/>
                <a:ext cx="7649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168" y="2964503"/>
                <a:ext cx="764953" cy="246221"/>
              </a:xfrm>
              <a:prstGeom prst="rect">
                <a:avLst/>
              </a:prstGeom>
              <a:blipFill rotWithShape="0">
                <a:blip r:embed="rId11"/>
                <a:stretch>
                  <a:fillRect l="-2381" r="-4762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702449" y="5319082"/>
                <a:ext cx="29912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measure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449" y="5319082"/>
                <a:ext cx="2991203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2648" t="-2222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702449" y="5745237"/>
                <a:ext cx="29928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measure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449" y="5745237"/>
                <a:ext cx="2992807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2648" t="-217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350337" y="2889394"/>
                <a:ext cx="3936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337" y="2889394"/>
                <a:ext cx="393634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893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6" grpId="0"/>
      <p:bldP spid="18" grpId="0"/>
      <p:bldP spid="20" grpId="0"/>
      <p:bldP spid="21" grpId="0"/>
      <p:bldP spid="2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states – multiple qubits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A quantum computer consists of multiple qubits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b="0" i="1" dirty="0" smtClean="0">
                  <a:latin typeface="Cambria Math" panose="02040503050406030204" pitchFamily="18" charset="0"/>
                </a:endParaRPr>
              </a:p>
              <a:p>
                <a:pPr marL="474663" lvl="1" indent="0"/>
                <a:endParaRPr lang="nb-NO" sz="1600" b="0" i="1" dirty="0" smtClean="0">
                  <a:latin typeface="Cambria Math" panose="02040503050406030204" pitchFamily="18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600" dirty="0" smtClean="0"/>
                  <a:t>-qubit system: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sz="1600" dirty="0" smtClean="0"/>
                  <a:t> basis states</a:t>
                </a:r>
                <a:br>
                  <a:rPr lang="en-US" sz="1600" dirty="0" smtClean="0"/>
                </a:br>
                <a:r>
                  <a:rPr lang="en-US" sz="1600" dirty="0" smtClean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474663" lvl="1" indent="0"/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Representable by 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sz="1600" dirty="0" smtClean="0"/>
                  <a:t> element vector</a:t>
                </a:r>
              </a:p>
              <a:p>
                <a:pPr marL="0" indent="0"/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 algn="r"/>
                <a:r>
                  <a:rPr lang="en-US" sz="1050" dirty="0"/>
                  <a:t> </a:t>
                </a:r>
                <a:r>
                  <a:rPr lang="en-US" sz="1050" dirty="0" smtClean="0"/>
                  <a:t>         </a:t>
                </a:r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9394448" y="6311834"/>
            <a:ext cx="2540000" cy="324680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46941" y="1929823"/>
                <a:ext cx="4769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6941" y="1929823"/>
                <a:ext cx="476989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81013" t="-177778" r="-16456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342101" y="1941852"/>
                <a:ext cx="4769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101" y="1941852"/>
                <a:ext cx="476989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81013" t="-177778" r="-16456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534719" y="2235194"/>
                <a:ext cx="25670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</m:d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FF3399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d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719" y="2235194"/>
                <a:ext cx="2567048" cy="246221"/>
              </a:xfrm>
              <a:prstGeom prst="rect">
                <a:avLst/>
              </a:prstGeom>
              <a:blipFill rotWithShape="0">
                <a:blip r:embed="rId6"/>
                <a:stretch>
                  <a:fillRect r="-1188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243632" y="1938503"/>
                <a:ext cx="9905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3632" y="1938503"/>
                <a:ext cx="990528" cy="276999"/>
              </a:xfrm>
              <a:prstGeom prst="rect">
                <a:avLst/>
              </a:prstGeom>
              <a:blipFill rotWithShape="0">
                <a:blip r:embed="rId7"/>
                <a:stretch>
                  <a:fillRect r="-1227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30025" y="1938502"/>
                <a:ext cx="4349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025" y="1938502"/>
                <a:ext cx="434991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9859" r="-16901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331669" y="1720465"/>
                <a:ext cx="11481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1669" y="1720465"/>
                <a:ext cx="1148198" cy="246221"/>
              </a:xfrm>
              <a:prstGeom prst="rect">
                <a:avLst/>
              </a:prstGeom>
              <a:blipFill rotWithShape="0">
                <a:blip r:embed="rId9"/>
                <a:stretch>
                  <a:fillRect l="-1596" r="-3191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225570" y="1938502"/>
                <a:ext cx="4769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570" y="1938502"/>
                <a:ext cx="476989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82051" t="-177778" r="-17949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98472" y="1925832"/>
                <a:ext cx="4769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472" y="1925832"/>
                <a:ext cx="47698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81013" t="-177778" r="-16456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829922" y="1929822"/>
                <a:ext cx="4165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nb-NO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922" y="1929822"/>
                <a:ext cx="416589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10145" r="-10145" b="-2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708083" y="1934225"/>
                <a:ext cx="4210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nb-NO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083" y="1934225"/>
                <a:ext cx="421013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8696" r="-1014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179736" y="1884672"/>
                <a:ext cx="3936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736" y="1884672"/>
                <a:ext cx="393634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839917" y="3552819"/>
                <a:ext cx="2909578" cy="7344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𝝍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〉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917" y="3552819"/>
                <a:ext cx="2909578" cy="734496"/>
              </a:xfrm>
              <a:prstGeom prst="rect">
                <a:avLst/>
              </a:prstGeom>
              <a:blipFill rotWithShape="0">
                <a:blip r:embed="rId16"/>
                <a:stretch>
                  <a:fillRect b="-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58492" y="5294664"/>
                <a:ext cx="766107" cy="10708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000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492" y="5294664"/>
                <a:ext cx="766107" cy="1070806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78482" y="5294664"/>
                <a:ext cx="766107" cy="1069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001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8482" y="5294664"/>
                <a:ext cx="766107" cy="1069845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098472" y="5294664"/>
                <a:ext cx="766107" cy="1069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010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472" y="5294664"/>
                <a:ext cx="766107" cy="106984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18462" y="5294958"/>
                <a:ext cx="766107" cy="10708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011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8462" y="5294958"/>
                <a:ext cx="766107" cy="1070806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938452" y="5295919"/>
                <a:ext cx="766107" cy="1069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8452" y="5295919"/>
                <a:ext cx="766107" cy="1069845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858442" y="5295921"/>
                <a:ext cx="766107" cy="1069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101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8442" y="5295921"/>
                <a:ext cx="766107" cy="1069845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778432" y="5295920"/>
                <a:ext cx="766107" cy="10708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110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8432" y="5295920"/>
                <a:ext cx="766107" cy="1070806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698425" y="5295919"/>
                <a:ext cx="766107" cy="1069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111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8425" y="5295919"/>
                <a:ext cx="766107" cy="1069845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876737" y="5413992"/>
                <a:ext cx="1357423" cy="919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𝝍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6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nb-NO" sz="16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  <m:r>
                                            <a:rPr lang="nb-NO" sz="16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6737" y="5413992"/>
                <a:ext cx="1357423" cy="919739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831085" y="3468403"/>
                <a:ext cx="1831527" cy="10708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0.8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000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0.6</m:t>
                      </m:r>
                      <m:r>
                        <a:rPr lang="nb-NO" sz="1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0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.8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nb-NO" sz="1000" b="0" i="1" smtClean="0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0.6</m:t>
                                            </m:r>
                                            <m:r>
                                              <a:rPr lang="nb-NO" sz="1000" b="0" i="1" smtClean="0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1085" y="3468403"/>
                <a:ext cx="1831527" cy="1070871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5575311" y="3749924"/>
            <a:ext cx="2340833" cy="338554"/>
            <a:chOff x="5575311" y="3749924"/>
            <a:chExt cx="2340833" cy="3385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5575311" y="3749924"/>
                  <a:ext cx="2340833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05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05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05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05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b-NO" sz="105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2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sz="1200" b="0" i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⋯+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111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5311" y="3749924"/>
                  <a:ext cx="2340833" cy="33855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7018462" y="3919201"/>
                  <a:ext cx="504056" cy="1692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5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5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5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</m:sSup>
                        <m:r>
                          <a:rPr lang="nb-NO" sz="5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US" sz="5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8462" y="3919201"/>
                  <a:ext cx="504056" cy="169277"/>
                </a:xfrm>
                <a:prstGeom prst="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5510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7" grpId="2"/>
      <p:bldP spid="8" grpId="0"/>
      <p:bldP spid="10" grpId="0"/>
      <p:bldP spid="11" grpId="0"/>
      <p:bldP spid="12" grpId="0"/>
      <p:bldP spid="12" grpId="1"/>
      <p:bldP spid="12" grpId="2"/>
      <p:bldP spid="13" grpId="0"/>
      <p:bldP spid="14" grpId="0"/>
      <p:bldP spid="15" grpId="0"/>
      <p:bldP spid="4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computation – quantum gates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Classic bits are transformed using logical gates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Qubits are transformed using </a:t>
            </a:r>
            <a:br>
              <a:rPr lang="en-US" sz="1800" dirty="0" smtClean="0"/>
            </a:br>
            <a:r>
              <a:rPr lang="en-US" sz="1800" b="1" dirty="0" smtClean="0"/>
              <a:t>quantum gates</a:t>
            </a:r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120" y="1573323"/>
            <a:ext cx="3164031" cy="1207605"/>
          </a:xfrm>
          <a:prstGeom prst="rect">
            <a:avLst/>
          </a:prstGeom>
        </p:spPr>
      </p:pic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5663952" y="3226347"/>
            <a:ext cx="6156763" cy="2845643"/>
            <a:chOff x="887421" y="1124744"/>
            <a:chExt cx="10873208" cy="502557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822" b="87609"/>
            <a:stretch/>
          </p:blipFill>
          <p:spPr>
            <a:xfrm>
              <a:off x="887421" y="1124744"/>
              <a:ext cx="10457669" cy="165618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395" b="67136"/>
            <a:stretch/>
          </p:blipFill>
          <p:spPr>
            <a:xfrm>
              <a:off x="887421" y="2840469"/>
              <a:ext cx="10873208" cy="18002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949" b="42353"/>
            <a:stretch/>
          </p:blipFill>
          <p:spPr>
            <a:xfrm>
              <a:off x="887421" y="4854174"/>
              <a:ext cx="10873208" cy="129614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127448" y="5059906"/>
                <a:ext cx="41738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↦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begChr m:val="|"/>
                          <m:endChr m:val="〉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begChr m:val="|"/>
                          <m:endChr m:val="〉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448" y="5059906"/>
                <a:ext cx="4173835" cy="276999"/>
              </a:xfrm>
              <a:prstGeom prst="rect">
                <a:avLst/>
              </a:prstGeom>
              <a:blipFill rotWithShape="0">
                <a:blip r:embed="rId4"/>
                <a:stretch>
                  <a:fillRect t="-6667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537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(Quantum) NOT-gate (or X gate)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89632" y="1122454"/>
                <a:ext cx="1013418" cy="3777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groupCh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632" y="1122454"/>
                <a:ext cx="1013418" cy="37779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075384" y="1461056"/>
                <a:ext cx="141782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5384" y="1461056"/>
                <a:ext cx="1417824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2155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075384" y="2321451"/>
                <a:ext cx="855106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5384" y="2321451"/>
                <a:ext cx="855106" cy="484043"/>
              </a:xfrm>
              <a:prstGeom prst="rect">
                <a:avLst/>
              </a:prstGeom>
              <a:blipFill rotWithShape="0">
                <a:blip r:embed="rId4"/>
                <a:stretch>
                  <a:fillRect l="-3571" b="-1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89632" y="1842534"/>
                <a:ext cx="1013418" cy="3777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groupCh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632" y="1842534"/>
                <a:ext cx="1013418" cy="37779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416480" y="1937982"/>
                <a:ext cx="810158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6480" y="1937982"/>
                <a:ext cx="810158" cy="484043"/>
              </a:xfrm>
              <a:prstGeom prst="rect">
                <a:avLst/>
              </a:prstGeom>
              <a:blipFill rotWithShape="0">
                <a:blip r:embed="rId6"/>
                <a:stretch>
                  <a:fillRect l="-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416480" y="2678525"/>
                <a:ext cx="810158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6480" y="2678525"/>
                <a:ext cx="810158" cy="484043"/>
              </a:xfrm>
              <a:prstGeom prst="rect">
                <a:avLst/>
              </a:prstGeom>
              <a:blipFill rotWithShape="0">
                <a:blip r:embed="rId7"/>
                <a:stretch>
                  <a:fillRect l="-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959132" y="4295555"/>
                <a:ext cx="1864036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9132" y="4295555"/>
                <a:ext cx="1864036" cy="553228"/>
              </a:xfrm>
              <a:prstGeom prst="rect">
                <a:avLst/>
              </a:prstGeom>
              <a:blipFill rotWithShape="0">
                <a:blip r:embed="rId8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87888" y="4294578"/>
                <a:ext cx="1864036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4294578"/>
                <a:ext cx="1864036" cy="553228"/>
              </a:xfrm>
              <a:prstGeom prst="rect">
                <a:avLst/>
              </a:prstGeom>
              <a:blipFill rotWithShape="0">
                <a:blip r:embed="rId9"/>
                <a:stretch>
                  <a:fillRect l="-328" b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063552" y="5331009"/>
                <a:ext cx="1655197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 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 0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552" y="5331009"/>
                <a:ext cx="1655197" cy="553228"/>
              </a:xfrm>
              <a:prstGeom prst="rect">
                <a:avLst/>
              </a:prstGeom>
              <a:blipFill rotWithShape="0">
                <a:blip r:embed="rId10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231204" y="5331009"/>
                <a:ext cx="1655197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1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0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204" y="5331009"/>
                <a:ext cx="1655197" cy="553228"/>
              </a:xfrm>
              <a:prstGeom prst="rect">
                <a:avLst/>
              </a:prstGeom>
              <a:blipFill rotWithShape="0">
                <a:blip r:embed="rId11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808195" y="4294578"/>
                <a:ext cx="1685013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  ?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8195" y="4294578"/>
                <a:ext cx="1685013" cy="553228"/>
              </a:xfrm>
              <a:prstGeom prst="rect">
                <a:avLst/>
              </a:prstGeom>
              <a:blipFill rotWithShape="0">
                <a:blip r:embed="rId12"/>
                <a:stretch>
                  <a:fillRect l="-362" b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650832" y="5331009"/>
                <a:ext cx="1778244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1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0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nb-NO" sz="16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0832" y="5331009"/>
                <a:ext cx="1778244" cy="553228"/>
              </a:xfrm>
              <a:prstGeom prst="rect">
                <a:avLst/>
              </a:prstGeom>
              <a:blipFill rotWithShape="0">
                <a:blip r:embed="rId13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11424" y="2619156"/>
                <a:ext cx="2715936" cy="3777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groupCh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4" y="2619156"/>
                <a:ext cx="2715936" cy="37779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4368684" y="1937982"/>
                <a:ext cx="2727646" cy="1058970"/>
              </a:xfrm>
              <a:prstGeom prst="rect">
                <a:avLst/>
              </a:prstGeom>
              <a:solidFill>
                <a:srgbClr val="EFEFFB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1" dirty="0" smtClean="0"/>
                  <a:t>X gate: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1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 0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68684" y="1937982"/>
                <a:ext cx="2727646" cy="1058970"/>
              </a:xfrm>
              <a:prstGeom prst="rect">
                <a:avLst/>
              </a:prstGeom>
              <a:blipFill rotWithShape="0">
                <a:blip r:embed="rId15"/>
                <a:stretch>
                  <a:fillRect l="-1114" t="-113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931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Hadamard</a:t>
            </a:r>
            <a:r>
              <a:rPr lang="en-US" dirty="0" smtClean="0"/>
              <a:t> gate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67408" y="1122858"/>
                <a:ext cx="1442253" cy="522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</m:groupChr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〉"/>
                              <m:ctrlP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〉"/>
                              <m:ctrlP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408" y="1122858"/>
                <a:ext cx="1442253" cy="522579"/>
              </a:xfrm>
              <a:prstGeom prst="rect">
                <a:avLst/>
              </a:prstGeom>
              <a:blipFill rotWithShape="0">
                <a:blip r:embed="rId2"/>
                <a:stretch>
                  <a:fillRect b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7408" y="2058962"/>
                <a:ext cx="1442253" cy="522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</m:groupChr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〉"/>
                              <m:ctrlP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〉"/>
                              <m:ctrlP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408" y="2058962"/>
                <a:ext cx="1442253" cy="522579"/>
              </a:xfrm>
              <a:prstGeom prst="rect">
                <a:avLst/>
              </a:prstGeom>
              <a:blipFill rotWithShape="0">
                <a:blip r:embed="rId3"/>
                <a:stretch>
                  <a:fillRect b="-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362453" y="3033246"/>
                <a:ext cx="18931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measure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2453" y="3033246"/>
                <a:ext cx="1893147" cy="215444"/>
              </a:xfrm>
              <a:prstGeom prst="rect">
                <a:avLst/>
              </a:prstGeom>
              <a:blipFill rotWithShape="0">
                <a:blip r:embed="rId4"/>
                <a:stretch>
                  <a:fillRect l="-3226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362453" y="3763386"/>
                <a:ext cx="18931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measure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2453" y="3763386"/>
                <a:ext cx="1893147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3226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647639" y="4395321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The </a:t>
            </a:r>
            <a:r>
              <a:rPr lang="en-US" sz="1400" dirty="0" err="1" smtClean="0"/>
              <a:t>Hadamard</a:t>
            </a:r>
            <a:r>
              <a:rPr lang="en-US" sz="1400" dirty="0" smtClean="0"/>
              <a:t> gate allows us to create random bits!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 bwMode="auto">
              <a:xfrm>
                <a:off x="7248128" y="1117824"/>
                <a:ext cx="3692218" cy="1250902"/>
              </a:xfrm>
              <a:prstGeom prst="rect">
                <a:avLst/>
              </a:prstGeom>
              <a:solidFill>
                <a:srgbClr val="EFEFFB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𝜓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⟩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nb-NO" sz="1400" i="1" dirty="0" smtClean="0">
                  <a:latin typeface="Cambria Math" panose="02040503050406030204" pitchFamily="18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400" i="1" dirty="0">
                  <a:latin typeface="Cambria Math" panose="02040503050406030204" pitchFamily="18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measure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⟩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400" b="1" dirty="0" smtClean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b="1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measure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⟩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48128" y="1117824"/>
                <a:ext cx="3692218" cy="125090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416180" y="5229200"/>
                <a:ext cx="2970429" cy="6386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    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 −1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180" y="5229200"/>
                <a:ext cx="2970429" cy="63863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70356" y="5229200"/>
                <a:ext cx="3169201" cy="6386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    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 −1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0356" y="5229200"/>
                <a:ext cx="3169201" cy="63863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>
                <a:off x="1271464" y="3140969"/>
                <a:ext cx="2937599" cy="1152128"/>
              </a:xfrm>
              <a:prstGeom prst="rect">
                <a:avLst/>
              </a:prstGeom>
              <a:solidFill>
                <a:srgbClr val="EFEFFB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1" dirty="0" smtClean="0"/>
                  <a:t>H gate: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   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−1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71464" y="3140969"/>
                <a:ext cx="2937599" cy="1152128"/>
              </a:xfrm>
              <a:prstGeom prst="rect">
                <a:avLst/>
              </a:prstGeom>
              <a:blipFill rotWithShape="0">
                <a:blip r:embed="rId9"/>
                <a:stretch>
                  <a:fillRect l="-1035" t="-1047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203923" y="2816451"/>
                <a:ext cx="1387303" cy="6142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3923" y="2816451"/>
                <a:ext cx="1387303" cy="61420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9210347" y="3534129"/>
                <a:ext cx="1387303" cy="6142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0347" y="3534129"/>
                <a:ext cx="1387303" cy="61420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196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4" grpId="0" animBg="1"/>
      <p:bldP spid="15" grpId="0"/>
      <p:bldP spid="17" grpId="0"/>
      <p:bldP spid="13" grpId="0" animBg="1"/>
      <p:bldP spid="3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Controlled-NOT gate (CNOT)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29521" y="1243066"/>
                <a:ext cx="10838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↦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21" y="1243066"/>
                <a:ext cx="1083886" cy="246221"/>
              </a:xfrm>
              <a:prstGeom prst="rect">
                <a:avLst/>
              </a:prstGeom>
              <a:blipFill rotWithShape="0">
                <a:blip r:embed="rId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605592" y="4802708"/>
                <a:ext cx="2531975" cy="919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5592" y="4802708"/>
                <a:ext cx="2531975" cy="91973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>
                <a:off x="3512775" y="1869185"/>
                <a:ext cx="3456384" cy="1438499"/>
              </a:xfrm>
              <a:prstGeom prst="rect">
                <a:avLst/>
              </a:prstGeom>
              <a:solidFill>
                <a:srgbClr val="EFEFFB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1" dirty="0" smtClean="0"/>
                  <a:t>CNOT gate: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𝐂𝐍𝐎𝐓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12775" y="1869185"/>
                <a:ext cx="3456384" cy="1438499"/>
              </a:xfrm>
              <a:prstGeom prst="rect">
                <a:avLst/>
              </a:prstGeom>
              <a:blipFill rotWithShape="0">
                <a:blip r:embed="rId4"/>
                <a:stretch>
                  <a:fillRect l="-703" t="-84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29521" y="1688192"/>
                <a:ext cx="10838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r>
                        <a:rPr lang="nb-NO" sz="16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↦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21" y="1688192"/>
                <a:ext cx="1083886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29521" y="2133318"/>
                <a:ext cx="10838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nb-NO" sz="16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↦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21" y="2133318"/>
                <a:ext cx="1083886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29521" y="2578445"/>
                <a:ext cx="10838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r>
                        <a:rPr lang="nb-NO" sz="16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↦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21" y="2578445"/>
                <a:ext cx="1083886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991959" y="947065"/>
            <a:ext cx="7012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CNOT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787842" y="4103277"/>
                <a:ext cx="55444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7842" y="4103277"/>
                <a:ext cx="554447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466207" y="4103277"/>
                <a:ext cx="55444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6207" y="4103277"/>
                <a:ext cx="554447" cy="30777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 bwMode="auto">
          <a:xfrm>
            <a:off x="4061366" y="4514676"/>
            <a:ext cx="0" cy="23748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4728785" y="4514676"/>
            <a:ext cx="0" cy="23748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637340" y="4802707"/>
                <a:ext cx="2491516" cy="919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nb-NO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nb-NO" sz="1600" b="0" i="1" smtClean="0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solidFill>
                                            <a:srgbClr val="FF339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nb-NO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nb-NO" sz="1600" b="0" i="1" smtClean="0">
                                          <a:solidFill>
                                            <a:srgbClr val="FF339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7340" y="4802707"/>
                <a:ext cx="2491516" cy="91973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8698456" y="2242447"/>
            <a:ext cx="2429477" cy="704374"/>
            <a:chOff x="9048328" y="2236247"/>
            <a:chExt cx="2429477" cy="704374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8728" y="2236247"/>
              <a:ext cx="1164856" cy="70437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9048328" y="2256428"/>
                  <a:ext cx="311624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〉"/>
                            <m:ctrlP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8328" y="2256428"/>
                  <a:ext cx="311624" cy="246221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9054491" y="2639542"/>
                  <a:ext cx="31534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〉"/>
                            <m:ctrlP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54491" y="2639542"/>
                  <a:ext cx="315343" cy="246221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b="-2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10752478" y="2256427"/>
                  <a:ext cx="311624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〉"/>
                            <m:ctrlP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52478" y="2256427"/>
                  <a:ext cx="311624" cy="246221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0752478" y="2639541"/>
                  <a:ext cx="72532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〉"/>
                            <m:ctrlP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⊕</m:t>
                            </m:r>
                            <m: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52478" y="2639541"/>
                  <a:ext cx="725327" cy="246221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b="-2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2354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 animBg="1"/>
      <p:bldP spid="9" grpId="0"/>
      <p:bldP spid="21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 gates…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712" y="1046768"/>
            <a:ext cx="4608512" cy="56649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3392" y="5949280"/>
            <a:ext cx="2952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Universal for classical logic!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3359696" y="5618936"/>
            <a:ext cx="1296144" cy="1050424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0997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gates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Turns out that all quantum gates can be described by matrices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In fact, very special matrices: unitary matrices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…</a:t>
            </a:r>
            <a:r>
              <a:rPr lang="en-US" sz="1600" dirty="0"/>
              <a:t> </a:t>
            </a:r>
            <a:r>
              <a:rPr lang="en-US" sz="1600" dirty="0" smtClean="0"/>
              <a:t>and </a:t>
            </a:r>
            <a:r>
              <a:rPr lang="en-US" sz="1600" i="1" dirty="0" smtClean="0"/>
              <a:t>only </a:t>
            </a:r>
            <a:r>
              <a:rPr lang="en-US" sz="1600" dirty="0" smtClean="0"/>
              <a:t>unitary matrices!  (fact of nature)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Quantum operations are </a:t>
            </a:r>
            <a:r>
              <a:rPr lang="en-US" sz="1800" i="1" dirty="0" smtClean="0"/>
              <a:t>linear</a:t>
            </a:r>
            <a:r>
              <a:rPr lang="en-US" sz="1800" dirty="0" smtClean="0"/>
              <a:t> and can be combined</a:t>
            </a: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899476" y="1348391"/>
                <a:ext cx="787716" cy="2937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groupCh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9476" y="1348391"/>
                <a:ext cx="787716" cy="293798"/>
              </a:xfrm>
              <a:prstGeom prst="rect">
                <a:avLst/>
              </a:prstGeom>
              <a:blipFill rotWithShape="0">
                <a:blip r:embed="rId2"/>
                <a:stretch>
                  <a:fillRect t="-6250" r="-27132" b="-7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899476" y="1695060"/>
                <a:ext cx="787716" cy="2937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groupCh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9476" y="1695060"/>
                <a:ext cx="787716" cy="293798"/>
              </a:xfrm>
              <a:prstGeom prst="rect">
                <a:avLst/>
              </a:prstGeom>
              <a:blipFill rotWithShape="0">
                <a:blip r:embed="rId3"/>
                <a:stretch>
                  <a:fillRect t="-6250" r="-27132" b="-7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9955551" y="1403407"/>
                <a:ext cx="1158972" cy="502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551" y="1403407"/>
                <a:ext cx="1158972" cy="50283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900636" y="2982679"/>
                <a:ext cx="787716" cy="2937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</m:groupCh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636" y="2982679"/>
                <a:ext cx="787716" cy="293798"/>
              </a:xfrm>
              <a:prstGeom prst="rect">
                <a:avLst/>
              </a:prstGeom>
              <a:blipFill rotWithShape="0">
                <a:blip r:embed="rId5"/>
                <a:stretch>
                  <a:fillRect t="-6250" r="-27907" b="-7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8901866" y="3302858"/>
                <a:ext cx="972189" cy="2937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</m:groupCh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1866" y="3302858"/>
                <a:ext cx="972189" cy="293798"/>
              </a:xfrm>
              <a:prstGeom prst="rect">
                <a:avLst/>
              </a:prstGeom>
              <a:blipFill>
                <a:blip r:embed="rId6"/>
                <a:stretch>
                  <a:fillRect t="-8333" r="-3125" b="-6875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9955551" y="2996156"/>
                <a:ext cx="1242328" cy="502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    0</m:t>
                              </m:r>
                            </m:num>
                            <m:den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  −1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551" y="2996156"/>
                <a:ext cx="1242328" cy="50283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725319" y="4589666"/>
                <a:ext cx="1262910" cy="4572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</m:groupCh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〉"/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〉"/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5319" y="4589666"/>
                <a:ext cx="1262910" cy="457241"/>
              </a:xfrm>
              <a:prstGeom prst="rect">
                <a:avLst/>
              </a:prstGeom>
              <a:blipFill rotWithShape="0">
                <a:blip r:embed="rId8"/>
                <a:stretch>
                  <a:fillRect b="-1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725319" y="5079436"/>
                <a:ext cx="1262910" cy="4572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</m:groupCh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〉"/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〉"/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5319" y="5079436"/>
                <a:ext cx="1262910" cy="457241"/>
              </a:xfrm>
              <a:prstGeom prst="rect">
                <a:avLst/>
              </a:prstGeom>
              <a:blipFill rotWithShape="0">
                <a:blip r:embed="rId9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9877447" y="4655921"/>
                <a:ext cx="1887696" cy="6510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     1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  −1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7447" y="4655921"/>
                <a:ext cx="1887696" cy="651076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127448" y="3166552"/>
                <a:ext cx="3582904" cy="3777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</m:groupCh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groupChr>
                        <m:groupChrPr>
                          <m:chr m:val="↦"/>
                          <m:vertJc m:val="bot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groupChr>
                      <m:r>
                        <a:rPr lang="nb-NO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groupChr>
                        <m:groupChrPr>
                          <m:chr m:val="↦"/>
                          <m:vertJc m:val="bot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</m:groupChr>
                      <m:r>
                        <a:rPr lang="nb-NO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groupChr>
                        <m:groupChrPr>
                          <m:chr m:val="↦"/>
                          <m:vertJc m:val="bot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</m:groupChr>
                      <m:r>
                        <a:rPr lang="nb-NO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448" y="3166552"/>
                <a:ext cx="3582904" cy="37779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127448" y="4011225"/>
                <a:ext cx="16379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𝒁𝑯𝑿𝒁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448" y="4011225"/>
                <a:ext cx="1637948" cy="246221"/>
              </a:xfrm>
              <a:prstGeom prst="rect">
                <a:avLst/>
              </a:prstGeom>
              <a:blipFill rotWithShape="0">
                <a:blip r:embed="rId12"/>
                <a:stretch>
                  <a:fillRect l="-2230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127448" y="4587001"/>
                <a:ext cx="5140060" cy="6386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𝒁𝑯𝑿𝒁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 0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−1 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   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−1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1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 0 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0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448" y="4587001"/>
                <a:ext cx="5140060" cy="63863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939183" y="5533601"/>
                <a:ext cx="3365986" cy="7309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9183" y="5533601"/>
                <a:ext cx="3365986" cy="73096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501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computer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A </a:t>
                </a:r>
                <a:r>
                  <a:rPr lang="en-US" sz="1800" b="1" dirty="0" smtClean="0"/>
                  <a:t>quantum computer</a:t>
                </a:r>
                <a:r>
                  <a:rPr lang="en-US" sz="1800" dirty="0" smtClean="0"/>
                  <a:t> consists of: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600" dirty="0" smtClean="0"/>
                  <a:t> input qubits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a sequence of quantum gates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600" dirty="0" smtClean="0"/>
                  <a:t> output qubits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result = measurement of final quantum state (output qubits)</a:t>
                </a:r>
                <a:endParaRPr lang="en-US" sz="1400" dirty="0" smtClean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 algn="r"/>
                <a:r>
                  <a:rPr lang="en-US" sz="1050" dirty="0"/>
                  <a:t> </a:t>
                </a:r>
                <a:r>
                  <a:rPr lang="en-US" sz="1050" dirty="0" smtClean="0"/>
                  <a:t>         </a:t>
                </a:r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92" y="3356992"/>
            <a:ext cx="7128792" cy="235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quantum computation special?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Warning: </a:t>
            </a:r>
            <a:r>
              <a:rPr lang="en-US" sz="1800" dirty="0" smtClean="0"/>
              <a:t>a quantum computer does </a:t>
            </a:r>
            <a:r>
              <a:rPr lang="en-US" sz="1800" i="1" dirty="0" smtClean="0"/>
              <a:t>not</a:t>
            </a:r>
            <a:r>
              <a:rPr lang="en-US" sz="1800" dirty="0" smtClean="0"/>
              <a:t> simply </a:t>
            </a:r>
            <a:br>
              <a:rPr lang="en-US" sz="1800" dirty="0" smtClean="0"/>
            </a:br>
            <a:r>
              <a:rPr lang="en-US" sz="1800" dirty="0" smtClean="0"/>
              <a:t>"try out all solutions in parallel"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The magic comes from allowing </a:t>
            </a:r>
            <a:r>
              <a:rPr lang="en-US" sz="1800" i="1" dirty="0" smtClean="0"/>
              <a:t>complex</a:t>
            </a:r>
            <a:r>
              <a:rPr lang="en-US" sz="1800" dirty="0" smtClean="0"/>
              <a:t> amplitudes</a:t>
            </a:r>
            <a:br>
              <a:rPr lang="en-US" sz="1800" dirty="0" smtClean="0"/>
            </a:br>
            <a:r>
              <a:rPr lang="en-US" sz="1800" dirty="0" smtClean="0"/>
              <a:t>(or even just negative reals)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/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Quantum interference: </a:t>
            </a:r>
            <a:r>
              <a:rPr lang="en-US" sz="1800" dirty="0" smtClean="0"/>
              <a:t>can </a:t>
            </a:r>
            <a:r>
              <a:rPr lang="en-US" sz="1800" i="1" dirty="0" smtClean="0"/>
              <a:t>carefully </a:t>
            </a:r>
            <a:r>
              <a:rPr lang="en-US" sz="1800" dirty="0" smtClean="0"/>
              <a:t>choreograph </a:t>
            </a:r>
            <a:br>
              <a:rPr lang="en-US" sz="1800" dirty="0" smtClean="0"/>
            </a:br>
            <a:r>
              <a:rPr lang="en-US" sz="1800" dirty="0" smtClean="0"/>
              <a:t>computations so wrong answers "cancel out" their amplitudes,</a:t>
            </a:r>
            <a:br>
              <a:rPr lang="en-US" sz="1800" dirty="0" smtClean="0"/>
            </a:br>
            <a:r>
              <a:rPr lang="en-US" sz="1800" dirty="0" smtClean="0"/>
              <a:t>while correct answers "combine"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increases probability of measuring correct result 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only a few special problems allow this choreography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040216" y="6370998"/>
            <a:ext cx="287931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hlinkClick r:id="rId2"/>
              </a:rPr>
              <a:t>https://</a:t>
            </a:r>
            <a:r>
              <a:rPr lang="en-US" sz="1000" dirty="0" smtClean="0">
                <a:hlinkClick r:id="rId2"/>
              </a:rPr>
              <a:t>www.smbc-comics.com/comic/the-talk-3</a:t>
            </a:r>
            <a:r>
              <a:rPr lang="en-US" sz="1000" dirty="0" smtClean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495600" y="2852936"/>
                <a:ext cx="18222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2852936"/>
                <a:ext cx="1822294" cy="276999"/>
              </a:xfrm>
              <a:prstGeom prst="rect">
                <a:avLst/>
              </a:prstGeom>
              <a:blipFill rotWithShape="0">
                <a:blip r:embed="rId3"/>
                <a:stretch>
                  <a:fillRect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28"/>
          <a:stretch/>
        </p:blipFill>
        <p:spPr>
          <a:xfrm>
            <a:off x="3935760" y="4409994"/>
            <a:ext cx="1944911" cy="12808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4681" y="1079553"/>
            <a:ext cx="3762095" cy="51619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578025" y="2884527"/>
                <a:ext cx="7649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8025" y="2884527"/>
                <a:ext cx="764953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381" r="-4762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43"/>
          <a:stretch/>
        </p:blipFill>
        <p:spPr>
          <a:xfrm>
            <a:off x="1616250" y="4409994"/>
            <a:ext cx="1902205" cy="128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10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(interference)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727848" y="1432592"/>
                <a:ext cx="1950534" cy="15910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eqArr>
                                <m:eqArrPr>
                                  <m:ctrlPr>
                                    <a:rPr lang="nb-NO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2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nb-NO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nb-NO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nb-NO" sz="16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e>
                                            <m:e>
                                              <m:r>
                                                <a:rPr lang="nb-NO" sz="1600" i="1">
                                                  <a:latin typeface="Cambria Math" panose="02040503050406030204" pitchFamily="18" charset="0"/>
                                                </a:rPr>
                                                <m:t>0  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2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nb-NO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600" i="1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  <m:r>
                                                <a:rPr lang="nb-NO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nb-NO" sz="1600" i="1"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</m:e>
                                            <m:e>
                                              <m:r>
                                                <a:rPr lang="nb-NO" sz="1600" i="1">
                                                  <a:latin typeface="Cambria Math" panose="02040503050406030204" pitchFamily="18" charset="0"/>
                                                </a:rPr>
                                                <m:t>  0  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</m:mr>
                                  </m:m>
                                </m:e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nb-NO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2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nb-NO" sz="160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nb-NO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 0</m:t>
                                              </m:r>
                                            </m:e>
                                            <m:e>
                                              <m:r>
                                                <a:rPr lang="nb-NO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1  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2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nb-NO" sz="160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  <m:r>
                                                <a:rPr lang="nb-NO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   </m:t>
                                              </m:r>
                                            </m:e>
                                            <m:e>
                                              <m:r>
                                                <a:rPr lang="nb-NO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 0  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</m:mr>
                                  </m:m>
                                </m:e>
                              </m:eqAr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nb-NO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  <m:r>
                                            <a:rPr lang="nb-NO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nb-NO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f>
                                            <m:fPr>
                                              <m:ctrlPr>
                                                <a:rPr lang="nb-NO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6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ad>
                                                <m:radPr>
                                                  <m:degHide m:val="on"/>
                                                  <m:ctrlPr>
                                                    <a:rPr lang="nb-NO" sz="16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radPr>
                                                <m:deg/>
                                                <m:e>
                                                  <m:r>
                                                    <a:rPr lang="nb-NO" sz="16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e>
                                              </m:rad>
                                            </m:den>
                                          </m:f>
                                          <m:r>
                                            <a:rPr lang="nb-NO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e>
                                        <m:e>
                                          <m:f>
                                            <m:fPr>
                                              <m:ctrlPr>
                                                <a:rPr lang="nb-NO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6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ad>
                                                <m:radPr>
                                                  <m:degHide m:val="on"/>
                                                  <m:ctrlPr>
                                                    <a:rPr lang="nb-NO" sz="16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radPr>
                                                <m:deg/>
                                                <m:e>
                                                  <m:r>
                                                    <a:rPr lang="nb-NO" sz="16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e>
                                              </m:rad>
                                            </m:den>
                                          </m:f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nb-NO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nb-NO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f>
                                            <m:fPr>
                                              <m:ctrlPr>
                                                <a:rPr lang="nb-NO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6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ad>
                                                <m:radPr>
                                                  <m:degHide m:val="on"/>
                                                  <m:ctrlPr>
                                                    <a:rPr lang="nb-NO" sz="16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radPr>
                                                <m:deg/>
                                                <m:e>
                                                  <m:r>
                                                    <a:rPr lang="nb-NO" sz="16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e>
                                              </m:rad>
                                            </m:den>
                                          </m:f>
                                        </m:e>
                                        <m:e>
                                          <m:f>
                                            <m:fPr>
                                              <m:ctrlPr>
                                                <a:rPr lang="nb-NO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nb-NO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6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ad>
                                                <m:radPr>
                                                  <m:degHide m:val="on"/>
                                                  <m:ctrlPr>
                                                    <a:rPr lang="nb-NO" sz="16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radPr>
                                                <m:deg/>
                                                <m:e>
                                                  <m:r>
                                                    <a:rPr lang="nb-NO" sz="16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e>
                                              </m:rad>
                                            </m:den>
                                          </m:f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eqAr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1432592"/>
                <a:ext cx="1950534" cy="159107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1400043" y="3976207"/>
                <a:ext cx="60478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2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0043" y="3976207"/>
                <a:ext cx="604781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4322854" y="3976206"/>
                <a:ext cx="60478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2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2854" y="3976206"/>
                <a:ext cx="604781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826417" y="4514156"/>
                <a:ext cx="1677511" cy="11517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05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eqArr>
                                <m:eqArr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2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1</m:t>
                                              </m:r>
                                            </m:e>
                                            <m:e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0  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2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 </m:t>
                                              </m:r>
                                            </m:e>
                                            <m:e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 0  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</m:mr>
                                  </m:m>
                                </m:e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2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0</m:t>
                                              </m:r>
                                            </m:e>
                                            <m:e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1  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2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  </m:t>
                                              </m:r>
                                            </m:e>
                                            <m:e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0  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</m:mr>
                                  </m:m>
                                </m:e>
                              </m:eqAr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f>
                                            <m:fPr>
                                              <m:ctrl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ad>
                                                <m:radPr>
                                                  <m:degHide m:val="on"/>
                                                  <m:ctrlP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radPr>
                                                <m:deg/>
                                                <m:e>
                                                  <m: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e>
                                              </m:rad>
                                            </m:den>
                                          </m:f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e>
                                        <m:e>
                                          <m:f>
                                            <m:fPr>
                                              <m:ctrl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ad>
                                                <m:radPr>
                                                  <m:degHide m:val="on"/>
                                                  <m:ctrlP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radPr>
                                                <m:deg/>
                                                <m:e>
                                                  <m: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e>
                                              </m:rad>
                                            </m:den>
                                          </m:f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f>
                                            <m:fPr>
                                              <m:ctrl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ad>
                                                <m:radPr>
                                                  <m:degHide m:val="on"/>
                                                  <m:ctrlP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radPr>
                                                <m:deg/>
                                                <m:e>
                                                  <m: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e>
                                              </m:rad>
                                            </m:den>
                                          </m:f>
                                        </m:e>
                                        <m:e>
                                          <m:f>
                                            <m:fPr>
                                              <m:ctrl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ad>
                                                <m:radPr>
                                                  <m:degHide m:val="on"/>
                                                  <m:ctrlP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radPr>
                                                <m:deg/>
                                                <m:e>
                                                  <m: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e>
                                              </m:rad>
                                            </m:den>
                                          </m:f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eqArr>
                        </m:e>
                      </m:d>
                      <m:d>
                        <m:d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05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5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05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5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417" y="4514156"/>
                <a:ext cx="1677511" cy="11517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3724119" y="4514156"/>
                <a:ext cx="2281843" cy="11517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05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eqArr>
                                <m:eqArr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2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1</m:t>
                                              </m:r>
                                            </m:e>
                                            <m:e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0  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2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 </m:t>
                                              </m:r>
                                            </m:e>
                                            <m:e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 0  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</m:mr>
                                  </m:m>
                                </m:e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2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0</m:t>
                                              </m:r>
                                            </m:e>
                                            <m:e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1  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2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  </m:t>
                                              </m:r>
                                            </m:e>
                                            <m:e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 0  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</m:mr>
                                  </m:m>
                                </m:e>
                              </m:eqAr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f>
                                            <m:fPr>
                                              <m:ctrl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ad>
                                                <m:radPr>
                                                  <m:degHide m:val="on"/>
                                                  <m:ctrlP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radPr>
                                                <m:deg/>
                                                <m:e>
                                                  <m: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e>
                                              </m:rad>
                                            </m:den>
                                          </m:f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e>
                                        <m:e>
                                          <m:f>
                                            <m:fPr>
                                              <m:ctrl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ad>
                                                <m:radPr>
                                                  <m:degHide m:val="on"/>
                                                  <m:ctrlP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radPr>
                                                <m:deg/>
                                                <m:e>
                                                  <m: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e>
                                              </m:rad>
                                            </m:den>
                                          </m:f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f>
                                            <m:fPr>
                                              <m:ctrl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ad>
                                                <m:radPr>
                                                  <m:degHide m:val="on"/>
                                                  <m:ctrlP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radPr>
                                                <m:deg/>
                                                <m:e>
                                                  <m: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e>
                                              </m:rad>
                                            </m:den>
                                          </m:f>
                                        </m:e>
                                        <m:e>
                                          <m:f>
                                            <m:fPr>
                                              <m:ctrl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ad>
                                                <m:radPr>
                                                  <m:degHide m:val="on"/>
                                                  <m:ctrlP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radPr>
                                                <m:deg/>
                                                <m:e>
                                                  <m:r>
                                                    <a:rPr lang="nb-NO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e>
                                              </m:rad>
                                            </m:den>
                                          </m:f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eqArr>
                        </m:e>
                      </m:d>
                      <m:d>
                        <m:d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05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5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05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5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5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5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05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5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5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f>
                                        <m:fPr>
                                          <m:ctrlPr>
                                            <a:rPr lang="nb-NO" sz="105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m:rPr>
                                              <m:brk m:alnAt="7"/>
                                            </m:rPr>
                                            <a:rPr lang="nb-NO" sz="105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nb-NO" sz="105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nb-NO" sz="105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e>
                                          </m:rad>
                                        </m:den>
                                      </m:f>
                                    </m:e>
                                  </m:mr>
                                  <m:mr>
                                    <m:e>
                                      <m:f>
                                        <m:fPr>
                                          <m:ctrlPr>
                                            <a:rPr lang="nb-NO" sz="105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b-NO" sz="1050" b="0" i="1" smtClean="0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num>
                                        <m:den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nb-NO" sz="105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nb-NO" sz="105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e>
                                          </m:rad>
                                        </m:den>
                                      </m:f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4119" y="4514156"/>
                <a:ext cx="2281843" cy="11517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2350231" y="3845670"/>
                <a:ext cx="1382878" cy="4737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nb-NO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231" y="3845670"/>
                <a:ext cx="1382878" cy="4737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5001305" y="3829837"/>
                <a:ext cx="1382878" cy="4737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nb-NO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1305" y="3829837"/>
                <a:ext cx="1382878" cy="47378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681180" y="3826846"/>
                <a:ext cx="1688026" cy="5073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nb-NO" sz="12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2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d>
                            <m:dPr>
                              <m:begChr m:val="|"/>
                              <m:endChr m:val="〉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nb-NO" sz="12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2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d>
                            <m:dPr>
                              <m:begChr m:val="|"/>
                              <m:endChr m:val="〉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1180" y="3826846"/>
                <a:ext cx="1688026" cy="50731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926810" y="2043464"/>
                <a:ext cx="792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nb-NO" dirty="0" smtClean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810" y="2043464"/>
                <a:ext cx="792088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8251473" y="3826846"/>
                <a:ext cx="1797608" cy="4737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</m:t>
                      </m:r>
                      <m:f>
                        <m:fPr>
                          <m:ctrlP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2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2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begChr m:val="|"/>
                              <m:endChr m:val="〉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  <m: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begChr m:val="|"/>
                              <m:endChr m:val="〉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1473" y="3826846"/>
                <a:ext cx="1797608" cy="47378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8244334" y="4557495"/>
                <a:ext cx="3445943" cy="5073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</m:t>
                      </m:r>
                      <m:f>
                        <m:fPr>
                          <m:ctrlP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2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2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nb-NO" sz="12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2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d>
                            <m:dPr>
                              <m:begChr m:val="|"/>
                              <m:endChr m:val="〉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nb-NO" sz="12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2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d>
                            <m:dPr>
                              <m:begChr m:val="|"/>
                              <m:endChr m:val="〉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nb-NO" sz="12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2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d>
                            <m:dPr>
                              <m:begChr m:val="|"/>
                              <m:endChr m:val="〉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  <m: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nb-NO" sz="12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2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d>
                            <m:dPr>
                              <m:begChr m:val="|"/>
                              <m:endChr m:val="〉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US" sz="1200" dirty="0"/>
                            <m:t> 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334" y="4557495"/>
                <a:ext cx="3445943" cy="50731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8244334" y="5386890"/>
                <a:ext cx="69371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334" y="5386890"/>
                <a:ext cx="693715" cy="2769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 bwMode="auto">
          <a:xfrm flipH="1">
            <a:off x="2805418" y="4293096"/>
            <a:ext cx="130924" cy="23748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5663952" y="4325475"/>
            <a:ext cx="9402" cy="21877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1842344" y="4253206"/>
            <a:ext cx="384955" cy="55794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2308219" y="4519957"/>
                <a:ext cx="805542" cy="12162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f>
                                        <m:f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m:rPr>
                                              <m:brk m:alnAt="7"/>
                                            </m:r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e>
                                          </m:rad>
                                        </m:den>
                                      </m:f>
                                    </m:e>
                                  </m:mr>
                                  <m:mr>
                                    <m:e>
                                      <m:f>
                                        <m:f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nb-NO" sz="12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e>
                                          </m:rad>
                                        </m:den>
                                      </m:f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sz="1200" dirty="0"/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219" y="4519957"/>
                <a:ext cx="805542" cy="121629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1967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0825" y="1412776"/>
            <a:ext cx="5975517" cy="45117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Shor's algorithm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9460068">
            <a:off x="7510805" y="2955724"/>
            <a:ext cx="878609" cy="44267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Franklin Gothic Book" panose="020B0503020102020204" pitchFamily="34" charset="0"/>
              </a:rPr>
              <a:t>1994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649" y="1268760"/>
            <a:ext cx="1440160" cy="2160241"/>
          </a:xfrm>
        </p:spPr>
      </p:pic>
    </p:spTree>
    <p:extLst>
      <p:ext uri="{BB962C8B-B14F-4D97-AF65-F5344CB8AC3E}">
        <p14:creationId xmlns:p14="http://schemas.microsoft.com/office/powerpoint/2010/main" val="215894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First: something completely different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431704" y="1764432"/>
                <a:ext cx="4414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2, 4, 8, 16, 32, 64, 128, 256, 512, 1024, … 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1764432"/>
                <a:ext cx="4414350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207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31704" y="2884569"/>
                <a:ext cx="33083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2, 4, 8, 1,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2, 4, 8, 1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2, 4, 8, 1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2…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2884569"/>
                <a:ext cx="330834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76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472262" y="2884568"/>
                <a:ext cx="8907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e>
                      </m:func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262" y="2884568"/>
                <a:ext cx="89075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274" r="-137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431704" y="3863540"/>
                <a:ext cx="387901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2, 4, 8, 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11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000" b="0" i="1" smtClean="0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2000" i="1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000" b="0" i="1" smtClean="0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nb-NO" sz="2000" i="1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 8</m:t>
                      </m:r>
                      <m:r>
                        <a:rPr lang="nb-NO" sz="2000" i="1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000" b="0" i="1" smtClean="0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16, 11, 1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3863540"/>
                <a:ext cx="3879011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235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470695" y="3863540"/>
                <a:ext cx="8907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e>
                      </m:func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695" y="3863540"/>
                <a:ext cx="890757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0274" r="-68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5951984" y="4961227"/>
            <a:ext cx="4037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sequences are periodic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 flipH="1" flipV="1">
            <a:off x="5318434" y="4325329"/>
            <a:ext cx="633550" cy="56025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 flipH="1" flipV="1">
            <a:off x="5539228" y="3290445"/>
            <a:ext cx="556772" cy="15067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7165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695400" y="5241900"/>
            <a:ext cx="10352630" cy="1355452"/>
          </a:xfrm>
          <a:prstGeom prst="rect">
            <a:avLst/>
          </a:prstGeom>
          <a:solidFill>
            <a:srgbClr val="EFEFFB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Factoring to order-finding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789159" y="1617901"/>
                <a:ext cx="27250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nb-NO" sz="2000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20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nb-NO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 …,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2000" i="1">
                        <a:latin typeface="Cambria Math" panose="02040503050406030204" pitchFamily="18" charset="0"/>
                      </a:rPr>
                      <m:t>… 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9159" y="1617901"/>
                <a:ext cx="2725041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2461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ounded Rectangle 21"/>
              <p:cNvSpPr/>
              <p:nvPr/>
            </p:nvSpPr>
            <p:spPr bwMode="auto">
              <a:xfrm>
                <a:off x="7905031" y="2662347"/>
                <a:ext cx="3855598" cy="807719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sz="1600" b="1" dirty="0" smtClean="0"/>
                  <a:t>Euler’s </a:t>
                </a:r>
                <a:r>
                  <a:rPr lang="nb-NO" sz="1600" b="1" dirty="0"/>
                  <a:t>theorem: </a:t>
                </a:r>
                <a:r>
                  <a:rPr lang="nb-NO" sz="1600" dirty="0" smtClean="0"/>
                  <a:t>for all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nb-NO" sz="1200" dirty="0"/>
              </a:p>
              <a:p>
                <a:endParaRPr lang="nb-NO" sz="5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d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6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1 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ounded 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05031" y="2662347"/>
                <a:ext cx="3855598" cy="80771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3702691" y="1934343"/>
            <a:ext cx="1715813" cy="152400"/>
            <a:chOff x="3431705" y="3723322"/>
            <a:chExt cx="864095" cy="152400"/>
          </a:xfrm>
        </p:grpSpPr>
        <p:cxnSp>
          <p:nvCxnSpPr>
            <p:cNvPr id="27" name="Straight Connector 26"/>
            <p:cNvCxnSpPr/>
            <p:nvPr/>
          </p:nvCxnSpPr>
          <p:spPr bwMode="auto">
            <a:xfrm flipV="1">
              <a:off x="3432781" y="3799522"/>
              <a:ext cx="861943" cy="137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/>
            <p:cNvCxnSpPr/>
            <p:nvPr/>
          </p:nvCxnSpPr>
          <p:spPr bwMode="auto">
            <a:xfrm flipV="1">
              <a:off x="4294724" y="3723322"/>
              <a:ext cx="1076" cy="152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431705" y="3723322"/>
              <a:ext cx="1076" cy="152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47900" y="2852936"/>
                <a:ext cx="4116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Fact: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 dirty="0" smtClean="0"/>
                  <a:t> must divide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900" y="2852936"/>
                <a:ext cx="4116200" cy="338554"/>
              </a:xfrm>
              <a:prstGeom prst="rect">
                <a:avLst/>
              </a:prstGeom>
              <a:blipFill rotWithShape="0">
                <a:blip r:embed="rId16"/>
                <a:stretch>
                  <a:fillRect l="-741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997362" y="2054139"/>
                <a:ext cx="22418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order </a:t>
                </a:r>
                <a:r>
                  <a:rPr lang="en-US" sz="1600" dirty="0" smtClean="0"/>
                  <a:t>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362" y="2054139"/>
                <a:ext cx="2241856" cy="338554"/>
              </a:xfrm>
              <a:prstGeom prst="rect">
                <a:avLst/>
              </a:prstGeom>
              <a:blipFill rotWithShape="0">
                <a:blip r:embed="rId17"/>
                <a:stretch>
                  <a:fillRect l="-1635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52768" y="3291995"/>
                <a:ext cx="5891304" cy="18261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Proof:  </a:t>
                </a:r>
                <a:br>
                  <a:rPr lang="en-US" sz="1600" b="1" dirty="0" smtClean="0"/>
                </a:br>
                <a:endParaRPr lang="en-US" sz="1600" b="1" i="1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</a:t>
                </a:r>
                <a:r>
                  <a:rPr lang="en-US" sz="1600" dirty="0" smtClean="0"/>
                  <a:t>		 </a:t>
                </a:r>
                <a14:m>
                  <m:oMath xmlns:m="http://schemas.openxmlformats.org/officeDocument/2006/math"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16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−1)(</m:t>
                        </m:r>
                        <m:r>
                          <a:rPr lang="nb-NO" sz="16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−1)</m:t>
                        </m:r>
                      </m:sup>
                    </m:sSup>
                  </m:oMath>
                </a14:m>
                <a:endParaRPr lang="en-US" sz="16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60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nb-NO" sz="16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nb-NO" sz="160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𝑠𝑟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768" y="3291995"/>
                <a:ext cx="5891304" cy="1826141"/>
              </a:xfrm>
              <a:prstGeom prst="rect">
                <a:avLst/>
              </a:prstGeom>
              <a:blipFill rotWithShape="0">
                <a:blip r:embed="rId18"/>
                <a:stretch>
                  <a:fillRect l="-621" t="-1000"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536046" y="4280146"/>
                <a:ext cx="111979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sz="16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046" y="4280146"/>
                <a:ext cx="1119794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62850" y="4280396"/>
                <a:ext cx="91307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=1⋅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850" y="4280396"/>
                <a:ext cx="913070" cy="338554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185711" y="4280146"/>
                <a:ext cx="118545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5711" y="4280146"/>
                <a:ext cx="1185453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10021234" y="4688467"/>
            <a:ext cx="6286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QED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47900" y="5342855"/>
                <a:ext cx="76194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Conclusion: </a:t>
                </a:r>
                <a:r>
                  <a:rPr lang="en-US" sz="1600" dirty="0" smtClean="0"/>
                  <a:t>learn</a:t>
                </a:r>
                <a:r>
                  <a:rPr lang="en-US" sz="1600" b="1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 dirty="0" smtClean="0"/>
                  <a:t>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 smtClean="0"/>
                  <a:t>   we learn a factor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−1)(</m:t>
                    </m:r>
                    <m:r>
                      <a:rPr lang="nb-NO" sz="16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900" y="5342855"/>
                <a:ext cx="7619496" cy="338554"/>
              </a:xfrm>
              <a:prstGeom prst="rect">
                <a:avLst/>
              </a:prstGeom>
              <a:blipFill rotWithShape="0">
                <a:blip r:embed="rId22"/>
                <a:stretch>
                  <a:fillRect l="-400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39416" y="5736664"/>
                <a:ext cx="100589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 smtClean="0"/>
                  <a:t>repeat with a different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 smtClean="0"/>
                  <a:t> learn another factor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sz="1600" dirty="0" smtClean="0"/>
                  <a:t>   	</a:t>
                </a:r>
                <a:r>
                  <a:rPr lang="en-US" sz="1600" dirty="0"/>
                  <a:t>	</a:t>
                </a:r>
                <a:r>
                  <a:rPr lang="en-US" sz="1600" dirty="0" smtClean="0"/>
                  <a:t>(with high prob.)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16" y="5736664"/>
                <a:ext cx="10058981" cy="338554"/>
              </a:xfrm>
              <a:prstGeom prst="rect">
                <a:avLst/>
              </a:prstGeom>
              <a:blipFill rotWithShape="0">
                <a:blip r:embed="rId23"/>
                <a:stretch>
                  <a:fillRect l="-364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55688" y="6142252"/>
                <a:ext cx="1019234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 smtClean="0"/>
                  <a:t>e</a:t>
                </a:r>
                <a:r>
                  <a:rPr lang="nb-NO" sz="1600" b="0" dirty="0" smtClean="0"/>
                  <a:t>ventually we can learn full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nb-NO" sz="1600" b="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 smtClean="0"/>
                  <a:t> can find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 smtClean="0">
                    <a:solidFill>
                      <a:schemeClr val="accent6"/>
                    </a:solidFill>
                  </a:rPr>
                  <a:t> </a:t>
                </a:r>
                <a:r>
                  <a:rPr lang="en-US" sz="1600" dirty="0" smtClean="0"/>
                  <a:t>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dirty="0" smtClean="0"/>
                  <a:t>	</a:t>
                </a:r>
                <a:r>
                  <a:rPr lang="en-US" sz="1600" dirty="0"/>
                  <a:t>	</a:t>
                </a:r>
                <a:r>
                  <a:rPr lang="en-US" sz="1600" dirty="0" smtClean="0"/>
                  <a:t>(Problem set 10) 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688" y="6142252"/>
                <a:ext cx="10192342" cy="338554"/>
              </a:xfrm>
              <a:prstGeom prst="rect">
                <a:avLst/>
              </a:prstGeom>
              <a:blipFill rotWithShape="0">
                <a:blip r:embed="rId24"/>
                <a:stretch>
                  <a:fillRect l="-299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6290396" y="4282950"/>
                <a:ext cx="4757634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  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 dirty="0" smtClean="0"/>
                  <a:t>                  (since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1600" dirty="0" smtClean="0"/>
                  <a:t>is the </a:t>
                </a:r>
                <a:r>
                  <a:rPr lang="en-US" sz="1600" i="1" dirty="0" smtClean="0"/>
                  <a:t>smallest</a:t>
                </a:r>
                <a:r>
                  <a:rPr lang="en-US" sz="1600" dirty="0" smtClean="0"/>
                  <a:t>) </a:t>
                </a:r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0396" y="4282950"/>
                <a:ext cx="4757634" cy="338554"/>
              </a:xfrm>
              <a:prstGeom prst="rect">
                <a:avLst/>
              </a:prstGeom>
              <a:blipFill rotWithShape="0">
                <a:blip r:embed="rId25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6649442" y="1573132"/>
                <a:ext cx="1254547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442" y="1573132"/>
                <a:ext cx="1254547" cy="400110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 rot="19608054">
                <a:off x="5334621" y="1317756"/>
                <a:ext cx="55425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sz="16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608054">
                <a:off x="5334621" y="1317756"/>
                <a:ext cx="554254" cy="33855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964100" y="2063189"/>
                <a:ext cx="474360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 smtClean="0"/>
                  <a:t> </a:t>
                </a:r>
                <a:r>
                  <a:rPr lang="en-US" sz="1600" dirty="0"/>
                  <a:t>the smallest positive </a:t>
                </a:r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 dirty="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=1 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func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100" y="2063189"/>
                <a:ext cx="4743606" cy="338554"/>
              </a:xfrm>
              <a:prstGeom prst="rect">
                <a:avLst/>
              </a:prstGeom>
              <a:blipFill rotWithShape="0">
                <a:blip r:embed="rId28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088952" y="4280146"/>
                <a:ext cx="167206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952" y="4280146"/>
                <a:ext cx="1672060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950613" y="1236773"/>
                <a:ext cx="10577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13" y="1236773"/>
                <a:ext cx="1057725" cy="400110"/>
              </a:xfrm>
              <a:prstGeom prst="rect">
                <a:avLst/>
              </a:prstGeom>
              <a:blipFill rotWithShape="0">
                <a:blip r:embed="rId3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552209" y="1244197"/>
                <a:ext cx="5357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nb-NO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2209" y="1244197"/>
                <a:ext cx="535788" cy="369332"/>
              </a:xfrm>
              <a:prstGeom prst="rect">
                <a:avLst/>
              </a:prstGeom>
              <a:blipFill rotWithShape="0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473824" y="1236773"/>
                <a:ext cx="9783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nb-NO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3824" y="1236773"/>
                <a:ext cx="978345" cy="369332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0251505" y="1244197"/>
                <a:ext cx="4013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1505" y="1244197"/>
                <a:ext cx="401328" cy="369332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898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  <p:bldP spid="30" grpId="0"/>
      <p:bldP spid="31" grpId="0"/>
      <p:bldP spid="6" grpId="0"/>
      <p:bldP spid="7" grpId="0"/>
      <p:bldP spid="8" grpId="0"/>
      <p:bldP spid="19" grpId="0"/>
      <p:bldP spid="20" grpId="0"/>
      <p:bldP spid="33" grpId="0"/>
      <p:bldP spid="5" grpId="0"/>
      <p:bldP spid="11" grpId="0"/>
      <p:bldP spid="32" grpId="0"/>
      <p:bldP spid="36" grpId="0"/>
      <p:bldP spid="37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Shor's algorithm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9433762"/>
                  </p:ext>
                </p:extLst>
              </p:nvPr>
            </p:nvGraphicFramePr>
            <p:xfrm>
              <a:off x="3647728" y="2276872"/>
              <a:ext cx="4419246" cy="24819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1924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1579">
                    <a:tc>
                      <a:txBody>
                        <a:bodyPr/>
                        <a:lstStyle/>
                        <a:p>
                          <a:r>
                            <a:rPr lang="en-US" sz="160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Shor's</a:t>
                          </a:r>
                          <a:r>
                            <a:rPr lang="en-US" sz="160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algorithm</a:t>
                          </a:r>
                          <a:endParaRPr lang="en-US" sz="16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146693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600" b="1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Input:</a:t>
                          </a:r>
                          <a:r>
                            <a:rPr lang="nb-NO" sz="16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6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nb-NO" sz="16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600" b="1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Output:</a:t>
                          </a:r>
                          <a:r>
                            <a:rPr lang="nb-NO" sz="1600" b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nb-NO" sz="16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nb-NO" sz="16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600" b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1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6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endParaRPr lang="nb-NO" sz="1600" b="1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baseline="0" dirty="0" smtClean="0">
                              <a:solidFill>
                                <a:srgbClr val="FF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𝑟</m:t>
                              </m:r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Order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6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 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use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𝑟</m:t>
                              </m:r>
                            </m:oMath>
                          </a14:m>
                          <a:r>
                            <a:rPr lang="nb-NO" sz="16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to</a:t>
                          </a:r>
                          <a:r>
                            <a:rPr lang="nb-NO" sz="16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find</a:t>
                          </a:r>
                          <a:r>
                            <a:rPr lang="nb-NO" sz="16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compute</a:t>
                          </a:r>
                          <a:r>
                            <a:rPr lang="nb-NO" sz="16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nb-NO" sz="16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nb-NO" sz="16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from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𝑁</m:t>
                              </m:r>
                            </m:oMath>
                          </a14:m>
                          <a:r>
                            <a:rPr lang="nb-NO" sz="16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9433762"/>
                  </p:ext>
                </p:extLst>
              </p:nvPr>
            </p:nvGraphicFramePr>
            <p:xfrm>
              <a:off x="3647728" y="2276872"/>
              <a:ext cx="4419246" cy="24819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1924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sz="160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Shor's</a:t>
                          </a:r>
                          <a:r>
                            <a:rPr lang="en-US" sz="160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algorithm</a:t>
                          </a:r>
                          <a:endParaRPr lang="en-US" sz="16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1466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38" t="-16431" r="-275" b="-5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067644" y="3685071"/>
                <a:ext cx="199933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600" dirty="0" smtClean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// but how to find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𝑟</m:t>
                    </m:r>
                  </m:oMath>
                </a14:m>
                <a:r>
                  <a:rPr lang="nb-NO" sz="1600" dirty="0" smtClean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?</a:t>
                </a:r>
                <a:endParaRPr lang="nb-NO" sz="1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7644" y="3685071"/>
                <a:ext cx="1999330" cy="338554"/>
              </a:xfrm>
              <a:prstGeom prst="rect">
                <a:avLst/>
              </a:prstGeom>
              <a:blipFill rotWithShape="0">
                <a:blip r:embed="rId3"/>
                <a:stretch>
                  <a:fillRect l="-1524" t="-7273" r="-915" b="-2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066875" y="1523106"/>
            <a:ext cx="4320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</a:rPr>
              <a:t>Where the quantum magic happens! 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5084313" y="2022747"/>
            <a:ext cx="1584176" cy="17281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9746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455" y="2132856"/>
            <a:ext cx="5144218" cy="3600953"/>
          </a:xfrm>
          <a:prstGeom prst="rect">
            <a:avLst/>
          </a:prstGeom>
        </p:spPr>
      </p:pic>
      <p:sp>
        <p:nvSpPr>
          <p:cNvPr id="7" name="Parallelogram 6"/>
          <p:cNvSpPr/>
          <p:nvPr/>
        </p:nvSpPr>
        <p:spPr bwMode="auto">
          <a:xfrm rot="19791304">
            <a:off x="8266169" y="3494652"/>
            <a:ext cx="4146999" cy="1837321"/>
          </a:xfrm>
          <a:prstGeom prst="parallelogram">
            <a:avLst>
              <a:gd name="adj" fmla="val 55566"/>
            </a:avLst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Shor’s algorithm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To factor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 smtClean="0"/>
                  <a:t>:  find order 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800" dirty="0" smtClean="0"/>
                  <a:t>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1800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Problem: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800" dirty="0" smtClean="0"/>
                  <a:t> can be very large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Classical solutions take exponential time</a:t>
                </a:r>
              </a:p>
              <a:p>
                <a:pPr marL="0" indent="0"/>
                <a:endParaRPr lang="en-US" sz="1800" b="1" dirty="0" smtClean="0"/>
              </a:p>
              <a:p>
                <a:pPr marL="0" indent="0"/>
                <a:endParaRPr lang="en-US" sz="1800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Note:</a:t>
                </a:r>
                <a:r>
                  <a:rPr lang="en-US" sz="1800" dirty="0" smtClean="0"/>
                  <a:t> the function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func>
                      <m:func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func>
                  </m:oMath>
                </a14:m>
                <a:r>
                  <a:rPr lang="en-US" sz="1800" dirty="0"/>
                  <a:t> </a:t>
                </a:r>
                <a:r>
                  <a:rPr lang="en-US" sz="1800" dirty="0" smtClean="0"/>
                  <a:t>is </a:t>
                </a:r>
                <a:r>
                  <a:rPr lang="en-US" sz="1800" i="1" dirty="0" smtClean="0"/>
                  <a:t>periodic</a:t>
                </a:r>
                <a:r>
                  <a:rPr lang="en-US" sz="1800" dirty="0" smtClean="0"/>
                  <a:t>:</a:t>
                </a:r>
                <a:r>
                  <a:rPr lang="en-US" sz="1800" i="1" dirty="0"/>
                  <a:t/>
                </a:r>
                <a:br>
                  <a:rPr lang="en-US" sz="1800" i="1" dirty="0"/>
                </a:br>
                <a:r>
                  <a:rPr lang="en-US" sz="1800" i="1" dirty="0" smtClean="0"/>
                  <a:t>	</a:t>
                </a:r>
                <a:br>
                  <a:rPr lang="en-US" sz="1800" i="1" dirty="0" smtClean="0"/>
                </a:br>
                <a:r>
                  <a:rPr lang="en-US" sz="1800" i="1" dirty="0" smtClean="0"/>
                  <a:t>	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𝑘𝑟</m:t>
                        </m:r>
                      </m:e>
                    </m:d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𝑘𝑟</m:t>
                        </m:r>
                      </m:sup>
                    </m:sSup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func>
                      <m:funcPr>
                        <m:ctrlP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 b="0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func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  <a:p>
                <a:pPr marL="474663" lvl="1" indent="0"/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finding signal frequencies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</m:oMath>
                </a14:m>
                <a:r>
                  <a:rPr lang="en-US" sz="1600" dirty="0" smtClean="0"/>
                  <a:t> finding signal period</a:t>
                </a:r>
                <a:endParaRPr lang="en-US" sz="1600" dirty="0"/>
              </a:p>
              <a:p>
                <a:pPr marL="474663" lvl="1" indent="0"/>
                <a:endParaRPr lang="en-US" sz="16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Key ingredient of Shor's algorithm: </a:t>
                </a:r>
                <a:r>
                  <a:rPr lang="en-US" sz="1800" i="1" dirty="0" smtClean="0"/>
                  <a:t/>
                </a:r>
                <a:br>
                  <a:rPr lang="en-US" sz="1800" i="1" dirty="0" smtClean="0"/>
                </a:br>
                <a:r>
                  <a:rPr lang="en-US" sz="1800" i="1" dirty="0" smtClean="0"/>
                  <a:t>	quantum Fourier transform </a:t>
                </a:r>
                <a:r>
                  <a:rPr lang="en-US" sz="1800" dirty="0" smtClean="0"/>
                  <a:t>(QFT)</a:t>
                </a:r>
                <a:endParaRPr lang="en-US" sz="1800" dirty="0"/>
              </a:p>
              <a:p>
                <a:pPr marL="0" indent="0"/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9327860">
            <a:off x="6771813" y="2170597"/>
            <a:ext cx="1992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Fourier transform</a:t>
            </a:r>
          </a:p>
        </p:txBody>
      </p:sp>
      <p:sp>
        <p:nvSpPr>
          <p:cNvPr id="5" name="Parallelogram 4"/>
          <p:cNvSpPr/>
          <p:nvPr/>
        </p:nvSpPr>
        <p:spPr bwMode="auto">
          <a:xfrm rot="1711599">
            <a:off x="7310725" y="1391306"/>
            <a:ext cx="3947593" cy="2817049"/>
          </a:xfrm>
          <a:prstGeom prst="parallelogram">
            <a:avLst>
              <a:gd name="adj" fmla="val 56686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1913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Shor’s algorithm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2050" name="Picture 2" descr="https://upload.wikimedia.org/wikipedia/commons/thumb/6/6b/Shor%27s_algorithm.svg/1920px-Shor%27s_algorithm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12" y="1556792"/>
            <a:ext cx="5472608" cy="194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Quantum circuit for Quantum-Fourier-Transform with n qubits (without rearranging the order of output states). It uses the binary fraction notation introduced below.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928" y="4437112"/>
            <a:ext cx="5693358" cy="189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 bwMode="auto">
          <a:xfrm flipH="1" flipV="1">
            <a:off x="7824194" y="2708922"/>
            <a:ext cx="360038" cy="1513756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 w="med" len="med"/>
            <a:tailEnd type="triangle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 bwMode="auto">
          <a:xfrm>
            <a:off x="5087888" y="4267644"/>
            <a:ext cx="6408712" cy="2281688"/>
          </a:xfrm>
          <a:prstGeom prst="roundRect">
            <a:avLst/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pic>
        <p:nvPicPr>
          <p:cNvPr id="2054" name="Picture 6" descr="shors algorithm - Is there a simple, formulaic way to ...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839" y="4663836"/>
            <a:ext cx="2357524" cy="99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ounded Rectangle 15"/>
          <p:cNvSpPr/>
          <p:nvPr/>
        </p:nvSpPr>
        <p:spPr bwMode="auto">
          <a:xfrm>
            <a:off x="983432" y="4437112"/>
            <a:ext cx="3240360" cy="1536030"/>
          </a:xfrm>
          <a:prstGeom prst="roundRect">
            <a:avLst/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17" name="Straight Arrow Connector 16"/>
          <p:cNvCxnSpPr/>
          <p:nvPr/>
        </p:nvCxnSpPr>
        <p:spPr bwMode="auto">
          <a:xfrm flipV="1">
            <a:off x="3935760" y="3609815"/>
            <a:ext cx="723000" cy="743591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 w="med" len="med"/>
            <a:tailEnd type="triangle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 bwMode="auto">
          <a:xfrm flipV="1">
            <a:off x="4223792" y="3609816"/>
            <a:ext cx="1221217" cy="74359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 w="med" len="med"/>
            <a:tailEnd type="triangle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 bwMode="auto">
          <a:xfrm flipV="1">
            <a:off x="4439816" y="3609815"/>
            <a:ext cx="2088232" cy="827297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 w="med" len="med"/>
            <a:tailEnd type="triangle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32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Consequences of Shor’s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endParaRPr lang="en-US" dirty="0"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Cryptosystems broken by </a:t>
            </a:r>
            <a:r>
              <a:rPr lang="en-US" dirty="0" err="1" smtClean="0">
                <a:sym typeface="Wingdings" panose="05000000000000000000" pitchFamily="2" charset="2"/>
              </a:rPr>
              <a:t>Shors</a:t>
            </a:r>
            <a:r>
              <a:rPr lang="en-US" dirty="0" smtClean="0">
                <a:sym typeface="Wingdings" panose="05000000000000000000" pitchFamily="2" charset="2"/>
              </a:rPr>
              <a:t>' algorithm: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RSA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accent4"/>
                </a:solidFill>
                <a:sym typeface="Wingdings" panose="05000000000000000000" pitchFamily="2" charset="2"/>
              </a:rPr>
              <a:t>Diffie</a:t>
            </a:r>
            <a:r>
              <a:rPr lang="en-US" dirty="0" smtClean="0">
                <a:solidFill>
                  <a:schemeClr val="accent4"/>
                </a:solidFill>
                <a:sym typeface="Wingdings" panose="05000000000000000000" pitchFamily="2" charset="2"/>
              </a:rPr>
              <a:t>-Hellman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Schnorr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accent3"/>
                </a:solidFill>
                <a:sym typeface="Wingdings" panose="05000000000000000000" pitchFamily="2" charset="2"/>
              </a:rPr>
              <a:t>ElGamal</a:t>
            </a:r>
            <a:endParaRPr lang="en-US" dirty="0" smtClean="0">
              <a:solidFill>
                <a:schemeClr val="accent3"/>
              </a:solidFill>
              <a:sym typeface="Wingdings" panose="05000000000000000000" pitchFamily="2" charset="2"/>
            </a:endParaRP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ECDSA</a:t>
            </a:r>
          </a:p>
          <a:p>
            <a:pPr marL="0" indent="0"/>
            <a:endParaRPr lang="en-US" dirty="0" smtClean="0"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…public-key crypto is dead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 rot="1244492">
                <a:off x="3997195" y="2973526"/>
                <a:ext cx="2376264" cy="3751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C00000"/>
                    </a:solidFill>
                  </a:rPr>
                  <a:t>both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600" dirty="0" smtClean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</m:oMath>
                </a14:m>
                <a:endParaRPr lang="en-US" sz="16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4492">
                <a:off x="3997195" y="2973526"/>
                <a:ext cx="2376264" cy="375167"/>
              </a:xfrm>
              <a:prstGeom prst="rect">
                <a:avLst/>
              </a:prstGeom>
              <a:blipFill rotWithShape="0">
                <a:blip r:embed="rId4"/>
                <a:stretch>
                  <a:fillRect l="-2067" t="-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8834044"/>
                  </p:ext>
                </p:extLst>
              </p:nvPr>
            </p:nvGraphicFramePr>
            <p:xfrm>
              <a:off x="7519444" y="1920122"/>
              <a:ext cx="3732570" cy="24819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3257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1579">
                    <a:tc>
                      <a:txBody>
                        <a:bodyPr/>
                        <a:lstStyle/>
                        <a:p>
                          <a:r>
                            <a:rPr lang="en-US" sz="160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Shor's</a:t>
                          </a:r>
                          <a:r>
                            <a:rPr lang="en-US" sz="160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algorithm</a:t>
                          </a:r>
                          <a:endParaRPr lang="en-US" sz="16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146693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600" b="1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Input:</a:t>
                          </a:r>
                          <a:r>
                            <a:rPr lang="nb-NO" sz="16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6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nb-NO" sz="16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600" b="1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Output:</a:t>
                          </a:r>
                          <a:r>
                            <a:rPr lang="nb-NO" sz="1600" b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nb-NO" sz="16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nb-NO" sz="16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600" b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1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6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endParaRPr lang="nb-NO" sz="1600" b="1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baseline="0" dirty="0" smtClean="0">
                              <a:solidFill>
                                <a:srgbClr val="FF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𝑟</m:t>
                              </m:r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Order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6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 </a:t>
                          </a:r>
                          <a:r>
                            <a:rPr lang="nb-NO" sz="1600" b="0" i="0" dirty="0" smtClean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QFT++</a:t>
                          </a:r>
                          <a:r>
                            <a:rPr lang="nb-NO" sz="16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use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𝑟</m:t>
                              </m:r>
                            </m:oMath>
                          </a14:m>
                          <a:r>
                            <a:rPr lang="nb-NO" sz="16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to</a:t>
                          </a:r>
                          <a:r>
                            <a:rPr lang="nb-NO" sz="16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find</a:t>
                          </a:r>
                          <a:r>
                            <a:rPr lang="nb-NO" sz="16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compute</a:t>
                          </a:r>
                          <a:r>
                            <a:rPr lang="nb-NO" sz="16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nb-NO" sz="16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nb-NO" sz="16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from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𝑁</m:t>
                              </m:r>
                            </m:oMath>
                          </a14:m>
                          <a:r>
                            <a:rPr lang="nb-NO" sz="16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8834044"/>
                  </p:ext>
                </p:extLst>
              </p:nvPr>
            </p:nvGraphicFramePr>
            <p:xfrm>
              <a:off x="7519444" y="1920122"/>
              <a:ext cx="3732570" cy="24819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3257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sz="160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Shor's</a:t>
                          </a:r>
                          <a:r>
                            <a:rPr lang="en-US" sz="160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algorithm</a:t>
                          </a:r>
                          <a:endParaRPr lang="en-US" sz="16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1466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63" t="-16384" r="-326" b="-5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7064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quantum menace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How far away is a quantum computer?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Nobody knows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Building large-scale quantum computers a huge </a:t>
                </a:r>
                <a:br>
                  <a:rPr lang="en-US" sz="1800" dirty="0" smtClean="0"/>
                </a:br>
                <a:r>
                  <a:rPr lang="en-US" sz="1800" dirty="0" smtClean="0"/>
                  <a:t>engineering challenge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 smtClean="0"/>
                  <a:t>very</a:t>
                </a:r>
                <a:r>
                  <a:rPr lang="en-US" sz="1600" dirty="0" smtClean="0"/>
                  <a:t> susceptible to noise (</a:t>
                </a:r>
                <a:r>
                  <a:rPr lang="en-US" sz="1600" dirty="0" err="1" smtClean="0"/>
                  <a:t>decoherence</a:t>
                </a:r>
                <a:r>
                  <a:rPr lang="en-US" sz="1600" dirty="0" smtClean="0"/>
                  <a:t>)</a:t>
                </a:r>
                <a:br>
                  <a:rPr lang="en-US" sz="1600" dirty="0" smtClean="0"/>
                </a:br>
                <a:endParaRPr lang="en-US" sz="1600" i="1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r</a:t>
                </a:r>
                <a:r>
                  <a:rPr lang="en-US" sz="1600" dirty="0" smtClean="0"/>
                  <a:t>equires quantum error correction (is it even possible?)</a:t>
                </a:r>
                <a:br>
                  <a:rPr lang="en-US" sz="1600" dirty="0" smtClean="0"/>
                </a:b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</a:t>
                </a:r>
                <a:r>
                  <a:rPr lang="en-US" sz="1600" dirty="0" smtClean="0"/>
                  <a:t>any </a:t>
                </a:r>
                <a:r>
                  <a:rPr lang="en-US" sz="1600" i="1" dirty="0" smtClean="0"/>
                  <a:t>physical</a:t>
                </a:r>
                <a:r>
                  <a:rPr lang="en-US" sz="1600" dirty="0" smtClean="0"/>
                  <a:t> qubits needed to simulate a single </a:t>
                </a:r>
                <a:r>
                  <a:rPr lang="en-US" sz="1600" i="1" dirty="0" smtClean="0"/>
                  <a:t>logical</a:t>
                </a:r>
                <a:r>
                  <a:rPr lang="en-US" sz="1600" dirty="0" smtClean="0"/>
                  <a:t> qubit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≈1000</m:t>
                    </m:r>
                  </m:oMath>
                </a14:m>
                <a:r>
                  <a:rPr lang="en-US" sz="1400" dirty="0" smtClean="0"/>
                  <a:t> physical qubits needed for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/>
                  <a:t> logical qubit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≈1000</m:t>
                    </m:r>
                  </m:oMath>
                </a14:m>
                <a:r>
                  <a:rPr lang="en-US" sz="1400" dirty="0" smtClean="0"/>
                  <a:t> logical qubits needed for Shor's algorithm</a:t>
                </a:r>
                <a:endParaRPr lang="en-US" sz="1400" dirty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largest (known) quantum computers: </a:t>
                </a:r>
                <a:br>
                  <a:rPr lang="en-US" sz="1400" dirty="0" smtClean="0"/>
                </a:br>
                <a:r>
                  <a:rPr lang="en-US" sz="1400" dirty="0" smtClean="0"/>
                  <a:t>	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≈65</m:t>
                    </m:r>
                  </m:oMath>
                </a14:m>
                <a:r>
                  <a:rPr lang="en-US" sz="1400" dirty="0" smtClean="0"/>
                  <a:t> physical qubits (</a:t>
                </a:r>
                <a:r>
                  <a:rPr lang="en-US" sz="1400" dirty="0" smtClean="0">
                    <a:hlinkClick r:id="rId2"/>
                  </a:rPr>
                  <a:t>IBM; 2020</a:t>
                </a:r>
                <a:r>
                  <a:rPr lang="en-US" sz="1400" dirty="0" smtClean="0"/>
                  <a:t>)		(no error correction)</a:t>
                </a:r>
                <a:br>
                  <a:rPr lang="en-US" sz="1400" dirty="0" smtClean="0"/>
                </a:br>
                <a:r>
                  <a:rPr lang="en-US" sz="1400" dirty="0" smtClean="0"/>
                  <a:t>	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≈5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1400" dirty="0"/>
                  <a:t> physical qubits </a:t>
                </a:r>
                <a:r>
                  <a:rPr lang="en-US" sz="1400" dirty="0" smtClean="0"/>
                  <a:t>(</a:t>
                </a:r>
                <a:r>
                  <a:rPr lang="en-US" sz="1400" dirty="0" smtClean="0">
                    <a:hlinkClick r:id="rId3"/>
                  </a:rPr>
                  <a:t>Google; 2019</a:t>
                </a:r>
                <a:r>
                  <a:rPr lang="en-US" sz="1400" dirty="0" smtClean="0"/>
                  <a:t>)</a:t>
                </a:r>
                <a:r>
                  <a:rPr lang="en-US" sz="1400" dirty="0"/>
                  <a:t>	(no error </a:t>
                </a:r>
                <a:r>
                  <a:rPr lang="en-US" sz="1400" dirty="0" smtClean="0"/>
                  <a:t>correction; demonstrated </a:t>
                </a:r>
                <a:r>
                  <a:rPr lang="en-US" sz="1400" i="1" dirty="0" smtClean="0"/>
                  <a:t>quantum supremacy</a:t>
                </a:r>
                <a:r>
                  <a:rPr lang="en-US" sz="1400" dirty="0" smtClean="0"/>
                  <a:t>)</a:t>
                </a:r>
                <a:r>
                  <a:rPr lang="en-US" sz="1400" dirty="0"/>
                  <a:t/>
                </a:r>
                <a:br>
                  <a:rPr lang="en-US" sz="1400" dirty="0"/>
                </a:br>
                <a:endParaRPr lang="en-US" sz="1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1628800"/>
            <a:ext cx="4154242" cy="260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30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quantum menace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6412" t="8576" r="5688" b="11751"/>
          <a:stretch/>
        </p:blipFill>
        <p:spPr>
          <a:xfrm>
            <a:off x="2207568" y="1628801"/>
            <a:ext cx="7632848" cy="43204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56173" y="6485114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 smtClean="0"/>
              <a:t>Source: </a:t>
            </a:r>
            <a:r>
              <a:rPr lang="nb-NO" sz="700" dirty="0"/>
              <a:t>JP </a:t>
            </a:r>
            <a:r>
              <a:rPr lang="nb-NO" sz="700" dirty="0" err="1" smtClean="0"/>
              <a:t>Aumasson</a:t>
            </a:r>
            <a:r>
              <a:rPr lang="nb-NO" sz="700" dirty="0"/>
              <a:t>; </a:t>
            </a:r>
            <a:r>
              <a:rPr lang="nb-NO" sz="700" dirty="0">
                <a:hlinkClick r:id="rId3"/>
              </a:rPr>
              <a:t>https://</a:t>
            </a:r>
            <a:r>
              <a:rPr lang="nb-NO" sz="700" dirty="0" smtClean="0">
                <a:hlinkClick r:id="rId3"/>
              </a:rPr>
              <a:t>www.aumasson.jp/data/talks/quantum-cyberpeace-2021.pdf</a:t>
            </a:r>
            <a:endParaRPr lang="nb-NO" sz="700" dirty="0" smtClean="0"/>
          </a:p>
          <a:p>
            <a:endParaRPr lang="en-US" sz="700" dirty="0" smtClean="0"/>
          </a:p>
        </p:txBody>
      </p:sp>
    </p:spTree>
    <p:extLst>
      <p:ext uri="{BB962C8B-B14F-4D97-AF65-F5344CB8AC3E}">
        <p14:creationId xmlns:p14="http://schemas.microsoft.com/office/powerpoint/2010/main" val="396716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quantum menace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56173" y="6485114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 smtClean="0"/>
              <a:t>Source: </a:t>
            </a:r>
            <a:r>
              <a:rPr lang="nb-NO" sz="700" dirty="0"/>
              <a:t>JP </a:t>
            </a:r>
            <a:r>
              <a:rPr lang="nb-NO" sz="700" dirty="0" err="1" smtClean="0"/>
              <a:t>Aumasson</a:t>
            </a:r>
            <a:r>
              <a:rPr lang="nb-NO" sz="700" dirty="0"/>
              <a:t>; </a:t>
            </a:r>
            <a:r>
              <a:rPr lang="nb-NO" sz="700" dirty="0">
                <a:hlinkClick r:id="rId2"/>
              </a:rPr>
              <a:t>https://</a:t>
            </a:r>
            <a:r>
              <a:rPr lang="nb-NO" sz="700" dirty="0" smtClean="0">
                <a:hlinkClick r:id="rId2"/>
              </a:rPr>
              <a:t>www.aumasson.jp/data/talks/quantum-cyberpeace-2021.pdf</a:t>
            </a:r>
            <a:endParaRPr lang="nb-NO" sz="700" dirty="0" smtClean="0"/>
          </a:p>
          <a:p>
            <a:endParaRPr lang="en-US" sz="7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71" t="9903" r="11493" b="11751"/>
          <a:stretch/>
        </p:blipFill>
        <p:spPr>
          <a:xfrm>
            <a:off x="2351584" y="1702713"/>
            <a:ext cx="6984776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57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quantum computers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Symmetric cryptography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Grover's algorithm: solves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 smtClean="0"/>
                  <a:t> problems 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m:rPr>
                                <m:lit/>
                              </m:rPr>
                              <a:rPr lang="nb-NO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 smtClean="0"/>
                  <a:t> quantum steps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Solution: double key-lengths 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128→256)</m:t>
                    </m:r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marL="0" indent="0"/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Quantum cryptography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Use quantum mechanics to build cryptography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Post-quantum cryptography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Classical algorithms believed to withstand quantum attacks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84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Post-quantum cryptography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134" y="1554851"/>
            <a:ext cx="3060050" cy="42703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66" t="8962" r="8657" b="8960"/>
          <a:stretch/>
        </p:blipFill>
        <p:spPr>
          <a:xfrm>
            <a:off x="844747" y="1546605"/>
            <a:ext cx="3010587" cy="16227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7570" y="4023916"/>
            <a:ext cx="1738179" cy="1618333"/>
          </a:xfrm>
          <a:prstGeom prst="rect">
            <a:avLst/>
          </a:prstGeom>
        </p:spPr>
      </p:pic>
      <p:grpSp>
        <p:nvGrpSpPr>
          <p:cNvPr id="56" name="Group 55"/>
          <p:cNvGrpSpPr/>
          <p:nvPr/>
        </p:nvGrpSpPr>
        <p:grpSpPr>
          <a:xfrm>
            <a:off x="844747" y="4158717"/>
            <a:ext cx="2518944" cy="1682744"/>
            <a:chOff x="624728" y="4581128"/>
            <a:chExt cx="2518944" cy="1682744"/>
          </a:xfrm>
        </p:grpSpPr>
        <p:sp>
          <p:nvSpPr>
            <p:cNvPr id="10" name="Oval 9"/>
            <p:cNvSpPr/>
            <p:nvPr/>
          </p:nvSpPr>
          <p:spPr>
            <a:xfrm>
              <a:off x="748724" y="5782084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1071236" y="5782084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393749" y="5782084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3" name="Oval 12"/>
            <p:cNvSpPr/>
            <p:nvPr/>
          </p:nvSpPr>
          <p:spPr>
            <a:xfrm>
              <a:off x="1716261" y="5782084"/>
              <a:ext cx="117041" cy="114975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>
                <a:solidFill>
                  <a:schemeClr val="tx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038774" y="5779698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" name="Oval 14"/>
            <p:cNvSpPr/>
            <p:nvPr/>
          </p:nvSpPr>
          <p:spPr>
            <a:xfrm>
              <a:off x="2361286" y="5782084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" name="Oval 15"/>
            <p:cNvSpPr/>
            <p:nvPr/>
          </p:nvSpPr>
          <p:spPr>
            <a:xfrm>
              <a:off x="2683798" y="5779698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" name="Oval 16"/>
            <p:cNvSpPr/>
            <p:nvPr/>
          </p:nvSpPr>
          <p:spPr>
            <a:xfrm>
              <a:off x="3006311" y="5767670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val 17"/>
                <p:cNvSpPr/>
                <p:nvPr/>
              </p:nvSpPr>
              <p:spPr>
                <a:xfrm>
                  <a:off x="909025" y="5455284"/>
                  <a:ext cx="117041" cy="11497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 dirty="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Oval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9025" y="5455284"/>
                  <a:ext cx="117041" cy="114975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Oval 18"/>
                <p:cNvSpPr/>
                <p:nvPr/>
              </p:nvSpPr>
              <p:spPr>
                <a:xfrm>
                  <a:off x="1549094" y="5455284"/>
                  <a:ext cx="117041" cy="114975"/>
                </a:xfrm>
                <a:prstGeom prst="ellipse">
                  <a:avLst/>
                </a:prstGeom>
                <a:noFill/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 dirty="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Oval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9094" y="5455284"/>
                  <a:ext cx="117041" cy="114975"/>
                </a:xfrm>
                <a:prstGeom prst="ellipse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Oval 19"/>
                <p:cNvSpPr/>
                <p:nvPr/>
              </p:nvSpPr>
              <p:spPr>
                <a:xfrm>
                  <a:off x="2190217" y="5455284"/>
                  <a:ext cx="117041" cy="114975"/>
                </a:xfrm>
                <a:prstGeom prst="ellipse">
                  <a:avLst/>
                </a:prstGeom>
                <a:noFill/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 dirty="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Oval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0217" y="5455284"/>
                  <a:ext cx="117041" cy="114975"/>
                </a:xfrm>
                <a:prstGeom prst="ellipse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Oval 20"/>
                <p:cNvSpPr/>
                <p:nvPr/>
              </p:nvSpPr>
              <p:spPr>
                <a:xfrm>
                  <a:off x="2831341" y="5455284"/>
                  <a:ext cx="117041" cy="114975"/>
                </a:xfrm>
                <a:prstGeom prst="ellipse">
                  <a:avLst/>
                </a:prstGeom>
                <a:noFill/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 dirty="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Oval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1341" y="5455284"/>
                  <a:ext cx="117041" cy="114975"/>
                </a:xfrm>
                <a:prstGeom prst="ellipse">
                  <a:avLst/>
                </a:prstGeom>
                <a:blipFill rotWithShape="0">
                  <a:blip r:embed="rId8"/>
                  <a:stretch>
                    <a:fillRect l="-5000"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Oval 21"/>
                <p:cNvSpPr/>
                <p:nvPr/>
              </p:nvSpPr>
              <p:spPr>
                <a:xfrm>
                  <a:off x="1249866" y="5148420"/>
                  <a:ext cx="117041" cy="114975"/>
                </a:xfrm>
                <a:prstGeom prst="ellipse">
                  <a:avLst/>
                </a:prstGeom>
                <a:noFill/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 dirty="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Oval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9866" y="5148420"/>
                  <a:ext cx="117041" cy="114975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Oval 22"/>
                <p:cNvSpPr/>
                <p:nvPr/>
              </p:nvSpPr>
              <p:spPr>
                <a:xfrm>
                  <a:off x="2526617" y="5148420"/>
                  <a:ext cx="117041" cy="11497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 dirty="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Oval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6617" y="5148420"/>
                  <a:ext cx="117041" cy="114975"/>
                </a:xfrm>
                <a:prstGeom prst="ellipse">
                  <a:avLst/>
                </a:prstGeom>
                <a:blipFill rotWithShape="0">
                  <a:blip r:embed="rId10"/>
                  <a:stretch>
                    <a:fillRect l="-5000"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Oval 23"/>
                <p:cNvSpPr/>
                <p:nvPr/>
              </p:nvSpPr>
              <p:spPr>
                <a:xfrm>
                  <a:off x="1889911" y="4799730"/>
                  <a:ext cx="117041" cy="114975"/>
                </a:xfrm>
                <a:prstGeom prst="ellipse">
                  <a:avLst/>
                </a:prstGeom>
                <a:noFill/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 dirty="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Oval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9911" y="4799730"/>
                  <a:ext cx="117041" cy="114975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/>
            <p:cNvCxnSpPr>
              <a:stCxn id="18" idx="3"/>
              <a:endCxn id="10" idx="0"/>
            </p:cNvCxnSpPr>
            <p:nvPr/>
          </p:nvCxnSpPr>
          <p:spPr>
            <a:xfrm flipH="1">
              <a:off x="807244" y="5553421"/>
              <a:ext cx="118921" cy="228663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8" idx="5"/>
              <a:endCxn id="11" idx="0"/>
            </p:cNvCxnSpPr>
            <p:nvPr/>
          </p:nvCxnSpPr>
          <p:spPr>
            <a:xfrm>
              <a:off x="1008926" y="5553421"/>
              <a:ext cx="120831" cy="228663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9" idx="3"/>
              <a:endCxn id="12" idx="0"/>
            </p:cNvCxnSpPr>
            <p:nvPr/>
          </p:nvCxnSpPr>
          <p:spPr>
            <a:xfrm flipH="1">
              <a:off x="1452269" y="5553421"/>
              <a:ext cx="113965" cy="228663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9" idx="5"/>
              <a:endCxn id="13" idx="0"/>
            </p:cNvCxnSpPr>
            <p:nvPr/>
          </p:nvCxnSpPr>
          <p:spPr>
            <a:xfrm>
              <a:off x="1648994" y="5553421"/>
              <a:ext cx="125788" cy="228663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20" idx="3"/>
              <a:endCxn id="14" idx="0"/>
            </p:cNvCxnSpPr>
            <p:nvPr/>
          </p:nvCxnSpPr>
          <p:spPr>
            <a:xfrm flipH="1">
              <a:off x="2097294" y="5553421"/>
              <a:ext cx="110063" cy="226276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20" idx="5"/>
              <a:endCxn id="15" idx="0"/>
            </p:cNvCxnSpPr>
            <p:nvPr/>
          </p:nvCxnSpPr>
          <p:spPr>
            <a:xfrm>
              <a:off x="2290118" y="5553421"/>
              <a:ext cx="129689" cy="228663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21" idx="3"/>
              <a:endCxn id="16" idx="0"/>
            </p:cNvCxnSpPr>
            <p:nvPr/>
          </p:nvCxnSpPr>
          <p:spPr>
            <a:xfrm flipH="1">
              <a:off x="2742319" y="5553421"/>
              <a:ext cx="106162" cy="226276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1" idx="5"/>
              <a:endCxn id="17" idx="0"/>
            </p:cNvCxnSpPr>
            <p:nvPr/>
          </p:nvCxnSpPr>
          <p:spPr>
            <a:xfrm>
              <a:off x="2931241" y="5553421"/>
              <a:ext cx="133590" cy="214248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23" idx="5"/>
              <a:endCxn id="21" idx="1"/>
            </p:cNvCxnSpPr>
            <p:nvPr/>
          </p:nvCxnSpPr>
          <p:spPr>
            <a:xfrm>
              <a:off x="2626517" y="5246557"/>
              <a:ext cx="221963" cy="225565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23" idx="3"/>
              <a:endCxn id="20" idx="7"/>
            </p:cNvCxnSpPr>
            <p:nvPr/>
          </p:nvCxnSpPr>
          <p:spPr>
            <a:xfrm flipH="1">
              <a:off x="2290118" y="5246557"/>
              <a:ext cx="253640" cy="225565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22" idx="5"/>
              <a:endCxn id="19" idx="1"/>
            </p:cNvCxnSpPr>
            <p:nvPr/>
          </p:nvCxnSpPr>
          <p:spPr>
            <a:xfrm>
              <a:off x="1349767" y="5246557"/>
              <a:ext cx="216467" cy="225565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22" idx="3"/>
              <a:endCxn id="18" idx="7"/>
            </p:cNvCxnSpPr>
            <p:nvPr/>
          </p:nvCxnSpPr>
          <p:spPr>
            <a:xfrm flipH="1">
              <a:off x="1008926" y="5246557"/>
              <a:ext cx="258081" cy="225565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24" idx="3"/>
              <a:endCxn id="22" idx="7"/>
            </p:cNvCxnSpPr>
            <p:nvPr/>
          </p:nvCxnSpPr>
          <p:spPr>
            <a:xfrm flipH="1">
              <a:off x="1349767" y="4897867"/>
              <a:ext cx="557284" cy="267391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23" idx="1"/>
              <a:endCxn id="24" idx="5"/>
            </p:cNvCxnSpPr>
            <p:nvPr/>
          </p:nvCxnSpPr>
          <p:spPr>
            <a:xfrm flipH="1" flipV="1">
              <a:off x="1989811" y="4897867"/>
              <a:ext cx="553947" cy="267391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624728" y="5931816"/>
                  <a:ext cx="260202" cy="1960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4728" y="5931816"/>
                  <a:ext cx="260202" cy="19601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r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960122" y="5931816"/>
                  <a:ext cx="260202" cy="1962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0122" y="5931816"/>
                  <a:ext cx="260202" cy="196208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272576" y="5932186"/>
                  <a:ext cx="260202" cy="1966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2576" y="5932186"/>
                  <a:ext cx="260202" cy="19665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1590609" y="5931816"/>
                  <a:ext cx="260202" cy="1958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0609" y="5931816"/>
                  <a:ext cx="260202" cy="195823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r="-186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907195" y="5932186"/>
                  <a:ext cx="260202" cy="1980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7195" y="5932186"/>
                  <a:ext cx="260202" cy="198068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242320" y="5932557"/>
                  <a:ext cx="260202" cy="1967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42320" y="5932557"/>
                  <a:ext cx="260202" cy="196785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2554752" y="5932557"/>
                  <a:ext cx="260202" cy="1958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4752" y="5932557"/>
                  <a:ext cx="260202" cy="195823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r="-186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2878827" y="5932557"/>
                  <a:ext cx="260202" cy="1968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78827" y="5932557"/>
                  <a:ext cx="260202" cy="196849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r="-186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1818330" y="4581128"/>
                  <a:ext cx="26020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𝑝𝑘</m:t>
                        </m:r>
                      </m:oMath>
                    </m:oMathPara>
                  </a14:m>
                  <a:endParaRPr lang="en-US" sz="700" dirty="0" smtClean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8330" y="4581128"/>
                  <a:ext cx="260202" cy="200055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629371" y="6065433"/>
                  <a:ext cx="260202" cy="1960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371" y="6065433"/>
                  <a:ext cx="260202" cy="196016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964765" y="6065434"/>
                  <a:ext cx="260202" cy="1962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765" y="6065434"/>
                  <a:ext cx="260202" cy="196208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1277219" y="6065804"/>
                  <a:ext cx="260202" cy="1966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7219" y="6065804"/>
                  <a:ext cx="260202" cy="196657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r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1595252" y="6065434"/>
                  <a:ext cx="260202" cy="1958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5252" y="6065434"/>
                  <a:ext cx="260202" cy="195823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r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1911838" y="6065804"/>
                  <a:ext cx="260202" cy="1980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1838" y="6065804"/>
                  <a:ext cx="260202" cy="198068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r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2246964" y="6066175"/>
                  <a:ext cx="260202" cy="1967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46964" y="6066175"/>
                  <a:ext cx="260202" cy="196785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r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2559395" y="6066175"/>
                  <a:ext cx="260202" cy="1958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9395" y="6066175"/>
                  <a:ext cx="260202" cy="195823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 r="-139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2883470" y="6066175"/>
                  <a:ext cx="260202" cy="1968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bSup>
                      </m:oMath>
                    </m:oMathPara>
                  </a14:m>
                  <a:endParaRPr lang="en-US" sz="600" dirty="0" smtClean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3470" y="6066175"/>
                  <a:ext cx="260202" cy="196849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9042418" y="1916832"/>
                <a:ext cx="189077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𝑮𝒙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418" y="1916832"/>
                <a:ext cx="1890774" cy="307777"/>
              </a:xfrm>
              <a:prstGeom prst="rect">
                <a:avLst/>
              </a:prstGeom>
              <a:blipFill rotWithShape="0">
                <a:blip r:embed="rId28"/>
                <a:stretch>
                  <a:fillRect l="-1608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Connector 58"/>
          <p:cNvCxnSpPr/>
          <p:nvPr/>
        </p:nvCxnSpPr>
        <p:spPr bwMode="auto">
          <a:xfrm>
            <a:off x="3541818" y="2798534"/>
            <a:ext cx="1443094" cy="48748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D6009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TextBox 61"/>
          <p:cNvSpPr txBox="1"/>
          <p:nvPr/>
        </p:nvSpPr>
        <p:spPr>
          <a:xfrm>
            <a:off x="1126502" y="1091367"/>
            <a:ext cx="2866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Lattice-based cryptography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042418" y="1349904"/>
            <a:ext cx="2429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Code-based encryption 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303568" y="5882036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Supersingular</a:t>
            </a:r>
            <a:r>
              <a:rPr lang="en-US" sz="1400" dirty="0" smtClean="0"/>
              <a:t> isogeny key exchange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99851" y="5952068"/>
            <a:ext cx="25751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Hash-based signatures </a:t>
            </a:r>
          </a:p>
        </p:txBody>
      </p:sp>
      <p:cxnSp>
        <p:nvCxnSpPr>
          <p:cNvPr id="66" name="Straight Connector 65"/>
          <p:cNvCxnSpPr/>
          <p:nvPr/>
        </p:nvCxnSpPr>
        <p:spPr bwMode="auto">
          <a:xfrm flipV="1">
            <a:off x="7464152" y="2357969"/>
            <a:ext cx="1902389" cy="88894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Connector 68"/>
          <p:cNvCxnSpPr/>
          <p:nvPr/>
        </p:nvCxnSpPr>
        <p:spPr bwMode="auto">
          <a:xfrm>
            <a:off x="7464152" y="4358772"/>
            <a:ext cx="1036147" cy="42472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/>
          <p:nvPr/>
        </p:nvCxnSpPr>
        <p:spPr bwMode="auto">
          <a:xfrm flipV="1">
            <a:off x="2678789" y="3717032"/>
            <a:ext cx="3129179" cy="6896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4348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2" grpId="0"/>
      <p:bldP spid="63" grpId="0"/>
      <p:bldP spid="64" grpId="0"/>
      <p:bldP spid="6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NIST post-quantum 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Public competition to standardize </a:t>
            </a:r>
            <a:br>
              <a:rPr lang="en-US" sz="1800" dirty="0" smtClean="0"/>
            </a:br>
            <a:r>
              <a:rPr lang="en-US" sz="1800" dirty="0" smtClean="0"/>
              <a:t>post-quantum schemes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Public-key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Digital signatures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Started in 2017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Round 1: 69 submissions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Round 2: 26 candidates selected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Round 3: 15 candidates selected  (current)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Winner(s) expected in about a year 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151" y="1278464"/>
            <a:ext cx="5339522" cy="4689267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258866"/>
              </p:ext>
            </p:extLst>
          </p:nvPr>
        </p:nvGraphicFramePr>
        <p:xfrm>
          <a:off x="6341245" y="1278464"/>
          <a:ext cx="5340427" cy="49588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15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4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5492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Algorithm (public-key</a:t>
                      </a:r>
                      <a:r>
                        <a:rPr lang="en-US" sz="1200" b="1" baseline="0" dirty="0" smtClean="0"/>
                        <a:t> encryption)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Problem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Classic </a:t>
                      </a:r>
                      <a:r>
                        <a:rPr lang="en-US" sz="1200" dirty="0" err="1" smtClean="0"/>
                        <a:t>McEliece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Code-based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CRYSTALS-KYBER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Lattice-based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NTRU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Lattice-based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SABER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Lattice-based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CC00FF"/>
                          </a:solidFill>
                        </a:rPr>
                        <a:t>BIKE</a:t>
                      </a:r>
                      <a:endParaRPr lang="en-US" sz="1200" dirty="0">
                        <a:solidFill>
                          <a:srgbClr val="CC00FF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Code-based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CC00FF"/>
                          </a:solidFill>
                        </a:rPr>
                        <a:t>FrodoKEM</a:t>
                      </a:r>
                      <a:endParaRPr lang="en-US" sz="1200" dirty="0">
                        <a:solidFill>
                          <a:srgbClr val="CC00FF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Lattice-based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CC00FF"/>
                          </a:solidFill>
                        </a:rPr>
                        <a:t>HQC</a:t>
                      </a:r>
                      <a:endParaRPr lang="en-US" sz="1200" dirty="0">
                        <a:solidFill>
                          <a:srgbClr val="CC00FF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Code-based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CC00FF"/>
                          </a:solidFill>
                        </a:rPr>
                        <a:t>NTRU Prime</a:t>
                      </a:r>
                      <a:endParaRPr lang="en-US" sz="1200" dirty="0">
                        <a:solidFill>
                          <a:srgbClr val="CC00FF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Lattice-based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CC00FF"/>
                          </a:solidFill>
                        </a:rPr>
                        <a:t>SIKE</a:t>
                      </a:r>
                      <a:endParaRPr lang="en-US" sz="1200" dirty="0">
                        <a:solidFill>
                          <a:srgbClr val="CC00FF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Isogeny-based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Algorithm (digital</a:t>
                      </a:r>
                      <a:r>
                        <a:rPr lang="en-US" sz="1200" b="1" baseline="0" dirty="0" smtClean="0"/>
                        <a:t> signatures)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Problem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CRYSTALS-DILITHIUM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Lattice-based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FALCON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Lattice-based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Rainbow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Multivariate-based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CC00FF"/>
                          </a:solidFill>
                        </a:rPr>
                        <a:t>GeMSS</a:t>
                      </a:r>
                      <a:endParaRPr lang="en-US" sz="1200" dirty="0">
                        <a:solidFill>
                          <a:srgbClr val="CC00FF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Multivariate-based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CC00FF"/>
                          </a:solidFill>
                        </a:rPr>
                        <a:t>Picnic</a:t>
                      </a:r>
                      <a:endParaRPr lang="en-US" sz="1200" dirty="0">
                        <a:solidFill>
                          <a:srgbClr val="CC00FF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ZKP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CC00FF"/>
                          </a:solidFill>
                        </a:rPr>
                        <a:t>SPHINCS+</a:t>
                      </a:r>
                      <a:endParaRPr lang="en-US" sz="1200" dirty="0">
                        <a:solidFill>
                          <a:srgbClr val="CC00FF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Hash-based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761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Lattice-based cryptography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Very versatile computational problems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Public-key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Digital signatures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Hash functions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Fully homomorphic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Key exchange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Leads to efficient and compact schemes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Based on hardness of problems in algebraic number theory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Believed to be hard also for quantum computers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451" y="4564408"/>
            <a:ext cx="2294671" cy="116884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059059" y="1340768"/>
            <a:ext cx="3293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Shortest</a:t>
            </a:r>
            <a:r>
              <a:rPr lang="en-US" sz="2000" dirty="0" smtClean="0"/>
              <a:t> </a:t>
            </a:r>
            <a:r>
              <a:rPr lang="en-US" sz="2000" b="1" dirty="0" smtClean="0"/>
              <a:t>vector problem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12224" y="4073362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Closest</a:t>
            </a:r>
            <a:r>
              <a:rPr lang="en-US" sz="2000" dirty="0" smtClean="0"/>
              <a:t> </a:t>
            </a:r>
            <a:r>
              <a:rPr lang="en-US" sz="2000" b="1" dirty="0" smtClean="0"/>
              <a:t>vector problem</a:t>
            </a:r>
          </a:p>
        </p:txBody>
      </p:sp>
      <p:pic>
        <p:nvPicPr>
          <p:cNvPr id="23" name="Content Placeholder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3451" y="1848719"/>
            <a:ext cx="2294671" cy="116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431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Lattice-based cryptography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66" t="8962" r="8657" b="8960"/>
          <a:stretch/>
        </p:blipFill>
        <p:spPr>
          <a:xfrm>
            <a:off x="911424" y="1196752"/>
            <a:ext cx="10153128" cy="54726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32104" y="6373118"/>
            <a:ext cx="42447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hlinkClick r:id="rId3"/>
              </a:rPr>
              <a:t>https://</a:t>
            </a:r>
            <a:r>
              <a:rPr lang="en-US" sz="800" dirty="0" smtClean="0">
                <a:hlinkClick r:id="rId3"/>
              </a:rPr>
              <a:t>cr.yp.to/talks/2017.12.28/slides-dan+nadia+tanja-20171228-latticehacks-16x9.pdf</a:t>
            </a:r>
            <a:endParaRPr lang="en-US" sz="800" dirty="0" smtClean="0"/>
          </a:p>
          <a:p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423037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 more about post-quantum cryptography?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Want to learn more about post-quantum cryptography?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Sign up for </a:t>
            </a:r>
            <a:r>
              <a:rPr lang="en-US" dirty="0" smtClean="0">
                <a:hlinkClick r:id="rId2"/>
              </a:rPr>
              <a:t>TEK5550 - Advanced Topics in Cryptology </a:t>
            </a:r>
            <a:r>
              <a:rPr lang="en-US" dirty="0" smtClean="0"/>
              <a:t>next spring!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31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week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Guest lecture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Martin Strand, PhD, Norwegian </a:t>
            </a:r>
            <a:r>
              <a:rPr lang="en-US" dirty="0" err="1" smtClean="0"/>
              <a:t>Defence</a:t>
            </a:r>
            <a:r>
              <a:rPr lang="en-US" dirty="0" smtClean="0"/>
              <a:t> Research Establishment (FFI)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Topic: blind signatures and anonymous authentication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62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20343</TotalTime>
  <Words>4360</Words>
  <Application>Microsoft Office PowerPoint</Application>
  <PresentationFormat>Widescreen</PresentationFormat>
  <Paragraphs>465</Paragraphs>
  <Slides>32</Slides>
  <Notes>6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Calibri</vt:lpstr>
      <vt:lpstr>Cambria</vt:lpstr>
      <vt:lpstr>Cambria Math</vt:lpstr>
      <vt:lpstr>Franklin Gothic Book</vt:lpstr>
      <vt:lpstr>Times New Roman</vt:lpstr>
      <vt:lpstr>Wingdings</vt:lpstr>
      <vt:lpstr>1_TEK4500-UIO</vt:lpstr>
      <vt:lpstr>TEK4500-UIO</vt:lpstr>
      <vt:lpstr>2_TEK4500-UIO</vt:lpstr>
      <vt:lpstr>Lecture 12 – Quantum computers,  Shor’s algorithm, post-quantum cryptography </vt:lpstr>
      <vt:lpstr>PowerPoint Presentation</vt:lpstr>
      <vt:lpstr>Quantum computing – the starting point</vt:lpstr>
      <vt:lpstr>Elements of (quantum) computing</vt:lpstr>
      <vt:lpstr>Qubits</vt:lpstr>
      <vt:lpstr>Quantum states – multiple qubits</vt:lpstr>
      <vt:lpstr>Quantum computation – quantum gates</vt:lpstr>
      <vt:lpstr>(Quantum) NOT-gate (or X gate)</vt:lpstr>
      <vt:lpstr>The Hadamard gate</vt:lpstr>
      <vt:lpstr>Controlled-NOT gate (CNOT)</vt:lpstr>
      <vt:lpstr>Many other gates…</vt:lpstr>
      <vt:lpstr>Quantum gates</vt:lpstr>
      <vt:lpstr>Quantum computer</vt:lpstr>
      <vt:lpstr>What makes quantum computation special?</vt:lpstr>
      <vt:lpstr>Example (interference)</vt:lpstr>
      <vt:lpstr>Shor's algorithm</vt:lpstr>
      <vt:lpstr>First: something completely different</vt:lpstr>
      <vt:lpstr>Factoring to order-finding</vt:lpstr>
      <vt:lpstr>Shor's algorithm</vt:lpstr>
      <vt:lpstr>Shor’s algorithm</vt:lpstr>
      <vt:lpstr>Shor’s algorithm</vt:lpstr>
      <vt:lpstr>Consequences of Shor’s algorithm</vt:lpstr>
      <vt:lpstr>The quantum menace</vt:lpstr>
      <vt:lpstr>The quantum menace</vt:lpstr>
      <vt:lpstr>The quantum menace</vt:lpstr>
      <vt:lpstr>Dealing with quantum computers</vt:lpstr>
      <vt:lpstr>Post-quantum cryptography</vt:lpstr>
      <vt:lpstr>The NIST post-quantum competition</vt:lpstr>
      <vt:lpstr>Lattice-based cryptography</vt:lpstr>
      <vt:lpstr>Lattice-based cryptography</vt:lpstr>
      <vt:lpstr>Learn more about post-quantum cryptography?</vt:lpstr>
      <vt:lpstr>Next week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908</cp:revision>
  <dcterms:created xsi:type="dcterms:W3CDTF">2020-06-02T10:31:43Z</dcterms:created>
  <dcterms:modified xsi:type="dcterms:W3CDTF">2021-11-10T13:09:11Z</dcterms:modified>
</cp:coreProperties>
</file>