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6" r:id="rId1"/>
  </p:sldMasterIdLst>
  <p:notesMasterIdLst>
    <p:notesMasterId r:id="rId44"/>
  </p:notesMasterIdLst>
  <p:handoutMasterIdLst>
    <p:handoutMasterId r:id="rId45"/>
  </p:handoutMasterIdLst>
  <p:sldIdLst>
    <p:sldId id="327" r:id="rId2"/>
    <p:sldId id="331" r:id="rId3"/>
    <p:sldId id="384" r:id="rId4"/>
    <p:sldId id="387" r:id="rId5"/>
    <p:sldId id="388" r:id="rId6"/>
    <p:sldId id="378" r:id="rId7"/>
    <p:sldId id="374" r:id="rId8"/>
    <p:sldId id="336" r:id="rId9"/>
    <p:sldId id="335" r:id="rId10"/>
    <p:sldId id="334" r:id="rId11"/>
    <p:sldId id="400" r:id="rId12"/>
    <p:sldId id="395" r:id="rId13"/>
    <p:sldId id="396" r:id="rId14"/>
    <p:sldId id="401" r:id="rId15"/>
    <p:sldId id="342" r:id="rId16"/>
    <p:sldId id="402" r:id="rId17"/>
    <p:sldId id="403" r:id="rId18"/>
    <p:sldId id="404" r:id="rId19"/>
    <p:sldId id="352" r:id="rId20"/>
    <p:sldId id="379" r:id="rId21"/>
    <p:sldId id="339" r:id="rId22"/>
    <p:sldId id="406" r:id="rId23"/>
    <p:sldId id="343" r:id="rId24"/>
    <p:sldId id="354" r:id="rId25"/>
    <p:sldId id="355" r:id="rId26"/>
    <p:sldId id="366" r:id="rId27"/>
    <p:sldId id="364" r:id="rId28"/>
    <p:sldId id="363" r:id="rId29"/>
    <p:sldId id="340" r:id="rId30"/>
    <p:sldId id="368" r:id="rId31"/>
    <p:sldId id="345" r:id="rId32"/>
    <p:sldId id="407" r:id="rId33"/>
    <p:sldId id="367" r:id="rId34"/>
    <p:sldId id="365" r:id="rId35"/>
    <p:sldId id="369" r:id="rId36"/>
    <p:sldId id="370" r:id="rId37"/>
    <p:sldId id="356" r:id="rId38"/>
    <p:sldId id="373" r:id="rId39"/>
    <p:sldId id="375" r:id="rId40"/>
    <p:sldId id="376" r:id="rId41"/>
    <p:sldId id="377" r:id="rId42"/>
    <p:sldId id="372" r:id="rId4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61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koja" initials="h" lastIdx="4" clrIdx="0">
    <p:extLst>
      <p:ext uri="{19B8F6BF-5375-455C-9EA6-DF929625EA0E}">
        <p15:presenceInfo xmlns:p15="http://schemas.microsoft.com/office/powerpoint/2012/main" userId="hakoj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99"/>
    <a:srgbClr val="FF66CC"/>
    <a:srgbClr val="E6E6E6"/>
    <a:srgbClr val="FFCC66"/>
    <a:srgbClr val="E98BFF"/>
    <a:srgbClr val="CC00FF"/>
    <a:srgbClr val="D60093"/>
    <a:srgbClr val="FF6699"/>
    <a:srgbClr val="EC1C24"/>
    <a:srgbClr val="BF95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22" autoAdjust="0"/>
    <p:restoredTop sz="84947" autoAdjust="0"/>
  </p:normalViewPr>
  <p:slideViewPr>
    <p:cSldViewPr showGuides="1">
      <p:cViewPr varScale="1">
        <p:scale>
          <a:sx n="94" d="100"/>
          <a:sy n="94" d="100"/>
        </p:scale>
        <p:origin x="1164" y="90"/>
      </p:cViewPr>
      <p:guideLst>
        <p:guide orient="horz" pos="2614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382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BCD62D-4B77-4A2F-93D6-13F9CCFC96B4}" type="datetimeFigureOut">
              <a:rPr lang="en-US" smtClean="0"/>
              <a:t>11/3/2021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33420A-E794-4D2D-BB9A-E2B1E30EB83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02775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90113F-90F5-4A43-9A5C-028416E777E5}" type="datetimeFigureOut">
              <a:rPr lang="en-US" smtClean="0"/>
              <a:t>11/3/2021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10BB4F-27F5-4A35-A00F-14A545D5604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0820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10024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00760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75553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84812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33051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Additional</a:t>
            </a:r>
            <a:r>
              <a:rPr lang="en-US" baseline="0" smtClean="0"/>
              <a:t> </a:t>
            </a:r>
            <a:r>
              <a:rPr lang="en-US" smtClean="0"/>
              <a:t>problem</a:t>
            </a:r>
            <a:r>
              <a:rPr lang="en-US" dirty="0" smtClean="0"/>
              <a:t>: want to sign elements in {0,1}*</a:t>
            </a:r>
            <a:r>
              <a:rPr lang="en-US" baseline="0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80726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13811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93060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15232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96920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3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15285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 sz="1800"/>
            </a:lvl2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11437619" y="6386992"/>
            <a:ext cx="488109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00170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90872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3392" y="1080848"/>
            <a:ext cx="5485309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401" y="1080848"/>
            <a:ext cx="5512228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25-Aug-20</a:t>
            </a:r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2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11407139" y="6386992"/>
            <a:ext cx="518589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08510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25-Aug-20</a:t>
            </a:r>
            <a:endParaRPr lang="en-US" dirty="0"/>
          </a:p>
        </p:txBody>
      </p:sp>
      <p:sp>
        <p:nvSpPr>
          <p:cNvPr id="1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1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05037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25-Aug-20</a:t>
            </a:r>
            <a:endParaRPr lang="en-US" dirty="0"/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12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11362943" y="6386992"/>
            <a:ext cx="562785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76606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11420061" y="6386992"/>
            <a:ext cx="505668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47602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028342" y="2835345"/>
            <a:ext cx="7751762" cy="1776412"/>
          </a:xfrm>
        </p:spPr>
        <p:txBody>
          <a:bodyPr/>
          <a:lstStyle>
            <a:lvl1pPr>
              <a:defRPr sz="4000"/>
            </a:lvl1pPr>
            <a:lvl2pPr>
              <a:defRPr sz="2800"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9951824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11737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25-Aug-20</a:t>
            </a:r>
            <a:endParaRPr lang="en-US" dirty="0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TEK 4500</a:t>
            </a:r>
            <a:endParaRPr lang="en-US" dirty="0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36370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25-Aug-20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TEK 4500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73856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25-Aug-20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TEK 4500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8212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457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1371600"/>
            <a:ext cx="5080000" cy="472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371600"/>
            <a:ext cx="5080000" cy="228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7600" y="3810000"/>
            <a:ext cx="5080000" cy="228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25-Aug-20</a:t>
            </a: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TEK 4500</a:t>
            </a:r>
            <a:endParaRPr lang="en-US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811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457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4400" y="1371600"/>
            <a:ext cx="10363200" cy="4724400"/>
          </a:xfrm>
        </p:spPr>
        <p:txBody>
          <a:bodyPr/>
          <a:lstStyle/>
          <a:p>
            <a:pPr lvl="0"/>
            <a:r>
              <a:rPr lang="en-US" noProof="0" dirty="0" smtClean="0"/>
              <a:t>Click icon to add table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25-Aug-20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TEK 4500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37247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1" y="278295"/>
            <a:ext cx="11137237" cy="457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23392" y="1371600"/>
            <a:ext cx="6201478" cy="472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50156" y="1371600"/>
            <a:ext cx="4710473" cy="472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5266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/>
            </a:lvl1pPr>
          </a:lstStyle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/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73477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3392" y="332656"/>
            <a:ext cx="11137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3392" y="1027586"/>
            <a:ext cx="11137237" cy="5068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 smtClean="0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623392" y="908720"/>
            <a:ext cx="11137237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 sz="240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11445239" y="6386992"/>
            <a:ext cx="480489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5720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  <p:sldLayoutId id="2147483690" r:id="rId14"/>
    <p:sldLayoutId id="2147483691" r:id="rId15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60413" indent="-285750" algn="l" rtl="0" eaLnBrk="1" fontAlgn="base" hangingPunct="1">
        <a:spcBef>
          <a:spcPct val="20000"/>
        </a:spcBef>
        <a:spcAft>
          <a:spcPct val="0"/>
        </a:spcAft>
        <a:defRPr sz="1800">
          <a:solidFill>
            <a:schemeClr val="tx1"/>
          </a:solidFill>
          <a:latin typeface="+mn-lt"/>
        </a:defRPr>
      </a:lvl2pPr>
      <a:lvl3pPr marL="1179513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hakon.jacobsen@its.uio.no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10" Type="http://schemas.openxmlformats.org/officeDocument/2006/relationships/image" Target="../media/image4.png"/><Relationship Id="rId9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10" Type="http://schemas.openxmlformats.org/officeDocument/2006/relationships/image" Target="../media/image4.png"/><Relationship Id="rId9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170.png"/><Relationship Id="rId18" Type="http://schemas.openxmlformats.org/officeDocument/2006/relationships/image" Target="../media/image22.png"/><Relationship Id="rId3" Type="http://schemas.openxmlformats.org/officeDocument/2006/relationships/image" Target="../media/image810.png"/><Relationship Id="rId21" Type="http://schemas.openxmlformats.org/officeDocument/2006/relationships/image" Target="../media/image23.png"/><Relationship Id="rId7" Type="http://schemas.openxmlformats.org/officeDocument/2006/relationships/image" Target="../media/image18.png"/><Relationship Id="rId12" Type="http://schemas.openxmlformats.org/officeDocument/2006/relationships/image" Target="../media/image162.png"/><Relationship Id="rId17" Type="http://schemas.openxmlformats.org/officeDocument/2006/relationships/image" Target="../media/image20.png"/><Relationship Id="rId2" Type="http://schemas.openxmlformats.org/officeDocument/2006/relationships/image" Target="../media/image14.png"/><Relationship Id="rId16" Type="http://schemas.openxmlformats.org/officeDocument/2006/relationships/image" Target="../media/image21.png"/><Relationship Id="rId20" Type="http://schemas.openxmlformats.org/officeDocument/2006/relationships/image" Target="../media/image2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png"/><Relationship Id="rId11" Type="http://schemas.openxmlformats.org/officeDocument/2006/relationships/image" Target="../media/image1610.png"/><Relationship Id="rId5" Type="http://schemas.openxmlformats.org/officeDocument/2006/relationships/image" Target="../media/image16.png"/><Relationship Id="rId15" Type="http://schemas.openxmlformats.org/officeDocument/2006/relationships/image" Target="../media/image190.png"/><Relationship Id="rId10" Type="http://schemas.openxmlformats.org/officeDocument/2006/relationships/image" Target="../media/image1510.PNG"/><Relationship Id="rId4" Type="http://schemas.openxmlformats.org/officeDocument/2006/relationships/image" Target="../media/image15.png"/><Relationship Id="rId9" Type="http://schemas.openxmlformats.org/officeDocument/2006/relationships/image" Target="../media/image142.png"/><Relationship Id="rId14" Type="http://schemas.openxmlformats.org/officeDocument/2006/relationships/image" Target="../media/image180.png"/><Relationship Id="rId22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4.png"/><Relationship Id="rId3" Type="http://schemas.openxmlformats.org/officeDocument/2006/relationships/image" Target="../media/image27.png"/><Relationship Id="rId7" Type="http://schemas.openxmlformats.org/officeDocument/2006/relationships/image" Target="../media/image29.png"/><Relationship Id="rId12" Type="http://schemas.openxmlformats.org/officeDocument/2006/relationships/image" Target="../media/image3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8.png"/><Relationship Id="rId11" Type="http://schemas.openxmlformats.org/officeDocument/2006/relationships/image" Target="../media/image32.png"/><Relationship Id="rId5" Type="http://schemas.openxmlformats.org/officeDocument/2006/relationships/image" Target="../media/image270.png"/><Relationship Id="rId10" Type="http://schemas.openxmlformats.org/officeDocument/2006/relationships/image" Target="../media/image31.png"/><Relationship Id="rId4" Type="http://schemas.openxmlformats.org/officeDocument/2006/relationships/image" Target="../media/image260.png"/><Relationship Id="rId9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hyperlink" Target="https://www.redblobgames.com/x/1847-mathologer-modulo-circle/#N=85&amp;M=22&amp;color=angle" TargetMode="Externa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60.png"/><Relationship Id="rId7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8.png"/><Relationship Id="rId3" Type="http://schemas.openxmlformats.org/officeDocument/2006/relationships/image" Target="../media/image360.png"/><Relationship Id="rId12" Type="http://schemas.openxmlformats.org/officeDocument/2006/relationships/image" Target="../media/image4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Relationship Id="rId11" Type="http://schemas.openxmlformats.org/officeDocument/2006/relationships/image" Target="../media/image46.png"/><Relationship Id="rId5" Type="http://schemas.openxmlformats.org/officeDocument/2006/relationships/image" Target="../media/image44.png"/><Relationship Id="rId15" Type="http://schemas.openxmlformats.org/officeDocument/2006/relationships/image" Target="../media/image49.png"/><Relationship Id="rId10" Type="http://schemas.openxmlformats.org/officeDocument/2006/relationships/image" Target="../media/image45.png"/><Relationship Id="rId4" Type="http://schemas.openxmlformats.org/officeDocument/2006/relationships/image" Target="../media/image40.png"/><Relationship Id="rId9" Type="http://schemas.openxmlformats.org/officeDocument/2006/relationships/image" Target="../media/image440.png"/><Relationship Id="rId14" Type="http://schemas.microsoft.com/office/2007/relationships/hdphoto" Target="../media/hdphoto2.wdp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13" Type="http://schemas.openxmlformats.org/officeDocument/2006/relationships/image" Target="../media/image440.png"/><Relationship Id="rId18" Type="http://schemas.openxmlformats.org/officeDocument/2006/relationships/image" Target="../media/image58.pn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17" Type="http://schemas.openxmlformats.org/officeDocument/2006/relationships/image" Target="../media/image57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56.png"/><Relationship Id="rId20" Type="http://schemas.openxmlformats.org/officeDocument/2006/relationships/image" Target="../media/image6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15" Type="http://schemas.openxmlformats.org/officeDocument/2006/relationships/image" Target="../media/image46.png"/><Relationship Id="rId19" Type="http://schemas.openxmlformats.org/officeDocument/2006/relationships/image" Target="../media/image59.png"/><Relationship Id="rId4" Type="http://schemas.openxmlformats.org/officeDocument/2006/relationships/image" Target="../media/image51.png"/><Relationship Id="rId14" Type="http://schemas.openxmlformats.org/officeDocument/2006/relationships/image" Target="../media/image490.png"/></Relationships>
</file>

<file path=ppt/slides/_rels/slide16.xml.rels><?xml version="1.0" encoding="UTF-8" standalone="yes"?>
<Relationships xmlns="http://schemas.openxmlformats.org/package/2006/relationships"><Relationship Id="rId13" Type="http://schemas.microsoft.com/office/2007/relationships/hdphoto" Target="../media/hdphoto2.wdp"/><Relationship Id="rId18" Type="http://schemas.openxmlformats.org/officeDocument/2006/relationships/image" Target="../media/image65.png"/><Relationship Id="rId12" Type="http://schemas.openxmlformats.org/officeDocument/2006/relationships/image" Target="../media/image48.png"/><Relationship Id="rId17" Type="http://schemas.openxmlformats.org/officeDocument/2006/relationships/image" Target="../media/image64.png"/><Relationship Id="rId16" Type="http://schemas.openxmlformats.org/officeDocument/2006/relationships/image" Target="../media/image63.png"/><Relationship Id="rId20" Type="http://schemas.openxmlformats.org/officeDocument/2006/relationships/image" Target="../media/image67.png"/><Relationship Id="rId1" Type="http://schemas.openxmlformats.org/officeDocument/2006/relationships/slideLayout" Target="../slideLayouts/slideLayout6.xml"/><Relationship Id="rId11" Type="http://schemas.openxmlformats.org/officeDocument/2006/relationships/image" Target="../media/image47.png"/><Relationship Id="rId15" Type="http://schemas.openxmlformats.org/officeDocument/2006/relationships/image" Target="../media/image62.png"/><Relationship Id="rId10" Type="http://schemas.openxmlformats.org/officeDocument/2006/relationships/image" Target="../media/image46.png"/><Relationship Id="rId19" Type="http://schemas.openxmlformats.org/officeDocument/2006/relationships/image" Target="../media/image66.png"/><Relationship Id="rId9" Type="http://schemas.openxmlformats.org/officeDocument/2006/relationships/image" Target="../media/image440.png"/><Relationship Id="rId14" Type="http://schemas.openxmlformats.org/officeDocument/2006/relationships/image" Target="../media/image6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47.png"/><Relationship Id="rId7" Type="http://schemas.openxmlformats.org/officeDocument/2006/relationships/image" Target="../media/image68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1.png"/><Relationship Id="rId11" Type="http://schemas.openxmlformats.org/officeDocument/2006/relationships/image" Target="../media/image67.png"/><Relationship Id="rId5" Type="http://schemas.microsoft.com/office/2007/relationships/hdphoto" Target="../media/hdphoto2.wdp"/><Relationship Id="rId10" Type="http://schemas.openxmlformats.org/officeDocument/2006/relationships/image" Target="../media/image66.png"/><Relationship Id="rId4" Type="http://schemas.openxmlformats.org/officeDocument/2006/relationships/image" Target="../media/image48.png"/><Relationship Id="rId9" Type="http://schemas.openxmlformats.org/officeDocument/2006/relationships/image" Target="../media/image7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0.png"/><Relationship Id="rId13" Type="http://schemas.openxmlformats.org/officeDocument/2006/relationships/image" Target="../media/image79.png"/><Relationship Id="rId3" Type="http://schemas.openxmlformats.org/officeDocument/2006/relationships/image" Target="../media/image71.png"/><Relationship Id="rId7" Type="http://schemas.openxmlformats.org/officeDocument/2006/relationships/image" Target="../media/image75.png"/><Relationship Id="rId12" Type="http://schemas.openxmlformats.org/officeDocument/2006/relationships/image" Target="../media/image7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4.png"/><Relationship Id="rId11" Type="http://schemas.openxmlformats.org/officeDocument/2006/relationships/image" Target="../media/image77.png"/><Relationship Id="rId5" Type="http://schemas.openxmlformats.org/officeDocument/2006/relationships/image" Target="../media/image73.png"/><Relationship Id="rId10" Type="http://schemas.openxmlformats.org/officeDocument/2006/relationships/image" Target="../media/image46.png"/><Relationship Id="rId4" Type="http://schemas.openxmlformats.org/officeDocument/2006/relationships/image" Target="../media/image72.png"/><Relationship Id="rId9" Type="http://schemas.openxmlformats.org/officeDocument/2006/relationships/image" Target="../media/image76.png"/><Relationship Id="rId14" Type="http://schemas.openxmlformats.org/officeDocument/2006/relationships/image" Target="../media/image8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7" Type="http://schemas.openxmlformats.org/officeDocument/2006/relationships/image" Target="../media/image83.png"/><Relationship Id="rId2" Type="http://schemas.openxmlformats.org/officeDocument/2006/relationships/hyperlink" Target="https://blog.cryptographyengineering.com/2011/09/29/what-is-random-oracle-model-and-why-3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0.png"/><Relationship Id="rId5" Type="http://schemas.openxmlformats.org/officeDocument/2006/relationships/image" Target="../media/image46.png"/><Relationship Id="rId4" Type="http://schemas.openxmlformats.org/officeDocument/2006/relationships/image" Target="../media/image82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0.pn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13" Type="http://schemas.openxmlformats.org/officeDocument/2006/relationships/image" Target="../media/image91.png"/><Relationship Id="rId3" Type="http://schemas.openxmlformats.org/officeDocument/2006/relationships/image" Target="../media/image84.png"/><Relationship Id="rId7" Type="http://schemas.openxmlformats.org/officeDocument/2006/relationships/image" Target="../media/image86.png"/><Relationship Id="rId12" Type="http://schemas.openxmlformats.org/officeDocument/2006/relationships/image" Target="../media/image90.png"/><Relationship Id="rId17" Type="http://schemas.microsoft.com/office/2007/relationships/hdphoto" Target="../media/hdphoto2.wdp"/><Relationship Id="rId2" Type="http://schemas.openxmlformats.org/officeDocument/2006/relationships/image" Target="../media/image811.png"/><Relationship Id="rId16" Type="http://schemas.openxmlformats.org/officeDocument/2006/relationships/image" Target="../media/image4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40.png"/><Relationship Id="rId11" Type="http://schemas.openxmlformats.org/officeDocument/2006/relationships/image" Target="../media/image890.png"/><Relationship Id="rId5" Type="http://schemas.openxmlformats.org/officeDocument/2006/relationships/image" Target="../media/image47.png"/><Relationship Id="rId15" Type="http://schemas.openxmlformats.org/officeDocument/2006/relationships/image" Target="../media/image93.png"/><Relationship Id="rId10" Type="http://schemas.openxmlformats.org/officeDocument/2006/relationships/image" Target="../media/image89.png"/><Relationship Id="rId4" Type="http://schemas.openxmlformats.org/officeDocument/2006/relationships/image" Target="../media/image85.png"/><Relationship Id="rId9" Type="http://schemas.openxmlformats.org/officeDocument/2006/relationships/image" Target="../media/image88.png"/><Relationship Id="rId14" Type="http://schemas.openxmlformats.org/officeDocument/2006/relationships/image" Target="../media/image92.png"/></Relationships>
</file>

<file path=ppt/slides/_rels/slide2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98.png"/><Relationship Id="rId18" Type="http://schemas.openxmlformats.org/officeDocument/2006/relationships/image" Target="../media/image92.png"/><Relationship Id="rId7" Type="http://schemas.openxmlformats.org/officeDocument/2006/relationships/image" Target="../media/image48.png"/><Relationship Id="rId12" Type="http://schemas.openxmlformats.org/officeDocument/2006/relationships/image" Target="../media/image97.png"/><Relationship Id="rId17" Type="http://schemas.openxmlformats.org/officeDocument/2006/relationships/image" Target="../media/image101.png"/><Relationship Id="rId2" Type="http://schemas.openxmlformats.org/officeDocument/2006/relationships/image" Target="../media/image47.png"/><Relationship Id="rId16" Type="http://schemas.openxmlformats.org/officeDocument/2006/relationships/image" Target="../media/image10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40.png"/><Relationship Id="rId11" Type="http://schemas.openxmlformats.org/officeDocument/2006/relationships/image" Target="../media/image96.png"/><Relationship Id="rId15" Type="http://schemas.openxmlformats.org/officeDocument/2006/relationships/image" Target="../media/image99.png"/><Relationship Id="rId10" Type="http://schemas.openxmlformats.org/officeDocument/2006/relationships/image" Target="../media/image95.png"/><Relationship Id="rId19" Type="http://schemas.openxmlformats.org/officeDocument/2006/relationships/image" Target="../media/image93.png"/><Relationship Id="rId9" Type="http://schemas.openxmlformats.org/officeDocument/2006/relationships/image" Target="../media/image94.png"/><Relationship Id="rId14" Type="http://schemas.openxmlformats.org/officeDocument/2006/relationships/image" Target="../media/image8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nbc.com/id/42769019" TargetMode="External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3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0.png"/><Relationship Id="rId3" Type="http://schemas.openxmlformats.org/officeDocument/2006/relationships/image" Target="../media/image1000.png"/><Relationship Id="rId7" Type="http://schemas.openxmlformats.org/officeDocument/2006/relationships/image" Target="../media/image1010.png"/><Relationship Id="rId2" Type="http://schemas.openxmlformats.org/officeDocument/2006/relationships/image" Target="../media/image99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7.png"/><Relationship Id="rId5" Type="http://schemas.microsoft.com/office/2007/relationships/hdphoto" Target="../media/hdphoto2.wdp"/><Relationship Id="rId4" Type="http://schemas.openxmlformats.org/officeDocument/2006/relationships/image" Target="../media/image48.png"/><Relationship Id="rId9" Type="http://schemas.openxmlformats.org/officeDocument/2006/relationships/image" Target="../media/image980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0.png"/><Relationship Id="rId3" Type="http://schemas.microsoft.com/office/2007/relationships/hdphoto" Target="../media/hdphoto2.wdp"/><Relationship Id="rId7" Type="http://schemas.openxmlformats.org/officeDocument/2006/relationships/image" Target="../media/image1010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7.png"/><Relationship Id="rId11" Type="http://schemas.openxmlformats.org/officeDocument/2006/relationships/image" Target="../media/image106.emf"/><Relationship Id="rId5" Type="http://schemas.openxmlformats.org/officeDocument/2006/relationships/image" Target="../media/image1000.png"/><Relationship Id="rId10" Type="http://schemas.openxmlformats.org/officeDocument/2006/relationships/image" Target="../media/image980.png"/><Relationship Id="rId4" Type="http://schemas.openxmlformats.org/officeDocument/2006/relationships/image" Target="../media/image990.png"/><Relationship Id="rId9" Type="http://schemas.openxmlformats.org/officeDocument/2006/relationships/image" Target="../media/image105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png"/><Relationship Id="rId3" Type="http://schemas.openxmlformats.org/officeDocument/2006/relationships/image" Target="../media/image1000.png"/><Relationship Id="rId7" Type="http://schemas.openxmlformats.org/officeDocument/2006/relationships/image" Target="../media/image105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6.emf"/><Relationship Id="rId11" Type="http://schemas.openxmlformats.org/officeDocument/2006/relationships/image" Target="../media/image108.png"/><Relationship Id="rId5" Type="http://schemas.openxmlformats.org/officeDocument/2006/relationships/image" Target="../media/image1020.png"/><Relationship Id="rId10" Type="http://schemas.openxmlformats.org/officeDocument/2006/relationships/image" Target="../media/image980.png"/><Relationship Id="rId4" Type="http://schemas.openxmlformats.org/officeDocument/2006/relationships/image" Target="../media/image1010.png"/><Relationship Id="rId9" Type="http://schemas.openxmlformats.org/officeDocument/2006/relationships/image" Target="../media/image104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jpeg"/><Relationship Id="rId13" Type="http://schemas.openxmlformats.org/officeDocument/2006/relationships/image" Target="../media/image115.png"/><Relationship Id="rId3" Type="http://schemas.microsoft.com/office/2007/relationships/hdphoto" Target="../media/hdphoto2.wdp"/><Relationship Id="rId7" Type="http://schemas.openxmlformats.org/officeDocument/2006/relationships/image" Target="../media/image106.emf"/><Relationship Id="rId12" Type="http://schemas.openxmlformats.org/officeDocument/2006/relationships/image" Target="../media/image113.png"/><Relationship Id="rId2" Type="http://schemas.openxmlformats.org/officeDocument/2006/relationships/image" Target="../media/image48.png"/><Relationship Id="rId16" Type="http://schemas.openxmlformats.org/officeDocument/2006/relationships/image" Target="../media/image108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9.png"/><Relationship Id="rId11" Type="http://schemas.openxmlformats.org/officeDocument/2006/relationships/image" Target="../media/image112.png"/><Relationship Id="rId15" Type="http://schemas.openxmlformats.org/officeDocument/2006/relationships/image" Target="../media/image1070.png"/><Relationship Id="rId10" Type="http://schemas.openxmlformats.org/officeDocument/2006/relationships/image" Target="../media/image111.png"/><Relationship Id="rId14" Type="http://schemas.openxmlformats.org/officeDocument/2006/relationships/image" Target="../media/image105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png"/><Relationship Id="rId13" Type="http://schemas.openxmlformats.org/officeDocument/2006/relationships/image" Target="../media/image121.png"/><Relationship Id="rId18" Type="http://schemas.openxmlformats.org/officeDocument/2006/relationships/image" Target="../media/image122.png"/><Relationship Id="rId21" Type="http://schemas.openxmlformats.org/officeDocument/2006/relationships/image" Target="../media/image485.png"/><Relationship Id="rId7" Type="http://schemas.openxmlformats.org/officeDocument/2006/relationships/image" Target="../media/image106.emf"/><Relationship Id="rId12" Type="http://schemas.openxmlformats.org/officeDocument/2006/relationships/image" Target="../media/image469.png"/><Relationship Id="rId17" Type="http://schemas.openxmlformats.org/officeDocument/2006/relationships/image" Target="../media/image1332.png"/><Relationship Id="rId2" Type="http://schemas.openxmlformats.org/officeDocument/2006/relationships/image" Target="../media/image119.png"/><Relationship Id="rId16" Type="http://schemas.openxmlformats.org/officeDocument/2006/relationships/image" Target="../media/image481.png"/><Relationship Id="rId20" Type="http://schemas.openxmlformats.org/officeDocument/2006/relationships/image" Target="../media/image12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91.png"/><Relationship Id="rId11" Type="http://schemas.openxmlformats.org/officeDocument/2006/relationships/image" Target="../media/image1280.png"/><Relationship Id="rId5" Type="http://schemas.openxmlformats.org/officeDocument/2006/relationships/image" Target="../media/image468.png"/><Relationship Id="rId15" Type="http://schemas.openxmlformats.org/officeDocument/2006/relationships/image" Target="../media/image479.png"/><Relationship Id="rId23" Type="http://schemas.openxmlformats.org/officeDocument/2006/relationships/image" Target="../media/image487.png"/><Relationship Id="rId19" Type="http://schemas.openxmlformats.org/officeDocument/2006/relationships/image" Target="../media/image123.png"/><Relationship Id="rId4" Type="http://schemas.openxmlformats.org/officeDocument/2006/relationships/image" Target="../media/image1240.png"/><Relationship Id="rId9" Type="http://schemas.openxmlformats.org/officeDocument/2006/relationships/image" Target="../media/image105.jpeg"/><Relationship Id="rId14" Type="http://schemas.openxmlformats.org/officeDocument/2006/relationships/image" Target="../media/image472.png"/><Relationship Id="rId22" Type="http://schemas.openxmlformats.org/officeDocument/2006/relationships/image" Target="../media/image486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0.png"/><Relationship Id="rId13" Type="http://schemas.openxmlformats.org/officeDocument/2006/relationships/image" Target="../media/image121.png"/><Relationship Id="rId3" Type="http://schemas.openxmlformats.org/officeDocument/2006/relationships/image" Target="../media/image48.png"/><Relationship Id="rId7" Type="http://schemas.openxmlformats.org/officeDocument/2006/relationships/image" Target="../media/image1190.png"/><Relationship Id="rId12" Type="http://schemas.openxmlformats.org/officeDocument/2006/relationships/image" Target="../media/image128.png"/><Relationship Id="rId2" Type="http://schemas.openxmlformats.org/officeDocument/2006/relationships/image" Target="../media/image106.emf"/><Relationship Id="rId16" Type="http://schemas.openxmlformats.org/officeDocument/2006/relationships/image" Target="../media/image130.jpeg"/><Relationship Id="rId1" Type="http://schemas.openxmlformats.org/officeDocument/2006/relationships/slideLayout" Target="../slideLayouts/slideLayout6.xml"/><Relationship Id="rId11" Type="http://schemas.openxmlformats.org/officeDocument/2006/relationships/image" Target="../media/image127.png"/><Relationship Id="rId15" Type="http://schemas.openxmlformats.org/officeDocument/2006/relationships/image" Target="../media/image129.jpeg"/><Relationship Id="rId10" Type="http://schemas.openxmlformats.org/officeDocument/2006/relationships/image" Target="../media/image126.png"/><Relationship Id="rId4" Type="http://schemas.microsoft.com/office/2007/relationships/hdphoto" Target="../media/hdphoto2.wdp"/><Relationship Id="rId9" Type="http://schemas.openxmlformats.org/officeDocument/2006/relationships/image" Target="../media/image125.jpeg"/><Relationship Id="rId14" Type="http://schemas.openxmlformats.org/officeDocument/2006/relationships/image" Target="../media/image136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7.png"/><Relationship Id="rId3" Type="http://schemas.openxmlformats.org/officeDocument/2006/relationships/image" Target="../media/image132.png"/><Relationship Id="rId7" Type="http://schemas.openxmlformats.org/officeDocument/2006/relationships/image" Target="../media/image13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4.png"/><Relationship Id="rId5" Type="http://schemas.openxmlformats.org/officeDocument/2006/relationships/image" Target="../media/image130.jpeg"/><Relationship Id="rId4" Type="http://schemas.openxmlformats.org/officeDocument/2006/relationships/image" Target="../media/image133.jpg"/><Relationship Id="rId9" Type="http://schemas.openxmlformats.org/officeDocument/2006/relationships/image" Target="../media/image138.jpe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jpeg"/><Relationship Id="rId13" Type="http://schemas.openxmlformats.org/officeDocument/2006/relationships/image" Target="../media/image1300.png"/><Relationship Id="rId18" Type="http://schemas.openxmlformats.org/officeDocument/2006/relationships/image" Target="../media/image1350.png"/><Relationship Id="rId3" Type="http://schemas.microsoft.com/office/2007/relationships/hdphoto" Target="../media/hdphoto2.wdp"/><Relationship Id="rId7" Type="http://schemas.openxmlformats.org/officeDocument/2006/relationships/image" Target="../media/image106.emf"/><Relationship Id="rId12" Type="http://schemas.openxmlformats.org/officeDocument/2006/relationships/image" Target="../media/image129.png"/><Relationship Id="rId17" Type="http://schemas.openxmlformats.org/officeDocument/2006/relationships/image" Target="../media/image1340.png"/><Relationship Id="rId2" Type="http://schemas.openxmlformats.org/officeDocument/2006/relationships/image" Target="../media/image48.png"/><Relationship Id="rId16" Type="http://schemas.openxmlformats.org/officeDocument/2006/relationships/image" Target="../media/image133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60.png"/><Relationship Id="rId11" Type="http://schemas.openxmlformats.org/officeDocument/2006/relationships/image" Target="../media/image1281.png"/><Relationship Id="rId24" Type="http://schemas.openxmlformats.org/officeDocument/2006/relationships/image" Target="../media/image1191.png"/><Relationship Id="rId5" Type="http://schemas.openxmlformats.org/officeDocument/2006/relationships/image" Target="../media/image1250.png"/><Relationship Id="rId15" Type="http://schemas.openxmlformats.org/officeDocument/2006/relationships/image" Target="../media/image1320.png"/><Relationship Id="rId23" Type="http://schemas.openxmlformats.org/officeDocument/2006/relationships/image" Target="../media/image1480.png"/><Relationship Id="rId4" Type="http://schemas.openxmlformats.org/officeDocument/2006/relationships/image" Target="../media/image12400.png"/><Relationship Id="rId9" Type="http://schemas.openxmlformats.org/officeDocument/2006/relationships/image" Target="../media/image121.png"/><Relationship Id="rId14" Type="http://schemas.openxmlformats.org/officeDocument/2006/relationships/image" Target="../media/image1310.png"/><Relationship Id="rId22" Type="http://schemas.openxmlformats.org/officeDocument/2006/relationships/image" Target="../media/image1470.png"/></Relationships>
</file>

<file path=ppt/slides/_rels/slide37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143.png"/><Relationship Id="rId3" Type="http://schemas.openxmlformats.org/officeDocument/2006/relationships/hyperlink" Target="https://wiki.mozilla.org/CA" TargetMode="External"/><Relationship Id="rId7" Type="http://schemas.openxmlformats.org/officeDocument/2006/relationships/image" Target="../media/image139.png"/><Relationship Id="rId12" Type="http://schemas.openxmlformats.org/officeDocument/2006/relationships/image" Target="../media/image141.png"/><Relationship Id="rId2" Type="http://schemas.openxmlformats.org/officeDocument/2006/relationships/hyperlink" Target="https://docs.microsoft.com/en-us/previous-versions/cc751157(v=technet.10)?redirectedfrom=MSDN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abforum.org/wp-content/uploads/CA-Browser-Forum-BR-1.7.3.pdf" TargetMode="External"/><Relationship Id="rId11" Type="http://schemas.openxmlformats.org/officeDocument/2006/relationships/image" Target="../media/image123.png"/><Relationship Id="rId5" Type="http://schemas.openxmlformats.org/officeDocument/2006/relationships/hyperlink" Target="https://www.chromium.org/Home/chromium-security/root-ca-policy" TargetMode="External"/><Relationship Id="rId10" Type="http://schemas.openxmlformats.org/officeDocument/2006/relationships/image" Target="../media/image140.png"/><Relationship Id="rId4" Type="http://schemas.openxmlformats.org/officeDocument/2006/relationships/hyperlink" Target="https://www.apple.com/certificateauthority/ca_program.html" TargetMode="External"/><Relationship Id="rId9" Type="http://schemas.openxmlformats.org/officeDocument/2006/relationships/image" Target="../media/image132.png"/><Relationship Id="rId14" Type="http://schemas.openxmlformats.org/officeDocument/2006/relationships/image" Target="../media/image14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png"/><Relationship Id="rId2" Type="http://schemas.openxmlformats.org/officeDocument/2006/relationships/image" Target="../media/image14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0.jpeg"/><Relationship Id="rId3" Type="http://schemas.openxmlformats.org/officeDocument/2006/relationships/image" Target="../media/image147.png"/><Relationship Id="rId7" Type="http://schemas.openxmlformats.org/officeDocument/2006/relationships/image" Target="../media/image149.jpg"/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6.emf"/><Relationship Id="rId5" Type="http://schemas.openxmlformats.org/officeDocument/2006/relationships/image" Target="../media/image148.jpeg"/><Relationship Id="rId10" Type="http://schemas.openxmlformats.org/officeDocument/2006/relationships/image" Target="../media/image152.png"/><Relationship Id="rId4" Type="http://schemas.openxmlformats.org/officeDocument/2006/relationships/image" Target="../media/image121.png"/><Relationship Id="rId9" Type="http://schemas.openxmlformats.org/officeDocument/2006/relationships/image" Target="../media/image151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png"/><Relationship Id="rId7" Type="http://schemas.openxmlformats.org/officeDocument/2006/relationships/image" Target="../media/image159.png"/><Relationship Id="rId2" Type="http://schemas.openxmlformats.org/officeDocument/2006/relationships/image" Target="../media/image153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58.png"/><Relationship Id="rId5" Type="http://schemas.openxmlformats.org/officeDocument/2006/relationships/image" Target="../media/image157.png"/><Relationship Id="rId4" Type="http://schemas.openxmlformats.org/officeDocument/2006/relationships/image" Target="../media/image15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9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 smtClean="0"/>
              <a:t>Lecture 11 – Digital signatures, UF-CMA, </a:t>
            </a:r>
            <a:br>
              <a:rPr lang="en-US" dirty="0" smtClean="0"/>
            </a:br>
            <a:r>
              <a:rPr lang="en-US" dirty="0" smtClean="0"/>
              <a:t>RSA, </a:t>
            </a:r>
            <a:r>
              <a:rPr lang="en-US" dirty="0" err="1" smtClean="0"/>
              <a:t>Schnorr</a:t>
            </a:r>
            <a:r>
              <a:rPr lang="en-US" dirty="0" smtClean="0"/>
              <a:t>, PKI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b-NO" b="1" dirty="0" smtClean="0"/>
              <a:t>TEK4500</a:t>
            </a:r>
          </a:p>
          <a:p>
            <a:r>
              <a:rPr lang="nb-NO" dirty="0" smtClean="0"/>
              <a:t>03.11.2021 </a:t>
            </a:r>
          </a:p>
          <a:p>
            <a:r>
              <a:rPr lang="nb-NO" dirty="0" smtClean="0"/>
              <a:t>Håkon Jacobsen</a:t>
            </a:r>
          </a:p>
          <a:p>
            <a:r>
              <a:rPr lang="nb-NO" dirty="0" smtClean="0">
                <a:solidFill>
                  <a:schemeClr val="accent6"/>
                </a:solidFill>
                <a:hlinkClick r:id="rId3"/>
              </a:rPr>
              <a:t>hakon.jacobsen@its.uio.no</a:t>
            </a:r>
            <a:endParaRPr lang="nb-NO" dirty="0" smtClean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7372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Basic goals of cryptography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</a:t>
            </a:fld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9741859"/>
              </p:ext>
            </p:extLst>
          </p:nvPr>
        </p:nvGraphicFramePr>
        <p:xfrm>
          <a:off x="1893392" y="1863323"/>
          <a:ext cx="8078358" cy="2908701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6927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927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927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69567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 smtClean="0"/>
                        <a:t>Message</a:t>
                      </a:r>
                      <a:r>
                        <a:rPr lang="nb-NO" baseline="0" dirty="0" smtClean="0"/>
                        <a:t> privacy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 smtClean="0"/>
                        <a:t>Message integrity</a:t>
                      </a:r>
                      <a:r>
                        <a:rPr lang="nb-NO" baseline="0" dirty="0" smtClean="0"/>
                        <a:t> / authentication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 smtClean="0"/>
                        <a:t>Symmetric</a:t>
                      </a:r>
                      <a:r>
                        <a:rPr lang="nb-NO" b="1" baseline="0" dirty="0" smtClean="0"/>
                        <a:t> keys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 smtClean="0"/>
                        <a:t>Symmetric encryption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 smtClean="0"/>
                        <a:t>Message</a:t>
                      </a:r>
                      <a:r>
                        <a:rPr lang="nb-NO" baseline="0" dirty="0" smtClean="0"/>
                        <a:t> authentication codes (MAC)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 smtClean="0"/>
                        <a:t>Asymmetric</a:t>
                      </a:r>
                      <a:r>
                        <a:rPr lang="nb-NO" b="1" baseline="0" dirty="0" smtClean="0"/>
                        <a:t> keys 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 smtClean="0"/>
                        <a:t>Asymmetric</a:t>
                      </a:r>
                      <a:r>
                        <a:rPr lang="nb-NO" baseline="0" dirty="0" smtClean="0"/>
                        <a:t> encryption (a.k.a. public-key encryption)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 smtClean="0"/>
                        <a:t>Digital signatures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 rot="20006635">
            <a:off x="9835394" y="4019698"/>
            <a:ext cx="1800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b-NO" dirty="0" smtClean="0"/>
              <a:t>(Key exchange)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7518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loud 20"/>
          <p:cNvSpPr/>
          <p:nvPr/>
        </p:nvSpPr>
        <p:spPr bwMode="auto">
          <a:xfrm rot="11390598">
            <a:off x="4499248" y="2005781"/>
            <a:ext cx="3385524" cy="2189270"/>
          </a:xfrm>
          <a:prstGeom prst="cloud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What </a:t>
            </a:r>
            <a:r>
              <a:rPr lang="nb-NO" dirty="0"/>
              <a:t>is cryptography?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545931" y="1414612"/>
            <a:ext cx="15120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>
                <a:solidFill>
                  <a:schemeClr val="tx2"/>
                </a:solidFill>
              </a:rPr>
              <a:t>Internet</a:t>
            </a:r>
            <a:endParaRPr lang="en-US" sz="2400" dirty="0">
              <a:solidFill>
                <a:schemeClr val="tx2"/>
              </a:solidFill>
            </a:endParaRPr>
          </a:p>
        </p:txBody>
      </p:sp>
      <p:cxnSp>
        <p:nvCxnSpPr>
          <p:cNvPr id="18" name="Straight Arrow Connector 17"/>
          <p:cNvCxnSpPr/>
          <p:nvPr/>
        </p:nvCxnSpPr>
        <p:spPr bwMode="auto">
          <a:xfrm>
            <a:off x="3143250" y="3197736"/>
            <a:ext cx="1872630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" name="TextBox 2"/>
          <p:cNvSpPr txBox="1"/>
          <p:nvPr/>
        </p:nvSpPr>
        <p:spPr>
          <a:xfrm>
            <a:off x="1094910" y="4854270"/>
            <a:ext cx="974551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 smtClean="0">
                <a:solidFill>
                  <a:srgbClr val="3333CC"/>
                </a:solidFill>
              </a:rPr>
              <a:t>Security goals:</a:t>
            </a:r>
          </a:p>
          <a:p>
            <a:endParaRPr lang="nb-NO" dirty="0">
              <a:solidFill>
                <a:schemeClr val="accent6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b="1" dirty="0" smtClean="0">
                <a:solidFill>
                  <a:schemeClr val="bg1">
                    <a:lumMod val="95000"/>
                  </a:schemeClr>
                </a:solidFill>
              </a:rPr>
              <a:t>Data privacy: </a:t>
            </a:r>
            <a:r>
              <a:rPr lang="nb-NO" dirty="0" smtClean="0">
                <a:solidFill>
                  <a:schemeClr val="bg1">
                    <a:lumMod val="95000"/>
                  </a:schemeClr>
                </a:solidFill>
              </a:rPr>
              <a:t>adversary should not be able to read message M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b="1" dirty="0" smtClean="0">
                <a:solidFill>
                  <a:schemeClr val="tx2"/>
                </a:solidFill>
              </a:rPr>
              <a:t>Data integrity: </a:t>
            </a:r>
            <a:r>
              <a:rPr lang="nb-NO" dirty="0" smtClean="0">
                <a:solidFill>
                  <a:schemeClr val="tx2"/>
                </a:solidFill>
              </a:rPr>
              <a:t>adversary should not be able to modify message M</a:t>
            </a:r>
            <a:endParaRPr lang="nb-NO" dirty="0">
              <a:solidFill>
                <a:schemeClr val="tx2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b="1" dirty="0" smtClean="0">
                <a:solidFill>
                  <a:schemeClr val="tx2"/>
                </a:solidFill>
              </a:rPr>
              <a:t>Data </a:t>
            </a:r>
            <a:r>
              <a:rPr lang="en-US" b="1" dirty="0" smtClean="0">
                <a:solidFill>
                  <a:schemeClr val="tx2"/>
                </a:solidFill>
              </a:rPr>
              <a:t>authenticity</a:t>
            </a:r>
            <a:r>
              <a:rPr lang="nb-NO" b="1" dirty="0" smtClean="0">
                <a:solidFill>
                  <a:schemeClr val="tx2"/>
                </a:solidFill>
              </a:rPr>
              <a:t>: </a:t>
            </a:r>
            <a:r>
              <a:rPr lang="nb-NO" dirty="0" smtClean="0">
                <a:solidFill>
                  <a:schemeClr val="tx2"/>
                </a:solidFill>
              </a:rPr>
              <a:t>message M really originated from Alice</a:t>
            </a:r>
            <a:r>
              <a:rPr lang="nb-NO" b="1" dirty="0" smtClean="0">
                <a:solidFill>
                  <a:schemeClr val="tx2"/>
                </a:solidFill>
              </a:rPr>
              <a:t> </a:t>
            </a:r>
            <a:r>
              <a:rPr lang="nb-NO" dirty="0" smtClean="0">
                <a:solidFill>
                  <a:schemeClr val="tx2"/>
                </a:solidFill>
              </a:rPr>
              <a:t>  </a:t>
            </a:r>
            <a:endParaRPr lang="en-US" b="1" dirty="0" smtClean="0">
              <a:solidFill>
                <a:schemeClr val="tx2"/>
              </a:solidFill>
            </a:endParaRPr>
          </a:p>
        </p:txBody>
      </p:sp>
      <p:sp>
        <p:nvSpPr>
          <p:cNvPr id="7" name="Explosion 1 6"/>
          <p:cNvSpPr/>
          <p:nvPr/>
        </p:nvSpPr>
        <p:spPr bwMode="auto">
          <a:xfrm>
            <a:off x="5093198" y="2940577"/>
            <a:ext cx="884419" cy="581936"/>
          </a:xfrm>
          <a:prstGeom prst="irregularSeal1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9" name="Arc 28"/>
          <p:cNvSpPr/>
          <p:nvPr/>
        </p:nvSpPr>
        <p:spPr bwMode="auto">
          <a:xfrm rot="17228160">
            <a:off x="6030022" y="3215993"/>
            <a:ext cx="1840547" cy="1926129"/>
          </a:xfrm>
          <a:prstGeom prst="arc">
            <a:avLst>
              <a:gd name="adj1" fmla="val 15112936"/>
              <a:gd name="adj2" fmla="val 20516185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  <a:effectLst/>
          <a:extLst/>
        </p:spPr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2" name="Straight Arrow Connector 31"/>
          <p:cNvCxnSpPr/>
          <p:nvPr/>
        </p:nvCxnSpPr>
        <p:spPr bwMode="auto">
          <a:xfrm>
            <a:off x="7536160" y="3197736"/>
            <a:ext cx="1927880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5" name="TextBox 34"/>
          <p:cNvSpPr txBox="1"/>
          <p:nvPr/>
        </p:nvSpPr>
        <p:spPr>
          <a:xfrm>
            <a:off x="6956103" y="3000889"/>
            <a:ext cx="7020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 smtClean="0">
                <a:solidFill>
                  <a:srgbClr val="FF0000"/>
                </a:solidFill>
              </a:rPr>
              <a:t>M'</a:t>
            </a:r>
            <a:endParaRPr lang="en-US" sz="2000" dirty="0" smtClean="0">
              <a:solidFill>
                <a:srgbClr val="FF0000"/>
              </a:solidFill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10" y="2530889"/>
            <a:ext cx="1561630" cy="1366426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466" y="2533375"/>
            <a:ext cx="1561630" cy="1366426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1483675" y="1559448"/>
            <a:ext cx="12950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 smtClean="0"/>
              <a:t>Alice</a:t>
            </a:r>
            <a:endParaRPr lang="en-US" sz="2000" dirty="0" smtClean="0"/>
          </a:p>
        </p:txBody>
      </p:sp>
      <p:sp>
        <p:nvSpPr>
          <p:cNvPr id="28" name="TextBox 27"/>
          <p:cNvSpPr txBox="1"/>
          <p:nvPr/>
        </p:nvSpPr>
        <p:spPr>
          <a:xfrm>
            <a:off x="10016417" y="1779868"/>
            <a:ext cx="12950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 smtClean="0"/>
              <a:t>Bob</a:t>
            </a:r>
            <a:endParaRPr lang="en-US" sz="2000" dirty="0" smtClean="0"/>
          </a:p>
        </p:txBody>
      </p:sp>
      <p:sp>
        <p:nvSpPr>
          <p:cNvPr id="30" name="TextBox 29"/>
          <p:cNvSpPr txBox="1"/>
          <p:nvPr/>
        </p:nvSpPr>
        <p:spPr>
          <a:xfrm>
            <a:off x="5387843" y="4317967"/>
            <a:ext cx="18278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 smtClean="0"/>
              <a:t>Adversary</a:t>
            </a:r>
            <a:endParaRPr lang="en-US" sz="2000" dirty="0" smtClean="0"/>
          </a:p>
        </p:txBody>
      </p:sp>
      <p:sp>
        <p:nvSpPr>
          <p:cNvPr id="31" name="TextBox 30"/>
          <p:cNvSpPr txBox="1"/>
          <p:nvPr/>
        </p:nvSpPr>
        <p:spPr>
          <a:xfrm>
            <a:off x="2546276" y="2969615"/>
            <a:ext cx="4813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/>
              <a:t>M</a:t>
            </a: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580797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10" y="2530889"/>
            <a:ext cx="1561630" cy="1366426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466" y="2533375"/>
            <a:ext cx="1561630" cy="1366426"/>
          </a:xfrm>
          <a:prstGeom prst="rect">
            <a:avLst/>
          </a:prstGeom>
        </p:spPr>
      </p:pic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MACs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15" name="Cloud 14"/>
          <p:cNvSpPr/>
          <p:nvPr/>
        </p:nvSpPr>
        <p:spPr bwMode="auto">
          <a:xfrm rot="11390598">
            <a:off x="4499248" y="2005781"/>
            <a:ext cx="3385524" cy="2189270"/>
          </a:xfrm>
          <a:prstGeom prst="cloud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545931" y="1414612"/>
            <a:ext cx="15120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 smtClean="0">
                <a:solidFill>
                  <a:schemeClr val="tx2"/>
                </a:solidFill>
              </a:rPr>
              <a:t>Internet</a:t>
            </a:r>
            <a:endParaRPr lang="en-US" sz="2000" dirty="0">
              <a:solidFill>
                <a:schemeClr val="tx2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483675" y="1559448"/>
            <a:ext cx="12950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 smtClean="0"/>
              <a:t>Alice</a:t>
            </a:r>
            <a:endParaRPr lang="en-US" sz="2000" dirty="0" smtClean="0"/>
          </a:p>
        </p:txBody>
      </p:sp>
      <p:sp>
        <p:nvSpPr>
          <p:cNvPr id="20" name="TextBox 19"/>
          <p:cNvSpPr txBox="1"/>
          <p:nvPr/>
        </p:nvSpPr>
        <p:spPr>
          <a:xfrm>
            <a:off x="10016417" y="1779868"/>
            <a:ext cx="12950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 smtClean="0"/>
              <a:t>Bob</a:t>
            </a:r>
            <a:endParaRPr lang="en-US" sz="2000" dirty="0" smtClean="0"/>
          </a:p>
        </p:txBody>
      </p:sp>
      <p:sp>
        <p:nvSpPr>
          <p:cNvPr id="29" name="TextBox 28"/>
          <p:cNvSpPr txBox="1"/>
          <p:nvPr/>
        </p:nvSpPr>
        <p:spPr>
          <a:xfrm>
            <a:off x="1580033" y="2169761"/>
            <a:ext cx="6267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 smtClean="0">
                <a:solidFill>
                  <a:schemeClr val="accent1">
                    <a:lumMod val="50000"/>
                  </a:schemeClr>
                </a:solidFill>
              </a:rPr>
              <a:t>K</a:t>
            </a:r>
            <a:endParaRPr lang="en-US" sz="2000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0141525" y="2218395"/>
            <a:ext cx="6267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 smtClean="0">
                <a:solidFill>
                  <a:schemeClr val="accent1">
                    <a:lumMod val="50000"/>
                  </a:schemeClr>
                </a:solidFill>
              </a:rPr>
              <a:t>K</a:t>
            </a:r>
            <a:endParaRPr lang="en-US" sz="2000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 bwMode="auto">
              <a:xfrm>
                <a:off x="1339979" y="4952421"/>
                <a:ext cx="4699322" cy="1169043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14:m>
                  <m:oMath xmlns:m="http://schemas.openxmlformats.org/officeDocument/2006/math">
                    <m:r>
                      <a:rPr lang="nb-NO" sz="2400" b="1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𝓣</m:t>
                    </m:r>
                  </m:oMath>
                </a14:m>
                <a:r>
                  <a:rPr lang="nb-NO" sz="2000" dirty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  <a:r>
                  <a:rPr lang="nb-NO" sz="2000" b="1" dirty="0">
                    <a:solidFill>
                      <a:schemeClr val="accent1">
                        <a:lumMod val="50000"/>
                      </a:schemeClr>
                    </a:solidFill>
                  </a:rPr>
                  <a:t>: </a:t>
                </a:r>
                <a:r>
                  <a:rPr lang="nb-NO" sz="2000" dirty="0" smtClean="0">
                    <a:solidFill>
                      <a:schemeClr val="tx2"/>
                    </a:solidFill>
                  </a:rPr>
                  <a:t>tagging algorithm </a:t>
                </a:r>
                <a:r>
                  <a:rPr lang="nb-NO" sz="2000" dirty="0">
                    <a:solidFill>
                      <a:schemeClr val="tx2"/>
                    </a:solidFill>
                  </a:rPr>
                  <a:t>(public)	</a:t>
                </a:r>
              </a:p>
              <a:p>
                <a:r>
                  <a:rPr lang="nb-NO" sz="2000" dirty="0">
                    <a:solidFill>
                      <a:schemeClr val="tx2"/>
                    </a:solidFill>
                  </a:rPr>
                  <a:t>	</a:t>
                </a:r>
              </a:p>
              <a:p>
                <a14:m>
                  <m:oMath xmlns:m="http://schemas.openxmlformats.org/officeDocument/2006/math">
                    <m:r>
                      <a:rPr lang="nb-NO" sz="2400" b="1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𝓥</m:t>
                    </m:r>
                  </m:oMath>
                </a14:m>
                <a:r>
                  <a:rPr lang="nb-NO" sz="2000" dirty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  <a:r>
                  <a:rPr lang="nb-NO" sz="2000" b="1" dirty="0">
                    <a:solidFill>
                      <a:schemeClr val="accent1">
                        <a:lumMod val="50000"/>
                      </a:schemeClr>
                    </a:solidFill>
                  </a:rPr>
                  <a:t>: </a:t>
                </a:r>
                <a:r>
                  <a:rPr lang="nb-NO" sz="2000" dirty="0" smtClean="0">
                    <a:solidFill>
                      <a:schemeClr val="tx2"/>
                    </a:solidFill>
                  </a:rPr>
                  <a:t>verification  </a:t>
                </a:r>
                <a:r>
                  <a:rPr lang="nb-NO" sz="2000" dirty="0">
                    <a:solidFill>
                      <a:schemeClr val="tx2"/>
                    </a:solidFill>
                  </a:rPr>
                  <a:t>algorithm (public)</a:t>
                </a:r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39979" y="4952421"/>
                <a:ext cx="4699322" cy="1169043"/>
              </a:xfrm>
              <a:prstGeom prst="rect">
                <a:avLst/>
              </a:prstGeom>
              <a:blipFill>
                <a:blip r:embed="rId7"/>
                <a:stretch>
                  <a:fillRect l="-389" b="-6250"/>
                </a:stretch>
              </a:blip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Rectangle 32"/>
          <p:cNvSpPr/>
          <p:nvPr/>
        </p:nvSpPr>
        <p:spPr bwMode="auto">
          <a:xfrm>
            <a:off x="6600056" y="4956549"/>
            <a:ext cx="4699322" cy="1169043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nb-NO" sz="2000" dirty="0" smtClean="0">
                <a:solidFill>
                  <a:schemeClr val="accent1">
                    <a:lumMod val="50000"/>
                  </a:schemeClr>
                </a:solidFill>
              </a:rPr>
              <a:t>K </a:t>
            </a:r>
            <a:r>
              <a:rPr lang="nb-NO" sz="2000" b="1" dirty="0" smtClean="0">
                <a:solidFill>
                  <a:schemeClr val="accent1">
                    <a:lumMod val="50000"/>
                  </a:schemeClr>
                </a:solidFill>
              </a:rPr>
              <a:t>: </a:t>
            </a:r>
            <a:r>
              <a:rPr lang="nb-NO" sz="2000" dirty="0" smtClean="0">
                <a:solidFill>
                  <a:schemeClr val="tx2"/>
                </a:solidFill>
              </a:rPr>
              <a:t>tagging /</a:t>
            </a:r>
            <a:r>
              <a:rPr lang="nb-NO" sz="2000" dirty="0">
                <a:solidFill>
                  <a:schemeClr val="tx2"/>
                </a:solidFill>
              </a:rPr>
              <a:t> </a:t>
            </a:r>
            <a:r>
              <a:rPr lang="nb-NO" sz="2000" dirty="0" smtClean="0">
                <a:solidFill>
                  <a:schemeClr val="tx2"/>
                </a:solidFill>
              </a:rPr>
              <a:t>verification key (secret)</a:t>
            </a:r>
            <a:r>
              <a:rPr lang="nb-NO" sz="2000" dirty="0">
                <a:solidFill>
                  <a:schemeClr val="tx2"/>
                </a:solidFill>
              </a:rPr>
              <a:t>		</a:t>
            </a:r>
            <a:endParaRPr lang="nb-NO" sz="2000" dirty="0" smtClean="0">
              <a:solidFill>
                <a:schemeClr val="tx2"/>
              </a:solidFill>
            </a:endParaRPr>
          </a:p>
          <a:p>
            <a:endParaRPr lang="nb-NO" sz="2000" dirty="0">
              <a:solidFill>
                <a:schemeClr val="tx2"/>
              </a:solidFill>
            </a:endParaRPr>
          </a:p>
        </p:txBody>
      </p:sp>
      <p:cxnSp>
        <p:nvCxnSpPr>
          <p:cNvPr id="35" name="Straight Arrow Connector 34"/>
          <p:cNvCxnSpPr>
            <a:stCxn id="36" idx="3"/>
            <a:endCxn id="39" idx="1"/>
          </p:cNvCxnSpPr>
          <p:nvPr/>
        </p:nvCxnSpPr>
        <p:spPr bwMode="auto">
          <a:xfrm>
            <a:off x="4306353" y="3197616"/>
            <a:ext cx="4111712" cy="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ounded Rectangle 35"/>
              <p:cNvSpPr/>
              <p:nvPr/>
            </p:nvSpPr>
            <p:spPr bwMode="auto">
              <a:xfrm>
                <a:off x="3529426" y="2827826"/>
                <a:ext cx="776927" cy="739580"/>
              </a:xfrm>
              <a:prstGeom prst="roundRect">
                <a:avLst/>
              </a:prstGeom>
              <a:solidFill>
                <a:schemeClr val="bg1"/>
              </a:solid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𝒯</m:t>
                      </m:r>
                    </m:oMath>
                  </m:oMathPara>
                </a14:m>
                <a:endParaRPr kumimoji="0" lang="en-US" sz="3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36" name="Rounded 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29426" y="2827826"/>
                <a:ext cx="776927" cy="739580"/>
              </a:xfrm>
              <a:prstGeom prst="round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ounded Rectangle 38"/>
              <p:cNvSpPr/>
              <p:nvPr/>
            </p:nvSpPr>
            <p:spPr bwMode="auto">
              <a:xfrm>
                <a:off x="8418065" y="2827827"/>
                <a:ext cx="801535" cy="739580"/>
              </a:xfrm>
              <a:prstGeom prst="roundRect">
                <a:avLst/>
              </a:prstGeom>
              <a:solidFill>
                <a:schemeClr val="bg1"/>
              </a:solid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𝒱</m:t>
                      </m:r>
                    </m:oMath>
                  </m:oMathPara>
                </a14:m>
                <a:endParaRPr kumimoji="0" lang="en-US" sz="3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39" name="Rounded 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418065" y="2827827"/>
                <a:ext cx="801535" cy="739580"/>
              </a:xfrm>
              <a:prstGeom prst="round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0" name="Elbow Connector 39"/>
          <p:cNvCxnSpPr/>
          <p:nvPr/>
        </p:nvCxnSpPr>
        <p:spPr bwMode="auto">
          <a:xfrm rot="10800000" flipV="1">
            <a:off x="8818834" y="2402009"/>
            <a:ext cx="1183399" cy="413117"/>
          </a:xfrm>
          <a:prstGeom prst="bentConnector2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3" name="Elbow Connector 42"/>
          <p:cNvCxnSpPr/>
          <p:nvPr/>
        </p:nvCxnSpPr>
        <p:spPr bwMode="auto">
          <a:xfrm>
            <a:off x="2206751" y="2363466"/>
            <a:ext cx="1711139" cy="458010"/>
          </a:xfrm>
          <a:prstGeom prst="bentConnector2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4" name="TextBox 43"/>
          <p:cNvSpPr txBox="1"/>
          <p:nvPr/>
        </p:nvSpPr>
        <p:spPr>
          <a:xfrm>
            <a:off x="2546276" y="2969615"/>
            <a:ext cx="4813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/>
              <a:t>M</a:t>
            </a:r>
            <a:endParaRPr lang="en-US" sz="2000" dirty="0" smtClean="0"/>
          </a:p>
        </p:txBody>
      </p:sp>
      <p:cxnSp>
        <p:nvCxnSpPr>
          <p:cNvPr id="45" name="Straight Arrow Connector 44"/>
          <p:cNvCxnSpPr>
            <a:stCxn id="39" idx="2"/>
          </p:cNvCxnSpPr>
          <p:nvPr/>
        </p:nvCxnSpPr>
        <p:spPr bwMode="auto">
          <a:xfrm>
            <a:off x="8818833" y="3567407"/>
            <a:ext cx="0" cy="429849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8375950" y="3999043"/>
                <a:ext cx="117072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2000" dirty="0" smtClean="0"/>
                  <a:t>M / </a:t>
                </a:r>
                <a14:m>
                  <m:oMath xmlns:m="http://schemas.openxmlformats.org/officeDocument/2006/math">
                    <m:r>
                      <a:rPr lang="nb-NO" sz="2400" b="0" i="1" smtClean="0">
                        <a:latin typeface="Cambria Math" panose="02040503050406030204" pitchFamily="18" charset="0"/>
                      </a:rPr>
                      <m:t>⊥</m:t>
                    </m:r>
                  </m:oMath>
                </a14:m>
                <a:r>
                  <a:rPr lang="nb-NO" sz="2000" dirty="0" smtClean="0"/>
                  <a:t>  </a:t>
                </a:r>
                <a:endParaRPr lang="en-US" sz="2000" dirty="0" smtClean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75950" y="3999043"/>
                <a:ext cx="1170720" cy="461665"/>
              </a:xfrm>
              <a:prstGeom prst="rect">
                <a:avLst/>
              </a:prstGeom>
              <a:blipFill rotWithShape="0">
                <a:blip r:embed="rId10"/>
                <a:stretch>
                  <a:fillRect l="-5208" b="-197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TextBox 48"/>
          <p:cNvSpPr txBox="1"/>
          <p:nvPr/>
        </p:nvSpPr>
        <p:spPr>
          <a:xfrm>
            <a:off x="5780497" y="2827826"/>
            <a:ext cx="8827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 smtClean="0">
                <a:solidFill>
                  <a:schemeClr val="accent1">
                    <a:lumMod val="50000"/>
                  </a:schemeClr>
                </a:solidFill>
              </a:rPr>
              <a:t>M, </a:t>
            </a:r>
            <a:r>
              <a:rPr lang="nb-NO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nb-NO" sz="20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endParaRPr lang="en-US" sz="2000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51" name="Straight Arrow Connector 50"/>
          <p:cNvCxnSpPr/>
          <p:nvPr/>
        </p:nvCxnSpPr>
        <p:spPr bwMode="auto">
          <a:xfrm>
            <a:off x="3004759" y="3169670"/>
            <a:ext cx="501807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763955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10" y="2530889"/>
            <a:ext cx="1561630" cy="1366426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466" y="2533375"/>
            <a:ext cx="1561630" cy="1366426"/>
          </a:xfrm>
          <a:prstGeom prst="rect">
            <a:avLst/>
          </a:prstGeom>
        </p:spPr>
      </p:pic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Digital signatures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15" name="Cloud 14"/>
          <p:cNvSpPr/>
          <p:nvPr/>
        </p:nvSpPr>
        <p:spPr bwMode="auto">
          <a:xfrm rot="11390598">
            <a:off x="4499248" y="2005781"/>
            <a:ext cx="3385524" cy="2189270"/>
          </a:xfrm>
          <a:prstGeom prst="cloud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545931" y="1414612"/>
            <a:ext cx="15120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 smtClean="0">
                <a:solidFill>
                  <a:schemeClr val="tx2"/>
                </a:solidFill>
              </a:rPr>
              <a:t>Internet</a:t>
            </a:r>
            <a:endParaRPr lang="en-US" sz="2000" dirty="0">
              <a:solidFill>
                <a:schemeClr val="tx2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483675" y="1559448"/>
            <a:ext cx="12950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 smtClean="0"/>
              <a:t>Alice</a:t>
            </a:r>
            <a:endParaRPr lang="en-US" sz="2000" dirty="0" smtClean="0"/>
          </a:p>
        </p:txBody>
      </p:sp>
      <p:sp>
        <p:nvSpPr>
          <p:cNvPr id="20" name="TextBox 19"/>
          <p:cNvSpPr txBox="1"/>
          <p:nvPr/>
        </p:nvSpPr>
        <p:spPr>
          <a:xfrm>
            <a:off x="10016417" y="1779868"/>
            <a:ext cx="12950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 smtClean="0"/>
              <a:t>Bob</a:t>
            </a:r>
            <a:endParaRPr lang="en-US" sz="2000" dirty="0" smtClean="0"/>
          </a:p>
        </p:txBody>
      </p:sp>
      <p:sp>
        <p:nvSpPr>
          <p:cNvPr id="29" name="TextBox 28"/>
          <p:cNvSpPr txBox="1"/>
          <p:nvPr/>
        </p:nvSpPr>
        <p:spPr>
          <a:xfrm>
            <a:off x="1580033" y="2169761"/>
            <a:ext cx="6267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 err="1" smtClean="0">
                <a:solidFill>
                  <a:srgbClr val="FF0000"/>
                </a:solidFill>
              </a:rPr>
              <a:t>sk</a:t>
            </a:r>
            <a:endParaRPr lang="en-US" sz="2000" dirty="0" smtClean="0">
              <a:solidFill>
                <a:srgbClr val="FF0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0147363" y="2201954"/>
            <a:ext cx="6267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 err="1" smtClean="0">
                <a:solidFill>
                  <a:schemeClr val="accent1">
                    <a:lumMod val="50000"/>
                  </a:schemeClr>
                </a:solidFill>
              </a:rPr>
              <a:t>vk</a:t>
            </a:r>
            <a:endParaRPr lang="en-US" sz="2000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 bwMode="auto">
              <a:xfrm>
                <a:off x="1339979" y="4952421"/>
                <a:ext cx="4699322" cy="1169043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14:m>
                  <m:oMath xmlns:m="http://schemas.openxmlformats.org/officeDocument/2006/math">
                    <m:r>
                      <a:rPr lang="nb-NO" sz="2400" b="1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𝓣</m:t>
                    </m:r>
                  </m:oMath>
                </a14:m>
                <a:r>
                  <a:rPr lang="nb-NO" sz="2000" dirty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  <a:r>
                  <a:rPr lang="nb-NO" sz="2000" b="1" dirty="0">
                    <a:solidFill>
                      <a:schemeClr val="accent1">
                        <a:lumMod val="50000"/>
                      </a:schemeClr>
                    </a:solidFill>
                  </a:rPr>
                  <a:t>: </a:t>
                </a:r>
                <a:r>
                  <a:rPr lang="nb-NO" sz="2000" dirty="0" smtClean="0">
                    <a:solidFill>
                      <a:schemeClr val="tx2"/>
                    </a:solidFill>
                  </a:rPr>
                  <a:t>tagging algorithm </a:t>
                </a:r>
                <a:r>
                  <a:rPr lang="nb-NO" sz="2000" dirty="0">
                    <a:solidFill>
                      <a:schemeClr val="tx2"/>
                    </a:solidFill>
                  </a:rPr>
                  <a:t>(public)	</a:t>
                </a:r>
              </a:p>
              <a:p>
                <a:r>
                  <a:rPr lang="nb-NO" sz="2000" dirty="0">
                    <a:solidFill>
                      <a:schemeClr val="tx2"/>
                    </a:solidFill>
                  </a:rPr>
                  <a:t>	</a:t>
                </a:r>
              </a:p>
              <a:p>
                <a14:m>
                  <m:oMath xmlns:m="http://schemas.openxmlformats.org/officeDocument/2006/math">
                    <m:r>
                      <a:rPr lang="nb-NO" sz="2400" b="1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𝓥</m:t>
                    </m:r>
                  </m:oMath>
                </a14:m>
                <a:r>
                  <a:rPr lang="nb-NO" sz="2000" dirty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  <a:r>
                  <a:rPr lang="nb-NO" sz="2000" b="1" dirty="0">
                    <a:solidFill>
                      <a:schemeClr val="accent1">
                        <a:lumMod val="50000"/>
                      </a:schemeClr>
                    </a:solidFill>
                  </a:rPr>
                  <a:t>: </a:t>
                </a:r>
                <a:r>
                  <a:rPr lang="nb-NO" sz="2000" dirty="0" smtClean="0">
                    <a:solidFill>
                      <a:schemeClr val="tx2"/>
                    </a:solidFill>
                  </a:rPr>
                  <a:t>verification  </a:t>
                </a:r>
                <a:r>
                  <a:rPr lang="nb-NO" sz="2000" dirty="0">
                    <a:solidFill>
                      <a:schemeClr val="tx2"/>
                    </a:solidFill>
                  </a:rPr>
                  <a:t>algorithm (public)</a:t>
                </a:r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39979" y="4952421"/>
                <a:ext cx="4699322" cy="1169043"/>
              </a:xfrm>
              <a:prstGeom prst="rect">
                <a:avLst/>
              </a:prstGeom>
              <a:blipFill>
                <a:blip r:embed="rId7"/>
                <a:stretch>
                  <a:fillRect l="-389" b="-6250"/>
                </a:stretch>
              </a:blip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Rectangle 35"/>
          <p:cNvSpPr/>
          <p:nvPr/>
        </p:nvSpPr>
        <p:spPr bwMode="auto">
          <a:xfrm>
            <a:off x="6568998" y="5104429"/>
            <a:ext cx="4699322" cy="1169043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nb-NO" sz="2000" dirty="0" smtClean="0">
                <a:solidFill>
                  <a:srgbClr val="FF0000"/>
                </a:solidFill>
              </a:rPr>
              <a:t>sk</a:t>
            </a:r>
            <a:r>
              <a:rPr lang="nb-NO" sz="20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nb-NO" sz="2000" b="1" dirty="0" smtClean="0">
                <a:solidFill>
                  <a:srgbClr val="FF0000"/>
                </a:solidFill>
              </a:rPr>
              <a:t>:</a:t>
            </a:r>
            <a:r>
              <a:rPr lang="nb-NO" sz="20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nb-NO" sz="2000" dirty="0" smtClean="0">
                <a:solidFill>
                  <a:schemeClr val="tx2"/>
                </a:solidFill>
              </a:rPr>
              <a:t>signing key (secret)</a:t>
            </a:r>
            <a:r>
              <a:rPr lang="nb-NO" sz="2000" dirty="0">
                <a:solidFill>
                  <a:schemeClr val="tx2"/>
                </a:solidFill>
              </a:rPr>
              <a:t>	</a:t>
            </a:r>
            <a:endParaRPr lang="nb-NO" sz="2000" dirty="0" smtClean="0">
              <a:solidFill>
                <a:schemeClr val="tx2"/>
              </a:solidFill>
            </a:endParaRPr>
          </a:p>
          <a:p>
            <a:endParaRPr lang="nb-NO" sz="2000" dirty="0">
              <a:solidFill>
                <a:schemeClr val="tx2"/>
              </a:solidFill>
            </a:endParaRPr>
          </a:p>
          <a:p>
            <a:r>
              <a:rPr lang="nb-NO" sz="2000" dirty="0" smtClean="0">
                <a:solidFill>
                  <a:schemeClr val="accent1">
                    <a:lumMod val="50000"/>
                  </a:schemeClr>
                </a:solidFill>
              </a:rPr>
              <a:t>vk :</a:t>
            </a:r>
            <a:r>
              <a:rPr lang="nb-NO" sz="2000" dirty="0" smtClean="0">
                <a:solidFill>
                  <a:schemeClr val="tx2"/>
                </a:solidFill>
              </a:rPr>
              <a:t> verification key (public)</a:t>
            </a:r>
            <a:r>
              <a:rPr lang="nb-NO" sz="2000" dirty="0">
                <a:solidFill>
                  <a:schemeClr val="tx2"/>
                </a:solidFill>
              </a:rPr>
              <a:t>	</a:t>
            </a:r>
            <a:endParaRPr lang="nb-NO" sz="2000" dirty="0" smtClean="0">
              <a:solidFill>
                <a:schemeClr val="tx2"/>
              </a:solidFill>
            </a:endParaRPr>
          </a:p>
          <a:p>
            <a:endParaRPr lang="nb-NO" sz="2000" dirty="0">
              <a:solidFill>
                <a:schemeClr val="tx2"/>
              </a:solidFill>
            </a:endParaRPr>
          </a:p>
        </p:txBody>
      </p:sp>
      <p:cxnSp>
        <p:nvCxnSpPr>
          <p:cNvPr id="38" name="Straight Arrow Connector 37"/>
          <p:cNvCxnSpPr>
            <a:stCxn id="39" idx="3"/>
            <a:endCxn id="43" idx="1"/>
          </p:cNvCxnSpPr>
          <p:nvPr/>
        </p:nvCxnSpPr>
        <p:spPr bwMode="auto">
          <a:xfrm>
            <a:off x="4306353" y="3197616"/>
            <a:ext cx="4111712" cy="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ounded Rectangle 38"/>
              <p:cNvSpPr/>
              <p:nvPr/>
            </p:nvSpPr>
            <p:spPr bwMode="auto">
              <a:xfrm>
                <a:off x="3529426" y="2827826"/>
                <a:ext cx="776927" cy="739580"/>
              </a:xfrm>
              <a:prstGeom prst="roundRect">
                <a:avLst/>
              </a:prstGeom>
              <a:solidFill>
                <a:schemeClr val="bg1"/>
              </a:solid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𝒮</m:t>
                      </m:r>
                    </m:oMath>
                  </m:oMathPara>
                </a14:m>
                <a:endParaRPr kumimoji="0" lang="en-US" sz="3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39" name="Rounded 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29426" y="2827826"/>
                <a:ext cx="776927" cy="739580"/>
              </a:xfrm>
              <a:prstGeom prst="round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ounded Rectangle 42"/>
              <p:cNvSpPr/>
              <p:nvPr/>
            </p:nvSpPr>
            <p:spPr bwMode="auto">
              <a:xfrm>
                <a:off x="8418065" y="2827827"/>
                <a:ext cx="801535" cy="739580"/>
              </a:xfrm>
              <a:prstGeom prst="roundRect">
                <a:avLst/>
              </a:prstGeom>
              <a:solidFill>
                <a:schemeClr val="bg1"/>
              </a:solid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𝒱</m:t>
                      </m:r>
                    </m:oMath>
                  </m:oMathPara>
                </a14:m>
                <a:endParaRPr kumimoji="0" lang="en-US" sz="3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43" name="Rounded 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418065" y="2827827"/>
                <a:ext cx="801535" cy="739580"/>
              </a:xfrm>
              <a:prstGeom prst="round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Elbow Connector 43"/>
          <p:cNvCxnSpPr/>
          <p:nvPr/>
        </p:nvCxnSpPr>
        <p:spPr bwMode="auto">
          <a:xfrm rot="10800000" flipV="1">
            <a:off x="8818834" y="2402009"/>
            <a:ext cx="1183399" cy="413117"/>
          </a:xfrm>
          <a:prstGeom prst="bentConnector2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5" name="Elbow Connector 44"/>
          <p:cNvCxnSpPr/>
          <p:nvPr/>
        </p:nvCxnSpPr>
        <p:spPr bwMode="auto">
          <a:xfrm>
            <a:off x="2206751" y="2363466"/>
            <a:ext cx="1711139" cy="458010"/>
          </a:xfrm>
          <a:prstGeom prst="bentConnector2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9" name="Straight Arrow Connector 48"/>
          <p:cNvCxnSpPr>
            <a:stCxn id="43" idx="2"/>
          </p:cNvCxnSpPr>
          <p:nvPr/>
        </p:nvCxnSpPr>
        <p:spPr bwMode="auto">
          <a:xfrm>
            <a:off x="8818833" y="3567407"/>
            <a:ext cx="0" cy="429849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8375950" y="3999043"/>
                <a:ext cx="117072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2000" dirty="0" smtClean="0"/>
                  <a:t>M / </a:t>
                </a:r>
                <a14:m>
                  <m:oMath xmlns:m="http://schemas.openxmlformats.org/officeDocument/2006/math">
                    <m:r>
                      <a:rPr lang="nb-NO" sz="2400" b="0" i="1" smtClean="0">
                        <a:latin typeface="Cambria Math" panose="02040503050406030204" pitchFamily="18" charset="0"/>
                      </a:rPr>
                      <m:t>⊥</m:t>
                    </m:r>
                  </m:oMath>
                </a14:m>
                <a:r>
                  <a:rPr lang="nb-NO" sz="2000" dirty="0" smtClean="0"/>
                  <a:t>  </a:t>
                </a:r>
                <a:endParaRPr lang="en-US" sz="2000" dirty="0" smtClean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75950" y="3999043"/>
                <a:ext cx="1170720" cy="461665"/>
              </a:xfrm>
              <a:prstGeom prst="rect">
                <a:avLst/>
              </a:prstGeom>
              <a:blipFill rotWithShape="0">
                <a:blip r:embed="rId10"/>
                <a:stretch>
                  <a:fillRect l="-5208" b="-197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TextBox 51"/>
          <p:cNvSpPr txBox="1"/>
          <p:nvPr/>
        </p:nvSpPr>
        <p:spPr>
          <a:xfrm>
            <a:off x="5780497" y="2827826"/>
            <a:ext cx="8827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 smtClean="0">
                <a:solidFill>
                  <a:schemeClr val="accent1">
                    <a:lumMod val="50000"/>
                  </a:schemeClr>
                </a:solidFill>
              </a:rPr>
              <a:t>M, </a:t>
            </a:r>
            <a:r>
              <a:rPr lang="el-GR" sz="20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nb-NO" sz="20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endParaRPr lang="en-US" sz="2000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54" name="Straight Arrow Connector 53"/>
          <p:cNvCxnSpPr/>
          <p:nvPr/>
        </p:nvCxnSpPr>
        <p:spPr bwMode="auto">
          <a:xfrm>
            <a:off x="3004759" y="3169670"/>
            <a:ext cx="501807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5" name="TextBox 54"/>
          <p:cNvSpPr txBox="1"/>
          <p:nvPr/>
        </p:nvSpPr>
        <p:spPr>
          <a:xfrm>
            <a:off x="2546276" y="2969615"/>
            <a:ext cx="4813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/>
              <a:t>M</a:t>
            </a: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2179596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MACs vs. </a:t>
            </a:r>
            <a:r>
              <a:rPr lang="en-US" dirty="0"/>
              <a:t>d</a:t>
            </a:r>
            <a:r>
              <a:rPr lang="en-US" dirty="0" smtClean="0"/>
              <a:t>igital signatures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en-US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MACs can only be verified by party sharing </a:t>
                </a:r>
                <a:br>
                  <a:rPr lang="en-US" dirty="0" smtClean="0"/>
                </a:br>
                <a:r>
                  <a:rPr lang="en-US" dirty="0" smtClean="0"/>
                  <a:t>the same key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0" indent="0"/>
                <a:endParaRPr lang="en-US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Digital signatures can be verified by </a:t>
                </a:r>
                <a:r>
                  <a:rPr lang="en-US" i="1" dirty="0"/>
                  <a:t>anyone</a:t>
                </a:r>
                <a:r>
                  <a:rPr lang="en-US" dirty="0"/>
                  <a:t> 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b="1" dirty="0" smtClean="0"/>
                  <a:t>Non-repudiation: </a:t>
                </a:r>
                <a:r>
                  <a:rPr lang="en-US" dirty="0" smtClean="0"/>
                  <a:t>Alice cannot deny having created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𝜎</m:t>
                    </m:r>
                  </m:oMath>
                </a14:m>
                <a:endParaRPr lang="nb-NO" b="0" dirty="0" smtClean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But she can deny having created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dirty="0" smtClean="0"/>
                  <a:t> (since Bob could have done it) </a:t>
                </a:r>
                <a:endParaRPr lang="en-US" b="1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4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8088" y="1354758"/>
            <a:ext cx="4256134" cy="1242197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8088" y="2996952"/>
            <a:ext cx="4256134" cy="1242198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8328248" y="4322991"/>
            <a:ext cx="15841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Digital signature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692119" y="1104451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MAC</a:t>
            </a:r>
          </a:p>
        </p:txBody>
      </p:sp>
    </p:spTree>
    <p:extLst>
      <p:ext uri="{BB962C8B-B14F-4D97-AF65-F5344CB8AC3E}">
        <p14:creationId xmlns:p14="http://schemas.microsoft.com/office/powerpoint/2010/main" val="35643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Applications of digital signatures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Electronic document signing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 HTTPS / TLS certificates</a:t>
            </a:r>
          </a:p>
          <a:p>
            <a:pPr marL="0" indent="0"/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Software installation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Email sender authentication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Bitcoin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6" b="7270"/>
          <a:stretch/>
        </p:blipFill>
        <p:spPr>
          <a:xfrm>
            <a:off x="5317665" y="1628800"/>
            <a:ext cx="6442964" cy="3672408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 bwMode="auto">
          <a:xfrm>
            <a:off x="5390417" y="3717032"/>
            <a:ext cx="2433775" cy="288032"/>
          </a:xfrm>
          <a:prstGeom prst="ellipse">
            <a:avLst/>
          </a:prstGeom>
          <a:noFill/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6" name="Oval 5"/>
          <p:cNvSpPr/>
          <p:nvPr/>
        </p:nvSpPr>
        <p:spPr bwMode="auto">
          <a:xfrm>
            <a:off x="8832304" y="2492896"/>
            <a:ext cx="2433775" cy="576064"/>
          </a:xfrm>
          <a:prstGeom prst="ellipse">
            <a:avLst/>
          </a:prstGeom>
          <a:noFill/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126857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Signing electronically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8</a:t>
            </a:fld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8328248" y="1412775"/>
            <a:ext cx="3317090" cy="4320480"/>
            <a:chOff x="8328248" y="1262461"/>
            <a:chExt cx="3317090" cy="432048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28248" y="1262461"/>
              <a:ext cx="3317090" cy="4320480"/>
            </a:xfrm>
            <a:prstGeom prst="rect">
              <a:avLst/>
            </a:prstGeom>
            <a:ln w="3175">
              <a:solidFill>
                <a:schemeClr val="tx1"/>
              </a:solidFill>
            </a:ln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686123">
              <a:off x="8719952" y="4321980"/>
              <a:ext cx="354200" cy="262854"/>
            </a:xfrm>
            <a:prstGeom prst="rect">
              <a:avLst/>
            </a:prstGeom>
          </p:spPr>
        </p:pic>
      </p:grpSp>
      <p:sp>
        <p:nvSpPr>
          <p:cNvPr id="7" name="TextBox 6"/>
          <p:cNvSpPr txBox="1"/>
          <p:nvPr/>
        </p:nvSpPr>
        <p:spPr>
          <a:xfrm>
            <a:off x="5303912" y="1628800"/>
            <a:ext cx="172819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Consolas" panose="020B0609020204030204" pitchFamily="49" charset="0"/>
              </a:rPr>
              <a:t>110100101010000111111001010110</a:t>
            </a:r>
          </a:p>
          <a:p>
            <a:r>
              <a:rPr lang="en-US" sz="1400" dirty="0" smtClean="0">
                <a:latin typeface="Consolas" panose="020B0609020204030204" pitchFamily="49" charset="0"/>
              </a:rPr>
              <a:t>101011101010010101010111010101110010101001001110001010111111001010000010110100101111010001</a:t>
            </a:r>
            <a:r>
              <a:rPr lang="en-US" sz="1400" b="1" dirty="0" smtClean="0">
                <a:solidFill>
                  <a:schemeClr val="accent6"/>
                </a:solidFill>
                <a:latin typeface="Consolas" panose="020B0609020204030204" pitchFamily="49" charset="0"/>
              </a:rPr>
              <a:t>  </a:t>
            </a:r>
            <a:r>
              <a:rPr lang="en-US" sz="1400" dirty="0" smtClean="0">
                <a:latin typeface="Consolas" panose="020B0609020204030204" pitchFamily="49" charset="0"/>
              </a:rPr>
              <a:t>100000101100001</a:t>
            </a:r>
          </a:p>
        </p:txBody>
      </p:sp>
      <p:sp>
        <p:nvSpPr>
          <p:cNvPr id="8" name="Up Arrow 7"/>
          <p:cNvSpPr/>
          <p:nvPr/>
        </p:nvSpPr>
        <p:spPr bwMode="auto">
          <a:xfrm rot="16200000">
            <a:off x="7397553" y="2160041"/>
            <a:ext cx="447431" cy="968840"/>
          </a:xfrm>
          <a:prstGeom prst="upArrow">
            <a:avLst>
              <a:gd name="adj1" fmla="val 47244"/>
              <a:gd name="adj2" fmla="val 56614"/>
            </a:avLst>
          </a:prstGeom>
          <a:solidFill>
            <a:srgbClr val="EFEFFB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7392145" y="2217221"/>
            <a:ext cx="824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</a:t>
            </a:r>
            <a:r>
              <a:rPr lang="en-US" dirty="0" smtClean="0"/>
              <a:t>can</a:t>
            </a:r>
            <a:endParaRPr lang="en-US" sz="2000" dirty="0" smtClean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003" y="1409258"/>
            <a:ext cx="3325699" cy="432399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2" name="TextBox 11"/>
          <p:cNvSpPr txBox="1"/>
          <p:nvPr/>
        </p:nvSpPr>
        <p:spPr>
          <a:xfrm>
            <a:off x="5303912" y="3789040"/>
            <a:ext cx="172819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Consolas" panose="020B0609020204030204" pitchFamily="49" charset="0"/>
              </a:rPr>
              <a:t>110100101010000111111001010110</a:t>
            </a:r>
          </a:p>
          <a:p>
            <a:r>
              <a:rPr lang="en-US" sz="1400" dirty="0" smtClean="0">
                <a:latin typeface="Consolas" panose="020B0609020204030204" pitchFamily="49" charset="0"/>
              </a:rPr>
              <a:t>101011101010010100</a:t>
            </a:r>
            <a:r>
              <a:rPr lang="en-US" sz="1400" dirty="0" smtClean="0">
                <a:solidFill>
                  <a:srgbClr val="FF0000"/>
                </a:solidFill>
                <a:latin typeface="Consolas" panose="020B0609020204030204" pitchFamily="49" charset="0"/>
              </a:rPr>
              <a:t>011111011</a:t>
            </a:r>
            <a:r>
              <a:rPr lang="en-US" sz="1400" dirty="0">
                <a:latin typeface="Consolas" panose="020B0609020204030204" pitchFamily="49" charset="0"/>
              </a:rPr>
              <a:t>101110010101001001110001010111111001010000010110100101111010001</a:t>
            </a:r>
            <a:r>
              <a:rPr lang="en-US" sz="1400" b="1" dirty="0" smtClean="0">
                <a:solidFill>
                  <a:schemeClr val="accent6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smtClean="0">
                <a:latin typeface="Consolas" panose="020B0609020204030204" pitchFamily="49" charset="0"/>
              </a:rPr>
              <a:t>100000101100001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686123">
            <a:off x="1115681" y="4554766"/>
            <a:ext cx="354200" cy="262854"/>
          </a:xfrm>
          <a:prstGeom prst="rect">
            <a:avLst/>
          </a:prstGeom>
        </p:spPr>
      </p:pic>
      <p:sp>
        <p:nvSpPr>
          <p:cNvPr id="17" name="Up Arrow 16"/>
          <p:cNvSpPr/>
          <p:nvPr/>
        </p:nvSpPr>
        <p:spPr bwMode="auto">
          <a:xfrm rot="16200000">
            <a:off x="4515006" y="4343016"/>
            <a:ext cx="447431" cy="968840"/>
          </a:xfrm>
          <a:prstGeom prst="upArrow">
            <a:avLst>
              <a:gd name="adj1" fmla="val 47244"/>
              <a:gd name="adj2" fmla="val 56614"/>
            </a:avLst>
          </a:prstGeom>
          <a:solidFill>
            <a:srgbClr val="EFEFFB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700945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/>
      <p:bldP spid="12" grpId="0"/>
      <p:bldP spid="1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Digital signatures – syntax 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9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748013" y="1786953"/>
                <a:ext cx="256204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KeyGen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:( )→</m:t>
                      </m:r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𝒮𝒦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𝒱𝒦</m:t>
                      </m:r>
                    </m:oMath>
                  </m:oMathPara>
                </a14:m>
                <a:endParaRPr lang="en-US" sz="1400" dirty="0" smtClean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8013" y="1786953"/>
                <a:ext cx="2562048" cy="276999"/>
              </a:xfrm>
              <a:prstGeom prst="rect">
                <a:avLst/>
              </a:prstGeom>
              <a:blipFill>
                <a:blip r:embed="rId2"/>
                <a:stretch>
                  <a:fillRect l="-4286" b="-347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623392" y="1216493"/>
                <a:ext cx="768966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nb-NO" b="0" dirty="0" smtClean="0"/>
                  <a:t>A </a:t>
                </a:r>
                <a:r>
                  <a:rPr lang="nb-NO" b="1" dirty="0" smtClean="0"/>
                  <a:t>digital signature</a:t>
                </a:r>
                <a:r>
                  <a:rPr lang="nb-NO" b="0" dirty="0" smtClean="0"/>
                  <a:t> scheme is a tuple of algorithms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Σ</m:t>
                    </m:r>
                    <m:r>
                      <a:rPr lang="nb-NO" b="0" i="0" smtClean="0">
                        <a:latin typeface="Cambria Math" panose="02040503050406030204" pitchFamily="18" charset="0"/>
                      </a:rPr>
                      <m:t>=(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KeyGen</m:t>
                    </m:r>
                    <m:r>
                      <a:rPr lang="nb-NO" b="0" i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Sign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Vrfy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1400" dirty="0" smtClean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92" y="1216493"/>
                <a:ext cx="7689669" cy="276999"/>
              </a:xfrm>
              <a:prstGeom prst="rect">
                <a:avLst/>
              </a:prstGeom>
              <a:blipFill rotWithShape="0">
                <a:blip r:embed="rId3"/>
                <a:stretch>
                  <a:fillRect l="-1823" t="-28889" r="-475" b="-5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044739" y="1781990"/>
                <a:ext cx="202125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i="0" smtClean="0">
                          <a:latin typeface="Cambria Math" panose="02040503050406030204" pitchFamily="18" charset="0"/>
                        </a:rPr>
                        <m:t>S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ign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:</m:t>
                      </m:r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𝒮𝒦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nb-NO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𝒮</m:t>
                      </m:r>
                    </m:oMath>
                  </m:oMathPara>
                </a14:m>
                <a:endParaRPr lang="en-US" sz="1400" dirty="0" smtClean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4739" y="1781990"/>
                <a:ext cx="2021259" cy="276999"/>
              </a:xfrm>
              <a:prstGeom prst="rect">
                <a:avLst/>
              </a:prstGeom>
              <a:blipFill>
                <a:blip r:embed="rId4"/>
                <a:stretch>
                  <a:fillRect l="-4230" b="-347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7625506" y="1781990"/>
                <a:ext cx="280031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Vrfy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:</m:t>
                      </m:r>
                      <m:r>
                        <a:rPr lang="nb-NO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𝒱𝒦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𝒮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→{0,1}</m:t>
                      </m:r>
                    </m:oMath>
                  </m:oMathPara>
                </a14:m>
                <a:endParaRPr lang="en-US" sz="1400" dirty="0" smtClean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5506" y="1781990"/>
                <a:ext cx="2800318" cy="276999"/>
              </a:xfrm>
              <a:prstGeom prst="rect">
                <a:avLst/>
              </a:prstGeom>
              <a:blipFill>
                <a:blip r:embed="rId5"/>
                <a:stretch>
                  <a:fillRect l="-3922" r="-1089" b="-391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044738" y="2160294"/>
                <a:ext cx="301338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i="0" smtClean="0">
                          <a:latin typeface="Cambria Math" panose="02040503050406030204" pitchFamily="18" charset="0"/>
                        </a:rPr>
                        <m:t>S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ign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𝑠𝑘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Sign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𝑠𝑘</m:t>
                          </m:r>
                        </m:sub>
                      </m:sSub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𝜎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1400" dirty="0" smtClean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4738" y="2160294"/>
                <a:ext cx="3013389" cy="276999"/>
              </a:xfrm>
              <a:prstGeom prst="rect">
                <a:avLst/>
              </a:prstGeom>
              <a:blipFill>
                <a:blip r:embed="rId6"/>
                <a:stretch>
                  <a:fillRect l="-2834" b="-347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7625506" y="2160294"/>
                <a:ext cx="373980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mtClean="0">
                          <a:latin typeface="Cambria Math" panose="02040503050406030204" pitchFamily="18" charset="0"/>
                        </a:rPr>
                        <m:t>V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rfy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𝑣𝑘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Vrf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𝑣𝑘</m:t>
                          </m:r>
                        </m:sub>
                      </m:sSub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m:rPr>
                          <m:lit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0 </m:t>
                      </m:r>
                    </m:oMath>
                  </m:oMathPara>
                </a14:m>
                <a:endParaRPr lang="en-US" sz="1400" dirty="0" smtClean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5506" y="2160294"/>
                <a:ext cx="3739806" cy="276999"/>
              </a:xfrm>
              <a:prstGeom prst="rect">
                <a:avLst/>
              </a:prstGeom>
              <a:blipFill>
                <a:blip r:embed="rId7"/>
                <a:stretch>
                  <a:fillRect l="-2284" b="-369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Slide Number Placeholder 2"/>
          <p:cNvSpPr txBox="1">
            <a:spLocks/>
          </p:cNvSpPr>
          <p:nvPr/>
        </p:nvSpPr>
        <p:spPr>
          <a:xfrm>
            <a:off x="10794871" y="6260364"/>
            <a:ext cx="562785" cy="324680"/>
          </a:xfrm>
          <a:prstGeom prst="rect">
            <a:avLst/>
          </a:prstGeom>
          <a:ln/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6590AF8-4F64-4D1C-B3C4-F65976908F52}" type="slidenum">
              <a:rPr lang="en-US" smtClean="0"/>
              <a:pPr/>
              <a:t>9</a:t>
            </a:fld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Rounded Rectangle 11"/>
              <p:cNvSpPr/>
              <p:nvPr/>
            </p:nvSpPr>
            <p:spPr bwMode="auto">
              <a:xfrm>
                <a:off x="6680069" y="2939677"/>
                <a:ext cx="5024549" cy="961080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nb-NO" sz="1600" b="1" dirty="0" smtClean="0"/>
                  <a:t>Correctness: </a:t>
                </a:r>
                <a:r>
                  <a:rPr lang="nb-NO" sz="1600" dirty="0"/>
                  <a:t>f</a:t>
                </a:r>
                <a:r>
                  <a:rPr lang="nb-NO" sz="1600" b="0" dirty="0" smtClean="0"/>
                  <a:t>or all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𝑠𝑘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←</m:t>
                    </m:r>
                    <m:r>
                      <m:rPr>
                        <m:sty m:val="p"/>
                      </m:rPr>
                      <a:rPr lang="nb-NO" sz="1600" b="0" i="0" smtClean="0">
                        <a:latin typeface="Cambria Math" panose="02040503050406030204" pitchFamily="18" charset="0"/>
                      </a:rPr>
                      <m:t>KeyGen</m:t>
                    </m:r>
                  </m:oMath>
                </a14:m>
                <a:r>
                  <a:rPr lang="en-US" sz="1600" dirty="0" smtClean="0"/>
                  <a:t>: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000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Vrfy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𝑣𝑘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  <m: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Sign</m:t>
                          </m:r>
                          <m:d>
                            <m:d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𝑠𝑘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d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>
          <p:sp>
            <p:nvSpPr>
              <p:cNvPr id="12" name="Rounded 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680069" y="2939677"/>
                <a:ext cx="5024549" cy="961080"/>
              </a:xfrm>
              <a:prstGeom prst="roundRect">
                <a:avLst/>
              </a:prstGeom>
              <a:blipFill>
                <a:blip r:embed="rId8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" name="Group 12"/>
          <p:cNvGrpSpPr/>
          <p:nvPr/>
        </p:nvGrpSpPr>
        <p:grpSpPr>
          <a:xfrm>
            <a:off x="2050022" y="3177130"/>
            <a:ext cx="7142322" cy="3190690"/>
            <a:chOff x="2378736" y="3374347"/>
            <a:chExt cx="7142322" cy="3190690"/>
          </a:xfrm>
        </p:grpSpPr>
        <p:sp>
          <p:nvSpPr>
            <p:cNvPr id="14" name="TextBox 13"/>
            <p:cNvSpPr txBox="1"/>
            <p:nvPr/>
          </p:nvSpPr>
          <p:spPr>
            <a:xfrm>
              <a:off x="5176291" y="6195705"/>
              <a:ext cx="18278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dirty="0" smtClean="0"/>
                <a:t>Adversary</a:t>
              </a:r>
              <a:endParaRPr lang="en-US" sz="2000" dirty="0" smtClean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Rounded Rectangle 15"/>
                <p:cNvSpPr/>
                <p:nvPr/>
              </p:nvSpPr>
              <p:spPr bwMode="auto">
                <a:xfrm>
                  <a:off x="3437467" y="5145138"/>
                  <a:ext cx="752449" cy="779383"/>
                </a:xfrm>
                <a:prstGeom prst="roundRect">
                  <a:avLst/>
                </a:prstGeom>
                <a:solidFill>
                  <a:schemeClr val="bg1"/>
                </a:solidFill>
                <a:ln w="38100" cap="flat" cmpd="sng" algn="ctr">
                  <a:solidFill>
                    <a:schemeClr val="accent1">
                      <a:lumMod val="7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nb-NO" sz="20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Sign</m:t>
                        </m:r>
                      </m:oMath>
                    </m:oMathPara>
                  </a14:m>
                  <a:endParaRPr kumimoji="0" lang="en-US" sz="200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16" name="Rounded Rectangle 1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437467" y="5145138"/>
                  <a:ext cx="752449" cy="779383"/>
                </a:xfrm>
                <a:prstGeom prst="roundRect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  <a:ln w="38100" cap="flat" cmpd="sng" algn="ctr">
                  <a:solidFill>
                    <a:schemeClr val="accent1">
                      <a:lumMod val="7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7" name="Straight Arrow Connector 16"/>
            <p:cNvCxnSpPr>
              <a:stCxn id="20" idx="3"/>
              <a:endCxn id="16" idx="1"/>
            </p:cNvCxnSpPr>
            <p:nvPr/>
          </p:nvCxnSpPr>
          <p:spPr bwMode="auto">
            <a:xfrm>
              <a:off x="2860079" y="5534829"/>
              <a:ext cx="577388" cy="1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Box 17"/>
                <p:cNvSpPr txBox="1"/>
                <p:nvPr/>
              </p:nvSpPr>
              <p:spPr>
                <a:xfrm>
                  <a:off x="5540936" y="5149182"/>
                  <a:ext cx="481436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oMath>
                    </m:oMathPara>
                  </a14:m>
                  <a:endParaRPr lang="en-US" sz="2000" dirty="0" smtClean="0"/>
                </a:p>
              </p:txBody>
            </p:sp>
          </mc:Choice>
          <mc:Fallback xmlns="">
            <p:sp>
              <p:nvSpPr>
                <p:cNvPr id="18" name="TextBox 1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40936" y="5149182"/>
                  <a:ext cx="481436" cy="400110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 r="-3038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9" name="Elbow Connector 18"/>
            <p:cNvCxnSpPr>
              <a:stCxn id="26" idx="1"/>
              <a:endCxn id="16" idx="0"/>
            </p:cNvCxnSpPr>
            <p:nvPr/>
          </p:nvCxnSpPr>
          <p:spPr bwMode="auto">
            <a:xfrm rot="10800000" flipV="1">
              <a:off x="3813692" y="4601458"/>
              <a:ext cx="1234566" cy="543679"/>
            </a:xfrm>
            <a:prstGeom prst="bentConnector2">
              <a:avLst/>
            </a:prstGeom>
            <a:solidFill>
              <a:schemeClr val="accent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/>
                <p:cNvSpPr txBox="1"/>
                <p:nvPr/>
              </p:nvSpPr>
              <p:spPr>
                <a:xfrm>
                  <a:off x="2378736" y="5334774"/>
                  <a:ext cx="481343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oMath>
                    </m:oMathPara>
                  </a14:m>
                  <a:endParaRPr lang="en-US" sz="2000" dirty="0" smtClean="0"/>
                </a:p>
              </p:txBody>
            </p:sp>
          </mc:Choice>
          <mc:Fallback xmlns="">
            <p:sp>
              <p:nvSpPr>
                <p:cNvPr id="35" name="TextBox 3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78736" y="5334774"/>
                  <a:ext cx="481343" cy="400110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1" name="Straight Arrow Connector 20"/>
            <p:cNvCxnSpPr>
              <a:stCxn id="23" idx="3"/>
              <a:endCxn id="22" idx="1"/>
            </p:cNvCxnSpPr>
            <p:nvPr/>
          </p:nvCxnSpPr>
          <p:spPr bwMode="auto">
            <a:xfrm flipV="1">
              <a:off x="8275804" y="5534829"/>
              <a:ext cx="588303" cy="2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/>
                <p:cNvSpPr txBox="1"/>
                <p:nvPr/>
              </p:nvSpPr>
              <p:spPr>
                <a:xfrm>
                  <a:off x="8864107" y="5334774"/>
                  <a:ext cx="656951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m:rPr>
                            <m:lit/>
                          </m:rPr>
                          <a:rPr lang="nb-NO" sz="2000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n-US" sz="2000" dirty="0" smtClean="0"/>
                </a:p>
              </p:txBody>
            </p:sp>
          </mc:Choice>
          <mc:Fallback xmlns="">
            <p:sp>
              <p:nvSpPr>
                <p:cNvPr id="22" name="TextBox 2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64107" y="5334774"/>
                  <a:ext cx="656951" cy="400110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 b="-1846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Rounded Rectangle 22"/>
                <p:cNvSpPr/>
                <p:nvPr/>
              </p:nvSpPr>
              <p:spPr bwMode="auto">
                <a:xfrm>
                  <a:off x="7469236" y="5145139"/>
                  <a:ext cx="806568" cy="779383"/>
                </a:xfrm>
                <a:prstGeom prst="roundRect">
                  <a:avLst/>
                </a:prstGeom>
                <a:solidFill>
                  <a:schemeClr val="bg1"/>
                </a:solidFill>
                <a:ln w="38100" cap="flat" cmpd="sng" algn="ctr">
                  <a:solidFill>
                    <a:schemeClr val="accent1">
                      <a:lumMod val="7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nb-NO" sz="20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Vrfy</m:t>
                        </m:r>
                      </m:oMath>
                    </m:oMathPara>
                  </a14:m>
                  <a:endParaRPr kumimoji="0" lang="en-US" sz="200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23" name="Rounded Rectangle 2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469236" y="5145139"/>
                  <a:ext cx="806568" cy="779383"/>
                </a:xfrm>
                <a:prstGeom prst="roundRect">
                  <a:avLst/>
                </a:prstGeom>
                <a:blipFill rotWithShape="0">
                  <a:blip r:embed="rId13"/>
                  <a:stretch>
                    <a:fillRect/>
                  </a:stretch>
                </a:blipFill>
                <a:ln w="38100" cap="flat" cmpd="sng" algn="ctr">
                  <a:solidFill>
                    <a:schemeClr val="accent1">
                      <a:lumMod val="7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4" name="Up-Down Arrow 23"/>
            <p:cNvSpPr/>
            <p:nvPr/>
          </p:nvSpPr>
          <p:spPr bwMode="auto">
            <a:xfrm>
              <a:off x="5623441" y="5591385"/>
              <a:ext cx="301839" cy="646170"/>
            </a:xfrm>
            <a:prstGeom prst="upDownArrow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/>
                <p:cNvSpPr txBox="1"/>
                <p:nvPr/>
              </p:nvSpPr>
              <p:spPr>
                <a:xfrm>
                  <a:off x="4259067" y="5149182"/>
                  <a:ext cx="481436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oMath>
                    </m:oMathPara>
                  </a14:m>
                  <a:endParaRPr lang="en-US" sz="2000" dirty="0" smtClean="0"/>
                </a:p>
              </p:txBody>
            </p:sp>
          </mc:Choice>
          <mc:Fallback xmlns="">
            <p:sp>
              <p:nvSpPr>
                <p:cNvPr id="25" name="TextBox 2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59067" y="5149182"/>
                  <a:ext cx="481436" cy="400110"/>
                </a:xfrm>
                <a:prstGeom prst="rect">
                  <a:avLst/>
                </a:prstGeom>
                <a:blipFill rotWithShape="0"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/>
                <p:cNvSpPr txBox="1"/>
                <p:nvPr/>
              </p:nvSpPr>
              <p:spPr>
                <a:xfrm>
                  <a:off x="5048258" y="4401404"/>
                  <a:ext cx="1350338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nb-NO" sz="2000" dirty="0" smtClean="0"/>
                    <a:t> 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𝑠𝑘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𝑣𝑘</m:t>
                          </m:r>
                        </m:e>
                      </m:d>
                    </m:oMath>
                  </a14:m>
                  <a:endParaRPr lang="en-US" sz="2000" dirty="0" smtClean="0"/>
                </a:p>
              </p:txBody>
            </p:sp>
          </mc:Choice>
          <mc:Fallback xmlns="">
            <p:sp>
              <p:nvSpPr>
                <p:cNvPr id="26" name="TextBox 2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48258" y="4401404"/>
                  <a:ext cx="1350338" cy="400110"/>
                </a:xfrm>
                <a:prstGeom prst="rect">
                  <a:avLst/>
                </a:prstGeom>
                <a:blipFill rotWithShape="0"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7" name="Straight Arrow Connector 26"/>
            <p:cNvCxnSpPr>
              <a:stCxn id="31" idx="2"/>
              <a:endCxn id="26" idx="0"/>
            </p:cNvCxnSpPr>
            <p:nvPr/>
          </p:nvCxnSpPr>
          <p:spPr bwMode="auto">
            <a:xfrm>
              <a:off x="5723427" y="3985171"/>
              <a:ext cx="0" cy="416233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TextBox 27"/>
                <p:cNvSpPr txBox="1"/>
                <p:nvPr/>
              </p:nvSpPr>
              <p:spPr>
                <a:xfrm>
                  <a:off x="5760352" y="3993232"/>
                  <a:ext cx="329856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$</m:t>
                        </m:r>
                      </m:oMath>
                    </m:oMathPara>
                  </a14:m>
                  <a:endParaRPr lang="en-US" sz="2000" dirty="0" smtClean="0"/>
                </a:p>
              </p:txBody>
            </p:sp>
          </mc:Choice>
          <mc:Fallback xmlns="">
            <p:sp>
              <p:nvSpPr>
                <p:cNvPr id="44" name="TextBox 4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760352" y="3993232"/>
                  <a:ext cx="329856" cy="400110"/>
                </a:xfrm>
                <a:prstGeom prst="rect">
                  <a:avLst/>
                </a:prstGeom>
                <a:blipFill>
                  <a:blip r:embed="rId16"/>
                  <a:stretch>
                    <a:fillRect l="-5556" b="-606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TextBox 28"/>
                <p:cNvSpPr txBox="1"/>
                <p:nvPr/>
              </p:nvSpPr>
              <p:spPr>
                <a:xfrm>
                  <a:off x="3834384" y="4235700"/>
                  <a:ext cx="706704" cy="36373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nb-NO" sz="2000" dirty="0" smtClean="0"/>
                    <a:t> </a:t>
                  </a:r>
                  <a14:m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𝑠𝑘</m:t>
                      </m:r>
                    </m:oMath>
                  </a14:m>
                  <a:endParaRPr lang="en-US" sz="2000" dirty="0" smtClean="0"/>
                </a:p>
              </p:txBody>
            </p:sp>
          </mc:Choice>
          <mc:Fallback xmlns="">
            <p:sp>
              <p:nvSpPr>
                <p:cNvPr id="29" name="TextBox 2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34384" y="4235700"/>
                  <a:ext cx="706704" cy="363736"/>
                </a:xfrm>
                <a:prstGeom prst="rect">
                  <a:avLst/>
                </a:prstGeom>
                <a:blipFill>
                  <a:blip r:embed="rId17"/>
                  <a:stretch>
                    <a:fillRect b="-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/>
                <p:cNvSpPr txBox="1"/>
                <p:nvPr/>
              </p:nvSpPr>
              <p:spPr>
                <a:xfrm>
                  <a:off x="7033489" y="4228363"/>
                  <a:ext cx="706704" cy="36373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nb-NO" sz="2000" dirty="0" smtClean="0"/>
                    <a:t> </a:t>
                  </a:r>
                  <a14:m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𝑣𝑘</m:t>
                      </m:r>
                    </m:oMath>
                  </a14:m>
                  <a:endParaRPr lang="en-US" sz="2000" dirty="0" smtClean="0"/>
                </a:p>
              </p:txBody>
            </p:sp>
          </mc:Choice>
          <mc:Fallback xmlns="">
            <p:sp>
              <p:nvSpPr>
                <p:cNvPr id="30" name="TextBox 2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33489" y="4228363"/>
                  <a:ext cx="706704" cy="363736"/>
                </a:xfrm>
                <a:prstGeom prst="rect">
                  <a:avLst/>
                </a:prstGeom>
                <a:blipFill>
                  <a:blip r:embed="rId18"/>
                  <a:stretch>
                    <a:fillRect b="-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Rounded Rectangle 30"/>
                <p:cNvSpPr/>
                <p:nvPr/>
              </p:nvSpPr>
              <p:spPr bwMode="auto">
                <a:xfrm>
                  <a:off x="5217823" y="3374347"/>
                  <a:ext cx="1011208" cy="610824"/>
                </a:xfrm>
                <a:prstGeom prst="roundRect">
                  <a:avLst/>
                </a:prstGeom>
                <a:solidFill>
                  <a:schemeClr val="bg1"/>
                </a:solidFill>
                <a:ln w="38100" cap="flat" cmpd="sng" algn="ctr">
                  <a:solidFill>
                    <a:schemeClr val="accent1">
                      <a:lumMod val="7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nb-NO" sz="20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KeyGen</m:t>
                        </m:r>
                      </m:oMath>
                    </m:oMathPara>
                  </a14:m>
                  <a:endParaRPr kumimoji="0" lang="en-US" sz="200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38" name="Rounded Rectangle 3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217823" y="3374347"/>
                  <a:ext cx="1011208" cy="610824"/>
                </a:xfrm>
                <a:prstGeom prst="roundRect">
                  <a:avLst/>
                </a:prstGeom>
                <a:blipFill>
                  <a:blip r:embed="rId20"/>
                  <a:stretch>
                    <a:fillRect l="-1744"/>
                  </a:stretch>
                </a:blipFill>
                <a:ln w="38100" cap="flat" cmpd="sng" algn="ctr">
                  <a:solidFill>
                    <a:schemeClr val="accent1">
                      <a:lumMod val="7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2" name="Elbow Connector 31"/>
            <p:cNvCxnSpPr>
              <a:stCxn id="26" idx="3"/>
              <a:endCxn id="23" idx="0"/>
            </p:cNvCxnSpPr>
            <p:nvPr/>
          </p:nvCxnSpPr>
          <p:spPr bwMode="auto">
            <a:xfrm>
              <a:off x="6398596" y="4601459"/>
              <a:ext cx="1473924" cy="543680"/>
            </a:xfrm>
            <a:prstGeom prst="bentConnector2">
              <a:avLst/>
            </a:prstGeom>
            <a:solidFill>
              <a:schemeClr val="accent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5" name="Straight Arrow Connector 14"/>
            <p:cNvCxnSpPr>
              <a:stCxn id="16" idx="3"/>
              <a:endCxn id="23" idx="1"/>
            </p:cNvCxnSpPr>
            <p:nvPr/>
          </p:nvCxnSpPr>
          <p:spPr bwMode="auto">
            <a:xfrm>
              <a:off x="4189916" y="5534830"/>
              <a:ext cx="3279320" cy="1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33" name="TextBox 32"/>
              <p:cNvSpPr txBox="1"/>
              <p:nvPr/>
            </p:nvSpPr>
            <p:spPr>
              <a:xfrm>
                <a:off x="628701" y="2029558"/>
                <a:ext cx="2088232" cy="4835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𝑠𝑘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</m:d>
                      <m:groupChr>
                        <m:groupChrPr>
                          <m:chr m:val="←"/>
                          <m:vertJc m:val="bot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KeyGen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701" y="2029558"/>
                <a:ext cx="2088232" cy="483594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Down Arrow 33"/>
          <p:cNvSpPr/>
          <p:nvPr/>
        </p:nvSpPr>
        <p:spPr bwMode="auto">
          <a:xfrm rot="2083956">
            <a:off x="6303632" y="4308630"/>
            <a:ext cx="157798" cy="1851725"/>
          </a:xfrm>
          <a:prstGeom prst="downArrow">
            <a:avLst>
              <a:gd name="adj1" fmla="val 34111"/>
              <a:gd name="adj2" fmla="val 116306"/>
            </a:avLst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742471" y="2990354"/>
                <a:ext cx="3880265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63525" indent="-263525"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𝒮𝒦</m:t>
                    </m:r>
                  </m:oMath>
                </a14:m>
                <a:r>
                  <a:rPr lang="en-US" sz="1600" dirty="0" smtClean="0"/>
                  <a:t> – signing key space (private)</a:t>
                </a:r>
              </a:p>
              <a:p>
                <a:pPr marL="263525" indent="-263525"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𝒱</m:t>
                    </m:r>
                    <m:r>
                      <a:rPr lang="nb-NO" sz="16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𝒦</m:t>
                    </m:r>
                  </m:oMath>
                </a14:m>
                <a:r>
                  <a:rPr lang="en-US" sz="1600" dirty="0"/>
                  <a:t> </a:t>
                </a:r>
                <a:r>
                  <a:rPr lang="en-US" sz="1600" dirty="0" smtClean="0"/>
                  <a:t>– verification </a:t>
                </a:r>
                <a:r>
                  <a:rPr lang="en-US" sz="1600" dirty="0"/>
                  <a:t>key </a:t>
                </a:r>
                <a:r>
                  <a:rPr lang="en-US" sz="1600" dirty="0" smtClean="0"/>
                  <a:t>space (public)</a:t>
                </a:r>
                <a:endParaRPr lang="en-US" sz="1600" dirty="0"/>
              </a:p>
              <a:p>
                <a:pPr marL="263525" indent="-263525"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ℳ</m:t>
                    </m:r>
                  </m:oMath>
                </a14:m>
                <a:r>
                  <a:rPr lang="en-US" sz="1600" dirty="0"/>
                  <a:t> </a:t>
                </a:r>
                <a:r>
                  <a:rPr lang="en-US" sz="1600" dirty="0" smtClean="0"/>
                  <a:t>– message </a:t>
                </a:r>
                <a:r>
                  <a:rPr lang="en-US" sz="1600" dirty="0"/>
                  <a:t>space</a:t>
                </a:r>
              </a:p>
              <a:p>
                <a:pPr marL="263525" indent="-263525"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𝒞</m:t>
                    </m:r>
                  </m:oMath>
                </a14:m>
                <a:r>
                  <a:rPr lang="en-US" sz="1600" dirty="0"/>
                  <a:t> </a:t>
                </a:r>
                <a:r>
                  <a:rPr lang="en-US" sz="1600" dirty="0" smtClean="0"/>
                  <a:t>– ciphertext </a:t>
                </a:r>
                <a:r>
                  <a:rPr lang="en-US" sz="1600" dirty="0"/>
                  <a:t>space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sz="1600" dirty="0" smtClean="0"/>
              </a:p>
              <a:p>
                <a:endParaRPr lang="en-US" sz="1600" dirty="0" smtClean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2471" y="2990354"/>
                <a:ext cx="3880265" cy="1569660"/>
              </a:xfrm>
              <a:prstGeom prst="rect">
                <a:avLst/>
              </a:prstGeom>
              <a:blipFill>
                <a:blip r:embed="rId22"/>
                <a:stretch>
                  <a:fillRect l="-629" t="-11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06302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3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Digital signatures – security: UF-CMA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10</a:t>
            </a:fld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50321106"/>
                  </p:ext>
                </p:extLst>
              </p:nvPr>
            </p:nvGraphicFramePr>
            <p:xfrm>
              <a:off x="623392" y="1244145"/>
              <a:ext cx="3927793" cy="363617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92779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8619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𝐄𝐱</m:t>
                                </m:r>
                                <m:sSubSup>
                                  <m:sSubSupPr>
                                    <m:ctrlPr>
                                      <a:rPr lang="nb-NO" sz="1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sz="1400" b="1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𝐩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nb-NO" sz="14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Σ</m:t>
                                    </m:r>
                                  </m:sub>
                                  <m:sup>
                                    <m:r>
                                      <m:rPr>
                                        <m:sty m:val="p"/>
                                      </m:rPr>
                                      <a:rPr lang="nb-NO" sz="14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uf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–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nb-NO" sz="14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cma</m:t>
                                    </m:r>
                                  </m:sup>
                                </m:sSubSup>
                                <m:d>
                                  <m:dPr>
                                    <m:ctrlPr>
                                      <a:rPr lang="nb-NO" sz="1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249976">
                    <a:tc>
                      <a:txBody>
                        <a:bodyPr/>
                        <a:lstStyle/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𝑠𝑘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𝑣𝑘</m:t>
                                  </m:r>
                                </m:e>
                              </m:d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</a:rPr>
                                <m:t>KeyGen</m:t>
                              </m:r>
                            </m:oMath>
                          </a14:m>
                          <a:endParaRPr lang="nb-NO" sz="14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baseline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baseline="0" smtClean="0">
                                  <a:latin typeface="Cambria Math" panose="02040503050406030204" pitchFamily="18" charset="0"/>
                                  <a:ea typeface="+mn-ea"/>
                                </a:rPr>
                                <m:t>Msgs</m:t>
                              </m:r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</a:rPr>
                                <m:t>←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</m:e>
                              </m:d>
                            </m:oMath>
                          </a14:m>
                          <a:r>
                            <a:rPr lang="nb-NO" sz="1400" b="0" baseline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                          </a:t>
                          </a:r>
                          <a:r>
                            <a:rPr lang="nb-NO" sz="1400" b="0" baseline="0" dirty="0" smtClean="0">
                              <a:solidFill>
                                <a:schemeClr val="accent2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// </a:t>
                          </a:r>
                          <a:r>
                            <a:rPr lang="nb-NO" sz="1400" b="0" baseline="0" dirty="0" err="1" smtClean="0">
                              <a:solidFill>
                                <a:schemeClr val="accent2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bookkeeping</a:t>
                          </a:r>
                          <a:endParaRPr lang="nb-NO" sz="1400" b="0" baseline="0" dirty="0" smtClean="0">
                            <a:solidFill>
                              <a:schemeClr val="accent2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baseline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d>
                                <m:dPr>
                                  <m:ctrlP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nb-NO" sz="1400" b="0" i="1" baseline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sz="1400" b="0" i="1" baseline="0" smtClean="0">
                                          <a:latin typeface="Cambria Math" panose="02040503050406030204" pitchFamily="18" charset="0"/>
                                        </a:rPr>
                                        <m:t>𝑀</m:t>
                                      </m:r>
                                    </m:e>
                                    <m:sup>
                                      <m:r>
                                        <a:rPr lang="nb-NO" sz="1400" b="0" i="1" baseline="0" smtClean="0"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  <m: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  <m:t>, </m:t>
                                  </m:r>
                                  <m:sSup>
                                    <m:sSupPr>
                                      <m:ctrlPr>
                                        <a:rPr lang="nb-NO" sz="1400" b="0" i="1" baseline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sz="1400" b="0" i="1" baseline="0" smtClean="0"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p>
                                      <m:r>
                                        <a:rPr lang="nb-NO" sz="1400" b="0" i="1" baseline="0" smtClean="0"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p>
                                  <m: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  <m:t>𝒮</m:t>
                                  </m:r>
                                  <m:d>
                                    <m:dPr>
                                      <m:ctrlPr>
                                        <a:rPr lang="nb-NO" sz="1400" b="0" i="1" baseline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400" b="0" i="1" baseline="0" smtClean="0">
                                          <a:latin typeface="Cambria Math" panose="02040503050406030204" pitchFamily="18" charset="0"/>
                                        </a:rPr>
                                        <m:t>⋅</m:t>
                                      </m:r>
                                    </m:e>
                                  </m:d>
                                </m:sup>
                              </m:sSup>
                              <m:d>
                                <m:dPr>
                                  <m:ctrlP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  <m:t>𝑣𝑘</m:t>
                                  </m:r>
                                </m:e>
                              </m:d>
                            </m:oMath>
                          </a14:m>
                          <a:endParaRPr lang="nb-NO" sz="1400" b="0" baseline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baseline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baseline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if</a:t>
                          </a:r>
                          <a:r>
                            <a:rPr lang="nb-NO" sz="1400" b="0" baseline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baseline="0" smtClean="0">
                                  <a:latin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baseline="0" smtClean="0">
                                  <a:latin typeface="Cambria Math" panose="02040503050406030204" pitchFamily="18" charset="0"/>
                                </a:rPr>
                                <m:t>Vrfy</m:t>
                              </m:r>
                              <m:d>
                                <m:dPr>
                                  <m:ctrlP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  <m:t>𝑣𝑘</m:t>
                                  </m:r>
                                  <m: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  <m:t>, </m:t>
                                  </m:r>
                                  <m:sSup>
                                    <m:sSupPr>
                                      <m:ctrlPr>
                                        <a:rPr lang="nb-NO" sz="1400" b="0" i="1" baseline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sz="1400" b="0" i="1" baseline="0" smtClean="0">
                                          <a:latin typeface="Cambria Math" panose="02040503050406030204" pitchFamily="18" charset="0"/>
                                        </a:rPr>
                                        <m:t>𝑀</m:t>
                                      </m:r>
                                    </m:e>
                                    <m:sup>
                                      <m:r>
                                        <a:rPr lang="nb-NO" sz="1400" b="0" i="1" baseline="0" smtClean="0"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  <m: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  <m:t>, </m:t>
                                  </m:r>
                                  <m:sSup>
                                    <m:sSupPr>
                                      <m:ctrlPr>
                                        <a:rPr lang="nb-NO" sz="1400" b="0" i="1" baseline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sz="1400" b="0" i="1" baseline="0" smtClean="0"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p>
                                      <m:r>
                                        <a:rPr lang="nb-NO" sz="1400" b="0" i="1" baseline="0" smtClean="0"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oMath>
                          </a14:m>
                          <a:r>
                            <a:rPr lang="nb-NO" sz="14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and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∉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</a:rPr>
                                <m:t>Msgs</m:t>
                              </m:r>
                            </m:oMath>
                          </a14:m>
                          <a:r>
                            <a:rPr lang="nb-NO" sz="1400" b="1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:</a:t>
                          </a: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 </a:t>
                          </a:r>
                          <a:r>
                            <a:rPr lang="nb-NO" sz="1400" b="1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baseline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1</a:t>
                          </a: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baseline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</a:t>
                          </a:r>
                          <a:r>
                            <a:rPr lang="nb-NO" sz="1400" b="1" i="0" baseline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else</a:t>
                          </a: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baseline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 </a:t>
                          </a:r>
                          <a:r>
                            <a:rPr lang="nb-NO" sz="1400" b="1" i="0" baseline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baseline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0</a:t>
                          </a:r>
                          <a:endParaRPr lang="nb-NO" sz="14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𝒮</m:t>
                                </m:r>
                                <m:d>
                                  <m:d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𝑀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nb-NO" sz="14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---------------------------------</a:t>
                          </a: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</a:rPr>
                                <m:t>Sign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𝑠𝑘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</a:rPr>
                                <m:t>Msgs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</a:rPr>
                                <m:t>add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oMath>
                          </a14:m>
                          <a:endParaRPr lang="nb-NO" sz="14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endParaRPr lang="nb-NO" sz="14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50321106"/>
                  </p:ext>
                </p:extLst>
              </p:nvPr>
            </p:nvGraphicFramePr>
            <p:xfrm>
              <a:off x="623392" y="1244145"/>
              <a:ext cx="3927793" cy="363617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92779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86195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55" t="-1587" r="-310" b="-85079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249976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55" t="-11985" r="-310" b="-37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ounded Rectangle 4"/>
              <p:cNvSpPr/>
              <p:nvPr/>
            </p:nvSpPr>
            <p:spPr bwMode="auto">
              <a:xfrm>
                <a:off x="5177317" y="4869260"/>
                <a:ext cx="6481415" cy="1289478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b="1" dirty="0" smtClean="0"/>
                  <a:t>Definition: </a:t>
                </a:r>
                <a:r>
                  <a:rPr lang="nb-NO" dirty="0" smtClean="0"/>
                  <a:t>The </a:t>
                </a:r>
                <a:r>
                  <a:rPr lang="nb-NO" b="1" dirty="0" smtClean="0"/>
                  <a:t>UF-CMA-advantage</a:t>
                </a:r>
                <a:r>
                  <a:rPr lang="nb-NO" dirty="0" smtClean="0"/>
                  <a:t> of an adversary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 smtClean="0"/>
                  <a:t> is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 smtClean="0"/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 i="0" smtClean="0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Σ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uf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–</m:t>
                          </m:r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cma</m:t>
                          </m:r>
                        </m:sup>
                      </m:sSubSup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1">
                                  <a:latin typeface="Cambria Math" panose="02040503050406030204" pitchFamily="18" charset="0"/>
                                </a:rPr>
                                <m:t>𝐄𝐱</m:t>
                              </m:r>
                              <m:sSubSup>
                                <m:sSubSup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b="1" i="0">
                                      <a:latin typeface="Cambria Math" panose="02040503050406030204" pitchFamily="18" charset="0"/>
                                    </a:rPr>
                                    <m:t>𝐩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nb-NO" b="0">
                                      <a:latin typeface="Cambria Math" panose="02040503050406030204" pitchFamily="18" charset="0"/>
                                    </a:rPr>
                                    <m:t>Σ</m:t>
                                  </m:r>
                                </m:sub>
                                <m:sup>
                                  <m:r>
                                    <m:rPr>
                                      <m:sty m:val="p"/>
                                    </m:rPr>
                                    <a:rPr lang="nb-NO" b="0" i="0" smtClean="0">
                                      <a:latin typeface="Cambria Math" panose="02040503050406030204" pitchFamily="18" charset="0"/>
                                    </a:rPr>
                                    <m:t>uf</m:t>
                                  </m:r>
                                  <m:r>
                                    <a:rPr lang="nb-NO" b="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–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nb-NO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cma</m:t>
                                  </m:r>
                                </m:sup>
                              </m:sSubSup>
                              <m:d>
                                <m:dPr>
                                  <m:ctrlP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</m:d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⇒</m:t>
                              </m:r>
                              <m: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Rounded 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177317" y="4869260"/>
                <a:ext cx="6481415" cy="1289478"/>
              </a:xfrm>
              <a:prstGeom prst="round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Arrow Connector 5"/>
          <p:cNvCxnSpPr/>
          <p:nvPr/>
        </p:nvCxnSpPr>
        <p:spPr bwMode="auto">
          <a:xfrm flipH="1">
            <a:off x="7697945" y="2869191"/>
            <a:ext cx="1440160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7896087" y="2509151"/>
                <a:ext cx="99054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nb-NO" sz="16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dirty="0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6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600" b="0" i="1" dirty="0" smtClean="0">
                          <a:latin typeface="Cambria Math" panose="02040503050406030204" pitchFamily="18" charset="0"/>
                        </a:rPr>
                        <m:t>, …</m:t>
                      </m:r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6087" y="2509151"/>
                <a:ext cx="990547" cy="338554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Arrow Connector 7"/>
          <p:cNvCxnSpPr/>
          <p:nvPr/>
        </p:nvCxnSpPr>
        <p:spPr bwMode="auto">
          <a:xfrm>
            <a:off x="7680176" y="3013207"/>
            <a:ext cx="1422371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7925516" y="3013207"/>
                <a:ext cx="98501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nb-NO" sz="16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dirty="0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nb-NO" sz="16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600" b="0" i="1" dirty="0" smtClean="0">
                          <a:latin typeface="Cambria Math" panose="02040503050406030204" pitchFamily="18" charset="0"/>
                        </a:rPr>
                        <m:t>, …</m:t>
                      </m:r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25516" y="3013207"/>
                <a:ext cx="985018" cy="338554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2229" y="2605109"/>
            <a:ext cx="1156578" cy="71024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10586719" y="2369025"/>
                <a:ext cx="120291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Sign</m:t>
                      </m:r>
                      <m:r>
                        <a:rPr lang="nb-NO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𝑠𝑘</m:t>
                      </m:r>
                      <m:r>
                        <a:rPr lang="nb-NO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, ⋅) </m:t>
                      </m:r>
                    </m:oMath>
                  </m:oMathPara>
                </a14:m>
                <a:endParaRPr lang="en-US" dirty="0" smtClean="0">
                  <a:solidFill>
                    <a:schemeClr val="accent6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86719" y="2369025"/>
                <a:ext cx="1202913" cy="369332"/>
              </a:xfrm>
              <a:prstGeom prst="rect">
                <a:avLst/>
              </a:prstGeom>
              <a:blipFill rotWithShape="0">
                <a:blip r:embed="rId7"/>
                <a:stretch>
                  <a:fillRect l="-1015" b="-1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/>
          <p:cNvSpPr txBox="1"/>
          <p:nvPr/>
        </p:nvSpPr>
        <p:spPr>
          <a:xfrm>
            <a:off x="9362641" y="1214205"/>
            <a:ext cx="15578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u="sng" dirty="0" smtClean="0"/>
              <a:t>Challenger  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639" t="12598" r="25780" b="12538"/>
          <a:stretch/>
        </p:blipFill>
        <p:spPr>
          <a:xfrm flipH="1">
            <a:off x="6251270" y="2364266"/>
            <a:ext cx="1079611" cy="135276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9480376" y="1700110"/>
                <a:ext cx="1882567" cy="4401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𝑠𝑘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𝑣𝑘</m:t>
                          </m:r>
                        </m:e>
                      </m:d>
                      <m:groupChr>
                        <m:groupChrPr>
                          <m:chr m:val="←"/>
                          <m:vertJc m:val="bot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KeyGen</m:t>
                      </m:r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80376" y="1700110"/>
                <a:ext cx="1882567" cy="440120"/>
              </a:xfrm>
              <a:prstGeom prst="rect">
                <a:avLst/>
              </a:prstGeom>
              <a:blipFill rotWithShape="0">
                <a:blip r:embed="rId10"/>
                <a:stretch>
                  <a:fillRect b="-44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Arrow Connector 31"/>
          <p:cNvCxnSpPr/>
          <p:nvPr/>
        </p:nvCxnSpPr>
        <p:spPr bwMode="auto">
          <a:xfrm>
            <a:off x="7680176" y="1988840"/>
            <a:ext cx="1368152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dash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8105822" y="1614315"/>
                <a:ext cx="51686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𝑣𝑘</m:t>
                      </m:r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05822" y="1614315"/>
                <a:ext cx="516860" cy="338554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Oval Callout 33"/>
              <p:cNvSpPr/>
              <p:nvPr/>
            </p:nvSpPr>
            <p:spPr bwMode="auto">
              <a:xfrm>
                <a:off x="5554088" y="1384374"/>
                <a:ext cx="1164832" cy="631472"/>
              </a:xfrm>
              <a:prstGeom prst="wedgeEllipseCallout">
                <a:avLst>
                  <a:gd name="adj1" fmla="val 39249"/>
                  <a:gd name="adj2" fmla="val 88764"/>
                </a:avLst>
              </a:prstGeom>
              <a:solidFill>
                <a:srgbClr val="FEE9E6"/>
              </a:solidFill>
              <a:ln w="5715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 wrap="none"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, 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34" name="Oval Callout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54088" y="1384374"/>
                <a:ext cx="1164832" cy="631472"/>
              </a:xfrm>
              <a:prstGeom prst="wedgeEllipseCallout">
                <a:avLst>
                  <a:gd name="adj1" fmla="val 39249"/>
                  <a:gd name="adj2" fmla="val 88764"/>
                </a:avLst>
              </a:prstGeom>
              <a:blipFill>
                <a:blip r:embed="rId12"/>
                <a:stretch>
                  <a:fillRect/>
                </a:stretch>
              </a:blipFill>
              <a:ln w="5715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6316583" y="3928559"/>
                <a:ext cx="441901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600" dirty="0" smtClean="0"/>
                  <a:t> has </a:t>
                </a:r>
                <a:r>
                  <a:rPr lang="en-US" sz="1600" b="1" dirty="0" smtClean="0"/>
                  <a:t>forged </a:t>
                </a:r>
                <a:r>
                  <a:rPr lang="en-US" sz="1600" dirty="0" smtClean="0"/>
                  <a:t>a signature if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1600" dirty="0" smtClean="0"/>
                  <a:t> is valid for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6583" y="3928559"/>
                <a:ext cx="4419018" cy="338554"/>
              </a:xfrm>
              <a:prstGeom prst="rect">
                <a:avLst/>
              </a:prstGeom>
              <a:blipFill>
                <a:blip r:embed="rId13"/>
                <a:stretch>
                  <a:fillRect t="-5357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57601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  <p:bldP spid="9" grpId="0"/>
      <p:bldP spid="11" grpId="0"/>
      <p:bldP spid="33" grpId="0"/>
      <p:bldP spid="34" grpId="0" animBg="1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2207568" y="5229200"/>
            <a:ext cx="7751762" cy="763115"/>
          </a:xfrm>
        </p:spPr>
        <p:txBody>
          <a:bodyPr/>
          <a:lstStyle/>
          <a:p>
            <a:pPr algn="ctr"/>
            <a:r>
              <a:rPr lang="en-US" sz="3200" dirty="0" smtClean="0"/>
              <a:t>RSA signatures</a:t>
            </a:r>
            <a:endParaRPr lang="en-US" sz="32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11630025" y="6386513"/>
            <a:ext cx="561975" cy="325437"/>
          </a:xfrm>
        </p:spPr>
        <p:txBody>
          <a:bodyPr/>
          <a:lstStyle/>
          <a:p>
            <a:fld id="{F6590AF8-4F64-4D1C-B3C4-F65976908F52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5" name="Picture 4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1603" y="1556792"/>
            <a:ext cx="3383692" cy="3383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1240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Textbook RSA signatures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12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5345440" y="2917892"/>
                <a:ext cx="127938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sup>
                      </m:sSup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mod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⁡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en-US" b="0" dirty="0" smtClean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5440" y="2917892"/>
                <a:ext cx="1279389" cy="276999"/>
              </a:xfrm>
              <a:prstGeom prst="rect">
                <a:avLst/>
              </a:prstGeom>
              <a:blipFill>
                <a:blip r:embed="rId2"/>
                <a:stretch>
                  <a:fillRect l="-4286"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140681" y="1571358"/>
                <a:ext cx="1270010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b="0" i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</m:oMath>
                  </m:oMathPara>
                </a14:m>
                <a:endParaRPr lang="en-US" sz="2000" b="0" dirty="0" smtClean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0681" y="1571358"/>
                <a:ext cx="1270010" cy="307777"/>
              </a:xfrm>
              <a:prstGeom prst="rect">
                <a:avLst/>
              </a:prstGeom>
              <a:blipFill>
                <a:blip r:embed="rId3"/>
                <a:stretch>
                  <a:fillRect l="-4808" b="-3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5118951" y="2850840"/>
                <a:ext cx="144016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pc="-30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𝑒</m:t>
                      </m:r>
                    </m:oMath>
                  </m:oMathPara>
                </a14:m>
                <a:endParaRPr lang="en-US" sz="1400" b="0" spc="-300" dirty="0" smtClean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18951" y="2850840"/>
                <a:ext cx="144016" cy="215444"/>
              </a:xfrm>
              <a:prstGeom prst="rect">
                <a:avLst/>
              </a:prstGeom>
              <a:blipFill>
                <a:blip r:embed="rId4"/>
                <a:stretch>
                  <a:fillRect l="-347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4787484" y="2917891"/>
                <a:ext cx="482138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1600" b="0" dirty="0" smtClean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7484" y="2917891"/>
                <a:ext cx="482138" cy="276999"/>
              </a:xfrm>
              <a:prstGeom prst="rect">
                <a:avLst/>
              </a:prstGeom>
              <a:blipFill>
                <a:blip r:embed="rId5"/>
                <a:stretch>
                  <a:fillRect b="-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5795776" y="2848492"/>
                <a:ext cx="144016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pc="-30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𝑒</m:t>
                      </m:r>
                    </m:oMath>
                  </m:oMathPara>
                </a14:m>
                <a:endParaRPr lang="en-US" sz="1400" b="0" spc="-300" dirty="0" smtClean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5776" y="2848492"/>
                <a:ext cx="144016" cy="215444"/>
              </a:xfrm>
              <a:prstGeom prst="rect">
                <a:avLst/>
              </a:prstGeom>
              <a:blipFill>
                <a:blip r:embed="rId6"/>
                <a:stretch>
                  <a:fillRect l="-347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54775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Textbook RSA </a:t>
            </a:r>
            <a:r>
              <a:rPr lang="en-US" dirty="0" smtClean="0"/>
              <a:t>signatures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13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5345440" y="2917892"/>
                <a:ext cx="127938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sup>
                      </m:sSup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mod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⁡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en-US" b="0" dirty="0" smtClean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5440" y="2917892"/>
                <a:ext cx="1279389" cy="276999"/>
              </a:xfrm>
              <a:prstGeom prst="rect">
                <a:avLst/>
              </a:prstGeom>
              <a:blipFill>
                <a:blip r:embed="rId2"/>
                <a:stretch>
                  <a:fillRect l="-4286"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140681" y="1571358"/>
                <a:ext cx="1270010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b="0" i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</m:oMath>
                  </m:oMathPara>
                </a14:m>
                <a:endParaRPr lang="en-US" sz="2000" b="0" dirty="0" smtClean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0681" y="1571358"/>
                <a:ext cx="1270010" cy="307777"/>
              </a:xfrm>
              <a:prstGeom prst="rect">
                <a:avLst/>
              </a:prstGeom>
              <a:blipFill>
                <a:blip r:embed="rId3"/>
                <a:stretch>
                  <a:fillRect l="-4808" b="-3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5129593" y="2848616"/>
                <a:ext cx="251328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pc="-3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sz="1400" b="0" spc="-300" dirty="0" smtClean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29593" y="2848616"/>
                <a:ext cx="251328" cy="215444"/>
              </a:xfrm>
              <a:prstGeom prst="rect">
                <a:avLst/>
              </a:prstGeom>
              <a:blipFill>
                <a:blip r:embed="rId4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698622" y="2848616"/>
                <a:ext cx="251328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pc="-3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sz="1400" b="0" spc="-300" dirty="0" smtClean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8622" y="2848616"/>
                <a:ext cx="251328" cy="215444"/>
              </a:xfrm>
              <a:prstGeom prst="rect">
                <a:avLst/>
              </a:prstGeom>
              <a:blipFill>
                <a:blip r:embed="rId5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4787484" y="2917891"/>
                <a:ext cx="482138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𝜎</m:t>
                      </m:r>
                    </m:oMath>
                  </m:oMathPara>
                </a14:m>
                <a:endParaRPr lang="en-US" sz="1600" b="0" dirty="0" smtClean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7484" y="2917891"/>
                <a:ext cx="482138" cy="276999"/>
              </a:xfrm>
              <a:prstGeom prst="rect">
                <a:avLst/>
              </a:prstGeom>
              <a:blipFill>
                <a:blip r:embed="rId6"/>
                <a:stretch>
                  <a:fillRect b="-2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5118951" y="2850840"/>
                <a:ext cx="144016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pc="-30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𝑒</m:t>
                      </m:r>
                    </m:oMath>
                  </m:oMathPara>
                </a14:m>
                <a:endParaRPr lang="en-US" sz="1400" b="0" spc="-300" dirty="0" smtClean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18951" y="2850840"/>
                <a:ext cx="144016" cy="215444"/>
              </a:xfrm>
              <a:prstGeom prst="rect">
                <a:avLst/>
              </a:prstGeom>
              <a:blipFill>
                <a:blip r:embed="rId7"/>
                <a:stretch>
                  <a:fillRect l="-347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4421687" y="2917890"/>
                <a:ext cx="482138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𝜎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600" b="0" dirty="0" smtClean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1687" y="2917890"/>
                <a:ext cx="482138" cy="276999"/>
              </a:xfrm>
              <a:prstGeom prst="rect">
                <a:avLst/>
              </a:prstGeom>
              <a:blipFill>
                <a:blip r:embed="rId8"/>
                <a:stretch>
                  <a:fillRect l="-1266" b="-2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43056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Textbook RSA </a:t>
            </a:r>
            <a:r>
              <a:rPr lang="en-US" dirty="0" smtClean="0"/>
              <a:t>signatures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14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5345440" y="2917892"/>
                <a:ext cx="127938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sup>
                      </m:sSup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mod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⁡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en-US" b="0" dirty="0" smtClean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5440" y="2917892"/>
                <a:ext cx="1279389" cy="276999"/>
              </a:xfrm>
              <a:prstGeom prst="rect">
                <a:avLst/>
              </a:prstGeom>
              <a:blipFill>
                <a:blip r:embed="rId2"/>
                <a:stretch>
                  <a:fillRect l="-4286"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140681" y="1571358"/>
                <a:ext cx="1270010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b="0" i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</m:oMath>
                  </m:oMathPara>
                </a14:m>
                <a:endParaRPr lang="en-US" sz="2000" b="0" dirty="0" smtClean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0681" y="1571358"/>
                <a:ext cx="1270010" cy="307777"/>
              </a:xfrm>
              <a:prstGeom prst="rect">
                <a:avLst/>
              </a:prstGeom>
              <a:blipFill>
                <a:blip r:embed="rId3"/>
                <a:stretch>
                  <a:fillRect l="-4808" b="-3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701800" y="2848616"/>
                <a:ext cx="251328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pc="-3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sz="1400" b="0" spc="-300" dirty="0" smtClean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1800" y="2848616"/>
                <a:ext cx="251328" cy="215444"/>
              </a:xfrm>
              <a:prstGeom prst="rect">
                <a:avLst/>
              </a:prstGeom>
              <a:blipFill>
                <a:blip r:embed="rId4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4955976" y="2917891"/>
                <a:ext cx="482138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𝜎</m:t>
                      </m:r>
                    </m:oMath>
                  </m:oMathPara>
                </a14:m>
                <a:endParaRPr lang="en-US" sz="1600" b="0" dirty="0" smtClean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5976" y="2917891"/>
                <a:ext cx="482138" cy="276999"/>
              </a:xfrm>
              <a:prstGeom prst="rect">
                <a:avLst/>
              </a:prstGeom>
              <a:blipFill>
                <a:blip r:embed="rId5"/>
                <a:stretch>
                  <a:fillRect b="-2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4" name="Table 1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73677723"/>
                  </p:ext>
                </p:extLst>
              </p:nvPr>
            </p:nvGraphicFramePr>
            <p:xfrm>
              <a:off x="7968208" y="4151804"/>
              <a:ext cx="2697543" cy="93065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69754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15189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𝐑𝐒𝐀</m:t>
                                </m:r>
                                <m:r>
                                  <a:rPr lang="nb-NO" sz="14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nb-NO" sz="14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𝐒𝐢𝐠𝐧</m:t>
                                </m:r>
                                <m:d>
                                  <m:dPr>
                                    <m:ctrlPr>
                                      <a:rPr lang="nb-NO" sz="1400" b="1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d>
                                      <m:dPr>
                                        <m:ctrlPr>
                                          <a:rPr lang="nb-NO" sz="1400" b="0" i="1" smtClean="0">
                                            <a:solidFill>
                                              <a:sysClr val="windowText" lastClr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1400" b="0" i="1" smtClean="0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  <m:r>
                                          <a:rPr lang="nb-NO" sz="1400" b="0" i="1" smtClean="0">
                                            <a:solidFill>
                                              <a:sysClr val="windowText" lastClr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,</m:t>
                                        </m:r>
                                        <m:r>
                                          <a:rPr lang="nb-NO" sz="1400" b="0" i="1" smtClean="0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𝑑</m:t>
                                        </m:r>
                                      </m:e>
                                    </m:d>
                                    <m:r>
                                      <a:rPr lang="nb-NO" sz="14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 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𝑀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98423">
                    <a:tc>
                      <a:txBody>
                        <a:bodyPr/>
                        <a:lstStyle/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𝜎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𝑀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𝑑</m:t>
                                  </m:r>
                                </m:sup>
                              </m:sSup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 </m:t>
                              </m:r>
                              <m:func>
                                <m:func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nb-NO" sz="1400" b="0" i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mod</m:t>
                                  </m:r>
                                </m:fName>
                                <m:e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𝑁</m:t>
                                  </m:r>
                                </m:e>
                              </m:func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𝜎</m:t>
                              </m:r>
                            </m:oMath>
                          </a14:m>
                          <a:endParaRPr lang="nb-NO" sz="1400" b="0" i="0" dirty="0" smtClean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4" name="Table 1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73677723"/>
                  </p:ext>
                </p:extLst>
              </p:nvPr>
            </p:nvGraphicFramePr>
            <p:xfrm>
              <a:off x="7968208" y="4151804"/>
              <a:ext cx="2697543" cy="93065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69754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32232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226" t="-1818" r="-451" b="-18181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98423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226" t="-57143" r="-451" b="-204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5" name="Table 1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12866593"/>
                  </p:ext>
                </p:extLst>
              </p:nvPr>
            </p:nvGraphicFramePr>
            <p:xfrm>
              <a:off x="738888" y="2718436"/>
              <a:ext cx="2451652" cy="127711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45165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216024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𝐑𝐒𝐀</m:t>
                                </m:r>
                                <m:r>
                                  <a:rPr lang="nb-NO" sz="14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nb-NO" sz="14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𝐕𝐫𝐟𝐲</m:t>
                                </m:r>
                                <m:d>
                                  <m:dPr>
                                    <m:ctrlPr>
                                      <a:rPr lang="nb-NO" sz="1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d>
                                      <m:dPr>
                                        <m:ctrlPr>
                                          <a:rPr lang="nb-NO" sz="14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1400" b="0" i="1" smtClean="0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  <m:r>
                                          <a:rPr lang="nb-NO" sz="14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,</m:t>
                                        </m:r>
                                        <m:r>
                                          <a:rPr lang="nb-NO" sz="1400" b="0" i="1" smtClean="0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𝑒</m:t>
                                        </m:r>
                                      </m:e>
                                    </m:d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 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𝑀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𝜎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i="0" dirty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872960">
                    <a:tc>
                      <a:txBody>
                        <a:bodyPr/>
                        <a:lstStyle/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if</a:t>
                          </a: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𝜎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𝑒</m:t>
                                  </m:r>
                                </m:sup>
                              </m:sSup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=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𝑀</m:t>
                              </m:r>
                              <m:func>
                                <m:func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nb-NO" sz="1400" b="0" i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mod</m:t>
                                  </m:r>
                                </m:fName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𝑁</m:t>
                                  </m:r>
                                </m:e>
                              </m:func>
                            </m:oMath>
                          </a14:m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then</a:t>
                          </a: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</a:t>
                          </a:r>
                          <a:r>
                            <a:rPr lang="nb-NO" sz="1400" b="1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1</m:t>
                              </m:r>
                            </m:oMath>
                          </a14:m>
                          <a:endParaRPr lang="nb-NO" sz="1400" b="0" i="0" dirty="0" smtClean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else</a:t>
                          </a: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baseline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baseline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return </a:t>
                          </a:r>
                          <a:r>
                            <a:rPr lang="nb-NO" sz="1400" b="0" i="0" baseline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0</a:t>
                          </a:r>
                          <a:endParaRPr lang="nb-NO" sz="1400" b="0" i="0" dirty="0" smtClean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5" name="Table 1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12866593"/>
                  </p:ext>
                </p:extLst>
              </p:nvPr>
            </p:nvGraphicFramePr>
            <p:xfrm>
              <a:off x="738888" y="2718436"/>
              <a:ext cx="2451652" cy="127711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45165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32232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0"/>
                          <a:stretch>
                            <a:fillRect l="-248" t="-1818" r="-496" b="-3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944880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0"/>
                          <a:stretch>
                            <a:fillRect l="-248" t="-35897" r="-496" b="-576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6" name="Table 2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86468266"/>
                  </p:ext>
                </p:extLst>
              </p:nvPr>
            </p:nvGraphicFramePr>
            <p:xfrm>
              <a:off x="7968208" y="1100140"/>
              <a:ext cx="3612526" cy="283291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61252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11709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𝐑𝐒𝐀</m:t>
                                </m:r>
                                <m:r>
                                  <a:rPr lang="nb-NO" sz="14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nb-NO" sz="14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𝐊𝐞𝐲𝐆𝐞𝐧</m:t>
                                </m:r>
                              </m:oMath>
                            </m:oMathPara>
                          </a14:m>
                          <a:endParaRPr lang="en-US" sz="140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2521206">
                    <a:tc>
                      <a:txBody>
                        <a:bodyPr/>
                        <a:lstStyle/>
                        <a:p>
                          <a:pPr marL="355600" marR="0" indent="-3556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𝑝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,</m:t>
                              </m:r>
                              <m:r>
                                <a:rPr lang="nb-NO" sz="1400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𝑞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</m:oMath>
                          </a14:m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two</a:t>
                          </a:r>
                          <a:r>
                            <a:rPr lang="nb-NO" sz="1400" b="0" i="0" baseline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random prime</a:t>
                          </a:r>
                          <a:r>
                            <a:rPr lang="nb-NO" sz="1400" b="0" i="0" baseline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numbers</a:t>
                          </a: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</a:t>
                          </a: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𝑛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r>
                                <a:rPr lang="nb-NO" sz="1400" b="0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𝑝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⋅</m:t>
                              </m:r>
                              <m:r>
                                <a:rPr lang="nb-NO" sz="1400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𝑞</m:t>
                              </m:r>
                            </m:oMath>
                          </a14:m>
                          <a:endParaRPr lang="nb-NO" sz="1400" b="0" i="0" dirty="0" smtClean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𝜙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</m:d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𝑝</m:t>
                                  </m:r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 smtClean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choose</a:t>
                          </a: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𝑒</m:t>
                              </m:r>
                            </m:oMath>
                          </a14:m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such that</a:t>
                          </a:r>
                          <a:r>
                            <a:rPr lang="nb-NO" sz="1400" b="0" i="0" baseline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nb-NO" sz="1400" b="0" i="1" baseline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nb-NO" sz="1400" b="0" i="0" baseline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gcd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nb-NO" sz="1400" b="0" i="1" baseline="0" smtClean="0">
                                          <a:solidFill>
                                            <a:sysClr val="windowText" lastClr="0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400" b="0" i="1" baseline="0" smtClean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𝑒</m:t>
                                      </m:r>
                                      <m:r>
                                        <a:rPr lang="nb-NO" sz="1400" b="0" i="1" baseline="0" smtClean="0">
                                          <a:solidFill>
                                            <a:sysClr val="windowText" lastClr="0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, </m:t>
                                      </m:r>
                                      <m:r>
                                        <a:rPr lang="nb-NO" sz="1400" b="0" i="1" baseline="0" smtClean="0">
                                          <a:solidFill>
                                            <a:sysClr val="windowText" lastClr="0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𝜙</m:t>
                                      </m:r>
                                      <m:d>
                                        <m:dPr>
                                          <m:ctrlPr>
                                            <a:rPr lang="nb-NO" sz="1400" b="0" i="1" baseline="0" smtClean="0">
                                              <a:solidFill>
                                                <a:sysClr val="windowText" lastClr="0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nb-NO" sz="1400" b="0" i="1" baseline="0" smtClean="0">
                                              <a:solidFill>
                                                <a:srgbClr val="7030A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  <m:t>𝑛</m:t>
                                          </m:r>
                                        </m:e>
                                      </m:d>
                                    </m:e>
                                  </m:d>
                                  <m:r>
                                    <a:rPr lang="nb-NO" sz="1400" b="0" i="1" baseline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=1 </m:t>
                                  </m:r>
                                </m:e>
                              </m:func>
                            </m:oMath>
                          </a14:m>
                          <a:endParaRPr lang="nb-NO" sz="1400" b="0" i="0" dirty="0" smtClean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𝑑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−1</m:t>
                                  </m:r>
                                </m:sup>
                              </m:sSup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 </m:t>
                              </m:r>
                              <m:func>
                                <m:func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nb-NO" sz="1400" b="0" i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mod</m:t>
                                  </m:r>
                                </m:fName>
                                <m:e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𝜙</m:t>
                                  </m:r>
                                  <m:d>
                                    <m:dPr>
                                      <m:ctrlPr>
                                        <a:rPr lang="nb-NO" sz="1400" b="0" i="1" smtClean="0">
                                          <a:solidFill>
                                            <a:sysClr val="windowText" lastClr="0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400" b="0" i="1" smtClean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</m:d>
                                </m:e>
                              </m:func>
                            </m:oMath>
                          </a14:m>
                          <a:endParaRPr lang="nb-NO" sz="1400" b="0" i="0" dirty="0" smtClean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𝑠𝑘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𝑑</m:t>
                                  </m:r>
                                </m:e>
                              </m:d>
                            </m:oMath>
                          </a14:m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𝑝𝑘</m:t>
                              </m:r>
                              <m:r>
                                <a:rPr lang="nb-NO" sz="1400" b="0" i="1" dirty="0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d>
                                <m:dPr>
                                  <m:ctrlPr>
                                    <a:rPr lang="nb-NO" sz="1400" b="0" i="1" dirty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dirty="0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nb-NO" sz="1400" b="0" i="1" dirty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400" b="0" i="1" dirty="0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𝑒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 smtClean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(</m:t>
                              </m:r>
                              <m:r>
                                <a:rPr lang="nb-NO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𝑠𝑘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, </m:t>
                              </m:r>
                              <m:r>
                                <a:rPr lang="nb-NO" sz="14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𝑝𝑘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endParaRPr lang="nb-NO" sz="1400" b="0" i="0" dirty="0" smtClean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6" name="Table 2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86468266"/>
                  </p:ext>
                </p:extLst>
              </p:nvPr>
            </p:nvGraphicFramePr>
            <p:xfrm>
              <a:off x="7968208" y="1100140"/>
              <a:ext cx="3612526" cy="283291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61252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11709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169" t="-1961" r="-337" b="-81764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2521206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169" t="-12530" r="-337" b="-48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27" name="Picture 2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514835" y="2796741"/>
            <a:ext cx="524436" cy="976486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6096" y="2818011"/>
            <a:ext cx="429815" cy="807069"/>
          </a:xfrm>
          <a:prstGeom prst="rect">
            <a:avLst/>
          </a:prstGeom>
        </p:spPr>
      </p:pic>
      <p:cxnSp>
        <p:nvCxnSpPr>
          <p:cNvPr id="29" name="Straight Arrow Connector 28"/>
          <p:cNvCxnSpPr/>
          <p:nvPr/>
        </p:nvCxnSpPr>
        <p:spPr bwMode="auto">
          <a:xfrm>
            <a:off x="4203894" y="3284984"/>
            <a:ext cx="268419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triangle" w="lg" len="lg"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4662327" y="2915797"/>
                <a:ext cx="482138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1600" b="0" dirty="0" smtClean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2327" y="2915797"/>
                <a:ext cx="482138" cy="276999"/>
              </a:xfrm>
              <a:prstGeom prst="rect">
                <a:avLst/>
              </a:prstGeom>
              <a:blipFill>
                <a:blip r:embed="rId15"/>
                <a:stretch>
                  <a:fillRect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47736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Textbook RSA signatures</a:t>
            </a:r>
            <a:r>
              <a:rPr lang="en-US" dirty="0"/>
              <a:t> </a:t>
            </a:r>
            <a:r>
              <a:rPr lang="en-US" dirty="0" smtClean="0"/>
              <a:t>– (in)security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15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Table 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59963083"/>
                  </p:ext>
                </p:extLst>
              </p:nvPr>
            </p:nvGraphicFramePr>
            <p:xfrm>
              <a:off x="923067" y="1164425"/>
              <a:ext cx="4047480" cy="148837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04748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14883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400" b="1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b="1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𝑨</m:t>
                                    </m:r>
                                  </m:e>
                                  <m:sub>
                                    <m:r>
                                      <a:rPr lang="nb-NO" sz="1400" b="1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sub>
                                </m:sSub>
                                <m:r>
                                  <a:rPr lang="nb-NO" sz="1400" b="1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nb-NO" sz="1400" b="1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𝒏</m:t>
                                </m:r>
                                <m:r>
                                  <a:rPr lang="nb-NO" sz="1400" b="1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nb-NO" sz="1400" b="1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𝒆</m:t>
                                </m:r>
                                <m:r>
                                  <a:rPr lang="nb-NO" sz="1400" b="1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400" dirty="0">
                            <a:solidFill>
                              <a:schemeClr val="bg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85879">
                    <a:tc>
                      <a:txBody>
                        <a:bodyPr/>
                        <a:lstStyle/>
                        <a:p>
                          <a:pPr marL="354013" marR="0" indent="-354013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sSubSup>
                                <m:sSub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sz="1400" b="1" i="1" smtClean="0">
                                      <a:latin typeface="Cambria Math" panose="02040503050406030204" pitchFamily="18" charset="0"/>
                                    </a:rPr>
                                    <m:t>𝒁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bSup>
                            </m:oMath>
                          </a14:m>
                          <a:r>
                            <a:rPr lang="nb-NO" sz="14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354013" marR="0" indent="-354013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sup>
                              </m:sSu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func>
                                <m:func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nb-NO" sz="1400" b="0" i="0" smtClean="0">
                                      <a:latin typeface="Cambria Math" panose="02040503050406030204" pitchFamily="18" charset="0"/>
                                    </a:rPr>
                                    <m:t>mod</m:t>
                                  </m:r>
                                </m:fName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</m:func>
                            </m:oMath>
                          </a14:m>
                          <a:endParaRPr lang="nb-NO" sz="14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54013" marR="0" indent="-354013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Output </a:t>
                          </a:r>
                          <a14:m>
                            <m:oMath xmlns:m="http://schemas.openxmlformats.org/officeDocument/2006/math"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</m:d>
                            </m:oMath>
                          </a14:m>
                          <a:r>
                            <a:rPr lang="nb-NO" sz="14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Table 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59963083"/>
                  </p:ext>
                </p:extLst>
              </p:nvPr>
            </p:nvGraphicFramePr>
            <p:xfrm>
              <a:off x="923067" y="1164425"/>
              <a:ext cx="4047480" cy="148837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04748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04800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50" t="-4000" r="-301" b="-396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183577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50" t="-26667" r="-301" b="-153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90443629"/>
                  </p:ext>
                </p:extLst>
              </p:nvPr>
            </p:nvGraphicFramePr>
            <p:xfrm>
              <a:off x="923067" y="3235062"/>
              <a:ext cx="4035837" cy="167938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035837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278063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0000"/>
                            </a:lnSpc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400" b="1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b="1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𝑨</m:t>
                                    </m:r>
                                  </m:e>
                                  <m:sub>
                                    <m:r>
                                      <a:rPr lang="nb-NO" sz="1400" b="1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b>
                                </m:sSub>
                                <m:r>
                                  <a:rPr lang="nb-NO" sz="1400" b="1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nb-NO" sz="1400" b="1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𝒏</m:t>
                                </m:r>
                                <m:r>
                                  <a:rPr lang="nb-NO" sz="1400" b="1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nb-NO" sz="1400" b="1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𝒆</m:t>
                                </m:r>
                                <m:r>
                                  <a:rPr lang="nb-NO" sz="1400" b="1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400" dirty="0">
                            <a:solidFill>
                              <a:schemeClr val="bg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85879">
                    <a:tc>
                      <a:txBody>
                        <a:bodyPr/>
                        <a:lstStyle/>
                        <a:p>
                          <a:pPr marL="354013" marR="0" indent="-354013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baseline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0" dirty="0" err="1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Pick</a:t>
                          </a:r>
                          <a:r>
                            <a:rPr lang="nb-NO" sz="1400" b="0" baseline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arbitrary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</a:rPr>
                                <m:t>∈</m:t>
                              </m:r>
                              <m:sSubSup>
                                <m:sSubSupPr>
                                  <m:ctrlP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sz="1400" b="1" i="1" baseline="0" smtClean="0">
                                      <a:latin typeface="Cambria Math" panose="02040503050406030204" pitchFamily="18" charset="0"/>
                                    </a:rPr>
                                    <m:t>𝒁</m:t>
                                  </m:r>
                                </m:e>
                                <m:sub>
                                  <m: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  <m:sup>
                                  <m: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bSup>
                            </m:oMath>
                          </a14:m>
                          <a:r>
                            <a:rPr lang="nb-NO" sz="14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(different from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𝑀</m:t>
                              </m:r>
                            </m:oMath>
                          </a14:m>
                          <a:r>
                            <a:rPr lang="nb-NO" sz="14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)</a:t>
                          </a:r>
                        </a:p>
                        <a:p>
                          <a:pPr marL="354013" marR="0" indent="-354013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sSubSup>
                                <m:sSub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p>
                              </m:sSubSu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func>
                                <m:func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nb-NO" sz="1400" b="0" i="0" smtClean="0">
                                      <a:latin typeface="Cambria Math" panose="02040503050406030204" pitchFamily="18" charset="0"/>
                                    </a:rPr>
                                    <m:t>mod</m:t>
                                  </m:r>
                                </m:fName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</m:func>
                            </m:oMath>
                          </a14:m>
                          <a:endParaRPr lang="nb-NO" sz="14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54013" marR="0" indent="-354013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Query</a:t>
                          </a:r>
                          <a:r>
                            <a:rPr lang="nb-NO" sz="1400" b="0" i="0" baseline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</a:rPr>
                                <m:t>𝒮</m:t>
                              </m:r>
                              <m:d>
                                <m:dPr>
                                  <m:ctrlP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sz="1400" b="0" i="1" baseline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400" b="0" i="1" baseline="0" smtClean="0">
                                          <a:latin typeface="Cambria Math" panose="02040503050406030204" pitchFamily="18" charset="0"/>
                                        </a:rPr>
                                        <m:t>𝑀</m:t>
                                      </m:r>
                                    </m:e>
                                    <m:sub>
                                      <m:r>
                                        <a:rPr lang="nb-NO" sz="1400" b="0" i="1" baseline="0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d>
                            </m:oMath>
                          </a14:m>
                          <a:r>
                            <a:rPr lang="nb-NO" sz="14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and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</a:rPr>
                                <m:t>𝒮</m:t>
                              </m:r>
                              <m:d>
                                <m:dPr>
                                  <m:ctrlP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sz="1400" b="0" i="1" baseline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400" b="0" i="1" baseline="0" smtClean="0">
                                          <a:latin typeface="Cambria Math" panose="02040503050406030204" pitchFamily="18" charset="0"/>
                                        </a:rPr>
                                        <m:t>𝑀</m:t>
                                      </m:r>
                                    </m:e>
                                    <m:sub>
                                      <m:r>
                                        <a:rPr lang="nb-NO" sz="1400" b="0" i="1" baseline="0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d>
                            </m:oMath>
                          </a14:m>
                          <a:endParaRPr lang="nb-NO" sz="14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54013" marR="0" indent="-354013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Output </a:t>
                          </a:r>
                          <a14:m>
                            <m:oMath xmlns:m="http://schemas.openxmlformats.org/officeDocument/2006/math"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, </m:t>
                                  </m:r>
                                  <m:sSub>
                                    <m:sSubPr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b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⋅</m:t>
                                  </m:r>
                                  <m:sSub>
                                    <m:sSubPr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b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func>
                                    <m:funcPr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nb-NO" sz="1400" b="0" i="0" smtClean="0">
                                          <a:latin typeface="Cambria Math" panose="02040503050406030204" pitchFamily="18" charset="0"/>
                                        </a:rPr>
                                        <m:t>mod</m:t>
                                      </m:r>
                                    </m:fName>
                                    <m:e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</m:func>
                                </m:e>
                              </m:d>
                            </m:oMath>
                          </a14:m>
                          <a:endParaRPr lang="nb-NO" sz="14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90443629"/>
                  </p:ext>
                </p:extLst>
              </p:nvPr>
            </p:nvGraphicFramePr>
            <p:xfrm>
              <a:off x="923067" y="3235062"/>
              <a:ext cx="4035837" cy="167938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035837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04800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51" t="-2000" r="-302" b="-458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374585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51" t="-22467" r="-302" b="-88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127448" y="2781374"/>
                <a:ext cx="136050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 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𝑀</m:t>
                      </m:r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func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7448" y="2781374"/>
                <a:ext cx="1360501" cy="246221"/>
              </a:xfrm>
              <a:prstGeom prst="rect">
                <a:avLst/>
              </a:prstGeom>
              <a:blipFill>
                <a:blip r:embed="rId5"/>
                <a:stretch>
                  <a:fillRect l="-1345" r="-897" b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140177" y="5190791"/>
                <a:ext cx="1945276" cy="3128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sSub>
                                <m:sSub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nb-NO" sz="16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sup>
                      </m:sSup>
                      <m:limUpp>
                        <m:limUp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?</m:t>
                          </m:r>
                        </m:lim>
                      </m:limUp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𝑀</m:t>
                      </m:r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func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0177" y="5190791"/>
                <a:ext cx="1945276" cy="312843"/>
              </a:xfrm>
              <a:prstGeom prst="rect">
                <a:avLst/>
              </a:prstGeom>
              <a:blipFill>
                <a:blip r:embed="rId6"/>
                <a:stretch>
                  <a:fillRect t="-1961" r="-627" b="-137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 rot="20971852">
                <a:off x="5430390" y="1682911"/>
                <a:ext cx="1523238" cy="23762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40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400" b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sz="1400" b="0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RSA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sz="140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uf</m:t>
                          </m:r>
                          <m:r>
                            <a:rPr lang="nb-NO" sz="1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–</m:t>
                          </m:r>
                          <m:r>
                            <m:rPr>
                              <m:sty m:val="p"/>
                            </m:rPr>
                            <a:rPr lang="nb-NO" sz="140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cma</m:t>
                          </m:r>
                        </m:sup>
                      </m:sSubSup>
                      <m:d>
                        <m:dPr>
                          <m:ctrlPr>
                            <a:rPr lang="nb-NO" sz="1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4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nb-NO" sz="14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nb-NO" sz="1400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sz="1400" dirty="0" smtClean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971852">
                <a:off x="5430390" y="1682911"/>
                <a:ext cx="1523238" cy="237629"/>
              </a:xfrm>
              <a:prstGeom prst="rect">
                <a:avLst/>
              </a:prstGeom>
              <a:blipFill>
                <a:blip r:embed="rId7"/>
                <a:stretch>
                  <a:fillRect l="-1969" r="-1181" b="-35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1092627" y="5809122"/>
                <a:ext cx="927242" cy="2681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nb-NO" sz="1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sup>
                              </m:sSubSu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sSubSup>
                                <m:sSub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nb-NO" sz="1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sup>
                              </m:sSubSup>
                            </m:e>
                          </m:d>
                        </m:e>
                        <m:sup>
                          <m:r>
                            <a:rPr lang="nb-NO" sz="1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sup>
                      </m:sSup>
                    </m:oMath>
                  </m:oMathPara>
                </a14:m>
                <a:endParaRPr lang="en-US" sz="1400" dirty="0" smtClean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2627" y="5809122"/>
                <a:ext cx="927242" cy="268150"/>
              </a:xfrm>
              <a:prstGeom prst="rect">
                <a:avLst/>
              </a:prstGeom>
              <a:blipFill>
                <a:blip r:embed="rId8"/>
                <a:stretch>
                  <a:fillRect b="-9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7" name="Table 1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75362041"/>
                  </p:ext>
                </p:extLst>
              </p:nvPr>
            </p:nvGraphicFramePr>
            <p:xfrm>
              <a:off x="7968208" y="4151804"/>
              <a:ext cx="2697543" cy="93065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69754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15189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𝐑𝐒𝐀</m:t>
                                </m:r>
                                <m:r>
                                  <a:rPr lang="nb-NO" sz="14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nb-NO" sz="14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𝐒𝐢𝐠𝐧</m:t>
                                </m:r>
                                <m:d>
                                  <m:dPr>
                                    <m:ctrlPr>
                                      <a:rPr lang="nb-NO" sz="1400" b="1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d>
                                      <m:dPr>
                                        <m:ctrlPr>
                                          <a:rPr lang="nb-NO" sz="1400" b="0" i="1" smtClean="0">
                                            <a:solidFill>
                                              <a:sysClr val="windowText" lastClr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1400" b="0" i="1" smtClean="0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  <m:r>
                                          <a:rPr lang="nb-NO" sz="1400" b="0" i="1" smtClean="0">
                                            <a:solidFill>
                                              <a:sysClr val="windowText" lastClr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,</m:t>
                                        </m:r>
                                        <m:r>
                                          <a:rPr lang="nb-NO" sz="1400" b="0" i="1" smtClean="0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𝑑</m:t>
                                        </m:r>
                                      </m:e>
                                    </m:d>
                                    <m:r>
                                      <a:rPr lang="nb-NO" sz="14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 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𝑀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98423">
                    <a:tc>
                      <a:txBody>
                        <a:bodyPr/>
                        <a:lstStyle/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𝜎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𝑀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𝑑</m:t>
                                  </m:r>
                                </m:sup>
                              </m:sSup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 </m:t>
                              </m:r>
                              <m:func>
                                <m:func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nb-NO" sz="1400" b="0" i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mod</m:t>
                                  </m:r>
                                </m:fName>
                                <m:e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𝑁</m:t>
                                  </m:r>
                                </m:e>
                              </m:func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𝜎</m:t>
                              </m:r>
                            </m:oMath>
                          </a14:m>
                          <a:endParaRPr lang="nb-NO" sz="1400" b="0" i="0" dirty="0" smtClean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7" name="Table 1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75362041"/>
                  </p:ext>
                </p:extLst>
              </p:nvPr>
            </p:nvGraphicFramePr>
            <p:xfrm>
              <a:off x="7968208" y="4151804"/>
              <a:ext cx="2697543" cy="93065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69754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32232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3"/>
                          <a:stretch>
                            <a:fillRect l="-226" t="-1818" r="-451" b="-18181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98423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3"/>
                          <a:stretch>
                            <a:fillRect l="-226" t="-57143" r="-451" b="-204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9" name="Table 1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88025943"/>
                  </p:ext>
                </p:extLst>
              </p:nvPr>
            </p:nvGraphicFramePr>
            <p:xfrm>
              <a:off x="7968208" y="5301208"/>
              <a:ext cx="2698770" cy="127711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69877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216024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𝐑𝐒𝐀</m:t>
                                </m:r>
                                <m:r>
                                  <a:rPr lang="nb-NO" sz="14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nb-NO" sz="14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𝐕𝐫𝐟𝐲</m:t>
                                </m:r>
                                <m:d>
                                  <m:dPr>
                                    <m:ctrlPr>
                                      <a:rPr lang="nb-NO" sz="1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d>
                                      <m:dPr>
                                        <m:ctrlPr>
                                          <a:rPr lang="nb-NO" sz="14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1400" b="0" i="1" smtClean="0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  <m:r>
                                          <a:rPr lang="nb-NO" sz="14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,</m:t>
                                        </m:r>
                                        <m:r>
                                          <a:rPr lang="nb-NO" sz="1400" b="0" i="1" smtClean="0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𝑒</m:t>
                                        </m:r>
                                      </m:e>
                                    </m:d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 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𝑀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𝜎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i="0" dirty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872960">
                    <a:tc>
                      <a:txBody>
                        <a:bodyPr/>
                        <a:lstStyle/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if</a:t>
                          </a: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𝜎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𝑒</m:t>
                                  </m:r>
                                </m:sup>
                              </m:sSup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=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𝑀</m:t>
                              </m:r>
                              <m:func>
                                <m:func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nb-NO" sz="1400" b="0" i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mod</m:t>
                                  </m:r>
                                </m:fName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𝑁</m:t>
                                  </m:r>
                                </m:e>
                              </m:func>
                            </m:oMath>
                          </a14:m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then</a:t>
                          </a: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</a:t>
                          </a:r>
                          <a:r>
                            <a:rPr lang="nb-NO" sz="1400" b="1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1</m:t>
                              </m:r>
                            </m:oMath>
                          </a14:m>
                          <a:endParaRPr lang="nb-NO" sz="1400" b="0" i="0" dirty="0" smtClean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else</a:t>
                          </a: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baseline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baseline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return </a:t>
                          </a:r>
                          <a:r>
                            <a:rPr lang="nb-NO" sz="1400" b="0" i="0" baseline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0</a:t>
                          </a:r>
                          <a:endParaRPr lang="nb-NO" sz="1400" b="0" i="0" dirty="0" smtClean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9" name="Table 1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88025943"/>
                  </p:ext>
                </p:extLst>
              </p:nvPr>
            </p:nvGraphicFramePr>
            <p:xfrm>
              <a:off x="7968208" y="5301208"/>
              <a:ext cx="2698770" cy="127711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69877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32232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4"/>
                          <a:stretch>
                            <a:fillRect l="-226" t="-1818" r="-451" b="-3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944880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4"/>
                          <a:stretch>
                            <a:fillRect l="-226" t="-35897" r="-451" b="-576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0" name="Table 1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2744874"/>
                  </p:ext>
                </p:extLst>
              </p:nvPr>
            </p:nvGraphicFramePr>
            <p:xfrm>
              <a:off x="7968208" y="1100140"/>
              <a:ext cx="3612526" cy="283291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61252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11709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𝐑𝐒𝐀</m:t>
                                </m:r>
                                <m:r>
                                  <a:rPr lang="nb-NO" sz="14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nb-NO" sz="14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𝐊𝐞𝐲𝐆𝐞𝐧</m:t>
                                </m:r>
                              </m:oMath>
                            </m:oMathPara>
                          </a14:m>
                          <a:endParaRPr lang="en-US" sz="140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2521206">
                    <a:tc>
                      <a:txBody>
                        <a:bodyPr/>
                        <a:lstStyle/>
                        <a:p>
                          <a:pPr marL="355600" marR="0" indent="-3556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𝑝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,</m:t>
                              </m:r>
                              <m:r>
                                <a:rPr lang="nb-NO" sz="1400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𝑞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</m:oMath>
                          </a14:m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two</a:t>
                          </a:r>
                          <a:r>
                            <a:rPr lang="nb-NO" sz="1400" b="0" i="0" baseline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random prime</a:t>
                          </a:r>
                          <a:r>
                            <a:rPr lang="nb-NO" sz="1400" b="0" i="0" baseline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numbers</a:t>
                          </a: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</a:t>
                          </a: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𝑛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r>
                                <a:rPr lang="nb-NO" sz="1400" b="0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𝑝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⋅</m:t>
                              </m:r>
                              <m:r>
                                <a:rPr lang="nb-NO" sz="1400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𝑞</m:t>
                              </m:r>
                            </m:oMath>
                          </a14:m>
                          <a:endParaRPr lang="nb-NO" sz="1400" b="0" i="0" dirty="0" smtClean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𝜙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</m:d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𝑝</m:t>
                                  </m:r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 smtClean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choose</a:t>
                          </a: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𝑒</m:t>
                              </m:r>
                            </m:oMath>
                          </a14:m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such that</a:t>
                          </a:r>
                          <a:r>
                            <a:rPr lang="nb-NO" sz="1400" b="0" i="0" baseline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nb-NO" sz="1400" b="0" i="1" baseline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nb-NO" sz="1400" b="0" i="0" baseline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gcd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nb-NO" sz="1400" b="0" i="1" baseline="0" smtClean="0">
                                          <a:solidFill>
                                            <a:sysClr val="windowText" lastClr="0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400" b="0" i="1" baseline="0" smtClean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𝑒</m:t>
                                      </m:r>
                                      <m:r>
                                        <a:rPr lang="nb-NO" sz="1400" b="0" i="1" baseline="0" smtClean="0">
                                          <a:solidFill>
                                            <a:sysClr val="windowText" lastClr="0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, </m:t>
                                      </m:r>
                                      <m:r>
                                        <a:rPr lang="nb-NO" sz="1400" b="0" i="1" baseline="0" smtClean="0">
                                          <a:solidFill>
                                            <a:sysClr val="windowText" lastClr="0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𝜙</m:t>
                                      </m:r>
                                      <m:d>
                                        <m:dPr>
                                          <m:ctrlPr>
                                            <a:rPr lang="nb-NO" sz="1400" b="0" i="1" baseline="0" smtClean="0">
                                              <a:solidFill>
                                                <a:sysClr val="windowText" lastClr="0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nb-NO" sz="1400" b="0" i="1" baseline="0" smtClean="0">
                                              <a:solidFill>
                                                <a:srgbClr val="7030A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  <m:t>𝑛</m:t>
                                          </m:r>
                                        </m:e>
                                      </m:d>
                                    </m:e>
                                  </m:d>
                                  <m:r>
                                    <a:rPr lang="nb-NO" sz="1400" b="0" i="1" baseline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=1 </m:t>
                                  </m:r>
                                </m:e>
                              </m:func>
                            </m:oMath>
                          </a14:m>
                          <a:endParaRPr lang="nb-NO" sz="1400" b="0" i="0" dirty="0" smtClean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𝑑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−1</m:t>
                                  </m:r>
                                </m:sup>
                              </m:sSup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 </m:t>
                              </m:r>
                              <m:func>
                                <m:func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nb-NO" sz="1400" b="0" i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mod</m:t>
                                  </m:r>
                                </m:fName>
                                <m:e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𝜙</m:t>
                                  </m:r>
                                  <m:d>
                                    <m:dPr>
                                      <m:ctrlPr>
                                        <a:rPr lang="nb-NO" sz="1400" b="0" i="1" smtClean="0">
                                          <a:solidFill>
                                            <a:sysClr val="windowText" lastClr="0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400" b="0" i="1" smtClean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</m:d>
                                </m:e>
                              </m:func>
                            </m:oMath>
                          </a14:m>
                          <a:endParaRPr lang="nb-NO" sz="1400" b="0" i="0" dirty="0" smtClean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𝑠𝑘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𝑑</m:t>
                                  </m:r>
                                </m:e>
                              </m:d>
                            </m:oMath>
                          </a14:m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𝑝𝑘</m:t>
                              </m:r>
                              <m:r>
                                <a:rPr lang="nb-NO" sz="1400" b="0" i="1" dirty="0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d>
                                <m:dPr>
                                  <m:ctrlPr>
                                    <a:rPr lang="nb-NO" sz="1400" b="0" i="1" dirty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dirty="0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nb-NO" sz="1400" b="0" i="1" dirty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400" b="0" i="1" dirty="0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𝑒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 smtClean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(</m:t>
                              </m:r>
                              <m:r>
                                <a:rPr lang="nb-NO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𝑠𝑘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, </m:t>
                              </m:r>
                              <m:r>
                                <a:rPr lang="nb-NO" sz="14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𝑝𝑘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endParaRPr lang="nb-NO" sz="1400" b="0" i="0" dirty="0" smtClean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0" name="Table 1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2744874"/>
                  </p:ext>
                </p:extLst>
              </p:nvPr>
            </p:nvGraphicFramePr>
            <p:xfrm>
              <a:off x="7968208" y="1100140"/>
              <a:ext cx="3612526" cy="283291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61252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11709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5"/>
                          <a:stretch>
                            <a:fillRect l="-169" t="-1961" r="-337" b="-81764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2521206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5"/>
                          <a:stretch>
                            <a:fillRect l="-169" t="-12530" r="-337" b="-48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 rot="20971852">
                <a:off x="5428308" y="3961939"/>
                <a:ext cx="1527406" cy="23762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40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400" b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sz="1400" b="0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RSA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sz="140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uf</m:t>
                          </m:r>
                          <m:r>
                            <a:rPr lang="nb-NO" sz="1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–</m:t>
                          </m:r>
                          <m:r>
                            <m:rPr>
                              <m:sty m:val="p"/>
                            </m:rPr>
                            <a:rPr lang="nb-NO" sz="140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cma</m:t>
                          </m:r>
                        </m:sup>
                      </m:sSubSup>
                      <m:d>
                        <m:dPr>
                          <m:ctrlPr>
                            <a:rPr lang="nb-NO" sz="1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4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nb-NO" sz="14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nb-NO" sz="1400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sz="1400" dirty="0" smtClean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971852">
                <a:off x="5428308" y="3961939"/>
                <a:ext cx="1527406" cy="237629"/>
              </a:xfrm>
              <a:prstGeom prst="rect">
                <a:avLst/>
              </a:prstGeom>
              <a:blipFill>
                <a:blip r:embed="rId16"/>
                <a:stretch>
                  <a:fillRect l="-1969" r="-1575" b="-35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1924209" y="5791552"/>
                <a:ext cx="1234312" cy="31624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Sup>
                        <m:sSubSup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nb-NO" sz="140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  <m:r>
                            <a:rPr lang="nb-NO" sz="1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sup>
                      </m:sSubSup>
                      <m:r>
                        <a:rPr lang="nb-NO" sz="1400" i="1">
                          <a:latin typeface="Cambria Math" panose="02040503050406030204" pitchFamily="18" charset="0"/>
                        </a:rPr>
                        <m:t>⋅</m:t>
                      </m:r>
                      <m:sSubSup>
                        <m:sSubSup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nb-NO" sz="140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  <m:r>
                            <a:rPr lang="nb-NO" sz="1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sup>
                      </m:sSubSup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4209" y="5791552"/>
                <a:ext cx="1234312" cy="316240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2958427" y="5806488"/>
                <a:ext cx="1034963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400" i="1">
                          <a:latin typeface="Cambria Math" panose="02040503050406030204" pitchFamily="18" charset="0"/>
                        </a:rPr>
                        <m:t>⋅</m:t>
                      </m:r>
                      <m:sSub>
                        <m:sSub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8427" y="5806488"/>
                <a:ext cx="1034963" cy="307777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3854486" y="5794789"/>
                <a:ext cx="1432123" cy="3097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400" i="1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⋅</m:t>
                      </m:r>
                      <m:sSubSup>
                        <m:sSubSup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bSup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4486" y="5794789"/>
                <a:ext cx="1432123" cy="309765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5128464" y="5810290"/>
                <a:ext cx="1124219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𝑀</m:t>
                      </m:r>
                      <m:func>
                        <m:func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fun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28464" y="5810290"/>
                <a:ext cx="1124219" cy="307777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14"/>
          <p:cNvSpPr/>
          <p:nvPr/>
        </p:nvSpPr>
        <p:spPr bwMode="auto">
          <a:xfrm>
            <a:off x="970618" y="1952975"/>
            <a:ext cx="1818249" cy="323897"/>
          </a:xfrm>
          <a:prstGeom prst="rect">
            <a:avLst/>
          </a:prstGeom>
          <a:solidFill>
            <a:srgbClr val="E6E6E6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2" name="Rectangle 21"/>
          <p:cNvSpPr/>
          <p:nvPr/>
        </p:nvSpPr>
        <p:spPr bwMode="auto">
          <a:xfrm>
            <a:off x="1017019" y="2288571"/>
            <a:ext cx="1818249" cy="306016"/>
          </a:xfrm>
          <a:prstGeom prst="rect">
            <a:avLst/>
          </a:prstGeom>
          <a:solidFill>
            <a:srgbClr val="E6E6E6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3" name="Rectangle 22"/>
          <p:cNvSpPr/>
          <p:nvPr/>
        </p:nvSpPr>
        <p:spPr bwMode="auto">
          <a:xfrm>
            <a:off x="1017019" y="3894335"/>
            <a:ext cx="2073115" cy="323897"/>
          </a:xfrm>
          <a:prstGeom prst="rect">
            <a:avLst/>
          </a:prstGeom>
          <a:solidFill>
            <a:srgbClr val="E6E6E6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4" name="Rectangle 23"/>
          <p:cNvSpPr/>
          <p:nvPr/>
        </p:nvSpPr>
        <p:spPr bwMode="auto">
          <a:xfrm>
            <a:off x="1017020" y="4229931"/>
            <a:ext cx="3278780" cy="306016"/>
          </a:xfrm>
          <a:prstGeom prst="rect">
            <a:avLst/>
          </a:prstGeom>
          <a:solidFill>
            <a:srgbClr val="E6E6E6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7" name="Rectangle 26"/>
          <p:cNvSpPr/>
          <p:nvPr/>
        </p:nvSpPr>
        <p:spPr bwMode="auto">
          <a:xfrm>
            <a:off x="970617" y="4537741"/>
            <a:ext cx="2749119" cy="306016"/>
          </a:xfrm>
          <a:prstGeom prst="rect">
            <a:avLst/>
          </a:prstGeom>
          <a:solidFill>
            <a:srgbClr val="E6E6E6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55864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6" grpId="0"/>
      <p:bldP spid="4" grpId="0"/>
      <p:bldP spid="5" grpId="0"/>
      <p:bldP spid="6" grpId="0"/>
      <p:bldP spid="14" grpId="0"/>
      <p:bldP spid="15" grpId="0" animBg="1"/>
      <p:bldP spid="15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7" grpId="0" animBg="1"/>
      <p:bldP spid="27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Textbook RSA </a:t>
            </a:r>
            <a:r>
              <a:rPr lang="en-US" dirty="0" smtClean="0"/>
              <a:t>signatures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16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4" name="Table 1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73677723"/>
                  </p:ext>
                </p:extLst>
              </p:nvPr>
            </p:nvGraphicFramePr>
            <p:xfrm>
              <a:off x="7968208" y="4151804"/>
              <a:ext cx="2697543" cy="93065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69754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15189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𝐑𝐒𝐀</m:t>
                                </m:r>
                                <m:r>
                                  <a:rPr lang="nb-NO" sz="14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nb-NO" sz="14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𝐒𝐢𝐠𝐧</m:t>
                                </m:r>
                                <m:d>
                                  <m:dPr>
                                    <m:ctrlPr>
                                      <a:rPr lang="nb-NO" sz="1400" b="1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d>
                                      <m:dPr>
                                        <m:ctrlPr>
                                          <a:rPr lang="nb-NO" sz="1400" b="0" i="1" smtClean="0">
                                            <a:solidFill>
                                              <a:sysClr val="windowText" lastClr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1400" b="0" i="1" smtClean="0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  <m:r>
                                          <a:rPr lang="nb-NO" sz="1400" b="0" i="1" smtClean="0">
                                            <a:solidFill>
                                              <a:sysClr val="windowText" lastClr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,</m:t>
                                        </m:r>
                                        <m:r>
                                          <a:rPr lang="nb-NO" sz="1400" b="0" i="1" smtClean="0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𝑑</m:t>
                                        </m:r>
                                      </m:e>
                                    </m:d>
                                    <m:r>
                                      <a:rPr lang="nb-NO" sz="14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 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𝑀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98423">
                    <a:tc>
                      <a:txBody>
                        <a:bodyPr/>
                        <a:lstStyle/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𝜎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𝑀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𝑑</m:t>
                                  </m:r>
                                </m:sup>
                              </m:sSup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 </m:t>
                              </m:r>
                              <m:func>
                                <m:func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nb-NO" sz="1400" b="0" i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mod</m:t>
                                  </m:r>
                                </m:fName>
                                <m:e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𝑁</m:t>
                                  </m:r>
                                </m:e>
                              </m:func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𝜎</m:t>
                              </m:r>
                            </m:oMath>
                          </a14:m>
                          <a:endParaRPr lang="nb-NO" sz="1400" b="0" i="0" dirty="0" smtClean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4" name="Table 1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73677723"/>
                  </p:ext>
                </p:extLst>
              </p:nvPr>
            </p:nvGraphicFramePr>
            <p:xfrm>
              <a:off x="7968208" y="4151804"/>
              <a:ext cx="2697543" cy="93065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69754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32232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226" t="-1818" r="-451" b="-18181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98423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226" t="-57143" r="-451" b="-204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6" name="Table 2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86468266"/>
                  </p:ext>
                </p:extLst>
              </p:nvPr>
            </p:nvGraphicFramePr>
            <p:xfrm>
              <a:off x="7968208" y="1100140"/>
              <a:ext cx="3612526" cy="283291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61252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11709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𝐑𝐒𝐀</m:t>
                                </m:r>
                                <m:r>
                                  <a:rPr lang="nb-NO" sz="14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nb-NO" sz="14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𝐊𝐞𝐲𝐆𝐞𝐧</m:t>
                                </m:r>
                              </m:oMath>
                            </m:oMathPara>
                          </a14:m>
                          <a:endParaRPr lang="en-US" sz="140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2521206">
                    <a:tc>
                      <a:txBody>
                        <a:bodyPr/>
                        <a:lstStyle/>
                        <a:p>
                          <a:pPr marL="355600" marR="0" indent="-3556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𝑝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,</m:t>
                              </m:r>
                              <m:r>
                                <a:rPr lang="nb-NO" sz="1400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𝑞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</m:oMath>
                          </a14:m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two</a:t>
                          </a:r>
                          <a:r>
                            <a:rPr lang="nb-NO" sz="1400" b="0" i="0" baseline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random prime</a:t>
                          </a:r>
                          <a:r>
                            <a:rPr lang="nb-NO" sz="1400" b="0" i="0" baseline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numbers</a:t>
                          </a: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</a:t>
                          </a: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𝑛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r>
                                <a:rPr lang="nb-NO" sz="1400" b="0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𝑝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⋅</m:t>
                              </m:r>
                              <m:r>
                                <a:rPr lang="nb-NO" sz="1400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𝑞</m:t>
                              </m:r>
                            </m:oMath>
                          </a14:m>
                          <a:endParaRPr lang="nb-NO" sz="1400" b="0" i="0" dirty="0" smtClean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𝜙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</m:d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𝑝</m:t>
                                  </m:r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 smtClean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choose</a:t>
                          </a: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𝑒</m:t>
                              </m:r>
                            </m:oMath>
                          </a14:m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such that</a:t>
                          </a:r>
                          <a:r>
                            <a:rPr lang="nb-NO" sz="1400" b="0" i="0" baseline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nb-NO" sz="1400" b="0" i="1" baseline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nb-NO" sz="1400" b="0" i="0" baseline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gcd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nb-NO" sz="1400" b="0" i="1" baseline="0" smtClean="0">
                                          <a:solidFill>
                                            <a:sysClr val="windowText" lastClr="0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400" b="0" i="1" baseline="0" smtClean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𝑒</m:t>
                                      </m:r>
                                      <m:r>
                                        <a:rPr lang="nb-NO" sz="1400" b="0" i="1" baseline="0" smtClean="0">
                                          <a:solidFill>
                                            <a:sysClr val="windowText" lastClr="0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, </m:t>
                                      </m:r>
                                      <m:r>
                                        <a:rPr lang="nb-NO" sz="1400" b="0" i="1" baseline="0" smtClean="0">
                                          <a:solidFill>
                                            <a:sysClr val="windowText" lastClr="0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𝜙</m:t>
                                      </m:r>
                                      <m:d>
                                        <m:dPr>
                                          <m:ctrlPr>
                                            <a:rPr lang="nb-NO" sz="1400" b="0" i="1" baseline="0" smtClean="0">
                                              <a:solidFill>
                                                <a:sysClr val="windowText" lastClr="0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nb-NO" sz="1400" b="0" i="1" baseline="0" smtClean="0">
                                              <a:solidFill>
                                                <a:srgbClr val="7030A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  <m:t>𝑛</m:t>
                                          </m:r>
                                        </m:e>
                                      </m:d>
                                    </m:e>
                                  </m:d>
                                  <m:r>
                                    <a:rPr lang="nb-NO" sz="1400" b="0" i="1" baseline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=1 </m:t>
                                  </m:r>
                                </m:e>
                              </m:func>
                            </m:oMath>
                          </a14:m>
                          <a:endParaRPr lang="nb-NO" sz="1400" b="0" i="0" dirty="0" smtClean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𝑑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−1</m:t>
                                  </m:r>
                                </m:sup>
                              </m:sSup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 </m:t>
                              </m:r>
                              <m:func>
                                <m:func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nb-NO" sz="1400" b="0" i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mod</m:t>
                                  </m:r>
                                </m:fName>
                                <m:e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𝜙</m:t>
                                  </m:r>
                                  <m:d>
                                    <m:dPr>
                                      <m:ctrlPr>
                                        <a:rPr lang="nb-NO" sz="1400" b="0" i="1" smtClean="0">
                                          <a:solidFill>
                                            <a:sysClr val="windowText" lastClr="0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400" b="0" i="1" smtClean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</m:d>
                                </m:e>
                              </m:func>
                            </m:oMath>
                          </a14:m>
                          <a:endParaRPr lang="nb-NO" sz="1400" b="0" i="0" dirty="0" smtClean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𝑠𝑘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𝑑</m:t>
                                  </m:r>
                                </m:e>
                              </m:d>
                            </m:oMath>
                          </a14:m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𝑝𝑘</m:t>
                              </m:r>
                              <m:r>
                                <a:rPr lang="nb-NO" sz="1400" b="0" i="1" dirty="0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d>
                                <m:dPr>
                                  <m:ctrlPr>
                                    <a:rPr lang="nb-NO" sz="1400" b="0" i="1" dirty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dirty="0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nb-NO" sz="1400" b="0" i="1" dirty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400" b="0" i="1" dirty="0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𝑒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 smtClean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(</m:t>
                              </m:r>
                              <m:r>
                                <a:rPr lang="nb-NO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𝑠𝑘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, </m:t>
                              </m:r>
                              <m:r>
                                <a:rPr lang="nb-NO" sz="14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𝑝𝑘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endParaRPr lang="nb-NO" sz="1400" b="0" i="0" dirty="0" smtClean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6" name="Table 2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86468266"/>
                  </p:ext>
                </p:extLst>
              </p:nvPr>
            </p:nvGraphicFramePr>
            <p:xfrm>
              <a:off x="7968208" y="1100140"/>
              <a:ext cx="3612526" cy="283291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61252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11709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0"/>
                          <a:stretch>
                            <a:fillRect l="-169" t="-1961" r="-337" b="-81764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2521206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0"/>
                          <a:stretch>
                            <a:fillRect l="-169" t="-12530" r="-337" b="-48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27" name="Picture 2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514835" y="2796741"/>
            <a:ext cx="524436" cy="976486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6096" y="2818011"/>
            <a:ext cx="429815" cy="807069"/>
          </a:xfrm>
          <a:prstGeom prst="rect">
            <a:avLst/>
          </a:prstGeom>
        </p:spPr>
      </p:pic>
      <p:cxnSp>
        <p:nvCxnSpPr>
          <p:cNvPr id="29" name="Straight Arrow Connector 28"/>
          <p:cNvCxnSpPr/>
          <p:nvPr/>
        </p:nvCxnSpPr>
        <p:spPr bwMode="auto">
          <a:xfrm>
            <a:off x="4203894" y="3284984"/>
            <a:ext cx="268419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triangle" w="lg" len="lg"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4871864" y="1696528"/>
                <a:ext cx="160210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: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→</m:t>
                      </m:r>
                      <m:sSubSup>
                        <m:sSub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</m:oMath>
                  </m:oMathPara>
                </a14:m>
                <a:endParaRPr lang="en-US" b="0" dirty="0" smtClean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1864" y="1696528"/>
                <a:ext cx="1602105" cy="276999"/>
              </a:xfrm>
              <a:prstGeom prst="rect">
                <a:avLst/>
              </a:prstGeom>
              <a:blipFill>
                <a:blip r:embed="rId14"/>
                <a:stretch>
                  <a:fillRect l="-2662" b="-130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1055440" y="4293965"/>
                <a:ext cx="2101180" cy="646331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r>
                  <a:rPr lang="nb-NO" sz="1400" b="0" dirty="0" smtClean="0"/>
                  <a:t>RSA </a:t>
                </a:r>
                <a:r>
                  <a:rPr lang="nb-NO" sz="1400" b="0" dirty="0" err="1" smtClean="0"/>
                  <a:t>message</a:t>
                </a:r>
                <a:r>
                  <a:rPr lang="nb-NO" sz="1400" b="0" dirty="0" smtClean="0"/>
                  <a:t> </a:t>
                </a:r>
                <a:r>
                  <a:rPr lang="nb-NO" sz="1400" b="0" dirty="0" err="1" smtClean="0"/>
                  <a:t>space</a:t>
                </a:r>
                <a:r>
                  <a:rPr lang="nb-NO" sz="1400" b="0" dirty="0" smtClean="0"/>
                  <a:t>: </a:t>
                </a:r>
              </a:p>
              <a:p>
                <a:r>
                  <a:rPr lang="nb-NO" sz="1400" dirty="0">
                    <a:solidFill>
                      <a:schemeClr val="accent2"/>
                    </a:solidFill>
                  </a:rPr>
                  <a:t> </a:t>
                </a:r>
                <a:r>
                  <a:rPr lang="nb-NO" sz="1400" dirty="0" smtClean="0">
                    <a:solidFill>
                      <a:schemeClr val="accent2"/>
                    </a:solidFill>
                  </a:rPr>
                  <a:t>  </a:t>
                </a:r>
              </a:p>
              <a:p>
                <a:r>
                  <a:rPr lang="nb-NO" sz="1400" b="0" dirty="0">
                    <a:solidFill>
                      <a:schemeClr val="accent2"/>
                    </a:solidFill>
                  </a:rPr>
                  <a:t> </a:t>
                </a:r>
                <a:r>
                  <a:rPr lang="nb-NO" sz="1400" b="0" dirty="0" smtClean="0">
                    <a:solidFill>
                      <a:schemeClr val="accent2"/>
                    </a:solidFill>
                  </a:rPr>
                  <a:t>        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ℳ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400" b="1" i="1" smtClean="0">
                            <a:latin typeface="Cambria Math" panose="02040503050406030204" pitchFamily="18" charset="0"/>
                          </a:rPr>
                          <m:t>𝒁</m:t>
                        </m:r>
                      </m:e>
                      <m:sub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  <m:sup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endParaRPr lang="en-US" sz="1400" b="0" dirty="0" smtClean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5440" y="4293965"/>
                <a:ext cx="2101180" cy="646331"/>
              </a:xfrm>
              <a:prstGeom prst="rect">
                <a:avLst/>
              </a:prstGeom>
              <a:blipFill>
                <a:blip r:embed="rId15"/>
                <a:stretch>
                  <a:fillRect l="-5217" t="-7547" b="-37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1546182" y="5082459"/>
                <a:ext cx="1237084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US" sz="1400" b="0" dirty="0" smtClean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6182" y="5082459"/>
                <a:ext cx="1237084" cy="215444"/>
              </a:xfrm>
              <a:prstGeom prst="rect">
                <a:avLst/>
              </a:prstGeom>
              <a:blipFill>
                <a:blip r:embed="rId16"/>
                <a:stretch>
                  <a:fillRect l="-4926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Rectangle 19"/>
          <p:cNvSpPr/>
          <p:nvPr/>
        </p:nvSpPr>
        <p:spPr>
          <a:xfrm>
            <a:off x="1055440" y="5751713"/>
            <a:ext cx="134043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1400" dirty="0" err="1">
                <a:solidFill>
                  <a:srgbClr val="C00000"/>
                </a:solidFill>
              </a:rPr>
              <a:t>Actually</a:t>
            </a:r>
            <a:r>
              <a:rPr lang="nb-NO" sz="1400" dirty="0">
                <a:solidFill>
                  <a:srgbClr val="C00000"/>
                </a:solidFill>
              </a:rPr>
              <a:t> </a:t>
            </a:r>
            <a:r>
              <a:rPr lang="nb-NO" sz="1400" dirty="0" err="1" smtClean="0">
                <a:solidFill>
                  <a:srgbClr val="C00000"/>
                </a:solidFill>
              </a:rPr>
              <a:t>want</a:t>
            </a:r>
            <a:r>
              <a:rPr lang="nb-NO" sz="1400" dirty="0" smtClean="0">
                <a:solidFill>
                  <a:srgbClr val="C00000"/>
                </a:solidFill>
              </a:rPr>
              <a:t> </a:t>
            </a:r>
            <a:endParaRPr lang="en-US" sz="1400" dirty="0">
              <a:solidFill>
                <a:srgbClr val="C00000"/>
              </a:solidFill>
            </a:endParaRPr>
          </a:p>
        </p:txBody>
      </p:sp>
      <p:cxnSp>
        <p:nvCxnSpPr>
          <p:cNvPr id="21" name="Straight Arrow Connector 20"/>
          <p:cNvCxnSpPr/>
          <p:nvPr/>
        </p:nvCxnSpPr>
        <p:spPr bwMode="auto">
          <a:xfrm flipV="1">
            <a:off x="1860232" y="5372412"/>
            <a:ext cx="216024" cy="36334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2" name="Table 2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19015468"/>
                  </p:ext>
                </p:extLst>
              </p:nvPr>
            </p:nvGraphicFramePr>
            <p:xfrm>
              <a:off x="738888" y="2718436"/>
              <a:ext cx="2557348" cy="127711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55734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216024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𝐑𝐒𝐀</m:t>
                                </m:r>
                                <m:r>
                                  <a:rPr lang="nb-NO" sz="14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nb-NO" sz="14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𝐕𝐫𝐟𝐲</m:t>
                                </m:r>
                                <m:d>
                                  <m:dPr>
                                    <m:ctrlPr>
                                      <a:rPr lang="nb-NO" sz="1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d>
                                      <m:dPr>
                                        <m:ctrlPr>
                                          <a:rPr lang="nb-NO" sz="14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1400" b="0" i="1" smtClean="0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  <m:r>
                                          <a:rPr lang="nb-NO" sz="14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,</m:t>
                                        </m:r>
                                        <m:r>
                                          <a:rPr lang="nb-NO" sz="1400" b="0" i="1" smtClean="0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𝑒</m:t>
                                        </m:r>
                                      </m:e>
                                    </m:d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 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𝑀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𝜎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i="0" dirty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872960">
                    <a:tc>
                      <a:txBody>
                        <a:bodyPr/>
                        <a:lstStyle/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if</a:t>
                          </a: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𝜎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𝑒</m:t>
                                  </m:r>
                                </m:sup>
                              </m:sSup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=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𝑀</m:t>
                              </m:r>
                              <m:func>
                                <m:func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nb-NO" sz="1400" b="0" i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mod</m:t>
                                  </m:r>
                                </m:fName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𝑁</m:t>
                                  </m:r>
                                </m:e>
                              </m:func>
                            </m:oMath>
                          </a14:m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then</a:t>
                          </a: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</a:t>
                          </a:r>
                          <a:r>
                            <a:rPr lang="nb-NO" sz="1400" b="1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1</m:t>
                              </m:r>
                            </m:oMath>
                          </a14:m>
                          <a:endParaRPr lang="nb-NO" sz="1400" b="0" i="0" dirty="0" smtClean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else</a:t>
                          </a: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baseline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baseline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return </a:t>
                          </a:r>
                          <a:r>
                            <a:rPr lang="nb-NO" sz="1400" b="0" i="0" baseline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0</a:t>
                          </a:r>
                          <a:endParaRPr lang="nb-NO" sz="1400" b="0" i="0" dirty="0" smtClean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2" name="Table 2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19015468"/>
                  </p:ext>
                </p:extLst>
              </p:nvPr>
            </p:nvGraphicFramePr>
            <p:xfrm>
              <a:off x="738888" y="2718436"/>
              <a:ext cx="2557348" cy="127711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55734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32232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7"/>
                          <a:stretch>
                            <a:fillRect l="-238" t="-1818" r="-476" b="-3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944880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7"/>
                          <a:stretch>
                            <a:fillRect l="-238" t="-35897" r="-476" b="-576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5122929" y="2968891"/>
                <a:ext cx="1346972" cy="28193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sup>
                      </m:sSup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mod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⁡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en-US" b="0" dirty="0" smtClean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22929" y="2968891"/>
                <a:ext cx="1346972" cy="281937"/>
              </a:xfrm>
              <a:prstGeom prst="rect">
                <a:avLst/>
              </a:prstGeom>
              <a:blipFill rotWithShape="0">
                <a:blip r:embed="rId18"/>
                <a:stretch>
                  <a:fillRect l="-3620" t="-2174" b="-10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4733465" y="2971359"/>
                <a:ext cx="482138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𝜎</m:t>
                      </m:r>
                    </m:oMath>
                  </m:oMathPara>
                </a14:m>
                <a:endParaRPr lang="en-US" sz="1600" b="0" dirty="0" smtClean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3465" y="2971359"/>
                <a:ext cx="482138" cy="276999"/>
              </a:xfrm>
              <a:prstGeom prst="rect">
                <a:avLst/>
              </a:prstGeom>
              <a:blipFill>
                <a:blip r:embed="rId19"/>
                <a:stretch>
                  <a:fillRect b="-21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4439816" y="2969265"/>
                <a:ext cx="482138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1600" b="0" dirty="0" smtClean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9816" y="2969265"/>
                <a:ext cx="482138" cy="276999"/>
              </a:xfrm>
              <a:prstGeom prst="rect">
                <a:avLst/>
              </a:prstGeom>
              <a:blipFill>
                <a:blip r:embed="rId20"/>
                <a:stretch>
                  <a:fillRect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61109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/>
      <p:bldP spid="19" grpId="0"/>
      <p:bldP spid="2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Hashed-RSA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17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6" name="Table 2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86468266"/>
                  </p:ext>
                </p:extLst>
              </p:nvPr>
            </p:nvGraphicFramePr>
            <p:xfrm>
              <a:off x="7968208" y="1100140"/>
              <a:ext cx="3612526" cy="283291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61252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11709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𝐑𝐒𝐀</m:t>
                                </m:r>
                                <m:r>
                                  <a:rPr lang="nb-NO" sz="14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nb-NO" sz="14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𝐊𝐞𝐲𝐆𝐞𝐧</m:t>
                                </m:r>
                              </m:oMath>
                            </m:oMathPara>
                          </a14:m>
                          <a:endParaRPr lang="en-US" sz="140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2521206">
                    <a:tc>
                      <a:txBody>
                        <a:bodyPr/>
                        <a:lstStyle/>
                        <a:p>
                          <a:pPr marL="355600" marR="0" indent="-3556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𝑝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,</m:t>
                              </m:r>
                              <m:r>
                                <a:rPr lang="nb-NO" sz="1400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𝑞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</m:oMath>
                          </a14:m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two</a:t>
                          </a:r>
                          <a:r>
                            <a:rPr lang="nb-NO" sz="1400" b="0" i="0" baseline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random prime</a:t>
                          </a:r>
                          <a:r>
                            <a:rPr lang="nb-NO" sz="1400" b="0" i="0" baseline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numbers</a:t>
                          </a: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</a:t>
                          </a: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𝑛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r>
                                <a:rPr lang="nb-NO" sz="1400" b="0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𝑝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⋅</m:t>
                              </m:r>
                              <m:r>
                                <a:rPr lang="nb-NO" sz="1400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𝑞</m:t>
                              </m:r>
                            </m:oMath>
                          </a14:m>
                          <a:endParaRPr lang="nb-NO" sz="1400" b="0" i="0" dirty="0" smtClean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𝜙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</m:d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𝑝</m:t>
                                  </m:r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 smtClean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choose</a:t>
                          </a: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𝑒</m:t>
                              </m:r>
                            </m:oMath>
                          </a14:m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such that</a:t>
                          </a:r>
                          <a:r>
                            <a:rPr lang="nb-NO" sz="1400" b="0" i="0" baseline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nb-NO" sz="1400" b="0" i="1" baseline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nb-NO" sz="1400" b="0" i="0" baseline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gcd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nb-NO" sz="1400" b="0" i="1" baseline="0" smtClean="0">
                                          <a:solidFill>
                                            <a:sysClr val="windowText" lastClr="0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400" b="0" i="1" baseline="0" smtClean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𝑒</m:t>
                                      </m:r>
                                      <m:r>
                                        <a:rPr lang="nb-NO" sz="1400" b="0" i="1" baseline="0" smtClean="0">
                                          <a:solidFill>
                                            <a:sysClr val="windowText" lastClr="0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, </m:t>
                                      </m:r>
                                      <m:r>
                                        <a:rPr lang="nb-NO" sz="1400" b="0" i="1" baseline="0" smtClean="0">
                                          <a:solidFill>
                                            <a:sysClr val="windowText" lastClr="0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𝜙</m:t>
                                      </m:r>
                                      <m:d>
                                        <m:dPr>
                                          <m:ctrlPr>
                                            <a:rPr lang="nb-NO" sz="1400" b="0" i="1" baseline="0" smtClean="0">
                                              <a:solidFill>
                                                <a:sysClr val="windowText" lastClr="0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nb-NO" sz="1400" b="0" i="1" baseline="0" smtClean="0">
                                              <a:solidFill>
                                                <a:srgbClr val="7030A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  <m:t>𝑛</m:t>
                                          </m:r>
                                        </m:e>
                                      </m:d>
                                    </m:e>
                                  </m:d>
                                  <m:r>
                                    <a:rPr lang="nb-NO" sz="1400" b="0" i="1" baseline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=1 </m:t>
                                  </m:r>
                                </m:e>
                              </m:func>
                            </m:oMath>
                          </a14:m>
                          <a:endParaRPr lang="nb-NO" sz="1400" b="0" i="0" dirty="0" smtClean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𝑑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−1</m:t>
                                  </m:r>
                                </m:sup>
                              </m:sSup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 </m:t>
                              </m:r>
                              <m:func>
                                <m:func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nb-NO" sz="1400" b="0" i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mod</m:t>
                                  </m:r>
                                </m:fName>
                                <m:e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𝜙</m:t>
                                  </m:r>
                                  <m:d>
                                    <m:dPr>
                                      <m:ctrlPr>
                                        <a:rPr lang="nb-NO" sz="1400" b="0" i="1" smtClean="0">
                                          <a:solidFill>
                                            <a:sysClr val="windowText" lastClr="0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400" b="0" i="1" smtClean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</m:d>
                                </m:e>
                              </m:func>
                            </m:oMath>
                          </a14:m>
                          <a:endParaRPr lang="nb-NO" sz="1400" b="0" i="0" dirty="0" smtClean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𝑠𝑘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𝑑</m:t>
                                  </m:r>
                                </m:e>
                              </m:d>
                            </m:oMath>
                          </a14:m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𝑝𝑘</m:t>
                              </m:r>
                              <m:r>
                                <a:rPr lang="nb-NO" sz="1400" b="0" i="1" dirty="0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d>
                                <m:dPr>
                                  <m:ctrlPr>
                                    <a:rPr lang="nb-NO" sz="1400" b="0" i="1" dirty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dirty="0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nb-NO" sz="1400" b="0" i="1" dirty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400" b="0" i="1" dirty="0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𝑒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 smtClean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(</m:t>
                              </m:r>
                              <m:r>
                                <a:rPr lang="nb-NO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𝑠𝑘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, </m:t>
                              </m:r>
                              <m:r>
                                <a:rPr lang="nb-NO" sz="14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𝑝𝑘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endParaRPr lang="nb-NO" sz="1400" b="0" i="0" dirty="0" smtClean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6" name="Table 2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86468266"/>
                  </p:ext>
                </p:extLst>
              </p:nvPr>
            </p:nvGraphicFramePr>
            <p:xfrm>
              <a:off x="7968208" y="1100140"/>
              <a:ext cx="3612526" cy="283291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61252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11709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69" t="-1961" r="-337" b="-81764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2521206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69" t="-12530" r="-337" b="-48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27" name="Picture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514835" y="2796741"/>
            <a:ext cx="524436" cy="976486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6096" y="2818011"/>
            <a:ext cx="429815" cy="807069"/>
          </a:xfrm>
          <a:prstGeom prst="rect">
            <a:avLst/>
          </a:prstGeom>
        </p:spPr>
      </p:pic>
      <p:cxnSp>
        <p:nvCxnSpPr>
          <p:cNvPr id="29" name="Straight Arrow Connector 28"/>
          <p:cNvCxnSpPr/>
          <p:nvPr/>
        </p:nvCxnSpPr>
        <p:spPr bwMode="auto">
          <a:xfrm>
            <a:off x="4203894" y="3284984"/>
            <a:ext cx="268419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triangle" w="lg" len="lg"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4871864" y="1696528"/>
                <a:ext cx="160210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: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→</m:t>
                      </m:r>
                      <m:sSubSup>
                        <m:sSub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</m:oMath>
                  </m:oMathPara>
                </a14:m>
                <a:endParaRPr lang="en-US" b="0" dirty="0" smtClean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1864" y="1696528"/>
                <a:ext cx="1602105" cy="276999"/>
              </a:xfrm>
              <a:prstGeom prst="rect">
                <a:avLst/>
              </a:prstGeom>
              <a:blipFill>
                <a:blip r:embed="rId6"/>
                <a:stretch>
                  <a:fillRect l="-2662" b="-130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3" name="Table 2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97678603"/>
                  </p:ext>
                </p:extLst>
              </p:nvPr>
            </p:nvGraphicFramePr>
            <p:xfrm>
              <a:off x="7968208" y="4151804"/>
              <a:ext cx="2697543" cy="93065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69754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15189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𝐑𝐒𝐀</m:t>
                                </m:r>
                                <m:r>
                                  <a:rPr lang="nb-NO" sz="14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nb-NO" sz="14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𝐒𝐢𝐠𝐧</m:t>
                                </m:r>
                                <m:d>
                                  <m:dPr>
                                    <m:ctrlPr>
                                      <a:rPr lang="nb-NO" sz="1400" b="1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d>
                                      <m:dPr>
                                        <m:ctrlPr>
                                          <a:rPr lang="nb-NO" sz="1400" b="0" i="1" smtClean="0">
                                            <a:solidFill>
                                              <a:sysClr val="windowText" lastClr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1400" b="0" i="1" smtClean="0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  <m:r>
                                          <a:rPr lang="nb-NO" sz="1400" b="0" i="1" smtClean="0">
                                            <a:solidFill>
                                              <a:sysClr val="windowText" lastClr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,</m:t>
                                        </m:r>
                                        <m:r>
                                          <a:rPr lang="nb-NO" sz="1400" b="0" i="1" smtClean="0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𝑑</m:t>
                                        </m:r>
                                      </m:e>
                                    </m:d>
                                    <m:r>
                                      <a:rPr lang="nb-NO" sz="14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 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𝑀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98423">
                    <a:tc>
                      <a:txBody>
                        <a:bodyPr/>
                        <a:lstStyle/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𝜎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solidFill>
                                        <a:srgbClr val="FF3399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𝐻</m:t>
                                  </m:r>
                                  <m:d>
                                    <m:dPr>
                                      <m:ctrlPr>
                                        <a:rPr lang="nb-NO" sz="1400" b="0" i="1" smtClean="0">
                                          <a:solidFill>
                                            <a:srgbClr val="FF3399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400" b="0" i="1" smtClean="0">
                                          <a:solidFill>
                                            <a:srgbClr val="FF3399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𝑀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nb-NO" sz="1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𝑑</m:t>
                                  </m:r>
                                </m:sup>
                              </m:sSup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 </m:t>
                              </m:r>
                              <m:func>
                                <m:func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nb-NO" sz="1400" b="0" i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mod</m:t>
                                  </m:r>
                                </m:fName>
                                <m:e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𝑁</m:t>
                                  </m:r>
                                </m:e>
                              </m:func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𝜎</m:t>
                              </m:r>
                            </m:oMath>
                          </a14:m>
                          <a:endParaRPr lang="nb-NO" sz="1400" b="0" i="0" dirty="0" smtClean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3" name="Table 2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97678603"/>
                  </p:ext>
                </p:extLst>
              </p:nvPr>
            </p:nvGraphicFramePr>
            <p:xfrm>
              <a:off x="7968208" y="4151804"/>
              <a:ext cx="2697543" cy="93065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697543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0"/>
                        </a:ext>
                      </a:extLst>
                    </a:gridCol>
                  </a:tblGrid>
                  <a:tr h="33223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7"/>
                          <a:stretch>
                            <a:fillRect l="-226" t="-1818" r="-451" b="-18181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0"/>
                      </a:ext>
                    </a:extLst>
                  </a:tr>
                  <a:tr h="59842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7"/>
                          <a:stretch>
                            <a:fillRect l="-226" t="-57143" r="-451" b="-204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4" name="Table 2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45870411"/>
                  </p:ext>
                </p:extLst>
              </p:nvPr>
            </p:nvGraphicFramePr>
            <p:xfrm>
              <a:off x="738888" y="2718436"/>
              <a:ext cx="2557348" cy="127711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55734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216024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𝐑𝐒𝐀</m:t>
                                </m:r>
                                <m:r>
                                  <a:rPr lang="nb-NO" sz="14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nb-NO" sz="14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𝐕𝐫𝐟𝐲</m:t>
                                </m:r>
                                <m:d>
                                  <m:dPr>
                                    <m:ctrlPr>
                                      <a:rPr lang="nb-NO" sz="1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d>
                                      <m:dPr>
                                        <m:ctrlPr>
                                          <a:rPr lang="nb-NO" sz="14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1400" b="0" i="1" smtClean="0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  <m:r>
                                          <a:rPr lang="nb-NO" sz="14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,</m:t>
                                        </m:r>
                                        <m:r>
                                          <a:rPr lang="nb-NO" sz="1400" b="0" i="1" smtClean="0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𝑒</m:t>
                                        </m:r>
                                      </m:e>
                                    </m:d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 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𝑀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𝜎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i="0" dirty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872960">
                    <a:tc>
                      <a:txBody>
                        <a:bodyPr/>
                        <a:lstStyle/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if</a:t>
                          </a: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𝜎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𝑒</m:t>
                                  </m:r>
                                </m:sup>
                              </m:sSup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=</m:t>
                              </m:r>
                              <m:r>
                                <a:rPr lang="nb-NO" sz="1400" b="0" i="1" smtClean="0">
                                  <a:solidFill>
                                    <a:srgbClr val="FF3399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𝐻</m:t>
                              </m:r>
                              <m:r>
                                <a:rPr lang="nb-NO" sz="1400" b="0" i="1" smtClean="0">
                                  <a:solidFill>
                                    <a:srgbClr val="FF3399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(</m:t>
                              </m:r>
                              <m:r>
                                <a:rPr lang="nb-NO" sz="1400" b="0" i="1" smtClean="0">
                                  <a:solidFill>
                                    <a:srgbClr val="FF3399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𝑀</m:t>
                              </m:r>
                              <m:r>
                                <a:rPr lang="nb-NO" sz="1400" b="0" i="1" smtClean="0">
                                  <a:solidFill>
                                    <a:srgbClr val="FF3399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)</m:t>
                              </m:r>
                              <m:func>
                                <m:func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nb-NO" sz="1400" b="0" i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mod</m:t>
                                  </m:r>
                                </m:fName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𝑁</m:t>
                                  </m:r>
                                </m:e>
                              </m:func>
                            </m:oMath>
                          </a14:m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then</a:t>
                          </a: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</a:t>
                          </a:r>
                          <a:r>
                            <a:rPr lang="nb-NO" sz="1400" b="1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1</m:t>
                              </m:r>
                            </m:oMath>
                          </a14:m>
                          <a:endParaRPr lang="nb-NO" sz="1400" b="0" i="0" dirty="0" smtClean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else</a:t>
                          </a: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baseline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baseline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return </a:t>
                          </a:r>
                          <a:r>
                            <a:rPr lang="nb-NO" sz="1400" b="0" i="0" baseline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0</a:t>
                          </a:r>
                          <a:endParaRPr lang="nb-NO" sz="1400" b="0" i="0" dirty="0" smtClean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4" name="Table 2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45870411"/>
                  </p:ext>
                </p:extLst>
              </p:nvPr>
            </p:nvGraphicFramePr>
            <p:xfrm>
              <a:off x="738888" y="2718436"/>
              <a:ext cx="2557348" cy="127711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557348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0"/>
                        </a:ext>
                      </a:extLst>
                    </a:gridCol>
                  </a:tblGrid>
                  <a:tr h="33223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8"/>
                          <a:stretch>
                            <a:fillRect l="-238" t="-1818" r="-476" b="-3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0"/>
                      </a:ext>
                    </a:extLst>
                  </a:tr>
                  <a:tr h="9448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8"/>
                          <a:stretch>
                            <a:fillRect l="-238" t="-35897" r="-476" b="-576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5122929" y="2968891"/>
                <a:ext cx="1662315" cy="28193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solidFill>
                            <a:srgbClr val="FF3399"/>
                          </a:solidFill>
                          <a:latin typeface="Cambria Math" panose="02040503050406030204" pitchFamily="18" charset="0"/>
                        </a:rPr>
                        <m:t>𝐻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nb-NO" b="0" i="1" smtClean="0">
                                  <a:solidFill>
                                    <a:srgbClr val="FF3399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solidFill>
                                    <a:srgbClr val="FF3399"/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sup>
                      </m:sSup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mod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⁡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en-US" b="0" dirty="0" smtClean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22929" y="2968891"/>
                <a:ext cx="1662315" cy="281937"/>
              </a:xfrm>
              <a:prstGeom prst="rect">
                <a:avLst/>
              </a:prstGeom>
              <a:blipFill rotWithShape="0">
                <a:blip r:embed="rId9"/>
                <a:stretch>
                  <a:fillRect l="-2930" t="-2174" b="-10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4733465" y="2971359"/>
                <a:ext cx="482138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𝜎</m:t>
                      </m:r>
                    </m:oMath>
                  </m:oMathPara>
                </a14:m>
                <a:endParaRPr lang="en-US" sz="1600" b="0" dirty="0" smtClean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3465" y="2971359"/>
                <a:ext cx="482138" cy="276999"/>
              </a:xfrm>
              <a:prstGeom prst="rect">
                <a:avLst/>
              </a:prstGeom>
              <a:blipFill>
                <a:blip r:embed="rId10"/>
                <a:stretch>
                  <a:fillRect b="-21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4439816" y="2969265"/>
                <a:ext cx="482138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1600" b="0" dirty="0" smtClean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9816" y="2969265"/>
                <a:ext cx="482138" cy="276999"/>
              </a:xfrm>
              <a:prstGeom prst="rect">
                <a:avLst/>
              </a:prstGeom>
              <a:blipFill>
                <a:blip r:embed="rId11"/>
                <a:stretch>
                  <a:fillRect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46015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Hashed-RSA – security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18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Table 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7900818"/>
                  </p:ext>
                </p:extLst>
              </p:nvPr>
            </p:nvGraphicFramePr>
            <p:xfrm>
              <a:off x="923067" y="1164425"/>
              <a:ext cx="4452854" cy="148837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452854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14883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400" b="1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b="1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𝑨</m:t>
                                    </m:r>
                                  </m:e>
                                  <m:sub>
                                    <m:r>
                                      <a:rPr lang="nb-NO" sz="1400" b="1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sub>
                                </m:sSub>
                                <m:r>
                                  <a:rPr lang="nb-NO" sz="1400" b="1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nb-NO" sz="1400" b="1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𝒏</m:t>
                                </m:r>
                                <m:r>
                                  <a:rPr lang="nb-NO" sz="1400" b="1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nb-NO" sz="1400" b="1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𝒆</m:t>
                                </m:r>
                                <m:r>
                                  <a:rPr lang="nb-NO" sz="1400" b="1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400" dirty="0">
                            <a:solidFill>
                              <a:schemeClr val="bg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85879">
                    <a:tc>
                      <a:txBody>
                        <a:bodyPr/>
                        <a:lstStyle/>
                        <a:p>
                          <a:pPr marL="354013" marR="0" indent="-354013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sSubSup>
                                <m:sSub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sz="1400" b="1" i="1" smtClean="0">
                                      <a:latin typeface="Cambria Math" panose="02040503050406030204" pitchFamily="18" charset="0"/>
                                    </a:rPr>
                                    <m:t>𝒁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bSup>
                            </m:oMath>
                          </a14:m>
                          <a:r>
                            <a:rPr lang="nb-NO" sz="14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354013" marR="0" indent="-354013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sup>
                              </m:sSu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func>
                                <m:func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nb-NO" sz="1400" b="0" i="0" smtClean="0">
                                      <a:latin typeface="Cambria Math" panose="02040503050406030204" pitchFamily="18" charset="0"/>
                                    </a:rPr>
                                    <m:t>mod</m:t>
                                  </m:r>
                                </m:fName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</m:func>
                            </m:oMath>
                          </a14:m>
                          <a:endParaRPr lang="nb-NO" sz="14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54013" marR="0" indent="-354013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Output </a:t>
                          </a:r>
                          <a14:m>
                            <m:oMath xmlns:m="http://schemas.openxmlformats.org/officeDocument/2006/math"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</m:d>
                            </m:oMath>
                          </a14:m>
                          <a:r>
                            <a:rPr lang="nb-NO" sz="14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Table 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7900818"/>
                  </p:ext>
                </p:extLst>
              </p:nvPr>
            </p:nvGraphicFramePr>
            <p:xfrm>
              <a:off x="923067" y="1164425"/>
              <a:ext cx="4452854" cy="148837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452854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04800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37" t="-4000" r="-274" b="-396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183577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37" t="-26667" r="-274" b="-153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39675389"/>
                  </p:ext>
                </p:extLst>
              </p:nvPr>
            </p:nvGraphicFramePr>
            <p:xfrm>
              <a:off x="923068" y="3235062"/>
              <a:ext cx="4452854" cy="167938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452854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278063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0000"/>
                            </a:lnSpc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400" b="1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b="1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𝑨</m:t>
                                    </m:r>
                                  </m:e>
                                  <m:sub>
                                    <m:r>
                                      <a:rPr lang="nb-NO" sz="1400" b="1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b>
                                </m:sSub>
                                <m:r>
                                  <a:rPr lang="nb-NO" sz="1400" b="1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nb-NO" sz="1400" b="1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𝒏</m:t>
                                </m:r>
                                <m:r>
                                  <a:rPr lang="nb-NO" sz="1400" b="1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nb-NO" sz="1400" b="1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𝒆</m:t>
                                </m:r>
                                <m:r>
                                  <a:rPr lang="nb-NO" sz="1400" b="1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400" dirty="0">
                            <a:solidFill>
                              <a:schemeClr val="bg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85879">
                    <a:tc>
                      <a:txBody>
                        <a:bodyPr/>
                        <a:lstStyle/>
                        <a:p>
                          <a:pPr marL="354013" marR="0" indent="-354013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baseline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0" dirty="0" err="1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Pick</a:t>
                          </a:r>
                          <a:r>
                            <a:rPr lang="nb-NO" sz="1400" b="0" baseline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arbitrary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</a:rPr>
                                <m:t>∈</m:t>
                              </m:r>
                              <m:sSubSup>
                                <m:sSubSupPr>
                                  <m:ctrlP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sz="1400" b="1" i="1" baseline="0" smtClean="0">
                                      <a:latin typeface="Cambria Math" panose="02040503050406030204" pitchFamily="18" charset="0"/>
                                    </a:rPr>
                                    <m:t>𝒁</m:t>
                                  </m:r>
                                </m:e>
                                <m:sub>
                                  <m: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  <m:sup>
                                  <m: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bSup>
                            </m:oMath>
                          </a14:m>
                          <a:r>
                            <a:rPr lang="nb-NO" sz="14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(different from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𝑀</m:t>
                              </m:r>
                            </m:oMath>
                          </a14:m>
                          <a:r>
                            <a:rPr lang="nb-NO" sz="14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)</a:t>
                          </a:r>
                        </a:p>
                        <a:p>
                          <a:pPr marL="354013" marR="0" indent="-354013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sSubSup>
                                <m:sSub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p>
                              </m:sSubSu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func>
                                <m:func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nb-NO" sz="1400" b="0" i="0" smtClean="0">
                                      <a:latin typeface="Cambria Math" panose="02040503050406030204" pitchFamily="18" charset="0"/>
                                    </a:rPr>
                                    <m:t>mod</m:t>
                                  </m:r>
                                </m:fName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</m:func>
                            </m:oMath>
                          </a14:m>
                          <a:endParaRPr lang="nb-NO" sz="14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54013" marR="0" indent="-354013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Query</a:t>
                          </a:r>
                          <a:r>
                            <a:rPr lang="nb-NO" sz="1400" b="0" i="0" baseline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</a:rPr>
                                <m:t>𝒮</m:t>
                              </m:r>
                              <m:d>
                                <m:dPr>
                                  <m:ctrlP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sz="1400" b="0" i="1" baseline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400" b="0" i="1" baseline="0" smtClean="0">
                                          <a:latin typeface="Cambria Math" panose="02040503050406030204" pitchFamily="18" charset="0"/>
                                        </a:rPr>
                                        <m:t>𝑀</m:t>
                                      </m:r>
                                    </m:e>
                                    <m:sub>
                                      <m:r>
                                        <a:rPr lang="nb-NO" sz="1400" b="0" i="1" baseline="0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d>
                            </m:oMath>
                          </a14:m>
                          <a:r>
                            <a:rPr lang="nb-NO" sz="14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and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</a:rPr>
                                <m:t>𝒮</m:t>
                              </m:r>
                              <m:d>
                                <m:dPr>
                                  <m:ctrlP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sz="1400" b="0" i="1" baseline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400" b="0" i="1" baseline="0" smtClean="0">
                                          <a:latin typeface="Cambria Math" panose="02040503050406030204" pitchFamily="18" charset="0"/>
                                        </a:rPr>
                                        <m:t>𝑀</m:t>
                                      </m:r>
                                    </m:e>
                                    <m:sub>
                                      <m:r>
                                        <a:rPr lang="nb-NO" sz="1400" b="0" i="1" baseline="0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d>
                            </m:oMath>
                          </a14:m>
                          <a:endParaRPr lang="nb-NO" sz="14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54013" marR="0" indent="-354013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Output </a:t>
                          </a:r>
                          <a14:m>
                            <m:oMath xmlns:m="http://schemas.openxmlformats.org/officeDocument/2006/math"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, </m:t>
                                  </m:r>
                                  <m:sSub>
                                    <m:sSubPr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b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⋅</m:t>
                                  </m:r>
                                  <m:sSub>
                                    <m:sSubPr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b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func>
                                    <m:funcPr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nb-NO" sz="1400" b="0" i="0" smtClean="0">
                                          <a:latin typeface="Cambria Math" panose="02040503050406030204" pitchFamily="18" charset="0"/>
                                        </a:rPr>
                                        <m:t>mod</m:t>
                                      </m:r>
                                    </m:fName>
                                    <m:e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</m:func>
                                </m:e>
                              </m:d>
                            </m:oMath>
                          </a14:m>
                          <a:endParaRPr lang="nb-NO" sz="14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39675389"/>
                  </p:ext>
                </p:extLst>
              </p:nvPr>
            </p:nvGraphicFramePr>
            <p:xfrm>
              <a:off x="923068" y="3235062"/>
              <a:ext cx="4452854" cy="167938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452854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04800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37" t="-2000" r="-274" b="-458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374585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37" t="-22467" r="-274" b="-88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140177" y="2806035"/>
                <a:ext cx="164064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func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0177" y="2806035"/>
                <a:ext cx="1640642" cy="246221"/>
              </a:xfrm>
              <a:prstGeom prst="rect">
                <a:avLst/>
              </a:prstGeom>
              <a:blipFill>
                <a:blip r:embed="rId5"/>
                <a:stretch>
                  <a:fillRect l="-743" r="-1115" b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140177" y="5190791"/>
                <a:ext cx="2270686" cy="3128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sSub>
                                <m:sSub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nb-NO" sz="16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sup>
                      </m:sSup>
                      <m:limUpp>
                        <m:limUp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?</m:t>
                          </m:r>
                        </m:lim>
                      </m:limUp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func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0177" y="5190791"/>
                <a:ext cx="2270686" cy="312843"/>
              </a:xfrm>
              <a:prstGeom prst="rect">
                <a:avLst/>
              </a:prstGeom>
              <a:blipFill>
                <a:blip r:embed="rId6"/>
                <a:stretch>
                  <a:fillRect t="-1961" r="-268" b="-137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1092627" y="5809122"/>
                <a:ext cx="1663019" cy="27610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nb-NO" sz="14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400" b="0" i="1" smtClean="0">
                                              <a:latin typeface="Cambria Math" panose="02040503050406030204" pitchFamily="18" charset="0"/>
                                            </a:rPr>
                                            <m:t>𝑀</m:t>
                                          </m:r>
                                        </m:e>
                                        <m:sub>
                                          <m:r>
                                            <a:rPr lang="nb-NO" sz="1400" b="0" i="1" smtClean="0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  <m:sup>
                                  <m:r>
                                    <a:rPr lang="nb-NO" sz="1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sup>
                              </m:sSu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nb-NO" sz="14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400" b="0" i="1" smtClean="0">
                                              <a:latin typeface="Cambria Math" panose="02040503050406030204" pitchFamily="18" charset="0"/>
                                            </a:rPr>
                                            <m:t>𝑀</m:t>
                                          </m:r>
                                        </m:e>
                                        <m:sub>
                                          <m:r>
                                            <a:rPr lang="nb-NO" sz="1400" b="0" i="1" smtClean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  <m:sup>
                                  <m:r>
                                    <a:rPr lang="nb-NO" sz="1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nb-NO" sz="1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sup>
                      </m:sSup>
                    </m:oMath>
                  </m:oMathPara>
                </a14:m>
                <a:endParaRPr lang="en-US" sz="1400" dirty="0" smtClean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2627" y="5809122"/>
                <a:ext cx="1663019" cy="276101"/>
              </a:xfrm>
              <a:prstGeom prst="rect">
                <a:avLst/>
              </a:prstGeom>
              <a:blipFill>
                <a:blip r:embed="rId7"/>
                <a:stretch>
                  <a:fillRect b="-4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7" name="Table 1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274832365"/>
                  </p:ext>
                </p:extLst>
              </p:nvPr>
            </p:nvGraphicFramePr>
            <p:xfrm>
              <a:off x="7968208" y="4151804"/>
              <a:ext cx="2697543" cy="93065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69754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15189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𝐑𝐒𝐀</m:t>
                                </m:r>
                                <m:r>
                                  <a:rPr lang="nb-NO" sz="14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nb-NO" sz="14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𝐒𝐢𝐠𝐧</m:t>
                                </m:r>
                                <m:d>
                                  <m:dPr>
                                    <m:ctrlPr>
                                      <a:rPr lang="nb-NO" sz="1400" b="1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d>
                                      <m:dPr>
                                        <m:ctrlPr>
                                          <a:rPr lang="nb-NO" sz="1400" b="0" i="1" smtClean="0">
                                            <a:solidFill>
                                              <a:sysClr val="windowText" lastClr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1400" b="0" i="1" smtClean="0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  <m:r>
                                          <a:rPr lang="nb-NO" sz="1400" b="0" i="1" smtClean="0">
                                            <a:solidFill>
                                              <a:sysClr val="windowText" lastClr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,</m:t>
                                        </m:r>
                                        <m:r>
                                          <a:rPr lang="nb-NO" sz="1400" b="0" i="1" smtClean="0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𝑑</m:t>
                                        </m:r>
                                      </m:e>
                                    </m:d>
                                    <m:r>
                                      <a:rPr lang="nb-NO" sz="14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 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𝑀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98423">
                    <a:tc>
                      <a:txBody>
                        <a:bodyPr/>
                        <a:lstStyle/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𝜎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𝐻</m:t>
                                  </m:r>
                                  <m:d>
                                    <m:dPr>
                                      <m:ctrlPr>
                                        <a:rPr lang="nb-NO" sz="1400" b="0" i="1" smtClean="0">
                                          <a:solidFill>
                                            <a:sysClr val="windowText" lastClr="0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400" b="0" i="1" smtClean="0">
                                          <a:solidFill>
                                            <a:sysClr val="windowText" lastClr="0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𝑀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nb-NO" sz="1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𝑑</m:t>
                                  </m:r>
                                </m:sup>
                              </m:sSup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 </m:t>
                              </m:r>
                              <m:func>
                                <m:func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nb-NO" sz="1400" b="0" i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mod</m:t>
                                  </m:r>
                                </m:fName>
                                <m:e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𝑁</m:t>
                                  </m:r>
                                </m:e>
                              </m:func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𝜎</m:t>
                              </m:r>
                            </m:oMath>
                          </a14:m>
                          <a:endParaRPr lang="nb-NO" sz="1400" b="0" i="0" dirty="0" smtClean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7" name="Table 1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274832365"/>
                  </p:ext>
                </p:extLst>
              </p:nvPr>
            </p:nvGraphicFramePr>
            <p:xfrm>
              <a:off x="7968208" y="4151804"/>
              <a:ext cx="2697543" cy="93065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69754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32232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226" t="-1818" r="-451" b="-18181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98423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226" t="-57143" r="-451" b="-204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9" name="Table 1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58659362"/>
                  </p:ext>
                </p:extLst>
              </p:nvPr>
            </p:nvGraphicFramePr>
            <p:xfrm>
              <a:off x="7968208" y="5301208"/>
              <a:ext cx="2698770" cy="127711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69877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216024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𝐑𝐒𝐀</m:t>
                                </m:r>
                                <m:r>
                                  <a:rPr lang="nb-NO" sz="14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nb-NO" sz="14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𝐕𝐫𝐟𝐲</m:t>
                                </m:r>
                                <m:d>
                                  <m:dPr>
                                    <m:ctrlPr>
                                      <a:rPr lang="nb-NO" sz="1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d>
                                      <m:dPr>
                                        <m:ctrlPr>
                                          <a:rPr lang="nb-NO" sz="14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1400" b="0" i="1" smtClean="0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  <m:r>
                                          <a:rPr lang="nb-NO" sz="14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,</m:t>
                                        </m:r>
                                        <m:r>
                                          <a:rPr lang="nb-NO" sz="1400" b="0" i="1" smtClean="0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𝑒</m:t>
                                        </m:r>
                                      </m:e>
                                    </m:d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 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𝑀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𝜎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i="0" dirty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872960">
                    <a:tc>
                      <a:txBody>
                        <a:bodyPr/>
                        <a:lstStyle/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if</a:t>
                          </a: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𝜎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𝑒</m:t>
                                  </m:r>
                                </m:sup>
                              </m:sSup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=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𝐻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𝑀</m:t>
                                  </m:r>
                                </m:e>
                              </m:d>
                              <m:func>
                                <m:func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nb-NO" sz="1400" b="0" i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mod</m:t>
                                  </m:r>
                                </m:fName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𝑁</m:t>
                                  </m:r>
                                </m:e>
                              </m:func>
                            </m:oMath>
                          </a14:m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then</a:t>
                          </a: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</a:t>
                          </a:r>
                          <a:r>
                            <a:rPr lang="nb-NO" sz="1400" b="1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1</m:t>
                              </m:r>
                            </m:oMath>
                          </a14:m>
                          <a:endParaRPr lang="nb-NO" sz="1400" b="0" i="0" dirty="0" smtClean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else</a:t>
                          </a: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baseline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baseline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return </a:t>
                          </a:r>
                          <a:r>
                            <a:rPr lang="nb-NO" sz="1400" b="0" i="0" baseline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0</a:t>
                          </a:r>
                          <a:endParaRPr lang="nb-NO" sz="1400" b="0" i="0" dirty="0" smtClean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9" name="Table 1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58659362"/>
                  </p:ext>
                </p:extLst>
              </p:nvPr>
            </p:nvGraphicFramePr>
            <p:xfrm>
              <a:off x="7968208" y="5301208"/>
              <a:ext cx="2698770" cy="127711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69877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32232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226" t="-1818" r="-451" b="-3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944880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226" t="-35897" r="-451" b="-576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0" name="Table 1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2744874"/>
                  </p:ext>
                </p:extLst>
              </p:nvPr>
            </p:nvGraphicFramePr>
            <p:xfrm>
              <a:off x="7968208" y="1100140"/>
              <a:ext cx="3612526" cy="283291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61252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11709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𝐑𝐒𝐀</m:t>
                                </m:r>
                                <m:r>
                                  <a:rPr lang="nb-NO" sz="14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nb-NO" sz="14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𝐊𝐞𝐲𝐆𝐞𝐧</m:t>
                                </m:r>
                              </m:oMath>
                            </m:oMathPara>
                          </a14:m>
                          <a:endParaRPr lang="en-US" sz="140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2521206">
                    <a:tc>
                      <a:txBody>
                        <a:bodyPr/>
                        <a:lstStyle/>
                        <a:p>
                          <a:pPr marL="355600" marR="0" indent="-3556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𝑝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,</m:t>
                              </m:r>
                              <m:r>
                                <a:rPr lang="nb-NO" sz="1400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𝑞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</m:oMath>
                          </a14:m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two</a:t>
                          </a:r>
                          <a:r>
                            <a:rPr lang="nb-NO" sz="1400" b="0" i="0" baseline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random prime</a:t>
                          </a:r>
                          <a:r>
                            <a:rPr lang="nb-NO" sz="1400" b="0" i="0" baseline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numbers</a:t>
                          </a: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</a:t>
                          </a: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𝑛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r>
                                <a:rPr lang="nb-NO" sz="1400" b="0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𝑝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⋅</m:t>
                              </m:r>
                              <m:r>
                                <a:rPr lang="nb-NO" sz="1400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𝑞</m:t>
                              </m:r>
                            </m:oMath>
                          </a14:m>
                          <a:endParaRPr lang="nb-NO" sz="1400" b="0" i="0" dirty="0" smtClean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𝜙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</m:d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𝑝</m:t>
                                  </m:r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 smtClean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choose</a:t>
                          </a: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𝑒</m:t>
                              </m:r>
                            </m:oMath>
                          </a14:m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such that</a:t>
                          </a:r>
                          <a:r>
                            <a:rPr lang="nb-NO" sz="1400" b="0" i="0" baseline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nb-NO" sz="1400" b="0" i="1" baseline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nb-NO" sz="1400" b="0" i="0" baseline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gcd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nb-NO" sz="1400" b="0" i="1" baseline="0" smtClean="0">
                                          <a:solidFill>
                                            <a:sysClr val="windowText" lastClr="0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400" b="0" i="1" baseline="0" smtClean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𝑒</m:t>
                                      </m:r>
                                      <m:r>
                                        <a:rPr lang="nb-NO" sz="1400" b="0" i="1" baseline="0" smtClean="0">
                                          <a:solidFill>
                                            <a:sysClr val="windowText" lastClr="0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, </m:t>
                                      </m:r>
                                      <m:r>
                                        <a:rPr lang="nb-NO" sz="1400" b="0" i="1" baseline="0" smtClean="0">
                                          <a:solidFill>
                                            <a:sysClr val="windowText" lastClr="0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𝜙</m:t>
                                      </m:r>
                                      <m:d>
                                        <m:dPr>
                                          <m:ctrlPr>
                                            <a:rPr lang="nb-NO" sz="1400" b="0" i="1" baseline="0" smtClean="0">
                                              <a:solidFill>
                                                <a:sysClr val="windowText" lastClr="0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nb-NO" sz="1400" b="0" i="1" baseline="0" smtClean="0">
                                              <a:solidFill>
                                                <a:srgbClr val="7030A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  <m:t>𝑛</m:t>
                                          </m:r>
                                        </m:e>
                                      </m:d>
                                    </m:e>
                                  </m:d>
                                  <m:r>
                                    <a:rPr lang="nb-NO" sz="1400" b="0" i="1" baseline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=1 </m:t>
                                  </m:r>
                                </m:e>
                              </m:func>
                            </m:oMath>
                          </a14:m>
                          <a:endParaRPr lang="nb-NO" sz="1400" b="0" i="0" dirty="0" smtClean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𝑑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−1</m:t>
                                  </m:r>
                                </m:sup>
                              </m:sSup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 </m:t>
                              </m:r>
                              <m:func>
                                <m:func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nb-NO" sz="1400" b="0" i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mod</m:t>
                                  </m:r>
                                </m:fName>
                                <m:e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𝜙</m:t>
                                  </m:r>
                                  <m:d>
                                    <m:dPr>
                                      <m:ctrlPr>
                                        <a:rPr lang="nb-NO" sz="1400" b="0" i="1" smtClean="0">
                                          <a:solidFill>
                                            <a:sysClr val="windowText" lastClr="0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400" b="0" i="1" smtClean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</m:d>
                                </m:e>
                              </m:func>
                            </m:oMath>
                          </a14:m>
                          <a:endParaRPr lang="nb-NO" sz="1400" b="0" i="0" dirty="0" smtClean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𝑠𝑘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𝑑</m:t>
                                  </m:r>
                                </m:e>
                              </m:d>
                            </m:oMath>
                          </a14:m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𝑝𝑘</m:t>
                              </m:r>
                              <m:r>
                                <a:rPr lang="nb-NO" sz="1400" b="0" i="1" dirty="0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d>
                                <m:dPr>
                                  <m:ctrlPr>
                                    <a:rPr lang="nb-NO" sz="1400" b="0" i="1" dirty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dirty="0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nb-NO" sz="1400" b="0" i="1" dirty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400" b="0" i="1" dirty="0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𝑒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 smtClean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(</m:t>
                              </m:r>
                              <m:r>
                                <a:rPr lang="nb-NO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𝑠𝑘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, </m:t>
                              </m:r>
                              <m:r>
                                <a:rPr lang="nb-NO" sz="14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𝑝𝑘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endParaRPr lang="nb-NO" sz="1400" b="0" i="0" dirty="0" smtClean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0" name="Table 1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2744874"/>
                  </p:ext>
                </p:extLst>
              </p:nvPr>
            </p:nvGraphicFramePr>
            <p:xfrm>
              <a:off x="7968208" y="1100140"/>
              <a:ext cx="3612526" cy="283291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61252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11709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0"/>
                          <a:stretch>
                            <a:fillRect l="-169" t="-1961" r="-337" b="-81764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2521206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0"/>
                          <a:stretch>
                            <a:fillRect l="-169" t="-12530" r="-337" b="-48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2624206" y="5814524"/>
                <a:ext cx="1566326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4206" y="5814524"/>
                <a:ext cx="1566326" cy="307777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/>
              <p:cNvSpPr/>
              <p:nvPr/>
            </p:nvSpPr>
            <p:spPr bwMode="auto">
              <a:xfrm>
                <a:off x="2500273" y="2285181"/>
                <a:ext cx="2400648" cy="306016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</a:pPr>
                <a:r>
                  <a:rPr lang="nb-NO" sz="1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Output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</m:d>
                  </m:oMath>
                </a14:m>
                <a:r>
                  <a:rPr lang="nb-NO" sz="1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   </a:t>
                </a:r>
                <a:r>
                  <a:rPr lang="nb-NO" sz="1400" dirty="0" smtClean="0">
                    <a:solidFill>
                      <a:schemeClr val="accent6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//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sz="1400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dPr>
                      <m:e>
                        <m:r>
                          <a:rPr lang="nb-NO" sz="1400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nb-NO" sz="1400" b="0" i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=</m:t>
                    </m:r>
                    <m:r>
                      <a:rPr lang="nb-NO" sz="1400" b="0" i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𝑀</m:t>
                    </m:r>
                  </m:oMath>
                </a14:m>
                <a:r>
                  <a:rPr lang="nb-NO" sz="1400" dirty="0" smtClean="0">
                    <a:solidFill>
                      <a:schemeClr val="accent6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endParaRPr lang="nb-NO" sz="14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00273" y="2285181"/>
                <a:ext cx="2400648" cy="306016"/>
              </a:xfrm>
              <a:prstGeom prst="rect">
                <a:avLst/>
              </a:prstGeom>
              <a:blipFill>
                <a:blip r:embed="rId12"/>
                <a:stretch>
                  <a:fillRect l="-761" t="-2000" b="-24000"/>
                </a:stretch>
              </a:blip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Connector 17"/>
          <p:cNvCxnSpPr/>
          <p:nvPr/>
        </p:nvCxnSpPr>
        <p:spPr bwMode="auto">
          <a:xfrm>
            <a:off x="1343472" y="2477656"/>
            <a:ext cx="1156801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" name="Straight Connector 27"/>
          <p:cNvCxnSpPr/>
          <p:nvPr/>
        </p:nvCxnSpPr>
        <p:spPr bwMode="auto">
          <a:xfrm>
            <a:off x="1703512" y="4097392"/>
            <a:ext cx="1455009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 bwMode="auto">
              <a:xfrm>
                <a:off x="3209371" y="3934268"/>
                <a:ext cx="2166550" cy="306016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</a:pPr>
                <a:r>
                  <a:rPr lang="nb-NO" sz="1400" b="0" dirty="0" smtClean="0">
                    <a:solidFill>
                      <a:schemeClr val="accent6"/>
                    </a:solidFill>
                    <a:ea typeface="Cambria" panose="02040503050406030204" pitchFamily="18" charset="0"/>
                  </a:rPr>
                  <a:t>//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sz="1400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sz="1400" b="0" i="1" smtClean="0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400" b="0" i="1" smtClean="0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nb-NO" sz="1400" b="0" i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⋅</m:t>
                    </m:r>
                    <m:r>
                      <a:rPr lang="nb-NO" sz="1400" b="0" i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sz="1400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sz="1400" b="0" i="1" smtClean="0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400" b="0" i="1" smtClean="0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nb-NO" sz="1400" b="0" i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=</m:t>
                    </m:r>
                    <m:r>
                      <a:rPr lang="nb-NO" sz="1400" b="0" i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sz="1400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dPr>
                      <m:e>
                        <m:r>
                          <a:rPr lang="nb-NO" sz="1400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𝑀</m:t>
                        </m:r>
                      </m:e>
                    </m:d>
                  </m:oMath>
                </a14:m>
                <a:r>
                  <a:rPr lang="nb-NO" sz="1400" dirty="0" smtClean="0">
                    <a:solidFill>
                      <a:schemeClr val="accent6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endParaRPr lang="nb-NO" sz="14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09371" y="3934268"/>
                <a:ext cx="2166550" cy="306016"/>
              </a:xfrm>
              <a:prstGeom prst="rect">
                <a:avLst/>
              </a:prstGeom>
              <a:blipFill>
                <a:blip r:embed="rId13"/>
                <a:stretch>
                  <a:fillRect l="-843" b="-23529"/>
                </a:stretch>
              </a:blip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Arrow Connector 31"/>
          <p:cNvCxnSpPr/>
          <p:nvPr/>
        </p:nvCxnSpPr>
        <p:spPr bwMode="auto">
          <a:xfrm>
            <a:off x="4228851" y="4367355"/>
            <a:ext cx="339022" cy="78274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3" name="TextBox 32"/>
          <p:cNvSpPr txBox="1"/>
          <p:nvPr/>
        </p:nvSpPr>
        <p:spPr>
          <a:xfrm>
            <a:off x="4271132" y="5243083"/>
            <a:ext cx="1024319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 smtClean="0">
                <a:solidFill>
                  <a:srgbClr val="C00000"/>
                </a:solidFill>
              </a:rPr>
              <a:t>Hard to find! </a:t>
            </a:r>
          </a:p>
        </p:txBody>
      </p:sp>
      <p:cxnSp>
        <p:nvCxnSpPr>
          <p:cNvPr id="39" name="Straight Arrow Connector 38"/>
          <p:cNvCxnSpPr/>
          <p:nvPr/>
        </p:nvCxnSpPr>
        <p:spPr bwMode="auto">
          <a:xfrm>
            <a:off x="4248927" y="2668680"/>
            <a:ext cx="116259" cy="26842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0" name="TextBox 39"/>
          <p:cNvSpPr txBox="1"/>
          <p:nvPr/>
        </p:nvSpPr>
        <p:spPr>
          <a:xfrm>
            <a:off x="4072073" y="2972653"/>
            <a:ext cx="1024319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 smtClean="0">
                <a:solidFill>
                  <a:srgbClr val="C00000"/>
                </a:solidFill>
              </a:rPr>
              <a:t>Hard to find!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4032928" y="5809122"/>
                <a:ext cx="1369862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</a:rPr>
                        <m:t>≠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func>
                        <m:func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fun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2928" y="5809122"/>
                <a:ext cx="1369862" cy="307777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64967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4" grpId="0"/>
      <p:bldP spid="25" grpId="0"/>
      <p:bldP spid="31" grpId="0"/>
      <p:bldP spid="33" grpId="0"/>
      <p:bldP spid="40" grpId="0"/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Hashed-RSA – security 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 smtClean="0"/>
                  <a:t>Factoring + RSA-problem must be hard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 smtClean="0"/>
                  <a:t>What are the requirements of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en-US" sz="1800" dirty="0" smtClean="0"/>
                  <a:t>?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 smtClean="0"/>
                  <a:t>Must be collision-resistant: </a:t>
                </a:r>
                <a:br>
                  <a:rPr lang="en-US" sz="1600" dirty="0" smtClean="0"/>
                </a:br>
                <a:r>
                  <a:rPr lang="en-US" sz="1600" dirty="0" smtClean="0"/>
                  <a:t/>
                </a:r>
                <a:br>
                  <a:rPr lang="en-US" sz="1600" dirty="0" smtClean="0"/>
                </a:br>
                <a:r>
                  <a:rPr lang="en-US" sz="1600" dirty="0" smtClean="0"/>
                  <a:t>		</a:t>
                </a:r>
                <a14:m>
                  <m:oMath xmlns:m="http://schemas.openxmlformats.org/officeDocument/2006/math">
                    <m:r>
                      <a:rPr lang="nb-NO" sz="1600" i="1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nb-NO" sz="16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⟹ 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𝐻</m:t>
                    </m:r>
                    <m:sSup>
                      <m:sSup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d>
                      </m:e>
                      <m:sup>
                        <m:r>
                          <a:rPr lang="nb-NO" sz="16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sup>
                    </m:sSup>
                    <m:r>
                      <a:rPr lang="nb-NO" sz="16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𝐻</m:t>
                    </m:r>
                    <m:sSup>
                      <m:sSup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</m:d>
                      </m:e>
                      <m:sup>
                        <m:r>
                          <a:rPr lang="nb-NO" sz="16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sup>
                    </m:sSup>
                    <m:r>
                      <a:rPr lang="nb-NO" sz="16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𝜎</m:t>
                    </m:r>
                  </m:oMath>
                </a14:m>
                <a:endParaRPr lang="en-US" sz="1600" dirty="0" smtClean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000" dirty="0" smtClean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 smtClean="0"/>
                  <a:t>Is this enough? </a:t>
                </a:r>
              </a:p>
              <a:p>
                <a:pPr lvl="2">
                  <a:buFont typeface="Arial" panose="020B0604020202020204" pitchFamily="34" charset="0"/>
                  <a:buChar char="•"/>
                </a:pPr>
                <a:r>
                  <a:rPr lang="en-US" sz="1400" dirty="0" smtClean="0"/>
                  <a:t>Unknown</a:t>
                </a:r>
              </a:p>
              <a:p>
                <a:pPr lvl="2">
                  <a:buFont typeface="Arial" panose="020B0604020202020204" pitchFamily="34" charset="0"/>
                  <a:buChar char="•"/>
                </a:pPr>
                <a:r>
                  <a:rPr lang="en-US" sz="1400" dirty="0" smtClean="0"/>
                  <a:t>However, if we assume that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en-US" sz="1400" dirty="0" smtClean="0"/>
                  <a:t> is </a:t>
                </a:r>
                <a:r>
                  <a:rPr lang="en-US" sz="1400" i="1" dirty="0" smtClean="0"/>
                  <a:t>perfect* </a:t>
                </a:r>
                <a:r>
                  <a:rPr lang="en-US" sz="1400" dirty="0" smtClean="0"/>
                  <a:t>then  </a:t>
                </a:r>
              </a:p>
              <a:p>
                <a:pPr marL="817563" lvl="1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817563" lvl="1">
                  <a:buFont typeface="Arial" panose="020B0604020202020204" pitchFamily="34" charset="0"/>
                  <a:buChar char="•"/>
                </a:pPr>
                <a:endParaRPr lang="en-US" dirty="0" smtClean="0"/>
              </a:p>
              <a:p>
                <a:pPr marL="817563" lvl="1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817563" lvl="1">
                  <a:buFont typeface="Arial" panose="020B0604020202020204" pitchFamily="34" charset="0"/>
                  <a:buChar char="•"/>
                </a:pPr>
                <a:endParaRPr lang="en-US" dirty="0" smtClean="0"/>
              </a:p>
              <a:p>
                <a:pPr marL="817563" lvl="1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817563" lvl="1">
                  <a:buFont typeface="Arial" panose="020B0604020202020204" pitchFamily="34" charset="0"/>
                  <a:buChar char="•"/>
                </a:pPr>
                <a:endParaRPr lang="en-US" dirty="0" smtClean="0"/>
              </a:p>
              <a:p>
                <a:pPr marL="531813" lvl="1" indent="0"/>
                <a:endParaRPr lang="en-US" sz="1200" dirty="0" smtClean="0"/>
              </a:p>
              <a:p>
                <a:pPr marL="531813" lvl="1" indent="0"/>
                <a:r>
                  <a:rPr lang="en-US" sz="1200" dirty="0" smtClean="0"/>
                  <a:t>*</a:t>
                </a:r>
                <a:r>
                  <a:rPr lang="en-US" sz="1200" dirty="0" smtClean="0">
                    <a:hlinkClick r:id="rId2"/>
                  </a:rPr>
                  <a:t>random oracle</a:t>
                </a:r>
                <a:endParaRPr lang="en-US" sz="1050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328" t="-722" b="-30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19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4"/>
              <p:cNvSpPr txBox="1">
                <a:spLocks/>
              </p:cNvSpPr>
              <p:nvPr/>
            </p:nvSpPr>
            <p:spPr bwMode="auto">
              <a:xfrm>
                <a:off x="911424" y="4102875"/>
                <a:ext cx="6696744" cy="1621270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>
                  <a:spcBef>
                    <a:spcPct val="0"/>
                  </a:spcBef>
                </a:pPr>
                <a:r>
                  <a:rPr lang="en-US" sz="1600" b="1" dirty="0" smtClean="0"/>
                  <a:t>Theorem: </a:t>
                </a:r>
                <a:r>
                  <a:rPr lang="nb-NO" sz="1600" dirty="0" smtClean="0"/>
                  <a:t>For </a:t>
                </a:r>
                <a:r>
                  <a:rPr lang="nb-NO" sz="1600" i="1" dirty="0" smtClean="0"/>
                  <a:t>any</a:t>
                </a:r>
                <a:r>
                  <a:rPr lang="nb-NO" sz="1600" dirty="0" smtClean="0"/>
                  <a:t> UF-CMA adversy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nb-NO" sz="1600" b="0" dirty="0" smtClean="0"/>
                  <a:t> against Hashed-RSA making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nb-NO" sz="1600" b="0" dirty="0" smtClean="0"/>
                  <a:t> sign queries, there is an algorithm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nb-NO" sz="1600" b="0" dirty="0" smtClean="0"/>
                  <a:t> solving the RSA-problem:</a:t>
                </a:r>
              </a:p>
              <a:p>
                <a:pPr indent="0">
                  <a:spcBef>
                    <a:spcPct val="0"/>
                  </a:spcBef>
                </a:pPr>
                <a:endParaRPr lang="nb-NO" sz="1200" dirty="0"/>
              </a:p>
              <a:p>
                <a:pPr indent="0" algn="ctr">
                  <a:spcBef>
                    <a:spcPct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1" i="0" smtClean="0">
                          <a:latin typeface="Cambria Math" panose="02040503050406030204" pitchFamily="18" charset="0"/>
                        </a:rPr>
                        <m:t>𝐀𝐝</m:t>
                      </m:r>
                      <m:sSubSup>
                        <m:sSub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1" i="0" smtClean="0">
                              <a:latin typeface="Cambria Math" panose="02040503050406030204" pitchFamily="18" charset="0"/>
                            </a:rPr>
                            <m:t>𝐯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H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–</m:t>
                          </m:r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RSA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uf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–</m:t>
                          </m:r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cma</m:t>
                          </m:r>
                        </m:sup>
                      </m:sSubSup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≤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nb-NO" sz="1600" b="1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nb-NO" sz="1600" b="1">
                          <a:latin typeface="Cambria Math" panose="02040503050406030204" pitchFamily="18" charset="0"/>
                        </a:rPr>
                        <m:t>𝐀𝐝</m:t>
                      </m:r>
                      <m:sSubSup>
                        <m:sSub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1">
                              <a:latin typeface="Cambria Math" panose="02040503050406030204" pitchFamily="18" charset="0"/>
                            </a:rPr>
                            <m:t>𝐯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RSA</m:t>
                          </m:r>
                        </m:sup>
                      </m:sSubSup>
                      <m:d>
                        <m:d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</m:oMath>
                  </m:oMathPara>
                </a14:m>
                <a:r>
                  <a:rPr lang="nb-NO" sz="1600" dirty="0" smtClean="0"/>
                  <a:t/>
                </a:r>
                <a:br>
                  <a:rPr lang="nb-NO" sz="1600" dirty="0" smtClean="0"/>
                </a:br>
                <a:endParaRPr lang="en-US" sz="1600" dirty="0" smtClean="0"/>
              </a:p>
              <a:p>
                <a:pPr indent="0">
                  <a:spcBef>
                    <a:spcPct val="0"/>
                  </a:spcBef>
                </a:pPr>
                <a:endParaRPr lang="en-US" sz="1000" dirty="0" smtClean="0"/>
              </a:p>
              <a:p>
                <a:pPr indent="0">
                  <a:spcBef>
                    <a:spcPct val="0"/>
                  </a:spcBef>
                </a:pPr>
                <a:r>
                  <a:rPr lang="en-US" sz="1600" dirty="0" smtClean="0"/>
                  <a:t>where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en-US" sz="1600" dirty="0" smtClean="0"/>
                  <a:t> is assumed perfect*</a:t>
                </a:r>
                <a:endParaRPr lang="en-US" sz="1600" dirty="0"/>
              </a:p>
            </p:txBody>
          </p:sp>
        </mc:Choice>
        <mc:Fallback xmlns="">
          <p:sp>
            <p:nvSpPr>
              <p:cNvPr id="10" name="Content Placehol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11424" y="4102875"/>
                <a:ext cx="6696744" cy="1621270"/>
              </a:xfrm>
              <a:prstGeom prst="round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9" name="Table 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99833192"/>
                  </p:ext>
                </p:extLst>
              </p:nvPr>
            </p:nvGraphicFramePr>
            <p:xfrm>
              <a:off x="7968208" y="1100140"/>
              <a:ext cx="3612526" cy="283291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61252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11709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𝐑𝐒𝐀</m:t>
                                </m:r>
                                <m:r>
                                  <a:rPr lang="nb-NO" sz="14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nb-NO" sz="14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𝐊𝐞𝐲𝐆𝐞𝐧</m:t>
                                </m:r>
                              </m:oMath>
                            </m:oMathPara>
                          </a14:m>
                          <a:endParaRPr lang="en-US" sz="140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2521206">
                    <a:tc>
                      <a:txBody>
                        <a:bodyPr/>
                        <a:lstStyle/>
                        <a:p>
                          <a:pPr marL="355600" marR="0" indent="-3556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𝑝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,</m:t>
                              </m:r>
                              <m:r>
                                <a:rPr lang="nb-NO" sz="1400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𝑞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</m:oMath>
                          </a14:m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two</a:t>
                          </a:r>
                          <a:r>
                            <a:rPr lang="nb-NO" sz="1400" b="0" i="0" baseline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random prime</a:t>
                          </a:r>
                          <a:r>
                            <a:rPr lang="nb-NO" sz="1400" b="0" i="0" baseline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numbers</a:t>
                          </a: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</a:t>
                          </a: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𝑛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r>
                                <a:rPr lang="nb-NO" sz="1400" b="0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𝑝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⋅</m:t>
                              </m:r>
                              <m:r>
                                <a:rPr lang="nb-NO" sz="1400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𝑞</m:t>
                              </m:r>
                            </m:oMath>
                          </a14:m>
                          <a:endParaRPr lang="nb-NO" sz="1400" b="0" i="0" dirty="0" smtClean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𝜙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</m:d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𝑝</m:t>
                                  </m:r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 smtClean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choose</a:t>
                          </a: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𝑒</m:t>
                              </m:r>
                            </m:oMath>
                          </a14:m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such that</a:t>
                          </a:r>
                          <a:r>
                            <a:rPr lang="nb-NO" sz="1400" b="0" i="0" baseline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nb-NO" sz="1400" b="0" i="1" baseline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nb-NO" sz="1400" b="0" i="0" baseline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gcd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nb-NO" sz="1400" b="0" i="1" baseline="0" smtClean="0">
                                          <a:solidFill>
                                            <a:sysClr val="windowText" lastClr="0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400" b="0" i="1" baseline="0" smtClean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𝑒</m:t>
                                      </m:r>
                                      <m:r>
                                        <a:rPr lang="nb-NO" sz="1400" b="0" i="1" baseline="0" smtClean="0">
                                          <a:solidFill>
                                            <a:sysClr val="windowText" lastClr="0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, </m:t>
                                      </m:r>
                                      <m:r>
                                        <a:rPr lang="nb-NO" sz="1400" b="0" i="1" baseline="0" smtClean="0">
                                          <a:solidFill>
                                            <a:sysClr val="windowText" lastClr="0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𝜙</m:t>
                                      </m:r>
                                      <m:d>
                                        <m:dPr>
                                          <m:ctrlPr>
                                            <a:rPr lang="nb-NO" sz="1400" b="0" i="1" baseline="0" smtClean="0">
                                              <a:solidFill>
                                                <a:sysClr val="windowText" lastClr="0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nb-NO" sz="1400" b="0" i="1" baseline="0" smtClean="0">
                                              <a:solidFill>
                                                <a:srgbClr val="7030A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  <m:t>𝑛</m:t>
                                          </m:r>
                                        </m:e>
                                      </m:d>
                                    </m:e>
                                  </m:d>
                                  <m:r>
                                    <a:rPr lang="nb-NO" sz="1400" b="0" i="1" baseline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=1 </m:t>
                                  </m:r>
                                </m:e>
                              </m:func>
                            </m:oMath>
                          </a14:m>
                          <a:endParaRPr lang="nb-NO" sz="1400" b="0" i="0" dirty="0" smtClean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𝑑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−1</m:t>
                                  </m:r>
                                </m:sup>
                              </m:sSup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 </m:t>
                              </m:r>
                              <m:func>
                                <m:func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nb-NO" sz="1400" b="0" i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mod</m:t>
                                  </m:r>
                                </m:fName>
                                <m:e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𝜙</m:t>
                                  </m:r>
                                  <m:d>
                                    <m:dPr>
                                      <m:ctrlPr>
                                        <a:rPr lang="nb-NO" sz="1400" b="0" i="1" smtClean="0">
                                          <a:solidFill>
                                            <a:sysClr val="windowText" lastClr="0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400" b="0" i="1" smtClean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</m:d>
                                </m:e>
                              </m:func>
                            </m:oMath>
                          </a14:m>
                          <a:endParaRPr lang="nb-NO" sz="1400" b="0" i="0" dirty="0" smtClean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𝑠𝑘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𝑑</m:t>
                                  </m:r>
                                </m:e>
                              </m:d>
                            </m:oMath>
                          </a14:m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𝑝𝑘</m:t>
                              </m:r>
                              <m:r>
                                <a:rPr lang="nb-NO" sz="1400" b="0" i="1" dirty="0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d>
                                <m:dPr>
                                  <m:ctrlPr>
                                    <a:rPr lang="nb-NO" sz="1400" b="0" i="1" dirty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dirty="0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nb-NO" sz="1400" b="0" i="1" dirty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400" b="0" i="1" dirty="0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𝑒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 smtClean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(</m:t>
                              </m:r>
                              <m:r>
                                <a:rPr lang="nb-NO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𝑠𝑘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, </m:t>
                              </m:r>
                              <m:r>
                                <a:rPr lang="nb-NO" sz="14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𝑝𝑘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endParaRPr lang="nb-NO" sz="1400" b="0" i="0" dirty="0" smtClean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9" name="Table 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99833192"/>
                  </p:ext>
                </p:extLst>
              </p:nvPr>
            </p:nvGraphicFramePr>
            <p:xfrm>
              <a:off x="7968208" y="1100140"/>
              <a:ext cx="3612526" cy="283291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61252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11709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169" t="-1961" r="-337" b="-81764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2521206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169" t="-12530" r="-337" b="-48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4" name="Table 1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77657003"/>
                  </p:ext>
                </p:extLst>
              </p:nvPr>
            </p:nvGraphicFramePr>
            <p:xfrm>
              <a:off x="7968208" y="4151804"/>
              <a:ext cx="2697543" cy="93065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69754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15189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𝐑𝐒𝐀</m:t>
                                </m:r>
                                <m:r>
                                  <a:rPr lang="nb-NO" sz="14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nb-NO" sz="14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𝐒𝐢𝐠𝐧</m:t>
                                </m:r>
                                <m:d>
                                  <m:dPr>
                                    <m:ctrlPr>
                                      <a:rPr lang="nb-NO" sz="1400" b="1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d>
                                      <m:dPr>
                                        <m:ctrlPr>
                                          <a:rPr lang="nb-NO" sz="1400" b="0" i="1" smtClean="0">
                                            <a:solidFill>
                                              <a:sysClr val="windowText" lastClr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1400" b="0" i="1" smtClean="0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  <m:r>
                                          <a:rPr lang="nb-NO" sz="1400" b="0" i="1" smtClean="0">
                                            <a:solidFill>
                                              <a:sysClr val="windowText" lastClr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,</m:t>
                                        </m:r>
                                        <m:r>
                                          <a:rPr lang="nb-NO" sz="1400" b="0" i="1" smtClean="0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𝑑</m:t>
                                        </m:r>
                                      </m:e>
                                    </m:d>
                                    <m:r>
                                      <a:rPr lang="nb-NO" sz="14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 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𝑀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98423">
                    <a:tc>
                      <a:txBody>
                        <a:bodyPr/>
                        <a:lstStyle/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𝜎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𝐻</m:t>
                                  </m:r>
                                  <m:d>
                                    <m:dPr>
                                      <m:ctrlPr>
                                        <a:rPr lang="nb-NO" sz="1400" b="0" i="1" smtClean="0">
                                          <a:solidFill>
                                            <a:sysClr val="windowText" lastClr="0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400" b="0" i="1" smtClean="0">
                                          <a:solidFill>
                                            <a:sysClr val="windowText" lastClr="0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𝑀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nb-NO" sz="1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𝑑</m:t>
                                  </m:r>
                                </m:sup>
                              </m:sSup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 </m:t>
                              </m:r>
                              <m:func>
                                <m:func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nb-NO" sz="1400" b="0" i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mod</m:t>
                                  </m:r>
                                </m:fName>
                                <m:e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𝑁</m:t>
                                  </m:r>
                                </m:e>
                              </m:func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𝜎</m:t>
                              </m:r>
                            </m:oMath>
                          </a14:m>
                          <a:endParaRPr lang="nb-NO" sz="1400" b="0" i="0" dirty="0" smtClean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4" name="Table 1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77657003"/>
                  </p:ext>
                </p:extLst>
              </p:nvPr>
            </p:nvGraphicFramePr>
            <p:xfrm>
              <a:off x="7968208" y="4151804"/>
              <a:ext cx="2697543" cy="93065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69754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32232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226" t="-1818" r="-451" b="-18181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98423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226" t="-57143" r="-451" b="-204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1" name="Table 1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244699363"/>
                  </p:ext>
                </p:extLst>
              </p:nvPr>
            </p:nvGraphicFramePr>
            <p:xfrm>
              <a:off x="7968208" y="5301208"/>
              <a:ext cx="2698770" cy="127711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69877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216024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𝐑𝐒𝐀</m:t>
                                </m:r>
                                <m:r>
                                  <a:rPr lang="nb-NO" sz="14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nb-NO" sz="14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𝐕𝐫𝐟𝐲</m:t>
                                </m:r>
                                <m:d>
                                  <m:dPr>
                                    <m:ctrlPr>
                                      <a:rPr lang="nb-NO" sz="1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d>
                                      <m:dPr>
                                        <m:ctrlPr>
                                          <a:rPr lang="nb-NO" sz="14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1400" b="0" i="1" smtClean="0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  <m:r>
                                          <a:rPr lang="nb-NO" sz="14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,</m:t>
                                        </m:r>
                                        <m:r>
                                          <a:rPr lang="nb-NO" sz="1400" b="0" i="1" smtClean="0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𝑒</m:t>
                                        </m:r>
                                      </m:e>
                                    </m:d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 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𝑀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𝜎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i="0" dirty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872960">
                    <a:tc>
                      <a:txBody>
                        <a:bodyPr/>
                        <a:lstStyle/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if</a:t>
                          </a: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𝜎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𝑒</m:t>
                                  </m:r>
                                </m:sup>
                              </m:sSup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=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𝐻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𝑀</m:t>
                                  </m:r>
                                </m:e>
                              </m:d>
                              <m:func>
                                <m:func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nb-NO" sz="1400" b="0" i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mod</m:t>
                                  </m:r>
                                </m:fName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𝑁</m:t>
                                  </m:r>
                                </m:e>
                              </m:func>
                            </m:oMath>
                          </a14:m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then</a:t>
                          </a: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</a:t>
                          </a:r>
                          <a:r>
                            <a:rPr lang="nb-NO" sz="1400" b="1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1</m:t>
                              </m:r>
                            </m:oMath>
                          </a14:m>
                          <a:endParaRPr lang="nb-NO" sz="1400" b="0" i="0" dirty="0" smtClean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else</a:t>
                          </a: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baseline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baseline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return </a:t>
                          </a:r>
                          <a:r>
                            <a:rPr lang="nb-NO" sz="1400" b="0" i="0" baseline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0</a:t>
                          </a:r>
                          <a:endParaRPr lang="nb-NO" sz="1400" b="0" i="0" dirty="0" smtClean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1" name="Table 1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244699363"/>
                  </p:ext>
                </p:extLst>
              </p:nvPr>
            </p:nvGraphicFramePr>
            <p:xfrm>
              <a:off x="7968208" y="5301208"/>
              <a:ext cx="2698770" cy="127711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698770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0"/>
                        </a:ext>
                      </a:extLst>
                    </a:gridCol>
                  </a:tblGrid>
                  <a:tr h="33223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7"/>
                          <a:stretch>
                            <a:fillRect l="-226" t="-1818" r="-451" b="-3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0"/>
                      </a:ext>
                    </a:extLst>
                  </a:tr>
                  <a:tr h="9448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7"/>
                          <a:stretch>
                            <a:fillRect l="-226" t="-35897" r="-451" b="-576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1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947522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2711624" y="4653136"/>
            <a:ext cx="7416824" cy="864096"/>
          </a:xfrm>
        </p:spPr>
        <p:txBody>
          <a:bodyPr/>
          <a:lstStyle/>
          <a:p>
            <a:pPr algn="ctr"/>
            <a:r>
              <a:rPr lang="en-US" sz="3200" b="1" dirty="0" smtClean="0"/>
              <a:t>Signatures from discrete logarithms</a:t>
            </a:r>
            <a:endParaRPr lang="en-US" sz="32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1704638" y="6386513"/>
            <a:ext cx="487362" cy="325437"/>
          </a:xfrm>
        </p:spPr>
        <p:txBody>
          <a:bodyPr/>
          <a:lstStyle/>
          <a:p>
            <a:fld id="{F6590AF8-4F64-4D1C-B3C4-F65976908F52}" type="slidenum">
              <a:rPr lang="en-US" smtClean="0"/>
              <a:pPr/>
              <a:t>20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5303912" y="2924944"/>
                <a:ext cx="180020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4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nb-NO" sz="4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4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40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4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US" sz="3600" dirty="0" smtClean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3912" y="2924944"/>
                <a:ext cx="1800200" cy="70788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11695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Schnorr</a:t>
            </a:r>
            <a:r>
              <a:rPr lang="en-US" dirty="0" smtClean="0"/>
              <a:t> signatures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21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22388379"/>
                  </p:ext>
                </p:extLst>
              </p:nvPr>
            </p:nvGraphicFramePr>
            <p:xfrm>
              <a:off x="7947149" y="1355881"/>
              <a:ext cx="2808403" cy="117673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80840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259034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𝐊𝐞𝐲𝐆𝐞𝐧</m:t>
                                </m:r>
                              </m:oMath>
                            </m:oMathPara>
                          </a14:m>
                          <a:endParaRPr lang="en-US" sz="140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871930">
                    <a:tc>
                      <a:txBody>
                        <a:bodyPr/>
                        <a:lstStyle/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𝑏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1…</m:t>
                                  </m:r>
                                  <m:d>
                                    <m:dPr>
                                      <m:begChr m:val="|"/>
                                      <m:endChr m:val="|"/>
                                      <m:ctrlPr>
                                        <a:rPr lang="nb-NO" sz="1400" b="0" i="1" smtClean="0">
                                          <a:solidFill>
                                            <a:sysClr val="windowText" lastClr="0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400" b="0" i="1" smtClean="0">
                                          <a:solidFill>
                                            <a:sysClr val="windowText" lastClr="0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𝐺</m:t>
                                      </m:r>
                                    </m:e>
                                  </m:d>
                                </m:e>
                              </m:d>
                            </m:oMath>
                          </a14:m>
                          <a:endParaRPr lang="nb-NO" sz="1400" b="0" i="0" dirty="0" smtClean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𝐵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𝑔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𝑏</m:t>
                                  </m:r>
                                </m:sup>
                              </m:sSup>
                            </m:oMath>
                          </a14:m>
                          <a:endParaRPr lang="nb-NO" sz="1400" b="0" i="0" dirty="0" smtClean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(</m:t>
                              </m:r>
                              <m:r>
                                <a:rPr lang="nb-NO" sz="1400" b="0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𝑠𝑘</m:t>
                              </m:r>
                              <m:r>
                                <a:rPr lang="nb-NO" sz="1400" b="0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=</m:t>
                              </m:r>
                              <m:r>
                                <a:rPr lang="nb-NO" sz="1400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, </m:t>
                              </m:r>
                              <m:r>
                                <a:rPr lang="nb-NO" sz="1400" b="0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𝑣𝑘</m:t>
                              </m:r>
                              <m:r>
                                <a:rPr lang="nb-NO" sz="1400" b="0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=</m:t>
                              </m:r>
                              <m:r>
                                <a:rPr lang="nb-NO" sz="1400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𝐵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endParaRPr lang="nb-NO" sz="1400" b="0" i="0" dirty="0" smtClean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22388379"/>
                  </p:ext>
                </p:extLst>
              </p:nvPr>
            </p:nvGraphicFramePr>
            <p:xfrm>
              <a:off x="7947149" y="1355881"/>
              <a:ext cx="2808403" cy="117673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80840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04800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16" t="-2000" r="-433" b="-292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871930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16" t="-35417" r="-433" b="-138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05614083"/>
                  </p:ext>
                </p:extLst>
              </p:nvPr>
            </p:nvGraphicFramePr>
            <p:xfrm>
              <a:off x="7947149" y="2979815"/>
              <a:ext cx="2808403" cy="155105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80840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29721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𝐒𝐢𝐠𝐧</m:t>
                                </m:r>
                                <m:d>
                                  <m:dPr>
                                    <m:ctrlPr>
                                      <a:rPr lang="nb-NO" sz="1400" b="1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𝑠𝑘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=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 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𝑀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840632">
                    <a:tc>
                      <a:txBody>
                        <a:bodyPr/>
                        <a:lstStyle/>
                        <a:p>
                          <a:pPr marL="355600" marR="0" lvl="0" indent="-35560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  <a:defRPr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𝑟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m:rPr>
                                      <m:brk m:alnAt="2"/>
                                    </m:r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1…</m:t>
                                  </m:r>
                                  <m:d>
                                    <m:dPr>
                                      <m:begChr m:val="|"/>
                                      <m:endChr m:val="|"/>
                                      <m:ctrlPr>
                                        <a:rPr lang="nb-NO" sz="1400" b="0" i="1" smtClean="0">
                                          <a:solidFill>
                                            <a:sysClr val="windowText" lastClr="0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400" b="0" i="1" smtClean="0">
                                          <a:solidFill>
                                            <a:sysClr val="windowText" lastClr="0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𝐺</m:t>
                                      </m:r>
                                    </m:e>
                                  </m:d>
                                </m:e>
                              </m:d>
                            </m:oMath>
                          </a14:m>
                          <a:endParaRPr lang="nb-NO" sz="1400" b="0" i="0" dirty="0" smtClean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𝑅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𝑔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𝑟</m:t>
                                  </m:r>
                                </m:sup>
                              </m:sSup>
                            </m:oMath>
                          </a14:m>
                          <a:endParaRPr lang="nb-NO" sz="1400" b="0" i="0" dirty="0" smtClean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h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𝐻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(</m:t>
                              </m:r>
                              <m:r>
                                <a:rPr lang="nb-NO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𝑅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, 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𝑀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endParaRPr lang="nb-NO" sz="1400" b="0" i="0" dirty="0" smtClean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𝑠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r>
                                <a:rPr lang="nb-NO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𝑟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 −</m:t>
                              </m:r>
                              <m:r>
                                <a:rPr lang="nb-NO" sz="1400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4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h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 </m:t>
                              </m:r>
                              <m:func>
                                <m:func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nb-NO" sz="1400" b="0" i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mod</m:t>
                                  </m:r>
                                </m:fName>
                                <m:e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𝑝</m:t>
                                  </m:r>
                                </m:e>
                              </m:func>
                            </m:oMath>
                          </a14:m>
                          <a:endParaRPr lang="nb-NO" sz="1400" b="0" i="0" dirty="0" smtClean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𝜎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=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h</m:t>
                                  </m:r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4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𝑠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 smtClean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05614083"/>
                  </p:ext>
                </p:extLst>
              </p:nvPr>
            </p:nvGraphicFramePr>
            <p:xfrm>
              <a:off x="7947149" y="2979815"/>
              <a:ext cx="2808403" cy="155105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808403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0"/>
                        </a:ext>
                      </a:extLst>
                    </a:gridCol>
                  </a:tblGrid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216" t="-2000" r="-433" b="-43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0"/>
                      </a:ext>
                    </a:extLst>
                  </a:tr>
                  <a:tr h="124625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216" t="-24757" r="-433" b="-436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69846209"/>
                  </p:ext>
                </p:extLst>
              </p:nvPr>
            </p:nvGraphicFramePr>
            <p:xfrm>
              <a:off x="927257" y="2420161"/>
              <a:ext cx="2442763" cy="170757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44276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0089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𝐕𝐫𝐟𝐲</m:t>
                                </m:r>
                                <m:d>
                                  <m:dPr>
                                    <m:ctrlPr>
                                      <a:rPr lang="nb-NO" sz="1400" b="1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smtClean="0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𝑣𝑘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=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chemeClr val="accent6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𝐵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𝑀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𝜎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=</m:t>
                                    </m:r>
                                    <m:d>
                                      <m:dPr>
                                        <m:ctrlPr>
                                          <a:rPr lang="nb-NO" sz="1400" b="0" i="1" smtClean="0">
                                            <a:solidFill>
                                              <a:sysClr val="windowText" lastClr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1400" b="0" i="1" smtClean="0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h</m:t>
                                        </m:r>
                                        <m:r>
                                          <a:rPr lang="nb-NO" sz="1400" b="0" i="1" smtClean="0">
                                            <a:solidFill>
                                              <a:sysClr val="windowText" lastClr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,</m:t>
                                        </m:r>
                                        <m:r>
                                          <a:rPr lang="nb-NO" sz="1400" b="0" i="1" smtClean="0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𝑠</m:t>
                                        </m:r>
                                      </m:e>
                                    </m:d>
                                  </m:e>
                                </m:d>
                              </m:oMath>
                            </m:oMathPara>
                          </a14:m>
                          <a:endParaRPr lang="en-US" sz="140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872960">
                    <a:tc>
                      <a:txBody>
                        <a:bodyPr/>
                        <a:lstStyle/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nb-NO" sz="1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𝑅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400" b="0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𝑔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𝑠</m:t>
                                  </m:r>
                                </m:sup>
                              </m:sSup>
                              <m:r>
                                <a:rPr lang="nb-NO" sz="1400" b="0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∗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𝐵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h</m:t>
                                  </m:r>
                                </m:sup>
                              </m:sSup>
                            </m:oMath>
                          </a14:m>
                          <a:endParaRPr lang="nb-NO" sz="1400" b="0" i="0" dirty="0" smtClean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baseline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nb-NO" sz="1400" b="0" i="1" baseline="0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baseline="0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h</m:t>
                                  </m:r>
                                </m:e>
                                <m:sup>
                                  <m:r>
                                    <a:rPr lang="nb-NO" sz="1400" b="0" i="1" baseline="0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400" b="0" i="1" baseline="0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r>
                                <a:rPr lang="nb-NO" sz="1400" b="0" i="1" baseline="0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𝐻</m:t>
                              </m:r>
                              <m:d>
                                <m:dPr>
                                  <m:ctrlPr>
                                    <a:rPr lang="nb-NO" sz="1400" b="0" i="1" baseline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nb-NO" sz="1400" b="0" i="1" baseline="0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sz="1400" b="0" i="1" baseline="0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𝑅</m:t>
                                      </m:r>
                                    </m:e>
                                    <m:sup>
                                      <m:r>
                                        <a:rPr lang="nb-NO" sz="1400" b="0" i="1" baseline="0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  <m:r>
                                    <a:rPr lang="nb-NO" sz="1400" b="0" i="1" baseline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nb-NO" sz="1400" b="0" i="1" baseline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𝑀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 smtClean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if</a:t>
                          </a: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nb-NO" sz="14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h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=</m:t>
                              </m:r>
                              <m:r>
                                <a:rPr lang="nb-NO" sz="14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h</m:t>
                              </m:r>
                            </m:oMath>
                          </a14:m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then</a:t>
                          </a: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</a:t>
                          </a:r>
                          <a:r>
                            <a:rPr lang="nb-NO" sz="1400" b="1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1</a:t>
                          </a: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else </a:t>
                          </a: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</a:t>
                          </a:r>
                          <a:r>
                            <a:rPr lang="nb-NO" sz="1400" b="1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0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69846209"/>
                  </p:ext>
                </p:extLst>
              </p:nvPr>
            </p:nvGraphicFramePr>
            <p:xfrm>
              <a:off x="927257" y="2420161"/>
              <a:ext cx="2442763" cy="170757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442763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0"/>
                        </a:ext>
                      </a:extLst>
                    </a:gridCol>
                  </a:tblGrid>
                  <a:tr h="33223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249" t="-3636" r="-499" b="-42727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0"/>
                      </a:ext>
                    </a:extLst>
                  </a:tr>
                  <a:tr h="137534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249" t="-25221" r="-499" b="-398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1"/>
                      </a:ext>
                    </a:extLst>
                  </a:tr>
                </a:tbl>
              </a:graphicData>
            </a:graphic>
          </p:graphicFrame>
        </mc:Fallback>
      </mc:AlternateContent>
      <p:cxnSp>
        <p:nvCxnSpPr>
          <p:cNvPr id="8" name="Straight Arrow Connector 7"/>
          <p:cNvCxnSpPr/>
          <p:nvPr/>
        </p:nvCxnSpPr>
        <p:spPr bwMode="auto">
          <a:xfrm>
            <a:off x="4549973" y="3304729"/>
            <a:ext cx="2050083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triangle" w="lg" len="lg"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570680" y="2732303"/>
            <a:ext cx="524436" cy="97648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5303912" y="2996952"/>
                <a:ext cx="49378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𝜎</m:t>
                      </m:r>
                    </m:oMath>
                  </m:oMathPara>
                </a14:m>
                <a:endParaRPr lang="en-US" b="0" dirty="0" smtClean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3912" y="2996952"/>
                <a:ext cx="493789" cy="276999"/>
              </a:xfrm>
              <a:prstGeom prst="rect">
                <a:avLst/>
              </a:prstGeom>
              <a:blipFill>
                <a:blip r:embed="rId6"/>
                <a:stretch>
                  <a:fillRect l="-8642" r="-4938" b="-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1274963" y="5693370"/>
                <a:ext cx="158067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p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4963" y="5693370"/>
                <a:ext cx="1580677" cy="338554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>
              <a:xfrm>
                <a:off x="2564301" y="5677500"/>
                <a:ext cx="1611438" cy="37029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1600" i="1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sz="160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p>
                          </m:sSup>
                          <m:sSup>
                            <m:sSup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p>
                              <m:r>
                                <a:rPr lang="nb-NO" sz="160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sup>
                          </m:s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4301" y="5677500"/>
                <a:ext cx="1611438" cy="370294"/>
              </a:xfrm>
              <a:prstGeom prst="rect">
                <a:avLst/>
              </a:prstGeom>
              <a:blipFill rotWithShape="0">
                <a:blip r:embed="rId8"/>
                <a:stretch>
                  <a:fillRect b="-16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/>
              <p:cNvSpPr/>
              <p:nvPr/>
            </p:nvSpPr>
            <p:spPr>
              <a:xfrm>
                <a:off x="3953059" y="5677500"/>
                <a:ext cx="2070933" cy="37029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1600" i="1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sz="16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b-NO" sz="160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60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sup>
                          </m:sSup>
                          <m:sSup>
                            <m:sSup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sz="160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60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sup>
                          </m:s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7" name="Rectangle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3059" y="5677500"/>
                <a:ext cx="2070933" cy="370294"/>
              </a:xfrm>
              <a:prstGeom prst="rect">
                <a:avLst/>
              </a:prstGeom>
              <a:blipFill rotWithShape="0">
                <a:blip r:embed="rId9"/>
                <a:stretch>
                  <a:fillRect b="-16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5703479" y="5677500"/>
                <a:ext cx="1904689" cy="37029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1600" i="1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sz="16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b-NO" sz="160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60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nb-NO" sz="160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60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sup>
                          </m:s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3479" y="5677500"/>
                <a:ext cx="1904689" cy="370294"/>
              </a:xfrm>
              <a:prstGeom prst="rect">
                <a:avLst/>
              </a:prstGeom>
              <a:blipFill rotWithShape="0">
                <a:blip r:embed="rId10"/>
                <a:stretch>
                  <a:fillRect b="-16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7460773" y="5693370"/>
                <a:ext cx="1299523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1600" i="1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sz="16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p>
                          </m:s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60773" y="5693370"/>
                <a:ext cx="1299523" cy="338554"/>
              </a:xfrm>
              <a:prstGeom prst="rect">
                <a:avLst/>
              </a:prstGeom>
              <a:blipFill>
                <a:blip r:embed="rId11"/>
                <a:stretch>
                  <a:fillRect b="-54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8598607" y="5693370"/>
                <a:ext cx="1601849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98607" y="5693370"/>
                <a:ext cx="1601849" cy="338554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927257" y="4930422"/>
                <a:ext cx="6184677" cy="4049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 smtClean="0"/>
                  <a:t>Correctness:</a:t>
                </a:r>
                <a:r>
                  <a:rPr lang="en-US" dirty="0" smtClean="0"/>
                  <a:t> 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Vrfy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𝑣𝑘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Sign</m:t>
                        </m:r>
                        <m:d>
                          <m:d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𝑠𝑘</m:t>
                            </m:r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</m:d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dirty="0" smtClean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7257" y="4930422"/>
                <a:ext cx="6184677" cy="404983"/>
              </a:xfrm>
              <a:prstGeom prst="rect">
                <a:avLst/>
              </a:prstGeom>
              <a:blipFill>
                <a:blip r:embed="rId13"/>
                <a:stretch>
                  <a:fillRect l="-788" t="-4545" b="-196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4861421" y="1728100"/>
                <a:ext cx="1519583" cy="26520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: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ℳ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→</m:t>
                      </m:r>
                      <m:sSubSup>
                        <m:sSubSupPr>
                          <m:ctrlPr>
                            <a:rPr lang="nb-NO" sz="1600" b="1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  <m:sup>
                          <m:r>
                            <a:rPr lang="nb-NO" sz="1600" b="1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1421" y="1728100"/>
                <a:ext cx="1519583" cy="265201"/>
              </a:xfrm>
              <a:prstGeom prst="rect">
                <a:avLst/>
              </a:prstGeom>
              <a:blipFill rotWithShape="0">
                <a:blip r:embed="rId14"/>
                <a:stretch>
                  <a:fillRect l="-2000" b="-204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5121674" y="1297213"/>
                <a:ext cx="118436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,∗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⟨"/>
                          <m:endChr m:val="⟩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</m:d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21674" y="1297213"/>
                <a:ext cx="1184363" cy="276999"/>
              </a:xfrm>
              <a:prstGeom prst="rect">
                <a:avLst/>
              </a:prstGeom>
              <a:blipFill rotWithShape="0">
                <a:blip r:embed="rId15"/>
                <a:stretch>
                  <a:fillRect b="-2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2" name="Picture 21"/>
          <p:cNvPicPr>
            <a:picLocks noChangeAspect="1"/>
          </p:cNvPicPr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3670" y="2919908"/>
            <a:ext cx="429815" cy="807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859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5" grpId="0"/>
      <p:bldP spid="26" grpId="0"/>
      <p:bldP spid="27" grpId="0"/>
      <p:bldP spid="28" grpId="0"/>
      <p:bldP spid="29" grpId="0"/>
      <p:bldP spid="30" grpId="0"/>
      <p:bldP spid="3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Schnorr</a:t>
            </a:r>
            <a:r>
              <a:rPr lang="en-US" dirty="0" smtClean="0"/>
              <a:t> signatures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22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570680" y="2732303"/>
            <a:ext cx="524436" cy="97648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5303912" y="2996952"/>
                <a:ext cx="49378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𝜎</m:t>
                      </m:r>
                    </m:oMath>
                  </m:oMathPara>
                </a14:m>
                <a:endParaRPr lang="en-US" b="0" dirty="0" smtClean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3912" y="2996952"/>
                <a:ext cx="493789" cy="276999"/>
              </a:xfrm>
              <a:prstGeom prst="rect">
                <a:avLst/>
              </a:prstGeom>
              <a:blipFill>
                <a:blip r:embed="rId6"/>
                <a:stretch>
                  <a:fillRect l="-8642" r="-4938" b="-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2" name="Picture 21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3670" y="2919908"/>
            <a:ext cx="429815" cy="80706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 bwMode="auto">
              <a:xfrm>
                <a:off x="927257" y="4391805"/>
                <a:ext cx="10137295" cy="2077238"/>
              </a:xfrm>
              <a:prstGeom prst="rect">
                <a:avLst/>
              </a:prstGeom>
              <a:solidFill>
                <a:schemeClr val="bg1"/>
              </a:soli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R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chemeClr val="tx1"/>
                  </a:buClr>
                  <a:buSzTx/>
                  <a:tabLst/>
                </a:pPr>
                <a:r>
                  <a:rPr lang="nb-NO" b="1" dirty="0" smtClean="0"/>
                  <a:t>Security:</a:t>
                </a:r>
              </a:p>
              <a:p>
                <a:pPr marL="800100" lvl="1" indent="-34290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:endParaRPr lang="en-US" sz="500" dirty="0" smtClean="0"/>
              </a:p>
              <a:p>
                <a:pPr marL="800100" lvl="1" indent="-34290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:r>
                  <a:rPr lang="en-US" sz="1600" dirty="0" smtClean="0"/>
                  <a:t>DLOG </a:t>
                </a:r>
                <a:r>
                  <a:rPr lang="en-US" sz="1600" dirty="0"/>
                  <a:t>must be hard in </a:t>
                </a:r>
                <a14:m>
                  <m:oMath xmlns:m="http://schemas.openxmlformats.org/officeDocument/2006/math">
                    <m:r>
                      <a:rPr lang="nb-NO" sz="1600" i="1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endParaRPr lang="nb-NO" sz="1600" b="0" i="1" dirty="0" smtClean="0">
                  <a:latin typeface="Cambria Math" panose="02040503050406030204" pitchFamily="18" charset="0"/>
                </a:endParaRPr>
              </a:p>
              <a:p>
                <a:pPr marL="800100" lvl="1" indent="-34290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en-US" sz="1600" dirty="0" smtClean="0"/>
                  <a:t> must be collision-resistant, one-way, etc.</a:t>
                </a:r>
              </a:p>
              <a:p>
                <a:pPr marL="800100" lvl="1" indent="-34290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1">
                      <a:lumMod val="95000"/>
                      <a:lumOff val="5000"/>
                    </a:schemeClr>
                  </a:buClr>
                  <a:buFont typeface="Arial" panose="020B0604020202020204" pitchFamily="34" charset="0"/>
                  <a:buChar char="•"/>
                </a:pPr>
                <a:r>
                  <a:rPr lang="en-US" sz="1600" dirty="0" smtClean="0"/>
                  <a:t>Attacker must essentially solve</a:t>
                </a:r>
                <a:r>
                  <a:rPr lang="en-US" sz="1600" dirty="0"/>
                  <a:t>	</a:t>
                </a:r>
                <a:r>
                  <a:rPr lang="en-US" sz="1600" dirty="0" smtClean="0"/>
                  <a:t>	     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sup>
                    </m:s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sz="16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sup>
                    </m:s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∗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sz="1600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nb-NO" sz="16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sup>
                    </m:s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 </m:t>
                    </m:r>
                  </m:oMath>
                </a14:m>
                <a:endParaRPr lang="nb-NO" sz="1600" b="0" i="1" dirty="0" smtClean="0">
                  <a:latin typeface="Cambria Math" panose="02040503050406030204" pitchFamily="18" charset="0"/>
                </a:endParaRPr>
              </a:p>
              <a:p>
                <a:pPr marL="800100" lvl="1" indent="-34290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1">
                      <a:lumMod val="95000"/>
                      <a:lumOff val="5000"/>
                    </a:schemeClr>
                  </a:buCl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sz="1600" dirty="0"/>
                  <a:t> must be picked new </a:t>
                </a:r>
                <a:r>
                  <a:rPr lang="en-US" sz="1600" i="1" dirty="0"/>
                  <a:t>every time</a:t>
                </a:r>
                <a:r>
                  <a:rPr lang="en-US" sz="1600" dirty="0"/>
                  <a:t>!</a:t>
                </a:r>
              </a:p>
              <a:p>
                <a:pPr marL="800100" lvl="1" indent="-34290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1">
                      <a:lumMod val="95000"/>
                      <a:lumOff val="5000"/>
                    </a:schemeClr>
                  </a:buClr>
                  <a:buFont typeface="Arial" panose="020B0604020202020204" pitchFamily="34" charset="0"/>
                  <a:buChar char="•"/>
                </a:pPr>
                <a:endParaRPr lang="en-US" sz="1600" dirty="0"/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27257" y="4391805"/>
                <a:ext cx="10137295" cy="2077238"/>
              </a:xfrm>
              <a:prstGeom prst="rect">
                <a:avLst/>
              </a:prstGeom>
              <a:blipFill rotWithShape="0">
                <a:blip r:embed="rId9"/>
                <a:stretch>
                  <a:fillRect l="-481" t="-1466"/>
                </a:stretch>
              </a:blip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2156726" y="5758392"/>
                <a:ext cx="1580677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𝜎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=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16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</m:oMath>
                  </m:oMathPara>
                </a14:m>
                <a:endParaRPr lang="en-US" sz="1600" dirty="0" smtClean="0"/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𝜎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′=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  <m:r>
                            <a:rPr lang="nb-NO" sz="16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′,</m:t>
                          </m:r>
                          <m:r>
                            <a:rPr lang="nb-NO" sz="16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nb-NO" sz="16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e>
                      </m:d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56726" y="5758392"/>
                <a:ext cx="1580677" cy="830997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3311145" y="5933791"/>
                <a:ext cx="4204807" cy="4035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limUpp>
                        <m:limUp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⟹</m:t>
                          </m:r>
                        </m:e>
                        <m:lim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same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lim>
                      </m:limUp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nb-NO" sz="16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nb-NO" sz="16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=(</m:t>
                      </m:r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nb-NO" sz="16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sz="16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)−(</m:t>
                      </m:r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nb-NO" sz="16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sSup>
                        <m:sSupPr>
                          <m:ctrlPr>
                            <a:rPr lang="nb-NO" sz="16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1145" y="5933791"/>
                <a:ext cx="4204807" cy="403572"/>
              </a:xfrm>
              <a:prstGeom prst="rect">
                <a:avLst/>
              </a:prstGeom>
              <a:blipFill rotWithShape="0">
                <a:blip r:embed="rId11"/>
                <a:stretch>
                  <a:fillRect b="-89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7947149" y="5998809"/>
                <a:ext cx="393329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⟹    </m:t>
                      </m:r>
                      <m:r>
                        <a:rPr lang="nb-NO" sz="16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sz="16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sz="1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nb-NO" sz="1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nb-NO" sz="16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nb-NO" sz="16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e>
                      </m:d>
                      <m:r>
                        <a:rPr lang="nb-NO" sz="16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⋅</m:t>
                      </m:r>
                      <m:sSup>
                        <m:sSupPr>
                          <m:ctrlPr>
                            <a:rPr lang="nb-NO" sz="1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nb-NO" sz="1600" b="0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b-NO" sz="16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</m:d>
                        </m:e>
                        <m:sup>
                          <m:r>
                            <a:rPr lang="nb-NO" sz="1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nb-NO" sz="16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func>
                        <m:funcPr>
                          <m:ctrlPr>
                            <a:rPr lang="nb-NO" sz="1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 b="0" i="0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1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func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47149" y="5998809"/>
                <a:ext cx="3933298" cy="338554"/>
              </a:xfrm>
              <a:prstGeom prst="rect">
                <a:avLst/>
              </a:prstGeom>
              <a:blipFill rotWithShape="0">
                <a:blip r:embed="rId12"/>
                <a:stretch>
                  <a:fillRect b="-53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4" name="Straight Arrow Connector 33"/>
          <p:cNvCxnSpPr/>
          <p:nvPr/>
        </p:nvCxnSpPr>
        <p:spPr bwMode="auto">
          <a:xfrm>
            <a:off x="4549973" y="3304729"/>
            <a:ext cx="2050083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triangle" w="lg" len="lg"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7" name="Table 1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72196912"/>
                  </p:ext>
                </p:extLst>
              </p:nvPr>
            </p:nvGraphicFramePr>
            <p:xfrm>
              <a:off x="7947149" y="1355881"/>
              <a:ext cx="2808403" cy="117673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80840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259034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𝐊𝐞𝐲𝐆𝐞𝐧</m:t>
                                </m:r>
                              </m:oMath>
                            </m:oMathPara>
                          </a14:m>
                          <a:endParaRPr lang="en-US" sz="140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871930">
                    <a:tc>
                      <a:txBody>
                        <a:bodyPr/>
                        <a:lstStyle/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𝑏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1…</m:t>
                                  </m:r>
                                  <m:d>
                                    <m:dPr>
                                      <m:begChr m:val="|"/>
                                      <m:endChr m:val="|"/>
                                      <m:ctrlPr>
                                        <a:rPr lang="nb-NO" sz="1400" b="0" i="1" smtClean="0">
                                          <a:solidFill>
                                            <a:sysClr val="windowText" lastClr="0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400" b="0" i="1" smtClean="0">
                                          <a:solidFill>
                                            <a:sysClr val="windowText" lastClr="0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𝐺</m:t>
                                      </m:r>
                                    </m:e>
                                  </m:d>
                                </m:e>
                              </m:d>
                            </m:oMath>
                          </a14:m>
                          <a:endParaRPr lang="nb-NO" sz="1400" b="0" i="0" dirty="0" smtClean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𝐵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𝑔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𝑏</m:t>
                                  </m:r>
                                </m:sup>
                              </m:sSup>
                            </m:oMath>
                          </a14:m>
                          <a:endParaRPr lang="nb-NO" sz="1400" b="0" i="0" dirty="0" smtClean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(</m:t>
                              </m:r>
                              <m:r>
                                <a:rPr lang="nb-NO" sz="1400" b="0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𝑠𝑘</m:t>
                              </m:r>
                              <m:r>
                                <a:rPr lang="nb-NO" sz="1400" b="0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=</m:t>
                              </m:r>
                              <m:r>
                                <a:rPr lang="nb-NO" sz="1400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, </m:t>
                              </m:r>
                              <m:r>
                                <a:rPr lang="nb-NO" sz="1400" b="0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𝑣𝑘</m:t>
                              </m:r>
                              <m:r>
                                <a:rPr lang="nb-NO" sz="1400" b="0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=</m:t>
                              </m:r>
                              <m:r>
                                <a:rPr lang="nb-NO" sz="1400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𝐵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endParaRPr lang="nb-NO" sz="1400" b="0" i="0" dirty="0" smtClean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7" name="Table 1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72196912"/>
                  </p:ext>
                </p:extLst>
              </p:nvPr>
            </p:nvGraphicFramePr>
            <p:xfrm>
              <a:off x="7947149" y="1355881"/>
              <a:ext cx="2808403" cy="117673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808403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0"/>
                        </a:ext>
                      </a:extLst>
                    </a:gridCol>
                  </a:tblGrid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13"/>
                          <a:stretch>
                            <a:fillRect l="-216" t="-2000" r="-433" b="-292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0"/>
                      </a:ext>
                    </a:extLst>
                  </a:tr>
                  <a:tr h="8719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13"/>
                          <a:stretch>
                            <a:fillRect l="-216" t="-35417" r="-433" b="-138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8" name="Table 1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27958359"/>
                  </p:ext>
                </p:extLst>
              </p:nvPr>
            </p:nvGraphicFramePr>
            <p:xfrm>
              <a:off x="7947149" y="2979815"/>
              <a:ext cx="2808403" cy="155105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80840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29721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𝐒𝐢𝐠𝐧</m:t>
                                </m:r>
                                <m:d>
                                  <m:dPr>
                                    <m:ctrlPr>
                                      <a:rPr lang="nb-NO" sz="1400" b="1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𝑠𝑘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=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 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𝑀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840632">
                    <a:tc>
                      <a:txBody>
                        <a:bodyPr/>
                        <a:lstStyle/>
                        <a:p>
                          <a:pPr marL="355600" marR="0" lvl="0" indent="-35560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  <a:defRPr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𝑟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m:rPr>
                                      <m:brk m:alnAt="2"/>
                                    </m:r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1…</m:t>
                                  </m:r>
                                  <m:d>
                                    <m:dPr>
                                      <m:begChr m:val="|"/>
                                      <m:endChr m:val="|"/>
                                      <m:ctrlPr>
                                        <a:rPr lang="nb-NO" sz="1400" b="0" i="1" smtClean="0">
                                          <a:solidFill>
                                            <a:sysClr val="windowText" lastClr="0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400" b="0" i="1" smtClean="0">
                                          <a:solidFill>
                                            <a:sysClr val="windowText" lastClr="0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𝐺</m:t>
                                      </m:r>
                                    </m:e>
                                  </m:d>
                                </m:e>
                              </m:d>
                            </m:oMath>
                          </a14:m>
                          <a:endParaRPr lang="nb-NO" sz="1400" b="0" i="0" dirty="0" smtClean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𝑅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𝑔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𝑟</m:t>
                                  </m:r>
                                </m:sup>
                              </m:sSup>
                            </m:oMath>
                          </a14:m>
                          <a:endParaRPr lang="nb-NO" sz="1400" b="0" i="0" dirty="0" smtClean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h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𝐻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(</m:t>
                              </m:r>
                              <m:r>
                                <a:rPr lang="nb-NO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𝑅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, 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𝑀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endParaRPr lang="nb-NO" sz="1400" b="0" i="0" dirty="0" smtClean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𝑠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r>
                                <a:rPr lang="nb-NO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𝑟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 −</m:t>
                              </m:r>
                              <m:r>
                                <a:rPr lang="nb-NO" sz="1400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4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h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 </m:t>
                              </m:r>
                              <m:func>
                                <m:func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nb-NO" sz="1400" b="0" i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mod</m:t>
                                  </m:r>
                                </m:fName>
                                <m:e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𝑝</m:t>
                                  </m:r>
                                </m:e>
                              </m:func>
                            </m:oMath>
                          </a14:m>
                          <a:endParaRPr lang="nb-NO" sz="1400" b="0" i="0" dirty="0" smtClean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𝜎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=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h</m:t>
                                  </m:r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4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𝑠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 smtClean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8" name="Table 1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27958359"/>
                  </p:ext>
                </p:extLst>
              </p:nvPr>
            </p:nvGraphicFramePr>
            <p:xfrm>
              <a:off x="7947149" y="2979815"/>
              <a:ext cx="2808403" cy="155105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808403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0"/>
                        </a:ext>
                      </a:extLst>
                    </a:gridCol>
                  </a:tblGrid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6"/>
                          <a:stretch>
                            <a:fillRect l="-216" t="-2000" r="-433" b="-43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0"/>
                      </a:ext>
                    </a:extLst>
                  </a:tr>
                  <a:tr h="124625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6"/>
                          <a:stretch>
                            <a:fillRect l="-216" t="-24757" r="-433" b="-436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9" name="Table 1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18758336"/>
                  </p:ext>
                </p:extLst>
              </p:nvPr>
            </p:nvGraphicFramePr>
            <p:xfrm>
              <a:off x="927257" y="2420161"/>
              <a:ext cx="2442763" cy="170757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44276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0089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𝐕𝐫𝐟𝐲</m:t>
                                </m:r>
                                <m:d>
                                  <m:dPr>
                                    <m:ctrlPr>
                                      <a:rPr lang="nb-NO" sz="1400" b="1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smtClean="0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𝑣𝑘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=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chemeClr val="accent6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𝐵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𝑀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𝜎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=</m:t>
                                    </m:r>
                                    <m:d>
                                      <m:dPr>
                                        <m:ctrlPr>
                                          <a:rPr lang="nb-NO" sz="1400" b="0" i="1" smtClean="0">
                                            <a:solidFill>
                                              <a:sysClr val="windowText" lastClr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1400" b="0" i="1" smtClean="0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h</m:t>
                                        </m:r>
                                        <m:r>
                                          <a:rPr lang="nb-NO" sz="1400" b="0" i="1" smtClean="0">
                                            <a:solidFill>
                                              <a:sysClr val="windowText" lastClr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,</m:t>
                                        </m:r>
                                        <m:r>
                                          <a:rPr lang="nb-NO" sz="1400" b="0" i="1" smtClean="0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𝑠</m:t>
                                        </m:r>
                                      </m:e>
                                    </m:d>
                                  </m:e>
                                </m:d>
                              </m:oMath>
                            </m:oMathPara>
                          </a14:m>
                          <a:endParaRPr lang="en-US" sz="140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872960">
                    <a:tc>
                      <a:txBody>
                        <a:bodyPr/>
                        <a:lstStyle/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nb-NO" sz="1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𝑅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400" b="0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𝑔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𝑠</m:t>
                                  </m:r>
                                </m:sup>
                              </m:sSup>
                              <m:r>
                                <a:rPr lang="nb-NO" sz="1400" b="0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∗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𝐵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h</m:t>
                                  </m:r>
                                </m:sup>
                              </m:sSup>
                            </m:oMath>
                          </a14:m>
                          <a:endParaRPr lang="nb-NO" sz="1400" b="0" i="0" dirty="0" smtClean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baseline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nb-NO" sz="1400" b="0" i="1" baseline="0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baseline="0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h</m:t>
                                  </m:r>
                                </m:e>
                                <m:sup>
                                  <m:r>
                                    <a:rPr lang="nb-NO" sz="1400" b="0" i="1" baseline="0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400" b="0" i="1" baseline="0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r>
                                <a:rPr lang="nb-NO" sz="1400" b="0" i="1" baseline="0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𝐻</m:t>
                              </m:r>
                              <m:d>
                                <m:dPr>
                                  <m:ctrlPr>
                                    <a:rPr lang="nb-NO" sz="1400" b="0" i="1" baseline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nb-NO" sz="1400" b="0" i="1" baseline="0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sz="1400" b="0" i="1" baseline="0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𝑅</m:t>
                                      </m:r>
                                    </m:e>
                                    <m:sup>
                                      <m:r>
                                        <a:rPr lang="nb-NO" sz="1400" b="0" i="1" baseline="0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  <m:r>
                                    <a:rPr lang="nb-NO" sz="1400" b="0" i="1" baseline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nb-NO" sz="1400" b="0" i="1" baseline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𝑀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 smtClean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if</a:t>
                          </a: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nb-NO" sz="14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h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=</m:t>
                              </m:r>
                              <m:r>
                                <a:rPr lang="nb-NO" sz="14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h</m:t>
                              </m:r>
                            </m:oMath>
                          </a14:m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then</a:t>
                          </a: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</a:t>
                          </a:r>
                          <a:r>
                            <a:rPr lang="nb-NO" sz="1400" b="1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1</a:t>
                          </a: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else </a:t>
                          </a: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</a:t>
                          </a:r>
                          <a:r>
                            <a:rPr lang="nb-NO" sz="1400" b="1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0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9" name="Table 1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18758336"/>
                  </p:ext>
                </p:extLst>
              </p:nvPr>
            </p:nvGraphicFramePr>
            <p:xfrm>
              <a:off x="927257" y="2420161"/>
              <a:ext cx="2442763" cy="170757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442763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0"/>
                        </a:ext>
                      </a:extLst>
                    </a:gridCol>
                  </a:tblGrid>
                  <a:tr h="33223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14"/>
                          <a:stretch>
                            <a:fillRect l="-249" t="-3636" r="-499" b="-42727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0"/>
                      </a:ext>
                    </a:extLst>
                  </a:tr>
                  <a:tr h="137534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14"/>
                          <a:stretch>
                            <a:fillRect l="-249" t="-25221" r="-499" b="-398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6595065" y="5998809"/>
                <a:ext cx="137991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sz="16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⋅(</m:t>
                      </m:r>
                      <m:sSup>
                        <m:sSupPr>
                          <m:ctrlPr>
                            <a:rPr lang="nb-NO" sz="16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sz="16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nb-NO" sz="16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nb-NO" sz="16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95065" y="5998809"/>
                <a:ext cx="1379911" cy="338554"/>
              </a:xfrm>
              <a:prstGeom prst="rect">
                <a:avLst/>
              </a:prstGeom>
              <a:blipFill rotWithShape="0">
                <a:blip r:embed="rId15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7357228" y="5243205"/>
                <a:ext cx="1560364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1">
                      <a:lumMod val="95000"/>
                      <a:lumOff val="5000"/>
                    </a:schemeClr>
                  </a:buClr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⟺  </m:t>
                      </m:r>
                      <m:r>
                        <a:rPr lang="nb-NO" sz="1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</m:t>
                      </m:r>
                      <m:r>
                        <a:rPr lang="nb-NO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nb-NO" sz="1600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</m:t>
                      </m:r>
                      <m:r>
                        <a:rPr lang="nb-NO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nb-NO" sz="1600" i="1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</m:t>
                      </m:r>
                      <m:r>
                        <a:rPr lang="nb-NO" sz="1600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nb-NO" sz="160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7228" y="5243205"/>
                <a:ext cx="1560364" cy="338554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8944272" y="5243205"/>
                <a:ext cx="1650132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1">
                      <a:lumMod val="95000"/>
                      <a:lumOff val="5000"/>
                    </a:schemeClr>
                  </a:buClr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⟺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</m:t>
                      </m:r>
                      <m:r>
                        <a:rPr lang="nb-NO" sz="1600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</m:t>
                      </m:r>
                      <m:r>
                        <a:rPr lang="nb-NO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nb-NO" sz="1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</m:t>
                      </m:r>
                      <m:r>
                        <a:rPr lang="nb-NO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−</m:t>
                      </m:r>
                      <m:r>
                        <a:rPr lang="nb-NO" sz="1600" i="1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</m:t>
                      </m:r>
                      <m:r>
                        <a:rPr lang="nb-NO" sz="1600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nb-NO" sz="160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44272" y="5243205"/>
                <a:ext cx="1650132" cy="338554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4861421" y="1728100"/>
                <a:ext cx="1519583" cy="26520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: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ℳ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→</m:t>
                      </m:r>
                      <m:sSubSup>
                        <m:sSubSupPr>
                          <m:ctrlPr>
                            <a:rPr lang="nb-NO" sz="1600" b="1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  <m:sup>
                          <m:r>
                            <a:rPr lang="nb-NO" sz="1600" b="1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1421" y="1728100"/>
                <a:ext cx="1519583" cy="265201"/>
              </a:xfrm>
              <a:prstGeom prst="rect">
                <a:avLst/>
              </a:prstGeom>
              <a:blipFill rotWithShape="0">
                <a:blip r:embed="rId18"/>
                <a:stretch>
                  <a:fillRect l="-2000" b="-204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5121674" y="1297213"/>
                <a:ext cx="118436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,∗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⟨"/>
                          <m:endChr m:val="⟩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</m:d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21674" y="1297213"/>
                <a:ext cx="1184363" cy="276999"/>
              </a:xfrm>
              <a:prstGeom prst="rect">
                <a:avLst/>
              </a:prstGeom>
              <a:blipFill rotWithShape="0">
                <a:blip r:embed="rId19"/>
                <a:stretch>
                  <a:fillRect b="-2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7515952" y="6395443"/>
            <a:ext cx="26786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C00000"/>
                </a:solidFill>
              </a:rPr>
              <a:t>Learned private long-term key!</a:t>
            </a:r>
          </a:p>
        </p:txBody>
      </p:sp>
      <p:cxnSp>
        <p:nvCxnSpPr>
          <p:cNvPr id="13" name="Straight Arrow Connector 12"/>
          <p:cNvCxnSpPr/>
          <p:nvPr/>
        </p:nvCxnSpPr>
        <p:spPr bwMode="auto">
          <a:xfrm flipH="1">
            <a:off x="8450039" y="6309320"/>
            <a:ext cx="216023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191181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3" grpId="0"/>
      <p:bldP spid="24" grpId="0"/>
      <p:bldP spid="25" grpId="0"/>
      <p:bldP spid="7" grpId="0"/>
      <p:bldP spid="8" grpId="0"/>
      <p:bldP spid="1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Discrete-log-based signatures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 smtClean="0"/>
                  <a:t>Schnorr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 smtClean="0"/>
                  <a:t>Elegant design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 smtClean="0"/>
                  <a:t>Has formal security proof (based on DLOG problem and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en-US" sz="1600" dirty="0" smtClean="0"/>
                  <a:t> assumed perfect)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 smtClean="0"/>
                  <a:t>Was patented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 smtClean="0"/>
                  <a:t>(EC)DSA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N</a:t>
                </a:r>
                <a:r>
                  <a:rPr lang="en-US" sz="1600" dirty="0" smtClean="0"/>
                  <a:t>on-patented alternative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 smtClean="0"/>
                  <a:t>More complicated design than </a:t>
                </a:r>
                <a:r>
                  <a:rPr lang="en-US" sz="1600" dirty="0" err="1" smtClean="0"/>
                  <a:t>Schnorr</a:t>
                </a:r>
                <a:endParaRPr lang="en-US" sz="1600" dirty="0" smtClean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 smtClean="0"/>
                  <a:t>No security proof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 smtClean="0"/>
                  <a:t>Standardized by NIST (designed by NSA)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 smtClean="0"/>
                  <a:t>Very widely used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 smtClean="0"/>
                  <a:t>Same sharp edge as </a:t>
                </a:r>
                <a:r>
                  <a:rPr lang="en-US" sz="1600" dirty="0" err="1" smtClean="0"/>
                  <a:t>Schnorr</a:t>
                </a:r>
                <a:r>
                  <a:rPr lang="en-US" sz="1600" dirty="0" smtClean="0"/>
                  <a:t> </a:t>
                </a:r>
              </a:p>
              <a:p>
                <a:pPr lvl="2">
                  <a:buFont typeface="Arial" panose="020B0604020202020204" pitchFamily="34" charset="0"/>
                  <a:buChar char="•"/>
                </a:pPr>
                <a:r>
                  <a:rPr lang="en-US" sz="1400" dirty="0" smtClean="0"/>
                  <a:t>Reuse of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sz="1400" dirty="0" smtClean="0"/>
                  <a:t> leaks long-term signing key</a:t>
                </a:r>
              </a:p>
              <a:p>
                <a:pPr lvl="2">
                  <a:buFont typeface="Arial" panose="020B0604020202020204" pitchFamily="34" charset="0"/>
                  <a:buChar char="•"/>
                </a:pPr>
                <a:r>
                  <a:rPr lang="en-US" sz="1400" dirty="0" smtClean="0"/>
                  <a:t>Broke all PlayStation 3's produced by Sony</a:t>
                </a:r>
                <a:endParaRPr lang="en-US" sz="1400" dirty="0"/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328" t="-7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23</a:t>
            </a:fld>
            <a:endParaRPr lang="en-US" dirty="0"/>
          </a:p>
        </p:txBody>
      </p:sp>
      <p:pic>
        <p:nvPicPr>
          <p:cNvPr id="4" name="Picture 3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2010" y="3284984"/>
            <a:ext cx="4428409" cy="259499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950082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2423592" y="5085184"/>
            <a:ext cx="7751762" cy="651668"/>
          </a:xfrm>
        </p:spPr>
        <p:txBody>
          <a:bodyPr/>
          <a:lstStyle/>
          <a:p>
            <a:pPr algn="ctr"/>
            <a:r>
              <a:rPr lang="en-US" sz="3200" b="1" dirty="0" smtClean="0"/>
              <a:t>Public-key infrastructure (PKI)</a:t>
            </a:r>
            <a:endParaRPr lang="en-US" sz="32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1704638" y="6386513"/>
            <a:ext cx="487362" cy="325437"/>
          </a:xfrm>
        </p:spPr>
        <p:txBody>
          <a:bodyPr/>
          <a:lstStyle/>
          <a:p>
            <a:fld id="{F6590AF8-4F64-4D1C-B3C4-F65976908F52}" type="slidenum">
              <a:rPr lang="en-US" smtClean="0"/>
              <a:pPr/>
              <a:t>24</a:t>
            </a:fld>
            <a:endParaRPr lang="en-US" dirty="0"/>
          </a:p>
        </p:txBody>
      </p:sp>
      <p:pic>
        <p:nvPicPr>
          <p:cNvPr id="1026" name="Picture 2" descr="'Blue-Green’ infrastructure works for Sighthill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7688" y="1844824"/>
            <a:ext cx="5931749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0057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are identities?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25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971415" y="1964327"/>
                <a:ext cx="36420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sz="2000" b="0" dirty="0" smtClean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1415" y="1964327"/>
                <a:ext cx="364202" cy="307777"/>
              </a:xfrm>
              <a:prstGeom prst="rect">
                <a:avLst/>
              </a:prstGeom>
              <a:blipFill rotWithShape="0">
                <a:blip r:embed="rId2"/>
                <a:stretch>
                  <a:fillRect l="-15254" r="-1695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513454" y="2492896"/>
                <a:ext cx="1230618" cy="31329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 smtClean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3454" y="2492896"/>
                <a:ext cx="1230618" cy="313291"/>
              </a:xfrm>
              <a:prstGeom prst="rect">
                <a:avLst/>
              </a:prstGeom>
              <a:blipFill rotWithShape="0">
                <a:blip r:embed="rId3"/>
                <a:stretch>
                  <a:fillRect t="-1961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3003" y="1714682"/>
            <a:ext cx="429815" cy="807069"/>
          </a:xfrm>
          <a:prstGeom prst="rect">
            <a:avLst/>
          </a:prstGeom>
        </p:spPr>
      </p:pic>
      <p:cxnSp>
        <p:nvCxnSpPr>
          <p:cNvPr id="13" name="Straight Arrow Connector 12"/>
          <p:cNvCxnSpPr/>
          <p:nvPr/>
        </p:nvCxnSpPr>
        <p:spPr bwMode="auto">
          <a:xfrm flipH="1">
            <a:off x="4381502" y="2854326"/>
            <a:ext cx="3010642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/>
          <p:nvPr/>
        </p:nvCxnSpPr>
        <p:spPr bwMode="auto">
          <a:xfrm>
            <a:off x="4381501" y="2352675"/>
            <a:ext cx="311467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5" name="Picture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677477" y="1590338"/>
            <a:ext cx="524436" cy="97648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2428978" y="3645024"/>
                <a:ext cx="1021433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←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 smtClean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8978" y="3645024"/>
                <a:ext cx="1021433" cy="313291"/>
              </a:xfrm>
              <a:prstGeom prst="rect">
                <a:avLst/>
              </a:prstGeom>
              <a:blipFill rotWithShape="0">
                <a:blip r:embed="rId7"/>
                <a:stretch>
                  <a:fillRect l="-4762" t="-1961" r="-1190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8127193" y="3645024"/>
                <a:ext cx="1021433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←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 smtClean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27193" y="3645024"/>
                <a:ext cx="1021433" cy="313291"/>
              </a:xfrm>
              <a:prstGeom prst="rect">
                <a:avLst/>
              </a:prstGeom>
              <a:blipFill rotWithShape="0">
                <a:blip r:embed="rId8"/>
                <a:stretch>
                  <a:fillRect l="-4762" t="-1961" r="-1190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/>
          <p:cNvSpPr txBox="1"/>
          <p:nvPr/>
        </p:nvSpPr>
        <p:spPr>
          <a:xfrm>
            <a:off x="5045194" y="2008079"/>
            <a:ext cx="727763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b="0" dirty="0" smtClean="0"/>
              <a:t>"Alice",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146182" y="2519209"/>
            <a:ext cx="63799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b="0" dirty="0" smtClean="0"/>
              <a:t>"Bob",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858835" y="4515514"/>
                <a:ext cx="8955144" cy="9282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There are many Alice's and many Bob's</a:t>
                </a:r>
              </a:p>
              <a:p>
                <a:endParaRPr lang="en-US" dirty="0" smtClean="0"/>
              </a:p>
              <a:p>
                <a:r>
                  <a:rPr lang="en-US" dirty="0"/>
                  <a:t>H</a:t>
                </a:r>
                <a:r>
                  <a:rPr lang="en-US" dirty="0" smtClean="0"/>
                  <a:t>ow do we know that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sup>
                    </m:sSup>
                  </m:oMath>
                </a14:m>
                <a:r>
                  <a:rPr lang="en-US" dirty="0" smtClean="0"/>
                  <a:t> belongs to </a:t>
                </a:r>
                <a:r>
                  <a:rPr lang="en-US" i="1" dirty="0" smtClean="0"/>
                  <a:t>this</a:t>
                </a:r>
                <a:r>
                  <a:rPr lang="en-US" dirty="0" smtClean="0"/>
                  <a:t> particular Alice,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sup>
                    </m:sSup>
                  </m:oMath>
                </a14:m>
                <a:r>
                  <a:rPr lang="en-US" dirty="0" smtClean="0"/>
                  <a:t> to this particular Bob?</a:t>
                </a: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8835" y="4515514"/>
                <a:ext cx="8955144" cy="928267"/>
              </a:xfrm>
              <a:prstGeom prst="rect">
                <a:avLst/>
              </a:prstGeom>
              <a:blipFill>
                <a:blip r:embed="rId9"/>
                <a:stretch>
                  <a:fillRect l="-613" t="-3947" b="-98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/>
          <p:cNvSpPr txBox="1"/>
          <p:nvPr/>
        </p:nvSpPr>
        <p:spPr>
          <a:xfrm>
            <a:off x="858835" y="5696218"/>
            <a:ext cx="38010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Need to </a:t>
            </a:r>
            <a:r>
              <a:rPr lang="en-US" b="1" dirty="0" smtClean="0"/>
              <a:t>bind</a:t>
            </a:r>
            <a:r>
              <a:rPr lang="en-US" dirty="0" smtClean="0"/>
              <a:t> public keys to entities</a:t>
            </a:r>
          </a:p>
        </p:txBody>
      </p:sp>
    </p:spTree>
    <p:extLst>
      <p:ext uri="{BB962C8B-B14F-4D97-AF65-F5344CB8AC3E}">
        <p14:creationId xmlns:p14="http://schemas.microsoft.com/office/powerpoint/2010/main" val="4061861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2" grpId="0"/>
      <p:bldP spid="2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3003" y="1714682"/>
            <a:ext cx="429815" cy="8070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Identities on the internet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26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971415" y="1964327"/>
                <a:ext cx="36420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sz="2000" b="0" dirty="0" smtClean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1415" y="1964327"/>
                <a:ext cx="364202" cy="307777"/>
              </a:xfrm>
              <a:prstGeom prst="rect">
                <a:avLst/>
              </a:prstGeom>
              <a:blipFill rotWithShape="0">
                <a:blip r:embed="rId4"/>
                <a:stretch>
                  <a:fillRect l="-15254" r="-1695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513454" y="2492896"/>
                <a:ext cx="1230618" cy="31329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 smtClean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3454" y="2492896"/>
                <a:ext cx="1230618" cy="313291"/>
              </a:xfrm>
              <a:prstGeom prst="rect">
                <a:avLst/>
              </a:prstGeom>
              <a:blipFill rotWithShape="0">
                <a:blip r:embed="rId5"/>
                <a:stretch>
                  <a:fillRect t="-1961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Picture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677477" y="1590338"/>
            <a:ext cx="524436" cy="97648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2428978" y="3645024"/>
                <a:ext cx="1021433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←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 smtClean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8978" y="3645024"/>
                <a:ext cx="1021433" cy="313291"/>
              </a:xfrm>
              <a:prstGeom prst="rect">
                <a:avLst/>
              </a:prstGeom>
              <a:blipFill rotWithShape="0">
                <a:blip r:embed="rId7"/>
                <a:stretch>
                  <a:fillRect l="-4762" t="-1961" r="-1190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8127193" y="3645024"/>
                <a:ext cx="1021433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←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 smtClean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27193" y="3645024"/>
                <a:ext cx="1021433" cy="313291"/>
              </a:xfrm>
              <a:prstGeom prst="rect">
                <a:avLst/>
              </a:prstGeom>
              <a:blipFill rotWithShape="0">
                <a:blip r:embed="rId8"/>
                <a:stretch>
                  <a:fillRect l="-4762" t="-1961" r="-1190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/>
          <p:cNvSpPr txBox="1"/>
          <p:nvPr/>
        </p:nvSpPr>
        <p:spPr>
          <a:xfrm>
            <a:off x="5045194" y="2008079"/>
            <a:ext cx="727763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b="0" dirty="0" smtClean="0"/>
              <a:t>"Alice",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844474" y="1290970"/>
            <a:ext cx="1275862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 smtClean="0"/>
              <a:t>www.bob.com</a:t>
            </a:r>
            <a:endParaRPr lang="en-US" sz="1600" b="0" dirty="0" smtClean="0"/>
          </a:p>
        </p:txBody>
      </p:sp>
      <p:sp>
        <p:nvSpPr>
          <p:cNvPr id="22" name="TextBox 21"/>
          <p:cNvSpPr txBox="1"/>
          <p:nvPr/>
        </p:nvSpPr>
        <p:spPr>
          <a:xfrm>
            <a:off x="4618414" y="2564904"/>
            <a:ext cx="1333570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 smtClean="0"/>
              <a:t>www.bob.com,</a:t>
            </a:r>
            <a:endParaRPr lang="en-US" sz="1600" b="0" dirty="0" smtClean="0"/>
          </a:p>
        </p:txBody>
      </p:sp>
      <p:sp>
        <p:nvSpPr>
          <p:cNvPr id="23" name="TextBox 22"/>
          <p:cNvSpPr txBox="1"/>
          <p:nvPr/>
        </p:nvSpPr>
        <p:spPr>
          <a:xfrm>
            <a:off x="5146182" y="2519209"/>
            <a:ext cx="63799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b="0" dirty="0" smtClean="0"/>
              <a:t>"Bob",</a:t>
            </a: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29" t="14307" r="10294" b="12510"/>
          <a:stretch/>
        </p:blipFill>
        <p:spPr>
          <a:xfrm>
            <a:off x="2552707" y="1783906"/>
            <a:ext cx="834842" cy="70271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858835" y="4515514"/>
                <a:ext cx="8955144" cy="9282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There are many Alice's and many Bob's</a:t>
                </a:r>
              </a:p>
              <a:p>
                <a:endParaRPr lang="en-US" dirty="0" smtClean="0"/>
              </a:p>
              <a:p>
                <a:r>
                  <a:rPr lang="en-US" dirty="0"/>
                  <a:t>H</a:t>
                </a:r>
                <a:r>
                  <a:rPr lang="en-US" dirty="0" smtClean="0"/>
                  <a:t>ow do we know that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sup>
                    </m:sSup>
                  </m:oMath>
                </a14:m>
                <a:r>
                  <a:rPr lang="en-US" dirty="0" smtClean="0"/>
                  <a:t> belongs to </a:t>
                </a:r>
                <a:r>
                  <a:rPr lang="en-US" i="1" dirty="0" smtClean="0"/>
                  <a:t>this</a:t>
                </a:r>
                <a:r>
                  <a:rPr lang="en-US" dirty="0" smtClean="0"/>
                  <a:t> particular Alice,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sup>
                    </m:sSup>
                  </m:oMath>
                </a14:m>
                <a:r>
                  <a:rPr lang="en-US" dirty="0" smtClean="0"/>
                  <a:t> to this particular Bob?</a:t>
                </a: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8835" y="4515514"/>
                <a:ext cx="8955144" cy="928267"/>
              </a:xfrm>
              <a:prstGeom prst="rect">
                <a:avLst/>
              </a:prstGeom>
              <a:blipFill>
                <a:blip r:embed="rId10"/>
                <a:stretch>
                  <a:fillRect l="-613" t="-3947" b="-98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TextBox 27"/>
          <p:cNvSpPr txBox="1"/>
          <p:nvPr/>
        </p:nvSpPr>
        <p:spPr>
          <a:xfrm>
            <a:off x="858835" y="5696218"/>
            <a:ext cx="38010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Need to </a:t>
            </a:r>
            <a:r>
              <a:rPr lang="en-US" b="1" dirty="0" smtClean="0"/>
              <a:t>bind</a:t>
            </a:r>
            <a:r>
              <a:rPr lang="en-US" dirty="0" smtClean="0"/>
              <a:t> public keys to entities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511824" y="5696218"/>
            <a:ext cx="4916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– internet: bind public keys to </a:t>
            </a:r>
            <a:r>
              <a:rPr lang="en-US" b="1" dirty="0" smtClean="0"/>
              <a:t>domain names</a:t>
            </a:r>
            <a:r>
              <a:rPr lang="en-US" dirty="0" smtClean="0"/>
              <a:t> </a:t>
            </a:r>
          </a:p>
        </p:txBody>
      </p:sp>
      <p:cxnSp>
        <p:nvCxnSpPr>
          <p:cNvPr id="26" name="Straight Arrow Connector 25"/>
          <p:cNvCxnSpPr/>
          <p:nvPr/>
        </p:nvCxnSpPr>
        <p:spPr bwMode="auto">
          <a:xfrm flipH="1">
            <a:off x="4381502" y="2854326"/>
            <a:ext cx="3010642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7" name="Straight Arrow Connector 26"/>
          <p:cNvCxnSpPr/>
          <p:nvPr/>
        </p:nvCxnSpPr>
        <p:spPr bwMode="auto">
          <a:xfrm>
            <a:off x="4381501" y="2352675"/>
            <a:ext cx="311467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31" name="Group 30"/>
          <p:cNvGrpSpPr/>
          <p:nvPr/>
        </p:nvGrpSpPr>
        <p:grpSpPr>
          <a:xfrm>
            <a:off x="8112224" y="1628800"/>
            <a:ext cx="937317" cy="1294288"/>
            <a:chOff x="8196052" y="1919680"/>
            <a:chExt cx="937317" cy="1294288"/>
          </a:xfrm>
        </p:grpSpPr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8196052" y="1919680"/>
              <a:ext cx="937317" cy="1294288"/>
            </a:xfrm>
            <a:prstGeom prst="rect">
              <a:avLst/>
            </a:prstGeom>
          </p:spPr>
        </p:pic>
        <p:pic>
          <p:nvPicPr>
            <p:cNvPr id="33" name="Picture 32"/>
            <p:cNvPicPr>
              <a:picLocks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796" b="99493" l="1630" r="9837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37300" y="2287563"/>
              <a:ext cx="350241" cy="791907"/>
            </a:xfrm>
            <a:prstGeom prst="rect">
              <a:avLst/>
            </a:prstGeom>
            <a:scene3d>
              <a:camera prst="orthographicFront">
                <a:rot lat="19800000" lon="3000000" rev="0"/>
              </a:camera>
              <a:lightRig rig="threePt" dir="t"/>
            </a:scene3d>
          </p:spPr>
        </p:pic>
      </p:grpSp>
    </p:spTree>
    <p:extLst>
      <p:ext uri="{BB962C8B-B14F-4D97-AF65-F5344CB8AC3E}">
        <p14:creationId xmlns:p14="http://schemas.microsoft.com/office/powerpoint/2010/main" val="1667249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1" grpId="0"/>
      <p:bldP spid="22" grpId="0"/>
      <p:bldP spid="23" grpId="0"/>
      <p:bldP spid="3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Identities on the internet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27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513454" y="2492896"/>
                <a:ext cx="1230618" cy="31329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 smtClean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3454" y="2492896"/>
                <a:ext cx="1230618" cy="313291"/>
              </a:xfrm>
              <a:prstGeom prst="rect">
                <a:avLst/>
              </a:prstGeom>
              <a:blipFill rotWithShape="0">
                <a:blip r:embed="rId3"/>
                <a:stretch>
                  <a:fillRect t="-1961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2428978" y="3645024"/>
                <a:ext cx="1021433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←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 smtClean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8978" y="3645024"/>
                <a:ext cx="1021433" cy="313291"/>
              </a:xfrm>
              <a:prstGeom prst="rect">
                <a:avLst/>
              </a:prstGeom>
              <a:blipFill rotWithShape="0">
                <a:blip r:embed="rId4"/>
                <a:stretch>
                  <a:fillRect l="-4762" t="-1961" r="-1190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8127193" y="3645024"/>
                <a:ext cx="1021433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←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 smtClean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27193" y="3645024"/>
                <a:ext cx="1021433" cy="313291"/>
              </a:xfrm>
              <a:prstGeom prst="rect">
                <a:avLst/>
              </a:prstGeom>
              <a:blipFill rotWithShape="0">
                <a:blip r:embed="rId5"/>
                <a:stretch>
                  <a:fillRect l="-4762" t="-1961" r="-1190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" name="Picture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12224" y="1628800"/>
            <a:ext cx="937317" cy="1294288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7844474" y="1290970"/>
            <a:ext cx="1240596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</a:rPr>
              <a:t>www.evil.com</a:t>
            </a:r>
            <a:endParaRPr lang="en-US" sz="1600" b="0" dirty="0" smtClean="0">
              <a:solidFill>
                <a:srgbClr val="FF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618414" y="2564904"/>
            <a:ext cx="1333570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 smtClean="0"/>
              <a:t>www.bob.com,</a:t>
            </a:r>
            <a:endParaRPr lang="en-US" sz="1600" b="0" dirty="0" smtClean="0"/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29" t="14307" r="10294" b="12510"/>
          <a:stretch/>
        </p:blipFill>
        <p:spPr>
          <a:xfrm>
            <a:off x="2552707" y="1783906"/>
            <a:ext cx="834842" cy="702710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391215" y="2028390"/>
            <a:ext cx="783945" cy="667334"/>
          </a:xfrm>
          <a:prstGeom prst="rect">
            <a:avLst/>
          </a:prstGeom>
          <a:scene3d>
            <a:camera prst="orthographicFront">
              <a:rot lat="19800000" lon="2400000" rev="0"/>
            </a:camera>
            <a:lightRig rig="threePt" dir="t"/>
          </a:scene3d>
        </p:spPr>
      </p:pic>
      <p:sp>
        <p:nvSpPr>
          <p:cNvPr id="27" name="Left Brace 26"/>
          <p:cNvSpPr/>
          <p:nvPr/>
        </p:nvSpPr>
        <p:spPr>
          <a:xfrm rot="16200000">
            <a:off x="5362883" y="2153347"/>
            <a:ext cx="135509" cy="1693611"/>
          </a:xfrm>
          <a:prstGeom prst="leftBrace">
            <a:avLst>
              <a:gd name="adj1" fmla="val 105220"/>
              <a:gd name="adj2" fmla="val 50000"/>
            </a:avLst>
          </a:prstGeom>
          <a:ln w="19050" cmpd="sng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3834949" y="3100369"/>
            <a:ext cx="32656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chemeClr val="bg2">
                    <a:lumMod val="75000"/>
                  </a:schemeClr>
                </a:solidFill>
              </a:rPr>
              <a:t>need proof these belong together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8238052" y="3037739"/>
                <a:ext cx="1617815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2000" b="0" dirty="0" smtClean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38052" y="3037739"/>
                <a:ext cx="1617815" cy="43473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Arrow Connector 22"/>
          <p:cNvCxnSpPr/>
          <p:nvPr/>
        </p:nvCxnSpPr>
        <p:spPr bwMode="auto">
          <a:xfrm flipH="1">
            <a:off x="4381502" y="2854326"/>
            <a:ext cx="3010642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9" name="Straight Arrow Connector 28"/>
          <p:cNvCxnSpPr/>
          <p:nvPr/>
        </p:nvCxnSpPr>
        <p:spPr bwMode="auto">
          <a:xfrm>
            <a:off x="4381501" y="2352675"/>
            <a:ext cx="311467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858835" y="4515514"/>
                <a:ext cx="8955144" cy="9282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There are many Alice's and many Bob's</a:t>
                </a:r>
              </a:p>
              <a:p>
                <a:endParaRPr lang="en-US" dirty="0" smtClean="0"/>
              </a:p>
              <a:p>
                <a:r>
                  <a:rPr lang="en-US" dirty="0"/>
                  <a:t>H</a:t>
                </a:r>
                <a:r>
                  <a:rPr lang="en-US" dirty="0" smtClean="0"/>
                  <a:t>ow do we know that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sup>
                    </m:sSup>
                  </m:oMath>
                </a14:m>
                <a:r>
                  <a:rPr lang="en-US" dirty="0" smtClean="0"/>
                  <a:t> belongs to </a:t>
                </a:r>
                <a:r>
                  <a:rPr lang="en-US" i="1" dirty="0" smtClean="0"/>
                  <a:t>this</a:t>
                </a:r>
                <a:r>
                  <a:rPr lang="en-US" dirty="0" smtClean="0"/>
                  <a:t> particular Alice,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sup>
                    </m:sSup>
                  </m:oMath>
                </a14:m>
                <a:r>
                  <a:rPr lang="en-US" dirty="0" smtClean="0"/>
                  <a:t> to this particular Bob?</a:t>
                </a: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8835" y="4515514"/>
                <a:ext cx="8955144" cy="928267"/>
              </a:xfrm>
              <a:prstGeom prst="rect">
                <a:avLst/>
              </a:prstGeom>
              <a:blipFill>
                <a:blip r:embed="rId10"/>
                <a:stretch>
                  <a:fillRect l="-613" t="-3947" b="-98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TextBox 33"/>
          <p:cNvSpPr txBox="1"/>
          <p:nvPr/>
        </p:nvSpPr>
        <p:spPr>
          <a:xfrm>
            <a:off x="858835" y="5696218"/>
            <a:ext cx="38010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Need to </a:t>
            </a:r>
            <a:r>
              <a:rPr lang="en-US" b="1" dirty="0" smtClean="0"/>
              <a:t>bind</a:t>
            </a:r>
            <a:r>
              <a:rPr lang="en-US" dirty="0" smtClean="0"/>
              <a:t> public keys to entities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11824" y="5696218"/>
            <a:ext cx="4916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– internet: bind public keys to </a:t>
            </a:r>
            <a:r>
              <a:rPr lang="en-US" b="1" dirty="0" smtClean="0"/>
              <a:t>domain names</a:t>
            </a:r>
            <a:r>
              <a:rPr lang="en-US" dirty="0" smtClean="0"/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5971415" y="1964327"/>
                <a:ext cx="36420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sz="2000" b="0" dirty="0" smtClean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1415" y="1964327"/>
                <a:ext cx="364202" cy="307777"/>
              </a:xfrm>
              <a:prstGeom prst="rect">
                <a:avLst/>
              </a:prstGeom>
              <a:blipFill rotWithShape="0">
                <a:blip r:embed="rId11"/>
                <a:stretch>
                  <a:fillRect l="-15254" r="-1695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56317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3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3003" y="1711613"/>
            <a:ext cx="429815" cy="8070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Authenticated key exchange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28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2428978" y="3641955"/>
                <a:ext cx="1021433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←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 smtClean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8978" y="3641955"/>
                <a:ext cx="1021433" cy="313291"/>
              </a:xfrm>
              <a:prstGeom prst="rect">
                <a:avLst/>
              </a:prstGeom>
              <a:blipFill>
                <a:blip r:embed="rId6"/>
                <a:stretch>
                  <a:fillRect l="-4762" r="-1190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/>
          <p:cNvGrpSpPr/>
          <p:nvPr/>
        </p:nvGrpSpPr>
        <p:grpSpPr>
          <a:xfrm>
            <a:off x="8112224" y="1625731"/>
            <a:ext cx="937317" cy="1294288"/>
            <a:chOff x="8196052" y="1919680"/>
            <a:chExt cx="937317" cy="1294288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196052" y="1919680"/>
              <a:ext cx="937317" cy="1294288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796" b="99493" l="1630" r="9837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37300" y="2287563"/>
              <a:ext cx="350241" cy="791907"/>
            </a:xfrm>
            <a:prstGeom prst="rect">
              <a:avLst/>
            </a:prstGeom>
            <a:scene3d>
              <a:camera prst="orthographicFront">
                <a:rot lat="19800000" lon="3000000" rev="0"/>
              </a:camera>
              <a:lightRig rig="threePt" dir="t"/>
            </a:scene3d>
          </p:spPr>
        </p:pic>
      </p:grpSp>
      <p:sp>
        <p:nvSpPr>
          <p:cNvPr id="21" name="TextBox 20"/>
          <p:cNvSpPr txBox="1"/>
          <p:nvPr/>
        </p:nvSpPr>
        <p:spPr>
          <a:xfrm>
            <a:off x="7844474" y="1287901"/>
            <a:ext cx="1275862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 smtClean="0"/>
              <a:t>www.bob.com</a:t>
            </a:r>
            <a:endParaRPr lang="en-US" sz="1600" b="0" dirty="0" smtClean="0"/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29" t="14307" r="10294" b="12510"/>
          <a:stretch/>
        </p:blipFill>
        <p:spPr>
          <a:xfrm>
            <a:off x="2552707" y="1780837"/>
            <a:ext cx="834842" cy="702710"/>
          </a:xfrm>
          <a:prstGeom prst="rect">
            <a:avLst/>
          </a:prstGeom>
        </p:spPr>
      </p:pic>
      <p:sp>
        <p:nvSpPr>
          <p:cNvPr id="32" name="Left Brace 31"/>
          <p:cNvSpPr/>
          <p:nvPr/>
        </p:nvSpPr>
        <p:spPr>
          <a:xfrm rot="16200000">
            <a:off x="5362883" y="2151330"/>
            <a:ext cx="135509" cy="1693611"/>
          </a:xfrm>
          <a:prstGeom prst="leftBrace">
            <a:avLst>
              <a:gd name="adj1" fmla="val 105220"/>
              <a:gd name="adj2" fmla="val 50000"/>
            </a:avLst>
          </a:prstGeom>
          <a:ln w="19050" cmpd="sng">
            <a:solidFill>
              <a:schemeClr val="accent6">
                <a:lumMod val="40000"/>
                <a:lumOff val="6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5316888" y="3065890"/>
                <a:ext cx="227498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𝜎</m:t>
                      </m:r>
                    </m:oMath>
                  </m:oMathPara>
                </a14:m>
                <a:endParaRPr lang="en-US" sz="2000" b="0" dirty="0" smtClean="0">
                  <a:solidFill>
                    <a:schemeClr val="accent6"/>
                  </a:solidFill>
                </a:endParaRP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16888" y="3065890"/>
                <a:ext cx="227498" cy="307777"/>
              </a:xfrm>
              <a:prstGeom prst="rect">
                <a:avLst/>
              </a:prstGeom>
              <a:blipFill>
                <a:blip r:embed="rId10"/>
                <a:stretch>
                  <a:fillRect l="-10526" r="-10526" b="-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6291578" y="2517561"/>
                <a:ext cx="59651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sz="20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sSub>
                        <m:sSubPr>
                          <m:ctrlPr>
                            <a:rPr lang="nb-NO" sz="20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nb-NO" sz="20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</m:oMath>
                  </m:oMathPara>
                </a14:m>
                <a:endParaRPr lang="en-US" sz="2000" b="0" dirty="0" smtClean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91578" y="2517561"/>
                <a:ext cx="596510" cy="307777"/>
              </a:xfrm>
              <a:prstGeom prst="rect">
                <a:avLst/>
              </a:prstGeom>
              <a:blipFill>
                <a:blip r:embed="rId11"/>
                <a:stretch>
                  <a:fillRect r="-3061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8004758" y="1013824"/>
                <a:ext cx="109517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b="0" dirty="0" smtClean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4758" y="1013824"/>
                <a:ext cx="1095172" cy="276999"/>
              </a:xfrm>
              <a:prstGeom prst="rect">
                <a:avLst/>
              </a:prstGeom>
              <a:blipFill>
                <a:blip r:embed="rId12"/>
                <a:stretch>
                  <a:fillRect b="-173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1804997" y="3161229"/>
                <a:ext cx="219162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b="1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if</a:t>
                </a:r>
                <a:r>
                  <a:rPr lang="en-US" b="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Vrfy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  <m:sSub>
                          <m:sSubPr>
                            <m:ctrlPr>
                              <a:rPr lang="nb-NO" b="0" i="1" smtClean="0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nb-NO" b="0" i="1" smtClean="0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</a:rPr>
                              <m:t>𝐵</m:t>
                            </m:r>
                          </m:sub>
                        </m:s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,…,</m:t>
                        </m:r>
                        <m:r>
                          <a:rPr lang="nb-NO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b="0" dirty="0" smtClean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4997" y="3161229"/>
                <a:ext cx="2191626" cy="276999"/>
              </a:xfrm>
              <a:prstGeom prst="rect">
                <a:avLst/>
              </a:prstGeom>
              <a:blipFill>
                <a:blip r:embed="rId13"/>
                <a:stretch>
                  <a:fillRect l="-6389" t="-31111" r="-833" b="-4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TextBox 43"/>
          <p:cNvSpPr txBox="1"/>
          <p:nvPr/>
        </p:nvSpPr>
        <p:spPr>
          <a:xfrm>
            <a:off x="1804997" y="4074300"/>
            <a:ext cx="997068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else</a:t>
            </a:r>
          </a:p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dirty="0" smtClean="0">
                <a:latin typeface="Cambria" panose="02040503050406030204" pitchFamily="18" charset="0"/>
                <a:ea typeface="Cambria" panose="02040503050406030204" pitchFamily="18" charset="0"/>
              </a:rPr>
              <a:t>        abort</a:t>
            </a:r>
            <a:endParaRPr lang="en-US" b="0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1601350" y="5409491"/>
                <a:ext cx="362304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dirty="0" smtClean="0"/>
                  <a:t>But </a:t>
                </a:r>
                <a:r>
                  <a:rPr lang="nb-NO" dirty="0" err="1" smtClean="0"/>
                  <a:t>why</a:t>
                </a:r>
                <a:r>
                  <a:rPr lang="nb-NO" dirty="0" smtClean="0"/>
                  <a:t> </a:t>
                </a:r>
                <a:r>
                  <a:rPr lang="nb-NO" dirty="0" err="1" smtClean="0"/>
                  <a:t>should</a:t>
                </a:r>
                <a:r>
                  <a:rPr lang="nb-NO" dirty="0" smtClean="0"/>
                  <a:t> </a:t>
                </a:r>
                <a:r>
                  <a:rPr lang="nb-NO" dirty="0" err="1" smtClean="0"/>
                  <a:t>we</a:t>
                </a:r>
                <a:r>
                  <a:rPr lang="nb-NO" dirty="0" smtClean="0"/>
                  <a:t> trust this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𝑣</m:t>
                    </m:r>
                    <m:sSub>
                      <m:sSubPr>
                        <m:ctrlPr>
                          <a:rPr lang="nb-NO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nb-NO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r>
                  <a:rPr lang="en-US" dirty="0" smtClean="0"/>
                  <a:t>?</a:t>
                </a:r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1350" y="5409491"/>
                <a:ext cx="3623043" cy="369332"/>
              </a:xfrm>
              <a:prstGeom prst="rect">
                <a:avLst/>
              </a:prstGeom>
              <a:blipFill>
                <a:blip r:embed="rId14"/>
                <a:stretch>
                  <a:fillRect l="-1515" t="-8197" r="-505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/>
          <p:cNvSpPr txBox="1"/>
          <p:nvPr/>
        </p:nvSpPr>
        <p:spPr>
          <a:xfrm>
            <a:off x="5224393" y="5409491"/>
            <a:ext cx="50706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Could have been created by the adversary itself</a:t>
            </a:r>
            <a:endParaRPr lang="en-US" dirty="0" smtClean="0"/>
          </a:p>
        </p:txBody>
      </p:sp>
      <p:cxnSp>
        <p:nvCxnSpPr>
          <p:cNvPr id="26" name="Straight Arrow Connector 25"/>
          <p:cNvCxnSpPr/>
          <p:nvPr/>
        </p:nvCxnSpPr>
        <p:spPr bwMode="auto">
          <a:xfrm flipH="1">
            <a:off x="4381502" y="2854326"/>
            <a:ext cx="3010642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7" name="Straight Arrow Connector 26"/>
          <p:cNvCxnSpPr/>
          <p:nvPr/>
        </p:nvCxnSpPr>
        <p:spPr bwMode="auto">
          <a:xfrm>
            <a:off x="4381501" y="2352675"/>
            <a:ext cx="311467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8127193" y="3645024"/>
                <a:ext cx="1021433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←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 smtClean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27193" y="3645024"/>
                <a:ext cx="1021433" cy="313291"/>
              </a:xfrm>
              <a:prstGeom prst="rect">
                <a:avLst/>
              </a:prstGeom>
              <a:blipFill>
                <a:blip r:embed="rId15"/>
                <a:stretch>
                  <a:fillRect l="-4762" t="-1961" r="-1190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5513454" y="2492896"/>
                <a:ext cx="1230618" cy="31329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 smtClean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3454" y="2492896"/>
                <a:ext cx="1230618" cy="313291"/>
              </a:xfrm>
              <a:prstGeom prst="rect">
                <a:avLst/>
              </a:prstGeom>
              <a:blipFill>
                <a:blip r:embed="rId16"/>
                <a:stretch>
                  <a:fillRect t="-1961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TextBox 30"/>
          <p:cNvSpPr txBox="1"/>
          <p:nvPr/>
        </p:nvSpPr>
        <p:spPr>
          <a:xfrm>
            <a:off x="4618414" y="2564904"/>
            <a:ext cx="1333570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 smtClean="0"/>
              <a:t>www.bob.com,</a:t>
            </a:r>
            <a:endParaRPr lang="en-US" sz="1600" b="0" dirty="0" smtClean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5971415" y="1964327"/>
                <a:ext cx="36420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sz="2000" b="0" dirty="0" smtClean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1415" y="1964327"/>
                <a:ext cx="364202" cy="307777"/>
              </a:xfrm>
              <a:prstGeom prst="rect">
                <a:avLst/>
              </a:prstGeom>
              <a:blipFill rotWithShape="0">
                <a:blip r:embed="rId16"/>
                <a:stretch>
                  <a:fillRect l="-15254" r="-1695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64689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/>
      <p:bldP spid="34" grpId="0"/>
      <p:bldP spid="51" grpId="0"/>
      <p:bldP spid="35" grpId="0"/>
      <p:bldP spid="44" grpId="0"/>
      <p:bldP spid="47" grpId="0"/>
      <p:bldP spid="2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Digital certificates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623391" y="1268760"/>
            <a:ext cx="11137237" cy="5068415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1800" b="1" dirty="0" smtClean="0"/>
              <a:t>Digital certificate: </a:t>
            </a:r>
            <a:r>
              <a:rPr lang="en-US" sz="1800" dirty="0" smtClean="0"/>
              <a:t>a way of binding a public key to an entity</a:t>
            </a:r>
          </a:p>
          <a:p>
            <a:pPr marL="0" indent="0"/>
            <a:endParaRPr lang="en-US" sz="18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 smtClean="0"/>
              <a:t> A certificate consists of: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 smtClean="0"/>
              <a:t>The public key of the entity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 smtClean="0"/>
              <a:t>A bunch of information identifying the entity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400" dirty="0" smtClean="0"/>
              <a:t>Name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400" dirty="0" smtClean="0"/>
              <a:t>Address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400" dirty="0" smtClean="0"/>
              <a:t>Occupation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400" dirty="0" smtClean="0"/>
              <a:t>URL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400" dirty="0" smtClean="0"/>
              <a:t>Email-address 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400" dirty="0" smtClean="0"/>
              <a:t>Phone number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400" dirty="0" smtClean="0"/>
              <a:t>…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 smtClean="0"/>
              <a:t>A </a:t>
            </a:r>
            <a:r>
              <a:rPr lang="en-US" sz="1600" i="1" dirty="0" smtClean="0"/>
              <a:t>digital signature</a:t>
            </a:r>
            <a:r>
              <a:rPr lang="en-US" sz="1600" dirty="0" smtClean="0"/>
              <a:t> on all the above by a </a:t>
            </a:r>
            <a:r>
              <a:rPr lang="en-US" sz="1600" b="1" dirty="0" smtClean="0"/>
              <a:t>certificate authority (CA)</a:t>
            </a:r>
            <a:endParaRPr lang="en-US" sz="1600" dirty="0" smtClean="0"/>
          </a:p>
          <a:p>
            <a:pPr lvl="1">
              <a:buFont typeface="Arial" panose="020B0604020202020204" pitchFamily="34" charset="0"/>
              <a:buChar char="•"/>
            </a:pPr>
            <a:endParaRPr lang="en-US" sz="16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29</a:t>
            </a:fld>
            <a:endParaRPr lang="en-US" dirty="0"/>
          </a:p>
        </p:txBody>
      </p:sp>
      <p:pic>
        <p:nvPicPr>
          <p:cNvPr id="4" name="Content Placeholder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8368" y="1412776"/>
            <a:ext cx="1584175" cy="1584175"/>
          </a:xfrm>
          <a:prstGeom prst="rect">
            <a:avLst/>
          </a:prstGeom>
          <a:ln/>
        </p:spPr>
      </p:pic>
    </p:spTree>
    <p:extLst>
      <p:ext uri="{BB962C8B-B14F-4D97-AF65-F5344CB8AC3E}">
        <p14:creationId xmlns:p14="http://schemas.microsoft.com/office/powerpoint/2010/main" val="3353394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Digital certificates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30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294" y="1746146"/>
            <a:ext cx="2880320" cy="362707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6499" y="1760285"/>
            <a:ext cx="2869092" cy="361293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1484" y="1760285"/>
            <a:ext cx="2869092" cy="3612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5153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Certificate authorities (CA)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sz="1800" b="1" dirty="0" smtClean="0"/>
          </a:p>
          <a:p>
            <a:pPr>
              <a:buFont typeface="Arial" panose="020B0604020202020204" pitchFamily="34" charset="0"/>
              <a:buChar char="•"/>
            </a:pPr>
            <a:endParaRPr lang="en-US" sz="1800" b="1" dirty="0"/>
          </a:p>
          <a:p>
            <a:pPr>
              <a:buFont typeface="Arial" panose="020B0604020202020204" pitchFamily="34" charset="0"/>
              <a:buChar char="•"/>
            </a:pPr>
            <a:endParaRPr lang="en-US" sz="1800" b="1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b="1" dirty="0" smtClean="0"/>
              <a:t>CA: </a:t>
            </a:r>
            <a:r>
              <a:rPr lang="en-US" sz="1800" dirty="0" smtClean="0"/>
              <a:t>an issuer of digital certificates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b="1" dirty="0" smtClean="0"/>
          </a:p>
          <a:p>
            <a:pPr>
              <a:buFont typeface="Arial" panose="020B0604020202020204" pitchFamily="34" charset="0"/>
              <a:buChar char="•"/>
            </a:pPr>
            <a:endParaRPr lang="en-US" sz="1800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 smtClean="0"/>
              <a:t>Acts as a trusted third-party, certifying (i.e., signing) </a:t>
            </a:r>
            <a:br>
              <a:rPr lang="en-US" sz="1800" dirty="0" smtClean="0"/>
            </a:br>
            <a:r>
              <a:rPr lang="en-US" sz="1800" dirty="0" smtClean="0"/>
              <a:t>the public keys of other entities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 smtClean="0"/>
              <a:t>Verifies the identity of a claimed public-key owner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dirty="0" smtClean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 smtClean="0"/>
              <a:t>The basis of a </a:t>
            </a:r>
            <a:r>
              <a:rPr lang="en-US" sz="1800" b="1" dirty="0" smtClean="0"/>
              <a:t>public-key infrastructure (PKI)</a:t>
            </a:r>
            <a:endParaRPr lang="en-US" sz="1800" dirty="0" smtClean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31</a:t>
            </a:fld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7968208" y="1988840"/>
            <a:ext cx="2592288" cy="2326412"/>
            <a:chOff x="7896200" y="1484784"/>
            <a:chExt cx="2592288" cy="2326412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61" t="2586" r="49600" b="52183"/>
            <a:stretch/>
          </p:blipFill>
          <p:spPr>
            <a:xfrm>
              <a:off x="7896200" y="1484784"/>
              <a:ext cx="2592288" cy="2326412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8760296" y="2420888"/>
              <a:ext cx="980052" cy="648072"/>
            </a:xfrm>
            <a:prstGeom prst="rect">
              <a:avLst/>
            </a:prstGeom>
            <a:noFill/>
          </p:spPr>
          <p:txBody>
            <a:bodyPr wrap="none" rtlCol="0">
              <a:prstTxWarp prst="textArchUp">
                <a:avLst>
                  <a:gd name="adj" fmla="val 11511119"/>
                </a:avLst>
              </a:prstTxWarp>
              <a:spAutoFit/>
            </a:bodyPr>
            <a:lstStyle/>
            <a:p>
              <a:r>
                <a:rPr lang="en-US" sz="1000" dirty="0" smtClean="0">
                  <a:effectLst>
                    <a:glow rad="63500">
                      <a:srgbClr val="FFFF00">
                        <a:alpha val="40000"/>
                      </a:srgbClr>
                    </a:glow>
                  </a:effectLst>
                  <a:latin typeface="Engravers MT" panose="02090707080505020304" pitchFamily="18" charset="0"/>
                </a:rPr>
                <a:t>Certificate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8785696" y="2564904"/>
              <a:ext cx="943282" cy="576064"/>
            </a:xfrm>
            <a:prstGeom prst="rect">
              <a:avLst/>
            </a:prstGeom>
            <a:noFill/>
          </p:spPr>
          <p:txBody>
            <a:bodyPr wrap="none" rtlCol="0">
              <a:prstTxWarp prst="textArchDown">
                <a:avLst/>
              </a:prstTxWarp>
              <a:spAutoFit/>
            </a:bodyPr>
            <a:lstStyle/>
            <a:p>
              <a:r>
                <a:rPr lang="en-US" sz="1000" dirty="0" smtClean="0">
                  <a:effectLst>
                    <a:glow rad="63500">
                      <a:srgbClr val="FFFF00">
                        <a:alpha val="40000"/>
                      </a:srgbClr>
                    </a:glow>
                  </a:effectLst>
                  <a:latin typeface="Engravers MT" panose="02090707080505020304" pitchFamily="18" charset="0"/>
                </a:rPr>
                <a:t>  Authority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80753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3003" y="2057652"/>
            <a:ext cx="429815" cy="8070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Authenticated key </a:t>
            </a:r>
            <a:r>
              <a:rPr lang="en-US" dirty="0" smtClean="0"/>
              <a:t>exchange + PKI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32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971415" y="2307297"/>
                <a:ext cx="36420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sz="2000" b="0" dirty="0" smtClean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1415" y="2307297"/>
                <a:ext cx="364202" cy="307777"/>
              </a:xfrm>
              <a:prstGeom prst="rect">
                <a:avLst/>
              </a:prstGeom>
              <a:blipFill rotWithShape="0">
                <a:blip r:embed="rId4"/>
                <a:stretch>
                  <a:fillRect l="-15254" r="-1695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513454" y="2835866"/>
                <a:ext cx="1230618" cy="31329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000" b="0" dirty="0" smtClean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3454" y="2835866"/>
                <a:ext cx="1230618" cy="313291"/>
              </a:xfrm>
              <a:prstGeom prst="rect">
                <a:avLst/>
              </a:prstGeom>
              <a:blipFill>
                <a:blip r:embed="rId5"/>
                <a:stretch>
                  <a:fillRect t="-1923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Arrow Connector 12"/>
          <p:cNvCxnSpPr/>
          <p:nvPr/>
        </p:nvCxnSpPr>
        <p:spPr bwMode="auto">
          <a:xfrm flipH="1">
            <a:off x="4381501" y="3197296"/>
            <a:ext cx="311467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/>
          <p:nvPr/>
        </p:nvCxnSpPr>
        <p:spPr bwMode="auto">
          <a:xfrm flipV="1">
            <a:off x="4419600" y="2695645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8217875" y="3642001"/>
                <a:ext cx="1021433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←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 smtClean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17875" y="3642001"/>
                <a:ext cx="1021433" cy="313291"/>
              </a:xfrm>
              <a:prstGeom prst="rect">
                <a:avLst/>
              </a:prstGeom>
              <a:blipFill>
                <a:blip r:embed="rId6"/>
                <a:stretch>
                  <a:fillRect l="-4762" r="-1190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/>
          <p:cNvGrpSpPr/>
          <p:nvPr/>
        </p:nvGrpSpPr>
        <p:grpSpPr>
          <a:xfrm>
            <a:off x="8112224" y="1971770"/>
            <a:ext cx="937317" cy="1294288"/>
            <a:chOff x="8196052" y="1919680"/>
            <a:chExt cx="937317" cy="1294288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196052" y="1919680"/>
              <a:ext cx="937317" cy="1294288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37300" y="2287563"/>
              <a:ext cx="350241" cy="791907"/>
            </a:xfrm>
            <a:prstGeom prst="rect">
              <a:avLst/>
            </a:prstGeom>
            <a:scene3d>
              <a:camera prst="orthographicFront">
                <a:rot lat="19800000" lon="3000000" rev="0"/>
              </a:camera>
              <a:lightRig rig="threePt" dir="t"/>
            </a:scene3d>
          </p:spPr>
        </p:pic>
      </p:grpSp>
      <p:sp>
        <p:nvSpPr>
          <p:cNvPr id="21" name="TextBox 20"/>
          <p:cNvSpPr txBox="1"/>
          <p:nvPr/>
        </p:nvSpPr>
        <p:spPr>
          <a:xfrm>
            <a:off x="7844474" y="1633940"/>
            <a:ext cx="1275862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 smtClean="0"/>
              <a:t>www.bob.com</a:t>
            </a:r>
            <a:endParaRPr lang="en-US" sz="1600" b="0" dirty="0" smtClean="0"/>
          </a:p>
        </p:txBody>
      </p:sp>
      <p:sp>
        <p:nvSpPr>
          <p:cNvPr id="22" name="TextBox 21"/>
          <p:cNvSpPr txBox="1"/>
          <p:nvPr/>
        </p:nvSpPr>
        <p:spPr>
          <a:xfrm>
            <a:off x="4618414" y="2907874"/>
            <a:ext cx="1333570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 smtClean="0"/>
              <a:t>www.bob.com,</a:t>
            </a:r>
            <a:endParaRPr lang="en-US" sz="1600" b="0" dirty="0" smtClean="0"/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29" t="14307" r="10294" b="12510"/>
          <a:stretch/>
        </p:blipFill>
        <p:spPr>
          <a:xfrm>
            <a:off x="2552707" y="2126876"/>
            <a:ext cx="834842" cy="702710"/>
          </a:xfrm>
          <a:prstGeom prst="rect">
            <a:avLst/>
          </a:prstGeom>
        </p:spPr>
      </p:pic>
      <p:sp>
        <p:nvSpPr>
          <p:cNvPr id="32" name="Left Brace 31"/>
          <p:cNvSpPr/>
          <p:nvPr/>
        </p:nvSpPr>
        <p:spPr>
          <a:xfrm rot="16200000">
            <a:off x="5362883" y="2497369"/>
            <a:ext cx="135509" cy="1693611"/>
          </a:xfrm>
          <a:prstGeom prst="leftBrace">
            <a:avLst>
              <a:gd name="adj1" fmla="val 105220"/>
              <a:gd name="adj2" fmla="val 50000"/>
            </a:avLst>
          </a:prstGeom>
          <a:ln w="19050" cmpd="sng">
            <a:solidFill>
              <a:schemeClr val="accent6">
                <a:lumMod val="40000"/>
                <a:lumOff val="6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5316888" y="3411929"/>
                <a:ext cx="227498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𝜎</m:t>
                      </m:r>
                    </m:oMath>
                  </m:oMathPara>
                </a14:m>
                <a:endParaRPr lang="en-US" sz="2000" b="0" dirty="0" smtClean="0">
                  <a:solidFill>
                    <a:schemeClr val="accent6"/>
                  </a:solidFill>
                </a:endParaRP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16888" y="3411929"/>
                <a:ext cx="227498" cy="307777"/>
              </a:xfrm>
              <a:prstGeom prst="rect">
                <a:avLst/>
              </a:prstGeom>
              <a:blipFill rotWithShape="0">
                <a:blip r:embed="rId11"/>
                <a:stretch>
                  <a:fillRect l="-10526" r="-10526" b="-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6373772" y="2846318"/>
                <a:ext cx="500843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sSub>
                        <m:sSubPr>
                          <m:ctrlPr>
                            <a:rPr lang="nb-NO" sz="20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nb-NO" sz="20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</m:oMath>
                  </m:oMathPara>
                </a14:m>
                <a:endParaRPr lang="en-US" sz="2000" b="0" dirty="0" smtClean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3772" y="2846318"/>
                <a:ext cx="500843" cy="307777"/>
              </a:xfrm>
              <a:prstGeom prst="rect">
                <a:avLst/>
              </a:prstGeom>
              <a:blipFill>
                <a:blip r:embed="rId12"/>
                <a:stretch>
                  <a:fillRect l="-6098" r="-2439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8" name="Content Placeholder 6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7317" y="2779733"/>
            <a:ext cx="444827" cy="444827"/>
          </a:xfrm>
          <a:prstGeom prst="rect">
            <a:avLst/>
          </a:prstGeom>
          <a:ln/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6502387" y="3411929"/>
                <a:ext cx="227498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𝜎</m:t>
                      </m:r>
                    </m:oMath>
                  </m:oMathPara>
                </a14:m>
                <a:endParaRPr lang="en-US" sz="2000" b="0" dirty="0" smtClean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02387" y="3411929"/>
                <a:ext cx="227498" cy="307777"/>
              </a:xfrm>
              <a:prstGeom prst="rect">
                <a:avLst/>
              </a:prstGeom>
              <a:blipFill>
                <a:blip r:embed="rId14"/>
                <a:stretch>
                  <a:fillRect l="-13514" r="-10811" b="-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7170215" y="3883198"/>
                <a:ext cx="61927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sSub>
                        <m:sSubPr>
                          <m:ctrlPr>
                            <a:rPr lang="nb-NO" sz="2000" b="0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sz="2000" b="0" i="0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CA</m:t>
                          </m:r>
                        </m:sub>
                      </m:sSub>
                    </m:oMath>
                  </m:oMathPara>
                </a14:m>
                <a:endParaRPr lang="en-US" sz="2000" b="0" dirty="0" smtClean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70215" y="3883198"/>
                <a:ext cx="619272" cy="307777"/>
              </a:xfrm>
              <a:prstGeom prst="rect">
                <a:avLst/>
              </a:prstGeom>
              <a:blipFill>
                <a:blip r:embed="rId15"/>
                <a:stretch>
                  <a:fillRect l="-3922" r="-3922" b="-2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2" name="Straight Arrow Connector 41"/>
          <p:cNvCxnSpPr/>
          <p:nvPr/>
        </p:nvCxnSpPr>
        <p:spPr bwMode="auto">
          <a:xfrm flipH="1" flipV="1">
            <a:off x="7285030" y="3243672"/>
            <a:ext cx="107114" cy="639526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accent1">
                <a:lumMod val="75000"/>
              </a:schemeClr>
            </a:solidFill>
            <a:prstDash val="dash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6" name="Freeform 45"/>
          <p:cNvSpPr/>
          <p:nvPr/>
        </p:nvSpPr>
        <p:spPr bwMode="auto">
          <a:xfrm>
            <a:off x="6744072" y="3247639"/>
            <a:ext cx="395488" cy="367221"/>
          </a:xfrm>
          <a:custGeom>
            <a:avLst/>
            <a:gdLst>
              <a:gd name="connsiteX0" fmla="*/ 0 w 890588"/>
              <a:gd name="connsiteY0" fmla="*/ 338138 h 367048"/>
              <a:gd name="connsiteX1" fmla="*/ 581025 w 890588"/>
              <a:gd name="connsiteY1" fmla="*/ 333375 h 367048"/>
              <a:gd name="connsiteX2" fmla="*/ 890588 w 890588"/>
              <a:gd name="connsiteY2" fmla="*/ 0 h 367048"/>
              <a:gd name="connsiteX0" fmla="*/ 0 w 919163"/>
              <a:gd name="connsiteY0" fmla="*/ 409576 h 418232"/>
              <a:gd name="connsiteX1" fmla="*/ 609600 w 919163"/>
              <a:gd name="connsiteY1" fmla="*/ 333375 h 418232"/>
              <a:gd name="connsiteX2" fmla="*/ 919163 w 919163"/>
              <a:gd name="connsiteY2" fmla="*/ 0 h 418232"/>
              <a:gd name="connsiteX0" fmla="*/ 0 w 947738"/>
              <a:gd name="connsiteY0" fmla="*/ 378620 h 392393"/>
              <a:gd name="connsiteX1" fmla="*/ 638175 w 947738"/>
              <a:gd name="connsiteY1" fmla="*/ 333375 h 392393"/>
              <a:gd name="connsiteX2" fmla="*/ 947738 w 947738"/>
              <a:gd name="connsiteY2" fmla="*/ 0 h 392393"/>
              <a:gd name="connsiteX0" fmla="*/ 0 w 947738"/>
              <a:gd name="connsiteY0" fmla="*/ 378620 h 385843"/>
              <a:gd name="connsiteX1" fmla="*/ 824887 w 947738"/>
              <a:gd name="connsiteY1" fmla="*/ 294457 h 385843"/>
              <a:gd name="connsiteX2" fmla="*/ 947738 w 947738"/>
              <a:gd name="connsiteY2" fmla="*/ 0 h 385843"/>
              <a:gd name="connsiteX0" fmla="*/ 0 w 983643"/>
              <a:gd name="connsiteY0" fmla="*/ 374413 h 381994"/>
              <a:gd name="connsiteX1" fmla="*/ 860792 w 983643"/>
              <a:gd name="connsiteY1" fmla="*/ 294457 h 381994"/>
              <a:gd name="connsiteX2" fmla="*/ 983643 w 983643"/>
              <a:gd name="connsiteY2" fmla="*/ 0 h 381994"/>
              <a:gd name="connsiteX0" fmla="*/ 0 w 983643"/>
              <a:gd name="connsiteY0" fmla="*/ 374413 h 380537"/>
              <a:gd name="connsiteX1" fmla="*/ 882334 w 983643"/>
              <a:gd name="connsiteY1" fmla="*/ 277628 h 380537"/>
              <a:gd name="connsiteX2" fmla="*/ 983643 w 983643"/>
              <a:gd name="connsiteY2" fmla="*/ 0 h 380537"/>
              <a:gd name="connsiteX0" fmla="*/ 0 w 983643"/>
              <a:gd name="connsiteY0" fmla="*/ 372309 h 378409"/>
              <a:gd name="connsiteX1" fmla="*/ 882334 w 983643"/>
              <a:gd name="connsiteY1" fmla="*/ 275524 h 378409"/>
              <a:gd name="connsiteX2" fmla="*/ 983643 w 983643"/>
              <a:gd name="connsiteY2" fmla="*/ 0 h 378409"/>
              <a:gd name="connsiteX0" fmla="*/ 0 w 1010027"/>
              <a:gd name="connsiteY0" fmla="*/ 372309 h 378409"/>
              <a:gd name="connsiteX1" fmla="*/ 882334 w 1010027"/>
              <a:gd name="connsiteY1" fmla="*/ 275524 h 378409"/>
              <a:gd name="connsiteX2" fmla="*/ 983643 w 1010027"/>
              <a:gd name="connsiteY2" fmla="*/ 0 h 378409"/>
              <a:gd name="connsiteX0" fmla="*/ 0 w 1010027"/>
              <a:gd name="connsiteY0" fmla="*/ 374413 h 380391"/>
              <a:gd name="connsiteX1" fmla="*/ 882334 w 1010027"/>
              <a:gd name="connsiteY1" fmla="*/ 275524 h 380391"/>
              <a:gd name="connsiteX2" fmla="*/ 983643 w 1010027"/>
              <a:gd name="connsiteY2" fmla="*/ 0 h 380391"/>
              <a:gd name="connsiteX0" fmla="*/ 0 w 1010027"/>
              <a:gd name="connsiteY0" fmla="*/ 374413 h 374413"/>
              <a:gd name="connsiteX1" fmla="*/ 882334 w 1010027"/>
              <a:gd name="connsiteY1" fmla="*/ 275524 h 374413"/>
              <a:gd name="connsiteX2" fmla="*/ 983643 w 1010027"/>
              <a:gd name="connsiteY2" fmla="*/ 0 h 374413"/>
              <a:gd name="connsiteX0" fmla="*/ 0 w 1031432"/>
              <a:gd name="connsiteY0" fmla="*/ 362843 h 362843"/>
              <a:gd name="connsiteX1" fmla="*/ 882334 w 1031432"/>
              <a:gd name="connsiteY1" fmla="*/ 263954 h 362843"/>
              <a:gd name="connsiteX2" fmla="*/ 1012367 w 1031432"/>
              <a:gd name="connsiteY2" fmla="*/ 0 h 362843"/>
              <a:gd name="connsiteX0" fmla="*/ 0 w 1031432"/>
              <a:gd name="connsiteY0" fmla="*/ 373361 h 373361"/>
              <a:gd name="connsiteX1" fmla="*/ 882334 w 1031432"/>
              <a:gd name="connsiteY1" fmla="*/ 274472 h 373361"/>
              <a:gd name="connsiteX2" fmla="*/ 1012367 w 1031432"/>
              <a:gd name="connsiteY2" fmla="*/ 0 h 373361"/>
              <a:gd name="connsiteX0" fmla="*/ 0 w 950940"/>
              <a:gd name="connsiteY0" fmla="*/ 376166 h 376166"/>
              <a:gd name="connsiteX1" fmla="*/ 882334 w 950940"/>
              <a:gd name="connsiteY1" fmla="*/ 277277 h 376166"/>
              <a:gd name="connsiteX2" fmla="*/ 868744 w 950940"/>
              <a:gd name="connsiteY2" fmla="*/ 0 h 376166"/>
              <a:gd name="connsiteX0" fmla="*/ 0 w 989441"/>
              <a:gd name="connsiteY0" fmla="*/ 376166 h 376166"/>
              <a:gd name="connsiteX1" fmla="*/ 882334 w 989441"/>
              <a:gd name="connsiteY1" fmla="*/ 277277 h 376166"/>
              <a:gd name="connsiteX2" fmla="*/ 868744 w 989441"/>
              <a:gd name="connsiteY2" fmla="*/ 0 h 376166"/>
              <a:gd name="connsiteX0" fmla="*/ 0 w 1007659"/>
              <a:gd name="connsiteY0" fmla="*/ 376166 h 376166"/>
              <a:gd name="connsiteX1" fmla="*/ 882334 w 1007659"/>
              <a:gd name="connsiteY1" fmla="*/ 277277 h 376166"/>
              <a:gd name="connsiteX2" fmla="*/ 868744 w 1007659"/>
              <a:gd name="connsiteY2" fmla="*/ 0 h 376166"/>
              <a:gd name="connsiteX0" fmla="*/ 0 w 1019085"/>
              <a:gd name="connsiteY0" fmla="*/ 376166 h 376166"/>
              <a:gd name="connsiteX1" fmla="*/ 882334 w 1019085"/>
              <a:gd name="connsiteY1" fmla="*/ 277277 h 376166"/>
              <a:gd name="connsiteX2" fmla="*/ 868744 w 1019085"/>
              <a:gd name="connsiteY2" fmla="*/ 0 h 376166"/>
              <a:gd name="connsiteX0" fmla="*/ 0 w 1011434"/>
              <a:gd name="connsiteY0" fmla="*/ 376166 h 376166"/>
              <a:gd name="connsiteX1" fmla="*/ 882334 w 1011434"/>
              <a:gd name="connsiteY1" fmla="*/ 277277 h 376166"/>
              <a:gd name="connsiteX2" fmla="*/ 868744 w 1011434"/>
              <a:gd name="connsiteY2" fmla="*/ 0 h 376166"/>
              <a:gd name="connsiteX0" fmla="*/ 0 w 979615"/>
              <a:gd name="connsiteY0" fmla="*/ 376166 h 376166"/>
              <a:gd name="connsiteX1" fmla="*/ 882334 w 979615"/>
              <a:gd name="connsiteY1" fmla="*/ 277277 h 376166"/>
              <a:gd name="connsiteX2" fmla="*/ 811294 w 979615"/>
              <a:gd name="connsiteY2" fmla="*/ 0 h 376166"/>
              <a:gd name="connsiteX0" fmla="*/ 0 w 1017287"/>
              <a:gd name="connsiteY0" fmla="*/ 376166 h 376166"/>
              <a:gd name="connsiteX1" fmla="*/ 882334 w 1017287"/>
              <a:gd name="connsiteY1" fmla="*/ 277277 h 376166"/>
              <a:gd name="connsiteX2" fmla="*/ 878318 w 1017287"/>
              <a:gd name="connsiteY2" fmla="*/ 0 h 376166"/>
              <a:gd name="connsiteX0" fmla="*/ 0 w 991189"/>
              <a:gd name="connsiteY0" fmla="*/ 376166 h 376166"/>
              <a:gd name="connsiteX1" fmla="*/ 882334 w 991189"/>
              <a:gd name="connsiteY1" fmla="*/ 277277 h 376166"/>
              <a:gd name="connsiteX2" fmla="*/ 878318 w 991189"/>
              <a:gd name="connsiteY2" fmla="*/ 0 h 376166"/>
              <a:gd name="connsiteX0" fmla="*/ 0 w 1235867"/>
              <a:gd name="connsiteY0" fmla="*/ 360739 h 360739"/>
              <a:gd name="connsiteX1" fmla="*/ 1112130 w 1235867"/>
              <a:gd name="connsiteY1" fmla="*/ 277277 h 360739"/>
              <a:gd name="connsiteX2" fmla="*/ 1108114 w 1235867"/>
              <a:gd name="connsiteY2" fmla="*/ 0 h 360739"/>
              <a:gd name="connsiteX0" fmla="*/ 0 w 1153885"/>
              <a:gd name="connsiteY0" fmla="*/ 360739 h 360739"/>
              <a:gd name="connsiteX1" fmla="*/ 824885 w 1153885"/>
              <a:gd name="connsiteY1" fmla="*/ 270265 h 360739"/>
              <a:gd name="connsiteX2" fmla="*/ 1108114 w 1153885"/>
              <a:gd name="connsiteY2" fmla="*/ 0 h 360739"/>
              <a:gd name="connsiteX0" fmla="*/ 0 w 972802"/>
              <a:gd name="connsiteY0" fmla="*/ 359337 h 359337"/>
              <a:gd name="connsiteX1" fmla="*/ 824885 w 972802"/>
              <a:gd name="connsiteY1" fmla="*/ 268863 h 359337"/>
              <a:gd name="connsiteX2" fmla="*/ 887892 w 972802"/>
              <a:gd name="connsiteY2" fmla="*/ 0 h 359337"/>
              <a:gd name="connsiteX0" fmla="*/ 0 w 917600"/>
              <a:gd name="connsiteY0" fmla="*/ 359337 h 359337"/>
              <a:gd name="connsiteX1" fmla="*/ 824885 w 917600"/>
              <a:gd name="connsiteY1" fmla="*/ 268863 h 359337"/>
              <a:gd name="connsiteX2" fmla="*/ 887892 w 917600"/>
              <a:gd name="connsiteY2" fmla="*/ 0 h 359337"/>
              <a:gd name="connsiteX0" fmla="*/ 0 w 890335"/>
              <a:gd name="connsiteY0" fmla="*/ 359337 h 359337"/>
              <a:gd name="connsiteX1" fmla="*/ 700413 w 890335"/>
              <a:gd name="connsiteY1" fmla="*/ 263253 h 359337"/>
              <a:gd name="connsiteX2" fmla="*/ 887892 w 890335"/>
              <a:gd name="connsiteY2" fmla="*/ 0 h 359337"/>
              <a:gd name="connsiteX0" fmla="*/ 0 w 889675"/>
              <a:gd name="connsiteY0" fmla="*/ 359337 h 359337"/>
              <a:gd name="connsiteX1" fmla="*/ 700413 w 889675"/>
              <a:gd name="connsiteY1" fmla="*/ 263253 h 359337"/>
              <a:gd name="connsiteX2" fmla="*/ 887892 w 889675"/>
              <a:gd name="connsiteY2" fmla="*/ 0 h 359337"/>
              <a:gd name="connsiteX0" fmla="*/ 0 w 890730"/>
              <a:gd name="connsiteY0" fmla="*/ 359337 h 359337"/>
              <a:gd name="connsiteX1" fmla="*/ 738712 w 890730"/>
              <a:gd name="connsiteY1" fmla="*/ 263253 h 359337"/>
              <a:gd name="connsiteX2" fmla="*/ 887892 w 890730"/>
              <a:gd name="connsiteY2" fmla="*/ 0 h 359337"/>
              <a:gd name="connsiteX0" fmla="*/ 0 w 890386"/>
              <a:gd name="connsiteY0" fmla="*/ 359337 h 359337"/>
              <a:gd name="connsiteX1" fmla="*/ 738712 w 890386"/>
              <a:gd name="connsiteY1" fmla="*/ 263253 h 359337"/>
              <a:gd name="connsiteX2" fmla="*/ 887892 w 890386"/>
              <a:gd name="connsiteY2" fmla="*/ 0 h 359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90386" h="359337">
                <a:moveTo>
                  <a:pt x="0" y="359337"/>
                </a:moveTo>
                <a:cubicBezTo>
                  <a:pt x="395826" y="355682"/>
                  <a:pt x="629028" y="307715"/>
                  <a:pt x="738712" y="263253"/>
                </a:cubicBezTo>
                <a:cubicBezTo>
                  <a:pt x="848396" y="218791"/>
                  <a:pt x="903073" y="186192"/>
                  <a:pt x="887892" y="0"/>
                </a:cubicBezTo>
              </a:path>
            </a:pathLst>
          </a:custGeom>
          <a:noFill/>
          <a:ln w="12700" cap="flat" cmpd="sng" algn="ctr">
            <a:solidFill>
              <a:schemeClr val="accent1">
                <a:lumMod val="75000"/>
              </a:schemeClr>
            </a:solidFill>
            <a:prstDash val="dash"/>
            <a:round/>
            <a:headEnd type="none" w="med" len="med"/>
            <a:tailEnd type="triangl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1513423" y="2226216"/>
                <a:ext cx="61927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sSub>
                        <m:sSubPr>
                          <m:ctrlPr>
                            <a:rPr lang="nb-NO" sz="2000" b="0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sz="2000" b="0" i="0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CA</m:t>
                          </m:r>
                        </m:sub>
                      </m:sSub>
                    </m:oMath>
                  </m:oMathPara>
                </a14:m>
                <a:endParaRPr lang="en-US" sz="2000" b="0" dirty="0" smtClean="0">
                  <a:solidFill>
                    <a:schemeClr val="accent5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3423" y="2226216"/>
                <a:ext cx="619272" cy="307777"/>
              </a:xfrm>
              <a:prstGeom prst="rect">
                <a:avLst/>
              </a:prstGeom>
              <a:blipFill>
                <a:blip r:embed="rId16"/>
                <a:stretch>
                  <a:fillRect l="-3922" r="-3922" b="-196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8004758" y="1359863"/>
                <a:ext cx="109517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b="0" dirty="0" smtClean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4758" y="1359863"/>
                <a:ext cx="1095172" cy="276999"/>
              </a:xfrm>
              <a:prstGeom prst="rect">
                <a:avLst/>
              </a:prstGeom>
              <a:blipFill rotWithShape="0">
                <a:blip r:embed="rId17"/>
                <a:stretch>
                  <a:fillRect b="-173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Left Brace 36"/>
          <p:cNvSpPr/>
          <p:nvPr/>
        </p:nvSpPr>
        <p:spPr>
          <a:xfrm rot="16200000">
            <a:off x="6534405" y="3120954"/>
            <a:ext cx="135509" cy="454214"/>
          </a:xfrm>
          <a:prstGeom prst="leftBrace">
            <a:avLst>
              <a:gd name="adj1" fmla="val 105220"/>
              <a:gd name="adj2" fmla="val 50000"/>
            </a:avLst>
          </a:prstGeom>
          <a:ln w="19050" cmpd="sng">
            <a:solidFill>
              <a:schemeClr val="accent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5" name="Picture 44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4630" y="1742525"/>
            <a:ext cx="426874" cy="426874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7528" y="1842968"/>
            <a:ext cx="354839" cy="354839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7488" y="1302564"/>
            <a:ext cx="625649" cy="46923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1935704" y="3638946"/>
                <a:ext cx="1021433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←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 smtClean="0"/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5704" y="3638946"/>
                <a:ext cx="1021433" cy="313291"/>
              </a:xfrm>
              <a:prstGeom prst="rect">
                <a:avLst/>
              </a:prstGeom>
              <a:blipFill>
                <a:blip r:embed="rId21"/>
                <a:stretch>
                  <a:fillRect l="-5389" t="-1961" r="-1796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1106591" y="2920297"/>
                <a:ext cx="219162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b="1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if</a:t>
                </a:r>
                <a:r>
                  <a:rPr lang="en-US" b="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Vrfy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  <m:sSub>
                          <m:sSubPr>
                            <m:ctrlPr>
                              <a:rPr lang="nb-NO" b="0" i="1" smtClean="0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nb-NO" b="0" i="1" smtClean="0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</a:rPr>
                              <m:t>𝐵</m:t>
                            </m:r>
                          </m:sub>
                        </m:s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,…,</m:t>
                        </m:r>
                        <m:r>
                          <a:rPr lang="nb-NO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b="0" dirty="0" smtClean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6591" y="2920297"/>
                <a:ext cx="2191626" cy="276999"/>
              </a:xfrm>
              <a:prstGeom prst="rect">
                <a:avLst/>
              </a:prstGeom>
              <a:blipFill>
                <a:blip r:embed="rId22"/>
                <a:stretch>
                  <a:fillRect l="-6685" t="-31111" r="-1114" b="-5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1409913" y="3286891"/>
                <a:ext cx="250587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b="1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and</a:t>
                </a:r>
                <a:r>
                  <a:rPr lang="en-US" b="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Vrfy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solidFill>
                              <a:schemeClr val="accent5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  <m:sSub>
                          <m:sSubPr>
                            <m:ctrlPr>
                              <a:rPr lang="nb-NO" b="0" i="1" smtClean="0">
                                <a:solidFill>
                                  <a:schemeClr val="accent5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solidFill>
                                  <a:schemeClr val="accent5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nb-NO" b="0" i="0" smtClean="0">
                                <a:solidFill>
                                  <a:schemeClr val="accent5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CA</m:t>
                            </m:r>
                          </m:sub>
                        </m:s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,…,</m:t>
                        </m:r>
                        <m:r>
                          <a:rPr lang="nb-NO" b="0" i="1" smtClean="0">
                            <a:solidFill>
                              <a:schemeClr val="accent5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b="0" dirty="0" smtClean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9913" y="3286891"/>
                <a:ext cx="2505879" cy="276999"/>
              </a:xfrm>
              <a:prstGeom prst="rect">
                <a:avLst/>
              </a:prstGeom>
              <a:blipFill>
                <a:blip r:embed="rId23"/>
                <a:stretch>
                  <a:fillRect l="-5596" t="-30435" r="-2676" b="-478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TextBox 53"/>
          <p:cNvSpPr txBox="1"/>
          <p:nvPr/>
        </p:nvSpPr>
        <p:spPr>
          <a:xfrm>
            <a:off x="1114211" y="4034236"/>
            <a:ext cx="997068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else</a:t>
            </a:r>
          </a:p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dirty="0" smtClean="0">
                <a:latin typeface="Cambria" panose="02040503050406030204" pitchFamily="18" charset="0"/>
                <a:ea typeface="Cambria" panose="02040503050406030204" pitchFamily="18" charset="0"/>
              </a:rPr>
              <a:t>        abort</a:t>
            </a:r>
            <a:endParaRPr lang="en-US" b="0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8005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1" grpId="0"/>
      <p:bldP spid="46" grpId="0" animBg="1"/>
      <p:bldP spid="50" grpId="0"/>
      <p:bldP spid="37" grpId="0" animBg="1"/>
      <p:bldP spid="5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get a signed certificate?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33</a:t>
            </a:fld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3071664" y="1929637"/>
            <a:ext cx="937317" cy="1294288"/>
            <a:chOff x="8196052" y="1919680"/>
            <a:chExt cx="937317" cy="1294288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196052" y="1919680"/>
              <a:ext cx="937317" cy="1294288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796" b="99493" l="1630" r="9837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37300" y="2287563"/>
              <a:ext cx="350241" cy="791907"/>
            </a:xfrm>
            <a:prstGeom prst="rect">
              <a:avLst/>
            </a:prstGeom>
            <a:scene3d>
              <a:camera prst="orthographicFront">
                <a:rot lat="19800000" lon="3000000" rev="0"/>
              </a:camera>
              <a:lightRig rig="threePt" dir="t"/>
            </a:scene3d>
          </p:spPr>
        </p:pic>
      </p:grpSp>
      <p:sp>
        <p:nvSpPr>
          <p:cNvPr id="8" name="TextBox 7"/>
          <p:cNvSpPr txBox="1"/>
          <p:nvPr/>
        </p:nvSpPr>
        <p:spPr>
          <a:xfrm>
            <a:off x="2803914" y="1591807"/>
            <a:ext cx="1275862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 smtClean="0"/>
              <a:t>www.bob.com</a:t>
            </a:r>
            <a:endParaRPr lang="en-US" sz="1600" b="0" dirty="0" smtClean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2453325" y="3505818"/>
                <a:ext cx="217399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</m:e>
                      </m:d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←</m:t>
                      </m:r>
                      <m:r>
                        <m:rPr>
                          <m:sty m:val="p"/>
                        </m:rPr>
                        <a:rPr lang="nb-NO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KeyGen</m:t>
                      </m:r>
                    </m:oMath>
                  </m:oMathPara>
                </a14:m>
                <a:endParaRPr lang="en-US" b="0" dirty="0" smtClean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53325" y="3505818"/>
                <a:ext cx="2173993" cy="276999"/>
              </a:xfrm>
              <a:prstGeom prst="rect">
                <a:avLst/>
              </a:prstGeom>
              <a:blipFill rotWithShape="0">
                <a:blip r:embed="rId7"/>
                <a:stretch>
                  <a:fillRect r="-3361" b="-347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10"/>
          <p:cNvCxnSpPr/>
          <p:nvPr/>
        </p:nvCxnSpPr>
        <p:spPr bwMode="auto">
          <a:xfrm flipV="1">
            <a:off x="4851648" y="2695645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912739" y="2297520"/>
                <a:ext cx="1230618" cy="31329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sSub>
                        <m:sSubPr>
                          <m:ctrlPr>
                            <a:rPr lang="nb-NO" sz="20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nb-NO" sz="20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</m:oMath>
                  </m:oMathPara>
                </a14:m>
                <a:endParaRPr lang="en-US" sz="2000" b="0" dirty="0" smtClean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2739" y="2297520"/>
                <a:ext cx="1230618" cy="313291"/>
              </a:xfrm>
              <a:prstGeom prst="rect">
                <a:avLst/>
              </a:prstGeom>
              <a:blipFill rotWithShape="0">
                <a:blip r:embed="rId8"/>
                <a:stretch>
                  <a:fillRect b="-176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12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6474" y="2060848"/>
            <a:ext cx="770860" cy="632625"/>
          </a:xfrm>
          <a:prstGeom prst="rect">
            <a:avLst/>
          </a:prstGeom>
        </p:spPr>
      </p:pic>
      <p:cxnSp>
        <p:nvCxnSpPr>
          <p:cNvPr id="14" name="Straight Arrow Connector 13"/>
          <p:cNvCxnSpPr/>
          <p:nvPr/>
        </p:nvCxnSpPr>
        <p:spPr bwMode="auto">
          <a:xfrm flipH="1" flipV="1">
            <a:off x="4813549" y="3197296"/>
            <a:ext cx="3114674" cy="317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" name="TextBox 14"/>
          <p:cNvSpPr txBox="1"/>
          <p:nvPr/>
        </p:nvSpPr>
        <p:spPr>
          <a:xfrm>
            <a:off x="5138742" y="2863626"/>
            <a:ext cx="3529134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dirty="0" smtClean="0"/>
              <a:t>“Put </a:t>
            </a:r>
            <a:r>
              <a:rPr lang="en-US" sz="1600" dirty="0" smtClean="0">
                <a:latin typeface="Consolas" panose="020B0609020204030204" pitchFamily="49" charset="0"/>
              </a:rPr>
              <a:t>0x349a5 </a:t>
            </a:r>
            <a:r>
              <a:rPr lang="en-US" sz="1600" dirty="0" smtClean="0"/>
              <a:t>on your page”</a:t>
            </a:r>
            <a:endParaRPr lang="en-US" sz="1600" b="0" dirty="0" smtClean="0"/>
          </a:p>
        </p:txBody>
      </p:sp>
      <p:grpSp>
        <p:nvGrpSpPr>
          <p:cNvPr id="29" name="Group 28"/>
          <p:cNvGrpSpPr/>
          <p:nvPr/>
        </p:nvGrpSpPr>
        <p:grpSpPr>
          <a:xfrm>
            <a:off x="526330" y="1408386"/>
            <a:ext cx="1990171" cy="1747462"/>
            <a:chOff x="5015138" y="3265999"/>
            <a:chExt cx="1990171" cy="1747462"/>
          </a:xfrm>
        </p:grpSpPr>
        <p:grpSp>
          <p:nvGrpSpPr>
            <p:cNvPr id="28" name="Group 27"/>
            <p:cNvGrpSpPr/>
            <p:nvPr/>
          </p:nvGrpSpPr>
          <p:grpSpPr>
            <a:xfrm>
              <a:off x="5015138" y="3265999"/>
              <a:ext cx="1990171" cy="1747462"/>
              <a:chOff x="5015138" y="3265999"/>
              <a:chExt cx="1990171" cy="1747462"/>
            </a:xfrm>
          </p:grpSpPr>
          <p:pic>
            <p:nvPicPr>
              <p:cNvPr id="20" name="Picture 19"/>
              <p:cNvPicPr>
                <a:picLocks noChangeAspect="1"/>
              </p:cNvPicPr>
              <p:nvPr/>
            </p:nvPicPr>
            <p:blipFill rotWithShape="1"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56998" b="54080"/>
              <a:stretch/>
            </p:blipFill>
            <p:spPr>
              <a:xfrm>
                <a:off x="5015880" y="3265999"/>
                <a:ext cx="1372352" cy="1099105"/>
              </a:xfrm>
              <a:prstGeom prst="rect">
                <a:avLst/>
              </a:prstGeom>
            </p:spPr>
          </p:pic>
          <p:pic>
            <p:nvPicPr>
              <p:cNvPr id="21" name="Picture 20"/>
              <p:cNvPicPr>
                <a:picLocks noChangeAspect="1"/>
              </p:cNvPicPr>
              <p:nvPr/>
            </p:nvPicPr>
            <p:blipFill rotWithShape="1"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0532" b="54080"/>
              <a:stretch/>
            </p:blipFill>
            <p:spPr>
              <a:xfrm>
                <a:off x="6384032" y="3265999"/>
                <a:ext cx="621277" cy="1099105"/>
              </a:xfrm>
              <a:prstGeom prst="rect">
                <a:avLst/>
              </a:prstGeom>
            </p:spPr>
          </p:pic>
          <p:pic>
            <p:nvPicPr>
              <p:cNvPr id="26" name="Picture 25"/>
              <p:cNvPicPr>
                <a:picLocks noChangeAspect="1"/>
              </p:cNvPicPr>
              <p:nvPr/>
            </p:nvPicPr>
            <p:blipFill rotWithShape="1"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0532" t="72996"/>
              <a:stretch/>
            </p:blipFill>
            <p:spPr>
              <a:xfrm>
                <a:off x="6384032" y="4364457"/>
                <a:ext cx="621277" cy="646338"/>
              </a:xfrm>
              <a:prstGeom prst="rect">
                <a:avLst/>
              </a:prstGeom>
            </p:spPr>
          </p:pic>
          <p:pic>
            <p:nvPicPr>
              <p:cNvPr id="27" name="Picture 26"/>
              <p:cNvPicPr>
                <a:picLocks noChangeAspect="1"/>
              </p:cNvPicPr>
              <p:nvPr/>
            </p:nvPicPr>
            <p:blipFill rotWithShape="1"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72912" r="56998"/>
              <a:stretch/>
            </p:blipFill>
            <p:spPr>
              <a:xfrm>
                <a:off x="5015138" y="4365104"/>
                <a:ext cx="1372352" cy="648357"/>
              </a:xfrm>
              <a:prstGeom prst="rect">
                <a:avLst/>
              </a:prstGeom>
            </p:spPr>
          </p:pic>
        </p:grpSp>
        <p:sp>
          <p:nvSpPr>
            <p:cNvPr id="23" name="TextBox 22"/>
            <p:cNvSpPr txBox="1"/>
            <p:nvPr/>
          </p:nvSpPr>
          <p:spPr>
            <a:xfrm>
              <a:off x="5494920" y="3588626"/>
              <a:ext cx="458459" cy="9233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600" dirty="0" smtClean="0">
                  <a:latin typeface="Consolas" panose="020B0609020204030204" pitchFamily="49" charset="0"/>
                </a:rPr>
                <a:t>www.bob.com</a:t>
              </a:r>
              <a:endParaRPr lang="en-US" sz="600" b="0" dirty="0" smtClean="0">
                <a:latin typeface="Consolas" panose="020B0609020204030204" pitchFamily="49" charset="0"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6042131" y="4662429"/>
              <a:ext cx="735768" cy="18466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600" dirty="0" smtClean="0">
                  <a:solidFill>
                    <a:srgbClr val="FF0000"/>
                  </a:solidFill>
                  <a:latin typeface="Consolas" panose="020B0609020204030204" pitchFamily="49" charset="0"/>
                </a:rPr>
                <a:t>0x349a5</a:t>
              </a:r>
              <a:endParaRPr lang="en-US" sz="600" dirty="0">
                <a:solidFill>
                  <a:srgbClr val="FF0000"/>
                </a:solidFill>
              </a:endParaRPr>
            </a:p>
          </p:txBody>
        </p:sp>
      </p:grpSp>
      <p:sp>
        <p:nvSpPr>
          <p:cNvPr id="17" name="Freeform 16"/>
          <p:cNvSpPr/>
          <p:nvPr/>
        </p:nvSpPr>
        <p:spPr bwMode="auto">
          <a:xfrm>
            <a:off x="2043953" y="2707342"/>
            <a:ext cx="7897906" cy="1811704"/>
          </a:xfrm>
          <a:custGeom>
            <a:avLst/>
            <a:gdLst>
              <a:gd name="connsiteX0" fmla="*/ 0 w 7897906"/>
              <a:gd name="connsiteY0" fmla="*/ 591671 h 1790273"/>
              <a:gd name="connsiteX1" fmla="*/ 735106 w 7897906"/>
              <a:gd name="connsiteY1" fmla="*/ 1434353 h 1790273"/>
              <a:gd name="connsiteX2" fmla="*/ 2707341 w 7897906"/>
              <a:gd name="connsiteY2" fmla="*/ 1676400 h 1790273"/>
              <a:gd name="connsiteX3" fmla="*/ 6517341 w 7897906"/>
              <a:gd name="connsiteY3" fmla="*/ 1649506 h 1790273"/>
              <a:gd name="connsiteX4" fmla="*/ 7897906 w 7897906"/>
              <a:gd name="connsiteY4" fmla="*/ 0 h 1790273"/>
              <a:gd name="connsiteX0" fmla="*/ 0 w 7897906"/>
              <a:gd name="connsiteY0" fmla="*/ 405058 h 1790273"/>
              <a:gd name="connsiteX1" fmla="*/ 735106 w 7897906"/>
              <a:gd name="connsiteY1" fmla="*/ 1434353 h 1790273"/>
              <a:gd name="connsiteX2" fmla="*/ 2707341 w 7897906"/>
              <a:gd name="connsiteY2" fmla="*/ 1676400 h 1790273"/>
              <a:gd name="connsiteX3" fmla="*/ 6517341 w 7897906"/>
              <a:gd name="connsiteY3" fmla="*/ 1649506 h 1790273"/>
              <a:gd name="connsiteX4" fmla="*/ 7897906 w 7897906"/>
              <a:gd name="connsiteY4" fmla="*/ 0 h 1790273"/>
              <a:gd name="connsiteX0" fmla="*/ 0 w 7897906"/>
              <a:gd name="connsiteY0" fmla="*/ 405058 h 1790273"/>
              <a:gd name="connsiteX1" fmla="*/ 735106 w 7897906"/>
              <a:gd name="connsiteY1" fmla="*/ 1434353 h 1790273"/>
              <a:gd name="connsiteX2" fmla="*/ 2707341 w 7897906"/>
              <a:gd name="connsiteY2" fmla="*/ 1676400 h 1790273"/>
              <a:gd name="connsiteX3" fmla="*/ 6517341 w 7897906"/>
              <a:gd name="connsiteY3" fmla="*/ 1649506 h 1790273"/>
              <a:gd name="connsiteX4" fmla="*/ 7897906 w 7897906"/>
              <a:gd name="connsiteY4" fmla="*/ 0 h 1790273"/>
              <a:gd name="connsiteX0" fmla="*/ 0 w 7897906"/>
              <a:gd name="connsiteY0" fmla="*/ 405058 h 1801916"/>
              <a:gd name="connsiteX1" fmla="*/ 735106 w 7897906"/>
              <a:gd name="connsiteY1" fmla="*/ 1434353 h 1801916"/>
              <a:gd name="connsiteX2" fmla="*/ 2707341 w 7897906"/>
              <a:gd name="connsiteY2" fmla="*/ 1704392 h 1801916"/>
              <a:gd name="connsiteX3" fmla="*/ 6517341 w 7897906"/>
              <a:gd name="connsiteY3" fmla="*/ 1649506 h 1801916"/>
              <a:gd name="connsiteX4" fmla="*/ 7897906 w 7897906"/>
              <a:gd name="connsiteY4" fmla="*/ 0 h 1801916"/>
              <a:gd name="connsiteX0" fmla="*/ 0 w 7897906"/>
              <a:gd name="connsiteY0" fmla="*/ 405058 h 1799183"/>
              <a:gd name="connsiteX1" fmla="*/ 735106 w 7897906"/>
              <a:gd name="connsiteY1" fmla="*/ 1434353 h 1799183"/>
              <a:gd name="connsiteX2" fmla="*/ 2707341 w 7897906"/>
              <a:gd name="connsiteY2" fmla="*/ 1704392 h 1799183"/>
              <a:gd name="connsiteX3" fmla="*/ 6517341 w 7897906"/>
              <a:gd name="connsiteY3" fmla="*/ 1649506 h 1799183"/>
              <a:gd name="connsiteX4" fmla="*/ 7897906 w 7897906"/>
              <a:gd name="connsiteY4" fmla="*/ 0 h 1799183"/>
              <a:gd name="connsiteX0" fmla="*/ 0 w 7897906"/>
              <a:gd name="connsiteY0" fmla="*/ 405058 h 1811704"/>
              <a:gd name="connsiteX1" fmla="*/ 735106 w 7897906"/>
              <a:gd name="connsiteY1" fmla="*/ 1434353 h 1811704"/>
              <a:gd name="connsiteX2" fmla="*/ 2698011 w 7897906"/>
              <a:gd name="connsiteY2" fmla="*/ 1732384 h 1811704"/>
              <a:gd name="connsiteX3" fmla="*/ 6517341 w 7897906"/>
              <a:gd name="connsiteY3" fmla="*/ 1649506 h 1811704"/>
              <a:gd name="connsiteX4" fmla="*/ 7897906 w 7897906"/>
              <a:gd name="connsiteY4" fmla="*/ 0 h 1811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97906" h="1811704">
                <a:moveTo>
                  <a:pt x="0" y="405058"/>
                </a:moveTo>
                <a:cubicBezTo>
                  <a:pt x="160603" y="1025254"/>
                  <a:pt x="285438" y="1213132"/>
                  <a:pt x="735106" y="1434353"/>
                </a:cubicBezTo>
                <a:cubicBezTo>
                  <a:pt x="1184774" y="1655574"/>
                  <a:pt x="2154182" y="1705856"/>
                  <a:pt x="2698011" y="1732384"/>
                </a:cubicBezTo>
                <a:cubicBezTo>
                  <a:pt x="3241840" y="1758912"/>
                  <a:pt x="5650692" y="1938237"/>
                  <a:pt x="6517341" y="1649506"/>
                </a:cubicBezTo>
                <a:cubicBezTo>
                  <a:pt x="7383990" y="1360775"/>
                  <a:pt x="7640170" y="685053"/>
                  <a:pt x="7897906" y="0"/>
                </a:cubicBezTo>
              </a:path>
            </a:pathLst>
          </a:custGeom>
          <a:noFill/>
          <a:ln w="19050" cap="flat" cmpd="sng" algn="ctr">
            <a:solidFill>
              <a:schemeClr val="tx1"/>
            </a:solidFill>
            <a:prstDash val="dash"/>
            <a:round/>
            <a:headEnd type="none" w="med" len="med"/>
            <a:tailEnd type="triangle" w="lg" len="lg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9930472" y="3134059"/>
            <a:ext cx="65402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b="0" dirty="0" smtClean="0"/>
              <a:t>Check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8175991" y="4928868"/>
            <a:ext cx="3385857" cy="678198"/>
            <a:chOff x="8175991" y="4928868"/>
            <a:chExt cx="3385857" cy="678198"/>
          </a:xfrm>
        </p:grpSpPr>
        <p:pic>
          <p:nvPicPr>
            <p:cNvPr id="9" name="Content Placeholder 6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75991" y="4928868"/>
              <a:ext cx="678198" cy="678198"/>
            </a:xfrm>
            <a:prstGeom prst="rect">
              <a:avLst/>
            </a:prstGeom>
            <a:ln/>
          </p:spPr>
        </p:pic>
        <p:grpSp>
          <p:nvGrpSpPr>
            <p:cNvPr id="19" name="Group 18"/>
            <p:cNvGrpSpPr/>
            <p:nvPr/>
          </p:nvGrpSpPr>
          <p:grpSpPr>
            <a:xfrm>
              <a:off x="8842706" y="5009662"/>
              <a:ext cx="2719142" cy="415799"/>
              <a:chOff x="9163082" y="4422731"/>
              <a:chExt cx="2719142" cy="415799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8" name="TextBox 17"/>
                  <p:cNvSpPr txBox="1"/>
                  <p:nvPr/>
                </p:nvSpPr>
                <p:spPr>
                  <a:xfrm>
                    <a:off x="9163082" y="4476743"/>
                    <a:ext cx="2719142" cy="3077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←</m:t>
                          </m:r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Sign</m:t>
                          </m:r>
                          <m:d>
                            <m:d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solidFill>
                                    <a:srgbClr val="CC00FF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sSub>
                                <m:sSubPr>
                                  <m:ctrlPr>
                                    <a:rPr lang="nb-NO" sz="2000" b="0" i="1" smtClean="0">
                                      <a:solidFill>
                                        <a:srgbClr val="CC00FF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2000" b="0" i="1" smtClean="0">
                                      <a:solidFill>
                                        <a:srgbClr val="CC00FF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nb-NO" sz="2000" b="0" i="0" smtClean="0">
                                      <a:solidFill>
                                        <a:srgbClr val="CC00FF"/>
                                      </a:solidFill>
                                      <a:latin typeface="Cambria Math" panose="02040503050406030204" pitchFamily="18" charset="0"/>
                                    </a:rPr>
                                    <m:t>dc</m:t>
                                  </m:r>
                                </m:sub>
                              </m:s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nb-NO" sz="2000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sSub>
                                <m:sSubPr>
                                  <m:ctrlPr>
                                    <a:rPr lang="nb-NO" sz="2000" b="0" i="1" smtClean="0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2000" b="0" i="1" smtClean="0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nb-NO" sz="2000" b="0" i="1" smtClean="0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sub>
                              </m:sSub>
                              <m:r>
                                <a:rPr lang="nb-NO" sz="2000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             </m:t>
                              </m:r>
                            </m:e>
                          </m:d>
                        </m:oMath>
                      </m:oMathPara>
                    </a14:m>
                    <a:endParaRPr lang="en-US" sz="2000" dirty="0" smtClean="0"/>
                  </a:p>
                </p:txBody>
              </p:sp>
            </mc:Choice>
            <mc:Fallback xmlns="">
              <p:sp>
                <p:nvSpPr>
                  <p:cNvPr id="18" name="TextBox 17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163082" y="4476743"/>
                    <a:ext cx="2719142" cy="307777"/>
                  </a:xfrm>
                  <a:prstGeom prst="rect">
                    <a:avLst/>
                  </a:prstGeom>
                  <a:blipFill rotWithShape="0">
                    <a:blip r:embed="rId14"/>
                    <a:stretch>
                      <a:fillRect l="-673" b="-38000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pic>
            <p:nvPicPr>
              <p:cNvPr id="32" name="Picture 31"/>
              <p:cNvPicPr>
                <a:picLocks noChangeAspect="1"/>
              </p:cNvPicPr>
              <p:nvPr/>
            </p:nvPicPr>
            <p:blipFill>
              <a:blip r:embed="rId15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207159" y="4422731"/>
                <a:ext cx="506655" cy="415799"/>
              </a:xfrm>
              <a:prstGeom prst="rect">
                <a:avLst/>
              </a:prstGeom>
            </p:spPr>
          </p:pic>
        </p:grpSp>
      </p:grpSp>
      <p:cxnSp>
        <p:nvCxnSpPr>
          <p:cNvPr id="33" name="Straight Arrow Connector 32"/>
          <p:cNvCxnSpPr/>
          <p:nvPr/>
        </p:nvCxnSpPr>
        <p:spPr bwMode="auto">
          <a:xfrm flipH="1" flipV="1">
            <a:off x="4851648" y="5949280"/>
            <a:ext cx="3114674" cy="317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4" name="Content Placeholder 6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1507" y="5296751"/>
            <a:ext cx="678198" cy="678198"/>
          </a:xfrm>
          <a:prstGeom prst="rect">
            <a:avLst/>
          </a:prstGeom>
          <a:ln/>
        </p:spPr>
      </p:pic>
      <p:sp>
        <p:nvSpPr>
          <p:cNvPr id="35" name="Oval 34"/>
          <p:cNvSpPr>
            <a:spLocks noChangeAspect="1"/>
          </p:cNvSpPr>
          <p:nvPr/>
        </p:nvSpPr>
        <p:spPr bwMode="auto">
          <a:xfrm>
            <a:off x="2447353" y="3149187"/>
            <a:ext cx="247986" cy="248073"/>
          </a:xfrm>
          <a:prstGeom prst="ellipse">
            <a:avLst/>
          </a:prstGeom>
          <a:solidFill>
            <a:srgbClr val="FF3399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200" b="1" dirty="0" smtClean="0">
                <a:solidFill>
                  <a:schemeClr val="bg1"/>
                </a:solidFill>
              </a:rPr>
              <a:t>1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36" name="Oval 35"/>
          <p:cNvSpPr>
            <a:spLocks noChangeAspect="1"/>
          </p:cNvSpPr>
          <p:nvPr/>
        </p:nvSpPr>
        <p:spPr bwMode="auto">
          <a:xfrm>
            <a:off x="4990149" y="2245344"/>
            <a:ext cx="247986" cy="248073"/>
          </a:xfrm>
          <a:prstGeom prst="ellipse">
            <a:avLst/>
          </a:prstGeom>
          <a:solidFill>
            <a:srgbClr val="FF3399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200" b="1" dirty="0" smtClean="0">
                <a:solidFill>
                  <a:schemeClr val="bg1"/>
                </a:solidFill>
              </a:rPr>
              <a:t>2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37" name="Oval 36"/>
          <p:cNvSpPr>
            <a:spLocks noChangeAspect="1"/>
          </p:cNvSpPr>
          <p:nvPr/>
        </p:nvSpPr>
        <p:spPr bwMode="auto">
          <a:xfrm>
            <a:off x="4611441" y="2823088"/>
            <a:ext cx="247986" cy="248073"/>
          </a:xfrm>
          <a:prstGeom prst="ellipse">
            <a:avLst/>
          </a:prstGeom>
          <a:solidFill>
            <a:srgbClr val="FF3399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200" b="1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38" name="Oval 37"/>
          <p:cNvSpPr>
            <a:spLocks noChangeAspect="1"/>
          </p:cNvSpPr>
          <p:nvPr/>
        </p:nvSpPr>
        <p:spPr bwMode="auto">
          <a:xfrm>
            <a:off x="735252" y="1213556"/>
            <a:ext cx="247986" cy="248073"/>
          </a:xfrm>
          <a:prstGeom prst="ellipse">
            <a:avLst/>
          </a:prstGeom>
          <a:solidFill>
            <a:srgbClr val="FF3399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200" b="1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39" name="Oval 38"/>
          <p:cNvSpPr>
            <a:spLocks noChangeAspect="1"/>
          </p:cNvSpPr>
          <p:nvPr/>
        </p:nvSpPr>
        <p:spPr bwMode="auto">
          <a:xfrm>
            <a:off x="10746427" y="3148521"/>
            <a:ext cx="247986" cy="248073"/>
          </a:xfrm>
          <a:prstGeom prst="ellipse">
            <a:avLst/>
          </a:prstGeom>
          <a:solidFill>
            <a:srgbClr val="FF3399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200" b="1" dirty="0" smtClean="0">
                <a:solidFill>
                  <a:schemeClr val="bg1"/>
                </a:solidFill>
              </a:rPr>
              <a:t>5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40" name="Oval 39"/>
          <p:cNvSpPr>
            <a:spLocks noChangeAspect="1"/>
          </p:cNvSpPr>
          <p:nvPr/>
        </p:nvSpPr>
        <p:spPr bwMode="auto">
          <a:xfrm>
            <a:off x="7702416" y="5065004"/>
            <a:ext cx="247986" cy="248073"/>
          </a:xfrm>
          <a:prstGeom prst="ellipse">
            <a:avLst/>
          </a:prstGeom>
          <a:solidFill>
            <a:srgbClr val="FF3399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200" b="1" dirty="0">
                <a:solidFill>
                  <a:schemeClr val="bg1"/>
                </a:solidFill>
              </a:rPr>
              <a:t>6</a:t>
            </a:r>
          </a:p>
        </p:txBody>
      </p:sp>
      <p:sp>
        <p:nvSpPr>
          <p:cNvPr id="41" name="Oval 40"/>
          <p:cNvSpPr>
            <a:spLocks noChangeAspect="1"/>
          </p:cNvSpPr>
          <p:nvPr/>
        </p:nvSpPr>
        <p:spPr bwMode="auto">
          <a:xfrm>
            <a:off x="5664753" y="5483029"/>
            <a:ext cx="247986" cy="248073"/>
          </a:xfrm>
          <a:prstGeom prst="ellipse">
            <a:avLst/>
          </a:prstGeom>
          <a:solidFill>
            <a:srgbClr val="FF3399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200" b="1" dirty="0">
                <a:solidFill>
                  <a:schemeClr val="bg1"/>
                </a:solidFill>
              </a:rPr>
              <a:t>7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66163" y="4805920"/>
            <a:ext cx="4275502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Other validation methods also possible: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Confirmation emails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DNS entries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Physical verification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Passport or driver's license</a:t>
            </a:r>
          </a:p>
          <a:p>
            <a:endParaRPr lang="en-US" sz="1600" dirty="0" smtClean="0"/>
          </a:p>
        </p:txBody>
      </p:sp>
      <p:pic>
        <p:nvPicPr>
          <p:cNvPr id="43" name="Picture 42"/>
          <p:cNvPicPr>
            <a:picLocks noChangeAspect="1"/>
          </p:cNvPicPr>
          <p:nvPr/>
        </p:nvPicPr>
        <p:blipFill rotWithShape="1">
          <a:blip r:embed="rId16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363" b="25855"/>
          <a:stretch/>
        </p:blipFill>
        <p:spPr>
          <a:xfrm>
            <a:off x="8712195" y="1956367"/>
            <a:ext cx="2250656" cy="604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7612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5" grpId="0"/>
      <p:bldP spid="17" grpId="0" animBg="1"/>
      <p:bldP spid="30" grpId="0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16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Certificate chains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34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9457" y="1412776"/>
            <a:ext cx="2736304" cy="3445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7736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Root CAs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b="1" dirty="0" smtClean="0"/>
              <a:t>Root CAs:</a:t>
            </a:r>
            <a:r>
              <a:rPr lang="en-US" dirty="0" smtClean="0"/>
              <a:t> CAs that sign other CAs' public keys</a:t>
            </a:r>
          </a:p>
          <a:p>
            <a:pPr marL="474663" lvl="1" indent="0">
              <a:buClr>
                <a:schemeClr val="tx1">
                  <a:lumMod val="95000"/>
                  <a:lumOff val="5000"/>
                </a:schemeClr>
              </a:buClr>
            </a:pP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+</a:t>
            </a:r>
            <a:r>
              <a:rPr lang="en-US" dirty="0" smtClean="0"/>
              <a:t>   only a few root CAs need to be trusted by end-users</a:t>
            </a:r>
          </a:p>
          <a:p>
            <a:pPr marL="474663" lvl="1" indent="0">
              <a:buClr>
                <a:schemeClr val="tx1">
                  <a:lumMod val="95000"/>
                  <a:lumOff val="5000"/>
                </a:schemeClr>
              </a:buClr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+</a:t>
            </a:r>
            <a:r>
              <a:rPr lang="en-US" dirty="0" smtClean="0"/>
              <a:t>   root CAs can distribute the signing + verification load to smaller CAs </a:t>
            </a:r>
          </a:p>
          <a:p>
            <a:pPr marL="474663" lvl="1" indent="0">
              <a:buClr>
                <a:schemeClr val="tx1">
                  <a:lumMod val="95000"/>
                  <a:lumOff val="5000"/>
                </a:schemeClr>
              </a:buClr>
            </a:pPr>
            <a:r>
              <a:rPr lang="en-US" dirty="0" smtClean="0">
                <a:solidFill>
                  <a:srgbClr val="FF0000"/>
                </a:solidFill>
              </a:rPr>
              <a:t>-</a:t>
            </a:r>
            <a:r>
              <a:rPr lang="en-US" dirty="0" smtClean="0"/>
              <a:t>   single point of failure </a:t>
            </a:r>
          </a:p>
          <a:p>
            <a:pPr lvl="1">
              <a:buClr>
                <a:schemeClr val="tx1">
                  <a:lumMod val="95000"/>
                  <a:lumOff val="5000"/>
                </a:schemeClr>
              </a:buClr>
              <a:buFont typeface="Arial" panose="020B0604020202020204" pitchFamily="34" charset="0"/>
              <a:buChar char="•"/>
            </a:pPr>
            <a:endParaRPr lang="en-US" dirty="0"/>
          </a:p>
          <a:p>
            <a:pPr lvl="1">
              <a:buClr>
                <a:schemeClr val="tx1">
                  <a:lumMod val="95000"/>
                  <a:lumOff val="5000"/>
                </a:schemeClr>
              </a:buClr>
              <a:buFont typeface="Arial" panose="020B0604020202020204" pitchFamily="34" charset="0"/>
              <a:buChar char="•"/>
            </a:pPr>
            <a:r>
              <a:rPr lang="en-US" dirty="0" smtClean="0"/>
              <a:t>Root CAs for the internet: a few large multinational corporations </a:t>
            </a:r>
          </a:p>
          <a:p>
            <a:pPr lvl="1">
              <a:buClr>
                <a:schemeClr val="tx1">
                  <a:lumMod val="95000"/>
                  <a:lumOff val="5000"/>
                </a:schemeClr>
              </a:buClr>
              <a:buFont typeface="Arial" panose="020B0604020202020204" pitchFamily="34" charset="0"/>
              <a:buChar char="•"/>
            </a:pPr>
            <a:endParaRPr lang="en-US" dirty="0"/>
          </a:p>
          <a:p>
            <a:pPr marL="474663" lvl="1" indent="0">
              <a:buClr>
                <a:schemeClr val="tx1">
                  <a:lumMod val="95000"/>
                  <a:lumOff val="5000"/>
                </a:schemeClr>
              </a:buClr>
            </a:pPr>
            <a:endParaRPr lang="en-US" sz="1200" dirty="0" smtClean="0"/>
          </a:p>
          <a:p>
            <a:pPr marL="474663" lvl="1" indent="0">
              <a:buClr>
                <a:schemeClr val="tx1">
                  <a:lumMod val="95000"/>
                  <a:lumOff val="5000"/>
                </a:schemeClr>
              </a:buClr>
            </a:pPr>
            <a:endParaRPr lang="en-US" sz="1200" dirty="0"/>
          </a:p>
          <a:p>
            <a:pPr marL="474663" lvl="1" indent="0">
              <a:buClr>
                <a:schemeClr val="tx1">
                  <a:lumMod val="95000"/>
                  <a:lumOff val="5000"/>
                </a:schemeClr>
              </a:buClr>
            </a:pPr>
            <a:endParaRPr lang="en-US" sz="1200" dirty="0" smtClean="0"/>
          </a:p>
          <a:p>
            <a:pPr marL="474663" lvl="1" indent="0">
              <a:buClr>
                <a:schemeClr val="tx1">
                  <a:lumMod val="95000"/>
                  <a:lumOff val="5000"/>
                </a:schemeClr>
              </a:buClr>
            </a:pPr>
            <a:endParaRPr lang="en-US" sz="1200" dirty="0"/>
          </a:p>
          <a:p>
            <a:pPr marL="474663" lvl="1" indent="0">
              <a:buClr>
                <a:schemeClr val="tx1">
                  <a:lumMod val="95000"/>
                  <a:lumOff val="5000"/>
                </a:schemeClr>
              </a:buClr>
            </a:pPr>
            <a:endParaRPr lang="en-US" sz="1200" dirty="0" smtClean="0"/>
          </a:p>
          <a:p>
            <a:pPr marL="474663" lvl="1" indent="0">
              <a:buClr>
                <a:schemeClr val="tx1">
                  <a:lumMod val="95000"/>
                  <a:lumOff val="5000"/>
                </a:schemeClr>
              </a:buClr>
            </a:pPr>
            <a:endParaRPr lang="en-US" sz="1200" dirty="0"/>
          </a:p>
          <a:p>
            <a:pPr marL="474663" lvl="1" indent="0">
              <a:buClr>
                <a:schemeClr val="tx1">
                  <a:lumMod val="95000"/>
                  <a:lumOff val="5000"/>
                </a:schemeClr>
              </a:buClr>
            </a:pPr>
            <a:endParaRPr lang="en-US" sz="1200" dirty="0" smtClean="0"/>
          </a:p>
          <a:p>
            <a:pPr marL="474663" lvl="1" indent="0">
              <a:buClr>
                <a:schemeClr val="tx1">
                  <a:lumMod val="95000"/>
                  <a:lumOff val="5000"/>
                </a:schemeClr>
              </a:buClr>
            </a:pPr>
            <a:endParaRPr lang="en-US" sz="1200" dirty="0"/>
          </a:p>
          <a:p>
            <a:pPr marL="474663" lvl="1" indent="0">
              <a:buClr>
                <a:schemeClr val="tx1">
                  <a:lumMod val="95000"/>
                  <a:lumOff val="5000"/>
                </a:schemeClr>
              </a:buClr>
            </a:pPr>
            <a:endParaRPr lang="en-US" sz="1200" dirty="0" smtClean="0"/>
          </a:p>
          <a:p>
            <a:pPr marL="474663" lvl="1" indent="0">
              <a:buClr>
                <a:schemeClr val="tx1">
                  <a:lumMod val="95000"/>
                  <a:lumOff val="5000"/>
                </a:schemeClr>
              </a:buClr>
            </a:pPr>
            <a:endParaRPr lang="en-US" sz="1200" dirty="0" smtClean="0"/>
          </a:p>
          <a:p>
            <a:pPr marL="474663" lvl="1" indent="0">
              <a:buClr>
                <a:schemeClr val="tx1">
                  <a:lumMod val="95000"/>
                  <a:lumOff val="5000"/>
                </a:schemeClr>
              </a:buClr>
            </a:pPr>
            <a:endParaRPr lang="en-US" sz="1200" dirty="0"/>
          </a:p>
          <a:p>
            <a:pPr marL="474663" lvl="1" indent="0">
              <a:buClr>
                <a:schemeClr val="tx1">
                  <a:lumMod val="95000"/>
                  <a:lumOff val="5000"/>
                </a:schemeClr>
              </a:buClr>
            </a:pPr>
            <a:endParaRPr lang="en-US" sz="1200" dirty="0" smtClean="0"/>
          </a:p>
          <a:p>
            <a:pPr marL="474663" lvl="1" indent="0">
              <a:buClr>
                <a:schemeClr val="tx1">
                  <a:lumMod val="95000"/>
                  <a:lumOff val="5000"/>
                </a:schemeClr>
              </a:buClr>
            </a:pP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35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85" t="28181" r="6911" b="28055"/>
          <a:stretch/>
        </p:blipFill>
        <p:spPr>
          <a:xfrm>
            <a:off x="9023722" y="5568038"/>
            <a:ext cx="1728192" cy="50405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936" t="38430" r="10423" b="26857"/>
          <a:stretch/>
        </p:blipFill>
        <p:spPr>
          <a:xfrm>
            <a:off x="7716393" y="3386316"/>
            <a:ext cx="1656184" cy="64807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5736" y="3406639"/>
            <a:ext cx="1631504" cy="91772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3713" y="3145463"/>
            <a:ext cx="1323589" cy="19233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3243" y="4571522"/>
            <a:ext cx="1589722" cy="57531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9418" y="4103230"/>
            <a:ext cx="2153685" cy="1212525"/>
          </a:xfrm>
          <a:prstGeom prst="rect">
            <a:avLst/>
          </a:prstGeom>
        </p:spPr>
      </p:pic>
      <p:grpSp>
        <p:nvGrpSpPr>
          <p:cNvPr id="15" name="Group 14"/>
          <p:cNvGrpSpPr/>
          <p:nvPr/>
        </p:nvGrpSpPr>
        <p:grpSpPr>
          <a:xfrm>
            <a:off x="1945712" y="3776214"/>
            <a:ext cx="2989867" cy="1866555"/>
            <a:chOff x="9042037" y="4725144"/>
            <a:chExt cx="2989867" cy="1866555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42037" y="5079531"/>
              <a:ext cx="1512168" cy="1512168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10002309" y="4725144"/>
              <a:ext cx="202959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Root CA signing key</a:t>
              </a:r>
            </a:p>
          </p:txBody>
        </p:sp>
        <p:sp>
          <p:nvSpPr>
            <p:cNvPr id="14" name="Bent Arrow 13"/>
            <p:cNvSpPr/>
            <p:nvPr/>
          </p:nvSpPr>
          <p:spPr bwMode="auto">
            <a:xfrm rot="16200000" flipH="1">
              <a:off x="9731802" y="4917355"/>
              <a:ext cx="316179" cy="298530"/>
            </a:xfrm>
            <a:prstGeom prst="bentArrow">
              <a:avLst>
                <a:gd name="adj1" fmla="val 22718"/>
                <a:gd name="adj2" fmla="val 26477"/>
                <a:gd name="adj3" fmla="val 25000"/>
                <a:gd name="adj4" fmla="val 76277"/>
              </a:avLst>
            </a:prstGeom>
            <a:solidFill>
              <a:schemeClr val="accent5">
                <a:lumMod val="7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</p:grpSp>
      <p:sp>
        <p:nvSpPr>
          <p:cNvPr id="16" name="Rectangle 15"/>
          <p:cNvSpPr/>
          <p:nvPr/>
        </p:nvSpPr>
        <p:spPr>
          <a:xfrm>
            <a:off x="2999656" y="2037908"/>
            <a:ext cx="50501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74663" lvl="1" indent="0">
              <a:buClr>
                <a:schemeClr val="tx1">
                  <a:lumMod val="95000"/>
                  <a:lumOff val="5000"/>
                </a:schemeClr>
              </a:buClr>
            </a:pPr>
            <a:r>
              <a:rPr lang="en-US" dirty="0"/>
              <a:t>;  private key must be </a:t>
            </a:r>
            <a:r>
              <a:rPr lang="en-US" i="1" dirty="0"/>
              <a:t>very heavily </a:t>
            </a:r>
            <a:r>
              <a:rPr lang="en-US" dirty="0"/>
              <a:t>guarded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893710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3003" y="2057652"/>
            <a:ext cx="429815" cy="8070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HTTPS / TLS + PKI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36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971415" y="2307297"/>
                <a:ext cx="36420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sz="2000" b="0" dirty="0" smtClean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1415" y="2307297"/>
                <a:ext cx="364202" cy="307777"/>
              </a:xfrm>
              <a:prstGeom prst="rect">
                <a:avLst/>
              </a:prstGeom>
              <a:blipFill rotWithShape="0">
                <a:blip r:embed="rId4"/>
                <a:stretch>
                  <a:fillRect l="-15254" r="-1695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513454" y="2835866"/>
                <a:ext cx="1230618" cy="31329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 smtClean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3454" y="2835866"/>
                <a:ext cx="1230618" cy="313291"/>
              </a:xfrm>
              <a:prstGeom prst="rect">
                <a:avLst/>
              </a:prstGeom>
              <a:blipFill rotWithShape="0">
                <a:blip r:embed="rId5"/>
                <a:stretch>
                  <a:fillRect t="-1923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Arrow Connector 12"/>
          <p:cNvCxnSpPr/>
          <p:nvPr/>
        </p:nvCxnSpPr>
        <p:spPr bwMode="auto">
          <a:xfrm flipH="1" flipV="1">
            <a:off x="4381501" y="3197296"/>
            <a:ext cx="3114674" cy="317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/>
          <p:nvPr/>
        </p:nvCxnSpPr>
        <p:spPr bwMode="auto">
          <a:xfrm flipV="1">
            <a:off x="4419600" y="2695645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2428978" y="3987994"/>
                <a:ext cx="1021433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←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 smtClean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8978" y="3987994"/>
                <a:ext cx="1021433" cy="313291"/>
              </a:xfrm>
              <a:prstGeom prst="rect">
                <a:avLst/>
              </a:prstGeom>
              <a:blipFill rotWithShape="0">
                <a:blip r:embed="rId6"/>
                <a:stretch>
                  <a:fillRect l="-4762" t="-1923" r="-1190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/>
          <p:cNvGrpSpPr/>
          <p:nvPr/>
        </p:nvGrpSpPr>
        <p:grpSpPr>
          <a:xfrm>
            <a:off x="8112224" y="1971770"/>
            <a:ext cx="937317" cy="1294288"/>
            <a:chOff x="8196052" y="1919680"/>
            <a:chExt cx="937317" cy="1294288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196052" y="1919680"/>
              <a:ext cx="937317" cy="1294288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796" b="99493" l="1630" r="9837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37300" y="2287563"/>
              <a:ext cx="350241" cy="791907"/>
            </a:xfrm>
            <a:prstGeom prst="rect">
              <a:avLst/>
            </a:prstGeom>
            <a:scene3d>
              <a:camera prst="orthographicFront">
                <a:rot lat="19800000" lon="3000000" rev="0"/>
              </a:camera>
              <a:lightRig rig="threePt" dir="t"/>
            </a:scene3d>
          </p:spPr>
        </p:pic>
      </p:grpSp>
      <p:sp>
        <p:nvSpPr>
          <p:cNvPr id="21" name="TextBox 20"/>
          <p:cNvSpPr txBox="1"/>
          <p:nvPr/>
        </p:nvSpPr>
        <p:spPr>
          <a:xfrm>
            <a:off x="7844474" y="1633940"/>
            <a:ext cx="1275862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 smtClean="0"/>
              <a:t>www.bob.com</a:t>
            </a:r>
            <a:endParaRPr lang="en-US" sz="1600" b="0" dirty="0" smtClean="0"/>
          </a:p>
        </p:txBody>
      </p:sp>
      <p:sp>
        <p:nvSpPr>
          <p:cNvPr id="22" name="TextBox 21"/>
          <p:cNvSpPr txBox="1"/>
          <p:nvPr/>
        </p:nvSpPr>
        <p:spPr>
          <a:xfrm>
            <a:off x="4618414" y="2907874"/>
            <a:ext cx="1333570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 smtClean="0"/>
              <a:t>www.bob.com,</a:t>
            </a:r>
            <a:endParaRPr lang="en-US" sz="1600" b="0" dirty="0" smtClean="0"/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29" t="14307" r="10294" b="12510"/>
          <a:stretch/>
        </p:blipFill>
        <p:spPr>
          <a:xfrm>
            <a:off x="2552707" y="2126876"/>
            <a:ext cx="834842" cy="702710"/>
          </a:xfrm>
          <a:prstGeom prst="rect">
            <a:avLst/>
          </a:prstGeom>
        </p:spPr>
      </p:pic>
      <p:pic>
        <p:nvPicPr>
          <p:cNvPr id="31" name="Content Placeholder 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3543" y="2779098"/>
            <a:ext cx="444827" cy="444827"/>
          </a:xfrm>
          <a:prstGeom prst="rect">
            <a:avLst/>
          </a:prstGeom>
          <a:ln/>
        </p:spPr>
      </p:pic>
      <p:sp>
        <p:nvSpPr>
          <p:cNvPr id="32" name="Left Brace 31"/>
          <p:cNvSpPr/>
          <p:nvPr/>
        </p:nvSpPr>
        <p:spPr>
          <a:xfrm rot="16200000">
            <a:off x="5362883" y="2497369"/>
            <a:ext cx="135509" cy="1693611"/>
          </a:xfrm>
          <a:prstGeom prst="leftBrace">
            <a:avLst>
              <a:gd name="adj1" fmla="val 105220"/>
              <a:gd name="adj2" fmla="val 50000"/>
            </a:avLst>
          </a:prstGeom>
          <a:ln w="19050" cmpd="sng">
            <a:solidFill>
              <a:schemeClr val="accent6">
                <a:lumMod val="40000"/>
                <a:lumOff val="6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5316888" y="3411929"/>
                <a:ext cx="227498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𝜎</m:t>
                      </m:r>
                    </m:oMath>
                  </m:oMathPara>
                </a14:m>
                <a:endParaRPr lang="en-US" sz="2000" b="0" dirty="0" smtClean="0">
                  <a:solidFill>
                    <a:schemeClr val="accent6"/>
                  </a:solidFill>
                </a:endParaRP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16888" y="3411929"/>
                <a:ext cx="227498" cy="307777"/>
              </a:xfrm>
              <a:prstGeom prst="rect">
                <a:avLst/>
              </a:prstGeom>
              <a:blipFill rotWithShape="0">
                <a:blip r:embed="rId11"/>
                <a:stretch>
                  <a:fillRect l="-10526" r="-10526" b="-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6465663" y="3457112"/>
                <a:ext cx="500843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sSub>
                        <m:sSubPr>
                          <m:ctrlPr>
                            <a:rPr lang="nb-NO" sz="20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nb-NO" sz="20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</m:oMath>
                  </m:oMathPara>
                </a14:m>
                <a:endParaRPr lang="en-US" sz="2000" b="0" dirty="0" smtClean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5663" y="3457112"/>
                <a:ext cx="500843" cy="307777"/>
              </a:xfrm>
              <a:prstGeom prst="rect">
                <a:avLst/>
              </a:prstGeom>
              <a:blipFill rotWithShape="0">
                <a:blip r:embed="rId12"/>
                <a:stretch>
                  <a:fillRect l="-6098" r="-2439" b="-196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Arrow Connector 7"/>
          <p:cNvCxnSpPr>
            <a:endCxn id="31" idx="2"/>
          </p:cNvCxnSpPr>
          <p:nvPr/>
        </p:nvCxnSpPr>
        <p:spPr bwMode="auto">
          <a:xfrm flipH="1" flipV="1">
            <a:off x="6645957" y="3223925"/>
            <a:ext cx="43066" cy="22989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accent6"/>
            </a:solidFill>
            <a:prstDash val="dash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6" name="Freeform 35"/>
          <p:cNvSpPr/>
          <p:nvPr/>
        </p:nvSpPr>
        <p:spPr bwMode="auto">
          <a:xfrm>
            <a:off x="5553074" y="3257619"/>
            <a:ext cx="947738" cy="392393"/>
          </a:xfrm>
          <a:custGeom>
            <a:avLst/>
            <a:gdLst>
              <a:gd name="connsiteX0" fmla="*/ 0 w 890588"/>
              <a:gd name="connsiteY0" fmla="*/ 338138 h 367048"/>
              <a:gd name="connsiteX1" fmla="*/ 581025 w 890588"/>
              <a:gd name="connsiteY1" fmla="*/ 333375 h 367048"/>
              <a:gd name="connsiteX2" fmla="*/ 890588 w 890588"/>
              <a:gd name="connsiteY2" fmla="*/ 0 h 367048"/>
              <a:gd name="connsiteX0" fmla="*/ 0 w 919163"/>
              <a:gd name="connsiteY0" fmla="*/ 409576 h 418232"/>
              <a:gd name="connsiteX1" fmla="*/ 609600 w 919163"/>
              <a:gd name="connsiteY1" fmla="*/ 333375 h 418232"/>
              <a:gd name="connsiteX2" fmla="*/ 919163 w 919163"/>
              <a:gd name="connsiteY2" fmla="*/ 0 h 418232"/>
              <a:gd name="connsiteX0" fmla="*/ 0 w 947738"/>
              <a:gd name="connsiteY0" fmla="*/ 378620 h 392393"/>
              <a:gd name="connsiteX1" fmla="*/ 638175 w 947738"/>
              <a:gd name="connsiteY1" fmla="*/ 333375 h 392393"/>
              <a:gd name="connsiteX2" fmla="*/ 947738 w 947738"/>
              <a:gd name="connsiteY2" fmla="*/ 0 h 392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47738" h="392393">
                <a:moveTo>
                  <a:pt x="0" y="378620"/>
                </a:moveTo>
                <a:cubicBezTo>
                  <a:pt x="216297" y="404416"/>
                  <a:pt x="480219" y="396478"/>
                  <a:pt x="638175" y="333375"/>
                </a:cubicBezTo>
                <a:cubicBezTo>
                  <a:pt x="796131" y="270272"/>
                  <a:pt x="867172" y="138509"/>
                  <a:pt x="947738" y="0"/>
                </a:cubicBezTo>
              </a:path>
            </a:pathLst>
          </a:custGeom>
          <a:noFill/>
          <a:ln w="12700" cap="flat" cmpd="sng" algn="ctr">
            <a:solidFill>
              <a:schemeClr val="accent6"/>
            </a:solidFill>
            <a:prstDash val="dash"/>
            <a:round/>
            <a:headEnd type="none" w="med" len="med"/>
            <a:tailEnd type="triangl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pic>
        <p:nvPicPr>
          <p:cNvPr id="38" name="Content Placeholder 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7317" y="2779733"/>
            <a:ext cx="444827" cy="444827"/>
          </a:xfrm>
          <a:prstGeom prst="rect">
            <a:avLst/>
          </a:prstGeom>
          <a:ln/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6624194" y="3883198"/>
                <a:ext cx="227498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𝜎</m:t>
                      </m:r>
                    </m:oMath>
                  </m:oMathPara>
                </a14:m>
                <a:endParaRPr lang="en-US" sz="2000" b="0" dirty="0" smtClean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4194" y="3883198"/>
                <a:ext cx="227498" cy="307777"/>
              </a:xfrm>
              <a:prstGeom prst="rect">
                <a:avLst/>
              </a:prstGeom>
              <a:blipFill rotWithShape="0">
                <a:blip r:embed="rId13"/>
                <a:stretch>
                  <a:fillRect l="-13514" r="-10811" b="-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Left Brace 39"/>
          <p:cNvSpPr/>
          <p:nvPr/>
        </p:nvSpPr>
        <p:spPr>
          <a:xfrm rot="16200000">
            <a:off x="6648329" y="3631841"/>
            <a:ext cx="135509" cy="461633"/>
          </a:xfrm>
          <a:prstGeom prst="leftBrace">
            <a:avLst>
              <a:gd name="adj1" fmla="val 105220"/>
              <a:gd name="adj2" fmla="val 50000"/>
            </a:avLst>
          </a:prstGeom>
          <a:ln w="19050" cmpd="sng">
            <a:solidFill>
              <a:schemeClr val="accent5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7170215" y="3883198"/>
                <a:ext cx="718402" cy="33419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sSub>
                        <m:sSubPr>
                          <m:ctrlPr>
                            <a:rPr lang="nb-NO" sz="2000" b="0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sSub>
                            <m:sSubPr>
                              <m:ctrlPr>
                                <a:rPr lang="nb-NO" sz="2000" b="0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 sz="2000" b="0" i="0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CA</m:t>
                              </m:r>
                            </m:e>
                            <m:sub>
                              <m:r>
                                <a:rPr lang="nb-NO" sz="2000" b="0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b>
                      </m:sSub>
                    </m:oMath>
                  </m:oMathPara>
                </a14:m>
                <a:endParaRPr lang="en-US" sz="2000" b="0" dirty="0" smtClean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70215" y="3883198"/>
                <a:ext cx="718402" cy="334194"/>
              </a:xfrm>
              <a:prstGeom prst="rect">
                <a:avLst/>
              </a:prstGeom>
              <a:blipFill rotWithShape="0">
                <a:blip r:embed="rId14"/>
                <a:stretch>
                  <a:fillRect l="-3390" b="-145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2" name="Straight Arrow Connector 41"/>
          <p:cNvCxnSpPr/>
          <p:nvPr/>
        </p:nvCxnSpPr>
        <p:spPr bwMode="auto">
          <a:xfrm flipH="1" flipV="1">
            <a:off x="7285030" y="3243672"/>
            <a:ext cx="107114" cy="639526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accent1">
                <a:lumMod val="75000"/>
              </a:schemeClr>
            </a:solidFill>
            <a:prstDash val="dash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6" name="Freeform 45"/>
          <p:cNvSpPr/>
          <p:nvPr/>
        </p:nvSpPr>
        <p:spPr bwMode="auto">
          <a:xfrm>
            <a:off x="6844309" y="3247639"/>
            <a:ext cx="295251" cy="813503"/>
          </a:xfrm>
          <a:custGeom>
            <a:avLst/>
            <a:gdLst>
              <a:gd name="connsiteX0" fmla="*/ 0 w 890588"/>
              <a:gd name="connsiteY0" fmla="*/ 338138 h 367048"/>
              <a:gd name="connsiteX1" fmla="*/ 581025 w 890588"/>
              <a:gd name="connsiteY1" fmla="*/ 333375 h 367048"/>
              <a:gd name="connsiteX2" fmla="*/ 890588 w 890588"/>
              <a:gd name="connsiteY2" fmla="*/ 0 h 367048"/>
              <a:gd name="connsiteX0" fmla="*/ 0 w 919163"/>
              <a:gd name="connsiteY0" fmla="*/ 409576 h 418232"/>
              <a:gd name="connsiteX1" fmla="*/ 609600 w 919163"/>
              <a:gd name="connsiteY1" fmla="*/ 333375 h 418232"/>
              <a:gd name="connsiteX2" fmla="*/ 919163 w 919163"/>
              <a:gd name="connsiteY2" fmla="*/ 0 h 418232"/>
              <a:gd name="connsiteX0" fmla="*/ 0 w 947738"/>
              <a:gd name="connsiteY0" fmla="*/ 378620 h 392393"/>
              <a:gd name="connsiteX1" fmla="*/ 638175 w 947738"/>
              <a:gd name="connsiteY1" fmla="*/ 333375 h 392393"/>
              <a:gd name="connsiteX2" fmla="*/ 947738 w 947738"/>
              <a:gd name="connsiteY2" fmla="*/ 0 h 392393"/>
              <a:gd name="connsiteX0" fmla="*/ 0 w 947738"/>
              <a:gd name="connsiteY0" fmla="*/ 378620 h 385843"/>
              <a:gd name="connsiteX1" fmla="*/ 824887 w 947738"/>
              <a:gd name="connsiteY1" fmla="*/ 294457 h 385843"/>
              <a:gd name="connsiteX2" fmla="*/ 947738 w 947738"/>
              <a:gd name="connsiteY2" fmla="*/ 0 h 385843"/>
              <a:gd name="connsiteX0" fmla="*/ 0 w 983643"/>
              <a:gd name="connsiteY0" fmla="*/ 374413 h 381994"/>
              <a:gd name="connsiteX1" fmla="*/ 860792 w 983643"/>
              <a:gd name="connsiteY1" fmla="*/ 294457 h 381994"/>
              <a:gd name="connsiteX2" fmla="*/ 983643 w 983643"/>
              <a:gd name="connsiteY2" fmla="*/ 0 h 381994"/>
              <a:gd name="connsiteX0" fmla="*/ 0 w 983643"/>
              <a:gd name="connsiteY0" fmla="*/ 374413 h 380537"/>
              <a:gd name="connsiteX1" fmla="*/ 882334 w 983643"/>
              <a:gd name="connsiteY1" fmla="*/ 277628 h 380537"/>
              <a:gd name="connsiteX2" fmla="*/ 983643 w 983643"/>
              <a:gd name="connsiteY2" fmla="*/ 0 h 380537"/>
              <a:gd name="connsiteX0" fmla="*/ 0 w 983643"/>
              <a:gd name="connsiteY0" fmla="*/ 372309 h 378409"/>
              <a:gd name="connsiteX1" fmla="*/ 882334 w 983643"/>
              <a:gd name="connsiteY1" fmla="*/ 275524 h 378409"/>
              <a:gd name="connsiteX2" fmla="*/ 983643 w 983643"/>
              <a:gd name="connsiteY2" fmla="*/ 0 h 378409"/>
              <a:gd name="connsiteX0" fmla="*/ 0 w 1010027"/>
              <a:gd name="connsiteY0" fmla="*/ 372309 h 378409"/>
              <a:gd name="connsiteX1" fmla="*/ 882334 w 1010027"/>
              <a:gd name="connsiteY1" fmla="*/ 275524 h 378409"/>
              <a:gd name="connsiteX2" fmla="*/ 983643 w 1010027"/>
              <a:gd name="connsiteY2" fmla="*/ 0 h 378409"/>
              <a:gd name="connsiteX0" fmla="*/ 0 w 1010027"/>
              <a:gd name="connsiteY0" fmla="*/ 374413 h 380391"/>
              <a:gd name="connsiteX1" fmla="*/ 882334 w 1010027"/>
              <a:gd name="connsiteY1" fmla="*/ 275524 h 380391"/>
              <a:gd name="connsiteX2" fmla="*/ 983643 w 1010027"/>
              <a:gd name="connsiteY2" fmla="*/ 0 h 380391"/>
              <a:gd name="connsiteX0" fmla="*/ 0 w 1010027"/>
              <a:gd name="connsiteY0" fmla="*/ 374413 h 374413"/>
              <a:gd name="connsiteX1" fmla="*/ 882334 w 1010027"/>
              <a:gd name="connsiteY1" fmla="*/ 275524 h 374413"/>
              <a:gd name="connsiteX2" fmla="*/ 983643 w 1010027"/>
              <a:gd name="connsiteY2" fmla="*/ 0 h 374413"/>
              <a:gd name="connsiteX0" fmla="*/ 0 w 1031432"/>
              <a:gd name="connsiteY0" fmla="*/ 362843 h 362843"/>
              <a:gd name="connsiteX1" fmla="*/ 882334 w 1031432"/>
              <a:gd name="connsiteY1" fmla="*/ 263954 h 362843"/>
              <a:gd name="connsiteX2" fmla="*/ 1012367 w 1031432"/>
              <a:gd name="connsiteY2" fmla="*/ 0 h 362843"/>
              <a:gd name="connsiteX0" fmla="*/ 0 w 1031432"/>
              <a:gd name="connsiteY0" fmla="*/ 373361 h 373361"/>
              <a:gd name="connsiteX1" fmla="*/ 882334 w 1031432"/>
              <a:gd name="connsiteY1" fmla="*/ 274472 h 373361"/>
              <a:gd name="connsiteX2" fmla="*/ 1012367 w 1031432"/>
              <a:gd name="connsiteY2" fmla="*/ 0 h 373361"/>
              <a:gd name="connsiteX0" fmla="*/ 0 w 950940"/>
              <a:gd name="connsiteY0" fmla="*/ 376166 h 376166"/>
              <a:gd name="connsiteX1" fmla="*/ 882334 w 950940"/>
              <a:gd name="connsiteY1" fmla="*/ 277277 h 376166"/>
              <a:gd name="connsiteX2" fmla="*/ 868744 w 950940"/>
              <a:gd name="connsiteY2" fmla="*/ 0 h 376166"/>
              <a:gd name="connsiteX0" fmla="*/ 0 w 989441"/>
              <a:gd name="connsiteY0" fmla="*/ 376166 h 376166"/>
              <a:gd name="connsiteX1" fmla="*/ 882334 w 989441"/>
              <a:gd name="connsiteY1" fmla="*/ 277277 h 376166"/>
              <a:gd name="connsiteX2" fmla="*/ 868744 w 989441"/>
              <a:gd name="connsiteY2" fmla="*/ 0 h 376166"/>
              <a:gd name="connsiteX0" fmla="*/ 0 w 1007659"/>
              <a:gd name="connsiteY0" fmla="*/ 376166 h 376166"/>
              <a:gd name="connsiteX1" fmla="*/ 882334 w 1007659"/>
              <a:gd name="connsiteY1" fmla="*/ 277277 h 376166"/>
              <a:gd name="connsiteX2" fmla="*/ 868744 w 1007659"/>
              <a:gd name="connsiteY2" fmla="*/ 0 h 376166"/>
              <a:gd name="connsiteX0" fmla="*/ 0 w 1019085"/>
              <a:gd name="connsiteY0" fmla="*/ 376166 h 376166"/>
              <a:gd name="connsiteX1" fmla="*/ 882334 w 1019085"/>
              <a:gd name="connsiteY1" fmla="*/ 277277 h 376166"/>
              <a:gd name="connsiteX2" fmla="*/ 868744 w 1019085"/>
              <a:gd name="connsiteY2" fmla="*/ 0 h 376166"/>
              <a:gd name="connsiteX0" fmla="*/ 0 w 1011434"/>
              <a:gd name="connsiteY0" fmla="*/ 376166 h 376166"/>
              <a:gd name="connsiteX1" fmla="*/ 882334 w 1011434"/>
              <a:gd name="connsiteY1" fmla="*/ 277277 h 376166"/>
              <a:gd name="connsiteX2" fmla="*/ 868744 w 1011434"/>
              <a:gd name="connsiteY2" fmla="*/ 0 h 376166"/>
              <a:gd name="connsiteX0" fmla="*/ 0 w 979615"/>
              <a:gd name="connsiteY0" fmla="*/ 376166 h 376166"/>
              <a:gd name="connsiteX1" fmla="*/ 882334 w 979615"/>
              <a:gd name="connsiteY1" fmla="*/ 277277 h 376166"/>
              <a:gd name="connsiteX2" fmla="*/ 811294 w 979615"/>
              <a:gd name="connsiteY2" fmla="*/ 0 h 376166"/>
              <a:gd name="connsiteX0" fmla="*/ 0 w 1017287"/>
              <a:gd name="connsiteY0" fmla="*/ 376166 h 376166"/>
              <a:gd name="connsiteX1" fmla="*/ 882334 w 1017287"/>
              <a:gd name="connsiteY1" fmla="*/ 277277 h 376166"/>
              <a:gd name="connsiteX2" fmla="*/ 878318 w 1017287"/>
              <a:gd name="connsiteY2" fmla="*/ 0 h 376166"/>
              <a:gd name="connsiteX0" fmla="*/ 0 w 991189"/>
              <a:gd name="connsiteY0" fmla="*/ 376166 h 376166"/>
              <a:gd name="connsiteX1" fmla="*/ 882334 w 991189"/>
              <a:gd name="connsiteY1" fmla="*/ 277277 h 376166"/>
              <a:gd name="connsiteX2" fmla="*/ 878318 w 991189"/>
              <a:gd name="connsiteY2" fmla="*/ 0 h 376166"/>
              <a:gd name="connsiteX0" fmla="*/ 0 w 1235867"/>
              <a:gd name="connsiteY0" fmla="*/ 360739 h 360739"/>
              <a:gd name="connsiteX1" fmla="*/ 1112130 w 1235867"/>
              <a:gd name="connsiteY1" fmla="*/ 277277 h 360739"/>
              <a:gd name="connsiteX2" fmla="*/ 1108114 w 1235867"/>
              <a:gd name="connsiteY2" fmla="*/ 0 h 360739"/>
              <a:gd name="connsiteX0" fmla="*/ 0 w 1153885"/>
              <a:gd name="connsiteY0" fmla="*/ 360739 h 360739"/>
              <a:gd name="connsiteX1" fmla="*/ 824885 w 1153885"/>
              <a:gd name="connsiteY1" fmla="*/ 270265 h 360739"/>
              <a:gd name="connsiteX2" fmla="*/ 1108114 w 1153885"/>
              <a:gd name="connsiteY2" fmla="*/ 0 h 360739"/>
              <a:gd name="connsiteX0" fmla="*/ 0 w 972802"/>
              <a:gd name="connsiteY0" fmla="*/ 359337 h 359337"/>
              <a:gd name="connsiteX1" fmla="*/ 824885 w 972802"/>
              <a:gd name="connsiteY1" fmla="*/ 268863 h 359337"/>
              <a:gd name="connsiteX2" fmla="*/ 887892 w 972802"/>
              <a:gd name="connsiteY2" fmla="*/ 0 h 359337"/>
              <a:gd name="connsiteX0" fmla="*/ 0 w 917600"/>
              <a:gd name="connsiteY0" fmla="*/ 359337 h 359337"/>
              <a:gd name="connsiteX1" fmla="*/ 824885 w 917600"/>
              <a:gd name="connsiteY1" fmla="*/ 268863 h 359337"/>
              <a:gd name="connsiteX2" fmla="*/ 887892 w 917600"/>
              <a:gd name="connsiteY2" fmla="*/ 0 h 359337"/>
              <a:gd name="connsiteX0" fmla="*/ 0 w 890335"/>
              <a:gd name="connsiteY0" fmla="*/ 359337 h 359337"/>
              <a:gd name="connsiteX1" fmla="*/ 700413 w 890335"/>
              <a:gd name="connsiteY1" fmla="*/ 263253 h 359337"/>
              <a:gd name="connsiteX2" fmla="*/ 887892 w 890335"/>
              <a:gd name="connsiteY2" fmla="*/ 0 h 359337"/>
              <a:gd name="connsiteX0" fmla="*/ 0 w 889675"/>
              <a:gd name="connsiteY0" fmla="*/ 359337 h 359337"/>
              <a:gd name="connsiteX1" fmla="*/ 700413 w 889675"/>
              <a:gd name="connsiteY1" fmla="*/ 263253 h 359337"/>
              <a:gd name="connsiteX2" fmla="*/ 887892 w 889675"/>
              <a:gd name="connsiteY2" fmla="*/ 0 h 359337"/>
              <a:gd name="connsiteX0" fmla="*/ 0 w 890730"/>
              <a:gd name="connsiteY0" fmla="*/ 359337 h 359337"/>
              <a:gd name="connsiteX1" fmla="*/ 738712 w 890730"/>
              <a:gd name="connsiteY1" fmla="*/ 263253 h 359337"/>
              <a:gd name="connsiteX2" fmla="*/ 887892 w 890730"/>
              <a:gd name="connsiteY2" fmla="*/ 0 h 359337"/>
              <a:gd name="connsiteX0" fmla="*/ 0 w 890386"/>
              <a:gd name="connsiteY0" fmla="*/ 359337 h 359337"/>
              <a:gd name="connsiteX1" fmla="*/ 738712 w 890386"/>
              <a:gd name="connsiteY1" fmla="*/ 263253 h 359337"/>
              <a:gd name="connsiteX2" fmla="*/ 887892 w 890386"/>
              <a:gd name="connsiteY2" fmla="*/ 0 h 359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90386" h="359337">
                <a:moveTo>
                  <a:pt x="0" y="359337"/>
                </a:moveTo>
                <a:cubicBezTo>
                  <a:pt x="395826" y="355682"/>
                  <a:pt x="629028" y="307715"/>
                  <a:pt x="738712" y="263253"/>
                </a:cubicBezTo>
                <a:cubicBezTo>
                  <a:pt x="848396" y="218791"/>
                  <a:pt x="903073" y="186192"/>
                  <a:pt x="887892" y="0"/>
                </a:cubicBezTo>
              </a:path>
            </a:pathLst>
          </a:custGeom>
          <a:noFill/>
          <a:ln w="12700" cap="flat" cmpd="sng" algn="ctr">
            <a:solidFill>
              <a:schemeClr val="accent1">
                <a:lumMod val="75000"/>
              </a:schemeClr>
            </a:solidFill>
            <a:prstDash val="dash"/>
            <a:round/>
            <a:headEnd type="none" w="med" len="med"/>
            <a:tailEnd type="triangl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1513423" y="2226216"/>
                <a:ext cx="718402" cy="33419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CC00FF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sSub>
                        <m:sSubPr>
                          <m:ctrlPr>
                            <a:rPr lang="nb-NO" sz="2000" b="0" i="1" smtClean="0">
                              <a:solidFill>
                                <a:srgbClr val="CC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solidFill>
                                <a:srgbClr val="CC00FF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sSub>
                            <m:sSubPr>
                              <m:ctrlPr>
                                <a:rPr lang="nb-NO" sz="2000" b="0" i="1" smtClean="0">
                                  <a:solidFill>
                                    <a:srgbClr val="CC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 sz="2000" b="0" i="0" smtClean="0">
                                  <a:solidFill>
                                    <a:srgbClr val="CC00FF"/>
                                  </a:solidFill>
                                  <a:latin typeface="Cambria Math" panose="02040503050406030204" pitchFamily="18" charset="0"/>
                                </a:rPr>
                                <m:t>CA</m:t>
                              </m:r>
                            </m:e>
                            <m:sub>
                              <m:r>
                                <a:rPr lang="nb-NO" sz="2000" b="0" i="1" smtClean="0">
                                  <a:solidFill>
                                    <a:srgbClr val="CC00FF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b>
                      </m:sSub>
                    </m:oMath>
                  </m:oMathPara>
                </a14:m>
                <a:endParaRPr lang="en-US" sz="2000" b="0" dirty="0" smtClean="0">
                  <a:solidFill>
                    <a:srgbClr val="CC00FF"/>
                  </a:solidFill>
                </a:endParaRPr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3423" y="2226216"/>
                <a:ext cx="718402" cy="334194"/>
              </a:xfrm>
              <a:prstGeom prst="rect">
                <a:avLst/>
              </a:prstGeom>
              <a:blipFill rotWithShape="0">
                <a:blip r:embed="rId15"/>
                <a:stretch>
                  <a:fillRect l="-3390" b="-145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8004758" y="1359863"/>
                <a:ext cx="109517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b="0" dirty="0" smtClean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4758" y="1359863"/>
                <a:ext cx="1095172" cy="276999"/>
              </a:xfrm>
              <a:prstGeom prst="rect">
                <a:avLst/>
              </a:prstGeom>
              <a:blipFill rotWithShape="0">
                <a:blip r:embed="rId16"/>
                <a:stretch>
                  <a:fillRect b="-173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5" name="Content Placeholder 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1091" y="2779098"/>
            <a:ext cx="444827" cy="444827"/>
          </a:xfrm>
          <a:prstGeom prst="rect">
            <a:avLst/>
          </a:prstGeom>
          <a:ln/>
        </p:spPr>
      </p:pic>
      <p:sp>
        <p:nvSpPr>
          <p:cNvPr id="56" name="Left Brace 55"/>
          <p:cNvSpPr/>
          <p:nvPr/>
        </p:nvSpPr>
        <p:spPr>
          <a:xfrm rot="16200000">
            <a:off x="7440861" y="3994000"/>
            <a:ext cx="135509" cy="646318"/>
          </a:xfrm>
          <a:prstGeom prst="leftBrace">
            <a:avLst>
              <a:gd name="adj1" fmla="val 105220"/>
              <a:gd name="adj2" fmla="val 50000"/>
            </a:avLst>
          </a:prstGeom>
          <a:ln w="19050" cmpd="sng">
            <a:solidFill>
              <a:srgbClr val="E98B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7415667" y="4384914"/>
                <a:ext cx="227498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CC00FF"/>
                          </a:solidFill>
                          <a:latin typeface="Cambria Math" panose="02040503050406030204" pitchFamily="18" charset="0"/>
                        </a:rPr>
                        <m:t>𝜎</m:t>
                      </m:r>
                    </m:oMath>
                  </m:oMathPara>
                </a14:m>
                <a:endParaRPr lang="en-US" sz="2000" b="0" dirty="0" smtClean="0">
                  <a:solidFill>
                    <a:srgbClr val="CC00FF"/>
                  </a:solidFill>
                </a:endParaRPr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15667" y="4384914"/>
                <a:ext cx="227498" cy="307777"/>
              </a:xfrm>
              <a:prstGeom prst="rect">
                <a:avLst/>
              </a:prstGeom>
              <a:blipFill rotWithShape="0">
                <a:blip r:embed="rId17"/>
                <a:stretch>
                  <a:fillRect l="-10526" r="-10526" b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1" name="Freeform 60"/>
          <p:cNvSpPr/>
          <p:nvPr/>
        </p:nvSpPr>
        <p:spPr bwMode="auto">
          <a:xfrm>
            <a:off x="7696958" y="3251550"/>
            <a:ext cx="251359" cy="1291337"/>
          </a:xfrm>
          <a:custGeom>
            <a:avLst/>
            <a:gdLst>
              <a:gd name="connsiteX0" fmla="*/ 0 w 890588"/>
              <a:gd name="connsiteY0" fmla="*/ 338138 h 367048"/>
              <a:gd name="connsiteX1" fmla="*/ 581025 w 890588"/>
              <a:gd name="connsiteY1" fmla="*/ 333375 h 367048"/>
              <a:gd name="connsiteX2" fmla="*/ 890588 w 890588"/>
              <a:gd name="connsiteY2" fmla="*/ 0 h 367048"/>
              <a:gd name="connsiteX0" fmla="*/ 0 w 919163"/>
              <a:gd name="connsiteY0" fmla="*/ 409576 h 418232"/>
              <a:gd name="connsiteX1" fmla="*/ 609600 w 919163"/>
              <a:gd name="connsiteY1" fmla="*/ 333375 h 418232"/>
              <a:gd name="connsiteX2" fmla="*/ 919163 w 919163"/>
              <a:gd name="connsiteY2" fmla="*/ 0 h 418232"/>
              <a:gd name="connsiteX0" fmla="*/ 0 w 947738"/>
              <a:gd name="connsiteY0" fmla="*/ 378620 h 392393"/>
              <a:gd name="connsiteX1" fmla="*/ 638175 w 947738"/>
              <a:gd name="connsiteY1" fmla="*/ 333375 h 392393"/>
              <a:gd name="connsiteX2" fmla="*/ 947738 w 947738"/>
              <a:gd name="connsiteY2" fmla="*/ 0 h 392393"/>
              <a:gd name="connsiteX0" fmla="*/ 0 w 947738"/>
              <a:gd name="connsiteY0" fmla="*/ 378620 h 385843"/>
              <a:gd name="connsiteX1" fmla="*/ 824887 w 947738"/>
              <a:gd name="connsiteY1" fmla="*/ 294457 h 385843"/>
              <a:gd name="connsiteX2" fmla="*/ 947738 w 947738"/>
              <a:gd name="connsiteY2" fmla="*/ 0 h 385843"/>
              <a:gd name="connsiteX0" fmla="*/ 0 w 983643"/>
              <a:gd name="connsiteY0" fmla="*/ 374413 h 381994"/>
              <a:gd name="connsiteX1" fmla="*/ 860792 w 983643"/>
              <a:gd name="connsiteY1" fmla="*/ 294457 h 381994"/>
              <a:gd name="connsiteX2" fmla="*/ 983643 w 983643"/>
              <a:gd name="connsiteY2" fmla="*/ 0 h 381994"/>
              <a:gd name="connsiteX0" fmla="*/ 0 w 983643"/>
              <a:gd name="connsiteY0" fmla="*/ 374413 h 380537"/>
              <a:gd name="connsiteX1" fmla="*/ 882334 w 983643"/>
              <a:gd name="connsiteY1" fmla="*/ 277628 h 380537"/>
              <a:gd name="connsiteX2" fmla="*/ 983643 w 983643"/>
              <a:gd name="connsiteY2" fmla="*/ 0 h 380537"/>
              <a:gd name="connsiteX0" fmla="*/ 0 w 983643"/>
              <a:gd name="connsiteY0" fmla="*/ 372309 h 378409"/>
              <a:gd name="connsiteX1" fmla="*/ 882334 w 983643"/>
              <a:gd name="connsiteY1" fmla="*/ 275524 h 378409"/>
              <a:gd name="connsiteX2" fmla="*/ 983643 w 983643"/>
              <a:gd name="connsiteY2" fmla="*/ 0 h 378409"/>
              <a:gd name="connsiteX0" fmla="*/ 0 w 1010027"/>
              <a:gd name="connsiteY0" fmla="*/ 372309 h 378409"/>
              <a:gd name="connsiteX1" fmla="*/ 882334 w 1010027"/>
              <a:gd name="connsiteY1" fmla="*/ 275524 h 378409"/>
              <a:gd name="connsiteX2" fmla="*/ 983643 w 1010027"/>
              <a:gd name="connsiteY2" fmla="*/ 0 h 378409"/>
              <a:gd name="connsiteX0" fmla="*/ 0 w 1010027"/>
              <a:gd name="connsiteY0" fmla="*/ 374413 h 380391"/>
              <a:gd name="connsiteX1" fmla="*/ 882334 w 1010027"/>
              <a:gd name="connsiteY1" fmla="*/ 275524 h 380391"/>
              <a:gd name="connsiteX2" fmla="*/ 983643 w 1010027"/>
              <a:gd name="connsiteY2" fmla="*/ 0 h 380391"/>
              <a:gd name="connsiteX0" fmla="*/ 0 w 1010027"/>
              <a:gd name="connsiteY0" fmla="*/ 374413 h 374413"/>
              <a:gd name="connsiteX1" fmla="*/ 882334 w 1010027"/>
              <a:gd name="connsiteY1" fmla="*/ 275524 h 374413"/>
              <a:gd name="connsiteX2" fmla="*/ 983643 w 1010027"/>
              <a:gd name="connsiteY2" fmla="*/ 0 h 374413"/>
              <a:gd name="connsiteX0" fmla="*/ 0 w 1031432"/>
              <a:gd name="connsiteY0" fmla="*/ 362843 h 362843"/>
              <a:gd name="connsiteX1" fmla="*/ 882334 w 1031432"/>
              <a:gd name="connsiteY1" fmla="*/ 263954 h 362843"/>
              <a:gd name="connsiteX2" fmla="*/ 1012367 w 1031432"/>
              <a:gd name="connsiteY2" fmla="*/ 0 h 362843"/>
              <a:gd name="connsiteX0" fmla="*/ 0 w 1031432"/>
              <a:gd name="connsiteY0" fmla="*/ 373361 h 373361"/>
              <a:gd name="connsiteX1" fmla="*/ 882334 w 1031432"/>
              <a:gd name="connsiteY1" fmla="*/ 274472 h 373361"/>
              <a:gd name="connsiteX2" fmla="*/ 1012367 w 1031432"/>
              <a:gd name="connsiteY2" fmla="*/ 0 h 373361"/>
              <a:gd name="connsiteX0" fmla="*/ 0 w 950940"/>
              <a:gd name="connsiteY0" fmla="*/ 376166 h 376166"/>
              <a:gd name="connsiteX1" fmla="*/ 882334 w 950940"/>
              <a:gd name="connsiteY1" fmla="*/ 277277 h 376166"/>
              <a:gd name="connsiteX2" fmla="*/ 868744 w 950940"/>
              <a:gd name="connsiteY2" fmla="*/ 0 h 376166"/>
              <a:gd name="connsiteX0" fmla="*/ 0 w 989441"/>
              <a:gd name="connsiteY0" fmla="*/ 376166 h 376166"/>
              <a:gd name="connsiteX1" fmla="*/ 882334 w 989441"/>
              <a:gd name="connsiteY1" fmla="*/ 277277 h 376166"/>
              <a:gd name="connsiteX2" fmla="*/ 868744 w 989441"/>
              <a:gd name="connsiteY2" fmla="*/ 0 h 376166"/>
              <a:gd name="connsiteX0" fmla="*/ 0 w 1007659"/>
              <a:gd name="connsiteY0" fmla="*/ 376166 h 376166"/>
              <a:gd name="connsiteX1" fmla="*/ 882334 w 1007659"/>
              <a:gd name="connsiteY1" fmla="*/ 277277 h 376166"/>
              <a:gd name="connsiteX2" fmla="*/ 868744 w 1007659"/>
              <a:gd name="connsiteY2" fmla="*/ 0 h 376166"/>
              <a:gd name="connsiteX0" fmla="*/ 0 w 1019085"/>
              <a:gd name="connsiteY0" fmla="*/ 376166 h 376166"/>
              <a:gd name="connsiteX1" fmla="*/ 882334 w 1019085"/>
              <a:gd name="connsiteY1" fmla="*/ 277277 h 376166"/>
              <a:gd name="connsiteX2" fmla="*/ 868744 w 1019085"/>
              <a:gd name="connsiteY2" fmla="*/ 0 h 376166"/>
              <a:gd name="connsiteX0" fmla="*/ 0 w 1011434"/>
              <a:gd name="connsiteY0" fmla="*/ 376166 h 376166"/>
              <a:gd name="connsiteX1" fmla="*/ 882334 w 1011434"/>
              <a:gd name="connsiteY1" fmla="*/ 277277 h 376166"/>
              <a:gd name="connsiteX2" fmla="*/ 868744 w 1011434"/>
              <a:gd name="connsiteY2" fmla="*/ 0 h 376166"/>
              <a:gd name="connsiteX0" fmla="*/ 0 w 979615"/>
              <a:gd name="connsiteY0" fmla="*/ 376166 h 376166"/>
              <a:gd name="connsiteX1" fmla="*/ 882334 w 979615"/>
              <a:gd name="connsiteY1" fmla="*/ 277277 h 376166"/>
              <a:gd name="connsiteX2" fmla="*/ 811294 w 979615"/>
              <a:gd name="connsiteY2" fmla="*/ 0 h 376166"/>
              <a:gd name="connsiteX0" fmla="*/ 0 w 1017287"/>
              <a:gd name="connsiteY0" fmla="*/ 376166 h 376166"/>
              <a:gd name="connsiteX1" fmla="*/ 882334 w 1017287"/>
              <a:gd name="connsiteY1" fmla="*/ 277277 h 376166"/>
              <a:gd name="connsiteX2" fmla="*/ 878318 w 1017287"/>
              <a:gd name="connsiteY2" fmla="*/ 0 h 376166"/>
              <a:gd name="connsiteX0" fmla="*/ 0 w 991189"/>
              <a:gd name="connsiteY0" fmla="*/ 376166 h 376166"/>
              <a:gd name="connsiteX1" fmla="*/ 882334 w 991189"/>
              <a:gd name="connsiteY1" fmla="*/ 277277 h 376166"/>
              <a:gd name="connsiteX2" fmla="*/ 878318 w 991189"/>
              <a:gd name="connsiteY2" fmla="*/ 0 h 376166"/>
              <a:gd name="connsiteX0" fmla="*/ 0 w 1235867"/>
              <a:gd name="connsiteY0" fmla="*/ 360739 h 360739"/>
              <a:gd name="connsiteX1" fmla="*/ 1112130 w 1235867"/>
              <a:gd name="connsiteY1" fmla="*/ 277277 h 360739"/>
              <a:gd name="connsiteX2" fmla="*/ 1108114 w 1235867"/>
              <a:gd name="connsiteY2" fmla="*/ 0 h 360739"/>
              <a:gd name="connsiteX0" fmla="*/ 0 w 1153885"/>
              <a:gd name="connsiteY0" fmla="*/ 360739 h 360739"/>
              <a:gd name="connsiteX1" fmla="*/ 824885 w 1153885"/>
              <a:gd name="connsiteY1" fmla="*/ 270265 h 360739"/>
              <a:gd name="connsiteX2" fmla="*/ 1108114 w 1153885"/>
              <a:gd name="connsiteY2" fmla="*/ 0 h 360739"/>
              <a:gd name="connsiteX0" fmla="*/ 0 w 972802"/>
              <a:gd name="connsiteY0" fmla="*/ 359337 h 359337"/>
              <a:gd name="connsiteX1" fmla="*/ 824885 w 972802"/>
              <a:gd name="connsiteY1" fmla="*/ 268863 h 359337"/>
              <a:gd name="connsiteX2" fmla="*/ 887892 w 972802"/>
              <a:gd name="connsiteY2" fmla="*/ 0 h 359337"/>
              <a:gd name="connsiteX0" fmla="*/ 0 w 917600"/>
              <a:gd name="connsiteY0" fmla="*/ 359337 h 359337"/>
              <a:gd name="connsiteX1" fmla="*/ 824885 w 917600"/>
              <a:gd name="connsiteY1" fmla="*/ 268863 h 359337"/>
              <a:gd name="connsiteX2" fmla="*/ 887892 w 917600"/>
              <a:gd name="connsiteY2" fmla="*/ 0 h 359337"/>
              <a:gd name="connsiteX0" fmla="*/ 0 w 890335"/>
              <a:gd name="connsiteY0" fmla="*/ 359337 h 359337"/>
              <a:gd name="connsiteX1" fmla="*/ 700413 w 890335"/>
              <a:gd name="connsiteY1" fmla="*/ 263253 h 359337"/>
              <a:gd name="connsiteX2" fmla="*/ 887892 w 890335"/>
              <a:gd name="connsiteY2" fmla="*/ 0 h 359337"/>
              <a:gd name="connsiteX0" fmla="*/ 0 w 889675"/>
              <a:gd name="connsiteY0" fmla="*/ 359337 h 359337"/>
              <a:gd name="connsiteX1" fmla="*/ 700413 w 889675"/>
              <a:gd name="connsiteY1" fmla="*/ 263253 h 359337"/>
              <a:gd name="connsiteX2" fmla="*/ 887892 w 889675"/>
              <a:gd name="connsiteY2" fmla="*/ 0 h 359337"/>
              <a:gd name="connsiteX0" fmla="*/ 0 w 890730"/>
              <a:gd name="connsiteY0" fmla="*/ 359337 h 359337"/>
              <a:gd name="connsiteX1" fmla="*/ 738712 w 890730"/>
              <a:gd name="connsiteY1" fmla="*/ 263253 h 359337"/>
              <a:gd name="connsiteX2" fmla="*/ 887892 w 890730"/>
              <a:gd name="connsiteY2" fmla="*/ 0 h 359337"/>
              <a:gd name="connsiteX0" fmla="*/ 0 w 890386"/>
              <a:gd name="connsiteY0" fmla="*/ 359337 h 359337"/>
              <a:gd name="connsiteX1" fmla="*/ 738712 w 890386"/>
              <a:gd name="connsiteY1" fmla="*/ 263253 h 359337"/>
              <a:gd name="connsiteX2" fmla="*/ 887892 w 890386"/>
              <a:gd name="connsiteY2" fmla="*/ 0 h 359337"/>
              <a:gd name="connsiteX0" fmla="*/ 21716 w 760455"/>
              <a:gd name="connsiteY0" fmla="*/ 589338 h 589338"/>
              <a:gd name="connsiteX1" fmla="*/ 760428 w 760455"/>
              <a:gd name="connsiteY1" fmla="*/ 493254 h 589338"/>
              <a:gd name="connsiteX2" fmla="*/ 0 w 760455"/>
              <a:gd name="connsiteY2" fmla="*/ 0 h 589338"/>
              <a:gd name="connsiteX0" fmla="*/ 21716 w 760455"/>
              <a:gd name="connsiteY0" fmla="*/ 589338 h 589338"/>
              <a:gd name="connsiteX1" fmla="*/ 760428 w 760455"/>
              <a:gd name="connsiteY1" fmla="*/ 493254 h 589338"/>
              <a:gd name="connsiteX2" fmla="*/ 0 w 760455"/>
              <a:gd name="connsiteY2" fmla="*/ 0 h 589338"/>
              <a:gd name="connsiteX0" fmla="*/ 21716 w 808326"/>
              <a:gd name="connsiteY0" fmla="*/ 589338 h 589338"/>
              <a:gd name="connsiteX1" fmla="*/ 808302 w 808326"/>
              <a:gd name="connsiteY1" fmla="*/ 439961 h 589338"/>
              <a:gd name="connsiteX2" fmla="*/ 0 w 808326"/>
              <a:gd name="connsiteY2" fmla="*/ 0 h 589338"/>
              <a:gd name="connsiteX0" fmla="*/ 21716 w 815521"/>
              <a:gd name="connsiteY0" fmla="*/ 589338 h 589338"/>
              <a:gd name="connsiteX1" fmla="*/ 808302 w 815521"/>
              <a:gd name="connsiteY1" fmla="*/ 439961 h 589338"/>
              <a:gd name="connsiteX2" fmla="*/ 0 w 815521"/>
              <a:gd name="connsiteY2" fmla="*/ 0 h 589338"/>
              <a:gd name="connsiteX0" fmla="*/ 21716 w 825262"/>
              <a:gd name="connsiteY0" fmla="*/ 589338 h 589338"/>
              <a:gd name="connsiteX1" fmla="*/ 808302 w 825262"/>
              <a:gd name="connsiteY1" fmla="*/ 439961 h 589338"/>
              <a:gd name="connsiteX2" fmla="*/ 517321 w 825262"/>
              <a:gd name="connsiteY2" fmla="*/ 231982 h 589338"/>
              <a:gd name="connsiteX3" fmla="*/ 0 w 825262"/>
              <a:gd name="connsiteY3" fmla="*/ 0 h 589338"/>
              <a:gd name="connsiteX0" fmla="*/ 21716 w 825262"/>
              <a:gd name="connsiteY0" fmla="*/ 589338 h 589338"/>
              <a:gd name="connsiteX1" fmla="*/ 808302 w 825262"/>
              <a:gd name="connsiteY1" fmla="*/ 444169 h 589338"/>
              <a:gd name="connsiteX2" fmla="*/ 517321 w 825262"/>
              <a:gd name="connsiteY2" fmla="*/ 231982 h 589338"/>
              <a:gd name="connsiteX3" fmla="*/ 0 w 825262"/>
              <a:gd name="connsiteY3" fmla="*/ 0 h 589338"/>
              <a:gd name="connsiteX0" fmla="*/ 21716 w 824267"/>
              <a:gd name="connsiteY0" fmla="*/ 589338 h 589338"/>
              <a:gd name="connsiteX1" fmla="*/ 808302 w 824267"/>
              <a:gd name="connsiteY1" fmla="*/ 444169 h 589338"/>
              <a:gd name="connsiteX2" fmla="*/ 507746 w 824267"/>
              <a:gd name="connsiteY2" fmla="*/ 236189 h 589338"/>
              <a:gd name="connsiteX3" fmla="*/ 0 w 824267"/>
              <a:gd name="connsiteY3" fmla="*/ 0 h 589338"/>
              <a:gd name="connsiteX0" fmla="*/ 21716 w 851659"/>
              <a:gd name="connsiteY0" fmla="*/ 589338 h 589338"/>
              <a:gd name="connsiteX1" fmla="*/ 837026 w 851659"/>
              <a:gd name="connsiteY1" fmla="*/ 403498 h 589338"/>
              <a:gd name="connsiteX2" fmla="*/ 507746 w 851659"/>
              <a:gd name="connsiteY2" fmla="*/ 236189 h 589338"/>
              <a:gd name="connsiteX3" fmla="*/ 0 w 851659"/>
              <a:gd name="connsiteY3" fmla="*/ 0 h 589338"/>
              <a:gd name="connsiteX0" fmla="*/ 21716 w 856593"/>
              <a:gd name="connsiteY0" fmla="*/ 589338 h 589338"/>
              <a:gd name="connsiteX1" fmla="*/ 837026 w 856593"/>
              <a:gd name="connsiteY1" fmla="*/ 403498 h 589338"/>
              <a:gd name="connsiteX2" fmla="*/ 555620 w 856593"/>
              <a:gd name="connsiteY2" fmla="*/ 230579 h 589338"/>
              <a:gd name="connsiteX3" fmla="*/ 0 w 856593"/>
              <a:gd name="connsiteY3" fmla="*/ 0 h 589338"/>
              <a:gd name="connsiteX0" fmla="*/ 21716 w 857784"/>
              <a:gd name="connsiteY0" fmla="*/ 589338 h 589338"/>
              <a:gd name="connsiteX1" fmla="*/ 837026 w 857784"/>
              <a:gd name="connsiteY1" fmla="*/ 403498 h 589338"/>
              <a:gd name="connsiteX2" fmla="*/ 555620 w 857784"/>
              <a:gd name="connsiteY2" fmla="*/ 230579 h 589338"/>
              <a:gd name="connsiteX3" fmla="*/ 0 w 857784"/>
              <a:gd name="connsiteY3" fmla="*/ 0 h 589338"/>
              <a:gd name="connsiteX0" fmla="*/ 21716 w 857784"/>
              <a:gd name="connsiteY0" fmla="*/ 589338 h 589338"/>
              <a:gd name="connsiteX1" fmla="*/ 837026 w 857784"/>
              <a:gd name="connsiteY1" fmla="*/ 403498 h 589338"/>
              <a:gd name="connsiteX2" fmla="*/ 555620 w 857784"/>
              <a:gd name="connsiteY2" fmla="*/ 230579 h 589338"/>
              <a:gd name="connsiteX3" fmla="*/ 0 w 857784"/>
              <a:gd name="connsiteY3" fmla="*/ 0 h 589338"/>
              <a:gd name="connsiteX0" fmla="*/ 21716 w 857784"/>
              <a:gd name="connsiteY0" fmla="*/ 589338 h 589338"/>
              <a:gd name="connsiteX1" fmla="*/ 837026 w 857784"/>
              <a:gd name="connsiteY1" fmla="*/ 403498 h 589338"/>
              <a:gd name="connsiteX2" fmla="*/ 555620 w 857784"/>
              <a:gd name="connsiteY2" fmla="*/ 230579 h 589338"/>
              <a:gd name="connsiteX3" fmla="*/ 0 w 857784"/>
              <a:gd name="connsiteY3" fmla="*/ 0 h 589338"/>
              <a:gd name="connsiteX0" fmla="*/ 21716 w 860586"/>
              <a:gd name="connsiteY0" fmla="*/ 589338 h 589338"/>
              <a:gd name="connsiteX1" fmla="*/ 837026 w 860586"/>
              <a:gd name="connsiteY1" fmla="*/ 403498 h 589338"/>
              <a:gd name="connsiteX2" fmla="*/ 555620 w 860586"/>
              <a:gd name="connsiteY2" fmla="*/ 230579 h 589338"/>
              <a:gd name="connsiteX3" fmla="*/ 0 w 860586"/>
              <a:gd name="connsiteY3" fmla="*/ 0 h 589338"/>
              <a:gd name="connsiteX0" fmla="*/ 21716 w 860586"/>
              <a:gd name="connsiteY0" fmla="*/ 589338 h 589338"/>
              <a:gd name="connsiteX1" fmla="*/ 837027 w 860586"/>
              <a:gd name="connsiteY1" fmla="*/ 404900 h 589338"/>
              <a:gd name="connsiteX2" fmla="*/ 555620 w 860586"/>
              <a:gd name="connsiteY2" fmla="*/ 230579 h 589338"/>
              <a:gd name="connsiteX3" fmla="*/ 0 w 860586"/>
              <a:gd name="connsiteY3" fmla="*/ 0 h 589338"/>
              <a:gd name="connsiteX0" fmla="*/ 21716 w 837106"/>
              <a:gd name="connsiteY0" fmla="*/ 589338 h 589338"/>
              <a:gd name="connsiteX1" fmla="*/ 837027 w 837106"/>
              <a:gd name="connsiteY1" fmla="*/ 404900 h 589338"/>
              <a:gd name="connsiteX2" fmla="*/ 555620 w 837106"/>
              <a:gd name="connsiteY2" fmla="*/ 230579 h 589338"/>
              <a:gd name="connsiteX3" fmla="*/ 0 w 837106"/>
              <a:gd name="connsiteY3" fmla="*/ 0 h 589338"/>
              <a:gd name="connsiteX0" fmla="*/ 21716 w 865236"/>
              <a:gd name="connsiteY0" fmla="*/ 589338 h 589338"/>
              <a:gd name="connsiteX1" fmla="*/ 837027 w 865236"/>
              <a:gd name="connsiteY1" fmla="*/ 404900 h 589338"/>
              <a:gd name="connsiteX2" fmla="*/ 584345 w 865236"/>
              <a:gd name="connsiteY2" fmla="*/ 231982 h 589338"/>
              <a:gd name="connsiteX3" fmla="*/ 0 w 865236"/>
              <a:gd name="connsiteY3" fmla="*/ 0 h 589338"/>
              <a:gd name="connsiteX0" fmla="*/ 21716 w 862534"/>
              <a:gd name="connsiteY0" fmla="*/ 589338 h 589338"/>
              <a:gd name="connsiteX1" fmla="*/ 837027 w 862534"/>
              <a:gd name="connsiteY1" fmla="*/ 404900 h 589338"/>
              <a:gd name="connsiteX2" fmla="*/ 584345 w 862534"/>
              <a:gd name="connsiteY2" fmla="*/ 231982 h 589338"/>
              <a:gd name="connsiteX3" fmla="*/ 0 w 862534"/>
              <a:gd name="connsiteY3" fmla="*/ 0 h 589338"/>
              <a:gd name="connsiteX0" fmla="*/ 21716 w 862534"/>
              <a:gd name="connsiteY0" fmla="*/ 589338 h 589338"/>
              <a:gd name="connsiteX1" fmla="*/ 837027 w 862534"/>
              <a:gd name="connsiteY1" fmla="*/ 404900 h 589338"/>
              <a:gd name="connsiteX2" fmla="*/ 584345 w 862534"/>
              <a:gd name="connsiteY2" fmla="*/ 231982 h 589338"/>
              <a:gd name="connsiteX3" fmla="*/ 0 w 862534"/>
              <a:gd name="connsiteY3" fmla="*/ 0 h 589338"/>
              <a:gd name="connsiteX0" fmla="*/ 21716 w 897685"/>
              <a:gd name="connsiteY0" fmla="*/ 589338 h 589338"/>
              <a:gd name="connsiteX1" fmla="*/ 875327 w 897685"/>
              <a:gd name="connsiteY1" fmla="*/ 432949 h 589338"/>
              <a:gd name="connsiteX2" fmla="*/ 584345 w 897685"/>
              <a:gd name="connsiteY2" fmla="*/ 231982 h 589338"/>
              <a:gd name="connsiteX3" fmla="*/ 0 w 897685"/>
              <a:gd name="connsiteY3" fmla="*/ 0 h 589338"/>
              <a:gd name="connsiteX0" fmla="*/ 21716 w 884413"/>
              <a:gd name="connsiteY0" fmla="*/ 589338 h 589338"/>
              <a:gd name="connsiteX1" fmla="*/ 860963 w 884413"/>
              <a:gd name="connsiteY1" fmla="*/ 414016 h 589338"/>
              <a:gd name="connsiteX2" fmla="*/ 584345 w 884413"/>
              <a:gd name="connsiteY2" fmla="*/ 231982 h 589338"/>
              <a:gd name="connsiteX3" fmla="*/ 0 w 884413"/>
              <a:gd name="connsiteY3" fmla="*/ 0 h 589338"/>
              <a:gd name="connsiteX0" fmla="*/ 21716 w 863312"/>
              <a:gd name="connsiteY0" fmla="*/ 589338 h 589338"/>
              <a:gd name="connsiteX1" fmla="*/ 860963 w 863312"/>
              <a:gd name="connsiteY1" fmla="*/ 414016 h 589338"/>
              <a:gd name="connsiteX2" fmla="*/ 584345 w 863312"/>
              <a:gd name="connsiteY2" fmla="*/ 231982 h 589338"/>
              <a:gd name="connsiteX3" fmla="*/ 0 w 863312"/>
              <a:gd name="connsiteY3" fmla="*/ 0 h 589338"/>
              <a:gd name="connsiteX0" fmla="*/ 136614 w 978210"/>
              <a:gd name="connsiteY0" fmla="*/ 591441 h 591441"/>
              <a:gd name="connsiteX1" fmla="*/ 975861 w 978210"/>
              <a:gd name="connsiteY1" fmla="*/ 416119 h 591441"/>
              <a:gd name="connsiteX2" fmla="*/ 699243 w 978210"/>
              <a:gd name="connsiteY2" fmla="*/ 234085 h 591441"/>
              <a:gd name="connsiteX3" fmla="*/ 0 w 978210"/>
              <a:gd name="connsiteY3" fmla="*/ 0 h 591441"/>
              <a:gd name="connsiteX0" fmla="*/ 79165 w 920761"/>
              <a:gd name="connsiteY0" fmla="*/ 568300 h 568300"/>
              <a:gd name="connsiteX1" fmla="*/ 918412 w 920761"/>
              <a:gd name="connsiteY1" fmla="*/ 392978 h 568300"/>
              <a:gd name="connsiteX2" fmla="*/ 641794 w 920761"/>
              <a:gd name="connsiteY2" fmla="*/ 210944 h 568300"/>
              <a:gd name="connsiteX3" fmla="*/ 0 w 920761"/>
              <a:gd name="connsiteY3" fmla="*/ 0 h 568300"/>
              <a:gd name="connsiteX0" fmla="*/ 79165 w 920761"/>
              <a:gd name="connsiteY0" fmla="*/ 568300 h 568300"/>
              <a:gd name="connsiteX1" fmla="*/ 918412 w 920761"/>
              <a:gd name="connsiteY1" fmla="*/ 392978 h 568300"/>
              <a:gd name="connsiteX2" fmla="*/ 641794 w 920761"/>
              <a:gd name="connsiteY2" fmla="*/ 210944 h 568300"/>
              <a:gd name="connsiteX3" fmla="*/ 0 w 920761"/>
              <a:gd name="connsiteY3" fmla="*/ 0 h 568300"/>
              <a:gd name="connsiteX0" fmla="*/ 79165 w 920761"/>
              <a:gd name="connsiteY0" fmla="*/ 568300 h 568300"/>
              <a:gd name="connsiteX1" fmla="*/ 918412 w 920761"/>
              <a:gd name="connsiteY1" fmla="*/ 392978 h 568300"/>
              <a:gd name="connsiteX2" fmla="*/ 641794 w 920761"/>
              <a:gd name="connsiteY2" fmla="*/ 210944 h 568300"/>
              <a:gd name="connsiteX3" fmla="*/ 0 w 920761"/>
              <a:gd name="connsiteY3" fmla="*/ 0 h 568300"/>
              <a:gd name="connsiteX0" fmla="*/ 79165 w 837187"/>
              <a:gd name="connsiteY0" fmla="*/ 568300 h 568300"/>
              <a:gd name="connsiteX1" fmla="*/ 832238 w 837187"/>
              <a:gd name="connsiteY1" fmla="*/ 376149 h 568300"/>
              <a:gd name="connsiteX2" fmla="*/ 641794 w 837187"/>
              <a:gd name="connsiteY2" fmla="*/ 210944 h 568300"/>
              <a:gd name="connsiteX3" fmla="*/ 0 w 837187"/>
              <a:gd name="connsiteY3" fmla="*/ 0 h 568300"/>
              <a:gd name="connsiteX0" fmla="*/ 0 w 758022"/>
              <a:gd name="connsiteY0" fmla="*/ 570404 h 570404"/>
              <a:gd name="connsiteX1" fmla="*/ 753073 w 758022"/>
              <a:gd name="connsiteY1" fmla="*/ 378253 h 570404"/>
              <a:gd name="connsiteX2" fmla="*/ 562629 w 758022"/>
              <a:gd name="connsiteY2" fmla="*/ 213048 h 570404"/>
              <a:gd name="connsiteX3" fmla="*/ 7008 w 758022"/>
              <a:gd name="connsiteY3" fmla="*/ 0 h 570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58022" h="570404">
                <a:moveTo>
                  <a:pt x="0" y="570404"/>
                </a:moveTo>
                <a:cubicBezTo>
                  <a:pt x="395826" y="566749"/>
                  <a:pt x="731113" y="452538"/>
                  <a:pt x="753073" y="378253"/>
                </a:cubicBezTo>
                <a:cubicBezTo>
                  <a:pt x="775033" y="303968"/>
                  <a:pt x="726071" y="279363"/>
                  <a:pt x="562629" y="213048"/>
                </a:cubicBezTo>
                <a:cubicBezTo>
                  <a:pt x="406148" y="153953"/>
                  <a:pt x="230513" y="75224"/>
                  <a:pt x="7008" y="0"/>
                </a:cubicBezTo>
              </a:path>
            </a:pathLst>
          </a:custGeom>
          <a:noFill/>
          <a:ln w="12700" cap="flat" cmpd="sng" algn="ctr">
            <a:solidFill>
              <a:srgbClr val="CC00FF"/>
            </a:solidFill>
            <a:prstDash val="dash"/>
            <a:round/>
            <a:headEnd type="none" w="med" len="med"/>
            <a:tailEnd type="triangl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1506944" y="2224894"/>
                <a:ext cx="718402" cy="33419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sSub>
                        <m:sSubPr>
                          <m:ctrlPr>
                            <a:rPr lang="nb-NO" sz="2000" b="0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sSub>
                            <m:sSubPr>
                              <m:ctrlPr>
                                <a:rPr lang="nb-NO" sz="2000" b="0" i="1" smtClean="0">
                                  <a:solidFill>
                                    <a:schemeClr val="accent5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 sz="2000" b="0" i="0" smtClean="0">
                                  <a:solidFill>
                                    <a:schemeClr val="accent5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CA</m:t>
                              </m:r>
                            </m:e>
                            <m:sub>
                              <m:r>
                                <a:rPr lang="nb-NO" sz="2000" b="0" i="1" smtClean="0">
                                  <a:solidFill>
                                    <a:schemeClr val="accent5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b>
                      </m:sSub>
                    </m:oMath>
                  </m:oMathPara>
                </a14:m>
                <a:endParaRPr lang="en-US" sz="2000" b="0" dirty="0" smtClean="0">
                  <a:solidFill>
                    <a:schemeClr val="accent5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6944" y="2224894"/>
                <a:ext cx="718402" cy="334194"/>
              </a:xfrm>
              <a:prstGeom prst="rect">
                <a:avLst/>
              </a:prstGeom>
              <a:blipFill>
                <a:blip r:embed="rId22"/>
                <a:stretch>
                  <a:fillRect l="-3390" b="-145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1106591" y="2920297"/>
                <a:ext cx="219162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b="1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if</a:t>
                </a:r>
                <a:r>
                  <a:rPr lang="en-US" b="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Vrfy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  <m:sSub>
                          <m:sSubPr>
                            <m:ctrlPr>
                              <a:rPr lang="nb-NO" b="0" i="1" smtClean="0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nb-NO" b="0" i="1" smtClean="0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</a:rPr>
                              <m:t>𝐵</m:t>
                            </m:r>
                          </m:sub>
                        </m:s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,…,</m:t>
                        </m:r>
                        <m:r>
                          <a:rPr lang="nb-NO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b="0" dirty="0" smtClean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6591" y="2920297"/>
                <a:ext cx="2191626" cy="276999"/>
              </a:xfrm>
              <a:prstGeom prst="rect">
                <a:avLst/>
              </a:prstGeom>
              <a:blipFill>
                <a:blip r:embed="rId17"/>
                <a:stretch>
                  <a:fillRect l="-6685" t="-31111" r="-836" b="-5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1508973" y="3241171"/>
                <a:ext cx="2661626" cy="33162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b="1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and</a:t>
                </a:r>
                <a:r>
                  <a:rPr lang="en-US" b="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Vrfy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solidFill>
                              <a:schemeClr val="accent5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  <m:sSub>
                          <m:sSubPr>
                            <m:ctrlPr>
                              <a:rPr lang="nb-NO" b="0" i="1" smtClean="0">
                                <a:solidFill>
                                  <a:schemeClr val="accent5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solidFill>
                                  <a:schemeClr val="accent5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sSub>
                              <m:sSubPr>
                                <m:ctrlPr>
                                  <a:rPr lang="nb-NO" b="0" i="1" smtClean="0">
                                    <a:solidFill>
                                      <a:schemeClr val="accent5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nb-NO" b="0" i="0" smtClean="0">
                                    <a:solidFill>
                                      <a:schemeClr val="accent5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CA</m:t>
                                </m:r>
                              </m:e>
                              <m:sub>
                                <m:r>
                                  <a:rPr lang="nb-NO" b="0" i="1" smtClean="0">
                                    <a:solidFill>
                                      <a:schemeClr val="accent5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sub>
                        </m:s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,…,</m:t>
                        </m:r>
                        <m:r>
                          <a:rPr lang="nb-NO" b="0" i="1" smtClean="0">
                            <a:solidFill>
                              <a:schemeClr val="accent5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b="0" dirty="0" smtClean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8973" y="3241171"/>
                <a:ext cx="2661626" cy="331629"/>
              </a:xfrm>
              <a:prstGeom prst="rect">
                <a:avLst/>
              </a:prstGeom>
              <a:blipFill>
                <a:blip r:embed="rId18"/>
                <a:stretch>
                  <a:fillRect l="-5505" t="-20370" r="-229" b="-296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1830753" y="3595057"/>
                <a:ext cx="2661626" cy="33162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b="1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and</a:t>
                </a:r>
                <a:r>
                  <a:rPr lang="en-US" b="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Vrfy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solidFill>
                              <a:srgbClr val="CC00FF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  <m:sSub>
                          <m:sSubPr>
                            <m:ctrlPr>
                              <a:rPr lang="nb-NO" b="0" i="1" smtClean="0">
                                <a:solidFill>
                                  <a:srgbClr val="CC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solidFill>
                                  <a:srgbClr val="CC00FF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sSub>
                              <m:sSubPr>
                                <m:ctrlPr>
                                  <a:rPr lang="nb-NO" b="0" i="1" smtClean="0">
                                    <a:solidFill>
                                      <a:srgbClr val="CC00FF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nb-NO" b="0" i="0" smtClean="0">
                                    <a:solidFill>
                                      <a:srgbClr val="CC00FF"/>
                                    </a:solidFill>
                                    <a:latin typeface="Cambria Math" panose="02040503050406030204" pitchFamily="18" charset="0"/>
                                  </a:rPr>
                                  <m:t>CA</m:t>
                                </m:r>
                              </m:e>
                              <m:sub>
                                <m:r>
                                  <a:rPr lang="nb-NO" b="0" i="1" smtClean="0">
                                    <a:solidFill>
                                      <a:srgbClr val="CC00FF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sub>
                        </m:s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,…,</m:t>
                        </m:r>
                        <m:r>
                          <a:rPr lang="nb-NO" b="0" i="1" smtClean="0">
                            <a:solidFill>
                              <a:srgbClr val="CC00FF"/>
                            </a:solidFill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b="0" dirty="0" smtClean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0753" y="3595057"/>
                <a:ext cx="2661626" cy="331629"/>
              </a:xfrm>
              <a:prstGeom prst="rect">
                <a:avLst/>
              </a:prstGeom>
              <a:blipFill>
                <a:blip r:embed="rId23"/>
                <a:stretch>
                  <a:fillRect l="-5263" t="-20370" r="-229" b="-296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TextBox 48"/>
          <p:cNvSpPr txBox="1"/>
          <p:nvPr/>
        </p:nvSpPr>
        <p:spPr>
          <a:xfrm>
            <a:off x="1106591" y="4459178"/>
            <a:ext cx="997068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else</a:t>
            </a:r>
          </a:p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dirty="0" smtClean="0">
                <a:latin typeface="Cambria" panose="02040503050406030204" pitchFamily="18" charset="0"/>
                <a:ea typeface="Cambria" panose="02040503050406030204" pitchFamily="18" charset="0"/>
              </a:rPr>
              <a:t>        abort</a:t>
            </a:r>
            <a:endParaRPr lang="en-US" b="0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8217875" y="3642001"/>
                <a:ext cx="1021433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←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 smtClean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17875" y="3642001"/>
                <a:ext cx="1021433" cy="313291"/>
              </a:xfrm>
              <a:prstGeom prst="rect">
                <a:avLst/>
              </a:prstGeom>
              <a:blipFill>
                <a:blip r:embed="rId24"/>
                <a:stretch>
                  <a:fillRect l="-4762" r="-1190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7272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56" grpId="0" animBg="1"/>
      <p:bldP spid="57" grpId="0"/>
      <p:bldP spid="61" grpId="0" animBg="1"/>
      <p:bldP spid="43" grpId="0"/>
      <p:bldP spid="48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become an internet root CA?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 smtClean="0"/>
              <a:t>Need to prove yourself (trust)worthy to browser and OS vendors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 smtClean="0">
                <a:hlinkClick r:id="rId2"/>
              </a:rPr>
              <a:t>Microsoft Root Certificate Program</a:t>
            </a:r>
            <a:endParaRPr lang="en-US" sz="1600" dirty="0" smtClean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 smtClean="0">
                <a:hlinkClick r:id="rId3"/>
              </a:rPr>
              <a:t>Mozilla CA Certificate Program</a:t>
            </a:r>
            <a:endParaRPr lang="en-US" sz="1600" dirty="0" smtClean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 smtClean="0">
                <a:hlinkClick r:id="rId4"/>
              </a:rPr>
              <a:t>Apple Root Certificate Program</a:t>
            </a:r>
            <a:endParaRPr lang="en-US" sz="1600" dirty="0" smtClean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 smtClean="0">
                <a:hlinkClick r:id="rId5"/>
              </a:rPr>
              <a:t>Chrome Root CA Program</a:t>
            </a:r>
            <a:endParaRPr lang="en-US" sz="1600" dirty="0" smtClean="0"/>
          </a:p>
          <a:p>
            <a:pPr>
              <a:buFont typeface="Arial" panose="020B0604020202020204" pitchFamily="34" charset="0"/>
              <a:buChar char="•"/>
            </a:pPr>
            <a:endParaRPr lang="en-US" sz="1800" dirty="0" smtClean="0"/>
          </a:p>
          <a:p>
            <a:pPr>
              <a:buFont typeface="Arial" panose="020B0604020202020204" pitchFamily="34" charset="0"/>
              <a:buChar char="•"/>
            </a:pPr>
            <a:endParaRPr lang="en-US" sz="18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 smtClean="0"/>
              <a:t>Lot's of auditing and paperwork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dirty="0" smtClean="0"/>
          </a:p>
          <a:p>
            <a:pPr>
              <a:buFont typeface="Arial" panose="020B0604020202020204" pitchFamily="34" charset="0"/>
              <a:buChar char="•"/>
            </a:pPr>
            <a:endParaRPr lang="en-US" sz="18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 smtClean="0"/>
              <a:t>Many formal technical and non-technical security requirements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 smtClean="0"/>
              <a:t>CA/Browser forum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 smtClean="0">
                <a:hlinkClick r:id="rId6"/>
              </a:rPr>
              <a:t>Baseline Requirements v1.7.3</a:t>
            </a:r>
            <a:endParaRPr lang="en-US" sz="1600" dirty="0" smtClean="0"/>
          </a:p>
          <a:p>
            <a:pPr>
              <a:buFont typeface="Arial" panose="020B0604020202020204" pitchFamily="34" charset="0"/>
              <a:buChar char="•"/>
            </a:pPr>
            <a:endParaRPr lang="en-US" sz="1800" dirty="0" smtClean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 smtClean="0"/>
          </a:p>
          <a:p>
            <a:pPr marL="0" indent="0"/>
            <a:endParaRPr lang="en-US" sz="1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37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0477" y="3115481"/>
            <a:ext cx="1403854" cy="108012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85" t="28181" r="6911" b="28055"/>
          <a:stretch/>
        </p:blipFill>
        <p:spPr>
          <a:xfrm>
            <a:off x="8868308" y="4221089"/>
            <a:ext cx="1728192" cy="50405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1329" y="3072372"/>
            <a:ext cx="580806" cy="58080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3009" y="2173188"/>
            <a:ext cx="571322" cy="57132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5146" y="2004483"/>
            <a:ext cx="781752" cy="58631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0665" y="2565810"/>
            <a:ext cx="551529" cy="643087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7571" y="2225685"/>
            <a:ext cx="529129" cy="529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219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DigiNotar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23393" y="1027586"/>
            <a:ext cx="5040559" cy="5068415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sz="1800" dirty="0" smtClean="0"/>
          </a:p>
          <a:p>
            <a:pPr>
              <a:buFont typeface="Arial" panose="020B0604020202020204" pitchFamily="34" charset="0"/>
              <a:buChar char="•"/>
            </a:pPr>
            <a:endParaRPr lang="en-US" sz="1800" dirty="0" smtClean="0"/>
          </a:p>
          <a:p>
            <a:pPr>
              <a:buFont typeface="Arial" panose="020B0604020202020204" pitchFamily="34" charset="0"/>
              <a:buChar char="•"/>
            </a:pPr>
            <a:endParaRPr lang="en-US" sz="18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 smtClean="0"/>
              <a:t>Dutch root CA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 smtClean="0"/>
              <a:t>Lost control of their private signing key in 2011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 smtClean="0"/>
              <a:t>Fraudulent certificates issued for Gmail, Yahoo!, Mozilla, WordPress, …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 smtClean="0"/>
              <a:t>30 000 Iranian Gmail users targeted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38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3467" y="1216903"/>
            <a:ext cx="5914564" cy="255175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3467" y="4005064"/>
            <a:ext cx="5914564" cy="202578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343029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PKIs exist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3392" y="1027587"/>
            <a:ext cx="11137237" cy="817238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Organization PKIs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err="1" smtClean="0"/>
              <a:t>eduroam</a:t>
            </a: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39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29" t="14307" r="10294" b="12510"/>
          <a:stretch/>
        </p:blipFill>
        <p:spPr>
          <a:xfrm>
            <a:off x="1669575" y="4179169"/>
            <a:ext cx="986062" cy="829996"/>
          </a:xfrm>
          <a:prstGeom prst="rect">
            <a:avLst/>
          </a:prstGeom>
        </p:spPr>
      </p:pic>
      <p:pic>
        <p:nvPicPr>
          <p:cNvPr id="1026" name="Picture 2" descr="How to create Simple Wifi Access Point Finder Using Python ..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5760" y="4100453"/>
            <a:ext cx="866077" cy="866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Content Placeholder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0800" y="4432352"/>
            <a:ext cx="582851" cy="582851"/>
          </a:xfrm>
          <a:prstGeom prst="rect">
            <a:avLst/>
          </a:prstGeom>
          <a:ln/>
        </p:spPr>
      </p:pic>
      <p:pic>
        <p:nvPicPr>
          <p:cNvPr id="1034" name="Picture 10" descr="Event: reading of landy poems in Pashto at the University ...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5" t="22361" r="75267" b="64862"/>
          <a:stretch/>
        </p:blipFill>
        <p:spPr bwMode="auto">
          <a:xfrm>
            <a:off x="6312024" y="3746803"/>
            <a:ext cx="880944" cy="341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Straight Arrow Connector 10"/>
          <p:cNvCxnSpPr/>
          <p:nvPr/>
        </p:nvCxnSpPr>
        <p:spPr bwMode="auto">
          <a:xfrm>
            <a:off x="2351584" y="5301208"/>
            <a:ext cx="3960440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triangle" w="lg" len="lg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9" name="Content Placeholder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5434" y="5330963"/>
            <a:ext cx="460803" cy="460803"/>
          </a:xfrm>
          <a:prstGeom prst="rect">
            <a:avLst/>
          </a:prstGeom>
          <a:ln/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87047" y="2766915"/>
            <a:ext cx="713039" cy="984595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12024" y="4101869"/>
            <a:ext cx="713039" cy="984595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40008" y="1535104"/>
            <a:ext cx="713039" cy="98459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02505" y="4225441"/>
            <a:ext cx="713039" cy="984595"/>
          </a:xfrm>
          <a:prstGeom prst="rect">
            <a:avLst/>
          </a:prstGeom>
        </p:spPr>
      </p:pic>
      <p:pic>
        <p:nvPicPr>
          <p:cNvPr id="16" name="Content Placeholder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6193" y="4458851"/>
            <a:ext cx="582851" cy="582851"/>
          </a:xfrm>
          <a:prstGeom prst="rect">
            <a:avLst/>
          </a:prstGeom>
          <a:ln/>
        </p:spPr>
      </p:pic>
      <p:grpSp>
        <p:nvGrpSpPr>
          <p:cNvPr id="10" name="Group 9"/>
          <p:cNvGrpSpPr/>
          <p:nvPr/>
        </p:nvGrpSpPr>
        <p:grpSpPr>
          <a:xfrm>
            <a:off x="7820854" y="2117845"/>
            <a:ext cx="1200477" cy="524082"/>
            <a:chOff x="7820854" y="2117845"/>
            <a:chExt cx="1200477" cy="524082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20854" y="2191115"/>
              <a:ext cx="1200477" cy="450812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68208" y="2117845"/>
              <a:ext cx="192866" cy="128834"/>
            </a:xfrm>
            <a:prstGeom prst="rect">
              <a:avLst/>
            </a:prstGeom>
          </p:spPr>
        </p:pic>
      </p:grpSp>
      <p:pic>
        <p:nvPicPr>
          <p:cNvPr id="24" name="Picture 2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2344" y="1021798"/>
            <a:ext cx="1200477" cy="450812"/>
          </a:xfrm>
          <a:prstGeom prst="rect">
            <a:avLst/>
          </a:prstGeom>
        </p:spPr>
      </p:pic>
      <p:cxnSp>
        <p:nvCxnSpPr>
          <p:cNvPr id="26" name="Straight Arrow Connector 25"/>
          <p:cNvCxnSpPr/>
          <p:nvPr/>
        </p:nvCxnSpPr>
        <p:spPr bwMode="auto">
          <a:xfrm flipV="1">
            <a:off x="7872252" y="3573016"/>
            <a:ext cx="937387" cy="85329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accent6">
                <a:lumMod val="20000"/>
                <a:lumOff val="80000"/>
              </a:schemeClr>
            </a:solidFill>
            <a:prstDash val="solid"/>
            <a:round/>
            <a:headEnd type="triangle" w="lg" len="lg"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27" name="Content Placeholder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0634" y="2925234"/>
            <a:ext cx="582851" cy="582851"/>
          </a:xfrm>
          <a:prstGeom prst="rect">
            <a:avLst/>
          </a:prstGeom>
          <a:ln/>
        </p:spPr>
      </p:pic>
      <p:pic>
        <p:nvPicPr>
          <p:cNvPr id="30" name="Content Placeholder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6822" y="1652781"/>
            <a:ext cx="582851" cy="582851"/>
          </a:xfrm>
          <a:prstGeom prst="rect">
            <a:avLst/>
          </a:prstGeom>
          <a:ln/>
        </p:spPr>
      </p:pic>
      <p:cxnSp>
        <p:nvCxnSpPr>
          <p:cNvPr id="31" name="Straight Arrow Connector 30"/>
          <p:cNvCxnSpPr/>
          <p:nvPr/>
        </p:nvCxnSpPr>
        <p:spPr bwMode="auto">
          <a:xfrm flipV="1">
            <a:off x="9429309" y="2254334"/>
            <a:ext cx="937387" cy="85329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accent6">
                <a:lumMod val="20000"/>
                <a:lumOff val="80000"/>
              </a:schemeClr>
            </a:solidFill>
            <a:prstDash val="solid"/>
            <a:round/>
            <a:headEnd type="triangle" w="lg" len="lg"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2" name="Straight Arrow Connector 31"/>
          <p:cNvCxnSpPr/>
          <p:nvPr/>
        </p:nvCxnSpPr>
        <p:spPr bwMode="auto">
          <a:xfrm flipH="1" flipV="1">
            <a:off x="9210606" y="3585144"/>
            <a:ext cx="916815" cy="81066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accent6">
                <a:lumMod val="20000"/>
                <a:lumOff val="80000"/>
              </a:schemeClr>
            </a:solidFill>
            <a:prstDash val="solid"/>
            <a:round/>
            <a:headEnd type="triangle" w="lg" len="lg"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34" name="Group 33"/>
          <p:cNvGrpSpPr/>
          <p:nvPr/>
        </p:nvGrpSpPr>
        <p:grpSpPr>
          <a:xfrm>
            <a:off x="8809639" y="3805646"/>
            <a:ext cx="1336773" cy="354864"/>
            <a:chOff x="8252105" y="5572529"/>
            <a:chExt cx="1336773" cy="354864"/>
          </a:xfrm>
        </p:grpSpPr>
        <p:sp>
          <p:nvSpPr>
            <p:cNvPr id="33" name="Rectangle 32"/>
            <p:cNvSpPr/>
            <p:nvPr/>
          </p:nvSpPr>
          <p:spPr bwMode="auto">
            <a:xfrm>
              <a:off x="8300389" y="5572529"/>
              <a:ext cx="1288489" cy="354864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2105" y="5602828"/>
              <a:ext cx="1197458" cy="309061"/>
            </a:xfrm>
            <a:prstGeom prst="rect">
              <a:avLst/>
            </a:prstGeom>
          </p:spPr>
        </p:pic>
      </p:grpSp>
      <p:cxnSp>
        <p:nvCxnSpPr>
          <p:cNvPr id="38" name="Straight Arrow Connector 37"/>
          <p:cNvCxnSpPr/>
          <p:nvPr/>
        </p:nvCxnSpPr>
        <p:spPr bwMode="auto">
          <a:xfrm>
            <a:off x="4368798" y="6237312"/>
            <a:ext cx="1943226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triangle" w="lg" len="lg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7" name="Picture 3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6566" y="5209141"/>
            <a:ext cx="243840" cy="243840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2201" y="5161645"/>
            <a:ext cx="243840" cy="243840"/>
          </a:xfrm>
          <a:prstGeom prst="rect">
            <a:avLst/>
          </a:prstGeom>
        </p:spPr>
      </p:pic>
      <p:sp>
        <p:nvSpPr>
          <p:cNvPr id="42" name="TextBox 41"/>
          <p:cNvSpPr txBox="1"/>
          <p:nvPr/>
        </p:nvSpPr>
        <p:spPr>
          <a:xfrm>
            <a:off x="3656931" y="5422866"/>
            <a:ext cx="698909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dirty="0" smtClean="0"/>
              <a:t>TLS + </a:t>
            </a:r>
          </a:p>
        </p:txBody>
      </p:sp>
      <p:pic>
        <p:nvPicPr>
          <p:cNvPr id="43" name="Picture 4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8112" y="5920787"/>
            <a:ext cx="243840" cy="24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3399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431704" y="5100738"/>
            <a:ext cx="5400600" cy="1120097"/>
          </a:xfrm>
        </p:spPr>
        <p:txBody>
          <a:bodyPr/>
          <a:lstStyle/>
          <a:p>
            <a:pPr algn="ctr"/>
            <a:r>
              <a:rPr lang="en-US" sz="2800" b="1" dirty="0" smtClean="0"/>
              <a:t>End of Part II</a:t>
            </a:r>
          </a:p>
          <a:p>
            <a:pPr algn="ctr"/>
            <a:r>
              <a:rPr lang="en-US" sz="2800" b="1" dirty="0" smtClean="0"/>
              <a:t>(Asymmetric crypto)</a:t>
            </a:r>
            <a:endParaRPr lang="en-US" sz="28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1704638" y="6386513"/>
            <a:ext cx="487362" cy="325437"/>
          </a:xfrm>
        </p:spPr>
        <p:txBody>
          <a:bodyPr/>
          <a:lstStyle/>
          <a:p>
            <a:fld id="{F6590AF8-4F64-4D1C-B3C4-F65976908F52}" type="slidenum">
              <a:rPr lang="en-US" smtClean="0"/>
              <a:pPr/>
              <a:t>40</a:t>
            </a:fld>
            <a:endParaRPr lang="en-US" dirty="0"/>
          </a:p>
        </p:txBody>
      </p:sp>
      <p:grpSp>
        <p:nvGrpSpPr>
          <p:cNvPr id="35" name="Group 34"/>
          <p:cNvGrpSpPr>
            <a:grpSpLocks noChangeAspect="1"/>
          </p:cNvGrpSpPr>
          <p:nvPr/>
        </p:nvGrpSpPr>
        <p:grpSpPr>
          <a:xfrm>
            <a:off x="4367808" y="1412776"/>
            <a:ext cx="5509220" cy="3228415"/>
            <a:chOff x="3467100" y="1195923"/>
            <a:chExt cx="8165503" cy="4785002"/>
          </a:xfrm>
        </p:grpSpPr>
        <p:grpSp>
          <p:nvGrpSpPr>
            <p:cNvPr id="21" name="Group 20"/>
            <p:cNvGrpSpPr/>
            <p:nvPr/>
          </p:nvGrpSpPr>
          <p:grpSpPr>
            <a:xfrm>
              <a:off x="3897284" y="1195923"/>
              <a:ext cx="4052392" cy="4785002"/>
              <a:chOff x="4832232" y="561256"/>
              <a:chExt cx="4052392" cy="4785002"/>
            </a:xfrm>
          </p:grpSpPr>
          <p:pic>
            <p:nvPicPr>
              <p:cNvPr id="22" name="Picture 21"/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8648" t="344" r="-196" b="13191"/>
              <a:stretch/>
            </p:blipFill>
            <p:spPr>
              <a:xfrm>
                <a:off x="4832232" y="561256"/>
                <a:ext cx="4052392" cy="4785002"/>
              </a:xfrm>
              <a:prstGeom prst="rect">
                <a:avLst/>
              </a:prstGeom>
            </p:spPr>
          </p:pic>
          <p:sp>
            <p:nvSpPr>
              <p:cNvPr id="23" name="Rectangle 22"/>
              <p:cNvSpPr/>
              <p:nvPr/>
            </p:nvSpPr>
            <p:spPr bwMode="auto">
              <a:xfrm>
                <a:off x="6527035" y="5089084"/>
                <a:ext cx="238125" cy="257174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600" b="1" dirty="0"/>
              </a:p>
            </p:txBody>
          </p:sp>
        </p:grpSp>
        <p:cxnSp>
          <p:nvCxnSpPr>
            <p:cNvPr id="24" name="Straight Connector 23"/>
            <p:cNvCxnSpPr/>
            <p:nvPr/>
          </p:nvCxnSpPr>
          <p:spPr bwMode="auto">
            <a:xfrm flipV="1">
              <a:off x="3467100" y="1524000"/>
              <a:ext cx="4387850" cy="370205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5" name="Flowchart: Connector 24"/>
            <p:cNvSpPr>
              <a:spLocks noChangeAspect="1"/>
            </p:cNvSpPr>
            <p:nvPr/>
          </p:nvSpPr>
          <p:spPr bwMode="auto">
            <a:xfrm>
              <a:off x="4332182" y="4375297"/>
              <a:ext cx="144000" cy="144000"/>
            </a:xfrm>
            <a:prstGeom prst="flowChartConnector">
              <a:avLst/>
            </a:prstGeom>
            <a:solidFill>
              <a:schemeClr val="tx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600" b="1" dirty="0"/>
            </a:p>
          </p:txBody>
        </p:sp>
        <p:sp>
          <p:nvSpPr>
            <p:cNvPr id="26" name="Flowchart: Connector 25"/>
            <p:cNvSpPr>
              <a:spLocks noChangeAspect="1"/>
            </p:cNvSpPr>
            <p:nvPr/>
          </p:nvSpPr>
          <p:spPr bwMode="auto">
            <a:xfrm>
              <a:off x="7153296" y="1991628"/>
              <a:ext cx="144000" cy="144000"/>
            </a:xfrm>
            <a:prstGeom prst="flowChartConnector">
              <a:avLst/>
            </a:prstGeom>
            <a:solidFill>
              <a:schemeClr val="tx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600" b="1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TextBox 26"/>
                <p:cNvSpPr txBox="1"/>
                <p:nvPr/>
              </p:nvSpPr>
              <p:spPr>
                <a:xfrm>
                  <a:off x="7225296" y="1942037"/>
                  <a:ext cx="474324" cy="50178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oMath>
                    </m:oMathPara>
                  </a14:m>
                  <a:endParaRPr lang="en-US" sz="1600" dirty="0" smtClean="0"/>
                </a:p>
              </p:txBody>
            </p:sp>
          </mc:Choice>
          <mc:Fallback xmlns="">
            <p:sp>
              <p:nvSpPr>
                <p:cNvPr id="27" name="TextBox 2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25296" y="1942037"/>
                  <a:ext cx="474324" cy="501789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TextBox 27"/>
                <p:cNvSpPr txBox="1"/>
                <p:nvPr/>
              </p:nvSpPr>
              <p:spPr>
                <a:xfrm>
                  <a:off x="3920353" y="4144464"/>
                  <a:ext cx="474324" cy="50178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oMath>
                    </m:oMathPara>
                  </a14:m>
                  <a:endParaRPr lang="en-US" sz="1600" dirty="0" smtClean="0"/>
                </a:p>
              </p:txBody>
            </p:sp>
          </mc:Choice>
          <mc:Fallback xmlns="">
            <p:sp>
              <p:nvSpPr>
                <p:cNvPr id="28" name="TextBox 2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20353" y="4144464"/>
                  <a:ext cx="474324" cy="501789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 b="-714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9" name="Straight Connector 28"/>
            <p:cNvCxnSpPr/>
            <p:nvPr/>
          </p:nvCxnSpPr>
          <p:spPr bwMode="auto">
            <a:xfrm flipV="1">
              <a:off x="6256275" y="1471613"/>
              <a:ext cx="0" cy="4380725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accent2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0" name="Flowchart: Connector 29"/>
            <p:cNvSpPr>
              <a:spLocks noChangeAspect="1"/>
            </p:cNvSpPr>
            <p:nvPr/>
          </p:nvSpPr>
          <p:spPr bwMode="auto">
            <a:xfrm>
              <a:off x="6184275" y="2802397"/>
              <a:ext cx="144000" cy="144000"/>
            </a:xfrm>
            <a:prstGeom prst="flowChartConnector">
              <a:avLst/>
            </a:prstGeom>
            <a:solidFill>
              <a:schemeClr val="tx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600" b="1" dirty="0"/>
            </a:p>
          </p:txBody>
        </p:sp>
        <p:sp>
          <p:nvSpPr>
            <p:cNvPr id="31" name="Flowchart: Connector 30"/>
            <p:cNvSpPr>
              <a:spLocks noChangeAspect="1"/>
            </p:cNvSpPr>
            <p:nvPr/>
          </p:nvSpPr>
          <p:spPr bwMode="auto">
            <a:xfrm>
              <a:off x="6184275" y="4542459"/>
              <a:ext cx="144000" cy="144000"/>
            </a:xfrm>
            <a:prstGeom prst="flowChartConnector">
              <a:avLst/>
            </a:prstGeom>
            <a:solidFill>
              <a:schemeClr val="tx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600" b="1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TextBox 31"/>
                <p:cNvSpPr txBox="1"/>
                <p:nvPr/>
              </p:nvSpPr>
              <p:spPr>
                <a:xfrm>
                  <a:off x="6353623" y="4153469"/>
                  <a:ext cx="1108837" cy="50178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oMath>
                    </m:oMathPara>
                  </a14:m>
                  <a:endParaRPr lang="en-US" sz="1600" dirty="0" smtClean="0"/>
                </a:p>
              </p:txBody>
            </p:sp>
          </mc:Choice>
          <mc:Fallback xmlns="">
            <p:sp>
              <p:nvSpPr>
                <p:cNvPr id="32" name="TextBox 3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53623" y="4153469"/>
                  <a:ext cx="1108837" cy="501789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 b="-714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TextBox 32"/>
                <p:cNvSpPr txBox="1"/>
                <p:nvPr/>
              </p:nvSpPr>
              <p:spPr>
                <a:xfrm>
                  <a:off x="8601726" y="2223575"/>
                  <a:ext cx="3030877" cy="50178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p>
                          <m:sSup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𝑎𝑥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oMath>
                    </m:oMathPara>
                  </a14:m>
                  <a:endParaRPr lang="en-US" sz="1600" dirty="0" smtClean="0"/>
                </a:p>
              </p:txBody>
            </p:sp>
          </mc:Choice>
          <mc:Fallback xmlns="">
            <p:sp>
              <p:nvSpPr>
                <p:cNvPr id="33" name="TextBox 3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01726" y="2223575"/>
                  <a:ext cx="3030877" cy="501789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b="-535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TextBox 33"/>
                <p:cNvSpPr txBox="1"/>
                <p:nvPr/>
              </p:nvSpPr>
              <p:spPr>
                <a:xfrm>
                  <a:off x="8601726" y="2810004"/>
                  <a:ext cx="2085657" cy="50178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∈</m:t>
                        </m:r>
                        <m:r>
                          <a:rPr lang="nb-NO" sz="1600" b="1" i="1" smtClean="0">
                            <a:latin typeface="Cambria Math" panose="02040503050406030204" pitchFamily="18" charset="0"/>
                          </a:rPr>
                          <m:t>𝑹</m:t>
                        </m:r>
                      </m:oMath>
                    </m:oMathPara>
                  </a14:m>
                  <a:endParaRPr lang="en-US" sz="1600" dirty="0" smtClean="0"/>
                </a:p>
              </p:txBody>
            </p:sp>
          </mc:Choice>
          <mc:Fallback xmlns="">
            <p:sp>
              <p:nvSpPr>
                <p:cNvPr id="34" name="TextBox 3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01726" y="2810004"/>
                  <a:ext cx="2085657" cy="501789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b="-535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981758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asymmetric cryptography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Placeholder 4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3993674985"/>
                  </p:ext>
                </p:extLst>
              </p:nvPr>
            </p:nvGraphicFramePr>
            <p:xfrm>
              <a:off x="623392" y="840287"/>
              <a:ext cx="11233248" cy="3300667"/>
            </p:xfrm>
            <a:graphic>
              <a:graphicData uri="http://schemas.openxmlformats.org/drawingml/2006/table">
                <a:tbl>
                  <a:tblPr firstRow="1" bandRow="1">
                    <a:tableStyleId>{85BE263C-DBD7-4A20-BB59-AAB30ACAA65A}</a:tableStyleId>
                  </a:tblPr>
                  <a:tblGrid>
                    <a:gridCol w="158417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3384376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3384376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008112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872208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Primitive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400" dirty="0" smtClean="0"/>
                            <a:t>Functionality</a:t>
                          </a:r>
                          <a:r>
                            <a:rPr lang="en-US" sz="1400" baseline="0" dirty="0" smtClean="0"/>
                            <a:t> </a:t>
                          </a:r>
                          <a:r>
                            <a:rPr lang="en-US" sz="1400" dirty="0" smtClean="0"/>
                            <a:t>+ syntax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Hardness assumption / security</a:t>
                          </a:r>
                          <a:r>
                            <a:rPr lang="en-US" sz="1400" baseline="0" dirty="0" smtClean="0"/>
                            <a:t> goal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Acronym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Examples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1400" dirty="0" err="1" smtClean="0"/>
                            <a:t>Diffie</a:t>
                          </a:r>
                          <a:r>
                            <a:rPr lang="en-US" sz="1400" dirty="0" smtClean="0"/>
                            <a:t>-Hellman 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nb-NO" sz="1400" dirty="0" smtClean="0"/>
                            <a:t>Derive shared value</a:t>
                          </a:r>
                          <a:r>
                            <a:rPr lang="nb-NO" sz="1400" baseline="0" dirty="0" smtClean="0"/>
                            <a:t> (key)</a:t>
                          </a:r>
                          <a:r>
                            <a:rPr lang="nb-NO" sz="1400" dirty="0" smtClean="0"/>
                            <a:t> in a </a:t>
                          </a:r>
                          <a:br>
                            <a:rPr lang="nb-NO" sz="1400" dirty="0" smtClean="0"/>
                          </a:br>
                          <a:r>
                            <a:rPr lang="nb-NO" sz="1400" dirty="0" smtClean="0"/>
                            <a:t>cyclic group</a:t>
                          </a:r>
                          <a:br>
                            <a:rPr lang="nb-NO" sz="1400" dirty="0" smtClean="0"/>
                          </a:b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sSup>
                                      <m:sSupPr>
                                        <m:ctrlPr>
                                          <a:rPr lang="nb-NO" sz="14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nb-NO" sz="1400" b="0" i="1" smtClean="0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𝐴</m:t>
                                        </m:r>
                                      </m:e>
                                      <m:sup>
                                        <m:r>
                                          <a:rPr lang="nb-NO" sz="1400" b="0" i="1" smtClean="0">
                                            <a:solidFill>
                                              <a:schemeClr val="accent6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𝑏</m:t>
                                        </m:r>
                                      </m:sup>
                                    </m:sSup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= </m:t>
                                    </m:r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𝑔</m:t>
                                    </m:r>
                                  </m:e>
                                  <m:sup>
                                    <m:r>
                                      <a:rPr lang="nb-NO" sz="14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chemeClr val="accent6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sup>
                                </m:sSup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p>
                                  <m:sSup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nb-NO" sz="1400" b="0" i="1" smtClean="0">
                                        <a:solidFill>
                                          <a:schemeClr val="accent6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𝐵</m:t>
                                    </m:r>
                                  </m:e>
                                  <m:sup>
                                    <m:r>
                                      <a:rPr lang="nb-NO" sz="14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dirty="0" smtClean="0"/>
                            <a:t>Discrete logarithm (DLOG)</a:t>
                          </a: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dirty="0" err="1" smtClean="0"/>
                            <a:t>Diffie</a:t>
                          </a:r>
                          <a:r>
                            <a:rPr lang="en-US" sz="1400" dirty="0" smtClean="0"/>
                            <a:t>-Hellman (DH)</a:t>
                          </a: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Decisional</a:t>
                          </a:r>
                          <a:r>
                            <a:rPr lang="en-US" sz="1400" baseline="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</a:t>
                          </a:r>
                          <a:r>
                            <a:rPr lang="en-US" sz="1400" baseline="0" dirty="0" err="1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Diffie</a:t>
                          </a:r>
                          <a:r>
                            <a:rPr lang="en-US" sz="1400" baseline="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-Hellman (DDH)</a:t>
                          </a:r>
                          <a:endParaRPr lang="en-US" sz="1400" dirty="0" smtClean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PRF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nb-NO" sz="1400" b="1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sz="1400" b="1" i="1" smtClean="0">
                                          <a:latin typeface="Cambria Math" panose="02040503050406030204" pitchFamily="18" charset="0"/>
                                        </a:rPr>
                                        <m:t>𝒁</m:t>
                                      </m:r>
                                    </m:e>
                                    <m:sub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sub>
                                    <m:sup>
                                      <m:r>
                                        <a:rPr lang="nb-NO" sz="1400" b="1" i="1" smtClean="0"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bSup>
                                  <m:r>
                                    <a:rPr lang="nb-NO" sz="1400" b="1" i="1" smtClean="0">
                                      <a:latin typeface="Cambria Math" panose="02040503050406030204" pitchFamily="18" charset="0"/>
                                    </a:rPr>
                                    <m:t>,⋅</m:t>
                                  </m:r>
                                </m:e>
                              </m:d>
                              <m:r>
                                <a:rPr lang="nb-NO" sz="1400" b="0" i="0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oMath>
                          </a14:m>
                          <a:r>
                            <a:rPr lang="en-US" sz="1400" dirty="0" smtClean="0"/>
                            <a:t>DH</a:t>
                          </a:r>
                        </a:p>
                        <a:p>
                          <a14:m>
                            <m:oMath xmlns:m="http://schemas.openxmlformats.org/officeDocument/2006/math"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  <m:d>
                                    <m:dPr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nb-NO" sz="14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400" b="1" i="1" smtClean="0">
                                              <a:latin typeface="Cambria Math" panose="02040503050406030204" pitchFamily="18" charset="0"/>
                                            </a:rPr>
                                            <m:t>𝑭</m:t>
                                          </m:r>
                                        </m:e>
                                        <m:sub>
                                          <m:r>
                                            <a:rPr lang="nb-NO" sz="1400" b="0" i="1" smtClean="0">
                                              <a:latin typeface="Cambria Math" panose="02040503050406030204" pitchFamily="18" charset="0"/>
                                            </a:rPr>
                                            <m:t>𝑝</m:t>
                                          </m:r>
                                        </m:sub>
                                      </m:sSub>
                                    </m:e>
                                  </m:d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,+</m:t>
                                  </m:r>
                                </m:e>
                              </m:d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oMath>
                          </a14:m>
                          <a:r>
                            <a:rPr lang="en-US" sz="1400" dirty="0" smtClean="0"/>
                            <a:t>DH 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1400" baseline="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RSA function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400" i="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One-way</a:t>
                          </a:r>
                          <a:r>
                            <a:rPr lang="en-US" sz="1400" i="0" baseline="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trapdoor permutation</a:t>
                          </a:r>
                          <a:endParaRPr lang="en-US" sz="1400" i="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Factoring</a:t>
                          </a:r>
                          <a:r>
                            <a:rPr lang="en-US" sz="1400" baseline="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problem</a:t>
                          </a:r>
                        </a:p>
                        <a:p>
                          <a:r>
                            <a:rPr lang="en-US" sz="1400" baseline="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RSA-problem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Textbook RSA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Public-key encryption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400" dirty="0" smtClean="0"/>
                            <a:t>Encrypt variable-length input</a:t>
                          </a:r>
                        </a:p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Enc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 :</m:t>
                                </m:r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𝒫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𝒦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×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ℳ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→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𝒞</m:t>
                                </m:r>
                              </m:oMath>
                            </m:oMathPara>
                          </a14:m>
                          <a:endParaRPr lang="en-US" sz="1400" dirty="0" smtClean="0"/>
                        </a:p>
                        <a:p>
                          <a:pPr algn="l"/>
                          <a:endParaRPr lang="en-US" sz="1400" dirty="0" smtClean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Confidentiality:</a:t>
                          </a:r>
                          <a:r>
                            <a:rPr lang="en-US" sz="1400" baseline="0" dirty="0" smtClean="0"/>
                            <a:t> a</a:t>
                          </a:r>
                          <a:r>
                            <a:rPr lang="en-US" sz="1400" dirty="0" smtClean="0"/>
                            <a:t>ttacker</a:t>
                          </a:r>
                          <a:r>
                            <a:rPr lang="en-US" sz="1400" baseline="0" dirty="0" smtClean="0"/>
                            <a:t> should learn nothing about plaintext (except length) from </a:t>
                          </a:r>
                          <a:r>
                            <a:rPr lang="en-US" sz="1400" baseline="0" dirty="0" err="1" smtClean="0"/>
                            <a:t>ciphertexts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IND-CPA</a:t>
                          </a:r>
                        </a:p>
                        <a:p>
                          <a:endParaRPr lang="en-US" sz="1400" dirty="0" smtClean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IND-CCA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err="1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ElGamal</a:t>
                          </a:r>
                          <a:endParaRPr lang="en-US" sz="1400" baseline="0" dirty="0" smtClean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r>
                            <a:rPr lang="en-US" sz="1400" baseline="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Hashed/Padded RSA</a:t>
                          </a:r>
                        </a:p>
                        <a:p>
                          <a:r>
                            <a:rPr lang="en-US" sz="1400" baseline="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Fujisaki-</a:t>
                          </a:r>
                          <a:r>
                            <a:rPr lang="en-US" sz="1400" baseline="0" dirty="0" err="1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Okomoto</a:t>
                          </a:r>
                          <a:r>
                            <a:rPr lang="en-US" sz="1400" baseline="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-transform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Digital signatures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400" dirty="0" smtClean="0"/>
                            <a:t>Create signature on variable length input</a:t>
                          </a:r>
                          <a:br>
                            <a:rPr lang="en-US" sz="1400" dirty="0" smtClean="0"/>
                          </a:b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nb-NO" sz="1400" b="0" i="0" smtClean="0">
                                    <a:latin typeface="Cambria Math" panose="02040503050406030204" pitchFamily="18" charset="0"/>
                                  </a:rPr>
                                  <m:t>Sign</m:t>
                                </m:r>
                                <m:r>
                                  <a:rPr lang="nb-NO" sz="1400" b="0" i="0" smtClean="0">
                                    <a:latin typeface="Cambria Math" panose="02040503050406030204" pitchFamily="18" charset="0"/>
                                  </a:rPr>
                                  <m:t> :</m:t>
                                </m:r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𝒮𝒦</m:t>
                                </m:r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×</m:t>
                                </m:r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ℳ</m:t>
                                </m:r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→</m:t>
                                </m:r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𝒮</m:t>
                                </m:r>
                              </m:oMath>
                            </m:oMathPara>
                          </a14:m>
                          <a:endParaRPr lang="nb-NO" sz="1400" b="0" dirty="0" smtClean="0"/>
                        </a:p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nb-NO" sz="1400" b="0" i="0" smtClean="0">
                                    <a:latin typeface="Cambria Math" panose="02040503050406030204" pitchFamily="18" charset="0"/>
                                  </a:rPr>
                                  <m:t>Vrfy</m:t>
                                </m:r>
                                <m:r>
                                  <a:rPr lang="nb-NO" sz="1400" b="0" i="0" smtClean="0">
                                    <a:latin typeface="Cambria Math" panose="02040503050406030204" pitchFamily="18" charset="0"/>
                                  </a:rPr>
                                  <m:t> :</m:t>
                                </m:r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𝒱𝒦</m:t>
                                </m:r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×</m:t>
                                </m:r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ℳ</m:t>
                                </m:r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×</m:t>
                                </m:r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𝒮</m:t>
                                </m:r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→</m:t>
                                </m:r>
                                <m:d>
                                  <m:dPr>
                                    <m:begChr m:val="{"/>
                                    <m:endChr m:val="}"/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1,0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i="0" dirty="0" smtClean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dirty="0" smtClean="0"/>
                            <a:t>Integrity: attacker shouldn't</a:t>
                          </a:r>
                          <a:r>
                            <a:rPr lang="en-US" sz="1400" baseline="0" dirty="0" smtClean="0"/>
                            <a:t> be</a:t>
                          </a:r>
                          <a:r>
                            <a:rPr lang="en-US" sz="1400" dirty="0" smtClean="0"/>
                            <a:t> able</a:t>
                          </a:r>
                          <a:r>
                            <a:rPr lang="en-US" sz="1400" baseline="0" dirty="0" smtClean="0"/>
                            <a:t> to forge messages, i.e., create new messages with valid signatures</a:t>
                          </a:r>
                          <a:endParaRPr lang="en-US" sz="1400" dirty="0" smtClean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UF-CMA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err="1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Schnorr</a:t>
                          </a:r>
                          <a:endParaRPr lang="en-US" sz="1400" dirty="0" smtClean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Hashed-RSA</a:t>
                          </a:r>
                        </a:p>
                        <a:p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ECDSA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Placeholder 4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3993674985"/>
                  </p:ext>
                </p:extLst>
              </p:nvPr>
            </p:nvGraphicFramePr>
            <p:xfrm>
              <a:off x="623392" y="840287"/>
              <a:ext cx="11233248" cy="3300667"/>
            </p:xfrm>
            <a:graphic>
              <a:graphicData uri="http://schemas.openxmlformats.org/drawingml/2006/table">
                <a:tbl>
                  <a:tblPr firstRow="1" bandRow="1">
                    <a:tableStyleId>{85BE263C-DBD7-4A20-BB59-AAB30ACAA65A}</a:tableStyleId>
                  </a:tblPr>
                  <a:tblGrid>
                    <a:gridCol w="158417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3384376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3384376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008112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872208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Primitive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400" dirty="0" smtClean="0"/>
                            <a:t>Functionality</a:t>
                          </a:r>
                          <a:r>
                            <a:rPr lang="en-US" sz="1400" baseline="0" dirty="0" smtClean="0"/>
                            <a:t> </a:t>
                          </a:r>
                          <a:r>
                            <a:rPr lang="en-US" sz="1400" dirty="0" smtClean="0"/>
                            <a:t>+ syntax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Hardness assumption / security</a:t>
                          </a:r>
                          <a:r>
                            <a:rPr lang="en-US" sz="1400" baseline="0" dirty="0" smtClean="0"/>
                            <a:t> goal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Acronym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Examples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735267">
                    <a:tc>
                      <a:txBody>
                        <a:bodyPr/>
                        <a:lstStyle/>
                        <a:p>
                          <a:r>
                            <a:rPr lang="en-US" sz="1400" dirty="0" err="1" smtClean="0"/>
                            <a:t>Diffie</a:t>
                          </a:r>
                          <a:r>
                            <a:rPr lang="en-US" sz="1400" dirty="0" smtClean="0"/>
                            <a:t>-Hellman 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3"/>
                          <a:stretch>
                            <a:fillRect l="-46847" t="-52066" r="-185766" b="-30661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dirty="0" smtClean="0"/>
                            <a:t>Discrete logarithm (DLOG)</a:t>
                          </a: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dirty="0" err="1" smtClean="0"/>
                            <a:t>Diffie</a:t>
                          </a:r>
                          <a:r>
                            <a:rPr lang="en-US" sz="1400" dirty="0" smtClean="0"/>
                            <a:t>-Hellman (DH)</a:t>
                          </a: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Decisional</a:t>
                          </a:r>
                          <a:r>
                            <a:rPr lang="en-US" sz="1400" baseline="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</a:t>
                          </a:r>
                          <a:r>
                            <a:rPr lang="en-US" sz="1400" baseline="0" dirty="0" err="1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Diffie</a:t>
                          </a:r>
                          <a:r>
                            <a:rPr lang="en-US" sz="1400" baseline="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-Hellman (DDH)</a:t>
                          </a:r>
                          <a:endParaRPr lang="en-US" sz="1400" dirty="0" smtClean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PRF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3"/>
                          <a:stretch>
                            <a:fillRect l="-500326" t="-52066" r="-977" b="-30661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8160">
                    <a:tc>
                      <a:txBody>
                        <a:bodyPr/>
                        <a:lstStyle/>
                        <a:p>
                          <a:r>
                            <a:rPr lang="en-US" sz="1400" baseline="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RSA function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400" i="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One-way</a:t>
                          </a:r>
                          <a:r>
                            <a:rPr lang="en-US" sz="1400" i="0" baseline="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trapdoor </a:t>
                          </a:r>
                          <a:r>
                            <a:rPr lang="en-US" sz="1400" i="0" baseline="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permutation</a:t>
                          </a:r>
                          <a:endParaRPr lang="en-US" sz="1400" i="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Factoring</a:t>
                          </a:r>
                          <a:r>
                            <a:rPr lang="en-US" sz="1400" baseline="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problem</a:t>
                          </a:r>
                        </a:p>
                        <a:p>
                          <a:r>
                            <a:rPr lang="en-US" sz="1400" baseline="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RSA-problem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Textbook RSA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944880"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Public-key encryption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3"/>
                          <a:stretch>
                            <a:fillRect l="-46847" t="-172436" r="-185766" b="-8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Confidentiality:</a:t>
                          </a:r>
                          <a:r>
                            <a:rPr lang="en-US" sz="1400" baseline="0" dirty="0" smtClean="0"/>
                            <a:t> a</a:t>
                          </a:r>
                          <a:r>
                            <a:rPr lang="en-US" sz="1400" dirty="0" smtClean="0"/>
                            <a:t>ttacker</a:t>
                          </a:r>
                          <a:r>
                            <a:rPr lang="en-US" sz="1400" baseline="0" dirty="0" smtClean="0"/>
                            <a:t> should learn nothing about plaintext (except length) from </a:t>
                          </a:r>
                          <a:r>
                            <a:rPr lang="en-US" sz="1400" baseline="0" dirty="0" err="1" smtClean="0"/>
                            <a:t>ciphertexts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IND-CPA</a:t>
                          </a:r>
                        </a:p>
                        <a:p>
                          <a:endParaRPr lang="en-US" sz="1400" dirty="0" smtClean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IND-CCA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err="1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ElGamal</a:t>
                          </a:r>
                          <a:endParaRPr lang="en-US" sz="1400" baseline="0" dirty="0" smtClean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r>
                            <a:rPr lang="en-US" sz="1400" baseline="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Hashed/Padded </a:t>
                          </a:r>
                          <a:r>
                            <a:rPr lang="en-US" sz="1400" baseline="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RSA</a:t>
                          </a:r>
                        </a:p>
                        <a:p>
                          <a:r>
                            <a:rPr lang="en-US" sz="1400" baseline="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Fujisaki-</a:t>
                          </a:r>
                          <a:r>
                            <a:rPr lang="en-US" sz="1400" baseline="0" dirty="0" err="1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Okomoto</a:t>
                          </a:r>
                          <a:r>
                            <a:rPr lang="en-US" sz="1400" baseline="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-transform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731520"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Digital signatures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3"/>
                          <a:stretch>
                            <a:fillRect l="-46847" t="-354167" r="-185766" b="-8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dirty="0" smtClean="0"/>
                            <a:t>Integrity: attacker shouldn't</a:t>
                          </a:r>
                          <a:r>
                            <a:rPr lang="en-US" sz="1400" baseline="0" dirty="0" smtClean="0"/>
                            <a:t> be</a:t>
                          </a:r>
                          <a:r>
                            <a:rPr lang="en-US" sz="1400" dirty="0" smtClean="0"/>
                            <a:t> able</a:t>
                          </a:r>
                          <a:r>
                            <a:rPr lang="en-US" sz="1400" baseline="0" dirty="0" smtClean="0"/>
                            <a:t> to forge messages, i.e., create new messages with valid signatures</a:t>
                          </a:r>
                          <a:endParaRPr lang="en-US" sz="1400" dirty="0" smtClean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UF-CMA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err="1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Schnorr</a:t>
                          </a:r>
                          <a:endParaRPr lang="en-US" sz="1400" dirty="0" smtClean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Hashed-RSA</a:t>
                          </a:r>
                        </a:p>
                        <a:p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ECDSA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Placeholder 4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2257963698"/>
                  </p:ext>
                </p:extLst>
              </p:nvPr>
            </p:nvGraphicFramePr>
            <p:xfrm>
              <a:off x="623392" y="4208009"/>
              <a:ext cx="11233248" cy="2472501"/>
            </p:xfrm>
            <a:graphic>
              <a:graphicData uri="http://schemas.openxmlformats.org/drawingml/2006/table">
                <a:tbl>
                  <a:tblPr firstRow="1" bandRow="1">
                    <a:tableStyleId>{85BE263C-DBD7-4A20-BB59-AAB30ACAA65A}</a:tableStyleId>
                  </a:tblPr>
                  <a:tblGrid>
                    <a:gridCol w="208823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448272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304256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376264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2016224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130832"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Cryptographic</a:t>
                          </a:r>
                          <a:r>
                            <a:rPr lang="en-US" sz="1400" baseline="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groups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400" dirty="0" smtClean="0"/>
                            <a:t>Comment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Computational</a:t>
                          </a:r>
                          <a:r>
                            <a:rPr lang="en-US" sz="1400" baseline="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problem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Best-known attack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Common sizes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7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25940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Sup>
                                      <m:sSubSupPr>
                                        <m:ctrlPr>
                                          <a:rPr lang="nb-NO" sz="1400" b="1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nb-NO" sz="1400" b="1" i="1" smtClean="0">
                                            <a:latin typeface="Cambria Math" panose="02040503050406030204" pitchFamily="18" charset="0"/>
                                          </a:rPr>
                                          <m:t>𝒁</m:t>
                                        </m:r>
                                      </m:e>
                                      <m:sub>
                                        <m:r>
                                          <a:rPr lang="nb-NO" sz="1400" b="0" i="1" smtClean="0"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sub>
                                      <m:sup>
                                        <m:r>
                                          <a:rPr lang="nb-NO" sz="1400" b="1" i="1" smtClean="0">
                                            <a:latin typeface="Cambria Math" panose="02040503050406030204" pitchFamily="18" charset="0"/>
                                          </a:rPr>
                                          <m:t>∗</m:t>
                                        </m:r>
                                      </m:sup>
                                    </m:sSubSup>
                                    <m:r>
                                      <a:rPr lang="nb-NO" sz="1400" b="1" i="1" smtClean="0">
                                        <a:latin typeface="Cambria Math" panose="02040503050406030204" pitchFamily="18" charset="0"/>
                                      </a:rPr>
                                      <m:t>,⋅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𝑝</m:t>
                              </m:r>
                            </m:oMath>
                          </a14:m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prime</a:t>
                          </a:r>
                        </a:p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d>
                                  <m:dPr>
                                    <m:begChr m:val="|"/>
                                    <m:endChr m:val="|"/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dPr>
                                  <m:e>
                                    <m:sSubSup>
                                      <m:sSubSupPr>
                                        <m:ctrlPr>
                                          <a:rPr lang="nb-NO" sz="1400" b="1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nb-NO" sz="1400" b="1" i="1" smtClean="0">
                                            <a:latin typeface="Cambria Math" panose="02040503050406030204" pitchFamily="18" charset="0"/>
                                          </a:rPr>
                                          <m:t>𝒁</m:t>
                                        </m:r>
                                      </m:e>
                                      <m:sub>
                                        <m:r>
                                          <a:rPr lang="nb-NO" sz="1400" b="0" i="1" smtClean="0"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sub>
                                      <m:sup>
                                        <m:r>
                                          <a:rPr lang="nb-NO" sz="1400" b="1" i="1" smtClean="0">
                                            <a:latin typeface="Cambria Math" panose="02040503050406030204" pitchFamily="18" charset="0"/>
                                          </a:rPr>
                                          <m:t>∗</m:t>
                                        </m:r>
                                      </m:sup>
                                    </m:sSubSup>
                                  </m:e>
                                </m:d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=</m:t>
                                </m:r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𝑝</m:t>
                                </m:r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−1</m:t>
                                </m:r>
                              </m:oMath>
                            </m:oMathPara>
                          </a14:m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Discrete logarithm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General</a:t>
                          </a:r>
                          <a:r>
                            <a:rPr lang="en-US" sz="1400" baseline="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number field sieve (GNFS)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|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𝑝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|≈2000–3000</m:t>
                              </m:r>
                            </m:oMath>
                          </a14:m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bits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259401"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Subgroups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𝐻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&lt;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nb-NO" sz="1400" b="1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sz="1400" b="1" i="1" smtClean="0">
                                          <a:latin typeface="Cambria Math" panose="02040503050406030204" pitchFamily="18" charset="0"/>
                                        </a:rPr>
                                        <m:t>𝒁</m:t>
                                      </m:r>
                                    </m:e>
                                    <m:sub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sub>
                                    <m:sup>
                                      <m:r>
                                        <a:rPr lang="nb-NO" sz="1400" b="1" i="1" smtClean="0"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bSup>
                                  <m:r>
                                    <a:rPr lang="nb-NO" sz="1400" b="1" i="1" smtClean="0">
                                      <a:latin typeface="Cambria Math" panose="02040503050406030204" pitchFamily="18" charset="0"/>
                                    </a:rPr>
                                    <m:t>,⋅</m:t>
                                  </m:r>
                                </m:e>
                              </m:d>
                            </m:oMath>
                          </a14:m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 xmlns:m="http://schemas.openxmlformats.org/officeDocument/2006/math"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𝐻</m:t>
                                  </m:r>
                                </m:e>
                              </m:d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=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𝑞</m:t>
                              </m:r>
                            </m:oMath>
                          </a14:m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(typically prime)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Discrete logarithm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GNFS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𝑞</m:t>
                                  </m:r>
                                </m:e>
                              </m:d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≈256</m:t>
                              </m:r>
                            </m:oMath>
                          </a14:m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bits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25940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  <m:d>
                                      <m:dPr>
                                        <m:ctrlPr>
                                          <a:rPr lang="nb-NO" sz="14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nb-NO" sz="14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nb-NO" sz="1400" b="1" i="1" smtClean="0">
                                                <a:latin typeface="Cambria Math" panose="02040503050406030204" pitchFamily="18" charset="0"/>
                                              </a:rPr>
                                              <m:t>𝑭</m:t>
                                            </m:r>
                                          </m:e>
                                          <m:sub>
                                            <m:r>
                                              <a:rPr lang="nb-NO" sz="1400" b="0" i="1" smtClean="0">
                                                <a:latin typeface="Cambria Math" panose="02040503050406030204" pitchFamily="18" charset="0"/>
                                              </a:rPr>
                                              <m:t>𝑝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,+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𝑝</m:t>
                              </m:r>
                            </m:oMath>
                          </a14:m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prime</a:t>
                          </a:r>
                        </a:p>
                        <a:p>
                          <a:pPr algn="l"/>
                          <a14:m>
                            <m:oMath xmlns:m="http://schemas.openxmlformats.org/officeDocument/2006/math"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𝐸</m:t>
                                  </m:r>
                                  <m:d>
                                    <m:dPr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nb-NO" sz="1400" b="0" i="1" smtClean="0">
                                              <a:latin typeface="Cambria Math" panose="02040503050406030204" pitchFamily="18" charset="0"/>
                                              <a:cs typeface="Arial" panose="020B0604020202020204" pitchFamily="34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400" b="1" i="1" smtClean="0">
                                              <a:latin typeface="Cambria Math" panose="02040503050406030204" pitchFamily="18" charset="0"/>
                                              <a:cs typeface="Arial" panose="020B0604020202020204" pitchFamily="34" charset="0"/>
                                            </a:rPr>
                                            <m:t>𝑭</m:t>
                                          </m:r>
                                        </m:e>
                                        <m:sub>
                                          <m:r>
                                            <a:rPr lang="nb-NO" sz="1400" b="0" i="1" smtClean="0">
                                              <a:latin typeface="Cambria Math" panose="02040503050406030204" pitchFamily="18" charset="0"/>
                                              <a:cs typeface="Arial" panose="020B0604020202020204" pitchFamily="34" charset="0"/>
                                            </a:rPr>
                                            <m:t>𝑝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</m:d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=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𝑞</m:t>
                              </m:r>
                            </m:oMath>
                          </a14:m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(typically) prime</a:t>
                          </a:r>
                        </a:p>
                        <a:p>
                          <a:pPr algn="l"/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𝑝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≠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𝑞</m:t>
                              </m:r>
                            </m:oMath>
                          </a14:m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Discrete logarithm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Generic attacks:</a:t>
                          </a:r>
                          <a:b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</a:br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Baby-step giant-step,</a:t>
                          </a:r>
                          <a:r>
                            <a:rPr lang="en-US" sz="1400" baseline="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Pollard-rho, </a:t>
                          </a:r>
                          <a:r>
                            <a:rPr lang="en-US" sz="1400" baseline="0" dirty="0" err="1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Pohlig</a:t>
                          </a:r>
                          <a:r>
                            <a:rPr lang="en-US" sz="1400" baseline="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-Hellman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𝐸</m:t>
                                  </m:r>
                                  <m:d>
                                    <m:dPr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nb-NO" sz="1400" b="1" i="1" smtClean="0">
                                              <a:latin typeface="Cambria Math" panose="02040503050406030204" pitchFamily="18" charset="0"/>
                                              <a:cs typeface="Arial" panose="020B0604020202020204" pitchFamily="34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400" b="1" i="1" smtClean="0">
                                              <a:latin typeface="Cambria Math" panose="02040503050406030204" pitchFamily="18" charset="0"/>
                                              <a:cs typeface="Arial" panose="020B0604020202020204" pitchFamily="34" charset="0"/>
                                            </a:rPr>
                                            <m:t>𝑭</m:t>
                                          </m:r>
                                        </m:e>
                                        <m:sub>
                                          <m:r>
                                            <a:rPr lang="nb-NO" sz="1400" b="0" i="1" smtClean="0">
                                              <a:latin typeface="Cambria Math" panose="02040503050406030204" pitchFamily="18" charset="0"/>
                                              <a:cs typeface="Arial" panose="020B0604020202020204" pitchFamily="34" charset="0"/>
                                            </a:rPr>
                                            <m:t>𝑝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</m:d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≈256</m:t>
                              </m:r>
                            </m:oMath>
                          </a14:m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bits </a:t>
                          </a:r>
                        </a:p>
                        <a:p>
                          <a14:m>
                            <m:oMath xmlns:m="http://schemas.openxmlformats.org/officeDocument/2006/math"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𝑝</m:t>
                                  </m:r>
                                </m:e>
                              </m:d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≈256</m:t>
                              </m:r>
                            </m:oMath>
                          </a14:m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bits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25940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Sup>
                                      <m:sSubSupPr>
                                        <m:ctrlPr>
                                          <a:rPr lang="nb-NO" sz="1400" b="1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nb-NO" sz="1400" b="1" i="1" smtClean="0">
                                            <a:latin typeface="Cambria Math" panose="02040503050406030204" pitchFamily="18" charset="0"/>
                                          </a:rPr>
                                          <m:t>𝒁</m:t>
                                        </m:r>
                                      </m:e>
                                      <m:sub>
                                        <m:r>
                                          <a:rPr lang="nb-NO" sz="1400" b="0" i="1" smtClean="0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b>
                                      <m:sup>
                                        <m:r>
                                          <a:rPr lang="nb-NO" sz="1400" b="1" i="1" smtClean="0">
                                            <a:latin typeface="Cambria Math" panose="02040503050406030204" pitchFamily="18" charset="0"/>
                                          </a:rPr>
                                          <m:t>∗</m:t>
                                        </m:r>
                                      </m:sup>
                                    </m:sSubSup>
                                    <m:r>
                                      <a:rPr lang="nb-NO" sz="1400" b="1" i="1" smtClean="0">
                                        <a:latin typeface="Cambria Math" panose="02040503050406030204" pitchFamily="18" charset="0"/>
                                      </a:rPr>
                                      <m:t>,⋅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𝑛</m:t>
                              </m:r>
                            </m:oMath>
                          </a14:m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not prime</a:t>
                          </a:r>
                        </a:p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d>
                                  <m:dPr>
                                    <m:begChr m:val="|"/>
                                    <m:endChr m:val="|"/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dPr>
                                  <m:e>
                                    <m:sSubSup>
                                      <m:sSubSupPr>
                                        <m:ctrlPr>
                                          <a:rPr lang="nb-NO" sz="1400" b="1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nb-NO" sz="1400" b="1" i="1" smtClean="0">
                                            <a:latin typeface="Cambria Math" panose="02040503050406030204" pitchFamily="18" charset="0"/>
                                          </a:rPr>
                                          <m:t>𝒁</m:t>
                                        </m:r>
                                      </m:e>
                                      <m:sub>
                                        <m:r>
                                          <a:rPr lang="nb-NO" sz="1400" b="0" i="1" smtClean="0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b>
                                      <m:sup>
                                        <m:r>
                                          <a:rPr lang="nb-NO" sz="1400" b="1" i="1" smtClean="0">
                                            <a:latin typeface="Cambria Math" panose="02040503050406030204" pitchFamily="18" charset="0"/>
                                          </a:rPr>
                                          <m:t>∗</m:t>
                                        </m:r>
                                      </m:sup>
                                    </m:sSubSup>
                                  </m:e>
                                </m:d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=</m:t>
                                </m:r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𝜙</m:t>
                                </m:r>
                                <m:d>
                                  <m:d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𝑛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dirty="0" smtClean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Factoring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GNFS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𝑛</m:t>
                                  </m:r>
                                </m:e>
                              </m:d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≈2000–4000</m:t>
                              </m:r>
                            </m:oMath>
                          </a14:m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bits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Placeholder 4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2257963698"/>
                  </p:ext>
                </p:extLst>
              </p:nvPr>
            </p:nvGraphicFramePr>
            <p:xfrm>
              <a:off x="623392" y="4208009"/>
              <a:ext cx="11233248" cy="2472501"/>
            </p:xfrm>
            <a:graphic>
              <a:graphicData uri="http://schemas.openxmlformats.org/drawingml/2006/table">
                <a:tbl>
                  <a:tblPr firstRow="1" bandRow="1">
                    <a:tableStyleId>{85BE263C-DBD7-4A20-BB59-AAB30ACAA65A}</a:tableStyleId>
                  </a:tblPr>
                  <a:tblGrid>
                    <a:gridCol w="208823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448272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304256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376264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2016224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304800"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Cryptographic</a:t>
                          </a:r>
                          <a:r>
                            <a:rPr lang="en-US" sz="1400" baseline="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groups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400" dirty="0" smtClean="0"/>
                            <a:t>Comment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Computational</a:t>
                          </a:r>
                          <a:r>
                            <a:rPr lang="en-US" sz="1400" baseline="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problem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Best-known attack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Common sizes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7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49847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4"/>
                          <a:stretch>
                            <a:fillRect t="-57778" r="-438192" b="-30111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4"/>
                          <a:stretch>
                            <a:fillRect l="-85536" t="-57778" r="-274813" b="-30111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Discrete logarithm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General</a:t>
                          </a:r>
                          <a:r>
                            <a:rPr lang="en-US" sz="1400" baseline="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number field sieve (GNFS)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4"/>
                          <a:stretch>
                            <a:fillRect l="-456798" t="-57778" r="-906" b="-30111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36487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4"/>
                          <a:stretch>
                            <a:fillRect t="-253571" r="-438192" b="-3839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4"/>
                          <a:stretch>
                            <a:fillRect l="-85536" t="-253571" r="-274813" b="-3839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Discrete logarithm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GNFS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4"/>
                          <a:stretch>
                            <a:fillRect l="-456798" t="-253571" r="-906" b="-38392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763207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4"/>
                          <a:stretch>
                            <a:fillRect t="-158400" r="-438192" b="-72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4"/>
                          <a:stretch>
                            <a:fillRect l="-85536" t="-158400" r="-274813" b="-72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Discrete logarithm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Generic attacks:</a:t>
                          </a:r>
                          <a:b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</a:br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Baby-step giant-step,</a:t>
                          </a:r>
                          <a:r>
                            <a:rPr lang="en-US" sz="1400" baseline="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Pollard-rho, </a:t>
                          </a:r>
                          <a:r>
                            <a:rPr lang="en-US" sz="1400" baseline="0" dirty="0" err="1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Pohlig</a:t>
                          </a:r>
                          <a:r>
                            <a:rPr lang="en-US" sz="1400" baseline="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-Hellman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4"/>
                          <a:stretch>
                            <a:fillRect l="-456798" t="-158400" r="-906" b="-72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518160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4"/>
                          <a:stretch>
                            <a:fillRect t="-380000" r="-438192" b="-588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4"/>
                          <a:stretch>
                            <a:fillRect l="-85536" t="-380000" r="-274813" b="-588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Factoring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GNFS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4"/>
                          <a:stretch>
                            <a:fillRect l="-456798" t="-380000" r="-906" b="-588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249197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week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Quantum computers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42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7808" y="2348880"/>
            <a:ext cx="3473532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9574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TEK4500-UIO">
  <a:themeElements>
    <a:clrScheme name="UIO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E5"/>
      </a:hlink>
      <a:folHlink>
        <a:srgbClr val="0000E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sz="2400" b="1" dirty="0"/>
        </a:defPPr>
      </a:lstStyle>
    </a:spDef>
    <a:lnDef>
      <a:spPr bwMode="auto"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triangle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rtlCol="0">
        <a:spAutoFit/>
      </a:bodyPr>
      <a:lstStyle>
        <a:defPPr>
          <a:defRPr sz="2000"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K4500-UIO" id="{F80CA8B8-D88A-4F90-A944-3A97B4A00331}" vid="{37435797-98CB-4FFC-AF13-1FC647D0602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TEK4500-UIO</Template>
  <TotalTime>19079</TotalTime>
  <Words>4807</Words>
  <Application>Microsoft Office PowerPoint</Application>
  <PresentationFormat>Widescreen</PresentationFormat>
  <Paragraphs>741</Paragraphs>
  <Slides>42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50" baseType="lpstr">
      <vt:lpstr>Arial</vt:lpstr>
      <vt:lpstr>Calibri</vt:lpstr>
      <vt:lpstr>Cambria</vt:lpstr>
      <vt:lpstr>Cambria Math</vt:lpstr>
      <vt:lpstr>Consolas</vt:lpstr>
      <vt:lpstr>Engravers MT</vt:lpstr>
      <vt:lpstr>Times New Roman</vt:lpstr>
      <vt:lpstr>1_TEK4500-UIO</vt:lpstr>
      <vt:lpstr>Lecture 11 – Digital signatures, UF-CMA,  RSA, Schnorr, PKI</vt:lpstr>
      <vt:lpstr>Basic goals of cryptography</vt:lpstr>
      <vt:lpstr>What is cryptography?</vt:lpstr>
      <vt:lpstr>MACs</vt:lpstr>
      <vt:lpstr>Digital signatures</vt:lpstr>
      <vt:lpstr>MACs vs. digital signatures</vt:lpstr>
      <vt:lpstr>Applications of digital signatures</vt:lpstr>
      <vt:lpstr>Signing electronically</vt:lpstr>
      <vt:lpstr>Digital signatures – syntax </vt:lpstr>
      <vt:lpstr>Digital signatures – security: UF-CMA</vt:lpstr>
      <vt:lpstr>PowerPoint Presentation</vt:lpstr>
      <vt:lpstr>Textbook RSA signatures</vt:lpstr>
      <vt:lpstr>Textbook RSA signatures</vt:lpstr>
      <vt:lpstr>Textbook RSA signatures</vt:lpstr>
      <vt:lpstr>Textbook RSA signatures – (in)security</vt:lpstr>
      <vt:lpstr>Textbook RSA signatures</vt:lpstr>
      <vt:lpstr>Hashed-RSA</vt:lpstr>
      <vt:lpstr>Hashed-RSA – security</vt:lpstr>
      <vt:lpstr>Hashed-RSA – security </vt:lpstr>
      <vt:lpstr>PowerPoint Presentation</vt:lpstr>
      <vt:lpstr>Schnorr signatures</vt:lpstr>
      <vt:lpstr>Schnorr signatures</vt:lpstr>
      <vt:lpstr>Discrete-log-based signatures</vt:lpstr>
      <vt:lpstr>PowerPoint Presentation</vt:lpstr>
      <vt:lpstr>What are identities?</vt:lpstr>
      <vt:lpstr>Identities on the internet </vt:lpstr>
      <vt:lpstr>Identities on the internet</vt:lpstr>
      <vt:lpstr>Authenticated key exchange</vt:lpstr>
      <vt:lpstr>Digital certificates</vt:lpstr>
      <vt:lpstr>Digital certificates</vt:lpstr>
      <vt:lpstr>Certificate authorities (CA)</vt:lpstr>
      <vt:lpstr>Authenticated key exchange + PKI</vt:lpstr>
      <vt:lpstr>How to get a signed certificate?</vt:lpstr>
      <vt:lpstr>Certificate chains</vt:lpstr>
      <vt:lpstr>Root CAs</vt:lpstr>
      <vt:lpstr>HTTPS / TLS + PKI</vt:lpstr>
      <vt:lpstr>How to become an internet root CA?</vt:lpstr>
      <vt:lpstr>DigiNotar</vt:lpstr>
      <vt:lpstr>Other PKIs exist</vt:lpstr>
      <vt:lpstr>PowerPoint Presentation</vt:lpstr>
      <vt:lpstr>Summary of asymmetric cryptography</vt:lpstr>
      <vt:lpstr>Next week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hakoja</dc:creator>
  <cp:lastModifiedBy>Håkon Jacobsen</cp:lastModifiedBy>
  <cp:revision>876</cp:revision>
  <dcterms:created xsi:type="dcterms:W3CDTF">2020-06-02T10:31:43Z</dcterms:created>
  <dcterms:modified xsi:type="dcterms:W3CDTF">2021-11-03T13:02:33Z</dcterms:modified>
</cp:coreProperties>
</file>