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6A2"/>
    <a:srgbClr val="FFFF66"/>
    <a:srgbClr val="FAFFCD"/>
    <a:srgbClr val="FBFAD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48" autoAdjust="0"/>
    <p:restoredTop sz="94539" autoAdjust="0"/>
  </p:normalViewPr>
  <p:slideViewPr>
    <p:cSldViewPr>
      <p:cViewPr>
        <p:scale>
          <a:sx n="90" d="100"/>
          <a:sy n="90" d="100"/>
        </p:scale>
        <p:origin x="-306" y="-18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0" d="100"/>
          <a:sy n="210" d="100"/>
        </p:scale>
        <p:origin x="-222" y="4002"/>
      </p:cViewPr>
      <p:guideLst>
        <p:guide orient="horz" pos="3120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C435666-159B-41C9-8F51-4830F3094CF6}" type="datetime1">
              <a:rPr lang="nb-NO"/>
              <a:pPr>
                <a:defRPr/>
              </a:pPr>
              <a:t>17.02.2014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27EBB26-512E-4420-84BC-EFC459BCF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4054EEB-AB3A-4FAA-91DD-5EF32BCCE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1E0EB-F26A-49A0-8CFC-6F2063748493}" type="slidenum">
              <a:rPr lang="en-US"/>
              <a:pPr/>
              <a:t>3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32562A-FCA4-446D-BC5E-24FCAB6820EA}" type="slidenum">
              <a:rPr lang="en-US"/>
              <a:pPr/>
              <a:t>4</a:t>
            </a:fld>
            <a:endParaRPr lang="en-US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6E7653-229B-4E31-8361-462CB6F56190}" type="slidenum">
              <a:rPr lang="en-US"/>
              <a:pPr/>
              <a:t>5</a:t>
            </a:fld>
            <a:endParaRPr lang="en-US"/>
          </a:p>
        </p:txBody>
      </p:sp>
      <p:sp>
        <p:nvSpPr>
          <p:cNvPr id="36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34AABC-4FEA-4FCE-BC20-1D23CD5CEB10}" type="slidenum">
              <a:rPr lang="en-US"/>
              <a:pPr/>
              <a:t>6</a:t>
            </a:fld>
            <a:endParaRPr lang="en-US"/>
          </a:p>
        </p:txBody>
      </p:sp>
      <p:sp>
        <p:nvSpPr>
          <p:cNvPr id="37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2B083-3B79-4A15-9AB0-FE0F9168897A}" type="slidenum">
              <a:rPr lang="en-US"/>
              <a:pPr/>
              <a:t>7</a:t>
            </a:fld>
            <a:endParaRPr lang="en-US"/>
          </a:p>
        </p:txBody>
      </p:sp>
      <p:sp>
        <p:nvSpPr>
          <p:cNvPr id="37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D43CFE-CB79-407B-886D-F24760B83F89}" type="slidenum">
              <a:rPr lang="en-US"/>
              <a:pPr/>
              <a:t>8</a:t>
            </a:fld>
            <a:endParaRPr lang="en-US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35266D-216C-42CB-B924-FA9FF7025206}" type="slidenum">
              <a:rPr lang="en-US"/>
              <a:pPr/>
              <a:t>9</a:t>
            </a:fld>
            <a:endParaRPr lang="en-US"/>
          </a:p>
        </p:txBody>
      </p:sp>
      <p:sp>
        <p:nvSpPr>
          <p:cNvPr id="382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D4EE0C-1748-446B-9AC9-EF0D69F39CA9}" type="slidenum">
              <a:rPr lang="en-US"/>
              <a:pPr/>
              <a:t>10</a:t>
            </a:fld>
            <a:endParaRPr lang="en-US"/>
          </a:p>
        </p:txBody>
      </p:sp>
      <p:sp>
        <p:nvSpPr>
          <p:cNvPr id="38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347182-A3B8-4E3C-A6F8-15F7BF1C9168}" type="slidenum">
              <a:rPr lang="en-US"/>
              <a:pPr/>
              <a:t>11</a:t>
            </a:fld>
            <a:endParaRPr lang="en-US"/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9715A-E8D1-42CD-ADEE-99F58477A36E}" type="slidenum">
              <a:rPr lang="en-US"/>
              <a:pPr/>
              <a:t>12</a:t>
            </a:fld>
            <a:endParaRPr lang="en-US"/>
          </a:p>
        </p:txBody>
      </p:sp>
      <p:sp>
        <p:nvSpPr>
          <p:cNvPr id="387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FEF34D-92DD-4CCD-8BED-03F27C3A0E67}" type="slidenum">
              <a:rPr lang="en-US"/>
              <a:pPr/>
              <a:t>13</a:t>
            </a:fld>
            <a:endParaRPr lang="en-US"/>
          </a:p>
        </p:txBody>
      </p:sp>
      <p:sp>
        <p:nvSpPr>
          <p:cNvPr id="388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DC072-CD00-4F08-91A1-AFA6E207A9A2}" type="slidenum">
              <a:rPr lang="en-US"/>
              <a:pPr/>
              <a:t>14</a:t>
            </a:fld>
            <a:endParaRPr lang="en-US"/>
          </a:p>
        </p:txBody>
      </p:sp>
      <p:sp>
        <p:nvSpPr>
          <p:cNvPr id="389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A098B7-6F9B-4962-94E3-2F8123CC005D}" type="slidenum">
              <a:rPr lang="en-US"/>
              <a:pPr/>
              <a:t>15</a:t>
            </a:fld>
            <a:endParaRPr lang="en-US"/>
          </a:p>
        </p:txBody>
      </p:sp>
      <p:sp>
        <p:nvSpPr>
          <p:cNvPr id="390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B71B66-EAF6-47FE-B0F6-48321B68FE55}" type="slidenum">
              <a:rPr lang="en-US"/>
              <a:pPr/>
              <a:t>16</a:t>
            </a:fld>
            <a:endParaRPr lang="en-US"/>
          </a:p>
        </p:txBody>
      </p:sp>
      <p:sp>
        <p:nvSpPr>
          <p:cNvPr id="391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95F10C-B0C9-4564-8296-1B0BB9F044FD}" type="slidenum">
              <a:rPr lang="en-US"/>
              <a:pPr/>
              <a:t>17</a:t>
            </a:fld>
            <a:endParaRPr lang="en-US"/>
          </a:p>
        </p:txBody>
      </p:sp>
      <p:sp>
        <p:nvSpPr>
          <p:cNvPr id="392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52235E-67A2-43E0-879A-D90E4476A5E1}" type="slidenum">
              <a:rPr lang="en-US"/>
              <a:pPr/>
              <a:t>18</a:t>
            </a:fld>
            <a:endParaRPr lang="en-US"/>
          </a:p>
        </p:txBody>
      </p:sp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8E9D86-B0D9-416F-8E8A-CB9A7230C6FC}" type="slidenum">
              <a:rPr lang="en-US"/>
              <a:pPr/>
              <a:t>19</a:t>
            </a:fld>
            <a:endParaRPr lang="en-US"/>
          </a:p>
        </p:txBody>
      </p:sp>
      <p:sp>
        <p:nvSpPr>
          <p:cNvPr id="39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9716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13 august 2013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832" y="6400800"/>
            <a:ext cx="4800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400800"/>
            <a:ext cx="68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4F80B-FD21-4BCC-B659-8C9FF5B8E7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F94F-D6E3-4D54-8577-BF8CB4C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C532-FCFB-4162-9366-F557F44B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59FF-04CC-4EC4-A0F9-CC41DDB01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5331-C955-452D-B164-DE5674F6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5458-5CAD-4005-96A1-525BB1F81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F6E2-9BCD-4920-9FC3-9D30AE947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5534-2A24-4E61-849F-3B900F4A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B21-C3F0-4967-9182-0C40BAA6B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28E0-B079-419C-81B0-F121E3FE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512888"/>
            <a:ext cx="7632700" cy="42211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48017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INF3400/4400 Del 5 Statisk digital CMOS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9277DE0E-E501-47E6-B6CF-FBB01E2541A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6BEE9E-B5FC-4F04-B100-5E31ED369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1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5.png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9.pn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1.png"/><Relationship Id="rId5" Type="http://schemas.openxmlformats.org/officeDocument/2006/relationships/oleObject" Target="../embeddings/oleObject17.bin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8.bin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5 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Statisk digital CMOS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76672"/>
            <a:ext cx="8229600" cy="582612"/>
          </a:xfrm>
        </p:spPr>
        <p:txBody>
          <a:bodyPr/>
          <a:lstStyle/>
          <a:p>
            <a:r>
              <a:rPr lang="nb-NO" sz="2400" dirty="0" err="1">
                <a:effectLst/>
              </a:rPr>
              <a:t>Elmore</a:t>
            </a:r>
            <a:r>
              <a:rPr lang="nb-NO" sz="2400" dirty="0">
                <a:effectLst/>
              </a:rPr>
              <a:t> forsinkelsesmodell</a:t>
            </a:r>
          </a:p>
        </p:txBody>
      </p:sp>
      <p:sp>
        <p:nvSpPr>
          <p:cNvPr id="166967" name="Text Box 55"/>
          <p:cNvSpPr txBox="1">
            <a:spLocks noChangeArrowheads="1"/>
          </p:cNvSpPr>
          <p:nvPr/>
        </p:nvSpPr>
        <p:spPr bwMode="auto">
          <a:xfrm>
            <a:off x="251520" y="1124744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NAND3</a:t>
            </a:r>
          </a:p>
        </p:txBody>
      </p:sp>
      <p:pic>
        <p:nvPicPr>
          <p:cNvPr id="166969" name="Picture 5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1484784"/>
            <a:ext cx="3312368" cy="31476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66970" name="Picture 5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620688"/>
            <a:ext cx="2520280" cy="12715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66971" name="Picture 5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3356992"/>
            <a:ext cx="3600400" cy="11702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166972" name="Object 60"/>
          <p:cNvGraphicFramePr>
            <a:graphicFrameLocks noChangeAspect="1"/>
          </p:cNvGraphicFramePr>
          <p:nvPr>
            <p:ph idx="1"/>
          </p:nvPr>
        </p:nvGraphicFramePr>
        <p:xfrm>
          <a:off x="6084168" y="4869160"/>
          <a:ext cx="1944216" cy="795361"/>
        </p:xfrm>
        <a:graphic>
          <a:graphicData uri="http://schemas.openxmlformats.org/presentationml/2006/ole">
            <p:oleObj spid="_x0000_s1026" name="Equation" r:id="rId7" imgW="1180800" imgH="482400" progId="Equation.3">
              <p:embed/>
            </p:oleObj>
          </a:graphicData>
        </a:graphic>
      </p:graphicFrame>
      <p:sp>
        <p:nvSpPr>
          <p:cNvPr id="166975" name="Text Box 63"/>
          <p:cNvSpPr txBox="1">
            <a:spLocks noChangeArrowheads="1"/>
          </p:cNvSpPr>
          <p:nvPr/>
        </p:nvSpPr>
        <p:spPr bwMode="auto">
          <a:xfrm>
            <a:off x="5940152" y="2996952"/>
            <a:ext cx="278608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smtClean="0"/>
              <a:t>NANDN</a:t>
            </a:r>
            <a:r>
              <a:rPr lang="nb-NO" dirty="0"/>
              <a:t>:</a:t>
            </a:r>
          </a:p>
        </p:txBody>
      </p:sp>
      <p:sp>
        <p:nvSpPr>
          <p:cNvPr id="166976" name="Text Box 64"/>
          <p:cNvSpPr txBox="1">
            <a:spLocks noChangeArrowheads="1"/>
          </p:cNvSpPr>
          <p:nvPr/>
        </p:nvSpPr>
        <p:spPr bwMode="auto">
          <a:xfrm>
            <a:off x="5436096" y="188640"/>
            <a:ext cx="266429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Forsinkelsesmodell:</a:t>
            </a:r>
          </a:p>
        </p:txBody>
      </p:sp>
      <p:graphicFrame>
        <p:nvGraphicFramePr>
          <p:cNvPr id="166977" name="Object 65"/>
          <p:cNvGraphicFramePr>
            <a:graphicFrameLocks noChangeAspect="1"/>
          </p:cNvGraphicFramePr>
          <p:nvPr/>
        </p:nvGraphicFramePr>
        <p:xfrm>
          <a:off x="4139952" y="1916832"/>
          <a:ext cx="4824538" cy="1152128"/>
        </p:xfrm>
        <a:graphic>
          <a:graphicData uri="http://schemas.openxmlformats.org/presentationml/2006/ole">
            <p:oleObj spid="_x0000_s1027" name="Equation" r:id="rId8" imgW="2781000" imgH="634680" progId="Equation.3">
              <p:embed/>
            </p:oleObj>
          </a:graphicData>
        </a:graphic>
      </p:graphicFrame>
      <p:pic>
        <p:nvPicPr>
          <p:cNvPr id="1029" name="Picture 5" descr="D:\INF3400\serie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1520" y="4797152"/>
            <a:ext cx="5648770" cy="1728192"/>
          </a:xfrm>
          <a:prstGeom prst="rect">
            <a:avLst/>
          </a:prstGeom>
          <a:noFill/>
        </p:spPr>
      </p:pic>
      <p:pic>
        <p:nvPicPr>
          <p:cNvPr id="1030" name="Picture 6" descr="D:\INF3400\parallell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1520" y="5445224"/>
            <a:ext cx="6973888" cy="1116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6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6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6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6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6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75" grpId="0"/>
      <p:bldP spid="1669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3792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7FFFF"/>
              </a:clrFrom>
              <a:clrTo>
                <a:srgbClr val="E7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628775"/>
            <a:ext cx="3313113" cy="3109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37925" name="Text Box 5"/>
          <p:cNvSpPr txBox="1">
            <a:spLocks noChangeArrowheads="1"/>
          </p:cNvSpPr>
          <p:nvPr/>
        </p:nvSpPr>
        <p:spPr bwMode="auto">
          <a:xfrm>
            <a:off x="179388" y="1268413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NAND3</a:t>
            </a:r>
          </a:p>
        </p:txBody>
      </p:sp>
      <p:pic>
        <p:nvPicPr>
          <p:cNvPr id="337926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7FFFF"/>
              </a:clrFrom>
              <a:clrTo>
                <a:srgbClr val="E7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9338" y="1628775"/>
            <a:ext cx="2730500" cy="3097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37927" name="Text Box 7"/>
          <p:cNvSpPr txBox="1">
            <a:spLocks noChangeArrowheads="1"/>
          </p:cNvSpPr>
          <p:nvPr/>
        </p:nvSpPr>
        <p:spPr bwMode="auto">
          <a:xfrm>
            <a:off x="3276600" y="4941888"/>
            <a:ext cx="19446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Utlegg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7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812676"/>
            <a:ext cx="2984500" cy="582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338952" name="Object 8"/>
          <p:cNvGraphicFramePr>
            <a:graphicFrameLocks noChangeAspect="1"/>
          </p:cNvGraphicFramePr>
          <p:nvPr/>
        </p:nvGraphicFramePr>
        <p:xfrm>
          <a:off x="2699792" y="3933056"/>
          <a:ext cx="3816424" cy="868845"/>
        </p:xfrm>
        <a:graphic>
          <a:graphicData uri="http://schemas.openxmlformats.org/presentationml/2006/ole">
            <p:oleObj spid="_x0000_s2050" name="Equation" r:id="rId5" imgW="2793960" imgH="634680" progId="Equation.3">
              <p:embed/>
            </p:oleObj>
          </a:graphicData>
        </a:graphic>
      </p:graphicFrame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E7FFFF"/>
              </a:clrFrom>
              <a:clrTo>
                <a:srgbClr val="E7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548680"/>
            <a:ext cx="2730500" cy="3097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338955" name="Object 11"/>
          <p:cNvGraphicFramePr>
            <a:graphicFrameLocks noChangeAspect="1"/>
          </p:cNvGraphicFramePr>
          <p:nvPr/>
        </p:nvGraphicFramePr>
        <p:xfrm>
          <a:off x="2843808" y="5849888"/>
          <a:ext cx="1139825" cy="387350"/>
        </p:xfrm>
        <a:graphic>
          <a:graphicData uri="http://schemas.openxmlformats.org/presentationml/2006/ole">
            <p:oleObj spid="_x0000_s2051" name="Equation" r:id="rId7" imgW="71100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8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9972" name="Object 4"/>
          <p:cNvGraphicFramePr>
            <a:graphicFrameLocks noChangeAspect="1"/>
          </p:cNvGraphicFramePr>
          <p:nvPr/>
        </p:nvGraphicFramePr>
        <p:xfrm>
          <a:off x="709613" y="4240213"/>
          <a:ext cx="2144712" cy="485775"/>
        </p:xfrm>
        <a:graphic>
          <a:graphicData uri="http://schemas.openxmlformats.org/presentationml/2006/ole">
            <p:oleObj spid="_x0000_s3074" name="Equation" r:id="rId4" imgW="1066680" imgH="241200" progId="Equation.3">
              <p:embed/>
            </p:oleObj>
          </a:graphicData>
        </a:graphic>
      </p:graphicFrame>
      <p:sp>
        <p:nvSpPr>
          <p:cNvPr id="339973" name="Text Box 5"/>
          <p:cNvSpPr txBox="1">
            <a:spLocks noChangeArrowheads="1"/>
          </p:cNvSpPr>
          <p:nvPr/>
        </p:nvSpPr>
        <p:spPr bwMode="auto">
          <a:xfrm>
            <a:off x="179512" y="1052736"/>
            <a:ext cx="352839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Parasittisk tidsforsinkelse:</a:t>
            </a:r>
          </a:p>
        </p:txBody>
      </p:sp>
      <p:sp>
        <p:nvSpPr>
          <p:cNvPr id="339974" name="Text Box 6"/>
          <p:cNvSpPr txBox="1">
            <a:spLocks noChangeArrowheads="1"/>
          </p:cNvSpPr>
          <p:nvPr/>
        </p:nvSpPr>
        <p:spPr bwMode="auto">
          <a:xfrm>
            <a:off x="251520" y="1772816"/>
            <a:ext cx="3814763" cy="738664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Vi kaller </a:t>
            </a:r>
            <a:r>
              <a:rPr lang="nb-NO" sz="1400" b="1" dirty="0"/>
              <a:t>diffusjonskapasitanser </a:t>
            </a:r>
            <a:r>
              <a:rPr lang="nb-NO" sz="1400" dirty="0"/>
              <a:t>for parasittiske kapasitanser som bidrar til </a:t>
            </a:r>
            <a:r>
              <a:rPr lang="nb-NO" sz="1400" b="1" dirty="0"/>
              <a:t>parasittisk tidsforsinkelse</a:t>
            </a:r>
            <a:r>
              <a:rPr lang="nb-NO" sz="1400" dirty="0"/>
              <a:t>.</a:t>
            </a:r>
          </a:p>
        </p:txBody>
      </p:sp>
      <p:sp>
        <p:nvSpPr>
          <p:cNvPr id="339976" name="Text Box 8"/>
          <p:cNvSpPr txBox="1">
            <a:spLocks noChangeArrowheads="1"/>
          </p:cNvSpPr>
          <p:nvPr/>
        </p:nvSpPr>
        <p:spPr bwMode="auto">
          <a:xfrm>
            <a:off x="6660232" y="4581128"/>
            <a:ext cx="2339752" cy="1077218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Eksterne kapasitanser er definert som </a:t>
            </a:r>
            <a:r>
              <a:rPr lang="nb-NO" sz="1600" b="1" dirty="0"/>
              <a:t>gatekapasitans</a:t>
            </a:r>
            <a:r>
              <a:rPr lang="nb-NO" sz="1600" dirty="0"/>
              <a:t> for porter som skal drives.</a:t>
            </a:r>
          </a:p>
        </p:txBody>
      </p:sp>
      <p:sp>
        <p:nvSpPr>
          <p:cNvPr id="339977" name="Text Box 9"/>
          <p:cNvSpPr txBox="1">
            <a:spLocks noChangeArrowheads="1"/>
          </p:cNvSpPr>
          <p:nvPr/>
        </p:nvSpPr>
        <p:spPr bwMode="auto">
          <a:xfrm>
            <a:off x="5868144" y="188640"/>
            <a:ext cx="3024188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Eksempel NAND3 som skal drive </a:t>
            </a:r>
            <a:r>
              <a:rPr lang="nb-NO" sz="1600" i="1" dirty="0"/>
              <a:t>h </a:t>
            </a:r>
            <a:r>
              <a:rPr lang="nb-NO" sz="1600" dirty="0"/>
              <a:t>tilsvarende porter:</a:t>
            </a:r>
          </a:p>
        </p:txBody>
      </p:sp>
      <p:sp>
        <p:nvSpPr>
          <p:cNvPr id="339979" name="Text Box 11"/>
          <p:cNvSpPr txBox="1">
            <a:spLocks noChangeArrowheads="1"/>
          </p:cNvSpPr>
          <p:nvPr/>
        </p:nvSpPr>
        <p:spPr bwMode="auto">
          <a:xfrm>
            <a:off x="179512" y="2780928"/>
            <a:ext cx="30241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Enkel RC modell:</a:t>
            </a:r>
          </a:p>
        </p:txBody>
      </p:sp>
      <p:sp>
        <p:nvSpPr>
          <p:cNvPr id="339980" name="Text Box 12"/>
          <p:cNvSpPr txBox="1">
            <a:spLocks noChangeArrowheads="1"/>
          </p:cNvSpPr>
          <p:nvPr/>
        </p:nvSpPr>
        <p:spPr bwMode="auto">
          <a:xfrm>
            <a:off x="3347864" y="2780928"/>
            <a:ext cx="30241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 err="1"/>
              <a:t>Elmore</a:t>
            </a:r>
            <a:r>
              <a:rPr lang="nb-NO" sz="1800" dirty="0"/>
              <a:t>:</a:t>
            </a:r>
          </a:p>
        </p:txBody>
      </p:sp>
      <p:sp>
        <p:nvSpPr>
          <p:cNvPr id="339981" name="Text Box 13"/>
          <p:cNvSpPr txBox="1">
            <a:spLocks noChangeArrowheads="1"/>
          </p:cNvSpPr>
          <p:nvPr/>
        </p:nvSpPr>
        <p:spPr bwMode="auto">
          <a:xfrm>
            <a:off x="395412" y="3141067"/>
            <a:ext cx="345650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Parasittisk tidsforsinkelse:</a:t>
            </a:r>
          </a:p>
        </p:txBody>
      </p:sp>
      <p:graphicFrame>
        <p:nvGraphicFramePr>
          <p:cNvPr id="339985" name="Object 17"/>
          <p:cNvGraphicFramePr>
            <a:graphicFrameLocks noChangeAspect="1"/>
          </p:cNvGraphicFramePr>
          <p:nvPr/>
        </p:nvGraphicFramePr>
        <p:xfrm>
          <a:off x="687512" y="3428405"/>
          <a:ext cx="1430337" cy="485775"/>
        </p:xfrm>
        <a:graphic>
          <a:graphicData uri="http://schemas.openxmlformats.org/presentationml/2006/ole">
            <p:oleObj spid="_x0000_s3075" name="Formel" r:id="rId5" imgW="711000" imgH="241200" progId="Equation.3">
              <p:embed/>
            </p:oleObj>
          </a:graphicData>
        </a:graphic>
      </p:graphicFrame>
      <p:sp>
        <p:nvSpPr>
          <p:cNvPr id="339989" name="Text Box 21"/>
          <p:cNvSpPr txBox="1">
            <a:spLocks noChangeArrowheads="1"/>
          </p:cNvSpPr>
          <p:nvPr/>
        </p:nvSpPr>
        <p:spPr bwMode="auto">
          <a:xfrm>
            <a:off x="395412" y="3844330"/>
            <a:ext cx="30241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 smtClean="0"/>
              <a:t>Tidsforsinkelse (h=4):</a:t>
            </a:r>
            <a:endParaRPr lang="nb-NO" sz="1800" dirty="0"/>
          </a:p>
        </p:txBody>
      </p:sp>
      <p:graphicFrame>
        <p:nvGraphicFramePr>
          <p:cNvPr id="339990" name="Object 22"/>
          <p:cNvGraphicFramePr>
            <a:graphicFrameLocks noChangeAspect="1"/>
          </p:cNvGraphicFramePr>
          <p:nvPr/>
        </p:nvGraphicFramePr>
        <p:xfrm>
          <a:off x="4360863" y="4383088"/>
          <a:ext cx="2171700" cy="485775"/>
        </p:xfrm>
        <a:graphic>
          <a:graphicData uri="http://schemas.openxmlformats.org/presentationml/2006/ole">
            <p:oleObj spid="_x0000_s3076" name="Equation" r:id="rId6" imgW="1079280" imgH="241200" progId="Equation.3">
              <p:embed/>
            </p:oleObj>
          </a:graphicData>
        </a:graphic>
      </p:graphicFrame>
      <p:sp>
        <p:nvSpPr>
          <p:cNvPr id="339991" name="Text Box 23"/>
          <p:cNvSpPr txBox="1">
            <a:spLocks noChangeArrowheads="1"/>
          </p:cNvSpPr>
          <p:nvPr/>
        </p:nvSpPr>
        <p:spPr bwMode="auto">
          <a:xfrm>
            <a:off x="3636789" y="3995772"/>
            <a:ext cx="345549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Parasittisk tidsforsinkelse:</a:t>
            </a:r>
          </a:p>
        </p:txBody>
      </p:sp>
      <p:graphicFrame>
        <p:nvGraphicFramePr>
          <p:cNvPr id="339992" name="Object 24"/>
          <p:cNvGraphicFramePr>
            <a:graphicFrameLocks noChangeAspect="1"/>
          </p:cNvGraphicFramePr>
          <p:nvPr/>
        </p:nvGraphicFramePr>
        <p:xfrm>
          <a:off x="3928889" y="3140968"/>
          <a:ext cx="1430337" cy="485775"/>
        </p:xfrm>
        <a:graphic>
          <a:graphicData uri="http://schemas.openxmlformats.org/presentationml/2006/ole">
            <p:oleObj spid="_x0000_s3077" name="Equation" r:id="rId7" imgW="711000" imgH="241200" progId="Equation.3">
              <p:embed/>
            </p:oleObj>
          </a:graphicData>
        </a:graphic>
      </p:graphicFrame>
      <p:sp>
        <p:nvSpPr>
          <p:cNvPr id="339993" name="Text Box 25"/>
          <p:cNvSpPr txBox="1">
            <a:spLocks noChangeArrowheads="1"/>
          </p:cNvSpPr>
          <p:nvPr/>
        </p:nvSpPr>
        <p:spPr bwMode="auto">
          <a:xfrm>
            <a:off x="3636789" y="3573016"/>
            <a:ext cx="30241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 smtClean="0"/>
              <a:t>Tidsforsinkelse (h=4):</a:t>
            </a:r>
            <a:endParaRPr lang="nb-NO" sz="1800" dirty="0"/>
          </a:p>
        </p:txBody>
      </p:sp>
      <p:graphicFrame>
        <p:nvGraphicFramePr>
          <p:cNvPr id="339995" name="Object 27"/>
          <p:cNvGraphicFramePr>
            <a:graphicFrameLocks noChangeAspect="1"/>
          </p:cNvGraphicFramePr>
          <p:nvPr/>
        </p:nvGraphicFramePr>
        <p:xfrm>
          <a:off x="684337" y="4671417"/>
          <a:ext cx="1455737" cy="485775"/>
        </p:xfrm>
        <a:graphic>
          <a:graphicData uri="http://schemas.openxmlformats.org/presentationml/2006/ole">
            <p:oleObj spid="_x0000_s3078" name="Formel" r:id="rId8" imgW="723600" imgH="241200" progId="Equation.3">
              <p:embed/>
            </p:oleObj>
          </a:graphicData>
        </a:graphic>
      </p:graphicFrame>
      <p:graphicFrame>
        <p:nvGraphicFramePr>
          <p:cNvPr id="339996" name="Object 28"/>
          <p:cNvGraphicFramePr>
            <a:graphicFrameLocks noChangeAspect="1"/>
          </p:cNvGraphicFramePr>
          <p:nvPr/>
        </p:nvGraphicFramePr>
        <p:xfrm>
          <a:off x="4340399" y="4815433"/>
          <a:ext cx="1455737" cy="485775"/>
        </p:xfrm>
        <a:graphic>
          <a:graphicData uri="http://schemas.openxmlformats.org/presentationml/2006/ole">
            <p:oleObj spid="_x0000_s3079" name="Equation" r:id="rId9" imgW="723600" imgH="241200" progId="Equation.3">
              <p:embed/>
            </p:oleObj>
          </a:graphicData>
        </a:graphic>
      </p:graphicFrame>
      <p:pic>
        <p:nvPicPr>
          <p:cNvPr id="20" name="Picture 57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980728"/>
            <a:ext cx="2879470" cy="27363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80" name="Picture 8" descr="D:\INF3400\fanout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23528" y="5301208"/>
            <a:ext cx="6022975" cy="1368152"/>
          </a:xfrm>
          <a:prstGeom prst="rect">
            <a:avLst/>
          </a:prstGeom>
          <a:noFill/>
        </p:spPr>
      </p:pic>
      <p:pic>
        <p:nvPicPr>
          <p:cNvPr id="3081" name="Picture 9" descr="D:\INF3400\Cd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7504" y="4149080"/>
            <a:ext cx="6918325" cy="1974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39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3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39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3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3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3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39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39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4" grpId="0" animBg="1"/>
      <p:bldP spid="339976" grpId="0" animBg="1"/>
      <p:bldP spid="339979" grpId="0"/>
      <p:bldP spid="339980" grpId="0"/>
      <p:bldP spid="339981" grpId="0"/>
      <p:bldP spid="339989" grpId="0"/>
      <p:bldP spid="339991" grpId="0"/>
      <p:bldP spid="3399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D:\INF3400\seri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4221088"/>
            <a:ext cx="7848872" cy="2401294"/>
          </a:xfrm>
          <a:prstGeom prst="rect">
            <a:avLst/>
          </a:prstGeom>
          <a:noFill/>
        </p:spPr>
      </p:pic>
      <p:pic>
        <p:nvPicPr>
          <p:cNvPr id="11267" name="Picture 3" descr="D:\INF3400\fani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5445224"/>
            <a:ext cx="6552728" cy="1262137"/>
          </a:xfrm>
          <a:prstGeom prst="rect">
            <a:avLst/>
          </a:prstGeom>
          <a:noFill/>
        </p:spPr>
      </p:pic>
      <p:pic>
        <p:nvPicPr>
          <p:cNvPr id="11266" name="Picture 2" descr="D:\INF3400\fanou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39752" y="4221088"/>
            <a:ext cx="6336704" cy="1080120"/>
          </a:xfrm>
          <a:prstGeom prst="rect">
            <a:avLst/>
          </a:prstGeom>
          <a:noFill/>
        </p:spPr>
      </p:pic>
      <p:sp>
        <p:nvSpPr>
          <p:cNvPr id="342020" name="Text Box 4"/>
          <p:cNvSpPr txBox="1">
            <a:spLocks noChangeArrowheads="1"/>
          </p:cNvSpPr>
          <p:nvPr/>
        </p:nvSpPr>
        <p:spPr bwMode="auto">
          <a:xfrm>
            <a:off x="683568" y="476672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Elektrisk </a:t>
            </a:r>
            <a:r>
              <a:rPr lang="nb-NO" dirty="0" err="1"/>
              <a:t>effort</a:t>
            </a:r>
            <a:endParaRPr lang="nb-NO" dirty="0"/>
          </a:p>
        </p:txBody>
      </p:sp>
      <p:sp>
        <p:nvSpPr>
          <p:cNvPr id="342021" name="Text Box 5"/>
          <p:cNvSpPr txBox="1">
            <a:spLocks noChangeArrowheads="1"/>
          </p:cNvSpPr>
          <p:nvPr/>
        </p:nvSpPr>
        <p:spPr bwMode="auto">
          <a:xfrm>
            <a:off x="755650" y="984791"/>
            <a:ext cx="3240286" cy="738664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Vi kaller forholdet mellom ekstern last (kapasitans) og inngangslast for </a:t>
            </a:r>
            <a:r>
              <a:rPr lang="nb-NO" sz="1400" b="1" dirty="0"/>
              <a:t>elektrisk </a:t>
            </a:r>
            <a:r>
              <a:rPr lang="nb-NO" sz="1400" b="1" dirty="0" err="1"/>
              <a:t>effort</a:t>
            </a:r>
            <a:r>
              <a:rPr lang="nb-NO" sz="1400" dirty="0"/>
              <a:t>. </a:t>
            </a:r>
            <a:endParaRPr lang="nb-NO" dirty="0"/>
          </a:p>
        </p:txBody>
      </p:sp>
      <p:sp>
        <p:nvSpPr>
          <p:cNvPr id="342022" name="Text Box 6"/>
          <p:cNvSpPr txBox="1">
            <a:spLocks noChangeArrowheads="1"/>
          </p:cNvSpPr>
          <p:nvPr/>
        </p:nvSpPr>
        <p:spPr bwMode="auto">
          <a:xfrm>
            <a:off x="611560" y="2204864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Logisk </a:t>
            </a:r>
            <a:r>
              <a:rPr lang="nb-NO" dirty="0" err="1"/>
              <a:t>effort</a:t>
            </a:r>
            <a:endParaRPr lang="nb-NO" dirty="0"/>
          </a:p>
        </p:txBody>
      </p:sp>
      <p:sp>
        <p:nvSpPr>
          <p:cNvPr id="342023" name="Text Box 7"/>
          <p:cNvSpPr txBox="1">
            <a:spLocks noChangeArrowheads="1"/>
          </p:cNvSpPr>
          <p:nvPr/>
        </p:nvSpPr>
        <p:spPr bwMode="auto">
          <a:xfrm>
            <a:off x="683568" y="2780928"/>
            <a:ext cx="3459234" cy="1169551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Vi kaller forholdet mellom en ports inngangskapasitans og inngangskapasitansen til en inverter som leverer samme utgangsstrøm for </a:t>
            </a:r>
            <a:r>
              <a:rPr lang="nb-NO" sz="1400" b="1" dirty="0"/>
              <a:t>logisk </a:t>
            </a:r>
            <a:r>
              <a:rPr lang="nb-NO" sz="1400" b="1" dirty="0" err="1"/>
              <a:t>effort</a:t>
            </a:r>
            <a:r>
              <a:rPr lang="nb-NO" sz="1400" b="1" dirty="0"/>
              <a:t> g</a:t>
            </a:r>
            <a:r>
              <a:rPr lang="nb-NO" sz="1400" dirty="0"/>
              <a:t>.</a:t>
            </a:r>
          </a:p>
        </p:txBody>
      </p:sp>
      <p:pic>
        <p:nvPicPr>
          <p:cNvPr id="342024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04664"/>
            <a:ext cx="4289907" cy="24482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21" grpId="0" animBg="1"/>
      <p:bldP spid="3420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047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2492896"/>
            <a:ext cx="3960440" cy="33199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2987824" y="1700808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Eksempel NAND3:</a:t>
            </a:r>
          </a:p>
        </p:txBody>
      </p:sp>
      <p:sp>
        <p:nvSpPr>
          <p:cNvPr id="343049" name="Text Box 9"/>
          <p:cNvSpPr txBox="1">
            <a:spLocks noChangeArrowheads="1"/>
          </p:cNvSpPr>
          <p:nvPr/>
        </p:nvSpPr>
        <p:spPr bwMode="auto">
          <a:xfrm>
            <a:off x="395536" y="692696"/>
            <a:ext cx="6984776" cy="338554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Vi definerer </a:t>
            </a:r>
            <a:r>
              <a:rPr lang="nb-NO" sz="1600" b="1" dirty="0"/>
              <a:t>h</a:t>
            </a:r>
            <a:r>
              <a:rPr lang="nb-NO" sz="1600" dirty="0"/>
              <a:t> som antallet identiske </a:t>
            </a:r>
            <a:r>
              <a:rPr lang="nb-NO" sz="1600"/>
              <a:t>porter </a:t>
            </a:r>
            <a:r>
              <a:rPr lang="nb-NO" sz="1600" smtClean="0"/>
              <a:t>som </a:t>
            </a:r>
            <a:r>
              <a:rPr lang="nb-NO" sz="1600" dirty="0"/>
              <a:t>en spesifikk port skal drive.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3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8" grpId="0"/>
      <p:bldP spid="3430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08" y="0"/>
            <a:ext cx="8229600" cy="582612"/>
          </a:xfrm>
        </p:spPr>
        <p:txBody>
          <a:bodyPr/>
          <a:lstStyle/>
          <a:p>
            <a:r>
              <a:rPr lang="nb-NO" sz="2400" dirty="0"/>
              <a:t>Lineær forsinkelsesmodell</a:t>
            </a:r>
          </a:p>
        </p:txBody>
      </p:sp>
      <p:sp>
        <p:nvSpPr>
          <p:cNvPr id="344068" name="Text Box 4"/>
          <p:cNvSpPr txBox="1">
            <a:spLocks noChangeArrowheads="1"/>
          </p:cNvSpPr>
          <p:nvPr/>
        </p:nvSpPr>
        <p:spPr bwMode="auto">
          <a:xfrm>
            <a:off x="611188" y="836712"/>
            <a:ext cx="345675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Normalisert tidsforsinkelse:</a:t>
            </a:r>
          </a:p>
        </p:txBody>
      </p:sp>
      <p:graphicFrame>
        <p:nvGraphicFramePr>
          <p:cNvPr id="344070" name="Object 6"/>
          <p:cNvGraphicFramePr>
            <a:graphicFrameLocks noChangeAspect="1"/>
          </p:cNvGraphicFramePr>
          <p:nvPr/>
        </p:nvGraphicFramePr>
        <p:xfrm>
          <a:off x="1116013" y="1195487"/>
          <a:ext cx="1277937" cy="409575"/>
        </p:xfrm>
        <a:graphic>
          <a:graphicData uri="http://schemas.openxmlformats.org/presentationml/2006/ole">
            <p:oleObj spid="_x0000_s4098" name="Equation" r:id="rId4" imgW="634680" imgH="203040" progId="Equation.3">
              <p:embed/>
            </p:oleObj>
          </a:graphicData>
        </a:graphic>
      </p:graphicFrame>
      <p:sp>
        <p:nvSpPr>
          <p:cNvPr id="344071" name="Text Box 7"/>
          <p:cNvSpPr txBox="1">
            <a:spLocks noChangeArrowheads="1"/>
          </p:cNvSpPr>
          <p:nvPr/>
        </p:nvSpPr>
        <p:spPr bwMode="auto">
          <a:xfrm>
            <a:off x="539750" y="2132112"/>
            <a:ext cx="18732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Effort tidsforsinkelse</a:t>
            </a:r>
          </a:p>
        </p:txBody>
      </p:sp>
      <p:sp>
        <p:nvSpPr>
          <p:cNvPr id="344072" name="Text Box 8"/>
          <p:cNvSpPr txBox="1">
            <a:spLocks noChangeArrowheads="1"/>
          </p:cNvSpPr>
          <p:nvPr/>
        </p:nvSpPr>
        <p:spPr bwMode="auto">
          <a:xfrm>
            <a:off x="2411413" y="1700312"/>
            <a:ext cx="187325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Parasittisk tidsforsinkelse</a:t>
            </a:r>
          </a:p>
        </p:txBody>
      </p:sp>
      <p:sp>
        <p:nvSpPr>
          <p:cNvPr id="344073" name="Line 9"/>
          <p:cNvSpPr>
            <a:spLocks noChangeShapeType="1"/>
          </p:cNvSpPr>
          <p:nvPr/>
        </p:nvSpPr>
        <p:spPr bwMode="auto">
          <a:xfrm flipV="1">
            <a:off x="1258888" y="1628874"/>
            <a:ext cx="433387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4074" name="Line 10"/>
          <p:cNvSpPr>
            <a:spLocks noChangeShapeType="1"/>
          </p:cNvSpPr>
          <p:nvPr/>
        </p:nvSpPr>
        <p:spPr bwMode="auto">
          <a:xfrm flipH="1" flipV="1">
            <a:off x="2339975" y="1484412"/>
            <a:ext cx="503238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44076" name="Object 12"/>
          <p:cNvGraphicFramePr>
            <a:graphicFrameLocks noChangeAspect="1"/>
          </p:cNvGraphicFramePr>
          <p:nvPr/>
        </p:nvGraphicFramePr>
        <p:xfrm>
          <a:off x="714348" y="2922688"/>
          <a:ext cx="944563" cy="409575"/>
        </p:xfrm>
        <a:graphic>
          <a:graphicData uri="http://schemas.openxmlformats.org/presentationml/2006/ole">
            <p:oleObj spid="_x0000_s4099" name="Equation" r:id="rId5" imgW="469800" imgH="203040" progId="Equation.3">
              <p:embed/>
            </p:oleObj>
          </a:graphicData>
        </a:graphic>
      </p:graphicFrame>
      <p:pic>
        <p:nvPicPr>
          <p:cNvPr id="344077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21325" y="188640"/>
            <a:ext cx="3622675" cy="4537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344078" name="Object 14"/>
          <p:cNvGraphicFramePr>
            <a:graphicFrameLocks noChangeAspect="1"/>
          </p:cNvGraphicFramePr>
          <p:nvPr>
            <p:ph idx="1"/>
          </p:nvPr>
        </p:nvGraphicFramePr>
        <p:xfrm>
          <a:off x="2771800" y="3500462"/>
          <a:ext cx="808038" cy="704850"/>
        </p:xfrm>
        <a:graphic>
          <a:graphicData uri="http://schemas.openxmlformats.org/presentationml/2006/ole">
            <p:oleObj spid="_x0000_s4100" name="Equation" r:id="rId7" imgW="495000" imgH="431640" progId="Equation.3">
              <p:embed/>
            </p:oleObj>
          </a:graphicData>
        </a:graphic>
      </p:graphicFrame>
      <p:sp>
        <p:nvSpPr>
          <p:cNvPr id="344080" name="Text Box 16"/>
          <p:cNvSpPr txBox="1">
            <a:spLocks noChangeArrowheads="1"/>
          </p:cNvSpPr>
          <p:nvPr/>
        </p:nvSpPr>
        <p:spPr bwMode="auto">
          <a:xfrm>
            <a:off x="2267744" y="3068414"/>
            <a:ext cx="209549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Elektrisk </a:t>
            </a:r>
            <a:r>
              <a:rPr lang="nb-NO" dirty="0" err="1"/>
              <a:t>effort</a:t>
            </a:r>
            <a:r>
              <a:rPr lang="nb-NO" dirty="0"/>
              <a:t> h:</a:t>
            </a:r>
          </a:p>
        </p:txBody>
      </p:sp>
      <p:pic>
        <p:nvPicPr>
          <p:cNvPr id="13" name="Picture 3" descr="D:\INF3400\fanin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5536" y="5445224"/>
            <a:ext cx="6552728" cy="1262137"/>
          </a:xfrm>
          <a:prstGeom prst="rect">
            <a:avLst/>
          </a:prstGeom>
          <a:noFill/>
        </p:spPr>
      </p:pic>
      <p:pic>
        <p:nvPicPr>
          <p:cNvPr id="14" name="Picture 2" descr="D:\INF3400\fanout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95536" y="4365104"/>
            <a:ext cx="6336704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4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44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4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44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44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44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4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44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8" grpId="0"/>
      <p:bldP spid="344071" grpId="0"/>
      <p:bldP spid="344072" grpId="0"/>
      <p:bldP spid="344073" grpId="0" animBg="1"/>
      <p:bldP spid="344074" grpId="0" animBg="1"/>
      <p:bldP spid="34408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08" y="-171400"/>
            <a:ext cx="5463952" cy="1143000"/>
          </a:xfrm>
        </p:spPr>
        <p:txBody>
          <a:bodyPr/>
          <a:lstStyle/>
          <a:p>
            <a:r>
              <a:rPr lang="nb-NO" dirty="0"/>
              <a:t>Logisk </a:t>
            </a:r>
            <a:r>
              <a:rPr lang="nb-NO" dirty="0" err="1"/>
              <a:t>effort</a:t>
            </a:r>
            <a:endParaRPr lang="nb-NO" dirty="0"/>
          </a:p>
        </p:txBody>
      </p:sp>
      <p:sp>
        <p:nvSpPr>
          <p:cNvPr id="345092" name="Text Box 4"/>
          <p:cNvSpPr txBox="1">
            <a:spLocks noChangeArrowheads="1"/>
          </p:cNvSpPr>
          <p:nvPr/>
        </p:nvSpPr>
        <p:spPr bwMode="auto">
          <a:xfrm>
            <a:off x="611560" y="836712"/>
            <a:ext cx="7929618" cy="92333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Vi kaller forholdet mellom en ports inngangskapasitans og inngangskapasitansen til en inverter som leverer samme utgangsstrøm for </a:t>
            </a:r>
            <a:r>
              <a:rPr lang="nb-NO" sz="1800" b="1" dirty="0"/>
              <a:t>logisk </a:t>
            </a:r>
            <a:r>
              <a:rPr lang="nb-NO" sz="1800" b="1" dirty="0" err="1"/>
              <a:t>effort</a:t>
            </a:r>
            <a:r>
              <a:rPr lang="nb-NO" sz="1800" b="1" dirty="0"/>
              <a:t> g</a:t>
            </a:r>
            <a:r>
              <a:rPr lang="nb-NO" sz="1800" dirty="0"/>
              <a:t>.</a:t>
            </a:r>
          </a:p>
        </p:txBody>
      </p:sp>
      <p:pic>
        <p:nvPicPr>
          <p:cNvPr id="34509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1844824"/>
            <a:ext cx="5760640" cy="32324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" name="Picture 5" descr="D:\INF3400\seri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664" y="5085184"/>
            <a:ext cx="5648770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915816" y="44624"/>
            <a:ext cx="7632700" cy="609600"/>
          </a:xfrm>
        </p:spPr>
        <p:txBody>
          <a:bodyPr/>
          <a:lstStyle/>
          <a:p>
            <a:r>
              <a:rPr lang="nb-NO" dirty="0"/>
              <a:t>Parasittisk tidsforsinkelse</a:t>
            </a:r>
          </a:p>
        </p:txBody>
      </p:sp>
      <p:sp>
        <p:nvSpPr>
          <p:cNvPr id="346116" name="Text Box 4"/>
          <p:cNvSpPr txBox="1">
            <a:spLocks noChangeArrowheads="1"/>
          </p:cNvSpPr>
          <p:nvPr/>
        </p:nvSpPr>
        <p:spPr bwMode="auto">
          <a:xfrm>
            <a:off x="539552" y="980728"/>
            <a:ext cx="7672416" cy="646331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 definerer </a:t>
            </a:r>
            <a:r>
              <a:rPr lang="nb-NO" b="1" dirty="0"/>
              <a:t>parasittisk tidsforsinkelse</a:t>
            </a:r>
            <a:r>
              <a:rPr lang="nb-NO" dirty="0"/>
              <a:t> som tidsforsinkelse i en port uten ekstern last.</a:t>
            </a:r>
          </a:p>
        </p:txBody>
      </p:sp>
      <p:graphicFrame>
        <p:nvGraphicFramePr>
          <p:cNvPr id="346163" name="Group 51"/>
          <p:cNvGraphicFramePr>
            <a:graphicFrameLocks noGrp="1"/>
          </p:cNvGraphicFramePr>
          <p:nvPr>
            <p:ph idx="1"/>
          </p:nvPr>
        </p:nvGraphicFramePr>
        <p:xfrm>
          <a:off x="1071538" y="2284994"/>
          <a:ext cx="5257800" cy="1524000"/>
        </p:xfrm>
        <a:graphic>
          <a:graphicData uri="http://schemas.openxmlformats.org/drawingml/2006/table">
            <a:tbl>
              <a:tblPr/>
              <a:tblGrid>
                <a:gridCol w="876300"/>
                <a:gridCol w="876300"/>
                <a:gridCol w="876300"/>
                <a:gridCol w="876300"/>
                <a:gridCol w="876300"/>
                <a:gridCol w="876300"/>
              </a:tblGrid>
              <a:tr h="2587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Inverter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NAND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Tristate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6164" name="Text Box 52"/>
          <p:cNvSpPr txBox="1">
            <a:spLocks noChangeArrowheads="1"/>
          </p:cNvSpPr>
          <p:nvPr/>
        </p:nvSpPr>
        <p:spPr bwMode="auto">
          <a:xfrm>
            <a:off x="3071802" y="1856366"/>
            <a:ext cx="230346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smtClean="0">
                <a:solidFill>
                  <a:schemeClr val="hlink"/>
                </a:solidFill>
              </a:rPr>
              <a:t>Antall </a:t>
            </a:r>
            <a:r>
              <a:rPr lang="nb-NO" dirty="0" err="1" smtClean="0">
                <a:solidFill>
                  <a:schemeClr val="hlink"/>
                </a:solidFill>
              </a:rPr>
              <a:t>innnganger</a:t>
            </a:r>
            <a:endParaRPr lang="nb-NO" dirty="0">
              <a:solidFill>
                <a:schemeClr val="hlink"/>
              </a:solidFill>
            </a:endParaRPr>
          </a:p>
        </p:txBody>
      </p:sp>
      <p:sp>
        <p:nvSpPr>
          <p:cNvPr id="346165" name="Oval 53"/>
          <p:cNvSpPr>
            <a:spLocks noChangeArrowheads="1"/>
          </p:cNvSpPr>
          <p:nvPr/>
        </p:nvSpPr>
        <p:spPr bwMode="auto">
          <a:xfrm>
            <a:off x="1928794" y="2213556"/>
            <a:ext cx="4857784" cy="436558"/>
          </a:xfrm>
          <a:prstGeom prst="ellipse">
            <a:avLst/>
          </a:prstGeom>
          <a:noFill/>
          <a:ln w="12700" algn="ctr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6166" name="Text Box 54"/>
          <p:cNvSpPr txBox="1">
            <a:spLocks noChangeArrowheads="1"/>
          </p:cNvSpPr>
          <p:nvPr/>
        </p:nvSpPr>
        <p:spPr bwMode="auto">
          <a:xfrm>
            <a:off x="357158" y="3928068"/>
            <a:ext cx="30241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smtClean="0"/>
              <a:t>N- </a:t>
            </a:r>
            <a:r>
              <a:rPr lang="nb-NO" dirty="0"/>
              <a:t>inngangs NAND port:</a:t>
            </a:r>
          </a:p>
        </p:txBody>
      </p:sp>
      <p:graphicFrame>
        <p:nvGraphicFramePr>
          <p:cNvPr id="346167" name="Object 55"/>
          <p:cNvGraphicFramePr>
            <a:graphicFrameLocks noChangeAspect="1"/>
          </p:cNvGraphicFramePr>
          <p:nvPr/>
        </p:nvGraphicFramePr>
        <p:xfrm>
          <a:off x="683568" y="4365104"/>
          <a:ext cx="2590800" cy="2095500"/>
        </p:xfrm>
        <a:graphic>
          <a:graphicData uri="http://schemas.openxmlformats.org/presentationml/2006/ole">
            <p:oleObj spid="_x0000_s5122" name="Equation" r:id="rId4" imgW="1650960" imgH="1333440" progId="Equation.3">
              <p:embed/>
            </p:oleObj>
          </a:graphicData>
        </a:graphic>
      </p:graphicFrame>
      <p:sp>
        <p:nvSpPr>
          <p:cNvPr id="346168" name="Text Box 56"/>
          <p:cNvSpPr txBox="1">
            <a:spLocks noChangeArrowheads="1"/>
          </p:cNvSpPr>
          <p:nvPr/>
        </p:nvSpPr>
        <p:spPr bwMode="auto">
          <a:xfrm>
            <a:off x="4355976" y="4005064"/>
            <a:ext cx="4429156" cy="646331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I realiteten øker parasittisk tidsforsinkelse kvadratisk med antall innganger.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4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4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4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6" grpId="0" animBg="1"/>
      <p:bldP spid="346164" grpId="0"/>
      <p:bldP spid="346165" grpId="0" animBg="1"/>
      <p:bldP spid="346166" grpId="0"/>
      <p:bldP spid="3461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70124"/>
            <a:ext cx="8229600" cy="582612"/>
          </a:xfrm>
        </p:spPr>
        <p:txBody>
          <a:bodyPr/>
          <a:lstStyle/>
          <a:p>
            <a:r>
              <a:rPr lang="nb-NO" sz="2000" dirty="0"/>
              <a:t>Stige- og falltidsforsinkelse for inngang</a:t>
            </a:r>
          </a:p>
        </p:txBody>
      </p:sp>
      <p:sp>
        <p:nvSpPr>
          <p:cNvPr id="348164" name="Text Box 4"/>
          <p:cNvSpPr txBox="1">
            <a:spLocks noChangeArrowheads="1"/>
          </p:cNvSpPr>
          <p:nvPr/>
        </p:nvSpPr>
        <p:spPr bwMode="auto">
          <a:xfrm>
            <a:off x="214282" y="1279854"/>
            <a:ext cx="4071966" cy="1200329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For en mer presis estimering av tidsforsinkelse må vi ta hensyn til stige- og falltidsforsinkelse på innganger.</a:t>
            </a:r>
          </a:p>
        </p:txBody>
      </p:sp>
      <p:sp>
        <p:nvSpPr>
          <p:cNvPr id="348166" name="Text Box 6"/>
          <p:cNvSpPr txBox="1">
            <a:spLocks noChangeArrowheads="1"/>
          </p:cNvSpPr>
          <p:nvPr/>
        </p:nvSpPr>
        <p:spPr bwMode="auto">
          <a:xfrm>
            <a:off x="214282" y="2761004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Tidsforsinkelse:</a:t>
            </a:r>
          </a:p>
        </p:txBody>
      </p:sp>
      <p:sp>
        <p:nvSpPr>
          <p:cNvPr id="348167" name="Text Box 7"/>
          <p:cNvSpPr txBox="1">
            <a:spLocks noChangeArrowheads="1"/>
          </p:cNvSpPr>
          <p:nvPr/>
        </p:nvSpPr>
        <p:spPr bwMode="auto">
          <a:xfrm>
            <a:off x="250825" y="4931122"/>
            <a:ext cx="2017713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Ingen tidsforsinkelse på inngangene</a:t>
            </a:r>
          </a:p>
        </p:txBody>
      </p:sp>
      <p:graphicFrame>
        <p:nvGraphicFramePr>
          <p:cNvPr id="348168" name="Object 8"/>
          <p:cNvGraphicFramePr>
            <a:graphicFrameLocks noChangeAspect="1"/>
          </p:cNvGraphicFramePr>
          <p:nvPr/>
        </p:nvGraphicFramePr>
        <p:xfrm>
          <a:off x="1187624" y="3140968"/>
          <a:ext cx="2830513" cy="1436688"/>
        </p:xfrm>
        <a:graphic>
          <a:graphicData uri="http://schemas.openxmlformats.org/presentationml/2006/ole">
            <p:oleObj spid="_x0000_s6146" name="Equation" r:id="rId4" imgW="1803240" imgH="914400" progId="Equation.3">
              <p:embed/>
            </p:oleObj>
          </a:graphicData>
        </a:graphic>
      </p:graphicFrame>
      <p:sp>
        <p:nvSpPr>
          <p:cNvPr id="348169" name="Line 9"/>
          <p:cNvSpPr>
            <a:spLocks noChangeShapeType="1"/>
          </p:cNvSpPr>
          <p:nvPr/>
        </p:nvSpPr>
        <p:spPr bwMode="auto">
          <a:xfrm flipV="1">
            <a:off x="1692275" y="4067522"/>
            <a:ext cx="287338" cy="792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170" name="Text Box 10"/>
          <p:cNvSpPr txBox="1">
            <a:spLocks noChangeArrowheads="1"/>
          </p:cNvSpPr>
          <p:nvPr/>
        </p:nvSpPr>
        <p:spPr bwMode="auto">
          <a:xfrm>
            <a:off x="2339975" y="5147022"/>
            <a:ext cx="2017713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Stige- eller falltidsforsinkelse for innganger</a:t>
            </a:r>
          </a:p>
        </p:txBody>
      </p:sp>
      <p:sp>
        <p:nvSpPr>
          <p:cNvPr id="348171" name="Line 11"/>
          <p:cNvSpPr>
            <a:spLocks noChangeShapeType="1"/>
          </p:cNvSpPr>
          <p:nvPr/>
        </p:nvSpPr>
        <p:spPr bwMode="auto">
          <a:xfrm flipH="1" flipV="1">
            <a:off x="2700338" y="4138960"/>
            <a:ext cx="71437" cy="1008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48172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332656"/>
            <a:ext cx="3095749" cy="29814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48173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08267" y="3717032"/>
            <a:ext cx="3040173" cy="28322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4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4" grpId="0" animBg="1"/>
      <p:bldP spid="348166" grpId="0"/>
      <p:bldP spid="348167" grpId="0"/>
      <p:bldP spid="348169" grpId="0" animBg="1"/>
      <p:bldP spid="348170" grpId="0"/>
      <p:bldP spid="3481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76672"/>
            <a:ext cx="7696200" cy="1143000"/>
          </a:xfrm>
        </p:spPr>
        <p:txBody>
          <a:bodyPr/>
          <a:lstStyle/>
          <a:p>
            <a:r>
              <a:rPr lang="nb-NO" sz="2400" dirty="0"/>
              <a:t>Ulik transisjonstidspunkt for innganger</a:t>
            </a:r>
          </a:p>
        </p:txBody>
      </p:sp>
      <p:pic>
        <p:nvPicPr>
          <p:cNvPr id="34918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1484784"/>
            <a:ext cx="5184775" cy="501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548680"/>
            <a:ext cx="8229600" cy="582612"/>
          </a:xfrm>
        </p:spPr>
        <p:txBody>
          <a:bodyPr/>
          <a:lstStyle/>
          <a:p>
            <a:r>
              <a:rPr lang="nb-NO" sz="2400" dirty="0"/>
              <a:t>MOS kapasitanser for inverter ved transisjon</a:t>
            </a:r>
          </a:p>
        </p:txBody>
      </p:sp>
      <p:pic>
        <p:nvPicPr>
          <p:cNvPr id="35021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1412776"/>
            <a:ext cx="5616575" cy="5319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6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836712"/>
            <a:ext cx="3792629" cy="56912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229600" cy="582612"/>
          </a:xfrm>
        </p:spPr>
        <p:txBody>
          <a:bodyPr/>
          <a:lstStyle/>
          <a:p>
            <a:r>
              <a:rPr lang="nb-NO" sz="2400" dirty="0"/>
              <a:t>Gate </a:t>
            </a:r>
            <a:r>
              <a:rPr lang="nb-NO" sz="2400" dirty="0" err="1"/>
              <a:t>source</a:t>
            </a:r>
            <a:r>
              <a:rPr lang="nb-NO" sz="2400" dirty="0"/>
              <a:t> kapasitans</a:t>
            </a:r>
          </a:p>
        </p:txBody>
      </p:sp>
      <p:pic>
        <p:nvPicPr>
          <p:cNvPr id="35328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836712"/>
            <a:ext cx="3873500" cy="5191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7956376" y="4797152"/>
            <a:ext cx="57606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150529" name="Object 1"/>
          <p:cNvGraphicFramePr>
            <a:graphicFrameLocks noChangeAspect="1"/>
          </p:cNvGraphicFramePr>
          <p:nvPr/>
        </p:nvGraphicFramePr>
        <p:xfrm>
          <a:off x="7956376" y="4725144"/>
          <a:ext cx="976313" cy="319088"/>
        </p:xfrm>
        <a:graphic>
          <a:graphicData uri="http://schemas.openxmlformats.org/presentationml/2006/ole">
            <p:oleObj spid="_x0000_s7170" name="Formel" r:id="rId5" imgW="6220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620688"/>
            <a:ext cx="8229600" cy="582612"/>
          </a:xfrm>
        </p:spPr>
        <p:txBody>
          <a:bodyPr/>
          <a:lstStyle/>
          <a:p>
            <a:r>
              <a:rPr lang="nb-NO" sz="2400" dirty="0" err="1"/>
              <a:t>Bootstrapping</a:t>
            </a:r>
            <a:endParaRPr lang="nb-NO" sz="2400" dirty="0"/>
          </a:p>
        </p:txBody>
      </p:sp>
      <p:pic>
        <p:nvPicPr>
          <p:cNvPr id="351238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836712"/>
            <a:ext cx="3279775" cy="5543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51239" name="Text Box 7"/>
          <p:cNvSpPr txBox="1">
            <a:spLocks noChangeArrowheads="1"/>
          </p:cNvSpPr>
          <p:nvPr/>
        </p:nvSpPr>
        <p:spPr bwMode="auto">
          <a:xfrm>
            <a:off x="5437113" y="1628031"/>
            <a:ext cx="30241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Spenningsendring:</a:t>
            </a:r>
          </a:p>
        </p:txBody>
      </p:sp>
      <p:graphicFrame>
        <p:nvGraphicFramePr>
          <p:cNvPr id="351240" name="Object 8"/>
          <p:cNvGraphicFramePr>
            <a:graphicFrameLocks noChangeAspect="1"/>
          </p:cNvGraphicFramePr>
          <p:nvPr/>
        </p:nvGraphicFramePr>
        <p:xfrm>
          <a:off x="6300713" y="4796681"/>
          <a:ext cx="1674813" cy="717550"/>
        </p:xfrm>
        <a:graphic>
          <a:graphicData uri="http://schemas.openxmlformats.org/presentationml/2006/ole">
            <p:oleObj spid="_x0000_s8194" name="Equation" r:id="rId5" imgW="1066680" imgH="457200" progId="Equation.3">
              <p:embed/>
            </p:oleObj>
          </a:graphicData>
        </a:graphic>
      </p:graphicFrame>
      <p:pic>
        <p:nvPicPr>
          <p:cNvPr id="35124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2132856"/>
            <a:ext cx="2963863" cy="1993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229600" cy="582612"/>
          </a:xfrm>
        </p:spPr>
        <p:txBody>
          <a:bodyPr/>
          <a:lstStyle/>
          <a:p>
            <a:r>
              <a:rPr lang="nb-NO" sz="2400" dirty="0"/>
              <a:t>Tidsforsinkelse i en logisk port</a:t>
            </a:r>
          </a:p>
        </p:txBody>
      </p:sp>
      <p:pic>
        <p:nvPicPr>
          <p:cNvPr id="35430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479125"/>
            <a:ext cx="3354387" cy="1843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54309" name="Text Box 5"/>
          <p:cNvSpPr txBox="1">
            <a:spLocks noChangeArrowheads="1"/>
          </p:cNvSpPr>
          <p:nvPr/>
        </p:nvSpPr>
        <p:spPr bwMode="auto">
          <a:xfrm>
            <a:off x="571472" y="1407423"/>
            <a:ext cx="3496472" cy="40011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>
                <a:latin typeface="Symbol" pitchFamily="18" charset="2"/>
              </a:rPr>
              <a:t>t</a:t>
            </a:r>
            <a:r>
              <a:rPr lang="nb-NO"/>
              <a:t> er enhetsforsinkelse =3RC</a:t>
            </a:r>
          </a:p>
        </p:txBody>
      </p:sp>
      <p:sp>
        <p:nvSpPr>
          <p:cNvPr id="354310" name="Text Box 6"/>
          <p:cNvSpPr txBox="1">
            <a:spLocks noChangeArrowheads="1"/>
          </p:cNvSpPr>
          <p:nvPr/>
        </p:nvSpPr>
        <p:spPr bwMode="auto">
          <a:xfrm>
            <a:off x="571472" y="2193241"/>
            <a:ext cx="2416352" cy="40011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Logisk effort g = 1</a:t>
            </a:r>
          </a:p>
        </p:txBody>
      </p:sp>
      <p:sp>
        <p:nvSpPr>
          <p:cNvPr id="354311" name="Text Box 7"/>
          <p:cNvSpPr txBox="1">
            <a:spLocks noChangeArrowheads="1"/>
          </p:cNvSpPr>
          <p:nvPr/>
        </p:nvSpPr>
        <p:spPr bwMode="auto">
          <a:xfrm>
            <a:off x="572612" y="2907621"/>
            <a:ext cx="3783364" cy="40011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Parasittisk tidsforsinkelse p = 1</a:t>
            </a:r>
          </a:p>
        </p:txBody>
      </p:sp>
      <p:sp>
        <p:nvSpPr>
          <p:cNvPr id="354312" name="Text Box 8"/>
          <p:cNvSpPr txBox="1">
            <a:spLocks noChangeArrowheads="1"/>
          </p:cNvSpPr>
          <p:nvPr/>
        </p:nvSpPr>
        <p:spPr bwMode="auto">
          <a:xfrm>
            <a:off x="395536" y="3861048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Tidsforsinkelse:</a:t>
            </a:r>
          </a:p>
        </p:txBody>
      </p:sp>
      <p:graphicFrame>
        <p:nvGraphicFramePr>
          <p:cNvPr id="354313" name="Object 9"/>
          <p:cNvGraphicFramePr>
            <a:graphicFrameLocks noChangeAspect="1"/>
          </p:cNvGraphicFramePr>
          <p:nvPr/>
        </p:nvGraphicFramePr>
        <p:xfrm>
          <a:off x="827584" y="4437112"/>
          <a:ext cx="1728192" cy="2059677"/>
        </p:xfrm>
        <a:graphic>
          <a:graphicData uri="http://schemas.openxmlformats.org/presentationml/2006/ole">
            <p:oleObj spid="_x0000_s9218" name="Equation" r:id="rId5" imgW="939600" imgH="1117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4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9" grpId="0" animBg="1"/>
      <p:bldP spid="354310" grpId="0" animBg="1"/>
      <p:bldP spid="354311" grpId="0" animBg="1"/>
      <p:bldP spid="3543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5533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980728"/>
            <a:ext cx="7361237" cy="1216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55333" name="Text Box 5"/>
          <p:cNvSpPr txBox="1">
            <a:spLocks noChangeArrowheads="1"/>
          </p:cNvSpPr>
          <p:nvPr/>
        </p:nvSpPr>
        <p:spPr bwMode="auto">
          <a:xfrm>
            <a:off x="2843808" y="2348880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Tidsforsinkelse for port:</a:t>
            </a:r>
          </a:p>
        </p:txBody>
      </p:sp>
      <p:graphicFrame>
        <p:nvGraphicFramePr>
          <p:cNvPr id="355334" name="Object 6"/>
          <p:cNvGraphicFramePr>
            <a:graphicFrameLocks noChangeAspect="1"/>
          </p:cNvGraphicFramePr>
          <p:nvPr/>
        </p:nvGraphicFramePr>
        <p:xfrm>
          <a:off x="3275856" y="2852936"/>
          <a:ext cx="1452562" cy="1036638"/>
        </p:xfrm>
        <a:graphic>
          <a:graphicData uri="http://schemas.openxmlformats.org/presentationml/2006/ole">
            <p:oleObj spid="_x0000_s10242" name="Equation" r:id="rId5" imgW="927000" imgH="660240" progId="Equation.3">
              <p:embed/>
            </p:oleObj>
          </a:graphicData>
        </a:graphic>
      </p:graphicFrame>
      <p:sp>
        <p:nvSpPr>
          <p:cNvPr id="355335" name="Text Box 7"/>
          <p:cNvSpPr txBox="1">
            <a:spLocks noChangeArrowheads="1"/>
          </p:cNvSpPr>
          <p:nvPr/>
        </p:nvSpPr>
        <p:spPr bwMode="auto">
          <a:xfrm>
            <a:off x="2843808" y="4077072"/>
            <a:ext cx="338497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Tidsforsinkelse i oscillator:</a:t>
            </a:r>
          </a:p>
        </p:txBody>
      </p:sp>
      <p:graphicFrame>
        <p:nvGraphicFramePr>
          <p:cNvPr id="355336" name="Object 8"/>
          <p:cNvGraphicFramePr>
            <a:graphicFrameLocks noChangeAspect="1"/>
          </p:cNvGraphicFramePr>
          <p:nvPr/>
        </p:nvGraphicFramePr>
        <p:xfrm>
          <a:off x="3275856" y="4725144"/>
          <a:ext cx="1373188" cy="379412"/>
        </p:xfrm>
        <a:graphic>
          <a:graphicData uri="http://schemas.openxmlformats.org/presentationml/2006/ole">
            <p:oleObj spid="_x0000_s10243" name="Equation" r:id="rId6" imgW="876240" imgH="241200" progId="Equation.3">
              <p:embed/>
            </p:oleObj>
          </a:graphicData>
        </a:graphic>
      </p:graphicFrame>
      <p:sp>
        <p:nvSpPr>
          <p:cNvPr id="355337" name="Text Box 9"/>
          <p:cNvSpPr txBox="1">
            <a:spLocks noChangeArrowheads="1"/>
          </p:cNvSpPr>
          <p:nvPr/>
        </p:nvSpPr>
        <p:spPr bwMode="auto">
          <a:xfrm>
            <a:off x="2843808" y="5301208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Frekvens:</a:t>
            </a:r>
          </a:p>
        </p:txBody>
      </p:sp>
      <p:graphicFrame>
        <p:nvGraphicFramePr>
          <p:cNvPr id="355338" name="Object 10"/>
          <p:cNvGraphicFramePr>
            <a:graphicFrameLocks noChangeAspect="1"/>
          </p:cNvGraphicFramePr>
          <p:nvPr/>
        </p:nvGraphicFramePr>
        <p:xfrm>
          <a:off x="3203848" y="5733256"/>
          <a:ext cx="1611313" cy="698500"/>
        </p:xfrm>
        <a:graphic>
          <a:graphicData uri="http://schemas.openxmlformats.org/presentationml/2006/ole">
            <p:oleObj spid="_x0000_s10244" name="Equation" r:id="rId7" imgW="102852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5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3" grpId="0"/>
      <p:bldP spid="355335" grpId="0"/>
      <p:bldP spid="355337" grpId="0"/>
    </p:bldLst>
  </p:timing>
</p:sld>
</file>

<file path=ppt/theme/theme1.xml><?xml version="1.0" encoding="utf-8"?>
<a:theme xmlns:a="http://schemas.openxmlformats.org/drawingml/2006/main" name="foiler-orienteringsmøter-bachelo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foiler-orienteringsmøter-bachelor</Template>
  <TotalTime>9143</TotalTime>
  <Words>406</Words>
  <Application>Microsoft Office PowerPoint</Application>
  <PresentationFormat>On-screen Show (4:3)</PresentationFormat>
  <Paragraphs>130</Paragraphs>
  <Slides>18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foiler-orienteringsmøter-bachelor</vt:lpstr>
      <vt:lpstr>Equation</vt:lpstr>
      <vt:lpstr>Formel</vt:lpstr>
      <vt:lpstr>INF3400 Del 5 Teori</vt:lpstr>
      <vt:lpstr>Elmore forsinkelsesmodell</vt:lpstr>
      <vt:lpstr>Slide 4</vt:lpstr>
      <vt:lpstr>Slide 5</vt:lpstr>
      <vt:lpstr>Slide 6</vt:lpstr>
      <vt:lpstr>Slide 7</vt:lpstr>
      <vt:lpstr>Slide 8</vt:lpstr>
      <vt:lpstr>Lineær forsinkelsesmodell</vt:lpstr>
      <vt:lpstr>Logisk effort</vt:lpstr>
      <vt:lpstr>Parasittisk tidsforsinkelse</vt:lpstr>
      <vt:lpstr>Stige- og falltidsforsinkelse for inngang</vt:lpstr>
      <vt:lpstr>Ulik transisjonstidspunkt for innganger</vt:lpstr>
      <vt:lpstr>MOS kapasitanser for inverter ved transisjon</vt:lpstr>
      <vt:lpstr>Slide 15</vt:lpstr>
      <vt:lpstr>Gate source kapasitans</vt:lpstr>
      <vt:lpstr>Bootstrapping</vt:lpstr>
      <vt:lpstr>Tidsforsinkelse i en logisk port</vt:lpstr>
      <vt:lpstr>Slide 19</vt:lpstr>
    </vt:vector>
  </TitlesOfParts>
  <Company>Universitetet i Oslo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Institutt for Informatikk ønsker alle ny studenter velkommen!</dc:title>
  <dc:creator>sigrunv</dc:creator>
  <cp:lastModifiedBy>yngvarb_adm</cp:lastModifiedBy>
  <cp:revision>251</cp:revision>
  <dcterms:created xsi:type="dcterms:W3CDTF">2011-08-14T18:14:06Z</dcterms:created>
  <dcterms:modified xsi:type="dcterms:W3CDTF">2014-02-17T07:33:52Z</dcterms:modified>
</cp:coreProperties>
</file>