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E6A2"/>
    <a:srgbClr val="FFFF66"/>
    <a:srgbClr val="FAFFCD"/>
    <a:srgbClr val="FBFA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48" autoAdjust="0"/>
    <p:restoredTop sz="94539" autoAdjust="0"/>
  </p:normalViewPr>
  <p:slideViewPr>
    <p:cSldViewPr>
      <p:cViewPr>
        <p:scale>
          <a:sx n="90" d="100"/>
          <a:sy n="90" d="100"/>
        </p:scale>
        <p:origin x="-1146" y="-7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210" d="100"/>
          <a:sy n="210" d="100"/>
        </p:scale>
        <p:origin x="-222" y="400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8C435666-159B-41C9-8F51-4830F3094CF6}" type="datetime1">
              <a:rPr lang="nb-NO"/>
              <a:pPr>
                <a:defRPr/>
              </a:pPr>
              <a:t>26.01.2016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427EBB26-512E-4420-84BC-EFC459BCF13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25000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4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A4054EEB-AB3A-4FAA-91DD-5EF32BCCE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7434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5C7F31-6DD7-47DC-BAA4-932E02BEDD5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80BCF8-84C0-482A-AB6E-C8DAE07271BC}" type="slidenum">
              <a:rPr lang="en-US"/>
              <a:pPr/>
              <a:t>4</a:t>
            </a:fld>
            <a:endParaRPr lang="en-US"/>
          </a:p>
        </p:txBody>
      </p:sp>
      <p:sp>
        <p:nvSpPr>
          <p:cNvPr id="26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5B8904-B04B-4825-B380-BF31B084EAE4}" type="slidenum">
              <a:rPr lang="en-US"/>
              <a:pPr/>
              <a:t>5</a:t>
            </a:fld>
            <a:endParaRPr lang="en-US"/>
          </a:p>
        </p:txBody>
      </p:sp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533229-E017-43E8-B92B-FEE08144FFD9}" type="slidenum">
              <a:rPr lang="en-US"/>
              <a:pPr/>
              <a:t>6</a:t>
            </a:fld>
            <a:endParaRPr lang="en-US"/>
          </a:p>
        </p:txBody>
      </p:sp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1CAD70-AE12-434D-A95C-06DA4C3E6F77}" type="slidenum">
              <a:rPr lang="en-US"/>
              <a:pPr/>
              <a:t>7</a:t>
            </a:fld>
            <a:endParaRPr lang="en-US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7BC888-128B-47AC-955C-71FF0CE5E792}" type="slidenum">
              <a:rPr lang="en-US"/>
              <a:pPr/>
              <a:t>8</a:t>
            </a:fld>
            <a:endParaRPr lang="en-US"/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9E7749-BBF7-4AAA-80F7-678CBF019EB9}" type="slidenum">
              <a:rPr lang="en-US"/>
              <a:pPr/>
              <a:t>9</a:t>
            </a:fld>
            <a:endParaRPr lang="en-US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0155E2-AB70-4F2E-949B-BA2C1EE74AE7}" type="slidenum">
              <a:rPr lang="en-US"/>
              <a:pPr/>
              <a:t>10</a:t>
            </a:fld>
            <a:endParaRPr lang="en-US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0C79BB-1BCC-4C02-878A-6E6DBE396E4B}" type="slidenum">
              <a:rPr lang="en-US"/>
              <a:pPr/>
              <a:t>11</a:t>
            </a:fld>
            <a:endParaRPr lang="en-US"/>
          </a:p>
        </p:txBody>
      </p:sp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601B56-02EE-4C3B-8590-4291285F530E}" type="slidenum">
              <a:rPr lang="en-US"/>
              <a:pPr/>
              <a:t>12</a:t>
            </a:fld>
            <a:endParaRPr lang="en-US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806C04-4676-4D69-AC6F-824A5AF94B60}" type="slidenum">
              <a:rPr lang="en-US"/>
              <a:pPr/>
              <a:t>13</a:t>
            </a:fld>
            <a:endParaRPr lang="en-US"/>
          </a:p>
        </p:txBody>
      </p:sp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B575A7-FDBE-4888-8BA7-A6844E9DB1C5}" type="slidenum">
              <a:rPr lang="en-US"/>
              <a:pPr/>
              <a:t>14</a:t>
            </a:fld>
            <a:endParaRPr lang="en-US"/>
          </a:p>
        </p:txBody>
      </p:sp>
      <p:sp>
        <p:nvSpPr>
          <p:cNvPr id="2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15564D-EFC7-4107-9854-4EDE03CA10CD}" type="slidenum">
              <a:rPr lang="en-US"/>
              <a:pPr/>
              <a:t>15</a:t>
            </a:fld>
            <a:endParaRPr lang="en-US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9716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13 august 2013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9832" y="6400800"/>
            <a:ext cx="4800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28384" y="6400800"/>
            <a:ext cx="685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4F80B-FD21-4BCC-B659-8C9FF5B8E7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BF94F-D6E3-4D54-8577-BF8CB4C25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3C532-FCFB-4162-9366-F557F44B8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659FF-04CC-4EC4-A0F9-CC41DDB01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95331-C955-452D-B164-DE5674F692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25458-5CAD-4005-96A1-525BB1F81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EF6E2-9BCD-4920-9FC3-9D30AE947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A5534-2A24-4E61-849F-3B900F4AF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5AB21-C3F0-4967-9182-0C40BAA6B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E28E0-B079-419C-81B0-F121E3FED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676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676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700338" y="6605588"/>
            <a:ext cx="3743325" cy="2794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INF3400 Grunnleggende digital CMOS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fld id="{48D48FF6-0526-4430-B36B-E67777D8CF61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421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676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421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676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00338" y="6605588"/>
            <a:ext cx="3743325" cy="2794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nb-NO"/>
              <a:t>INF3400 Grunnleggende digital CMOS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600722-15B2-465D-97B7-D3475D4342C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4213" y="874713"/>
            <a:ext cx="7632700" cy="4859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00338" y="6605588"/>
            <a:ext cx="3743325" cy="2794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INF3400 Grunnleggende digital CMOS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fld id="{D62BF5F0-B61F-459C-8758-3B3E7FBC731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6BEE9E-B5FC-4F04-B100-5E31ED369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wmf"/><Relationship Id="rId11" Type="http://schemas.openxmlformats.org/officeDocument/2006/relationships/image" Target="../media/image22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1.wmf"/><Relationship Id="rId4" Type="http://schemas.openxmlformats.org/officeDocument/2006/relationships/image" Target="../media/image18.png"/><Relationship Id="rId9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2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29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33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png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8.png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7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2 Teori</a:t>
            </a:r>
          </a:p>
        </p:txBody>
      </p:sp>
      <p:sp>
        <p:nvSpPr>
          <p:cNvPr id="1024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Enkel elektrisk transistor modell og introduksjon til CMOS prosess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9144" y="38076"/>
            <a:ext cx="8229600" cy="582612"/>
          </a:xfrm>
        </p:spPr>
        <p:txBody>
          <a:bodyPr/>
          <a:lstStyle/>
          <a:p>
            <a:r>
              <a:rPr lang="nb-NO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 transistor i </a:t>
            </a:r>
            <a:r>
              <a:rPr lang="nb-NO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tversnitt</a:t>
            </a:r>
            <a:endParaRPr lang="nb-NO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C71B4D-6992-4700-8692-28FC1B0C27D7}" type="datetime4">
              <a:rPr lang="nb-NO" smtClean="0"/>
              <a:pPr>
                <a:defRPr/>
              </a:pPr>
              <a:t>26. januar 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961333-4B83-458F-8058-3B126AE60CE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143240" y="4794281"/>
            <a:ext cx="5543560" cy="1428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3143240" y="4775231"/>
            <a:ext cx="2781310" cy="1428760"/>
          </a:xfrm>
          <a:prstGeom prst="rect">
            <a:avLst/>
          </a:prstGeom>
          <a:solidFill>
            <a:srgbClr val="F1FF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ctangle 17"/>
          <p:cNvSpPr/>
          <p:nvPr/>
        </p:nvSpPr>
        <p:spPr>
          <a:xfrm>
            <a:off x="6000760" y="4518054"/>
            <a:ext cx="2500330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ctangle 33"/>
          <p:cNvSpPr/>
          <p:nvPr/>
        </p:nvSpPr>
        <p:spPr>
          <a:xfrm>
            <a:off x="3143240" y="4589492"/>
            <a:ext cx="1071570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ctangle 35"/>
          <p:cNvSpPr/>
          <p:nvPr/>
        </p:nvSpPr>
        <p:spPr>
          <a:xfrm>
            <a:off x="7715272" y="4589492"/>
            <a:ext cx="1071570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Rectangle 36"/>
          <p:cNvSpPr/>
          <p:nvPr/>
        </p:nvSpPr>
        <p:spPr>
          <a:xfrm>
            <a:off x="3143240" y="4732368"/>
            <a:ext cx="1071570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Rectangle 38"/>
          <p:cNvSpPr/>
          <p:nvPr/>
        </p:nvSpPr>
        <p:spPr>
          <a:xfrm>
            <a:off x="7715272" y="4732368"/>
            <a:ext cx="1071570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" name="Group 87"/>
          <p:cNvGrpSpPr/>
          <p:nvPr/>
        </p:nvGrpSpPr>
        <p:grpSpPr>
          <a:xfrm>
            <a:off x="3857620" y="2874980"/>
            <a:ext cx="4643470" cy="214323"/>
            <a:chOff x="3857620" y="3071803"/>
            <a:chExt cx="4643470" cy="214323"/>
          </a:xfrm>
        </p:grpSpPr>
        <p:grpSp>
          <p:nvGrpSpPr>
            <p:cNvPr id="8" name="Group 80"/>
            <p:cNvGrpSpPr/>
            <p:nvPr/>
          </p:nvGrpSpPr>
          <p:grpSpPr>
            <a:xfrm>
              <a:off x="3857620" y="3071803"/>
              <a:ext cx="4643470" cy="214312"/>
              <a:chOff x="3857620" y="4286255"/>
              <a:chExt cx="4643470" cy="54732"/>
            </a:xfrm>
            <a:solidFill>
              <a:schemeClr val="bg1">
                <a:lumMod val="75000"/>
              </a:schemeClr>
            </a:solidFill>
          </p:grpSpPr>
          <p:sp>
            <p:nvSpPr>
              <p:cNvPr id="82" name="Rectangle 81"/>
              <p:cNvSpPr/>
              <p:nvPr/>
            </p:nvSpPr>
            <p:spPr>
              <a:xfrm>
                <a:off x="3857620" y="4286255"/>
                <a:ext cx="357190" cy="547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8143900" y="4286255"/>
                <a:ext cx="357190" cy="547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5" name="Rectangle 84"/>
            <p:cNvSpPr/>
            <p:nvPr/>
          </p:nvSpPr>
          <p:spPr>
            <a:xfrm>
              <a:off x="4857752" y="3071810"/>
              <a:ext cx="357190" cy="214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" name="Group 115"/>
          <p:cNvGrpSpPr/>
          <p:nvPr/>
        </p:nvGrpSpPr>
        <p:grpSpPr>
          <a:xfrm>
            <a:off x="3500430" y="4589492"/>
            <a:ext cx="4643470" cy="214321"/>
            <a:chOff x="3500430" y="4286232"/>
            <a:chExt cx="4643470" cy="54734"/>
          </a:xfrm>
          <a:solidFill>
            <a:schemeClr val="bg1">
              <a:lumMod val="75000"/>
            </a:schemeClr>
          </a:solidFill>
        </p:grpSpPr>
        <p:sp>
          <p:nvSpPr>
            <p:cNvPr id="117" name="Rectangle 116"/>
            <p:cNvSpPr/>
            <p:nvPr/>
          </p:nvSpPr>
          <p:spPr>
            <a:xfrm>
              <a:off x="3500430" y="4286234"/>
              <a:ext cx="357190" cy="547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6643702" y="4286233"/>
              <a:ext cx="428628" cy="547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7715272" y="4286232"/>
              <a:ext cx="428628" cy="547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" name="Group 102"/>
          <p:cNvGrpSpPr/>
          <p:nvPr/>
        </p:nvGrpSpPr>
        <p:grpSpPr>
          <a:xfrm>
            <a:off x="3857620" y="4595192"/>
            <a:ext cx="4643470" cy="214884"/>
            <a:chOff x="3857620" y="4357694"/>
            <a:chExt cx="4643470" cy="214314"/>
          </a:xfrm>
        </p:grpSpPr>
        <p:sp>
          <p:nvSpPr>
            <p:cNvPr id="231" name="Rectangle 230"/>
            <p:cNvSpPr/>
            <p:nvPr/>
          </p:nvSpPr>
          <p:spPr>
            <a:xfrm>
              <a:off x="3857620" y="4357694"/>
              <a:ext cx="357190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4857752" y="4357694"/>
              <a:ext cx="357190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8143900" y="4357694"/>
              <a:ext cx="357190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4" name="TextBox 163"/>
          <p:cNvSpPr txBox="1"/>
          <p:nvPr/>
        </p:nvSpPr>
        <p:spPr>
          <a:xfrm>
            <a:off x="500034" y="5446748"/>
            <a:ext cx="2500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Udopet silisium (Si)</a:t>
            </a:r>
            <a:endParaRPr lang="nb-NO" sz="1400" dirty="0"/>
          </a:p>
        </p:txBody>
      </p:sp>
      <p:sp>
        <p:nvSpPr>
          <p:cNvPr id="165" name="TextBox 164"/>
          <p:cNvSpPr txBox="1"/>
          <p:nvPr/>
        </p:nvSpPr>
        <p:spPr>
          <a:xfrm>
            <a:off x="309533" y="4151337"/>
            <a:ext cx="32861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Bor (B)</a:t>
            </a:r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r>
              <a:rPr lang="nb-NO" sz="1400" dirty="0" smtClean="0"/>
              <a:t>Dopet silisium (Si) – p(</a:t>
            </a:r>
            <a:r>
              <a:rPr lang="nb-NO" sz="1400" dirty="0" err="1" smtClean="0"/>
              <a:t>ositiv</a:t>
            </a:r>
            <a:r>
              <a:rPr lang="nb-NO" sz="1400" dirty="0" smtClean="0"/>
              <a:t>)type</a:t>
            </a:r>
            <a:endParaRPr lang="nb-NO" sz="1400" dirty="0"/>
          </a:p>
        </p:txBody>
      </p:sp>
      <p:sp>
        <p:nvSpPr>
          <p:cNvPr id="189" name="Rectangle 188"/>
          <p:cNvSpPr/>
          <p:nvPr/>
        </p:nvSpPr>
        <p:spPr>
          <a:xfrm>
            <a:off x="3152776" y="1674837"/>
            <a:ext cx="2781300" cy="3133725"/>
          </a:xfrm>
          <a:prstGeom prst="rect">
            <a:avLst/>
          </a:prstGeom>
          <a:solidFill>
            <a:srgbClr val="EFE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92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2413" y="1924059"/>
            <a:ext cx="2492551" cy="204630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95" name="Text Box 4"/>
          <p:cNvSpPr txBox="1">
            <a:spLocks noChangeArrowheads="1"/>
          </p:cNvSpPr>
          <p:nvPr/>
        </p:nvSpPr>
        <p:spPr bwMode="auto">
          <a:xfrm>
            <a:off x="146050" y="1379546"/>
            <a:ext cx="24817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Halvleder </a:t>
            </a:r>
            <a:r>
              <a:rPr lang="nb-NO" dirty="0" err="1"/>
              <a:t>Silisum</a:t>
            </a:r>
            <a:r>
              <a:rPr lang="nb-NO" dirty="0"/>
              <a:t>:</a:t>
            </a:r>
          </a:p>
        </p:txBody>
      </p:sp>
      <p:sp>
        <p:nvSpPr>
          <p:cNvPr id="203" name="Rectangle 202"/>
          <p:cNvSpPr/>
          <p:nvPr/>
        </p:nvSpPr>
        <p:spPr>
          <a:xfrm>
            <a:off x="5915026" y="1674837"/>
            <a:ext cx="2781300" cy="31337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4" name="Rectangle 203"/>
          <p:cNvSpPr/>
          <p:nvPr/>
        </p:nvSpPr>
        <p:spPr>
          <a:xfrm>
            <a:off x="5915015" y="4803806"/>
            <a:ext cx="2781310" cy="1428760"/>
          </a:xfrm>
          <a:prstGeom prst="rect">
            <a:avLst/>
          </a:prstGeom>
          <a:solidFill>
            <a:srgbClr val="B3E9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5" name="TextBox 204"/>
          <p:cNvSpPr txBox="1"/>
          <p:nvPr/>
        </p:nvSpPr>
        <p:spPr>
          <a:xfrm>
            <a:off x="214283" y="4151337"/>
            <a:ext cx="32861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                                   Arsen (As)</a:t>
            </a:r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r>
              <a:rPr lang="nb-NO" sz="1400" dirty="0" smtClean="0"/>
              <a:t>Dopet silisium (Si) – n(</a:t>
            </a:r>
            <a:r>
              <a:rPr lang="nb-NO" sz="1400" dirty="0" err="1" smtClean="0"/>
              <a:t>egative</a:t>
            </a:r>
            <a:r>
              <a:rPr lang="nb-NO" sz="1400" dirty="0" smtClean="0"/>
              <a:t>)type</a:t>
            </a:r>
            <a:endParaRPr lang="nb-NO" sz="1400" dirty="0"/>
          </a:p>
        </p:txBody>
      </p:sp>
      <p:grpSp>
        <p:nvGrpSpPr>
          <p:cNvPr id="11" name="Group 195"/>
          <p:cNvGrpSpPr/>
          <p:nvPr/>
        </p:nvGrpSpPr>
        <p:grpSpPr>
          <a:xfrm>
            <a:off x="4286250" y="969987"/>
            <a:ext cx="3314700" cy="5267325"/>
            <a:chOff x="4676775" y="933450"/>
            <a:chExt cx="2800350" cy="4953000"/>
          </a:xfrm>
        </p:grpSpPr>
        <p:sp>
          <p:nvSpPr>
            <p:cNvPr id="198" name="Rectangle 197"/>
            <p:cNvSpPr/>
            <p:nvPr/>
          </p:nvSpPr>
          <p:spPr>
            <a:xfrm>
              <a:off x="4676775" y="933450"/>
              <a:ext cx="2800350" cy="4953000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202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95303" y="1609826"/>
              <a:ext cx="2255837" cy="39608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199" name="Text Box 5"/>
            <p:cNvSpPr txBox="1">
              <a:spLocks noChangeArrowheads="1"/>
            </p:cNvSpPr>
            <p:nvPr/>
          </p:nvSpPr>
          <p:spPr bwMode="auto">
            <a:xfrm>
              <a:off x="4865249" y="1142984"/>
              <a:ext cx="1944686" cy="3048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dirty="0" err="1"/>
                <a:t>pn</a:t>
              </a:r>
              <a:r>
                <a:rPr lang="nb-NO" dirty="0"/>
                <a:t> overgang:</a:t>
              </a:r>
            </a:p>
          </p:txBody>
        </p:sp>
      </p:grpSp>
      <p:sp>
        <p:nvSpPr>
          <p:cNvPr id="38" name="Rectangle 37"/>
          <p:cNvSpPr/>
          <p:nvPr/>
        </p:nvSpPr>
        <p:spPr>
          <a:xfrm>
            <a:off x="5915015" y="4570436"/>
            <a:ext cx="2781310" cy="2381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Rectangle 39"/>
          <p:cNvSpPr/>
          <p:nvPr/>
        </p:nvSpPr>
        <p:spPr>
          <a:xfrm>
            <a:off x="3143240" y="4570436"/>
            <a:ext cx="2781310" cy="2381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64" grpId="0"/>
      <p:bldP spid="164" grpId="1"/>
      <p:bldP spid="165" grpId="0"/>
      <p:bldP spid="165" grpId="1"/>
      <p:bldP spid="189" grpId="0" animBg="1"/>
      <p:bldP spid="189" grpId="1" animBg="1"/>
      <p:bldP spid="203" grpId="0" animBg="1"/>
      <p:bldP spid="203" grpId="1" animBg="1"/>
      <p:bldP spid="204" grpId="0" animBg="1"/>
      <p:bldP spid="205" grpId="0"/>
      <p:bldP spid="205" grpId="1"/>
      <p:bldP spid="38" grpId="0" animBg="1"/>
      <p:bldP spid="38" grpId="1" animBg="1"/>
      <p:bldP spid="40" grpId="0" animBg="1"/>
      <p:bldP spid="4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ext Box 2"/>
          <p:cNvSpPr txBox="1">
            <a:spLocks noChangeArrowheads="1"/>
          </p:cNvSpPr>
          <p:nvPr/>
        </p:nvSpPr>
        <p:spPr bwMode="auto">
          <a:xfrm>
            <a:off x="539552" y="1196752"/>
            <a:ext cx="309614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Transistor tverrsnitt:</a:t>
            </a:r>
          </a:p>
        </p:txBody>
      </p:sp>
      <p:pic>
        <p:nvPicPr>
          <p:cNvPr id="2304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330996"/>
            <a:ext cx="2808287" cy="23637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0404" name="Text Box 4"/>
          <p:cNvSpPr txBox="1">
            <a:spLocks noChangeArrowheads="1"/>
          </p:cNvSpPr>
          <p:nvPr/>
        </p:nvSpPr>
        <p:spPr bwMode="auto">
          <a:xfrm>
            <a:off x="755650" y="4996408"/>
            <a:ext cx="2159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nMOS transistor</a:t>
            </a:r>
          </a:p>
        </p:txBody>
      </p:sp>
      <p:sp>
        <p:nvSpPr>
          <p:cNvPr id="230405" name="Text Box 5"/>
          <p:cNvSpPr txBox="1">
            <a:spLocks noChangeArrowheads="1"/>
          </p:cNvSpPr>
          <p:nvPr/>
        </p:nvSpPr>
        <p:spPr bwMode="auto">
          <a:xfrm>
            <a:off x="4859338" y="4978946"/>
            <a:ext cx="2159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pMOS transistor</a:t>
            </a:r>
          </a:p>
        </p:txBody>
      </p:sp>
      <p:pic>
        <p:nvPicPr>
          <p:cNvPr id="23040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463" y="2404021"/>
            <a:ext cx="2735262" cy="2300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0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0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0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/>
      <p:bldP spid="23040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620688"/>
            <a:ext cx="8229600" cy="582612"/>
          </a:xfrm>
        </p:spPr>
        <p:txBody>
          <a:bodyPr/>
          <a:lstStyle/>
          <a:p>
            <a:r>
              <a:rPr lang="nb-NO" sz="2800" dirty="0"/>
              <a:t>Tverrsnitt av CMOS inverter</a:t>
            </a:r>
          </a:p>
        </p:txBody>
      </p:sp>
      <p:pic>
        <p:nvPicPr>
          <p:cNvPr id="2314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1293840"/>
            <a:ext cx="1847850" cy="1555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142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304" y="1268760"/>
            <a:ext cx="1800225" cy="151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142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1176" y="1936782"/>
            <a:ext cx="5027625" cy="24546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1430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4437112"/>
            <a:ext cx="6173804" cy="18466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1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1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3131840" y="188640"/>
            <a:ext cx="6175825" cy="659219"/>
          </a:xfrm>
        </p:spPr>
        <p:txBody>
          <a:bodyPr/>
          <a:lstStyle/>
          <a:p>
            <a:r>
              <a:rPr lang="nb-NO" sz="2400" dirty="0"/>
              <a:t>Akkumulasjon, </a:t>
            </a:r>
            <a:r>
              <a:rPr lang="nb-NO" sz="2400" dirty="0" err="1"/>
              <a:t>deplesjon</a:t>
            </a:r>
            <a:r>
              <a:rPr lang="nb-NO" sz="2400" dirty="0"/>
              <a:t> og inversjon</a:t>
            </a:r>
          </a:p>
        </p:txBody>
      </p:sp>
      <p:sp>
        <p:nvSpPr>
          <p:cNvPr id="232451" name="Text Box 3"/>
          <p:cNvSpPr txBox="1">
            <a:spLocks noChangeArrowheads="1"/>
          </p:cNvSpPr>
          <p:nvPr/>
        </p:nvSpPr>
        <p:spPr bwMode="auto">
          <a:xfrm>
            <a:off x="251520" y="3851756"/>
            <a:ext cx="20161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smtClean="0"/>
              <a:t>Av:</a:t>
            </a:r>
            <a:endParaRPr lang="nb-NO" dirty="0"/>
          </a:p>
        </p:txBody>
      </p:sp>
      <p:pic>
        <p:nvPicPr>
          <p:cNvPr id="2324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340768"/>
            <a:ext cx="2374900" cy="2332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24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675" y="4271833"/>
            <a:ext cx="2374900" cy="2305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2454" name="Text Box 6"/>
          <p:cNvSpPr txBox="1">
            <a:spLocks noChangeArrowheads="1"/>
          </p:cNvSpPr>
          <p:nvPr/>
        </p:nvSpPr>
        <p:spPr bwMode="auto">
          <a:xfrm>
            <a:off x="4139952" y="1052736"/>
            <a:ext cx="201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Akkumulasjon:</a:t>
            </a:r>
          </a:p>
        </p:txBody>
      </p:sp>
      <p:sp>
        <p:nvSpPr>
          <p:cNvPr id="232455" name="Text Box 7"/>
          <p:cNvSpPr txBox="1">
            <a:spLocks noChangeArrowheads="1"/>
          </p:cNvSpPr>
          <p:nvPr/>
        </p:nvSpPr>
        <p:spPr bwMode="auto">
          <a:xfrm>
            <a:off x="3203848" y="3861048"/>
            <a:ext cx="201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Deplesjon</a:t>
            </a:r>
            <a:r>
              <a:rPr lang="nb-NO" dirty="0"/>
              <a:t>:</a:t>
            </a:r>
          </a:p>
        </p:txBody>
      </p:sp>
      <p:pic>
        <p:nvPicPr>
          <p:cNvPr id="232456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25800" y="4328983"/>
            <a:ext cx="2592388" cy="22780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2457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37313" y="4268658"/>
            <a:ext cx="2519362" cy="2320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2458" name="Text Box 10"/>
          <p:cNvSpPr txBox="1">
            <a:spLocks noChangeArrowheads="1"/>
          </p:cNvSpPr>
          <p:nvPr/>
        </p:nvSpPr>
        <p:spPr bwMode="auto">
          <a:xfrm>
            <a:off x="6372200" y="3861048"/>
            <a:ext cx="201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Inversjon:</a:t>
            </a: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4669" y="685328"/>
            <a:ext cx="2513155" cy="2115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9" name="Rectangle 18"/>
          <p:cNvSpPr/>
          <p:nvPr/>
        </p:nvSpPr>
        <p:spPr>
          <a:xfrm>
            <a:off x="2195736" y="1556792"/>
            <a:ext cx="816754" cy="150414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ctangle 19"/>
          <p:cNvSpPr/>
          <p:nvPr/>
        </p:nvSpPr>
        <p:spPr>
          <a:xfrm>
            <a:off x="467544" y="1484784"/>
            <a:ext cx="816754" cy="150414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2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2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2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32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32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32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2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1" grpId="0"/>
      <p:bldP spid="232454" grpId="0"/>
      <p:bldP spid="232455" grpId="0"/>
      <p:bldP spid="232458" grpId="0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476672"/>
            <a:ext cx="8229600" cy="582612"/>
          </a:xfrm>
        </p:spPr>
        <p:txBody>
          <a:bodyPr/>
          <a:lstStyle/>
          <a:p>
            <a:r>
              <a:rPr lang="nb-NO" sz="2400" dirty="0"/>
              <a:t>Enkel beskrivelse av MOS transistor</a:t>
            </a:r>
          </a:p>
        </p:txBody>
      </p:sp>
      <p:pic>
        <p:nvPicPr>
          <p:cNvPr id="2334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4746" y="1718230"/>
            <a:ext cx="2117922" cy="19049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3476" name="Text Box 4"/>
          <p:cNvSpPr txBox="1">
            <a:spLocks noChangeArrowheads="1"/>
          </p:cNvSpPr>
          <p:nvPr/>
        </p:nvSpPr>
        <p:spPr bwMode="auto">
          <a:xfrm>
            <a:off x="250620" y="1373741"/>
            <a:ext cx="1800225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 smtClean="0"/>
              <a:t>Av:</a:t>
            </a:r>
            <a:endParaRPr lang="nb-NO" sz="1400" dirty="0"/>
          </a:p>
        </p:txBody>
      </p:sp>
      <p:sp>
        <p:nvSpPr>
          <p:cNvPr id="233477" name="Text Box 5"/>
          <p:cNvSpPr txBox="1">
            <a:spLocks noChangeArrowheads="1"/>
          </p:cNvSpPr>
          <p:nvPr/>
        </p:nvSpPr>
        <p:spPr bwMode="auto">
          <a:xfrm>
            <a:off x="136320" y="3545441"/>
            <a:ext cx="1800225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 smtClean="0"/>
              <a:t>På:</a:t>
            </a:r>
            <a:endParaRPr lang="nb-NO" sz="1400" dirty="0"/>
          </a:p>
        </p:txBody>
      </p:sp>
      <p:pic>
        <p:nvPicPr>
          <p:cNvPr id="233478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4270" y="3820079"/>
            <a:ext cx="2304023" cy="19367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3479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45225" y="1718230"/>
            <a:ext cx="2711245" cy="19145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3480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67245" y="3762929"/>
            <a:ext cx="2632075" cy="20043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3481" name="Text Box 9"/>
          <p:cNvSpPr txBox="1">
            <a:spLocks noChangeArrowheads="1"/>
          </p:cNvSpPr>
          <p:nvPr/>
        </p:nvSpPr>
        <p:spPr bwMode="auto">
          <a:xfrm>
            <a:off x="1790495" y="5398054"/>
            <a:ext cx="18002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Lineært område</a:t>
            </a:r>
          </a:p>
        </p:txBody>
      </p:sp>
      <p:sp>
        <p:nvSpPr>
          <p:cNvPr id="233482" name="Text Box 10"/>
          <p:cNvSpPr txBox="1">
            <a:spLocks noChangeArrowheads="1"/>
          </p:cNvSpPr>
          <p:nvPr/>
        </p:nvSpPr>
        <p:spPr bwMode="auto">
          <a:xfrm>
            <a:off x="8067675" y="5595954"/>
            <a:ext cx="18002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Metning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7467395" y="3293029"/>
            <a:ext cx="18002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Lineært område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155593" y="2278380"/>
            <a:ext cx="200801" cy="163732"/>
          </a:xfrm>
          <a:prstGeom prst="rect">
            <a:avLst/>
          </a:prstGeom>
          <a:solidFill>
            <a:srgbClr val="00B05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Rectangle 60"/>
          <p:cNvSpPr/>
          <p:nvPr/>
        </p:nvSpPr>
        <p:spPr>
          <a:xfrm>
            <a:off x="2771800" y="2060848"/>
            <a:ext cx="3147238" cy="3094074"/>
          </a:xfrm>
          <a:prstGeom prst="rect">
            <a:avLst/>
          </a:prstGeom>
          <a:solidFill>
            <a:schemeClr val="bg1"/>
          </a:solidFill>
          <a:ln w="28575"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3483" name="Text Box 11"/>
          <p:cNvSpPr txBox="1">
            <a:spLocks noChangeArrowheads="1"/>
          </p:cNvSpPr>
          <p:nvPr/>
        </p:nvSpPr>
        <p:spPr bwMode="auto">
          <a:xfrm>
            <a:off x="2843808" y="2116088"/>
            <a:ext cx="18002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Lineært område:</a:t>
            </a:r>
          </a:p>
        </p:txBody>
      </p:sp>
      <p:graphicFrame>
        <p:nvGraphicFramePr>
          <p:cNvPr id="233484" name="Object 12"/>
          <p:cNvGraphicFramePr>
            <a:graphicFrameLocks noGrp="1" noChangeAspect="1"/>
          </p:cNvGraphicFramePr>
          <p:nvPr>
            <p:ph idx="1"/>
          </p:nvPr>
        </p:nvGraphicFramePr>
        <p:xfrm>
          <a:off x="2987824" y="2348880"/>
          <a:ext cx="2640012" cy="23773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8" imgW="1663560" imgH="1498320" progId="Equation.3">
                  <p:embed/>
                </p:oleObj>
              </mc:Choice>
              <mc:Fallback>
                <p:oleObj name="Equation" r:id="rId8" imgW="1663560" imgH="14983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2348880"/>
                        <a:ext cx="2640012" cy="23773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3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3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3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3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3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3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33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33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33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33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6" grpId="0"/>
      <p:bldP spid="233477" grpId="0"/>
      <p:bldP spid="233481" grpId="0"/>
      <p:bldP spid="233482" grpId="0"/>
      <p:bldP spid="13" grpId="0"/>
      <p:bldP spid="29" grpId="0" animBg="1"/>
      <p:bldP spid="61" grpId="0" animBg="1"/>
      <p:bldP spid="23348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92696"/>
            <a:ext cx="8229600" cy="582612"/>
          </a:xfrm>
        </p:spPr>
        <p:txBody>
          <a:bodyPr/>
          <a:lstStyle/>
          <a:p>
            <a:r>
              <a:rPr lang="nb-NO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Enkel MOS transistor modell</a:t>
            </a:r>
          </a:p>
        </p:txBody>
      </p:sp>
      <p:sp>
        <p:nvSpPr>
          <p:cNvPr id="234499" name="Text Box 3"/>
          <p:cNvSpPr txBox="1">
            <a:spLocks noChangeArrowheads="1"/>
          </p:cNvSpPr>
          <p:nvPr/>
        </p:nvSpPr>
        <p:spPr bwMode="auto">
          <a:xfrm>
            <a:off x="478657" y="1335638"/>
            <a:ext cx="8064500" cy="25853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</a:t>
            </a:r>
            <a:r>
              <a:rPr lang="nb-NO" dirty="0"/>
              <a:t> (</a:t>
            </a:r>
            <a:r>
              <a:rPr lang="nb-NO" dirty="0" err="1"/>
              <a:t>cut</a:t>
            </a:r>
            <a:r>
              <a:rPr lang="nb-NO" dirty="0"/>
              <a:t> off): </a:t>
            </a:r>
            <a:r>
              <a:rPr lang="nb-NO" i="1" dirty="0" err="1"/>
              <a:t>V</a:t>
            </a:r>
            <a:r>
              <a:rPr lang="nb-NO" sz="1200" i="1" dirty="0" err="1"/>
              <a:t>gs</a:t>
            </a:r>
            <a:r>
              <a:rPr lang="nb-NO" i="1" dirty="0"/>
              <a:t> &lt; </a:t>
            </a:r>
            <a:r>
              <a:rPr lang="nb-NO" i="1" dirty="0" err="1"/>
              <a:t>V</a:t>
            </a:r>
            <a:r>
              <a:rPr lang="nb-NO" sz="1200" i="1" dirty="0" err="1"/>
              <a:t>t</a:t>
            </a:r>
            <a:r>
              <a:rPr lang="nb-NO" dirty="0"/>
              <a:t>, som betyr at gate </a:t>
            </a:r>
            <a:r>
              <a:rPr lang="nb-NO" dirty="0" err="1"/>
              <a:t>source</a:t>
            </a:r>
            <a:r>
              <a:rPr lang="nb-NO" dirty="0"/>
              <a:t> spenningen ikke er tilstrekkelig til at det blir dannet kanal. </a:t>
            </a:r>
            <a:r>
              <a:rPr lang="nb-NO" i="1" dirty="0"/>
              <a:t>I</a:t>
            </a:r>
            <a:r>
              <a:rPr lang="nb-NO" sz="1200" i="1" dirty="0"/>
              <a:t>ds</a:t>
            </a:r>
            <a:r>
              <a:rPr lang="nb-NO" i="1" dirty="0"/>
              <a:t> = 0</a:t>
            </a:r>
            <a:r>
              <a:rPr lang="nb-NO" dirty="0"/>
              <a:t>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PÅ</a:t>
            </a:r>
            <a:r>
              <a:rPr lang="nb-NO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nb-N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lineært område</a:t>
            </a:r>
            <a:r>
              <a:rPr lang="nb-NO" dirty="0"/>
              <a:t>: </a:t>
            </a:r>
            <a:r>
              <a:rPr lang="nb-NO" i="1" dirty="0" err="1"/>
              <a:t>V</a:t>
            </a:r>
            <a:r>
              <a:rPr lang="nb-NO" sz="1200" i="1" dirty="0" err="1"/>
              <a:t>gs</a:t>
            </a:r>
            <a:r>
              <a:rPr lang="nb-NO" i="1" dirty="0"/>
              <a:t> &gt; </a:t>
            </a:r>
            <a:r>
              <a:rPr lang="nb-NO" i="1" dirty="0" err="1"/>
              <a:t>V</a:t>
            </a:r>
            <a:r>
              <a:rPr lang="nb-NO" sz="1200" i="1" dirty="0" err="1"/>
              <a:t>t</a:t>
            </a:r>
            <a:r>
              <a:rPr lang="nb-NO" dirty="0"/>
              <a:t> og </a:t>
            </a:r>
            <a:r>
              <a:rPr lang="nb-NO" i="1" dirty="0"/>
              <a:t>0 &lt; </a:t>
            </a:r>
            <a:r>
              <a:rPr lang="nb-NO" i="1" dirty="0" err="1"/>
              <a:t>V</a:t>
            </a:r>
            <a:r>
              <a:rPr lang="nb-NO" sz="1200" i="1" dirty="0" err="1"/>
              <a:t>ds</a:t>
            </a:r>
            <a:r>
              <a:rPr lang="nb-NO" i="1" dirty="0"/>
              <a:t> &lt; </a:t>
            </a:r>
            <a:r>
              <a:rPr lang="nb-NO" i="1" dirty="0" err="1"/>
              <a:t>V</a:t>
            </a:r>
            <a:r>
              <a:rPr lang="nb-NO" sz="1200" i="1" dirty="0" err="1"/>
              <a:t>gs</a:t>
            </a:r>
            <a:r>
              <a:rPr lang="nb-NO" i="1" dirty="0"/>
              <a:t> –</a:t>
            </a:r>
            <a:r>
              <a:rPr lang="nb-NO" i="1" dirty="0" err="1"/>
              <a:t>V</a:t>
            </a:r>
            <a:r>
              <a:rPr lang="nb-NO" sz="1200" i="1" dirty="0" err="1"/>
              <a:t>t</a:t>
            </a:r>
            <a:r>
              <a:rPr lang="nb-NO" dirty="0"/>
              <a:t>, som betyr at det er dannet kanal som strekker seg fra </a:t>
            </a:r>
            <a:r>
              <a:rPr lang="nb-NO" dirty="0" err="1"/>
              <a:t>drain</a:t>
            </a:r>
            <a:r>
              <a:rPr lang="nb-NO" dirty="0"/>
              <a:t> til </a:t>
            </a:r>
            <a:r>
              <a:rPr lang="nb-NO" dirty="0" err="1"/>
              <a:t>source</a:t>
            </a:r>
            <a:r>
              <a:rPr lang="nb-NO" dirty="0"/>
              <a:t>. Transistoren er i det </a:t>
            </a:r>
            <a:r>
              <a:rPr lang="nb-NO" b="1" dirty="0"/>
              <a:t>lineære området</a:t>
            </a:r>
            <a:r>
              <a:rPr lang="nb-NO" dirty="0"/>
              <a:t>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PÅ</a:t>
            </a:r>
            <a:r>
              <a:rPr lang="nb-NO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nb-N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metning</a:t>
            </a:r>
            <a:r>
              <a:rPr lang="nb-NO" dirty="0"/>
              <a:t>: </a:t>
            </a:r>
            <a:r>
              <a:rPr lang="nb-NO" i="1" dirty="0" err="1"/>
              <a:t>Vgs</a:t>
            </a:r>
            <a:r>
              <a:rPr lang="nb-NO" i="1" dirty="0"/>
              <a:t> &gt; </a:t>
            </a:r>
            <a:r>
              <a:rPr lang="nb-NO" i="1" dirty="0" err="1"/>
              <a:t>Vt</a:t>
            </a:r>
            <a:r>
              <a:rPr lang="nb-NO" dirty="0"/>
              <a:t> og </a:t>
            </a:r>
            <a:r>
              <a:rPr lang="nb-NO" i="1" dirty="0" err="1"/>
              <a:t>Vds</a:t>
            </a:r>
            <a:r>
              <a:rPr lang="nb-NO" i="1" dirty="0"/>
              <a:t> &gt; </a:t>
            </a:r>
            <a:r>
              <a:rPr lang="nb-NO" i="1" dirty="0" err="1"/>
              <a:t>Vgs</a:t>
            </a:r>
            <a:r>
              <a:rPr lang="nb-NO" i="1" dirty="0"/>
              <a:t> –</a:t>
            </a:r>
            <a:r>
              <a:rPr lang="nb-NO" i="1" dirty="0" err="1"/>
              <a:t>Vt</a:t>
            </a:r>
            <a:r>
              <a:rPr lang="nb-NO" dirty="0"/>
              <a:t>, som betyr at det er dannet kanal på </a:t>
            </a:r>
            <a:r>
              <a:rPr lang="nb-NO" dirty="0" err="1"/>
              <a:t>source</a:t>
            </a:r>
            <a:r>
              <a:rPr lang="nb-NO" dirty="0"/>
              <a:t> siden, men ikke på </a:t>
            </a:r>
            <a:r>
              <a:rPr lang="nb-NO" dirty="0" err="1"/>
              <a:t>drain</a:t>
            </a:r>
            <a:r>
              <a:rPr lang="nb-NO" dirty="0"/>
              <a:t> siden. Transistoren er i </a:t>
            </a:r>
            <a:r>
              <a:rPr lang="nb-NO" b="1" dirty="0"/>
              <a:t>metning</a:t>
            </a:r>
            <a:r>
              <a:rPr lang="nb-NO" dirty="0"/>
              <a:t>.</a:t>
            </a:r>
          </a:p>
        </p:txBody>
      </p:sp>
      <p:pic>
        <p:nvPicPr>
          <p:cNvPr id="23450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8248" y="4122290"/>
            <a:ext cx="2743213" cy="26338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4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4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Text Box 2"/>
          <p:cNvSpPr txBox="1">
            <a:spLocks noChangeArrowheads="1"/>
          </p:cNvSpPr>
          <p:nvPr/>
        </p:nvSpPr>
        <p:spPr bwMode="auto">
          <a:xfrm>
            <a:off x="323528" y="908720"/>
            <a:ext cx="28797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Enkel transistor modell:</a:t>
            </a:r>
          </a:p>
        </p:txBody>
      </p:sp>
      <p:pic>
        <p:nvPicPr>
          <p:cNvPr id="235523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34063" y="1462088"/>
            <a:ext cx="2736850" cy="2628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5524" name="Oval 4"/>
          <p:cNvSpPr>
            <a:spLocks noChangeArrowheads="1"/>
          </p:cNvSpPr>
          <p:nvPr/>
        </p:nvSpPr>
        <p:spPr bwMode="auto">
          <a:xfrm>
            <a:off x="6842125" y="2166938"/>
            <a:ext cx="288925" cy="358775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235525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827584" y="1340768"/>
          <a:ext cx="93662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5" imgW="520560" imgH="203040" progId="Equation.3">
                  <p:embed/>
                </p:oleObj>
              </mc:Choice>
              <mc:Fallback>
                <p:oleObj name="Equation" r:id="rId5" imgW="52056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340768"/>
                        <a:ext cx="936625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26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684213" y="4868863"/>
          <a:ext cx="1200150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7" imgW="787320" imgH="660240" progId="Equation.3">
                  <p:embed/>
                </p:oleObj>
              </mc:Choice>
              <mc:Fallback>
                <p:oleObj name="Equation" r:id="rId7" imgW="787320" imgH="660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868863"/>
                        <a:ext cx="1200150" cy="1008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27" name="Line 7"/>
          <p:cNvSpPr>
            <a:spLocks noChangeShapeType="1"/>
          </p:cNvSpPr>
          <p:nvPr/>
        </p:nvSpPr>
        <p:spPr bwMode="auto">
          <a:xfrm>
            <a:off x="1475656" y="1484784"/>
            <a:ext cx="5420443" cy="867891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35528" name="Text Box 8"/>
          <p:cNvSpPr txBox="1">
            <a:spLocks noChangeArrowheads="1"/>
          </p:cNvSpPr>
          <p:nvPr/>
        </p:nvSpPr>
        <p:spPr bwMode="auto">
          <a:xfrm>
            <a:off x="323528" y="1844824"/>
            <a:ext cx="4605337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Ved kanal, vil gjennomsnittelig spenning over gate kapasitansen være:</a:t>
            </a:r>
          </a:p>
        </p:txBody>
      </p:sp>
      <p:sp>
        <p:nvSpPr>
          <p:cNvPr id="235529" name="Text Box 9"/>
          <p:cNvSpPr txBox="1">
            <a:spLocks noChangeArrowheads="1"/>
          </p:cNvSpPr>
          <p:nvPr/>
        </p:nvSpPr>
        <p:spPr bwMode="auto">
          <a:xfrm>
            <a:off x="338137" y="3830638"/>
            <a:ext cx="5405437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Gate kapasitansen er avhengig av arealet (kanalen), tykkelsen på det isolerende laget </a:t>
            </a:r>
            <a:r>
              <a:rPr lang="nb-NO" sz="1800" i="1" dirty="0" err="1"/>
              <a:t>tox</a:t>
            </a:r>
            <a:r>
              <a:rPr lang="nb-NO" sz="1800" dirty="0"/>
              <a:t> og </a:t>
            </a:r>
            <a:r>
              <a:rPr lang="nb-NO" sz="1800" dirty="0" err="1"/>
              <a:t>permitiviteten</a:t>
            </a:r>
            <a:r>
              <a:rPr lang="nb-NO" sz="1800" dirty="0"/>
              <a:t> til det isolerende laget:</a:t>
            </a:r>
          </a:p>
        </p:txBody>
      </p:sp>
      <p:graphicFrame>
        <p:nvGraphicFramePr>
          <p:cNvPr id="235530" name="Object 1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11560" y="2564904"/>
          <a:ext cx="2330658" cy="1307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tion" r:id="rId9" imgW="1447560" imgH="812520" progId="Equation.3">
                  <p:embed/>
                </p:oleObj>
              </mc:Choice>
              <mc:Fallback>
                <p:oleObj name="Equation" r:id="rId9" imgW="1447560" imgH="8125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564904"/>
                        <a:ext cx="2330658" cy="13070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531" name="Picture 11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92850" y="3979863"/>
            <a:ext cx="2468563" cy="2030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5532" name="Line 12"/>
          <p:cNvSpPr>
            <a:spLocks noChangeShapeType="1"/>
          </p:cNvSpPr>
          <p:nvPr/>
        </p:nvSpPr>
        <p:spPr bwMode="auto">
          <a:xfrm flipV="1">
            <a:off x="1724025" y="4941888"/>
            <a:ext cx="5153025" cy="430212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35533" name="Line 13"/>
          <p:cNvSpPr>
            <a:spLocks noChangeShapeType="1"/>
          </p:cNvSpPr>
          <p:nvPr/>
        </p:nvSpPr>
        <p:spPr bwMode="auto">
          <a:xfrm flipV="1">
            <a:off x="1295401" y="4695824"/>
            <a:ext cx="6705600" cy="88582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35534" name="Line 14"/>
          <p:cNvSpPr>
            <a:spLocks noChangeShapeType="1"/>
          </p:cNvSpPr>
          <p:nvPr/>
        </p:nvSpPr>
        <p:spPr bwMode="auto">
          <a:xfrm flipV="1">
            <a:off x="1558925" y="5105400"/>
            <a:ext cx="5641975" cy="620712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5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5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5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5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5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5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5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35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35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35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35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4" grpId="0" animBg="1"/>
      <p:bldP spid="235527" grpId="0" animBg="1"/>
      <p:bldP spid="235528" grpId="0"/>
      <p:bldP spid="235529" grpId="0"/>
      <p:bldP spid="235532" grpId="0" animBg="1"/>
      <p:bldP spid="235533" grpId="0" animBg="1"/>
      <p:bldP spid="2355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Text Box 2"/>
          <p:cNvSpPr txBox="1">
            <a:spLocks noChangeArrowheads="1"/>
          </p:cNvSpPr>
          <p:nvPr/>
        </p:nvSpPr>
        <p:spPr bwMode="auto">
          <a:xfrm>
            <a:off x="537567" y="725438"/>
            <a:ext cx="3890417" cy="10772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/>
              <a:t>Gjennomsnittelig hastighet </a:t>
            </a:r>
            <a:r>
              <a:rPr lang="nb-NO" sz="1600" dirty="0">
                <a:latin typeface="Symbol" pitchFamily="18" charset="2"/>
              </a:rPr>
              <a:t>n</a:t>
            </a:r>
            <a:r>
              <a:rPr lang="nb-NO" sz="1600" dirty="0"/>
              <a:t> til ladningsbærere  i kanalen vil bli bestemt av det elektriske feltet </a:t>
            </a:r>
            <a:r>
              <a:rPr lang="nb-NO" sz="1600" i="1" dirty="0"/>
              <a:t>E</a:t>
            </a:r>
            <a:r>
              <a:rPr lang="nb-NO" sz="1600" dirty="0"/>
              <a:t> over kanalen og ladningsbærernes mobilitet </a:t>
            </a:r>
            <a:r>
              <a:rPr lang="nb-NO" sz="1600" dirty="0">
                <a:latin typeface="Symbol" pitchFamily="18" charset="2"/>
              </a:rPr>
              <a:t>m</a:t>
            </a:r>
            <a:r>
              <a:rPr lang="nb-NO" sz="1600" dirty="0"/>
              <a:t>:</a:t>
            </a:r>
          </a:p>
        </p:txBody>
      </p:sp>
      <p:graphicFrame>
        <p:nvGraphicFramePr>
          <p:cNvPr id="236547" name="Object 3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1547664" y="2060849"/>
          <a:ext cx="1008112" cy="435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4" imgW="469800" imgH="203040" progId="Equation.3">
                  <p:embed/>
                </p:oleObj>
              </mc:Choice>
              <mc:Fallback>
                <p:oleObj name="Equation" r:id="rId4" imgW="46980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2060849"/>
                        <a:ext cx="1008112" cy="4357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548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718493" y="3645024"/>
          <a:ext cx="913467" cy="706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6" imgW="507960" imgH="393480" progId="Equation.3">
                  <p:embed/>
                </p:oleObj>
              </mc:Choice>
              <mc:Fallback>
                <p:oleObj name="Equation" r:id="rId6" imgW="50796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8493" y="3645024"/>
                        <a:ext cx="913467" cy="7069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549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726432" y="5633078"/>
          <a:ext cx="829344" cy="829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8" imgW="393480" imgH="393480" progId="Equation.3">
                  <p:embed/>
                </p:oleObj>
              </mc:Choice>
              <mc:Fallback>
                <p:oleObj name="Equation" r:id="rId8" imgW="39348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6432" y="5633078"/>
                        <a:ext cx="829344" cy="8293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550" name="Text Box 6"/>
          <p:cNvSpPr txBox="1">
            <a:spLocks noChangeArrowheads="1"/>
          </p:cNvSpPr>
          <p:nvPr/>
        </p:nvSpPr>
        <p:spPr bwMode="auto">
          <a:xfrm>
            <a:off x="508993" y="2636912"/>
            <a:ext cx="3757608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/>
              <a:t>Det elektriske feltet er avhengig av spenningen over kanalen </a:t>
            </a:r>
            <a:r>
              <a:rPr lang="nb-NO" sz="1600" i="1" dirty="0" err="1"/>
              <a:t>Vds</a:t>
            </a:r>
            <a:r>
              <a:rPr lang="nb-NO" sz="1600" dirty="0"/>
              <a:t> og kanalens lengde </a:t>
            </a:r>
            <a:r>
              <a:rPr lang="nb-NO" sz="1600" i="1" dirty="0"/>
              <a:t>L</a:t>
            </a:r>
            <a:r>
              <a:rPr lang="nb-NO" sz="1600" dirty="0"/>
              <a:t>:</a:t>
            </a:r>
          </a:p>
        </p:txBody>
      </p:sp>
      <p:sp>
        <p:nvSpPr>
          <p:cNvPr id="236551" name="Text Box 7"/>
          <p:cNvSpPr txBox="1">
            <a:spLocks noChangeArrowheads="1"/>
          </p:cNvSpPr>
          <p:nvPr/>
        </p:nvSpPr>
        <p:spPr bwMode="auto">
          <a:xfrm>
            <a:off x="489942" y="4511652"/>
            <a:ext cx="3919534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/>
              <a:t>Tiden det tar for en ladningsbærer å krysse kanalen er gitt av kanalens lengde og ladningsbærernes hastighet:</a:t>
            </a:r>
          </a:p>
        </p:txBody>
      </p:sp>
      <p:sp>
        <p:nvSpPr>
          <p:cNvPr id="236552" name="Text Box 8"/>
          <p:cNvSpPr txBox="1">
            <a:spLocks noChangeArrowheads="1"/>
          </p:cNvSpPr>
          <p:nvPr/>
        </p:nvSpPr>
        <p:spPr bwMode="auto">
          <a:xfrm>
            <a:off x="5962650" y="2420888"/>
            <a:ext cx="318135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/>
              <a:t>Strøm mellom </a:t>
            </a:r>
            <a:r>
              <a:rPr lang="nb-NO" sz="1600" dirty="0" err="1"/>
              <a:t>drain</a:t>
            </a:r>
            <a:r>
              <a:rPr lang="nb-NO" sz="1600" dirty="0"/>
              <a:t> og </a:t>
            </a:r>
            <a:r>
              <a:rPr lang="nb-NO" sz="1600" dirty="0" err="1"/>
              <a:t>source</a:t>
            </a:r>
            <a:r>
              <a:rPr lang="nb-NO" sz="1600" dirty="0"/>
              <a:t> kan uttrykkes som den totale mengde ladning i kanalen dividert på tiden som behøves for å krysse kanalen:</a:t>
            </a:r>
          </a:p>
        </p:txBody>
      </p:sp>
      <p:graphicFrame>
        <p:nvGraphicFramePr>
          <p:cNvPr id="236553" name="Object 9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4355976" y="1628800"/>
          <a:ext cx="2968184" cy="4770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10" imgW="1942920" imgH="3124080" progId="Equation.3">
                  <p:embed/>
                </p:oleObj>
              </mc:Choice>
              <mc:Fallback>
                <p:oleObj name="Equation" r:id="rId10" imgW="1942920" imgH="31240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1628800"/>
                        <a:ext cx="2968184" cy="47701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6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6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6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6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6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6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6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50" grpId="0"/>
      <p:bldP spid="236551" grpId="0"/>
      <p:bldP spid="2365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ext Box 2"/>
          <p:cNvSpPr txBox="1">
            <a:spLocks noChangeArrowheads="1"/>
          </p:cNvSpPr>
          <p:nvPr/>
        </p:nvSpPr>
        <p:spPr bwMode="auto">
          <a:xfrm>
            <a:off x="324421" y="1153666"/>
            <a:ext cx="4103687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I det lineære området kan vi modellere strømmen tilsvarende en </a:t>
            </a:r>
            <a:r>
              <a:rPr lang="nb-NO" sz="1800" b="1" dirty="0"/>
              <a:t>motstand:</a:t>
            </a:r>
          </a:p>
        </p:txBody>
      </p:sp>
      <p:graphicFrame>
        <p:nvGraphicFramePr>
          <p:cNvPr id="237571" name="Object 3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827658" y="1739453"/>
          <a:ext cx="1081088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Formel" r:id="rId4" imgW="583920" imgH="431640" progId="Equation.3">
                  <p:embed/>
                </p:oleObj>
              </mc:Choice>
              <mc:Fallback>
                <p:oleObj name="Formel" r:id="rId4" imgW="58392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658" y="1739453"/>
                        <a:ext cx="1081088" cy="798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7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786383" y="3133278"/>
          <a:ext cx="2962275" cy="260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Formel" r:id="rId6" imgW="1866600" imgH="1638000" progId="Equation.3">
                  <p:embed/>
                </p:oleObj>
              </mc:Choice>
              <mc:Fallback>
                <p:oleObj name="Formel" r:id="rId6" imgW="1866600" imgH="16380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383" y="3133278"/>
                        <a:ext cx="2962275" cy="2600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73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220271" y="4104828"/>
          <a:ext cx="2303462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Formel" r:id="rId8" imgW="1193760" imgH="266400" progId="Equation.3">
                  <p:embed/>
                </p:oleObj>
              </mc:Choice>
              <mc:Fallback>
                <p:oleObj name="Formel" r:id="rId8" imgW="1193760" imgH="266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271" y="4104828"/>
                        <a:ext cx="2303462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7574" name="Text Box 6"/>
          <p:cNvSpPr txBox="1">
            <a:spLocks noChangeArrowheads="1"/>
          </p:cNvSpPr>
          <p:nvPr/>
        </p:nvSpPr>
        <p:spPr bwMode="auto">
          <a:xfrm>
            <a:off x="324421" y="2593528"/>
            <a:ext cx="410368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/>
              <a:t>Vi ser først på </a:t>
            </a:r>
            <a:r>
              <a:rPr lang="nb-NO" sz="1800" b="1"/>
              <a:t>konduktans</a:t>
            </a:r>
            <a:r>
              <a:rPr lang="nb-NO" sz="1800"/>
              <a:t>:</a:t>
            </a:r>
          </a:p>
        </p:txBody>
      </p:sp>
      <p:sp>
        <p:nvSpPr>
          <p:cNvPr id="237575" name="Text Box 7"/>
          <p:cNvSpPr txBox="1">
            <a:spLocks noChangeArrowheads="1"/>
          </p:cNvSpPr>
          <p:nvPr/>
        </p:nvSpPr>
        <p:spPr bwMode="auto">
          <a:xfrm>
            <a:off x="4644008" y="1153666"/>
            <a:ext cx="367188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/>
              <a:t>Dette gir modell for motstand:</a:t>
            </a:r>
          </a:p>
        </p:txBody>
      </p:sp>
      <p:sp>
        <p:nvSpPr>
          <p:cNvPr id="237576" name="Text Box 8"/>
          <p:cNvSpPr txBox="1">
            <a:spLocks noChangeArrowheads="1"/>
          </p:cNvSpPr>
          <p:nvPr/>
        </p:nvSpPr>
        <p:spPr bwMode="auto">
          <a:xfrm>
            <a:off x="4644008" y="3573016"/>
            <a:ext cx="367188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/>
              <a:t>Som kan forenkles til:</a:t>
            </a:r>
          </a:p>
        </p:txBody>
      </p:sp>
      <p:graphicFrame>
        <p:nvGraphicFramePr>
          <p:cNvPr id="237577" name="Object 9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5148833" y="1582291"/>
          <a:ext cx="2592388" cy="167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Formel" r:id="rId10" imgW="1498320" imgH="965160" progId="Equation.3">
                  <p:embed/>
                </p:oleObj>
              </mc:Choice>
              <mc:Fallback>
                <p:oleObj name="Formel" r:id="rId10" imgW="1498320" imgH="96516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833" y="1582291"/>
                        <a:ext cx="2592388" cy="167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7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7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7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7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7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7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7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4" grpId="0"/>
      <p:bldP spid="237575" grpId="0"/>
      <p:bldP spid="23757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Text Box 2"/>
          <p:cNvSpPr txBox="1">
            <a:spLocks noChangeArrowheads="1"/>
          </p:cNvSpPr>
          <p:nvPr/>
        </p:nvSpPr>
        <p:spPr bwMode="auto">
          <a:xfrm>
            <a:off x="395288" y="934023"/>
            <a:ext cx="3889375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I </a:t>
            </a:r>
            <a:r>
              <a:rPr lang="nb-NO" sz="1800" b="1" dirty="0"/>
              <a:t>metning</a:t>
            </a:r>
            <a:r>
              <a:rPr lang="nb-NO" sz="1800" dirty="0"/>
              <a:t> vil spenningen over kanalen være begrenset til den spenningen som er tilstrekkelig for å danne kanal på </a:t>
            </a:r>
            <a:r>
              <a:rPr lang="nb-NO" sz="1800" dirty="0" err="1"/>
              <a:t>drain</a:t>
            </a:r>
            <a:r>
              <a:rPr lang="nb-NO" sz="1800" dirty="0"/>
              <a:t> siden:</a:t>
            </a:r>
          </a:p>
        </p:txBody>
      </p:sp>
      <p:graphicFrame>
        <p:nvGraphicFramePr>
          <p:cNvPr id="238595" name="Object 3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1258888" y="2292930"/>
          <a:ext cx="1655762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4" imgW="863280" imgH="241200" progId="Equation.3">
                  <p:embed/>
                </p:oleObj>
              </mc:Choice>
              <mc:Fallback>
                <p:oleObj name="Equation" r:id="rId4" imgW="86328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292930"/>
                        <a:ext cx="1655762" cy="461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596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129213" y="2005607"/>
          <a:ext cx="2987675" cy="185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6" imgW="2145960" imgH="1333440" progId="Equation.3">
                  <p:embed/>
                </p:oleObj>
              </mc:Choice>
              <mc:Fallback>
                <p:oleObj name="Equation" r:id="rId6" imgW="2145960" imgH="13334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9213" y="2005607"/>
                        <a:ext cx="2987675" cy="1855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597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116013" y="4005857"/>
          <a:ext cx="2278062" cy="230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8" imgW="1295280" imgH="1307880" progId="Equation.3">
                  <p:embed/>
                </p:oleObj>
              </mc:Choice>
              <mc:Fallback>
                <p:oleObj name="Equation" r:id="rId8" imgW="1295280" imgH="13078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005857"/>
                        <a:ext cx="2278062" cy="2303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8598" name="Text Box 6"/>
          <p:cNvSpPr txBox="1">
            <a:spLocks noChangeArrowheads="1"/>
          </p:cNvSpPr>
          <p:nvPr/>
        </p:nvSpPr>
        <p:spPr bwMode="auto">
          <a:xfrm>
            <a:off x="468313" y="2934287"/>
            <a:ext cx="3527425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Vi kan finne gjennomsnittelig spenningen over kapasitansen i metning ved å erstatte </a:t>
            </a:r>
            <a:r>
              <a:rPr lang="nb-NO" sz="1800" i="1" dirty="0" err="1"/>
              <a:t>Vds</a:t>
            </a:r>
            <a:r>
              <a:rPr lang="nb-NO" sz="1800" dirty="0"/>
              <a:t> med </a:t>
            </a:r>
            <a:r>
              <a:rPr lang="nb-NO" sz="1800" i="1" dirty="0" err="1"/>
              <a:t>Vdsat</a:t>
            </a:r>
            <a:r>
              <a:rPr lang="nb-NO" sz="1800" dirty="0"/>
              <a:t>:</a:t>
            </a:r>
          </a:p>
        </p:txBody>
      </p:sp>
      <p:sp>
        <p:nvSpPr>
          <p:cNvPr id="238599" name="Text Box 7"/>
          <p:cNvSpPr txBox="1">
            <a:spLocks noChangeArrowheads="1"/>
          </p:cNvSpPr>
          <p:nvPr/>
        </p:nvSpPr>
        <p:spPr bwMode="auto">
          <a:xfrm>
            <a:off x="4572000" y="935611"/>
            <a:ext cx="352742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/>
              <a:t>Vi setter inn for </a:t>
            </a:r>
            <a:r>
              <a:rPr lang="nb-NO" sz="1800" i="1"/>
              <a:t>Vgc</a:t>
            </a:r>
            <a:r>
              <a:rPr lang="nb-NO" sz="1800"/>
              <a:t>  og </a:t>
            </a:r>
            <a:r>
              <a:rPr lang="nb-NO" sz="1800" i="1"/>
              <a:t>Vds = Vdsat</a:t>
            </a:r>
            <a:r>
              <a:rPr lang="nb-NO" sz="1800"/>
              <a:t> i transistor modellen: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8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8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8" grpId="0"/>
      <p:bldP spid="23859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Text Box 2"/>
          <p:cNvSpPr txBox="1">
            <a:spLocks noChangeArrowheads="1"/>
          </p:cNvSpPr>
          <p:nvPr/>
        </p:nvSpPr>
        <p:spPr bwMode="auto">
          <a:xfrm>
            <a:off x="0" y="1124744"/>
            <a:ext cx="35274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Transistormodellen:</a:t>
            </a:r>
          </a:p>
        </p:txBody>
      </p:sp>
      <p:graphicFrame>
        <p:nvGraphicFramePr>
          <p:cNvPr id="239619" name="Object 3"/>
          <p:cNvGraphicFramePr>
            <a:graphicFrameLocks noGrp="1" noChangeAspect="1"/>
          </p:cNvGraphicFramePr>
          <p:nvPr>
            <p:ph/>
          </p:nvPr>
        </p:nvGraphicFramePr>
        <p:xfrm>
          <a:off x="1420813" y="1982789"/>
          <a:ext cx="5961062" cy="1643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Formel" r:id="rId4" imgW="3962160" imgH="1091880" progId="Equation.3">
                  <p:embed/>
                </p:oleObj>
              </mc:Choice>
              <mc:Fallback>
                <p:oleObj name="Formel" r:id="rId4" imgW="3962160" imgH="1091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0813" y="1982789"/>
                        <a:ext cx="5961062" cy="16431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962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325" y="193671"/>
            <a:ext cx="2449513" cy="22018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9621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3716333"/>
            <a:ext cx="2663825" cy="2238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9622" name="Picture 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1250" y="3735383"/>
            <a:ext cx="2952750" cy="2247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9623" name="Line 7"/>
          <p:cNvSpPr>
            <a:spLocks noChangeShapeType="1"/>
          </p:cNvSpPr>
          <p:nvPr/>
        </p:nvSpPr>
        <p:spPr bwMode="auto">
          <a:xfrm flipV="1">
            <a:off x="4162425" y="1130295"/>
            <a:ext cx="3073400" cy="860429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39624" name="Line 8"/>
          <p:cNvSpPr>
            <a:spLocks noChangeShapeType="1"/>
          </p:cNvSpPr>
          <p:nvPr/>
        </p:nvSpPr>
        <p:spPr bwMode="auto">
          <a:xfrm flipH="1">
            <a:off x="1763713" y="2786058"/>
            <a:ext cx="2592387" cy="187166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39625" name="Line 9"/>
          <p:cNvSpPr>
            <a:spLocks noChangeShapeType="1"/>
          </p:cNvSpPr>
          <p:nvPr/>
        </p:nvSpPr>
        <p:spPr bwMode="auto">
          <a:xfrm>
            <a:off x="4643438" y="3505197"/>
            <a:ext cx="2976562" cy="1066804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9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9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9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9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9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9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9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9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9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23" grpId="0" animBg="1"/>
      <p:bldP spid="239624" grpId="0" animBg="1"/>
      <p:bldP spid="2396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Text Box 2"/>
          <p:cNvSpPr txBox="1">
            <a:spLocks noChangeArrowheads="1"/>
          </p:cNvSpPr>
          <p:nvPr/>
        </p:nvSpPr>
        <p:spPr bwMode="auto">
          <a:xfrm>
            <a:off x="251520" y="764704"/>
            <a:ext cx="35274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pMOS</a:t>
            </a:r>
            <a:r>
              <a:rPr lang="nb-NO" dirty="0"/>
              <a:t> transistormodell:</a:t>
            </a:r>
          </a:p>
        </p:txBody>
      </p:sp>
      <p:graphicFrame>
        <p:nvGraphicFramePr>
          <p:cNvPr id="240643" name="Object 3"/>
          <p:cNvGraphicFramePr>
            <a:graphicFrameLocks noChangeAspect="1"/>
          </p:cNvGraphicFramePr>
          <p:nvPr/>
        </p:nvGraphicFramePr>
        <p:xfrm>
          <a:off x="257175" y="1527175"/>
          <a:ext cx="6613525" cy="177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Formel" r:id="rId4" imgW="4317840" imgH="1155600" progId="Equation.3">
                  <p:embed/>
                </p:oleObj>
              </mc:Choice>
              <mc:Fallback>
                <p:oleObj name="Formel" r:id="rId4" imgW="4317840" imgH="1155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" y="1527175"/>
                        <a:ext cx="6613525" cy="177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0644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2038" y="4370982"/>
            <a:ext cx="6480175" cy="1938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40645" name="Oval 5"/>
          <p:cNvSpPr>
            <a:spLocks noChangeArrowheads="1"/>
          </p:cNvSpPr>
          <p:nvPr/>
        </p:nvSpPr>
        <p:spPr bwMode="auto">
          <a:xfrm>
            <a:off x="4240213" y="4018558"/>
            <a:ext cx="3024187" cy="1800225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240646" name="Text Box 6"/>
          <p:cNvSpPr txBox="1">
            <a:spLocks noChangeArrowheads="1"/>
          </p:cNvSpPr>
          <p:nvPr/>
        </p:nvSpPr>
        <p:spPr bwMode="auto">
          <a:xfrm>
            <a:off x="7427912" y="3677245"/>
            <a:ext cx="124854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/>
              <a:t>Source</a:t>
            </a:r>
            <a:endParaRPr lang="nb-NO" dirty="0"/>
          </a:p>
        </p:txBody>
      </p:sp>
      <p:sp>
        <p:nvSpPr>
          <p:cNvPr id="240647" name="Text Box 7"/>
          <p:cNvSpPr txBox="1">
            <a:spLocks noChangeArrowheads="1"/>
          </p:cNvSpPr>
          <p:nvPr/>
        </p:nvSpPr>
        <p:spPr bwMode="auto">
          <a:xfrm>
            <a:off x="3821113" y="3720108"/>
            <a:ext cx="8636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/>
              <a:t>Drain</a:t>
            </a:r>
            <a:endParaRPr lang="nb-NO" dirty="0"/>
          </a:p>
        </p:txBody>
      </p:sp>
      <p:sp>
        <p:nvSpPr>
          <p:cNvPr id="240648" name="Line 8"/>
          <p:cNvSpPr>
            <a:spLocks noChangeShapeType="1"/>
          </p:cNvSpPr>
          <p:nvPr/>
        </p:nvSpPr>
        <p:spPr bwMode="auto">
          <a:xfrm flipH="1">
            <a:off x="6300788" y="4070931"/>
            <a:ext cx="1566862" cy="79376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40649" name="Line 9"/>
          <p:cNvSpPr>
            <a:spLocks noChangeShapeType="1"/>
          </p:cNvSpPr>
          <p:nvPr/>
        </p:nvSpPr>
        <p:spPr bwMode="auto">
          <a:xfrm>
            <a:off x="4248150" y="4070932"/>
            <a:ext cx="468313" cy="722326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40650" name="Line 10"/>
          <p:cNvSpPr>
            <a:spLocks noChangeShapeType="1"/>
          </p:cNvSpPr>
          <p:nvPr/>
        </p:nvSpPr>
        <p:spPr bwMode="auto">
          <a:xfrm flipH="1">
            <a:off x="3514724" y="4080457"/>
            <a:ext cx="685799" cy="72390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40651" name="Line 11"/>
          <p:cNvSpPr>
            <a:spLocks noChangeShapeType="1"/>
          </p:cNvSpPr>
          <p:nvPr/>
        </p:nvSpPr>
        <p:spPr bwMode="auto">
          <a:xfrm flipH="1">
            <a:off x="2051049" y="4051881"/>
            <a:ext cx="5788025" cy="668351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0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0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0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0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0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0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0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0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0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40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0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0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0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0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0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0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40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5" grpId="0" animBg="1"/>
      <p:bldP spid="240646" grpId="0"/>
      <p:bldP spid="240647" grpId="0"/>
      <p:bldP spid="240648" grpId="0" animBg="1"/>
      <p:bldP spid="240649" grpId="0" animBg="1"/>
      <p:bldP spid="240650" grpId="0" animBg="1"/>
      <p:bldP spid="2406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Text Box 2"/>
          <p:cNvSpPr txBox="1">
            <a:spLocks noChangeArrowheads="1"/>
          </p:cNvSpPr>
          <p:nvPr/>
        </p:nvSpPr>
        <p:spPr bwMode="auto">
          <a:xfrm>
            <a:off x="323528" y="1052736"/>
            <a:ext cx="34575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I-V karakteristikker</a:t>
            </a:r>
          </a:p>
        </p:txBody>
      </p:sp>
      <p:pic>
        <p:nvPicPr>
          <p:cNvPr id="24166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5988" y="2408238"/>
            <a:ext cx="3435350" cy="3495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4166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1963" y="2408238"/>
            <a:ext cx="3294062" cy="3406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8" name="Freeform 17"/>
          <p:cNvSpPr/>
          <p:nvPr/>
        </p:nvSpPr>
        <p:spPr>
          <a:xfrm>
            <a:off x="942975" y="3219450"/>
            <a:ext cx="1752600" cy="2070100"/>
          </a:xfrm>
          <a:custGeom>
            <a:avLst/>
            <a:gdLst>
              <a:gd name="connsiteX0" fmla="*/ 1752600 w 1752600"/>
              <a:gd name="connsiteY0" fmla="*/ 0 h 2070100"/>
              <a:gd name="connsiteX1" fmla="*/ 1343025 w 1752600"/>
              <a:gd name="connsiteY1" fmla="*/ 895350 h 2070100"/>
              <a:gd name="connsiteX2" fmla="*/ 819150 w 1752600"/>
              <a:gd name="connsiteY2" fmla="*/ 1514475 h 2070100"/>
              <a:gd name="connsiteX3" fmla="*/ 152400 w 1752600"/>
              <a:gd name="connsiteY3" fmla="*/ 1981200 h 2070100"/>
              <a:gd name="connsiteX4" fmla="*/ 0 w 1752600"/>
              <a:gd name="connsiteY4" fmla="*/ 2047875 h 207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2070100">
                <a:moveTo>
                  <a:pt x="1752600" y="0"/>
                </a:moveTo>
                <a:cubicBezTo>
                  <a:pt x="1625600" y="321469"/>
                  <a:pt x="1498600" y="642938"/>
                  <a:pt x="1343025" y="895350"/>
                </a:cubicBezTo>
                <a:cubicBezTo>
                  <a:pt x="1187450" y="1147762"/>
                  <a:pt x="1017587" y="1333500"/>
                  <a:pt x="819150" y="1514475"/>
                </a:cubicBezTo>
                <a:cubicBezTo>
                  <a:pt x="620713" y="1695450"/>
                  <a:pt x="288925" y="1892300"/>
                  <a:pt x="152400" y="1981200"/>
                </a:cubicBezTo>
                <a:cubicBezTo>
                  <a:pt x="15875" y="2070100"/>
                  <a:pt x="7937" y="2058987"/>
                  <a:pt x="0" y="2047875"/>
                </a:cubicBezTo>
              </a:path>
            </a:pathLst>
          </a:custGeom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theme/theme1.xml><?xml version="1.0" encoding="utf-8"?>
<a:theme xmlns:a="http://schemas.openxmlformats.org/drawingml/2006/main" name="foiler-orienteringsmøter-bachelor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foiler-orienteringsmøter-bachelor</Template>
  <TotalTime>9064</TotalTime>
  <Words>480</Words>
  <Application>Microsoft Office PowerPoint</Application>
  <PresentationFormat>On-screen Show (4:3)</PresentationFormat>
  <Paragraphs>98</Paragraphs>
  <Slides>14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foiler-orienteringsmøter-bachelor</vt:lpstr>
      <vt:lpstr>Equation</vt:lpstr>
      <vt:lpstr>Formel</vt:lpstr>
      <vt:lpstr>INF3400 Del 2 Teori</vt:lpstr>
      <vt:lpstr>MOS transistor i tversnitt</vt:lpstr>
      <vt:lpstr>PowerPoint Presentation</vt:lpstr>
      <vt:lpstr>Tverrsnitt av CMOS inverter</vt:lpstr>
      <vt:lpstr>Akkumulasjon, deplesjon og inversjon</vt:lpstr>
      <vt:lpstr>Enkel beskrivelse av MOS transistor</vt:lpstr>
      <vt:lpstr>Enkel MOS transistor modell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Institutt for Informatikk ønsker alle ny studenter velkommen!</dc:title>
  <dc:creator>sigrunv</dc:creator>
  <cp:lastModifiedBy>Yngvar Berg</cp:lastModifiedBy>
  <cp:revision>246</cp:revision>
  <dcterms:created xsi:type="dcterms:W3CDTF">2011-08-14T18:14:06Z</dcterms:created>
  <dcterms:modified xsi:type="dcterms:W3CDTF">2016-01-26T20:56:31Z</dcterms:modified>
</cp:coreProperties>
</file>