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794500" cy="9906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E6A2"/>
    <a:srgbClr val="FFFF66"/>
    <a:srgbClr val="FAFFCD"/>
    <a:srgbClr val="FBFAD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48" autoAdjust="0"/>
    <p:restoredTop sz="94539" autoAdjust="0"/>
  </p:normalViewPr>
  <p:slideViewPr>
    <p:cSldViewPr>
      <p:cViewPr>
        <p:scale>
          <a:sx n="90" d="100"/>
          <a:sy n="90" d="100"/>
        </p:scale>
        <p:origin x="-756" y="-426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210" d="100"/>
          <a:sy n="210" d="100"/>
        </p:scale>
        <p:origin x="-222" y="4002"/>
      </p:cViewPr>
      <p:guideLst>
        <p:guide orient="horz" pos="3120"/>
        <p:guide pos="214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4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8C435666-159B-41C9-8F51-4830F3094CF6}" type="datetime1">
              <a:rPr lang="nb-NO"/>
              <a:pPr>
                <a:defRPr/>
              </a:pPr>
              <a:t>02.01.2014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427EBB26-512E-4420-84BC-EFC459BCF13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7" y="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2950"/>
            <a:ext cx="4953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4" y="4705350"/>
            <a:ext cx="4982634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070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7" y="941070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A4054EEB-AB3A-4FAA-91DD-5EF32BCCE5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8110B4A-E4C5-4EE9-8FC9-6564A60C8CE1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256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22338" y="742950"/>
            <a:ext cx="4953000" cy="3714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BCF6617-BC2E-41D6-987F-4E1C5D9BDF37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266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33990" y="742950"/>
            <a:ext cx="4529667" cy="3714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3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9A919D5-98FE-4596-89DB-9E605D37C524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276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22338" y="742950"/>
            <a:ext cx="4953000" cy="3714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3E9BCAC-56B6-4A6F-8806-B4392819244B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286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22338" y="742950"/>
            <a:ext cx="4953000" cy="3714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E293B58-08CF-4ECF-96D9-0257BD7C1253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297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22338" y="742950"/>
            <a:ext cx="4953000" cy="3714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CC81713-C4A8-436F-B2A7-C9B4DAE80CD0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307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22338" y="742950"/>
            <a:ext cx="4953000" cy="3714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FC2E3E9-DB93-4332-AEE9-9279E538ACC6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317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22338" y="742950"/>
            <a:ext cx="4953000" cy="3714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5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4D83529-EEB5-4216-AAD6-288ED9611F2A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327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22338" y="742950"/>
            <a:ext cx="4953000" cy="3714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C51ACD4-297B-43FA-A757-42B4AEDCBFCF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337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22338" y="742950"/>
            <a:ext cx="4953000" cy="3714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547BD3-20C2-4A95-AD11-8EB8CC3AB9A3}" type="slidenum">
              <a:rPr lang="en-US"/>
              <a:pPr>
                <a:defRPr/>
              </a:pPr>
              <a:t>12</a:t>
            </a:fld>
            <a:endParaRPr lang="en-US"/>
          </a:p>
        </p:txBody>
      </p:sp>
      <p:sp>
        <p:nvSpPr>
          <p:cNvPr id="348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33990" y="742950"/>
            <a:ext cx="4529667" cy="3714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95D19E8-17D1-4728-8CF9-D9A0FB1443DA}" type="slidenum">
              <a:rPr lang="en-US"/>
              <a:pPr>
                <a:defRPr/>
              </a:pPr>
              <a:t>13</a:t>
            </a:fld>
            <a:endParaRPr lang="en-US"/>
          </a:p>
        </p:txBody>
      </p:sp>
      <p:sp>
        <p:nvSpPr>
          <p:cNvPr id="358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22338" y="742950"/>
            <a:ext cx="4953000" cy="3714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AAFB04-9D49-4327-8F74-59DAE2B2CDD3}" type="slidenum">
              <a:rPr lang="en-US"/>
              <a:pPr>
                <a:defRPr/>
              </a:pPr>
              <a:t>14</a:t>
            </a:fld>
            <a:endParaRPr lang="en-US"/>
          </a:p>
        </p:txBody>
      </p:sp>
      <p:sp>
        <p:nvSpPr>
          <p:cNvPr id="368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22338" y="742950"/>
            <a:ext cx="4953000" cy="3714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7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B2C4CB4-4026-47EA-901A-9E84AC4B554B}" type="slidenum">
              <a:rPr lang="en-US"/>
              <a:pPr>
                <a:defRPr/>
              </a:pPr>
              <a:t>15</a:t>
            </a:fld>
            <a:endParaRPr lang="en-US"/>
          </a:p>
        </p:txBody>
      </p:sp>
      <p:sp>
        <p:nvSpPr>
          <p:cNvPr id="378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22338" y="742950"/>
            <a:ext cx="4953000" cy="3714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7A5C048-B67C-4C84-AF9A-9652E11AA929}" type="slidenum">
              <a:rPr lang="en-US"/>
              <a:pPr>
                <a:defRPr/>
              </a:pPr>
              <a:t>16</a:t>
            </a:fld>
            <a:endParaRPr lang="en-US"/>
          </a:p>
        </p:txBody>
      </p:sp>
      <p:sp>
        <p:nvSpPr>
          <p:cNvPr id="389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22338" y="742950"/>
            <a:ext cx="4953000" cy="3714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EF2AE9-3736-4FD1-A3CF-B09932597EF4}" type="slidenum">
              <a:rPr lang="en-US"/>
              <a:pPr>
                <a:defRPr/>
              </a:pPr>
              <a:t>17</a:t>
            </a:fld>
            <a:endParaRPr lang="en-US"/>
          </a:p>
        </p:txBody>
      </p:sp>
      <p:sp>
        <p:nvSpPr>
          <p:cNvPr id="399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22338" y="742950"/>
            <a:ext cx="4953000" cy="3714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4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305510B-088B-43CA-8798-00CB80242FBD}" type="slidenum">
              <a:rPr lang="en-US"/>
              <a:pPr>
                <a:defRPr/>
              </a:pPr>
              <a:t>18</a:t>
            </a:fld>
            <a:endParaRPr lang="en-US"/>
          </a:p>
        </p:txBody>
      </p:sp>
      <p:sp>
        <p:nvSpPr>
          <p:cNvPr id="409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22338" y="742950"/>
            <a:ext cx="4953000" cy="3714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1197A3D-E985-4235-814C-3E059B39D9B1}" type="slidenum">
              <a:rPr lang="en-US"/>
              <a:pPr>
                <a:defRPr/>
              </a:pPr>
              <a:t>19</a:t>
            </a:fld>
            <a:endParaRPr lang="en-US"/>
          </a:p>
        </p:txBody>
      </p:sp>
      <p:sp>
        <p:nvSpPr>
          <p:cNvPr id="419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22338" y="742950"/>
            <a:ext cx="4953000" cy="3714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9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9716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dirty="0" smtClean="0"/>
              <a:t>13 august 2013</a:t>
            </a:r>
            <a:endParaRPr lang="nb-NO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3059832" y="6400800"/>
            <a:ext cx="4800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028384" y="6400800"/>
            <a:ext cx="685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A4F80B-FD21-4BCC-B659-8C9FF5B8E79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6BF94F-D6E3-4D54-8577-BF8CB4C259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83C532-FCFB-4162-9366-F557F44B8C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4659FF-04CC-4EC4-A0F9-CC41DDB013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795331-C955-452D-B164-DE5674F692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125458-5CAD-4005-96A1-525BB1F81A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9EF6E2-9BCD-4920-9FC3-9D30AE9476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A5534-2A24-4E61-849F-3B900F4AFC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E5AB21-C3F0-4967-9182-0C40BAA6B5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6E28E0-B079-419C-81B0-F121E3FEDD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874713"/>
            <a:ext cx="76327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4213" y="1512888"/>
            <a:ext cx="3740150" cy="4221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763" y="1512888"/>
            <a:ext cx="3740150" cy="4221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605588"/>
            <a:ext cx="2133600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00338" y="6605588"/>
            <a:ext cx="3743325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INF3400 Grunnleggende digital CMOS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605588"/>
            <a:ext cx="2133600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0F357D-C621-4125-99C0-6FC3F00F8E4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4213" y="874713"/>
            <a:ext cx="76327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4213" y="1512888"/>
            <a:ext cx="3740150" cy="20335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6763" y="1512888"/>
            <a:ext cx="3740150" cy="20335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4213" y="3698875"/>
            <a:ext cx="3740150" cy="2035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6763" y="3698875"/>
            <a:ext cx="3740150" cy="2035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605588"/>
            <a:ext cx="2133600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700338" y="6605588"/>
            <a:ext cx="3743325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INF3400 Grunnleggende digital CMOS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605588"/>
            <a:ext cx="2133600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8CBEF0-BC6C-4A97-9629-DF95BB3FFAB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874713"/>
            <a:ext cx="76327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4213" y="1512888"/>
            <a:ext cx="7632700" cy="4221162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nb-NO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605588"/>
            <a:ext cx="2133600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00338" y="6605588"/>
            <a:ext cx="3743325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INF3400 Grunnleggende digital CMOS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605588"/>
            <a:ext cx="2133600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F33BB2-6B67-4F2B-B64D-F0EF11B769B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9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 dirty="0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9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9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7E6BEE9E-B5FC-4F04-B100-5E31ED3697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</p:sldLayoutIdLst>
  <p:hf hdr="0"/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oleObject" Target="../embeddings/oleObject5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9.png"/><Relationship Id="rId5" Type="http://schemas.openxmlformats.org/officeDocument/2006/relationships/oleObject" Target="../embeddings/oleObject6.bin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oleObject" Target="../embeddings/oleObject7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ctrTitle"/>
          </p:nvPr>
        </p:nvSpPr>
        <p:spPr>
          <a:xfrm>
            <a:off x="1109663" y="2900363"/>
            <a:ext cx="7715250" cy="742950"/>
          </a:xfrm>
        </p:spPr>
        <p:txBody>
          <a:bodyPr/>
          <a:lstStyle/>
          <a:p>
            <a:pPr eaLnBrk="1" hangingPunct="1"/>
            <a:r>
              <a:rPr lang="nb-NO" smtClean="0"/>
              <a:t>INF3400 Del 1 Teori</a:t>
            </a:r>
          </a:p>
        </p:txBody>
      </p:sp>
      <p:sp>
        <p:nvSpPr>
          <p:cNvPr id="10243" name="Subtitle 2"/>
          <p:cNvSpPr>
            <a:spLocks noGrp="1"/>
          </p:cNvSpPr>
          <p:nvPr>
            <p:ph type="subTitle" idx="1"/>
          </p:nvPr>
        </p:nvSpPr>
        <p:spPr>
          <a:xfrm>
            <a:off x="1109663" y="3519488"/>
            <a:ext cx="7715250" cy="1052512"/>
          </a:xfrm>
        </p:spPr>
        <p:txBody>
          <a:bodyPr/>
          <a:lstStyle/>
          <a:p>
            <a:pPr eaLnBrk="1" hangingPunct="1"/>
            <a:r>
              <a:rPr lang="nb-NO" smtClean="0"/>
              <a:t>Grunnleggende Digital CMOS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INF3400 Grunnleggende digital CMOS</a:t>
            </a: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587152"/>
            <a:ext cx="7632700" cy="609600"/>
          </a:xfrm>
        </p:spPr>
        <p:txBody>
          <a:bodyPr/>
          <a:lstStyle/>
          <a:p>
            <a:pPr eaLnBrk="1" hangingPunct="1"/>
            <a:r>
              <a:rPr lang="nb-NO" dirty="0" smtClean="0"/>
              <a:t>Transistor som bryter</a:t>
            </a:r>
          </a:p>
        </p:txBody>
      </p:sp>
      <p:sp>
        <p:nvSpPr>
          <p:cNvPr id="166927" name="Text Box 15"/>
          <p:cNvSpPr txBox="1">
            <a:spLocks noChangeArrowheads="1"/>
          </p:cNvSpPr>
          <p:nvPr/>
        </p:nvSpPr>
        <p:spPr bwMode="auto">
          <a:xfrm>
            <a:off x="1979613" y="3357091"/>
            <a:ext cx="648171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/>
              <a:t>PÅ</a:t>
            </a:r>
          </a:p>
        </p:txBody>
      </p:sp>
      <p:sp>
        <p:nvSpPr>
          <p:cNvPr id="166928" name="Text Box 16"/>
          <p:cNvSpPr txBox="1">
            <a:spLocks noChangeArrowheads="1"/>
          </p:cNvSpPr>
          <p:nvPr/>
        </p:nvSpPr>
        <p:spPr bwMode="auto">
          <a:xfrm>
            <a:off x="2700338" y="3357091"/>
            <a:ext cx="647526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/>
              <a:t>AV</a:t>
            </a:r>
          </a:p>
        </p:txBody>
      </p:sp>
      <p:sp>
        <p:nvSpPr>
          <p:cNvPr id="166929" name="Text Box 17"/>
          <p:cNvSpPr txBox="1">
            <a:spLocks noChangeArrowheads="1"/>
          </p:cNvSpPr>
          <p:nvPr/>
        </p:nvSpPr>
        <p:spPr bwMode="auto">
          <a:xfrm>
            <a:off x="7740650" y="3285653"/>
            <a:ext cx="647774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/>
              <a:t>PÅ</a:t>
            </a:r>
          </a:p>
        </p:txBody>
      </p:sp>
      <p:sp>
        <p:nvSpPr>
          <p:cNvPr id="166930" name="Text Box 18"/>
          <p:cNvSpPr txBox="1">
            <a:spLocks noChangeArrowheads="1"/>
          </p:cNvSpPr>
          <p:nvPr/>
        </p:nvSpPr>
        <p:spPr bwMode="auto">
          <a:xfrm>
            <a:off x="7092950" y="3285653"/>
            <a:ext cx="71941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/>
              <a:t>AV</a:t>
            </a: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539750" y="2131541"/>
            <a:ext cx="2881313" cy="1582737"/>
            <a:chOff x="340" y="1389"/>
            <a:chExt cx="1815" cy="997"/>
          </a:xfrm>
        </p:grpSpPr>
        <p:pic>
          <p:nvPicPr>
            <p:cNvPr id="11289" name="Picture 1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86" y="1434"/>
              <a:ext cx="1557" cy="71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sp>
          <p:nvSpPr>
            <p:cNvPr id="11290" name="Rectangle 21"/>
            <p:cNvSpPr>
              <a:spLocks noChangeArrowheads="1"/>
            </p:cNvSpPr>
            <p:nvPr/>
          </p:nvSpPr>
          <p:spPr bwMode="auto">
            <a:xfrm>
              <a:off x="340" y="1389"/>
              <a:ext cx="1815" cy="997"/>
            </a:xfrm>
            <a:prstGeom prst="rect">
              <a:avLst/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3" name="Group 35"/>
          <p:cNvGrpSpPr>
            <a:grpSpLocks/>
          </p:cNvGrpSpPr>
          <p:nvPr/>
        </p:nvGrpSpPr>
        <p:grpSpPr bwMode="auto">
          <a:xfrm>
            <a:off x="5580063" y="2061691"/>
            <a:ext cx="2881312" cy="1582737"/>
            <a:chOff x="3515" y="1389"/>
            <a:chExt cx="1815" cy="997"/>
          </a:xfrm>
        </p:grpSpPr>
        <p:pic>
          <p:nvPicPr>
            <p:cNvPr id="11287" name="Picture 1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606" y="1434"/>
              <a:ext cx="1512" cy="67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sp>
          <p:nvSpPr>
            <p:cNvPr id="11288" name="Rectangle 22"/>
            <p:cNvSpPr>
              <a:spLocks noChangeArrowheads="1"/>
            </p:cNvSpPr>
            <p:nvPr/>
          </p:nvSpPr>
          <p:spPr bwMode="auto">
            <a:xfrm>
              <a:off x="3515" y="1389"/>
              <a:ext cx="1815" cy="997"/>
            </a:xfrm>
            <a:prstGeom prst="rect">
              <a:avLst/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4" name="Group 36"/>
          <p:cNvGrpSpPr>
            <a:grpSpLocks/>
          </p:cNvGrpSpPr>
          <p:nvPr/>
        </p:nvGrpSpPr>
        <p:grpSpPr bwMode="auto">
          <a:xfrm>
            <a:off x="3700760" y="2279178"/>
            <a:ext cx="2311400" cy="1458913"/>
            <a:chOff x="2150" y="1526"/>
            <a:chExt cx="1456" cy="919"/>
          </a:xfrm>
        </p:grpSpPr>
        <p:sp>
          <p:nvSpPr>
            <p:cNvPr id="11282" name="Text Box 19"/>
            <p:cNvSpPr txBox="1">
              <a:spLocks noChangeArrowheads="1"/>
            </p:cNvSpPr>
            <p:nvPr/>
          </p:nvSpPr>
          <p:spPr bwMode="auto">
            <a:xfrm>
              <a:off x="2155" y="1526"/>
              <a:ext cx="1400" cy="19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400"/>
                <a:t>Logisk 0 = gnd (VSS)</a:t>
              </a:r>
            </a:p>
          </p:txBody>
        </p:sp>
        <p:sp>
          <p:nvSpPr>
            <p:cNvPr id="11283" name="Text Box 20"/>
            <p:cNvSpPr txBox="1">
              <a:spLocks noChangeArrowheads="1"/>
            </p:cNvSpPr>
            <p:nvPr/>
          </p:nvSpPr>
          <p:spPr bwMode="auto">
            <a:xfrm>
              <a:off x="2150" y="1706"/>
              <a:ext cx="1360" cy="19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400" dirty="0"/>
                <a:t>Logisk 1 = VDD  </a:t>
              </a:r>
            </a:p>
          </p:txBody>
        </p:sp>
        <p:sp>
          <p:nvSpPr>
            <p:cNvPr id="11284" name="Text Box 23"/>
            <p:cNvSpPr txBox="1">
              <a:spLocks noChangeArrowheads="1"/>
            </p:cNvSpPr>
            <p:nvPr/>
          </p:nvSpPr>
          <p:spPr bwMode="auto">
            <a:xfrm>
              <a:off x="2246" y="2069"/>
              <a:ext cx="1360" cy="19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400"/>
                <a:t>s = source  </a:t>
              </a:r>
            </a:p>
          </p:txBody>
        </p:sp>
        <p:sp>
          <p:nvSpPr>
            <p:cNvPr id="11285" name="Text Box 24"/>
            <p:cNvSpPr txBox="1">
              <a:spLocks noChangeArrowheads="1"/>
            </p:cNvSpPr>
            <p:nvPr/>
          </p:nvSpPr>
          <p:spPr bwMode="auto">
            <a:xfrm>
              <a:off x="2200" y="1888"/>
              <a:ext cx="1360" cy="19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400" dirty="0"/>
                <a:t>g = gate </a:t>
              </a:r>
            </a:p>
          </p:txBody>
        </p:sp>
        <p:sp>
          <p:nvSpPr>
            <p:cNvPr id="11286" name="Text Box 25"/>
            <p:cNvSpPr txBox="1">
              <a:spLocks noChangeArrowheads="1"/>
            </p:cNvSpPr>
            <p:nvPr/>
          </p:nvSpPr>
          <p:spPr bwMode="auto">
            <a:xfrm>
              <a:off x="2200" y="2251"/>
              <a:ext cx="1360" cy="19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400"/>
                <a:t>d = drain </a:t>
              </a:r>
            </a:p>
          </p:txBody>
        </p:sp>
      </p:grpSp>
      <p:sp>
        <p:nvSpPr>
          <p:cNvPr id="166939" name="Text Box 27"/>
          <p:cNvSpPr txBox="1">
            <a:spLocks noChangeArrowheads="1"/>
          </p:cNvSpPr>
          <p:nvPr/>
        </p:nvSpPr>
        <p:spPr bwMode="auto">
          <a:xfrm>
            <a:off x="539750" y="4006378"/>
            <a:ext cx="2159000" cy="107721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600" b="1" dirty="0" err="1"/>
              <a:t>Source</a:t>
            </a:r>
            <a:r>
              <a:rPr lang="nb-NO" sz="1600" b="1" dirty="0"/>
              <a:t> </a:t>
            </a:r>
            <a:r>
              <a:rPr lang="nb-NO" sz="1600" dirty="0"/>
              <a:t> terminal for en </a:t>
            </a:r>
            <a:r>
              <a:rPr lang="nb-NO" sz="1600" b="1" dirty="0" err="1"/>
              <a:t>pMOS</a:t>
            </a:r>
            <a:r>
              <a:rPr lang="nb-NO" sz="1600" dirty="0"/>
              <a:t> transistor har høyere spenning enn </a:t>
            </a:r>
            <a:r>
              <a:rPr lang="nb-NO" sz="1600" b="1" dirty="0" err="1"/>
              <a:t>drain</a:t>
            </a:r>
            <a:r>
              <a:rPr lang="nb-NO" sz="1600" dirty="0"/>
              <a:t> terminal.</a:t>
            </a:r>
          </a:p>
        </p:txBody>
      </p:sp>
      <p:sp>
        <p:nvSpPr>
          <p:cNvPr id="166940" name="Text Box 28"/>
          <p:cNvSpPr txBox="1">
            <a:spLocks noChangeArrowheads="1"/>
          </p:cNvSpPr>
          <p:nvPr/>
        </p:nvSpPr>
        <p:spPr bwMode="auto">
          <a:xfrm>
            <a:off x="5795963" y="4007966"/>
            <a:ext cx="2159000" cy="107721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600" b="1"/>
              <a:t>Source </a:t>
            </a:r>
            <a:r>
              <a:rPr lang="nb-NO" sz="1600"/>
              <a:t> terminal for en </a:t>
            </a:r>
            <a:r>
              <a:rPr lang="nb-NO" sz="1600" b="1"/>
              <a:t>nMOS</a:t>
            </a:r>
            <a:r>
              <a:rPr lang="nb-NO" sz="1600"/>
              <a:t> transistor har lavere spenning enn </a:t>
            </a:r>
            <a:r>
              <a:rPr lang="nb-NO" sz="1600" b="1"/>
              <a:t>drain</a:t>
            </a:r>
            <a:r>
              <a:rPr lang="nb-NO" sz="1600"/>
              <a:t> terminal.</a:t>
            </a:r>
          </a:p>
        </p:txBody>
      </p:sp>
      <p:sp>
        <p:nvSpPr>
          <p:cNvPr id="166941" name="Line 29"/>
          <p:cNvSpPr>
            <a:spLocks noChangeShapeType="1"/>
          </p:cNvSpPr>
          <p:nvPr/>
        </p:nvSpPr>
        <p:spPr bwMode="auto">
          <a:xfrm flipV="1">
            <a:off x="828675" y="2352203"/>
            <a:ext cx="719138" cy="17272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66942" name="Line 30"/>
          <p:cNvSpPr>
            <a:spLocks noChangeShapeType="1"/>
          </p:cNvSpPr>
          <p:nvPr/>
        </p:nvSpPr>
        <p:spPr bwMode="auto">
          <a:xfrm flipV="1">
            <a:off x="6229350" y="3215803"/>
            <a:ext cx="503238" cy="8636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66943" name="Text Box 31"/>
          <p:cNvSpPr txBox="1">
            <a:spLocks noChangeArrowheads="1"/>
          </p:cNvSpPr>
          <p:nvPr/>
        </p:nvSpPr>
        <p:spPr bwMode="auto">
          <a:xfrm>
            <a:off x="2987675" y="4007966"/>
            <a:ext cx="2736850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600"/>
              <a:t>MOS transistorer er bidireksjonale, dvs. source og drain kan bytte plass.</a:t>
            </a:r>
          </a:p>
        </p:txBody>
      </p:sp>
      <p:sp>
        <p:nvSpPr>
          <p:cNvPr id="166944" name="Text Box 32"/>
          <p:cNvSpPr txBox="1">
            <a:spLocks noChangeArrowheads="1"/>
          </p:cNvSpPr>
          <p:nvPr/>
        </p:nvSpPr>
        <p:spPr bwMode="auto">
          <a:xfrm>
            <a:off x="611188" y="1347316"/>
            <a:ext cx="7921625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600" b="1" dirty="0"/>
              <a:t>CMOS</a:t>
            </a:r>
            <a:r>
              <a:rPr lang="nb-NO" sz="1600" dirty="0"/>
              <a:t> står for </a:t>
            </a:r>
            <a:r>
              <a:rPr lang="nb-NO" sz="1600" b="1" dirty="0" err="1"/>
              <a:t>C</a:t>
            </a:r>
            <a:r>
              <a:rPr lang="nb-NO" sz="1600" dirty="0" err="1"/>
              <a:t>omplementary</a:t>
            </a:r>
            <a:r>
              <a:rPr lang="nb-NO" sz="1600" dirty="0"/>
              <a:t> </a:t>
            </a:r>
            <a:r>
              <a:rPr lang="nb-NO" sz="1600" b="1" dirty="0" err="1"/>
              <a:t>M</a:t>
            </a:r>
            <a:r>
              <a:rPr lang="nb-NO" sz="1600" dirty="0" err="1"/>
              <a:t>etal</a:t>
            </a:r>
            <a:r>
              <a:rPr lang="nb-NO" sz="1600" dirty="0"/>
              <a:t> </a:t>
            </a:r>
            <a:r>
              <a:rPr lang="nb-NO" sz="1600" b="1" dirty="0"/>
              <a:t>O</a:t>
            </a:r>
            <a:r>
              <a:rPr lang="nb-NO" sz="1600" dirty="0"/>
              <a:t>n </a:t>
            </a:r>
            <a:r>
              <a:rPr lang="nb-NO" sz="1600" b="1" dirty="0" err="1"/>
              <a:t>S</a:t>
            </a:r>
            <a:r>
              <a:rPr lang="nb-NO" sz="1600" dirty="0" err="1"/>
              <a:t>emiconductor</a:t>
            </a:r>
            <a:r>
              <a:rPr lang="nb-NO" sz="1600" dirty="0"/>
              <a:t>. I CMOS teknologi er det to komplementære transistorer, </a:t>
            </a:r>
            <a:r>
              <a:rPr lang="nb-NO" sz="1600" b="1" dirty="0" err="1"/>
              <a:t>pMOS</a:t>
            </a:r>
            <a:r>
              <a:rPr lang="nb-NO" sz="1600" dirty="0"/>
              <a:t> og </a:t>
            </a:r>
            <a:r>
              <a:rPr lang="nb-NO" sz="1600" b="1" dirty="0" err="1"/>
              <a:t>nMOS</a:t>
            </a:r>
            <a:r>
              <a:rPr lang="nb-NO" sz="1600" dirty="0"/>
              <a:t>.</a:t>
            </a:r>
          </a:p>
        </p:txBody>
      </p:sp>
      <p:sp>
        <p:nvSpPr>
          <p:cNvPr id="166945" name="Text Box 33"/>
          <p:cNvSpPr txBox="1">
            <a:spLocks noChangeArrowheads="1"/>
          </p:cNvSpPr>
          <p:nvPr/>
        </p:nvSpPr>
        <p:spPr bwMode="auto">
          <a:xfrm>
            <a:off x="611188" y="5550331"/>
            <a:ext cx="7921625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600" b="1" dirty="0"/>
              <a:t>Mikroelektronikk</a:t>
            </a:r>
            <a:r>
              <a:rPr lang="nb-NO" sz="1600" dirty="0"/>
              <a:t> er integrert teknologi i mikro størrelse, dvs. lengden på transistorer. </a:t>
            </a:r>
            <a:r>
              <a:rPr lang="nb-NO" sz="1600" b="1" dirty="0" err="1"/>
              <a:t>Nanoelektronikk</a:t>
            </a:r>
            <a:r>
              <a:rPr lang="nb-NO" sz="1600" dirty="0"/>
              <a:t> </a:t>
            </a:r>
            <a:r>
              <a:rPr lang="nb-NO" sz="1600" i="1" dirty="0"/>
              <a:t>kan være</a:t>
            </a:r>
            <a:r>
              <a:rPr lang="nb-NO" sz="1600" dirty="0"/>
              <a:t> integrert teknologi i </a:t>
            </a:r>
            <a:r>
              <a:rPr lang="nb-NO" sz="1600" dirty="0" err="1"/>
              <a:t>nano</a:t>
            </a:r>
            <a:r>
              <a:rPr lang="nb-NO" sz="1600" dirty="0"/>
              <a:t> størrelse, som i praksis betyr at transistorlengden er mindre enn 100 </a:t>
            </a:r>
            <a:r>
              <a:rPr lang="nb-NO" sz="1600" dirty="0" err="1"/>
              <a:t>nano</a:t>
            </a:r>
            <a:r>
              <a:rPr lang="nb-NO" sz="1600" dirty="0"/>
              <a:t> meter.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6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6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66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66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66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66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66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66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66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66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66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27" grpId="0"/>
      <p:bldP spid="166928" grpId="0"/>
      <p:bldP spid="166929" grpId="0"/>
      <p:bldP spid="166930" grpId="0"/>
      <p:bldP spid="166939" grpId="0"/>
      <p:bldP spid="166940" grpId="0"/>
      <p:bldP spid="166941" grpId="0" animBg="1"/>
      <p:bldP spid="166942" grpId="0" animBg="1"/>
      <p:bldP spid="166943" grpId="0"/>
      <p:bldP spid="166944" grpId="0"/>
      <p:bldP spid="16694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CMOS inverter</a:t>
            </a:r>
          </a:p>
        </p:txBody>
      </p:sp>
      <p:pic>
        <p:nvPicPr>
          <p:cNvPr id="1822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213" y="2028825"/>
            <a:ext cx="4175125" cy="38481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822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888" y="3789363"/>
            <a:ext cx="1908175" cy="6985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2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2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476672"/>
            <a:ext cx="7696200" cy="1143000"/>
          </a:xfrm>
        </p:spPr>
        <p:txBody>
          <a:bodyPr/>
          <a:lstStyle/>
          <a:p>
            <a:pPr eaLnBrk="1" hangingPunct="1"/>
            <a:r>
              <a:rPr lang="nb-NO" dirty="0" smtClean="0"/>
              <a:t>Opptrekk og nedtrekk</a:t>
            </a:r>
          </a:p>
        </p:txBody>
      </p:sp>
      <p:pic>
        <p:nvPicPr>
          <p:cNvPr id="1331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2988" y="1557338"/>
            <a:ext cx="2928937" cy="4371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83301" name="Text Box 5"/>
          <p:cNvSpPr txBox="1">
            <a:spLocks noChangeArrowheads="1"/>
          </p:cNvSpPr>
          <p:nvPr/>
        </p:nvSpPr>
        <p:spPr bwMode="auto">
          <a:xfrm>
            <a:off x="4716463" y="2133600"/>
            <a:ext cx="273685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Parallell/serie</a:t>
            </a:r>
          </a:p>
        </p:txBody>
      </p:sp>
      <p:sp>
        <p:nvSpPr>
          <p:cNvPr id="183302" name="Text Box 6"/>
          <p:cNvSpPr txBox="1">
            <a:spLocks noChangeArrowheads="1"/>
          </p:cNvSpPr>
          <p:nvPr/>
        </p:nvSpPr>
        <p:spPr bwMode="auto">
          <a:xfrm>
            <a:off x="4716463" y="4581525"/>
            <a:ext cx="273685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Serie/parallell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3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3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301" grpId="0"/>
      <p:bldP spid="18330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NAND port</a:t>
            </a:r>
          </a:p>
        </p:txBody>
      </p:sp>
      <p:pic>
        <p:nvPicPr>
          <p:cNvPr id="1843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38" y="571500"/>
            <a:ext cx="2860675" cy="4652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8432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03350" y="4581525"/>
            <a:ext cx="1817688" cy="612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971550" y="1773238"/>
            <a:ext cx="2160588" cy="900112"/>
            <a:chOff x="612" y="1117"/>
            <a:chExt cx="1361" cy="567"/>
          </a:xfrm>
        </p:grpSpPr>
        <p:graphicFrame>
          <p:nvGraphicFramePr>
            <p:cNvPr id="1026" name="Object 2"/>
            <p:cNvGraphicFramePr>
              <a:graphicFrameLocks noChangeAspect="1"/>
            </p:cNvGraphicFramePr>
            <p:nvPr/>
          </p:nvGraphicFramePr>
          <p:xfrm>
            <a:off x="930" y="1389"/>
            <a:ext cx="831" cy="295"/>
          </p:xfrm>
          <a:graphic>
            <a:graphicData uri="http://schemas.openxmlformats.org/presentationml/2006/ole">
              <p:oleObj spid="_x0000_s1026" name="Equation" r:id="rId6" imgW="571320" imgH="203040" progId="Equation.3">
                <p:embed/>
              </p:oleObj>
            </a:graphicData>
          </a:graphic>
        </p:graphicFrame>
        <p:sp>
          <p:nvSpPr>
            <p:cNvPr id="1032" name="Text Box 8"/>
            <p:cNvSpPr txBox="1">
              <a:spLocks noChangeArrowheads="1"/>
            </p:cNvSpPr>
            <p:nvPr/>
          </p:nvSpPr>
          <p:spPr bwMode="auto">
            <a:xfrm>
              <a:off x="612" y="1117"/>
              <a:ext cx="1361" cy="1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/>
                <a:t>Boolsk funksjon:</a:t>
              </a:r>
            </a:p>
          </p:txBody>
        </p:sp>
      </p:grpSp>
      <p:sp>
        <p:nvSpPr>
          <p:cNvPr id="184329" name="Text Box 9"/>
          <p:cNvSpPr txBox="1">
            <a:spLocks noChangeArrowheads="1"/>
          </p:cNvSpPr>
          <p:nvPr/>
        </p:nvSpPr>
        <p:spPr bwMode="auto">
          <a:xfrm>
            <a:off x="755650" y="4005263"/>
            <a:ext cx="21605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Symbol: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4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4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84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INF3400 Grunnleggende digital CMOS</a:t>
            </a:r>
          </a:p>
        </p:txBody>
      </p:sp>
      <p:sp>
        <p:nvSpPr>
          <p:cNvPr id="2055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684213" y="515144"/>
            <a:ext cx="7632700" cy="609600"/>
          </a:xfrm>
        </p:spPr>
        <p:txBody>
          <a:bodyPr/>
          <a:lstStyle/>
          <a:p>
            <a:pPr eaLnBrk="1" hangingPunct="1"/>
            <a:r>
              <a:rPr lang="nb-NO" dirty="0" smtClean="0"/>
              <a:t>Kombinatorisk logikk</a:t>
            </a:r>
          </a:p>
        </p:txBody>
      </p:sp>
      <p:graphicFrame>
        <p:nvGraphicFramePr>
          <p:cNvPr id="186434" name="Group 66"/>
          <p:cNvGraphicFramePr>
            <a:graphicFrameLocks noGrp="1"/>
          </p:cNvGraphicFramePr>
          <p:nvPr>
            <p:ph sz="quarter" idx="2"/>
          </p:nvPr>
        </p:nvGraphicFramePr>
        <p:xfrm>
          <a:off x="1979613" y="1380703"/>
          <a:ext cx="4392612" cy="1368426"/>
        </p:xfrm>
        <a:graphic>
          <a:graphicData uri="http://schemas.openxmlformats.org/drawingml/2006/table">
            <a:tbl>
              <a:tblPr/>
              <a:tblGrid>
                <a:gridCol w="1584325"/>
                <a:gridCol w="1344612"/>
                <a:gridCol w="1463675"/>
              </a:tblGrid>
              <a:tr h="455613"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Opprekk AV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Opptrekk PÅ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Nedtrekk AV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5613"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Nedtrekk PÅ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6398" name="Text Box 30"/>
          <p:cNvSpPr txBox="1">
            <a:spLocks noChangeArrowheads="1"/>
          </p:cNvSpPr>
          <p:nvPr/>
        </p:nvSpPr>
        <p:spPr bwMode="auto">
          <a:xfrm>
            <a:off x="5364163" y="1928391"/>
            <a:ext cx="792162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b="1"/>
              <a:t>1</a:t>
            </a:r>
          </a:p>
        </p:txBody>
      </p:sp>
      <p:sp>
        <p:nvSpPr>
          <p:cNvPr id="186399" name="Text Box 31"/>
          <p:cNvSpPr txBox="1">
            <a:spLocks noChangeArrowheads="1"/>
          </p:cNvSpPr>
          <p:nvPr/>
        </p:nvSpPr>
        <p:spPr bwMode="auto">
          <a:xfrm>
            <a:off x="3924300" y="2361778"/>
            <a:ext cx="792163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b="1"/>
              <a:t>0</a:t>
            </a:r>
          </a:p>
        </p:txBody>
      </p:sp>
      <p:sp>
        <p:nvSpPr>
          <p:cNvPr id="186400" name="Text Box 32"/>
          <p:cNvSpPr txBox="1">
            <a:spLocks noChangeArrowheads="1"/>
          </p:cNvSpPr>
          <p:nvPr/>
        </p:nvSpPr>
        <p:spPr bwMode="auto">
          <a:xfrm>
            <a:off x="3924300" y="1928391"/>
            <a:ext cx="792163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b="1">
                <a:solidFill>
                  <a:srgbClr val="CC0066"/>
                </a:solidFill>
              </a:rPr>
              <a:t>Z</a:t>
            </a:r>
          </a:p>
        </p:txBody>
      </p:sp>
      <p:sp>
        <p:nvSpPr>
          <p:cNvPr id="186401" name="Text Box 33"/>
          <p:cNvSpPr txBox="1">
            <a:spLocks noChangeArrowheads="1"/>
          </p:cNvSpPr>
          <p:nvPr/>
        </p:nvSpPr>
        <p:spPr bwMode="auto">
          <a:xfrm>
            <a:off x="5364163" y="2361778"/>
            <a:ext cx="792162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b="1">
                <a:solidFill>
                  <a:srgbClr val="CC3300"/>
                </a:solidFill>
              </a:rPr>
              <a:t>X</a:t>
            </a:r>
          </a:p>
        </p:txBody>
      </p:sp>
      <p:sp>
        <p:nvSpPr>
          <p:cNvPr id="186402" name="Text Box 34"/>
          <p:cNvSpPr txBox="1">
            <a:spLocks noChangeArrowheads="1"/>
          </p:cNvSpPr>
          <p:nvPr/>
        </p:nvSpPr>
        <p:spPr bwMode="auto">
          <a:xfrm>
            <a:off x="395288" y="2880891"/>
            <a:ext cx="792162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800" dirty="0"/>
              <a:t>Serie</a:t>
            </a:r>
            <a:r>
              <a:rPr lang="nb-NO" dirty="0"/>
              <a:t>:</a:t>
            </a:r>
          </a:p>
        </p:txBody>
      </p:sp>
      <p:pic>
        <p:nvPicPr>
          <p:cNvPr id="186403" name="Picture 3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650" y="3385716"/>
            <a:ext cx="3024188" cy="16795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86404" name="Picture 3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8625" y="2809453"/>
            <a:ext cx="2635250" cy="2689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86405" name="Text Box 37"/>
          <p:cNvSpPr txBox="1">
            <a:spLocks noChangeArrowheads="1"/>
          </p:cNvSpPr>
          <p:nvPr/>
        </p:nvSpPr>
        <p:spPr bwMode="auto">
          <a:xfrm>
            <a:off x="4932363" y="2953916"/>
            <a:ext cx="107950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800" dirty="0"/>
              <a:t>Parallell</a:t>
            </a:r>
            <a:r>
              <a:rPr lang="nb-NO" dirty="0"/>
              <a:t>:</a:t>
            </a:r>
          </a:p>
        </p:txBody>
      </p:sp>
      <p:grpSp>
        <p:nvGrpSpPr>
          <p:cNvPr id="2" name="Group 70"/>
          <p:cNvGrpSpPr>
            <a:grpSpLocks/>
          </p:cNvGrpSpPr>
          <p:nvPr/>
        </p:nvGrpSpPr>
        <p:grpSpPr bwMode="auto">
          <a:xfrm>
            <a:off x="3348038" y="3314278"/>
            <a:ext cx="719137" cy="2159000"/>
            <a:chOff x="2109" y="2115"/>
            <a:chExt cx="453" cy="1360"/>
          </a:xfrm>
        </p:grpSpPr>
        <p:graphicFrame>
          <p:nvGraphicFramePr>
            <p:cNvPr id="2053" name="Object 5"/>
            <p:cNvGraphicFramePr>
              <a:graphicFrameLocks noChangeAspect="1"/>
            </p:cNvGraphicFramePr>
            <p:nvPr/>
          </p:nvGraphicFramePr>
          <p:xfrm>
            <a:off x="2109" y="3249"/>
            <a:ext cx="446" cy="223"/>
          </p:xfrm>
          <a:graphic>
            <a:graphicData uri="http://schemas.openxmlformats.org/presentationml/2006/ole">
              <p:oleObj spid="_x0000_s2053" name="Equation" r:id="rId6" imgW="355320" imgH="177480" progId="Equation.3">
                <p:embed/>
              </p:oleObj>
            </a:graphicData>
          </a:graphic>
        </p:graphicFrame>
        <p:sp>
          <p:nvSpPr>
            <p:cNvPr id="2085" name="Rectangle 68"/>
            <p:cNvSpPr>
              <a:spLocks noChangeArrowheads="1"/>
            </p:cNvSpPr>
            <p:nvPr/>
          </p:nvSpPr>
          <p:spPr bwMode="auto">
            <a:xfrm>
              <a:off x="2109" y="2115"/>
              <a:ext cx="453" cy="1360"/>
            </a:xfrm>
            <a:prstGeom prst="rect">
              <a:avLst/>
            </a:prstGeom>
            <a:noFill/>
            <a:ln w="19050" algn="ctr">
              <a:solidFill>
                <a:srgbClr val="CC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3" name="Group 71"/>
          <p:cNvGrpSpPr>
            <a:grpSpLocks/>
          </p:cNvGrpSpPr>
          <p:nvPr/>
        </p:nvGrpSpPr>
        <p:grpSpPr bwMode="auto">
          <a:xfrm>
            <a:off x="6227763" y="4035003"/>
            <a:ext cx="2016125" cy="1943100"/>
            <a:chOff x="3923" y="2614"/>
            <a:chExt cx="1270" cy="1224"/>
          </a:xfrm>
        </p:grpSpPr>
        <p:graphicFrame>
          <p:nvGraphicFramePr>
            <p:cNvPr id="2052" name="Object 4"/>
            <p:cNvGraphicFramePr>
              <a:graphicFrameLocks noChangeAspect="1"/>
            </p:cNvGraphicFramePr>
            <p:nvPr/>
          </p:nvGraphicFramePr>
          <p:xfrm>
            <a:off x="4377" y="3612"/>
            <a:ext cx="424" cy="212"/>
          </p:xfrm>
          <a:graphic>
            <a:graphicData uri="http://schemas.openxmlformats.org/presentationml/2006/ole">
              <p:oleObj spid="_x0000_s2052" name="Equation" r:id="rId7" imgW="355320" imgH="177480" progId="Equation.3">
                <p:embed/>
              </p:oleObj>
            </a:graphicData>
          </a:graphic>
        </p:graphicFrame>
        <p:sp>
          <p:nvSpPr>
            <p:cNvPr id="2084" name="Rectangle 69"/>
            <p:cNvSpPr>
              <a:spLocks noChangeArrowheads="1"/>
            </p:cNvSpPr>
            <p:nvPr/>
          </p:nvSpPr>
          <p:spPr bwMode="auto">
            <a:xfrm>
              <a:off x="3923" y="2614"/>
              <a:ext cx="1270" cy="1224"/>
            </a:xfrm>
            <a:prstGeom prst="rect">
              <a:avLst/>
            </a:prstGeom>
            <a:noFill/>
            <a:ln w="19050" algn="ctr">
              <a:solidFill>
                <a:srgbClr val="CC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graphicFrame>
        <p:nvGraphicFramePr>
          <p:cNvPr id="186440" name="Object 2"/>
          <p:cNvGraphicFramePr>
            <a:graphicFrameLocks noChangeAspect="1"/>
          </p:cNvGraphicFramePr>
          <p:nvPr>
            <p:ph sz="quarter" idx="3"/>
          </p:nvPr>
        </p:nvGraphicFramePr>
        <p:xfrm>
          <a:off x="3059113" y="5989216"/>
          <a:ext cx="1225550" cy="392112"/>
        </p:xfrm>
        <a:graphic>
          <a:graphicData uri="http://schemas.openxmlformats.org/presentationml/2006/ole">
            <p:oleObj spid="_x0000_s2050" name="Equation" r:id="rId8" imgW="634680" imgH="203040" progId="Equation.3">
              <p:embed/>
            </p:oleObj>
          </a:graphicData>
        </a:graphic>
      </p:graphicFrame>
      <p:graphicFrame>
        <p:nvGraphicFramePr>
          <p:cNvPr id="186442" name="Object 3"/>
          <p:cNvGraphicFramePr>
            <a:graphicFrameLocks noChangeAspect="1"/>
          </p:cNvGraphicFramePr>
          <p:nvPr/>
        </p:nvGraphicFramePr>
        <p:xfrm>
          <a:off x="6554788" y="6005091"/>
          <a:ext cx="1289050" cy="376237"/>
        </p:xfrm>
        <a:graphic>
          <a:graphicData uri="http://schemas.openxmlformats.org/presentationml/2006/ole">
            <p:oleObj spid="_x0000_s2051" name="Equation" r:id="rId9" imgW="69840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6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86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86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86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86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86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86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86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86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398" grpId="0"/>
      <p:bldP spid="186399" grpId="0"/>
      <p:bldP spid="186400" grpId="0"/>
      <p:bldP spid="186401" grpId="0"/>
      <p:bldP spid="186402" grpId="0"/>
      <p:bldP spid="18640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NOR port</a:t>
            </a:r>
          </a:p>
        </p:txBody>
      </p:sp>
      <p:pic>
        <p:nvPicPr>
          <p:cNvPr id="19968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363" y="1000125"/>
            <a:ext cx="2608262" cy="44624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323850" y="1628775"/>
            <a:ext cx="2160588" cy="876300"/>
            <a:chOff x="204" y="1026"/>
            <a:chExt cx="1361" cy="552"/>
          </a:xfrm>
        </p:grpSpPr>
        <p:graphicFrame>
          <p:nvGraphicFramePr>
            <p:cNvPr id="3074" name="Object 2"/>
            <p:cNvGraphicFramePr>
              <a:graphicFrameLocks noChangeAspect="1"/>
            </p:cNvGraphicFramePr>
            <p:nvPr/>
          </p:nvGraphicFramePr>
          <p:xfrm>
            <a:off x="522" y="1312"/>
            <a:ext cx="831" cy="266"/>
          </p:xfrm>
          <a:graphic>
            <a:graphicData uri="http://schemas.openxmlformats.org/presentationml/2006/ole">
              <p:oleObj spid="_x0000_s3074" name="Equation" r:id="rId5" imgW="634680" imgH="203040" progId="Equation.3">
                <p:embed/>
              </p:oleObj>
            </a:graphicData>
          </a:graphic>
        </p:graphicFrame>
        <p:sp>
          <p:nvSpPr>
            <p:cNvPr id="3081" name="Text Box 8"/>
            <p:cNvSpPr txBox="1">
              <a:spLocks noChangeArrowheads="1"/>
            </p:cNvSpPr>
            <p:nvPr/>
          </p:nvSpPr>
          <p:spPr bwMode="auto">
            <a:xfrm>
              <a:off x="204" y="1026"/>
              <a:ext cx="1361" cy="1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/>
                <a:t>Boolsk funksjon:</a:t>
              </a:r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34925" y="4348163"/>
            <a:ext cx="2160588" cy="1171575"/>
            <a:chOff x="22" y="2739"/>
            <a:chExt cx="1361" cy="738"/>
          </a:xfrm>
        </p:grpSpPr>
        <p:pic>
          <p:nvPicPr>
            <p:cNvPr id="3079" name="Picture 5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76" y="3113"/>
              <a:ext cx="907" cy="3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sp>
          <p:nvSpPr>
            <p:cNvPr id="3080" name="Text Box 9"/>
            <p:cNvSpPr txBox="1">
              <a:spLocks noChangeArrowheads="1"/>
            </p:cNvSpPr>
            <p:nvPr/>
          </p:nvSpPr>
          <p:spPr bwMode="auto">
            <a:xfrm>
              <a:off x="22" y="2739"/>
              <a:ext cx="1361" cy="1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/>
                <a:t>Symbol: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9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2987824" y="-171400"/>
            <a:ext cx="7696200" cy="1143000"/>
          </a:xfrm>
        </p:spPr>
        <p:txBody>
          <a:bodyPr/>
          <a:lstStyle/>
          <a:p>
            <a:pPr eaLnBrk="1" hangingPunct="1"/>
            <a:r>
              <a:rPr lang="nb-NO" dirty="0" smtClean="0"/>
              <a:t>Komplementær logikk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323850" y="1073150"/>
            <a:ext cx="129540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800" dirty="0"/>
              <a:t>Eksempel</a:t>
            </a:r>
            <a:r>
              <a:rPr lang="nb-NO" dirty="0"/>
              <a:t>: </a:t>
            </a:r>
          </a:p>
        </p:txBody>
      </p:sp>
      <p:graphicFrame>
        <p:nvGraphicFramePr>
          <p:cNvPr id="201733" name="Object 2"/>
          <p:cNvGraphicFramePr>
            <a:graphicFrameLocks noChangeAspect="1"/>
          </p:cNvGraphicFramePr>
          <p:nvPr>
            <p:ph idx="1"/>
          </p:nvPr>
        </p:nvGraphicFramePr>
        <p:xfrm>
          <a:off x="1692275" y="1000125"/>
          <a:ext cx="2303463" cy="455613"/>
        </p:xfrm>
        <a:graphic>
          <a:graphicData uri="http://schemas.openxmlformats.org/presentationml/2006/ole">
            <p:oleObj spid="_x0000_s4098" name="Equation" r:id="rId4" imgW="1218960" imgH="241200" progId="Equation.3">
              <p:embed/>
            </p:oleObj>
          </a:graphicData>
        </a:graphic>
      </p:graphicFrame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323850" y="1576388"/>
            <a:ext cx="4352925" cy="1862137"/>
            <a:chOff x="204" y="1298"/>
            <a:chExt cx="2742" cy="1173"/>
          </a:xfrm>
        </p:grpSpPr>
        <p:pic>
          <p:nvPicPr>
            <p:cNvPr id="4109" name="Picture 7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95" y="1661"/>
              <a:ext cx="2651" cy="81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sp>
          <p:nvSpPr>
            <p:cNvPr id="4110" name="Text Box 9"/>
            <p:cNvSpPr txBox="1">
              <a:spLocks noChangeArrowheads="1"/>
            </p:cNvSpPr>
            <p:nvPr/>
          </p:nvSpPr>
          <p:spPr bwMode="auto">
            <a:xfrm>
              <a:off x="204" y="1298"/>
              <a:ext cx="816" cy="25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800" dirty="0"/>
                <a:t>Nedtrekk</a:t>
              </a:r>
              <a:r>
                <a:rPr lang="nb-NO" dirty="0"/>
                <a:t>: </a:t>
              </a:r>
            </a:p>
          </p:txBody>
        </p:sp>
      </p:grp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142875" y="3857625"/>
            <a:ext cx="5688013" cy="1733550"/>
            <a:chOff x="23" y="2840"/>
            <a:chExt cx="3583" cy="1092"/>
          </a:xfrm>
        </p:grpSpPr>
        <p:pic>
          <p:nvPicPr>
            <p:cNvPr id="4107" name="Picture 8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3" y="3022"/>
              <a:ext cx="3583" cy="91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sp>
          <p:nvSpPr>
            <p:cNvPr id="4108" name="Text Box 10"/>
            <p:cNvSpPr txBox="1">
              <a:spLocks noChangeArrowheads="1"/>
            </p:cNvSpPr>
            <p:nvPr/>
          </p:nvSpPr>
          <p:spPr bwMode="auto">
            <a:xfrm>
              <a:off x="295" y="2840"/>
              <a:ext cx="816" cy="25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800" dirty="0"/>
                <a:t>Opptrekk</a:t>
              </a:r>
              <a:r>
                <a:rPr lang="nb-NO" dirty="0"/>
                <a:t>: </a:t>
              </a:r>
            </a:p>
          </p:txBody>
        </p:sp>
      </p:grpSp>
      <p:pic>
        <p:nvPicPr>
          <p:cNvPr id="201739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84888" y="1216025"/>
            <a:ext cx="2328862" cy="3959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01740" name="Rectangle 12"/>
          <p:cNvSpPr>
            <a:spLocks noChangeArrowheads="1"/>
          </p:cNvSpPr>
          <p:nvPr/>
        </p:nvSpPr>
        <p:spPr bwMode="auto">
          <a:xfrm>
            <a:off x="6011863" y="928688"/>
            <a:ext cx="2447925" cy="4321175"/>
          </a:xfrm>
          <a:prstGeom prst="rect">
            <a:avLst/>
          </a:prstGeom>
          <a:noFill/>
          <a:ln w="19050" algn="ctr">
            <a:solidFill>
              <a:srgbClr val="00A4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01741" name="Line 13"/>
          <p:cNvSpPr>
            <a:spLocks noChangeShapeType="1"/>
          </p:cNvSpPr>
          <p:nvPr/>
        </p:nvSpPr>
        <p:spPr bwMode="auto">
          <a:xfrm>
            <a:off x="3708400" y="2728913"/>
            <a:ext cx="3527425" cy="1295400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201742" name="Line 14"/>
          <p:cNvSpPr>
            <a:spLocks noChangeShapeType="1"/>
          </p:cNvSpPr>
          <p:nvPr/>
        </p:nvSpPr>
        <p:spPr bwMode="auto">
          <a:xfrm flipV="1">
            <a:off x="5076825" y="2152650"/>
            <a:ext cx="2159000" cy="2808288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1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1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01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01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01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740" grpId="0" animBg="1"/>
      <p:bldP spid="201741" grpId="0" animBg="1"/>
      <p:bldP spid="20174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2987824" y="0"/>
            <a:ext cx="5770984" cy="582612"/>
          </a:xfrm>
        </p:spPr>
        <p:txBody>
          <a:bodyPr/>
          <a:lstStyle/>
          <a:p>
            <a:pPr eaLnBrk="1" hangingPunct="1"/>
            <a:r>
              <a:rPr lang="nb-NO" sz="2400" dirty="0" smtClean="0"/>
              <a:t>Passtransistorer og transmisjonsport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179388" y="642938"/>
            <a:ext cx="2905125" cy="2455862"/>
            <a:chOff x="113" y="890"/>
            <a:chExt cx="1830" cy="1547"/>
          </a:xfrm>
        </p:grpSpPr>
        <p:pic>
          <p:nvPicPr>
            <p:cNvPr id="14349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5" y="1117"/>
              <a:ext cx="1648" cy="132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sp>
          <p:nvSpPr>
            <p:cNvPr id="14350" name="Text Box 5"/>
            <p:cNvSpPr txBox="1">
              <a:spLocks noChangeArrowheads="1"/>
            </p:cNvSpPr>
            <p:nvPr/>
          </p:nvSpPr>
          <p:spPr bwMode="auto">
            <a:xfrm>
              <a:off x="113" y="890"/>
              <a:ext cx="1732" cy="23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dirty="0" err="1"/>
                <a:t>nMOS</a:t>
              </a:r>
              <a:r>
                <a:rPr lang="nb-NO" dirty="0"/>
                <a:t> passtransistor:</a:t>
              </a:r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179388" y="3235325"/>
            <a:ext cx="3168650" cy="2525713"/>
            <a:chOff x="113" y="2523"/>
            <a:chExt cx="1996" cy="1591"/>
          </a:xfrm>
        </p:grpSpPr>
        <p:sp>
          <p:nvSpPr>
            <p:cNvPr id="14347" name="Text Box 6"/>
            <p:cNvSpPr txBox="1">
              <a:spLocks noChangeArrowheads="1"/>
            </p:cNvSpPr>
            <p:nvPr/>
          </p:nvSpPr>
          <p:spPr bwMode="auto">
            <a:xfrm>
              <a:off x="113" y="2523"/>
              <a:ext cx="1996" cy="25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dirty="0" err="1"/>
                <a:t>pMOS</a:t>
              </a:r>
              <a:r>
                <a:rPr lang="nb-NO" dirty="0"/>
                <a:t> passtransistor:</a:t>
              </a:r>
            </a:p>
          </p:txBody>
        </p:sp>
        <p:pic>
          <p:nvPicPr>
            <p:cNvPr id="14348" name="Picture 7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95" y="2750"/>
              <a:ext cx="1654" cy="13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4211638" y="787400"/>
            <a:ext cx="3097212" cy="2039938"/>
            <a:chOff x="2653" y="981"/>
            <a:chExt cx="1951" cy="1285"/>
          </a:xfrm>
        </p:grpSpPr>
        <p:sp>
          <p:nvSpPr>
            <p:cNvPr id="14345" name="Text Box 8"/>
            <p:cNvSpPr txBox="1">
              <a:spLocks noChangeArrowheads="1"/>
            </p:cNvSpPr>
            <p:nvPr/>
          </p:nvSpPr>
          <p:spPr bwMode="auto">
            <a:xfrm>
              <a:off x="2653" y="981"/>
              <a:ext cx="1360" cy="1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/>
                <a:t>Transmisjonsport:</a:t>
              </a:r>
            </a:p>
          </p:txBody>
        </p:sp>
        <p:pic>
          <p:nvPicPr>
            <p:cNvPr id="14346" name="Picture 9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971" y="1162"/>
              <a:ext cx="1633" cy="110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</p:grp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4716463" y="3090863"/>
            <a:ext cx="2663825" cy="2736850"/>
            <a:chOff x="2971" y="2432"/>
            <a:chExt cx="1678" cy="1724"/>
          </a:xfrm>
        </p:grpSpPr>
        <p:pic>
          <p:nvPicPr>
            <p:cNvPr id="14343" name="Picture 10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152" y="2432"/>
              <a:ext cx="1378" cy="168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sp>
          <p:nvSpPr>
            <p:cNvPr id="14344" name="Rectangle 11"/>
            <p:cNvSpPr>
              <a:spLocks noChangeArrowheads="1"/>
            </p:cNvSpPr>
            <p:nvPr/>
          </p:nvSpPr>
          <p:spPr bwMode="auto">
            <a:xfrm>
              <a:off x="2971" y="2432"/>
              <a:ext cx="1678" cy="1724"/>
            </a:xfrm>
            <a:prstGeom prst="rect">
              <a:avLst/>
            </a:prstGeom>
            <a:noFill/>
            <a:ln w="19050" algn="ctr">
              <a:solidFill>
                <a:srgbClr val="00A4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INF3400 Grunnleggende digital CMOS</a:t>
            </a:r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620688"/>
            <a:ext cx="7632700" cy="609600"/>
          </a:xfrm>
        </p:spPr>
        <p:txBody>
          <a:bodyPr/>
          <a:lstStyle/>
          <a:p>
            <a:pPr eaLnBrk="1" hangingPunct="1"/>
            <a:r>
              <a:rPr lang="nb-NO" dirty="0" err="1" smtClean="0"/>
              <a:t>Tristate</a:t>
            </a:r>
            <a:endParaRPr lang="nb-NO" dirty="0" smtClean="0"/>
          </a:p>
        </p:txBody>
      </p:sp>
      <p:grpSp>
        <p:nvGrpSpPr>
          <p:cNvPr id="2" name="Group 40"/>
          <p:cNvGrpSpPr>
            <a:grpSpLocks/>
          </p:cNvGrpSpPr>
          <p:nvPr/>
        </p:nvGrpSpPr>
        <p:grpSpPr bwMode="auto">
          <a:xfrm>
            <a:off x="0" y="1611336"/>
            <a:ext cx="3246438" cy="1597025"/>
            <a:chOff x="0" y="970"/>
            <a:chExt cx="2045" cy="1006"/>
          </a:xfrm>
        </p:grpSpPr>
        <p:pic>
          <p:nvPicPr>
            <p:cNvPr id="15396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85" y="1253"/>
              <a:ext cx="1660" cy="72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sp>
          <p:nvSpPr>
            <p:cNvPr id="15397" name="Text Box 5"/>
            <p:cNvSpPr txBox="1">
              <a:spLocks noChangeArrowheads="1"/>
            </p:cNvSpPr>
            <p:nvPr/>
          </p:nvSpPr>
          <p:spPr bwMode="auto">
            <a:xfrm>
              <a:off x="0" y="970"/>
              <a:ext cx="1860" cy="1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/>
                <a:t>Tristate buffer symboler:</a:t>
              </a:r>
            </a:p>
          </p:txBody>
        </p:sp>
      </p:grpSp>
      <p:graphicFrame>
        <p:nvGraphicFramePr>
          <p:cNvPr id="208931" name="Group 35"/>
          <p:cNvGraphicFramePr>
            <a:graphicFrameLocks noGrp="1"/>
          </p:cNvGraphicFramePr>
          <p:nvPr>
            <p:ph idx="1"/>
          </p:nvPr>
        </p:nvGraphicFramePr>
        <p:xfrm>
          <a:off x="908050" y="4076724"/>
          <a:ext cx="2592388" cy="2160588"/>
        </p:xfrm>
        <a:graphic>
          <a:graphicData uri="http://schemas.openxmlformats.org/drawingml/2006/table">
            <a:tbl>
              <a:tblPr/>
              <a:tblGrid>
                <a:gridCol w="863600"/>
                <a:gridCol w="865188"/>
                <a:gridCol w="863600"/>
              </a:tblGrid>
              <a:tr h="431800"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EN/EN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0/1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400"/>
                          </a:solidFill>
                          <a:effectLst/>
                          <a:latin typeface="Arial" charset="0"/>
                        </a:rPr>
                        <a:t>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3388"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0/1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400"/>
                          </a:solidFill>
                          <a:effectLst/>
                          <a:latin typeface="Arial" charset="0"/>
                        </a:rPr>
                        <a:t>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1/0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1/0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8932" name="Line 36"/>
          <p:cNvSpPr>
            <a:spLocks noChangeShapeType="1"/>
          </p:cNvSpPr>
          <p:nvPr/>
        </p:nvSpPr>
        <p:spPr bwMode="auto">
          <a:xfrm>
            <a:off x="1339850" y="4148161"/>
            <a:ext cx="215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208933" name="Text Box 37"/>
          <p:cNvSpPr txBox="1">
            <a:spLocks noChangeArrowheads="1"/>
          </p:cNvSpPr>
          <p:nvPr/>
        </p:nvSpPr>
        <p:spPr bwMode="auto">
          <a:xfrm>
            <a:off x="285750" y="3540149"/>
            <a:ext cx="25923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Sannhetstabell:</a:t>
            </a:r>
          </a:p>
        </p:txBody>
      </p:sp>
      <p:grpSp>
        <p:nvGrpSpPr>
          <p:cNvPr id="3" name="Group 41"/>
          <p:cNvGrpSpPr>
            <a:grpSpLocks/>
          </p:cNvGrpSpPr>
          <p:nvPr/>
        </p:nvGrpSpPr>
        <p:grpSpPr bwMode="auto">
          <a:xfrm>
            <a:off x="3059113" y="1844699"/>
            <a:ext cx="5473700" cy="3678237"/>
            <a:chOff x="1927" y="1117"/>
            <a:chExt cx="3448" cy="2317"/>
          </a:xfrm>
        </p:grpSpPr>
        <p:pic>
          <p:nvPicPr>
            <p:cNvPr id="15394" name="Picture 3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381" y="1434"/>
              <a:ext cx="2994" cy="20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sp>
          <p:nvSpPr>
            <p:cNvPr id="15395" name="Text Box 39"/>
            <p:cNvSpPr txBox="1">
              <a:spLocks noChangeArrowheads="1"/>
            </p:cNvSpPr>
            <p:nvPr/>
          </p:nvSpPr>
          <p:spPr bwMode="auto">
            <a:xfrm>
              <a:off x="1927" y="1117"/>
              <a:ext cx="1859" cy="1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/>
                <a:t>Tristate inverter: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8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08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08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932" grpId="0" animBg="1"/>
      <p:bldP spid="20893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INF3400 Grunnleggende digital CMOS</a:t>
            </a: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Multipleksere</a:t>
            </a:r>
          </a:p>
        </p:txBody>
      </p:sp>
      <p:graphicFrame>
        <p:nvGraphicFramePr>
          <p:cNvPr id="210993" name="Group 49"/>
          <p:cNvGraphicFramePr>
            <a:graphicFrameLocks noGrp="1"/>
          </p:cNvGraphicFramePr>
          <p:nvPr>
            <p:ph idx="1"/>
          </p:nvPr>
        </p:nvGraphicFramePr>
        <p:xfrm>
          <a:off x="395288" y="2565400"/>
          <a:ext cx="3600450" cy="2089152"/>
        </p:xfrm>
        <a:graphic>
          <a:graphicData uri="http://schemas.openxmlformats.org/drawingml/2006/table">
            <a:tbl>
              <a:tblPr/>
              <a:tblGrid>
                <a:gridCol w="884237"/>
                <a:gridCol w="881063"/>
                <a:gridCol w="884237"/>
                <a:gridCol w="950913"/>
              </a:tblGrid>
              <a:tr h="417513"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S/S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</a:tr>
              <a:tr h="417513"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0/1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0/1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513"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1/0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513"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1/0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0982" name="Text Box 38"/>
          <p:cNvSpPr txBox="1">
            <a:spLocks noChangeArrowheads="1"/>
          </p:cNvSpPr>
          <p:nvPr/>
        </p:nvSpPr>
        <p:spPr bwMode="auto">
          <a:xfrm>
            <a:off x="338138" y="2060575"/>
            <a:ext cx="24479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Sannhetstabell:</a:t>
            </a:r>
          </a:p>
        </p:txBody>
      </p:sp>
      <p:sp>
        <p:nvSpPr>
          <p:cNvPr id="210987" name="Text Box 43"/>
          <p:cNvSpPr txBox="1">
            <a:spLocks noChangeArrowheads="1"/>
          </p:cNvSpPr>
          <p:nvPr/>
        </p:nvSpPr>
        <p:spPr bwMode="auto">
          <a:xfrm>
            <a:off x="4548188" y="2133600"/>
            <a:ext cx="2881312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Enkel implementasjon:</a:t>
            </a:r>
          </a:p>
        </p:txBody>
      </p:sp>
      <p:pic>
        <p:nvPicPr>
          <p:cNvPr id="10" name="Picture 4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88" y="2643188"/>
            <a:ext cx="3379787" cy="25717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0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10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982" grpId="0"/>
      <p:bldP spid="21098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339975" y="765396"/>
            <a:ext cx="5688013" cy="4895847"/>
            <a:chOff x="2880" y="736"/>
            <a:chExt cx="3583" cy="3084"/>
          </a:xfrm>
        </p:grpSpPr>
        <p:pic>
          <p:nvPicPr>
            <p:cNvPr id="17413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334" y="1344"/>
              <a:ext cx="1710" cy="247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sp>
          <p:nvSpPr>
            <p:cNvPr id="17414" name="Text Box 6"/>
            <p:cNvSpPr txBox="1">
              <a:spLocks noChangeArrowheads="1"/>
            </p:cNvSpPr>
            <p:nvPr/>
          </p:nvSpPr>
          <p:spPr bwMode="auto">
            <a:xfrm>
              <a:off x="2880" y="736"/>
              <a:ext cx="3583" cy="25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dirty="0"/>
                <a:t>Inverterende 2-inngangs </a:t>
              </a:r>
              <a:r>
                <a:rPr lang="nb-NO" dirty="0" err="1"/>
                <a:t>multiplekser</a:t>
              </a:r>
              <a:r>
                <a:rPr lang="nb-NO" dirty="0"/>
                <a:t>: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293315" y="734342"/>
            <a:ext cx="5535613" cy="3113088"/>
            <a:chOff x="68" y="653"/>
            <a:chExt cx="3487" cy="1961"/>
          </a:xfrm>
        </p:grpSpPr>
        <p:pic>
          <p:nvPicPr>
            <p:cNvPr id="18441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85" y="935"/>
              <a:ext cx="1338" cy="167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sp>
          <p:nvSpPr>
            <p:cNvPr id="18442" name="Text Box 5"/>
            <p:cNvSpPr txBox="1">
              <a:spLocks noChangeArrowheads="1"/>
            </p:cNvSpPr>
            <p:nvPr/>
          </p:nvSpPr>
          <p:spPr bwMode="auto">
            <a:xfrm>
              <a:off x="68" y="653"/>
              <a:ext cx="3487" cy="23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800" dirty="0"/>
                <a:t>Forenklet inverterende 2-inngangs </a:t>
              </a:r>
              <a:r>
                <a:rPr lang="nb-NO" sz="1800" dirty="0" err="1"/>
                <a:t>multiplekser</a:t>
              </a:r>
              <a:r>
                <a:rPr lang="nb-NO" sz="1800" dirty="0"/>
                <a:t>:</a:t>
              </a:r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293315" y="3990305"/>
            <a:ext cx="2484438" cy="1958975"/>
            <a:chOff x="68" y="2704"/>
            <a:chExt cx="1565" cy="1234"/>
          </a:xfrm>
        </p:grpSpPr>
        <p:pic>
          <p:nvPicPr>
            <p:cNvPr id="18439" name="Picture 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03" y="2931"/>
              <a:ext cx="930" cy="10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sp>
          <p:nvSpPr>
            <p:cNvPr id="18440" name="Text Box 7"/>
            <p:cNvSpPr txBox="1">
              <a:spLocks noChangeArrowheads="1"/>
            </p:cNvSpPr>
            <p:nvPr/>
          </p:nvSpPr>
          <p:spPr bwMode="auto">
            <a:xfrm>
              <a:off x="68" y="2704"/>
              <a:ext cx="787" cy="23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800"/>
                <a:t>Symbol:</a:t>
              </a:r>
            </a:p>
          </p:txBody>
        </p:sp>
      </p:grpSp>
      <p:pic>
        <p:nvPicPr>
          <p:cNvPr id="213000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3928" y="1916832"/>
            <a:ext cx="2165350" cy="23764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13001" name="Text Box 9"/>
          <p:cNvSpPr txBox="1">
            <a:spLocks noChangeArrowheads="1"/>
          </p:cNvSpPr>
          <p:nvPr/>
        </p:nvSpPr>
        <p:spPr bwMode="auto">
          <a:xfrm>
            <a:off x="5220072" y="1412776"/>
            <a:ext cx="3095625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800" dirty="0"/>
              <a:t>4:1 </a:t>
            </a:r>
            <a:r>
              <a:rPr lang="nb-NO" sz="1800" dirty="0" err="1"/>
              <a:t>multipleksere</a:t>
            </a:r>
            <a:r>
              <a:rPr lang="nb-NO" sz="1800" dirty="0"/>
              <a:t>:</a:t>
            </a:r>
          </a:p>
        </p:txBody>
      </p:sp>
      <p:pic>
        <p:nvPicPr>
          <p:cNvPr id="213002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16278" y="2839367"/>
            <a:ext cx="2316162" cy="30559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3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3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3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300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2339752" y="188640"/>
            <a:ext cx="7696200" cy="1143000"/>
          </a:xfrm>
        </p:spPr>
        <p:txBody>
          <a:bodyPr/>
          <a:lstStyle/>
          <a:p>
            <a:pPr eaLnBrk="1" hangingPunct="1"/>
            <a:r>
              <a:rPr lang="nb-NO" dirty="0" err="1" smtClean="0"/>
              <a:t>Latcher</a:t>
            </a:r>
            <a:endParaRPr lang="nb-NO" dirty="0" smtClean="0"/>
          </a:p>
        </p:txBody>
      </p:sp>
      <p:pic>
        <p:nvPicPr>
          <p:cNvPr id="22426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650" y="1844675"/>
            <a:ext cx="2303463" cy="20494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24261" name="Oval 5"/>
          <p:cNvSpPr>
            <a:spLocks noChangeArrowheads="1"/>
          </p:cNvSpPr>
          <p:nvPr/>
        </p:nvSpPr>
        <p:spPr bwMode="auto">
          <a:xfrm>
            <a:off x="900113" y="1700213"/>
            <a:ext cx="863600" cy="1873250"/>
          </a:xfrm>
          <a:prstGeom prst="ellipse">
            <a:avLst/>
          </a:prstGeom>
          <a:noFill/>
          <a:ln w="19050" algn="ctr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>
              <a:solidFill>
                <a:schemeClr val="hlink"/>
              </a:solidFill>
            </a:endParaRPr>
          </a:p>
        </p:txBody>
      </p:sp>
      <p:sp>
        <p:nvSpPr>
          <p:cNvPr id="224262" name="Text Box 6"/>
          <p:cNvSpPr txBox="1">
            <a:spLocks noChangeArrowheads="1"/>
          </p:cNvSpPr>
          <p:nvPr/>
        </p:nvSpPr>
        <p:spPr bwMode="auto">
          <a:xfrm>
            <a:off x="611188" y="1285875"/>
            <a:ext cx="2246312" cy="369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>
                <a:solidFill>
                  <a:srgbClr val="CC3300"/>
                </a:solidFill>
              </a:rPr>
              <a:t>2:1 multiplekser</a:t>
            </a:r>
          </a:p>
        </p:txBody>
      </p:sp>
      <p:sp>
        <p:nvSpPr>
          <p:cNvPr id="224263" name="Text Box 7"/>
          <p:cNvSpPr txBox="1">
            <a:spLocks noChangeArrowheads="1"/>
          </p:cNvSpPr>
          <p:nvPr/>
        </p:nvSpPr>
        <p:spPr bwMode="auto">
          <a:xfrm>
            <a:off x="0" y="4077072"/>
            <a:ext cx="36718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/>
              <a:t>Positiv nivåfølsom </a:t>
            </a:r>
            <a:r>
              <a:rPr lang="nb-NO" dirty="0" err="1"/>
              <a:t>latch</a:t>
            </a:r>
            <a:endParaRPr lang="nb-NO" dirty="0"/>
          </a:p>
        </p:txBody>
      </p:sp>
      <p:pic>
        <p:nvPicPr>
          <p:cNvPr id="224264" name="Picture 8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19475" y="1557338"/>
            <a:ext cx="4897438" cy="3924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4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24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24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24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24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261" grpId="0" animBg="1"/>
      <p:bldP spid="224262" grpId="0"/>
      <p:bldP spid="22426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84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750" y="1916335"/>
            <a:ext cx="4824413" cy="3486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0483" name="Text Box 5"/>
          <p:cNvSpPr txBox="1">
            <a:spLocks noChangeArrowheads="1"/>
          </p:cNvSpPr>
          <p:nvPr/>
        </p:nvSpPr>
        <p:spPr bwMode="auto">
          <a:xfrm>
            <a:off x="539750" y="1052735"/>
            <a:ext cx="1031875" cy="369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Timing:</a:t>
            </a:r>
          </a:p>
        </p:txBody>
      </p:sp>
      <p:pic>
        <p:nvPicPr>
          <p:cNvPr id="22528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588" y="2492598"/>
            <a:ext cx="1311275" cy="1892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0485" name="Text Box 7"/>
          <p:cNvSpPr txBox="1">
            <a:spLocks noChangeArrowheads="1"/>
          </p:cNvSpPr>
          <p:nvPr/>
        </p:nvSpPr>
        <p:spPr bwMode="auto">
          <a:xfrm>
            <a:off x="6443663" y="1844898"/>
            <a:ext cx="1223962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Symbol:</a:t>
            </a:r>
          </a:p>
        </p:txBody>
      </p:sp>
      <p:sp>
        <p:nvSpPr>
          <p:cNvPr id="225288" name="Oval 8"/>
          <p:cNvSpPr>
            <a:spLocks noChangeArrowheads="1"/>
          </p:cNvSpPr>
          <p:nvPr/>
        </p:nvSpPr>
        <p:spPr bwMode="auto">
          <a:xfrm>
            <a:off x="468313" y="1771873"/>
            <a:ext cx="2519362" cy="936625"/>
          </a:xfrm>
          <a:prstGeom prst="ellipse">
            <a:avLst/>
          </a:prstGeom>
          <a:noFill/>
          <a:ln w="19050" algn="ctr">
            <a:solidFill>
              <a:srgbClr val="00A4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>
              <a:solidFill>
                <a:srgbClr val="00A400"/>
              </a:solidFill>
            </a:endParaRPr>
          </a:p>
        </p:txBody>
      </p:sp>
      <p:sp>
        <p:nvSpPr>
          <p:cNvPr id="225289" name="Oval 9"/>
          <p:cNvSpPr>
            <a:spLocks noChangeArrowheads="1"/>
          </p:cNvSpPr>
          <p:nvPr/>
        </p:nvSpPr>
        <p:spPr bwMode="auto">
          <a:xfrm>
            <a:off x="3924300" y="1700435"/>
            <a:ext cx="1655763" cy="1800225"/>
          </a:xfrm>
          <a:prstGeom prst="ellipse">
            <a:avLst/>
          </a:prstGeom>
          <a:noFill/>
          <a:ln w="19050" algn="ctr">
            <a:solidFill>
              <a:srgbClr val="0000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25292" name="Rectangle 12"/>
          <p:cNvSpPr>
            <a:spLocks noChangeArrowheads="1"/>
          </p:cNvSpPr>
          <p:nvPr/>
        </p:nvSpPr>
        <p:spPr bwMode="auto">
          <a:xfrm>
            <a:off x="2051050" y="3572098"/>
            <a:ext cx="1800225" cy="2089150"/>
          </a:xfrm>
          <a:prstGeom prst="rect">
            <a:avLst/>
          </a:prstGeom>
          <a:noFill/>
          <a:ln w="19050" algn="ctr">
            <a:solidFill>
              <a:srgbClr val="00A4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25293" name="Rectangle 13"/>
          <p:cNvSpPr>
            <a:spLocks noChangeArrowheads="1"/>
          </p:cNvSpPr>
          <p:nvPr/>
        </p:nvSpPr>
        <p:spPr bwMode="auto">
          <a:xfrm>
            <a:off x="3851275" y="3572098"/>
            <a:ext cx="1800225" cy="2089150"/>
          </a:xfrm>
          <a:prstGeom prst="rect">
            <a:avLst/>
          </a:prstGeom>
          <a:noFill/>
          <a:ln w="19050" algn="ctr">
            <a:solidFill>
              <a:srgbClr val="00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25294" name="Line 14"/>
          <p:cNvSpPr>
            <a:spLocks noChangeShapeType="1"/>
          </p:cNvSpPr>
          <p:nvPr/>
        </p:nvSpPr>
        <p:spPr bwMode="auto">
          <a:xfrm>
            <a:off x="1619250" y="4580160"/>
            <a:ext cx="649288" cy="504825"/>
          </a:xfrm>
          <a:prstGeom prst="line">
            <a:avLst/>
          </a:prstGeom>
          <a:noFill/>
          <a:ln w="12700">
            <a:solidFill>
              <a:srgbClr val="00A4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5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5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5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5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25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25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25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25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288" grpId="0" animBg="1"/>
      <p:bldP spid="225289" grpId="0" animBg="1"/>
      <p:bldP spid="225292" grpId="0" animBg="1"/>
      <p:bldP spid="225293" grpId="0" animBg="1"/>
      <p:bldP spid="22529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85775" y="558948"/>
            <a:ext cx="8229600" cy="582613"/>
          </a:xfrm>
        </p:spPr>
        <p:txBody>
          <a:bodyPr/>
          <a:lstStyle/>
          <a:p>
            <a:pPr eaLnBrk="1" hangingPunct="1"/>
            <a:r>
              <a:rPr lang="nb-NO" smtClean="0"/>
              <a:t>Vipper</a:t>
            </a:r>
          </a:p>
        </p:txBody>
      </p:sp>
      <p:pic>
        <p:nvPicPr>
          <p:cNvPr id="22630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3863" y="1628923"/>
            <a:ext cx="1887537" cy="19700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26309" name="Text Box 5"/>
          <p:cNvSpPr txBox="1">
            <a:spLocks noChangeArrowheads="1"/>
          </p:cNvSpPr>
          <p:nvPr/>
        </p:nvSpPr>
        <p:spPr bwMode="auto">
          <a:xfrm>
            <a:off x="28574" y="1197123"/>
            <a:ext cx="3607321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800" dirty="0"/>
              <a:t>Positiv kantfølsom D vippe:</a:t>
            </a:r>
          </a:p>
        </p:txBody>
      </p:sp>
      <p:pic>
        <p:nvPicPr>
          <p:cNvPr id="226310" name="Picture 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7963" y="4068911"/>
            <a:ext cx="4824412" cy="23844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26311" name="Text Box 7"/>
          <p:cNvSpPr txBox="1">
            <a:spLocks noChangeArrowheads="1"/>
          </p:cNvSpPr>
          <p:nvPr/>
        </p:nvSpPr>
        <p:spPr bwMode="auto">
          <a:xfrm>
            <a:off x="136525" y="3718073"/>
            <a:ext cx="2149475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800" dirty="0" err="1"/>
              <a:t>Implementasjon</a:t>
            </a:r>
            <a:r>
              <a:rPr lang="nb-NO" dirty="0"/>
              <a:t>:</a:t>
            </a:r>
          </a:p>
        </p:txBody>
      </p:sp>
      <p:pic>
        <p:nvPicPr>
          <p:cNvPr id="226312" name="Picture 8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6675" y="1557486"/>
            <a:ext cx="3414713" cy="4464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26313" name="Text Box 9"/>
          <p:cNvSpPr txBox="1">
            <a:spLocks noChangeArrowheads="1"/>
          </p:cNvSpPr>
          <p:nvPr/>
        </p:nvSpPr>
        <p:spPr bwMode="auto">
          <a:xfrm>
            <a:off x="4816475" y="881211"/>
            <a:ext cx="15843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Timing:</a:t>
            </a:r>
          </a:p>
        </p:txBody>
      </p:sp>
      <p:sp>
        <p:nvSpPr>
          <p:cNvPr id="226314" name="Rectangle 10"/>
          <p:cNvSpPr>
            <a:spLocks noChangeArrowheads="1"/>
          </p:cNvSpPr>
          <p:nvPr/>
        </p:nvSpPr>
        <p:spPr bwMode="auto">
          <a:xfrm>
            <a:off x="5116513" y="1413023"/>
            <a:ext cx="3527425" cy="4824413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26315" name="Line 11"/>
          <p:cNvSpPr>
            <a:spLocks noChangeShapeType="1"/>
          </p:cNvSpPr>
          <p:nvPr/>
        </p:nvSpPr>
        <p:spPr bwMode="auto">
          <a:xfrm flipV="1">
            <a:off x="712788" y="1844823"/>
            <a:ext cx="4895850" cy="3024188"/>
          </a:xfrm>
          <a:prstGeom prst="line">
            <a:avLst/>
          </a:prstGeom>
          <a:noFill/>
          <a:ln w="12700">
            <a:solidFill>
              <a:srgbClr val="00A4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226316" name="Line 12"/>
          <p:cNvSpPr>
            <a:spLocks noChangeShapeType="1"/>
          </p:cNvSpPr>
          <p:nvPr/>
        </p:nvSpPr>
        <p:spPr bwMode="auto">
          <a:xfrm flipV="1">
            <a:off x="3160713" y="3068786"/>
            <a:ext cx="3959225" cy="1800225"/>
          </a:xfrm>
          <a:prstGeom prst="line">
            <a:avLst/>
          </a:prstGeom>
          <a:noFill/>
          <a:ln w="12700">
            <a:solidFill>
              <a:srgbClr val="00A4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226317" name="Line 13"/>
          <p:cNvSpPr>
            <a:spLocks noChangeShapeType="1"/>
          </p:cNvSpPr>
          <p:nvPr/>
        </p:nvSpPr>
        <p:spPr bwMode="auto">
          <a:xfrm flipV="1">
            <a:off x="1504950" y="2421086"/>
            <a:ext cx="4391025" cy="3168650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226318" name="Line 14"/>
          <p:cNvSpPr>
            <a:spLocks noChangeShapeType="1"/>
          </p:cNvSpPr>
          <p:nvPr/>
        </p:nvSpPr>
        <p:spPr bwMode="auto">
          <a:xfrm flipV="1">
            <a:off x="712788" y="3068786"/>
            <a:ext cx="4967287" cy="1800225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226319" name="Line 15"/>
          <p:cNvSpPr>
            <a:spLocks noChangeShapeType="1"/>
          </p:cNvSpPr>
          <p:nvPr/>
        </p:nvSpPr>
        <p:spPr bwMode="auto">
          <a:xfrm flipV="1">
            <a:off x="1504950" y="3645048"/>
            <a:ext cx="4679950" cy="1944688"/>
          </a:xfrm>
          <a:prstGeom prst="line">
            <a:avLst/>
          </a:prstGeom>
          <a:noFill/>
          <a:ln w="12700">
            <a:solidFill>
              <a:srgbClr val="00A4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226320" name="Line 16"/>
          <p:cNvSpPr>
            <a:spLocks noChangeShapeType="1"/>
          </p:cNvSpPr>
          <p:nvPr/>
        </p:nvSpPr>
        <p:spPr bwMode="auto">
          <a:xfrm flipV="1">
            <a:off x="3160713" y="1844823"/>
            <a:ext cx="3887787" cy="3024188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226321" name="Line 17"/>
          <p:cNvSpPr>
            <a:spLocks noChangeShapeType="1"/>
          </p:cNvSpPr>
          <p:nvPr/>
        </p:nvSpPr>
        <p:spPr bwMode="auto">
          <a:xfrm flipV="1">
            <a:off x="3952875" y="2421086"/>
            <a:ext cx="3600450" cy="3168650"/>
          </a:xfrm>
          <a:prstGeom prst="line">
            <a:avLst/>
          </a:prstGeom>
          <a:noFill/>
          <a:ln w="12700">
            <a:solidFill>
              <a:srgbClr val="00A4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226322" name="Line 18"/>
          <p:cNvSpPr>
            <a:spLocks noChangeShapeType="1"/>
          </p:cNvSpPr>
          <p:nvPr/>
        </p:nvSpPr>
        <p:spPr bwMode="auto">
          <a:xfrm flipV="1">
            <a:off x="3952875" y="3645048"/>
            <a:ext cx="3455988" cy="1944688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226323" name="Rectangle 19"/>
          <p:cNvSpPr>
            <a:spLocks noChangeArrowheads="1"/>
          </p:cNvSpPr>
          <p:nvPr/>
        </p:nvSpPr>
        <p:spPr bwMode="auto">
          <a:xfrm>
            <a:off x="5248275" y="1484461"/>
            <a:ext cx="3313113" cy="1152525"/>
          </a:xfrm>
          <a:prstGeom prst="rect">
            <a:avLst/>
          </a:prstGeom>
          <a:noFill/>
          <a:ln w="19050" algn="ctr">
            <a:solidFill>
              <a:srgbClr val="00A4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26324" name="Rectangle 20"/>
          <p:cNvSpPr>
            <a:spLocks noChangeArrowheads="1"/>
          </p:cNvSpPr>
          <p:nvPr/>
        </p:nvSpPr>
        <p:spPr bwMode="auto">
          <a:xfrm>
            <a:off x="6616700" y="3933973"/>
            <a:ext cx="1152525" cy="2016125"/>
          </a:xfrm>
          <a:prstGeom prst="rect">
            <a:avLst/>
          </a:prstGeom>
          <a:noFill/>
          <a:ln w="19050" algn="ctr">
            <a:solidFill>
              <a:srgbClr val="00A4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26325" name="Rectangle 21"/>
          <p:cNvSpPr>
            <a:spLocks noChangeArrowheads="1"/>
          </p:cNvSpPr>
          <p:nvPr/>
        </p:nvSpPr>
        <p:spPr bwMode="auto">
          <a:xfrm>
            <a:off x="5248275" y="2708423"/>
            <a:ext cx="3313113" cy="1152525"/>
          </a:xfrm>
          <a:prstGeom prst="rect">
            <a:avLst/>
          </a:prstGeom>
          <a:noFill/>
          <a:ln w="19050" algn="ctr">
            <a:solidFill>
              <a:srgbClr val="00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26326" name="Rectangle 22"/>
          <p:cNvSpPr>
            <a:spLocks noChangeArrowheads="1"/>
          </p:cNvSpPr>
          <p:nvPr/>
        </p:nvSpPr>
        <p:spPr bwMode="auto">
          <a:xfrm>
            <a:off x="5753100" y="3933973"/>
            <a:ext cx="863600" cy="2016125"/>
          </a:xfrm>
          <a:prstGeom prst="rect">
            <a:avLst/>
          </a:prstGeom>
          <a:noFill/>
          <a:ln w="19050" algn="ctr">
            <a:solidFill>
              <a:srgbClr val="00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26327" name="Rectangle 23"/>
          <p:cNvSpPr>
            <a:spLocks noChangeArrowheads="1"/>
          </p:cNvSpPr>
          <p:nvPr/>
        </p:nvSpPr>
        <p:spPr bwMode="auto">
          <a:xfrm>
            <a:off x="7769225" y="3933973"/>
            <a:ext cx="863600" cy="2016125"/>
          </a:xfrm>
          <a:prstGeom prst="rect">
            <a:avLst/>
          </a:prstGeom>
          <a:noFill/>
          <a:ln w="19050" algn="ctr">
            <a:solidFill>
              <a:srgbClr val="00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6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6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6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6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6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6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26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26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26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6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6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26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26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26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26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26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26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26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263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263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26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226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226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226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26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26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26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26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26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26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26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26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26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263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263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226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309" grpId="0"/>
      <p:bldP spid="226311" grpId="0"/>
      <p:bldP spid="226313" grpId="0"/>
      <p:bldP spid="226314" grpId="0" animBg="1"/>
      <p:bldP spid="226315" grpId="0" animBg="1"/>
      <p:bldP spid="226316" grpId="0" animBg="1"/>
      <p:bldP spid="226317" grpId="0" animBg="1"/>
      <p:bldP spid="226318" grpId="0" animBg="1"/>
      <p:bldP spid="226319" grpId="0" animBg="1"/>
      <p:bldP spid="226320" grpId="0" animBg="1"/>
      <p:bldP spid="226321" grpId="0" animBg="1"/>
      <p:bldP spid="226322" grpId="0" animBg="1"/>
      <p:bldP spid="226323" grpId="0" animBg="1"/>
      <p:bldP spid="226324" grpId="0" animBg="1"/>
      <p:bldP spid="226325" grpId="0" animBg="1"/>
      <p:bldP spid="226326" grpId="0" animBg="1"/>
      <p:bldP spid="22632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332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00563" y="724818"/>
            <a:ext cx="3906837" cy="52244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2531" name="Text Box 5"/>
          <p:cNvSpPr txBox="1">
            <a:spLocks noChangeArrowheads="1"/>
          </p:cNvSpPr>
          <p:nvPr/>
        </p:nvSpPr>
        <p:spPr bwMode="auto">
          <a:xfrm>
            <a:off x="268288" y="1348705"/>
            <a:ext cx="2303462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Timing problemer:</a:t>
            </a:r>
          </a:p>
        </p:txBody>
      </p:sp>
      <p:pic>
        <p:nvPicPr>
          <p:cNvPr id="227334" name="Picture 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288" y="1851943"/>
            <a:ext cx="3887787" cy="1920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27335" name="Oval 7"/>
          <p:cNvSpPr>
            <a:spLocks noChangeArrowheads="1"/>
          </p:cNvSpPr>
          <p:nvPr/>
        </p:nvSpPr>
        <p:spPr bwMode="auto">
          <a:xfrm>
            <a:off x="682625" y="2212305"/>
            <a:ext cx="360363" cy="288925"/>
          </a:xfrm>
          <a:prstGeom prst="ellipse">
            <a:avLst/>
          </a:prstGeom>
          <a:noFill/>
          <a:ln w="19050" algn="ctr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27336" name="Oval 8"/>
          <p:cNvSpPr>
            <a:spLocks noChangeArrowheads="1"/>
          </p:cNvSpPr>
          <p:nvPr/>
        </p:nvSpPr>
        <p:spPr bwMode="auto">
          <a:xfrm>
            <a:off x="5003800" y="797843"/>
            <a:ext cx="360363" cy="288925"/>
          </a:xfrm>
          <a:prstGeom prst="ellipse">
            <a:avLst/>
          </a:prstGeom>
          <a:noFill/>
          <a:ln w="19050" algn="ctr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27337" name="Oval 9"/>
          <p:cNvSpPr>
            <a:spLocks noChangeArrowheads="1"/>
          </p:cNvSpPr>
          <p:nvPr/>
        </p:nvSpPr>
        <p:spPr bwMode="auto">
          <a:xfrm>
            <a:off x="1258888" y="2717130"/>
            <a:ext cx="360362" cy="288925"/>
          </a:xfrm>
          <a:prstGeom prst="ellipse">
            <a:avLst/>
          </a:prstGeom>
          <a:noFill/>
          <a:ln w="19050" algn="ctr">
            <a:solidFill>
              <a:srgbClr val="0000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27338" name="Oval 10"/>
          <p:cNvSpPr>
            <a:spLocks noChangeArrowheads="1"/>
          </p:cNvSpPr>
          <p:nvPr/>
        </p:nvSpPr>
        <p:spPr bwMode="auto">
          <a:xfrm>
            <a:off x="5508625" y="1445543"/>
            <a:ext cx="360363" cy="288925"/>
          </a:xfrm>
          <a:prstGeom prst="ellipse">
            <a:avLst/>
          </a:prstGeom>
          <a:noFill/>
          <a:ln w="19050" algn="ctr">
            <a:solidFill>
              <a:srgbClr val="0000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27339" name="Oval 11"/>
          <p:cNvSpPr>
            <a:spLocks noChangeArrowheads="1"/>
          </p:cNvSpPr>
          <p:nvPr/>
        </p:nvSpPr>
        <p:spPr bwMode="auto">
          <a:xfrm>
            <a:off x="2627313" y="2212305"/>
            <a:ext cx="360362" cy="288925"/>
          </a:xfrm>
          <a:prstGeom prst="ellipse">
            <a:avLst/>
          </a:prstGeom>
          <a:noFill/>
          <a:ln w="19050" algn="ctr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27340" name="Oval 12"/>
          <p:cNvSpPr>
            <a:spLocks noChangeArrowheads="1"/>
          </p:cNvSpPr>
          <p:nvPr/>
        </p:nvSpPr>
        <p:spPr bwMode="auto">
          <a:xfrm>
            <a:off x="6588125" y="797843"/>
            <a:ext cx="360363" cy="288925"/>
          </a:xfrm>
          <a:prstGeom prst="ellipse">
            <a:avLst/>
          </a:prstGeom>
          <a:noFill/>
          <a:ln w="19050" algn="ctr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27341" name="Oval 13"/>
          <p:cNvSpPr>
            <a:spLocks noChangeArrowheads="1"/>
          </p:cNvSpPr>
          <p:nvPr/>
        </p:nvSpPr>
        <p:spPr bwMode="auto">
          <a:xfrm>
            <a:off x="3203575" y="2717130"/>
            <a:ext cx="360363" cy="288925"/>
          </a:xfrm>
          <a:prstGeom prst="ellipse">
            <a:avLst/>
          </a:prstGeom>
          <a:noFill/>
          <a:ln w="19050" algn="ctr">
            <a:solidFill>
              <a:srgbClr val="0000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27342" name="Oval 14"/>
          <p:cNvSpPr>
            <a:spLocks noChangeArrowheads="1"/>
          </p:cNvSpPr>
          <p:nvPr/>
        </p:nvSpPr>
        <p:spPr bwMode="auto">
          <a:xfrm>
            <a:off x="7019925" y="1445543"/>
            <a:ext cx="360363" cy="288925"/>
          </a:xfrm>
          <a:prstGeom prst="ellipse">
            <a:avLst/>
          </a:prstGeom>
          <a:noFill/>
          <a:ln w="19050" algn="ctr">
            <a:solidFill>
              <a:srgbClr val="0000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27343" name="Line 15"/>
          <p:cNvSpPr>
            <a:spLocks noChangeShapeType="1"/>
          </p:cNvSpPr>
          <p:nvPr/>
        </p:nvSpPr>
        <p:spPr bwMode="auto">
          <a:xfrm>
            <a:off x="6227763" y="3606130"/>
            <a:ext cx="73025" cy="503238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227344" name="Line 16"/>
          <p:cNvSpPr>
            <a:spLocks noChangeShapeType="1"/>
          </p:cNvSpPr>
          <p:nvPr/>
        </p:nvSpPr>
        <p:spPr bwMode="auto">
          <a:xfrm>
            <a:off x="6372225" y="4180805"/>
            <a:ext cx="71438" cy="576263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7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7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7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27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7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7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7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7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27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73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73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27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27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27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27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27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335" grpId="0" animBg="1"/>
      <p:bldP spid="227336" grpId="0" animBg="1"/>
      <p:bldP spid="227337" grpId="0" animBg="1"/>
      <p:bldP spid="227338" grpId="0" animBg="1"/>
      <p:bldP spid="227339" grpId="0" animBg="1"/>
      <p:bldP spid="227340" grpId="0" animBg="1"/>
      <p:bldP spid="227341" grpId="0" animBg="1"/>
      <p:bldP spid="227342" grpId="0" animBg="1"/>
      <p:bldP spid="227343" grpId="0" animBg="1"/>
      <p:bldP spid="22734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35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325" y="1315045"/>
            <a:ext cx="5616575" cy="4994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2835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78625" y="2539008"/>
            <a:ext cx="1579563" cy="1800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3556" name="Text Box 6"/>
          <p:cNvSpPr txBox="1">
            <a:spLocks noChangeArrowheads="1"/>
          </p:cNvSpPr>
          <p:nvPr/>
        </p:nvSpPr>
        <p:spPr bwMode="auto">
          <a:xfrm>
            <a:off x="261938" y="883245"/>
            <a:ext cx="6326286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800" dirty="0" err="1"/>
              <a:t>Dvippe</a:t>
            </a:r>
            <a:r>
              <a:rPr lang="nb-NO" sz="1800" dirty="0"/>
              <a:t> med tofase </a:t>
            </a:r>
            <a:r>
              <a:rPr lang="nb-NO" sz="1800" dirty="0" err="1"/>
              <a:t>ikkeoverlappende</a:t>
            </a:r>
            <a:r>
              <a:rPr lang="nb-NO" sz="1800" dirty="0"/>
              <a:t> klokker:</a:t>
            </a:r>
          </a:p>
        </p:txBody>
      </p:sp>
      <p:sp>
        <p:nvSpPr>
          <p:cNvPr id="23557" name="Text Box 7"/>
          <p:cNvSpPr txBox="1">
            <a:spLocks noChangeArrowheads="1"/>
          </p:cNvSpPr>
          <p:nvPr/>
        </p:nvSpPr>
        <p:spPr bwMode="auto">
          <a:xfrm>
            <a:off x="6418263" y="2035770"/>
            <a:ext cx="1584325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800"/>
              <a:t>Symbol:</a:t>
            </a:r>
          </a:p>
        </p:txBody>
      </p:sp>
      <p:sp>
        <p:nvSpPr>
          <p:cNvPr id="228360" name="Oval 8"/>
          <p:cNvSpPr>
            <a:spLocks noChangeArrowheads="1"/>
          </p:cNvSpPr>
          <p:nvPr/>
        </p:nvSpPr>
        <p:spPr bwMode="auto">
          <a:xfrm>
            <a:off x="512763" y="1746845"/>
            <a:ext cx="1152525" cy="1152525"/>
          </a:xfrm>
          <a:prstGeom prst="ellipse">
            <a:avLst/>
          </a:prstGeom>
          <a:noFill/>
          <a:ln w="19050" algn="ctr">
            <a:solidFill>
              <a:srgbClr val="00A4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28361" name="Oval 9"/>
          <p:cNvSpPr>
            <a:spLocks noChangeArrowheads="1"/>
          </p:cNvSpPr>
          <p:nvPr/>
        </p:nvSpPr>
        <p:spPr bwMode="auto">
          <a:xfrm>
            <a:off x="4186238" y="2539008"/>
            <a:ext cx="1152525" cy="1152525"/>
          </a:xfrm>
          <a:prstGeom prst="ellipse">
            <a:avLst/>
          </a:prstGeom>
          <a:noFill/>
          <a:ln w="19050" algn="ctr">
            <a:solidFill>
              <a:srgbClr val="CC00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28362" name="Oval 10"/>
          <p:cNvSpPr>
            <a:spLocks noChangeArrowheads="1"/>
          </p:cNvSpPr>
          <p:nvPr/>
        </p:nvSpPr>
        <p:spPr bwMode="auto">
          <a:xfrm>
            <a:off x="3249613" y="1746845"/>
            <a:ext cx="1152525" cy="1152525"/>
          </a:xfrm>
          <a:prstGeom prst="ellipse">
            <a:avLst/>
          </a:prstGeom>
          <a:noFill/>
          <a:ln w="19050" algn="ctr">
            <a:solidFill>
              <a:srgbClr val="0000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28363" name="Oval 11"/>
          <p:cNvSpPr>
            <a:spLocks noChangeArrowheads="1"/>
          </p:cNvSpPr>
          <p:nvPr/>
        </p:nvSpPr>
        <p:spPr bwMode="auto">
          <a:xfrm>
            <a:off x="1449388" y="2539008"/>
            <a:ext cx="1152525" cy="1152525"/>
          </a:xfrm>
          <a:prstGeom prst="ellipse">
            <a:avLst/>
          </a:prstGeom>
          <a:noFill/>
          <a:ln w="19050" algn="ctr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28364" name="Rectangle 12"/>
          <p:cNvSpPr>
            <a:spLocks noChangeArrowheads="1"/>
          </p:cNvSpPr>
          <p:nvPr/>
        </p:nvSpPr>
        <p:spPr bwMode="auto">
          <a:xfrm>
            <a:off x="1811338" y="4267795"/>
            <a:ext cx="501650" cy="1368425"/>
          </a:xfrm>
          <a:prstGeom prst="rect">
            <a:avLst/>
          </a:prstGeom>
          <a:noFill/>
          <a:ln w="19050" algn="ctr">
            <a:solidFill>
              <a:srgbClr val="00A4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28365" name="Rectangle 13"/>
          <p:cNvSpPr>
            <a:spLocks noChangeArrowheads="1"/>
          </p:cNvSpPr>
          <p:nvPr/>
        </p:nvSpPr>
        <p:spPr bwMode="auto">
          <a:xfrm>
            <a:off x="3394075" y="4267795"/>
            <a:ext cx="576263" cy="1368425"/>
          </a:xfrm>
          <a:prstGeom prst="rect">
            <a:avLst/>
          </a:prstGeom>
          <a:noFill/>
          <a:ln w="19050" algn="ctr">
            <a:solidFill>
              <a:srgbClr val="00A4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28366" name="Rectangle 14"/>
          <p:cNvSpPr>
            <a:spLocks noChangeArrowheads="1"/>
          </p:cNvSpPr>
          <p:nvPr/>
        </p:nvSpPr>
        <p:spPr bwMode="auto">
          <a:xfrm>
            <a:off x="2601913" y="4267795"/>
            <a:ext cx="501650" cy="1368425"/>
          </a:xfrm>
          <a:prstGeom prst="rect">
            <a:avLst/>
          </a:prstGeom>
          <a:noFill/>
          <a:ln w="19050" algn="ctr">
            <a:solidFill>
              <a:srgbClr val="00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28368" name="Rectangle 16"/>
          <p:cNvSpPr>
            <a:spLocks noChangeArrowheads="1"/>
          </p:cNvSpPr>
          <p:nvPr/>
        </p:nvSpPr>
        <p:spPr bwMode="auto">
          <a:xfrm>
            <a:off x="946150" y="4267795"/>
            <a:ext cx="574675" cy="1368425"/>
          </a:xfrm>
          <a:prstGeom prst="rect">
            <a:avLst/>
          </a:prstGeom>
          <a:noFill/>
          <a:ln w="19050" algn="ctr">
            <a:solidFill>
              <a:srgbClr val="00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28369" name="Rectangle 17"/>
          <p:cNvSpPr>
            <a:spLocks noChangeArrowheads="1"/>
          </p:cNvSpPr>
          <p:nvPr/>
        </p:nvSpPr>
        <p:spPr bwMode="auto">
          <a:xfrm>
            <a:off x="4186238" y="4267795"/>
            <a:ext cx="576262" cy="1368425"/>
          </a:xfrm>
          <a:prstGeom prst="rect">
            <a:avLst/>
          </a:prstGeom>
          <a:noFill/>
          <a:ln w="19050" algn="ctr">
            <a:solidFill>
              <a:srgbClr val="00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28370" name="Rectangle 18"/>
          <p:cNvSpPr>
            <a:spLocks noChangeArrowheads="1"/>
          </p:cNvSpPr>
          <p:nvPr/>
        </p:nvSpPr>
        <p:spPr bwMode="auto">
          <a:xfrm>
            <a:off x="1520825" y="4123333"/>
            <a:ext cx="1081088" cy="1657350"/>
          </a:xfrm>
          <a:prstGeom prst="rect">
            <a:avLst/>
          </a:prstGeom>
          <a:noFill/>
          <a:ln w="19050" algn="ctr">
            <a:solidFill>
              <a:srgbClr val="CC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28371" name="Rectangle 19"/>
          <p:cNvSpPr>
            <a:spLocks noChangeArrowheads="1"/>
          </p:cNvSpPr>
          <p:nvPr/>
        </p:nvSpPr>
        <p:spPr bwMode="auto">
          <a:xfrm>
            <a:off x="3105150" y="4123333"/>
            <a:ext cx="1081088" cy="1657350"/>
          </a:xfrm>
          <a:prstGeom prst="rect">
            <a:avLst/>
          </a:prstGeom>
          <a:noFill/>
          <a:ln w="19050" algn="ctr">
            <a:solidFill>
              <a:srgbClr val="CC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28372" name="Line 20"/>
          <p:cNvSpPr>
            <a:spLocks noChangeShapeType="1"/>
          </p:cNvSpPr>
          <p:nvPr/>
        </p:nvSpPr>
        <p:spPr bwMode="auto">
          <a:xfrm>
            <a:off x="1520825" y="4412258"/>
            <a:ext cx="2889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228373" name="Line 21"/>
          <p:cNvSpPr>
            <a:spLocks noChangeShapeType="1"/>
          </p:cNvSpPr>
          <p:nvPr/>
        </p:nvSpPr>
        <p:spPr bwMode="auto">
          <a:xfrm>
            <a:off x="2312988" y="4412258"/>
            <a:ext cx="2889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228374" name="Line 22"/>
          <p:cNvSpPr>
            <a:spLocks noChangeShapeType="1"/>
          </p:cNvSpPr>
          <p:nvPr/>
        </p:nvSpPr>
        <p:spPr bwMode="auto">
          <a:xfrm>
            <a:off x="3105150" y="4412258"/>
            <a:ext cx="2889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228375" name="Line 23"/>
          <p:cNvSpPr>
            <a:spLocks noChangeShapeType="1"/>
          </p:cNvSpPr>
          <p:nvPr/>
        </p:nvSpPr>
        <p:spPr bwMode="auto">
          <a:xfrm>
            <a:off x="3970338" y="4412258"/>
            <a:ext cx="2159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8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8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28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28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28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28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28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8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8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8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28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83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83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28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83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83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28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83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83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28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28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28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28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228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228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360" grpId="0" animBg="1"/>
      <p:bldP spid="228361" grpId="0" animBg="1"/>
      <p:bldP spid="228362" grpId="0" animBg="1"/>
      <p:bldP spid="228363" grpId="0" animBg="1"/>
      <p:bldP spid="228364" grpId="0" animBg="1"/>
      <p:bldP spid="228365" grpId="0" animBg="1"/>
      <p:bldP spid="228366" grpId="0" animBg="1"/>
      <p:bldP spid="228368" grpId="0" animBg="1"/>
      <p:bldP spid="228369" grpId="0" animBg="1"/>
      <p:bldP spid="228370" grpId="0" animBg="1"/>
      <p:bldP spid="228371" grpId="0" animBg="1"/>
      <p:bldP spid="228372" grpId="0" animBg="1"/>
      <p:bldP spid="228373" grpId="0" animBg="1"/>
      <p:bldP spid="228374" grpId="0" animBg="1"/>
      <p:bldP spid="228375" grpId="0" animBg="1"/>
    </p:bldLst>
  </p:timing>
</p:sld>
</file>

<file path=ppt/theme/theme1.xml><?xml version="1.0" encoding="utf-8"?>
<a:theme xmlns:a="http://schemas.openxmlformats.org/drawingml/2006/main" name="foiler-orienteringsmøter-bachelor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foiler-orienteringsmøter-bachelor</Template>
  <TotalTime>9053</TotalTime>
  <Words>403</Words>
  <Application>Microsoft Office PowerPoint</Application>
  <PresentationFormat>On-screen Show (4:3)</PresentationFormat>
  <Paragraphs>159</Paragraphs>
  <Slides>18</Slides>
  <Notes>17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foiler-orienteringsmøter-bachelor</vt:lpstr>
      <vt:lpstr>Equation</vt:lpstr>
      <vt:lpstr>INF3400 Del 1 Teori</vt:lpstr>
      <vt:lpstr>Transistor som bryter</vt:lpstr>
      <vt:lpstr>CMOS inverter</vt:lpstr>
      <vt:lpstr>Opptrekk og nedtrekk</vt:lpstr>
      <vt:lpstr>NAND port</vt:lpstr>
      <vt:lpstr>Kombinatorisk logikk</vt:lpstr>
      <vt:lpstr>NOR port</vt:lpstr>
      <vt:lpstr>Komplementær logikk</vt:lpstr>
      <vt:lpstr>Passtransistorer og transmisjonsport</vt:lpstr>
      <vt:lpstr>Tristate</vt:lpstr>
      <vt:lpstr>Multipleksere</vt:lpstr>
      <vt:lpstr>Slide 13</vt:lpstr>
      <vt:lpstr>Slide 14</vt:lpstr>
      <vt:lpstr>Latcher</vt:lpstr>
      <vt:lpstr>Slide 16</vt:lpstr>
      <vt:lpstr>Vipper</vt:lpstr>
      <vt:lpstr>Slide 18</vt:lpstr>
      <vt:lpstr>Slide 19</vt:lpstr>
    </vt:vector>
  </TitlesOfParts>
  <Company>Universitetet i Oslo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Institutt for Informatikk ønsker alle ny studenter velkommen!</dc:title>
  <dc:creator>sigrunv</dc:creator>
  <cp:lastModifiedBy>yngvarb_adm</cp:lastModifiedBy>
  <cp:revision>240</cp:revision>
  <dcterms:created xsi:type="dcterms:W3CDTF">2011-08-14T18:14:06Z</dcterms:created>
  <dcterms:modified xsi:type="dcterms:W3CDTF">2014-01-02T07:50:34Z</dcterms:modified>
</cp:coreProperties>
</file>