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86" r:id="rId3"/>
    <p:sldId id="265" r:id="rId4"/>
    <p:sldId id="287" r:id="rId5"/>
    <p:sldId id="288" r:id="rId6"/>
    <p:sldId id="289" r:id="rId7"/>
    <p:sldId id="290" r:id="rId8"/>
    <p:sldId id="291" r:id="rId9"/>
    <p:sldId id="292" r:id="rId10"/>
    <p:sldId id="293" r:id="rId11"/>
    <p:sldId id="294" r:id="rId12"/>
    <p:sldId id="295" r:id="rId13"/>
    <p:sldId id="296" r:id="rId14"/>
    <p:sldId id="299" r:id="rId15"/>
    <p:sldId id="300" r:id="rId16"/>
    <p:sldId id="298" r:id="rId17"/>
    <p:sldId id="301" r:id="rId18"/>
    <p:sldId id="302" r:id="rId19"/>
    <p:sldId id="264" r:id="rId20"/>
    <p:sldId id="285" r:id="rId21"/>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73109" autoAdjust="0"/>
  </p:normalViewPr>
  <p:slideViewPr>
    <p:cSldViewPr snapToGrid="0">
      <p:cViewPr varScale="1">
        <p:scale>
          <a:sx n="86" d="100"/>
          <a:sy n="86" d="100"/>
        </p:scale>
        <p:origin x="76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10.09.2024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293446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048413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3177927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3824581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802447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1545971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381313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2653915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321417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1892358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1435514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147010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856556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3875990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327395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3213531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416242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10.09.2024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10.09.2024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10.09.2024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10.09.2024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10.09.2024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10.09.2024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10.09.2024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10.09.2024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10.09.2024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10.09.2024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unhcr.org/figures-at-a-glance.html"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onlinelibrary.wiley.com/doi/full/10.1002/isd2.12195?casa_token=2QqF5omOsAwAAAAA%3AAAJf-G-bQQcZl-qcL3uBh6xYieSm-vrn_WH5eEtl70F1UsXMib3B95ZMwDMHlMyG9mcVzNE4sXtfwSsQ"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www.tandfonline.com/doi/full/10.1080/02681102.2017.1335280?casa_token=x8pvZceu35cAAAAA%3ABg8VI6CV8x9qkwDHOWBLsGE2X1pzwyosAeqScZCfF2YNfQptUxqkKV5anlEfq5uWdItNi4NyyXQovg"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journals.sagepub.com/doi/full/10.1177/20539517211006744"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rivacyinternational.org/report/841/aiding-surveillance"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GB" sz="1800" dirty="0"/>
              <a:t>Digital Technologies, Refugees and Internal Displacement</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a:t>IN5370 – ICT and Global Inequalities</a:t>
            </a:r>
          </a:p>
          <a:p>
            <a:r>
              <a:rPr lang="nb-NO" dirty="0"/>
              <a:t>11.09.2024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Refugees and internal displacement in ICT4D research</a:t>
            </a:r>
          </a:p>
          <a:p>
            <a:pPr lvl="0"/>
            <a:r>
              <a:rPr lang="nb-NO" sz="1800" dirty="0"/>
              <a:t>Digital technology for refugees: the theoretical link</a:t>
            </a:r>
          </a:p>
          <a:p>
            <a:pPr lvl="0"/>
            <a:r>
              <a:rPr lang="nb-NO" sz="1800" dirty="0"/>
              <a:t>Problematising the link: care, policing and «compassionate repression»</a:t>
            </a:r>
          </a:p>
        </p:txBody>
      </p:sp>
    </p:spTree>
    <p:extLst>
      <p:ext uri="{BB962C8B-B14F-4D97-AF65-F5344CB8AC3E}">
        <p14:creationId xmlns:p14="http://schemas.microsoft.com/office/powerpoint/2010/main" val="77433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lvl="0"/>
            <a:r>
              <a:rPr lang="nb-NO" sz="1800" dirty="0"/>
              <a:t>Outline the main discourses of ICT4D research concerned with issues of refugees and internal displacement, relating them to the global development agenda and the Global Refugee Compact</a:t>
            </a:r>
          </a:p>
          <a:p>
            <a:pPr lvl="0"/>
            <a:r>
              <a:rPr lang="nb-NO" sz="1800" dirty="0"/>
              <a:t>Describe the theoretical link between digital technologies and assistance to refugees and displaced persons, putting it in relation with the tenets of the «technology for refugees» orthodoxy</a:t>
            </a:r>
          </a:p>
          <a:p>
            <a:pPr lvl="0"/>
            <a:r>
              <a:rPr lang="nb-NO" sz="1800" dirty="0"/>
              <a:t>Problematise the same theoretical link, noting the tension between logics of care and policing and discussing the adverse implications of technologies for refugee population management.</a:t>
            </a:r>
          </a:p>
        </p:txBody>
      </p:sp>
    </p:spTree>
    <p:extLst>
      <p:ext uri="{BB962C8B-B14F-4D97-AF65-F5344CB8AC3E}">
        <p14:creationId xmlns:p14="http://schemas.microsoft.com/office/powerpoint/2010/main" val="122124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Digital Technologies, Refugees and Internal Displacement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0" lvl="0" indent="0">
              <a:buNone/>
            </a:pPr>
            <a:endParaRPr lang="nb-NO" sz="1800" dirty="0"/>
          </a:p>
        </p:txBody>
      </p:sp>
    </p:spTree>
    <p:extLst>
      <p:ext uri="{BB962C8B-B14F-4D97-AF65-F5344CB8AC3E}">
        <p14:creationId xmlns:p14="http://schemas.microsoft.com/office/powerpoint/2010/main" val="1420014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Digital Technologies, Refugees and Internal Displacement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38847" y="1043302"/>
            <a:ext cx="8059928" cy="3682811"/>
          </a:xfrm>
        </p:spPr>
        <p:txBody>
          <a:bodyPr>
            <a:noAutofit/>
          </a:bodyPr>
          <a:lstStyle/>
          <a:p>
            <a:pPr marL="285750" indent="-285750"/>
            <a:r>
              <a:rPr lang="en-US" sz="1800" dirty="0">
                <a:hlinkClick r:id="rId3"/>
              </a:rPr>
              <a:t>UNHCR (2022)</a:t>
            </a:r>
            <a:r>
              <a:rPr lang="en-US" sz="1800" dirty="0"/>
              <a:t>: 89.3 million people worldwide were forcibly displaced at the end of 2021 as a result of persecution, conflict, violence, human rights violations or events seriously disturbing public order.</a:t>
            </a:r>
          </a:p>
          <a:p>
            <a:pPr marL="285750" indent="-285750"/>
            <a:endParaRPr lang="en-US" sz="1800" dirty="0"/>
          </a:p>
          <a:p>
            <a:pPr marL="285750" indent="-285750"/>
            <a:r>
              <a:rPr lang="en-US" sz="1800" dirty="0"/>
              <a:t>The 2030 Agenda for Sustainable Development contains a pledge that no one would be left behind, and includes specific reference to refugees and other displaced people.</a:t>
            </a:r>
          </a:p>
          <a:p>
            <a:pPr marL="285750" indent="-285750"/>
            <a:endParaRPr lang="en-US" sz="1800" dirty="0"/>
          </a:p>
          <a:p>
            <a:pPr marL="285750" indent="-285750"/>
            <a:r>
              <a:rPr lang="en-US" sz="1800" dirty="0"/>
              <a:t>SDG indicator on refugees: “</a:t>
            </a:r>
            <a:r>
              <a:rPr lang="en-US" sz="1800" i="1" dirty="0"/>
              <a:t>The number of refugees by country of origin as a proportion of the national population of that country of origin”</a:t>
            </a:r>
            <a:r>
              <a:rPr lang="en-US" sz="1800" dirty="0"/>
              <a:t>, meaning the percentage of a country’s population which is displaced abroad.</a:t>
            </a:r>
          </a:p>
          <a:p>
            <a:pPr marL="285750" indent="-285750"/>
            <a:endParaRPr lang="nb-NO" sz="1800" dirty="0"/>
          </a:p>
        </p:txBody>
      </p:sp>
    </p:spTree>
    <p:extLst>
      <p:ext uri="{BB962C8B-B14F-4D97-AF65-F5344CB8AC3E}">
        <p14:creationId xmlns:p14="http://schemas.microsoft.com/office/powerpoint/2010/main" val="2924258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Global Compact for Refugees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74124"/>
            <a:ext cx="8059928" cy="3682811"/>
          </a:xfrm>
        </p:spPr>
        <p:txBody>
          <a:bodyPr>
            <a:noAutofit/>
          </a:bodyPr>
          <a:lstStyle/>
          <a:p>
            <a:pPr marL="285750" indent="-285750"/>
            <a:r>
              <a:rPr lang="en-US" sz="1800" dirty="0"/>
              <a:t>“A framework for more predictable and equitable responsibility-sharing, recognizing that a sustainable solution to refugee situations cannot be achieved without international cooperation.” (UNHCR, 2018)</a:t>
            </a:r>
            <a:endParaRPr lang="nb-NO" sz="1800" dirty="0"/>
          </a:p>
          <a:p>
            <a:pPr marL="285750" indent="-285750"/>
            <a:endParaRPr lang="en-US" sz="1800" dirty="0"/>
          </a:p>
          <a:p>
            <a:pPr marL="285750" indent="-285750"/>
            <a:r>
              <a:rPr lang="en-US" sz="1800" dirty="0"/>
              <a:t>Four objectives:</a:t>
            </a:r>
          </a:p>
          <a:p>
            <a:pPr lvl="1"/>
            <a:r>
              <a:rPr lang="en-US" sz="1800" dirty="0"/>
              <a:t>Ease the </a:t>
            </a:r>
            <a:r>
              <a:rPr lang="en-US" sz="1800" b="1" dirty="0">
                <a:solidFill>
                  <a:srgbClr val="FF0000"/>
                </a:solidFill>
              </a:rPr>
              <a:t>pressures</a:t>
            </a:r>
            <a:r>
              <a:rPr lang="en-US" sz="1800" dirty="0"/>
              <a:t> on host countries;</a:t>
            </a:r>
          </a:p>
          <a:p>
            <a:pPr lvl="1"/>
            <a:r>
              <a:rPr lang="en-US" sz="1800" dirty="0"/>
              <a:t>Enhance refugee </a:t>
            </a:r>
            <a:r>
              <a:rPr lang="en-US" sz="1800" b="1" dirty="0">
                <a:solidFill>
                  <a:srgbClr val="FF0000"/>
                </a:solidFill>
              </a:rPr>
              <a:t>self-reliance</a:t>
            </a:r>
            <a:r>
              <a:rPr lang="en-US" sz="1800" dirty="0"/>
              <a:t>;</a:t>
            </a:r>
          </a:p>
          <a:p>
            <a:pPr lvl="1"/>
            <a:r>
              <a:rPr lang="en-US" sz="1800" dirty="0"/>
              <a:t>Expand access to </a:t>
            </a:r>
            <a:r>
              <a:rPr lang="en-US" sz="1800" b="1" dirty="0">
                <a:solidFill>
                  <a:srgbClr val="FF0000"/>
                </a:solidFill>
              </a:rPr>
              <a:t>third-country solutions</a:t>
            </a:r>
            <a:r>
              <a:rPr lang="en-US" sz="1800" dirty="0"/>
              <a:t>;</a:t>
            </a:r>
          </a:p>
          <a:p>
            <a:pPr lvl="1"/>
            <a:r>
              <a:rPr lang="en-US" sz="1800" dirty="0"/>
              <a:t>Support conditions in </a:t>
            </a:r>
            <a:r>
              <a:rPr lang="en-US" sz="1800" b="1" dirty="0">
                <a:solidFill>
                  <a:srgbClr val="FF0000"/>
                </a:solidFill>
              </a:rPr>
              <a:t>countries of origin </a:t>
            </a:r>
            <a:r>
              <a:rPr lang="en-US" sz="1800" dirty="0"/>
              <a:t>for return in safety and dignity.</a:t>
            </a:r>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4206217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Refugees and Displacement in ICT4D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94672"/>
            <a:ext cx="8059928" cy="3682811"/>
          </a:xfrm>
        </p:spPr>
        <p:txBody>
          <a:bodyPr>
            <a:noAutofit/>
          </a:bodyPr>
          <a:lstStyle/>
          <a:p>
            <a:pPr marL="285750" indent="-285750"/>
            <a:r>
              <a:rPr lang="nb-NO" sz="1800" dirty="0"/>
              <a:t>A relatively recent research endeavour!</a:t>
            </a:r>
          </a:p>
          <a:p>
            <a:pPr marL="285750" indent="-285750"/>
            <a:endParaRPr lang="nb-NO" sz="1800" dirty="0"/>
          </a:p>
          <a:p>
            <a:pPr marL="285750" indent="-285750"/>
            <a:r>
              <a:rPr lang="en-US" sz="1800" dirty="0"/>
              <a:t>Three main discourses in the Information Systems literature:</a:t>
            </a:r>
          </a:p>
          <a:p>
            <a:pPr marL="474300" lvl="1" indent="-285750"/>
            <a:r>
              <a:rPr lang="en-US" sz="1800" dirty="0"/>
              <a:t>The migrant as a subject of </a:t>
            </a:r>
            <a:r>
              <a:rPr lang="en-US" sz="1800" b="1" dirty="0">
                <a:solidFill>
                  <a:srgbClr val="FF0000"/>
                </a:solidFill>
              </a:rPr>
              <a:t>social</a:t>
            </a:r>
            <a:r>
              <a:rPr lang="en-US" sz="1800" dirty="0"/>
              <a:t> </a:t>
            </a:r>
            <a:r>
              <a:rPr lang="en-US" sz="1800" b="1" dirty="0">
                <a:solidFill>
                  <a:srgbClr val="FF0000"/>
                </a:solidFill>
              </a:rPr>
              <a:t>inclusion</a:t>
            </a:r>
          </a:p>
          <a:p>
            <a:pPr marL="474300" lvl="1" indent="-285750"/>
            <a:r>
              <a:rPr lang="en-US" sz="1800" dirty="0"/>
              <a:t>The migrant as an object of </a:t>
            </a:r>
            <a:r>
              <a:rPr lang="en-US" sz="1800" b="1" dirty="0">
                <a:solidFill>
                  <a:srgbClr val="FF0000"/>
                </a:solidFill>
              </a:rPr>
              <a:t>surveillance</a:t>
            </a:r>
          </a:p>
          <a:p>
            <a:pPr marL="474300" lvl="1" indent="-285750"/>
            <a:r>
              <a:rPr lang="en-US" sz="1800" dirty="0"/>
              <a:t>The migrant as an </a:t>
            </a:r>
            <a:r>
              <a:rPr lang="en-US" sz="1800" b="1" dirty="0">
                <a:solidFill>
                  <a:srgbClr val="FF0000"/>
                </a:solidFill>
              </a:rPr>
              <a:t>information seeker</a:t>
            </a:r>
          </a:p>
          <a:p>
            <a:pPr marL="474300" lvl="1" indent="-285750"/>
            <a:endParaRPr lang="en-US" sz="1800" b="1" dirty="0">
              <a:solidFill>
                <a:srgbClr val="FF0000"/>
              </a:solidFill>
            </a:endParaRPr>
          </a:p>
          <a:p>
            <a:pPr marL="285750" indent="-285750"/>
            <a:r>
              <a:rPr lang="en-US" sz="1800" dirty="0"/>
              <a:t>All three discourses are found in the ICT4D literature, so far with a predominance for the social inclusion discourse.</a:t>
            </a:r>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30623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Refugees and Displacement in ICT4D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4042406"/>
          </a:xfrm>
        </p:spPr>
        <p:txBody>
          <a:bodyPr>
            <a:noAutofit/>
          </a:bodyPr>
          <a:lstStyle/>
          <a:p>
            <a:pPr marL="0" indent="0">
              <a:buNone/>
            </a:pPr>
            <a:r>
              <a:rPr lang="nb-NO" sz="1800" b="1" dirty="0"/>
              <a:t>Discouse 1: Migrant as Subject of Social Inclusion</a:t>
            </a:r>
          </a:p>
          <a:p>
            <a:pPr marL="285750" indent="-285750"/>
            <a:r>
              <a:rPr lang="en-US" sz="1800" dirty="0"/>
              <a:t>Focus on ICTs as a route to </a:t>
            </a:r>
            <a:r>
              <a:rPr lang="en-US" sz="1800" b="1" dirty="0">
                <a:solidFill>
                  <a:srgbClr val="FF0000"/>
                </a:solidFill>
              </a:rPr>
              <a:t>social inclusion</a:t>
            </a:r>
            <a:r>
              <a:rPr lang="en-US" sz="1800" dirty="0"/>
              <a:t>, variously but positively participating in resettlement of forced migrants.</a:t>
            </a:r>
          </a:p>
          <a:p>
            <a:pPr marL="285750" indent="-285750"/>
            <a:r>
              <a:rPr lang="en-US" sz="1800" dirty="0"/>
              <a:t>ICT is viewed as a means for refugees and displaced persons to become part of the </a:t>
            </a:r>
            <a:r>
              <a:rPr lang="en-US" sz="1800" b="1" dirty="0">
                <a:solidFill>
                  <a:srgbClr val="FF0000"/>
                </a:solidFill>
              </a:rPr>
              <a:t>social setting </a:t>
            </a:r>
            <a:r>
              <a:rPr lang="en-US" sz="1800" dirty="0"/>
              <a:t>of the host country or region.</a:t>
            </a:r>
          </a:p>
          <a:p>
            <a:pPr marL="285750" indent="-285750"/>
            <a:r>
              <a:rPr lang="en-US" sz="1800" dirty="0"/>
              <a:t>ICT supports the maintenance of links with the place of origin, and at the same time it supports integration within the host country and its local infrastructures (Diaz Andrade &amp; Doolin, 2016).</a:t>
            </a:r>
          </a:p>
          <a:p>
            <a:pPr marL="285750" indent="-285750"/>
            <a:r>
              <a:rPr lang="en-US" sz="1800" dirty="0"/>
              <a:t>Use of ICTs as means to </a:t>
            </a:r>
            <a:r>
              <a:rPr lang="en-US" sz="1800" b="1" dirty="0">
                <a:solidFill>
                  <a:srgbClr val="FF0000"/>
                </a:solidFill>
              </a:rPr>
              <a:t>economic empowerment</a:t>
            </a:r>
            <a:r>
              <a:rPr lang="en-US" sz="1800" dirty="0"/>
              <a:t>: ICT-led entrepreneurship; formation of refugee communities (</a:t>
            </a:r>
            <a:r>
              <a:rPr lang="en-US" sz="1800" dirty="0">
                <a:hlinkClick r:id="rId3"/>
              </a:rPr>
              <a:t>Brown et al., 2021</a:t>
            </a:r>
            <a:r>
              <a:rPr lang="en-US" sz="1800" dirty="0"/>
              <a:t>)</a:t>
            </a:r>
          </a:p>
          <a:p>
            <a:pPr marL="285750" indent="-285750"/>
            <a:r>
              <a:rPr lang="en-US" sz="1800" dirty="0"/>
              <a:t>Links with the information seeking discourse: information platforms designed for refugees in host countries (</a:t>
            </a:r>
            <a:r>
              <a:rPr lang="en-US" sz="1800" dirty="0">
                <a:hlinkClick r:id="rId4"/>
              </a:rPr>
              <a:t>Schreieck et al. 2017</a:t>
            </a:r>
            <a:r>
              <a:rPr lang="en-US" sz="1800" dirty="0"/>
              <a:t>).</a:t>
            </a:r>
          </a:p>
          <a:p>
            <a:pPr marL="285750" indent="-285750"/>
            <a:endParaRPr lang="en-US" sz="1800" dirty="0"/>
          </a:p>
          <a:p>
            <a:pPr marL="285750" indent="-285750"/>
            <a:endParaRPr lang="en-US" sz="1800" dirty="0"/>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2774390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Refugees and Displacement in ICT4D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7876253" cy="3682811"/>
          </a:xfrm>
        </p:spPr>
        <p:txBody>
          <a:bodyPr>
            <a:noAutofit/>
          </a:bodyPr>
          <a:lstStyle/>
          <a:p>
            <a:pPr marL="0" indent="0">
              <a:buNone/>
            </a:pPr>
            <a:r>
              <a:rPr lang="nb-NO" sz="1800" b="1" dirty="0"/>
              <a:t>Discourse 2: Migrant as Object of Surveillance</a:t>
            </a:r>
          </a:p>
          <a:p>
            <a:pPr marL="285750" indent="-285750"/>
            <a:r>
              <a:rPr lang="en-US" sz="1800" dirty="0"/>
              <a:t>Focus: profilability of forced migrants through the same technologies that should support their social inclusion (Newell et al., 2016)</a:t>
            </a:r>
          </a:p>
          <a:p>
            <a:pPr marL="285750" indent="-285750"/>
            <a:r>
              <a:rPr lang="en-US" sz="1800" dirty="0"/>
              <a:t>Risks: putting the migrant at the centre of a </a:t>
            </a:r>
            <a:r>
              <a:rPr lang="en-US" sz="1800" b="1" dirty="0">
                <a:solidFill>
                  <a:srgbClr val="FF0000"/>
                </a:solidFill>
              </a:rPr>
              <a:t>surveillance</a:t>
            </a:r>
            <a:r>
              <a:rPr lang="en-US" sz="1800" dirty="0"/>
              <a:t> apparatus that may result in capture, deportation and even death</a:t>
            </a:r>
          </a:p>
          <a:p>
            <a:pPr marL="285750" indent="-285750"/>
            <a:r>
              <a:rPr lang="en-US" sz="1800" dirty="0"/>
              <a:t>Examples: studies of risk run by forced migrants through exposure to digital systems; </a:t>
            </a:r>
            <a:r>
              <a:rPr lang="en-US" sz="1800" b="1" dirty="0">
                <a:solidFill>
                  <a:srgbClr val="FF0000"/>
                </a:solidFill>
              </a:rPr>
              <a:t>interoperability</a:t>
            </a:r>
            <a:r>
              <a:rPr lang="en-US" sz="1800" dirty="0"/>
              <a:t> of asylum seeker databases with databases of European police forces (Pelizza, 2020)</a:t>
            </a:r>
          </a:p>
          <a:p>
            <a:pPr marL="285750" indent="-285750"/>
            <a:r>
              <a:rPr lang="en-US" sz="1800" dirty="0"/>
              <a:t>Core tenet: inclusion in digital systems results in greater profiling and policing, generating forms of </a:t>
            </a:r>
            <a:r>
              <a:rPr lang="en-US" sz="1800" b="1" dirty="0">
                <a:solidFill>
                  <a:srgbClr val="FF0000"/>
                </a:solidFill>
              </a:rPr>
              <a:t>adverse digital incorporation </a:t>
            </a:r>
            <a:r>
              <a:rPr lang="en-US" sz="1800" dirty="0"/>
              <a:t>that increase the position of risk that vulnerable migrants are already in. </a:t>
            </a:r>
          </a:p>
          <a:p>
            <a:pPr marL="285750" indent="-285750"/>
            <a:endParaRPr lang="nb-NO" sz="1800" dirty="0"/>
          </a:p>
        </p:txBody>
      </p:sp>
    </p:spTree>
    <p:extLst>
      <p:ext uri="{BB962C8B-B14F-4D97-AF65-F5344CB8AC3E}">
        <p14:creationId xmlns:p14="http://schemas.microsoft.com/office/powerpoint/2010/main" val="3673429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Refugees and Displacement in ICT4D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7845431" cy="3682811"/>
          </a:xfrm>
        </p:spPr>
        <p:txBody>
          <a:bodyPr>
            <a:noAutofit/>
          </a:bodyPr>
          <a:lstStyle/>
          <a:p>
            <a:pPr marL="0" indent="0">
              <a:buNone/>
            </a:pPr>
            <a:r>
              <a:rPr lang="nb-NO" sz="1800" b="1" dirty="0"/>
              <a:t>Discourse 3: Migrant as Information Seeker</a:t>
            </a:r>
          </a:p>
          <a:p>
            <a:pPr marL="285750" indent="-285750"/>
            <a:r>
              <a:rPr lang="en-US" sz="1800" dirty="0"/>
              <a:t>Focus: shift of the migrant from a passive position (object of surveillance and profiling) to the active position of </a:t>
            </a:r>
            <a:r>
              <a:rPr lang="en-US" sz="1800" b="1" dirty="0">
                <a:solidFill>
                  <a:srgbClr val="FF0000"/>
                </a:solidFill>
              </a:rPr>
              <a:t>information seeker </a:t>
            </a:r>
            <a:r>
              <a:rPr lang="en-US" sz="1800" dirty="0"/>
              <a:t>for their own needs in the host country</a:t>
            </a:r>
          </a:p>
          <a:p>
            <a:pPr marL="285750" indent="-285750"/>
            <a:r>
              <a:rPr lang="en-US" sz="1800" dirty="0"/>
              <a:t>Forced migrant at the center of complex information needs, connected to the establishment of a social network and to the pursuit of economic independence in the host country</a:t>
            </a:r>
          </a:p>
          <a:p>
            <a:pPr marL="285750" indent="-285750"/>
            <a:r>
              <a:rPr lang="en-US" sz="1800" b="1" dirty="0">
                <a:solidFill>
                  <a:srgbClr val="FF0000"/>
                </a:solidFill>
              </a:rPr>
              <a:t>Platform focus</a:t>
            </a:r>
            <a:r>
              <a:rPr lang="en-US" sz="1800" dirty="0"/>
              <a:t>: Schreieck et al. (2017) on a platform developed for the needs of refugees in Germany – platform properties enable refugees to seek and find the needed information</a:t>
            </a:r>
          </a:p>
          <a:p>
            <a:pPr marL="285750" indent="-285750"/>
            <a:r>
              <a:rPr lang="en-US" sz="1800" dirty="0"/>
              <a:t>Role of </a:t>
            </a:r>
            <a:r>
              <a:rPr lang="en-US" sz="1800" b="1" dirty="0">
                <a:solidFill>
                  <a:srgbClr val="FF0000"/>
                </a:solidFill>
              </a:rPr>
              <a:t>mobile connectivity</a:t>
            </a:r>
            <a:r>
              <a:rPr lang="en-US" sz="1800" dirty="0"/>
              <a:t>: highly diffused across migrants; enables many of the key interactions that characterise migrants’ daily lives.</a:t>
            </a:r>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139892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«Technology for Refugees»: The Theoretical Link</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3284476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«Technology for Refugees»: The Theoretical Link</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14991" y="1269333"/>
            <a:ext cx="8083783" cy="3682811"/>
          </a:xfrm>
        </p:spPr>
        <p:txBody>
          <a:bodyPr>
            <a:noAutofit/>
          </a:bodyPr>
          <a:lstStyle/>
          <a:p>
            <a:pPr marL="285750" indent="-285750"/>
            <a:r>
              <a:rPr lang="en-US" sz="1800" dirty="0"/>
              <a:t>So far, the </a:t>
            </a:r>
            <a:r>
              <a:rPr lang="en-US" sz="1800" b="1" dirty="0">
                <a:solidFill>
                  <a:srgbClr val="FF0000"/>
                </a:solidFill>
              </a:rPr>
              <a:t>social inclusion</a:t>
            </a:r>
            <a:r>
              <a:rPr lang="en-US" sz="1800" dirty="0"/>
              <a:t> discourse is predominant in the Information Systems (IS) literature on technology and refugees.</a:t>
            </a:r>
          </a:p>
          <a:p>
            <a:pPr marL="285750" indent="-285750"/>
            <a:endParaRPr lang="en-US" sz="1800" dirty="0"/>
          </a:p>
          <a:p>
            <a:pPr marL="285750" indent="-285750"/>
            <a:r>
              <a:rPr lang="en-US" sz="1800" dirty="0"/>
              <a:t>This discourse is grounded on the ability of digital technology to include refugees in information infrastructures that are relevant to their needs.</a:t>
            </a:r>
          </a:p>
          <a:p>
            <a:pPr marL="285750" indent="-285750"/>
            <a:endParaRPr lang="en-US" sz="1800" dirty="0"/>
          </a:p>
          <a:p>
            <a:pPr marL="285750" indent="-285750"/>
            <a:r>
              <a:rPr lang="en-US" sz="1800" dirty="0"/>
              <a:t>A theoretical link is at the basis of the “technology for refugees” orthodoxy!</a:t>
            </a:r>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273061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Technology &amp; Refugees: The Theoretical Link</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0" indent="0">
              <a:buNone/>
            </a:pPr>
            <a:endParaRPr lang="en-US" sz="1800" dirty="0"/>
          </a:p>
          <a:p>
            <a:pPr marL="285750" indent="-285750"/>
            <a:endParaRPr lang="en-US" sz="1800" dirty="0"/>
          </a:p>
          <a:p>
            <a:pPr marL="285750" indent="-285750"/>
            <a:endParaRPr lang="nb-NO" sz="1800" dirty="0"/>
          </a:p>
        </p:txBody>
      </p:sp>
      <p:pic>
        <p:nvPicPr>
          <p:cNvPr id="4" name="Picture 3"/>
          <p:cNvPicPr>
            <a:picLocks noChangeAspect="1"/>
          </p:cNvPicPr>
          <p:nvPr/>
        </p:nvPicPr>
        <p:blipFill>
          <a:blip r:embed="rId3"/>
          <a:stretch>
            <a:fillRect/>
          </a:stretch>
        </p:blipFill>
        <p:spPr>
          <a:xfrm>
            <a:off x="1060217" y="930286"/>
            <a:ext cx="7087190" cy="3600617"/>
          </a:xfrm>
          <a:prstGeom prst="rect">
            <a:avLst/>
          </a:prstGeom>
        </p:spPr>
      </p:pic>
      <p:sp>
        <p:nvSpPr>
          <p:cNvPr id="5" name="Plassholder for innhold 2">
            <a:extLst>
              <a:ext uri="{FF2B5EF4-FFF2-40B4-BE49-F238E27FC236}">
                <a16:creationId xmlns:a16="http://schemas.microsoft.com/office/drawing/2014/main" id="{D9C1F59E-3568-49B1-AC17-9A0101564ED2}"/>
              </a:ext>
            </a:extLst>
          </p:cNvPr>
          <p:cNvSpPr txBox="1">
            <a:spLocks/>
          </p:cNvSpPr>
          <p:nvPr/>
        </p:nvSpPr>
        <p:spPr>
          <a:xfrm>
            <a:off x="1060217" y="4685016"/>
            <a:ext cx="8083783" cy="353984"/>
          </a:xfrm>
          <a:prstGeom prst="rect">
            <a:avLst/>
          </a:prstGeom>
        </p:spPr>
        <p:txBody>
          <a:bodyPr vert="horz" lIns="0" tIns="0" rIns="0" bIns="0" rtlCol="0">
            <a:no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dirty="0"/>
              <a:t>Technology &amp; refugees: a capabilities approach perspective (Diaz Andrade &amp; Doolin, 2016)</a:t>
            </a:r>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3193280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«Technology for Refugees»: The Theoretical Link</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14991" y="1269334"/>
            <a:ext cx="8205027" cy="3354038"/>
          </a:xfrm>
        </p:spPr>
        <p:txBody>
          <a:bodyPr>
            <a:noAutofit/>
          </a:bodyPr>
          <a:lstStyle/>
          <a:p>
            <a:pPr marL="285750" indent="-285750"/>
            <a:r>
              <a:rPr lang="en-US" sz="1800" dirty="0"/>
              <a:t>Diaz-Andrade &amp; Doolin (2016): a </a:t>
            </a:r>
            <a:r>
              <a:rPr lang="en-US" sz="1800" b="1" dirty="0">
                <a:solidFill>
                  <a:srgbClr val="FF0000"/>
                </a:solidFill>
              </a:rPr>
              <a:t>capabilities approach </a:t>
            </a:r>
            <a:r>
              <a:rPr lang="en-US" sz="1800" dirty="0"/>
              <a:t>perspective on the use of digital technologies by newly resettled refugees</a:t>
            </a:r>
          </a:p>
          <a:p>
            <a:pPr marL="285750" indent="-285750"/>
            <a:r>
              <a:rPr lang="en-US" sz="1800" dirty="0"/>
              <a:t>ICTs as a resource from which a set of five valuable capabilities is derived: to participate in an information society, to communicate effectively, to understand a new society, to be socially connected, and to express a cultural identity</a:t>
            </a:r>
          </a:p>
          <a:p>
            <a:pPr marL="285750" indent="-285750"/>
            <a:r>
              <a:rPr lang="en-US" sz="1800" dirty="0"/>
              <a:t>In </a:t>
            </a:r>
            <a:r>
              <a:rPr lang="en-US" sz="1800" dirty="0" err="1"/>
              <a:t>realising</a:t>
            </a:r>
            <a:r>
              <a:rPr lang="en-US" sz="1800" dirty="0"/>
              <a:t> these capabilities through ICT use, refugees exercise their own </a:t>
            </a:r>
            <a:r>
              <a:rPr lang="en-US" sz="1800" b="1" dirty="0">
                <a:solidFill>
                  <a:srgbClr val="FF0000"/>
                </a:solidFill>
              </a:rPr>
              <a:t>agency</a:t>
            </a:r>
            <a:r>
              <a:rPr lang="en-US" sz="1800" dirty="0"/>
              <a:t> and enhance their </a:t>
            </a:r>
            <a:r>
              <a:rPr lang="en-US" sz="1800" b="1" dirty="0">
                <a:solidFill>
                  <a:srgbClr val="FF0000"/>
                </a:solidFill>
              </a:rPr>
              <a:t>well-being</a:t>
            </a:r>
            <a:r>
              <a:rPr lang="en-US" sz="1800" dirty="0"/>
              <a:t>, in ways that assist them to function effectively in a new society and regain control on their lives</a:t>
            </a:r>
          </a:p>
          <a:p>
            <a:pPr marL="285750" indent="-285750"/>
            <a:r>
              <a:rPr lang="en-US" sz="1800" dirty="0"/>
              <a:t>A theoretical link centred on the agency of refugees, rather than conceptualising them just as objects of ICT-based inclusion initiatives.</a:t>
            </a:r>
          </a:p>
          <a:p>
            <a:pPr marL="285750" indent="-285750"/>
            <a:endParaRPr lang="en-US" sz="1800" dirty="0"/>
          </a:p>
          <a:p>
            <a:pPr marL="285750" indent="-285750"/>
            <a:endParaRPr lang="en-US" sz="1800" dirty="0"/>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177726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But…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285750" indent="-285750"/>
            <a:r>
              <a:rPr lang="en-US" sz="1800" dirty="0"/>
              <a:t>The theoretical link is highly problematised, especially by works within the discourse on the migrant as an object of surveillance.</a:t>
            </a:r>
          </a:p>
          <a:p>
            <a:pPr marL="285750" indent="-285750"/>
            <a:endParaRPr lang="en-US" sz="1800" dirty="0"/>
          </a:p>
          <a:p>
            <a:pPr marL="285750" indent="-285750"/>
            <a:r>
              <a:rPr lang="en-US" sz="1800" dirty="0"/>
              <a:t>Iazzolino (2021): </a:t>
            </a:r>
            <a:r>
              <a:rPr lang="en-US" sz="1800" b="1" dirty="0">
                <a:solidFill>
                  <a:srgbClr val="FF0000"/>
                </a:solidFill>
              </a:rPr>
              <a:t>infrastructures of compassionate repression</a:t>
            </a:r>
            <a:r>
              <a:rPr lang="en-US" sz="1800" dirty="0"/>
              <a:t>. The same infrastructures (i.e. biometric recognition databases) that should enact a logic of care, identifying refugees to provide them services, are used to profile them, sharing data with police authorities and enhancing risk.</a:t>
            </a:r>
          </a:p>
          <a:p>
            <a:pPr marL="285750" indent="-285750"/>
            <a:endParaRPr lang="en-US" sz="1800" dirty="0"/>
          </a:p>
          <a:p>
            <a:pPr marL="285750" indent="-285750"/>
            <a:r>
              <a:rPr lang="en-US" sz="1800" dirty="0"/>
              <a:t>A broader debate on digital identity in humanitarian aid: a technology “between surveillance and recognition” (</a:t>
            </a:r>
            <a:r>
              <a:rPr lang="en-US" sz="1800" dirty="0">
                <a:hlinkClick r:id="rId3"/>
              </a:rPr>
              <a:t>Weitzberg et al. 2021</a:t>
            </a:r>
            <a:r>
              <a:rPr lang="en-US" sz="1800" dirty="0"/>
              <a:t>)</a:t>
            </a:r>
            <a:endParaRPr lang="en-US" sz="1600" dirty="0"/>
          </a:p>
          <a:p>
            <a:pPr marL="285750" indent="-285750"/>
            <a:endParaRPr lang="en-US" sz="1800" dirty="0"/>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2467280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Infrastructures of compassionate repression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285750" indent="-285750"/>
            <a:r>
              <a:rPr lang="en-US" sz="1800" dirty="0"/>
              <a:t>Iazzolino (2021): case study of a </a:t>
            </a:r>
            <a:r>
              <a:rPr lang="en-GB" sz="1800" dirty="0"/>
              <a:t>Biometric Identity Management System (BIMS) for the distribution of food aid in Kakuma refugee camp, Kenya</a:t>
            </a:r>
            <a:endParaRPr lang="nb-NO" sz="1800" dirty="0"/>
          </a:p>
          <a:p>
            <a:pPr marL="285750" indent="-285750"/>
            <a:endParaRPr lang="nb-NO" sz="1800" dirty="0"/>
          </a:p>
          <a:p>
            <a:pPr marL="285750" indent="-285750"/>
            <a:r>
              <a:rPr lang="en-GB" sz="1800" dirty="0"/>
              <a:t>Refugee household heads urged to </a:t>
            </a:r>
            <a:r>
              <a:rPr lang="en-GB" sz="1800" b="1" dirty="0">
                <a:solidFill>
                  <a:srgbClr val="FF0000"/>
                </a:solidFill>
              </a:rPr>
              <a:t>register</a:t>
            </a:r>
            <a:r>
              <a:rPr lang="en-GB" sz="1800" dirty="0"/>
              <a:t> their fingerprints to receive food rations at the distribution points in the camp. Request met with a counter-request from refugees: to accompany biometric registrations with increases in </a:t>
            </a:r>
            <a:r>
              <a:rPr lang="en-GB" sz="1800" b="1" dirty="0">
                <a:solidFill>
                  <a:srgbClr val="FF0000"/>
                </a:solidFill>
              </a:rPr>
              <a:t>food rations</a:t>
            </a:r>
            <a:r>
              <a:rPr lang="en-GB" sz="1800" dirty="0"/>
              <a:t>, as registrations are perceived as dangerous and harmful.</a:t>
            </a:r>
          </a:p>
          <a:p>
            <a:pPr marL="285750" indent="-285750"/>
            <a:endParaRPr lang="en-GB" sz="1800" dirty="0"/>
          </a:p>
          <a:p>
            <a:pPr marL="285750" indent="-285750"/>
            <a:r>
              <a:rPr lang="en-GB" sz="1800" dirty="0"/>
              <a:t>Background: deeply ingrained surveillant attitude of Kenya’s government especially towards refugees of Somali ethnic origin, culminating into policies of confinement and deportation and increasing the risk from profiling.</a:t>
            </a:r>
            <a:endParaRPr lang="en-US" sz="1800" dirty="0"/>
          </a:p>
          <a:p>
            <a:pPr marL="285750" indent="-285750"/>
            <a:endParaRPr lang="en-US" sz="1800" dirty="0"/>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394056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Between </a:t>
            </a:r>
            <a:r>
              <a:rPr lang="nb-NO" dirty="0" err="1"/>
              <a:t>aid</a:t>
            </a:r>
            <a:r>
              <a:rPr lang="nb-NO" dirty="0"/>
              <a:t> and surveillance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285750" indent="-285750"/>
            <a:r>
              <a:rPr lang="nb-NO" sz="1800" dirty="0"/>
              <a:t>Weitzberg et al. (2021): the debate on </a:t>
            </a:r>
            <a:r>
              <a:rPr lang="en-US" sz="1800" dirty="0"/>
              <a:t>datafication and technology use in the aid sector is characterised by a tension between aid and surveillance.</a:t>
            </a:r>
          </a:p>
          <a:p>
            <a:pPr marL="285750" indent="-285750"/>
            <a:endParaRPr lang="en-US" sz="1800" dirty="0"/>
          </a:p>
          <a:p>
            <a:pPr marL="285750" indent="-285750"/>
            <a:r>
              <a:rPr lang="en-US" sz="1800" dirty="0"/>
              <a:t>Aid organisations often see digital identification technologies as tools of recognition and inclusion rather than oppressive forms of monitoring, tracking and top-down control. </a:t>
            </a:r>
          </a:p>
          <a:p>
            <a:pPr marL="285750" indent="-285750"/>
            <a:endParaRPr lang="en-US" sz="1800" dirty="0"/>
          </a:p>
          <a:p>
            <a:pPr marL="285750" indent="-285750"/>
            <a:r>
              <a:rPr lang="en-US" sz="1800" dirty="0"/>
              <a:t>In contrast, Privacy International’s “</a:t>
            </a:r>
            <a:r>
              <a:rPr lang="en-US" sz="1800" dirty="0">
                <a:hlinkClick r:id="rId3"/>
              </a:rPr>
              <a:t>Aiding Surveillance</a:t>
            </a:r>
            <a:r>
              <a:rPr lang="en-US" sz="1800" dirty="0"/>
              <a:t>” report details how digital aid programmes involve the surveillance of individuals, groups, and entire populations. The collection and use of personal information in these initiatives is “without precedent, and subject to few legal safeguards”.</a:t>
            </a:r>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3964675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682811"/>
          </a:xfrm>
        </p:spPr>
        <p:txBody>
          <a:bodyPr>
            <a:noAutofit/>
          </a:bodyPr>
          <a:lstStyle/>
          <a:p>
            <a:pPr marL="285750" indent="-285750"/>
            <a:r>
              <a:rPr lang="en-US" sz="1800" dirty="0"/>
              <a:t>Three main discourses – centred respectively on social inclusion, surveillance and information seeking – inform the ICT4D literature on ICTs, refugees and internal displacement.</a:t>
            </a:r>
          </a:p>
          <a:p>
            <a:pPr marL="285750" indent="-285750"/>
            <a:endParaRPr lang="en-US" sz="1800" dirty="0"/>
          </a:p>
          <a:p>
            <a:pPr marL="285750" indent="-285750"/>
            <a:r>
              <a:rPr lang="en-US" sz="1800" dirty="0"/>
              <a:t>The social inclusion discourse, articulated by Diaz Andrade and Doolin (2016) through the capabilities approach, is being challenged by approaches that highlight the coexistence of “care” and “surveillance” in the same systems of digital registration and authentication of refugees.</a:t>
            </a:r>
          </a:p>
          <a:p>
            <a:pPr marL="285750" indent="-285750"/>
            <a:endParaRPr lang="en-US" sz="1800" dirty="0"/>
          </a:p>
          <a:p>
            <a:pPr marL="285750" indent="-285750"/>
            <a:r>
              <a:rPr lang="en-US" sz="1800" dirty="0"/>
              <a:t>An idea of “infrastructures of compassionate repression” underpins the discussion, showing the embeddedness of surveillance in the very same technologies designed for social protection. </a:t>
            </a:r>
          </a:p>
          <a:p>
            <a:pPr marL="285750" indent="-285750"/>
            <a:endParaRPr lang="en-US" sz="1800" dirty="0"/>
          </a:p>
          <a:p>
            <a:pPr marL="285750" indent="-285750"/>
            <a:endParaRPr lang="en-US" sz="1800" dirty="0"/>
          </a:p>
          <a:p>
            <a:pPr marL="285750" indent="-285750"/>
            <a:endParaRPr lang="en-US" sz="1800" dirty="0"/>
          </a:p>
          <a:p>
            <a:pPr marL="285750" indent="-285750"/>
            <a:endParaRPr lang="en-US" sz="1800" dirty="0"/>
          </a:p>
          <a:p>
            <a:pPr marL="285750" indent="-285750"/>
            <a:endParaRPr lang="nb-NO" sz="1800" dirty="0"/>
          </a:p>
        </p:txBody>
      </p:sp>
    </p:spTree>
    <p:extLst>
      <p:ext uri="{BB962C8B-B14F-4D97-AF65-F5344CB8AC3E}">
        <p14:creationId xmlns:p14="http://schemas.microsoft.com/office/powerpoint/2010/main" val="4229866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10648" y="374272"/>
            <a:ext cx="7922703" cy="360045"/>
          </a:xfrm>
        </p:spPr>
        <p:txBody>
          <a:bodyPr>
            <a:normAutofit fontScale="90000"/>
          </a:bodyPr>
          <a:lstStyle/>
          <a:p>
            <a:pPr lvl="0"/>
            <a:r>
              <a:rPr lang="nb-NO" sz="2400"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256624" y="904966"/>
            <a:ext cx="8499952" cy="3925081"/>
          </a:xfrm>
        </p:spPr>
        <p:txBody>
          <a:bodyPr>
            <a:noAutofit/>
          </a:bodyPr>
          <a:lstStyle/>
          <a:p>
            <a:pPr marL="0" indent="0">
              <a:buNone/>
            </a:pPr>
            <a:r>
              <a:rPr lang="en-GB" sz="1800" b="1" dirty="0"/>
              <a:t>Core Reading </a:t>
            </a:r>
            <a:endParaRPr lang="nb-NO" sz="1800" dirty="0"/>
          </a:p>
          <a:p>
            <a:r>
              <a:rPr lang="en-GB" sz="1800" dirty="0"/>
              <a:t>Diaz Andrade, A., &amp; Doolin, B. (2016). Information and communication technology and the social inclusion of refugees. </a:t>
            </a:r>
            <a:r>
              <a:rPr lang="nb-NO" sz="1800" i="1" dirty="0"/>
              <a:t>Mis Quarterly</a:t>
            </a:r>
            <a:r>
              <a:rPr lang="nb-NO" sz="1800" dirty="0"/>
              <a:t>, 40(2), 405-416.</a:t>
            </a:r>
            <a:endParaRPr lang="en-GB" sz="1800" dirty="0"/>
          </a:p>
          <a:p>
            <a:r>
              <a:rPr lang="en-GB" sz="1800" dirty="0"/>
              <a:t>Iazzolino, G. (2021). Infrastructure of compassionate repression: making sense of biometrics in Kakuma refugee camp. </a:t>
            </a:r>
            <a:r>
              <a:rPr lang="nb-NO" sz="1800" i="1" dirty="0"/>
              <a:t>Information Technology for Development</a:t>
            </a:r>
            <a:r>
              <a:rPr lang="nb-NO" sz="1800" dirty="0"/>
              <a:t>, 27(1), 111-128.</a:t>
            </a:r>
          </a:p>
          <a:p>
            <a:pPr marL="0" indent="0">
              <a:buNone/>
            </a:pPr>
            <a:r>
              <a:rPr lang="en-GB" sz="1800" b="1" dirty="0"/>
              <a:t>Supplementary Reading</a:t>
            </a:r>
            <a:endParaRPr lang="nb-NO" sz="1800" dirty="0"/>
          </a:p>
          <a:p>
            <a:r>
              <a:rPr lang="en-US" sz="1800" dirty="0"/>
              <a:t>Newell, B. C., Gomez, R., &amp; Guajardo, V. E. (2016). Information seeking, technology use, and vulnerability among migrants at the United States–Mexico border. </a:t>
            </a:r>
            <a:r>
              <a:rPr lang="en-US" sz="1800" i="1" dirty="0"/>
              <a:t>The Information Society</a:t>
            </a:r>
            <a:r>
              <a:rPr lang="en-US" sz="1800" dirty="0"/>
              <a:t>, 32(3), 176-191.</a:t>
            </a:r>
          </a:p>
          <a:p>
            <a:r>
              <a:rPr lang="en-US" sz="1800" b="0" i="0" u="none" strike="noStrike" dirty="0">
                <a:solidFill>
                  <a:srgbClr val="000000"/>
                </a:solidFill>
                <a:effectLst/>
              </a:rPr>
              <a:t>Janmyr, M., &amp; Mourad, L. (2018). Modes of ordering: labelling, classification and categorization in Lebanon’s refugee response. </a:t>
            </a:r>
            <a:r>
              <a:rPr lang="en-US" sz="1800" b="0" i="1" u="none" strike="noStrike" dirty="0">
                <a:solidFill>
                  <a:srgbClr val="000000"/>
                </a:solidFill>
                <a:effectLst/>
              </a:rPr>
              <a:t>Journal of Refugee Studies</a:t>
            </a:r>
            <a:r>
              <a:rPr lang="en-US" sz="1800" b="0" i="0" u="none" strike="noStrike" dirty="0">
                <a:solidFill>
                  <a:srgbClr val="000000"/>
                </a:solidFill>
                <a:effectLst/>
              </a:rPr>
              <a:t>, 31(4), 544-565.</a:t>
            </a:r>
            <a:endParaRPr lang="en-US" sz="2400" b="0" dirty="0">
              <a:effectLst/>
            </a:endParaRPr>
          </a:p>
        </p:txBody>
      </p:sp>
    </p:spTree>
    <p:extLst>
      <p:ext uri="{BB962C8B-B14F-4D97-AF65-F5344CB8AC3E}">
        <p14:creationId xmlns:p14="http://schemas.microsoft.com/office/powerpoint/2010/main" val="68072477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1040</TotalTime>
  <Words>1609</Words>
  <Application>Microsoft Office PowerPoint</Application>
  <PresentationFormat>Custom</PresentationFormat>
  <Paragraphs>138</Paragraphs>
  <Slides>20</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Verdana</vt:lpstr>
      <vt:lpstr>Office-tema</vt:lpstr>
      <vt:lpstr>Digital Technologies, Refugees and Internal Displacement</vt:lpstr>
      <vt:lpstr>Overview</vt:lpstr>
      <vt:lpstr>After this lecture, you can…</vt:lpstr>
      <vt:lpstr>Digital Technologies, Refugees and Internal Displacement</vt:lpstr>
      <vt:lpstr>Digital Technologies, Refugees and Internal Displacement</vt:lpstr>
      <vt:lpstr>Global Compact for Refugees</vt:lpstr>
      <vt:lpstr>Refugees and Displacement in ICT4D research</vt:lpstr>
      <vt:lpstr>Refugees and Displacement in ICT4D research</vt:lpstr>
      <vt:lpstr>Refugees and Displacement in ICT4D research</vt:lpstr>
      <vt:lpstr>Refugees and Displacement in ICT4D research</vt:lpstr>
      <vt:lpstr>«Technology for Refugees»: The Theoretical Link</vt:lpstr>
      <vt:lpstr>«Technology for Refugees»: The Theoretical Link</vt:lpstr>
      <vt:lpstr>Technology &amp; Refugees: The Theoretical Link</vt:lpstr>
      <vt:lpstr>«Technology for Refugees»: The Theoretical Link</vt:lpstr>
      <vt:lpstr>But…</vt:lpstr>
      <vt:lpstr>Infrastructures of compassionate repression</vt:lpstr>
      <vt:lpstr>Between aid and surveillance</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169</cp:revision>
  <dcterms:created xsi:type="dcterms:W3CDTF">2021-08-14T13:08:41Z</dcterms:created>
  <dcterms:modified xsi:type="dcterms:W3CDTF">2024-09-10T13:06:45Z</dcterms:modified>
</cp:coreProperties>
</file>