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6"/>
    <p:restoredTop sz="94663"/>
  </p:normalViewPr>
  <p:slideViewPr>
    <p:cSldViewPr snapToGrid="0" snapToObjects="1">
      <p:cViewPr>
        <p:scale>
          <a:sx n="90" d="100"/>
          <a:sy n="90" d="100"/>
        </p:scale>
        <p:origin x="1288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4804-CA96-7343-AE07-008ECF06A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41DE97-1488-234C-9F7B-119513D4C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9EA8F-2C57-D648-AD2C-3DA650AE3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1F18A-42B9-6F4F-B4DA-7AEF0F86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F9BCA-31F6-584F-AF41-1E1D5FEA7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60279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815A8-4E2E-324A-BC18-E3AA92C98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E039A-38D0-204A-BB7A-66AEBDE5B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15916-2F57-1E4C-BEE3-6FD0FDA0F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13BE6-088C-A049-899E-28EECCBDA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A633D-41ED-AD4C-8266-661436885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8941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02472-0933-8344-B7ED-519A89BA2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E7C48-C015-9048-B54A-5223F979B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90870-9CEB-F04C-B372-4EEFA7C2A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BF71C-A366-5449-9287-A7E99C0AE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BFC00-579A-044C-84EA-1E39594C8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6298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DDD45-12DC-BC44-A388-56F444CD4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2FA08-CB57-5940-87DA-8F146A8C2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6C50EB-4E4A-F34C-8A63-D1CEE5768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B47C5-987A-6843-9742-43E6A12C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C6E19-6BF0-D44E-836D-372F55DBB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E89AC-CB88-8E43-A91E-64C5D0BE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7151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DCCCB-E698-3E44-B1D1-429B944B6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8FEC5D-C827-6F47-8064-27B0BC042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1DAB7E-4EBA-004D-BE00-F81646238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2B338C-27D0-034C-B6EE-54C271344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A5D50-3986-9745-81C7-1C635C0E4E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231908-5E99-204D-BB11-240D235AB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9A7349-D695-A34B-983E-F70300F5B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573EA-585F-034C-B443-A19EDD0FC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6018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E0AB0-CF30-174F-A5BC-1E24466F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4242C6-2D88-9046-835E-32E9CD73D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9D660C-BE50-CC4B-BECF-89075901D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978693-3C81-5B45-B9AA-F2EDB87F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42198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A016A-D7C6-6E4F-AC3D-F77C12587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11E58D-0B33-9B47-9A27-8C94C5785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2B517-F27D-6C4C-8976-497FBA32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2315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144D6-B581-CF41-9BB1-455F8D6F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9C851-6D4B-0848-95AF-712F42230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3B639-194A-3546-ACAF-AD44FA609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EF89E5-0181-2C4D-B6DD-6F6D7C9B1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829FE-3D19-114E-9FFA-531BE54E4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E255C-1B25-A443-8FF5-4DFC03B81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6777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9385-07B4-384C-8148-FD8F2D45C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B37013-4D71-7F42-B48B-7DE6D83F5A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39653-E982-7F4C-9540-5BCCCFCA4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DDAE61-8BEA-5740-94E3-BC5E0E7C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609D3-72BC-2846-8DF3-24C926037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3D0AE-C3A4-F64A-931A-5E9302E55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59329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EC2E7-BE5A-D046-A82A-039F4C7B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C8E53-3648-8C4C-B8B5-9AFA480DC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D18C1-C3AB-F843-9DDC-124B4383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380F8-306A-DA48-A7C6-D67614C20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154D9-6D9C-394D-BDBA-428380C0D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584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170991-4985-E245-9C28-81F158127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816841-BACD-244E-9723-0D4A550DE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CDB18-64E4-9D46-A6D4-9846E276F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5DCF3-0660-BA49-9655-79F0C0B4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207A7-6306-1541-9E23-3330BD5B9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549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D335CA-B87A-B844-A2F5-401BB12FA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0CF1C-CB18-2D47-85F6-700AE2162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F800B-8845-2640-A186-FC92A1C83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1CC08-68B2-9847-845F-4EBBB93E93B9}" type="datetimeFigureOut">
              <a:rPr lang="en-NO" smtClean="0"/>
              <a:t>26/10/2020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B2B08-18E9-C043-AE78-53E1008B9B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C6150-5DEB-9A40-A597-A9245BBD0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7B16F-0718-6A4B-AC22-BAEA6F59709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3309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71F71-7988-C949-BECF-2EAE602E4C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en-NO" dirty="0"/>
              <a:t>esponsible AI in Information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09628D-D4B6-914F-A8AF-7EAA388235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O" dirty="0"/>
              <a:t>Miria Grisot – Digital Innovation Group</a:t>
            </a:r>
          </a:p>
          <a:p>
            <a:r>
              <a:rPr lang="en-NO" dirty="0"/>
              <a:t>miriag@ifi.uio.no</a:t>
            </a:r>
          </a:p>
        </p:txBody>
      </p:sp>
    </p:spTree>
    <p:extLst>
      <p:ext uri="{BB962C8B-B14F-4D97-AF65-F5344CB8AC3E}">
        <p14:creationId xmlns:p14="http://schemas.microsoft.com/office/powerpoint/2010/main" val="4205514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66C9E-4D41-8045-8258-0963B993D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96099-D4B5-844F-9743-375D65BC7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862943" cy="3214461"/>
          </a:xfrm>
        </p:spPr>
        <p:txBody>
          <a:bodyPr>
            <a:normAutofit/>
          </a:bodyPr>
          <a:lstStyle/>
          <a:p>
            <a:r>
              <a:rPr lang="en-GB" sz="2000" dirty="0"/>
              <a:t>Perspectives on AI</a:t>
            </a:r>
          </a:p>
          <a:p>
            <a:r>
              <a:rPr lang="en-GB" sz="2000" dirty="0"/>
              <a:t>What AI is and is not</a:t>
            </a:r>
          </a:p>
          <a:p>
            <a:endParaRPr lang="en-GB" sz="2000" dirty="0"/>
          </a:p>
          <a:p>
            <a:r>
              <a:rPr lang="en-GB" sz="2000" dirty="0"/>
              <a:t>Accountability</a:t>
            </a:r>
          </a:p>
          <a:p>
            <a:r>
              <a:rPr lang="en-GB" sz="2000" dirty="0"/>
              <a:t>Transparency</a:t>
            </a:r>
          </a:p>
          <a:p>
            <a:r>
              <a:rPr lang="en-GB" sz="2000" dirty="0"/>
              <a:t>Explicability</a:t>
            </a:r>
          </a:p>
          <a:p>
            <a:endParaRPr lang="en-GB" sz="2000" dirty="0"/>
          </a:p>
          <a:p>
            <a:r>
              <a:rPr lang="en-GB" sz="2000" dirty="0"/>
              <a:t>AI4users project</a:t>
            </a:r>
            <a:endParaRPr lang="en-NO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3D46BB-DD80-1A42-B195-AB95555DE714}"/>
              </a:ext>
            </a:extLst>
          </p:cNvPr>
          <p:cNvSpPr txBox="1"/>
          <p:nvPr/>
        </p:nvSpPr>
        <p:spPr>
          <a:xfrm>
            <a:off x="6999512" y="751344"/>
            <a:ext cx="3494315" cy="5355312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NO" b="1" dirty="0"/>
              <a:t>Pensum</a:t>
            </a:r>
          </a:p>
          <a:p>
            <a:endParaRPr lang="en-NO" dirty="0"/>
          </a:p>
          <a:p>
            <a:r>
              <a:rPr lang="en-GB" dirty="0"/>
              <a:t>Faraj, S., </a:t>
            </a:r>
            <a:r>
              <a:rPr lang="en-GB" dirty="0" err="1"/>
              <a:t>Pachidi</a:t>
            </a:r>
            <a:r>
              <a:rPr lang="en-GB" dirty="0"/>
              <a:t>, S., &amp; Sayegh, K. (2018). Working and organizing in the age of the learning algorithm. Information and Organization, 28(1), 62-70.</a:t>
            </a:r>
          </a:p>
          <a:p>
            <a:endParaRPr lang="en-GB" dirty="0"/>
          </a:p>
          <a:p>
            <a:r>
              <a:rPr lang="en-GB" dirty="0" err="1"/>
              <a:t>Ågerfalk</a:t>
            </a:r>
            <a:r>
              <a:rPr lang="en-GB" dirty="0"/>
              <a:t>, P. J. (2020). Artificial intelligence as digital agency. European Journal of Information Systems, 29(1), 1–8.</a:t>
            </a:r>
          </a:p>
          <a:p>
            <a:endParaRPr lang="en-GB" dirty="0"/>
          </a:p>
          <a:p>
            <a:r>
              <a:rPr lang="en-GB" dirty="0" err="1"/>
              <a:t>Zuboff</a:t>
            </a:r>
            <a:r>
              <a:rPr lang="en-GB" dirty="0"/>
              <a:t>, S. (2015). Big other: surveillance capitalism and the prospects of an information civilization. Journal of Information Technology, 30(1), 75-89.</a:t>
            </a:r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74897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F6005-DEA8-964A-8B6D-6EF585BDA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How AI is understood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8B78DA-8400-1A4A-A0F7-7CB02FEB4E18}"/>
              </a:ext>
            </a:extLst>
          </p:cNvPr>
          <p:cNvSpPr txBox="1"/>
          <p:nvPr/>
        </p:nvSpPr>
        <p:spPr>
          <a:xfrm>
            <a:off x="1502227" y="1690688"/>
            <a:ext cx="4463144" cy="2031325"/>
          </a:xfrm>
          <a:custGeom>
            <a:avLst/>
            <a:gdLst>
              <a:gd name="connsiteX0" fmla="*/ 0 w 4463144"/>
              <a:gd name="connsiteY0" fmla="*/ 0 h 2031325"/>
              <a:gd name="connsiteX1" fmla="*/ 592961 w 4463144"/>
              <a:gd name="connsiteY1" fmla="*/ 0 h 2031325"/>
              <a:gd name="connsiteX2" fmla="*/ 1141290 w 4463144"/>
              <a:gd name="connsiteY2" fmla="*/ 0 h 2031325"/>
              <a:gd name="connsiteX3" fmla="*/ 1823513 w 4463144"/>
              <a:gd name="connsiteY3" fmla="*/ 0 h 2031325"/>
              <a:gd name="connsiteX4" fmla="*/ 2461105 w 4463144"/>
              <a:gd name="connsiteY4" fmla="*/ 0 h 2031325"/>
              <a:gd name="connsiteX5" fmla="*/ 3098697 w 4463144"/>
              <a:gd name="connsiteY5" fmla="*/ 0 h 2031325"/>
              <a:gd name="connsiteX6" fmla="*/ 3825552 w 4463144"/>
              <a:gd name="connsiteY6" fmla="*/ 0 h 2031325"/>
              <a:gd name="connsiteX7" fmla="*/ 4463144 w 4463144"/>
              <a:gd name="connsiteY7" fmla="*/ 0 h 2031325"/>
              <a:gd name="connsiteX8" fmla="*/ 4463144 w 4463144"/>
              <a:gd name="connsiteY8" fmla="*/ 616169 h 2031325"/>
              <a:gd name="connsiteX9" fmla="*/ 4463144 w 4463144"/>
              <a:gd name="connsiteY9" fmla="*/ 1313590 h 2031325"/>
              <a:gd name="connsiteX10" fmla="*/ 4463144 w 4463144"/>
              <a:gd name="connsiteY10" fmla="*/ 2031325 h 2031325"/>
              <a:gd name="connsiteX11" fmla="*/ 3780921 w 4463144"/>
              <a:gd name="connsiteY11" fmla="*/ 2031325 h 2031325"/>
              <a:gd name="connsiteX12" fmla="*/ 3098697 w 4463144"/>
              <a:gd name="connsiteY12" fmla="*/ 2031325 h 2031325"/>
              <a:gd name="connsiteX13" fmla="*/ 2371842 w 4463144"/>
              <a:gd name="connsiteY13" fmla="*/ 2031325 h 2031325"/>
              <a:gd name="connsiteX14" fmla="*/ 1778882 w 4463144"/>
              <a:gd name="connsiteY14" fmla="*/ 2031325 h 2031325"/>
              <a:gd name="connsiteX15" fmla="*/ 1052027 w 4463144"/>
              <a:gd name="connsiteY15" fmla="*/ 2031325 h 2031325"/>
              <a:gd name="connsiteX16" fmla="*/ 0 w 4463144"/>
              <a:gd name="connsiteY16" fmla="*/ 2031325 h 2031325"/>
              <a:gd name="connsiteX17" fmla="*/ 0 w 4463144"/>
              <a:gd name="connsiteY17" fmla="*/ 1415156 h 2031325"/>
              <a:gd name="connsiteX18" fmla="*/ 0 w 4463144"/>
              <a:gd name="connsiteY18" fmla="*/ 717735 h 2031325"/>
              <a:gd name="connsiteX19" fmla="*/ 0 w 4463144"/>
              <a:gd name="connsiteY19" fmla="*/ 0 h 203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63144" h="2031325" fill="none" extrusionOk="0">
                <a:moveTo>
                  <a:pt x="0" y="0"/>
                </a:moveTo>
                <a:cubicBezTo>
                  <a:pt x="126957" y="25115"/>
                  <a:pt x="392679" y="1867"/>
                  <a:pt x="592961" y="0"/>
                </a:cubicBezTo>
                <a:cubicBezTo>
                  <a:pt x="793243" y="-1867"/>
                  <a:pt x="1030863" y="7319"/>
                  <a:pt x="1141290" y="0"/>
                </a:cubicBezTo>
                <a:cubicBezTo>
                  <a:pt x="1251717" y="-7319"/>
                  <a:pt x="1526824" y="-17391"/>
                  <a:pt x="1823513" y="0"/>
                </a:cubicBezTo>
                <a:cubicBezTo>
                  <a:pt x="2120202" y="17391"/>
                  <a:pt x="2192962" y="-887"/>
                  <a:pt x="2461105" y="0"/>
                </a:cubicBezTo>
                <a:cubicBezTo>
                  <a:pt x="2729248" y="887"/>
                  <a:pt x="2803767" y="-20313"/>
                  <a:pt x="3098697" y="0"/>
                </a:cubicBezTo>
                <a:cubicBezTo>
                  <a:pt x="3393627" y="20313"/>
                  <a:pt x="3473225" y="11078"/>
                  <a:pt x="3825552" y="0"/>
                </a:cubicBezTo>
                <a:cubicBezTo>
                  <a:pt x="4177879" y="-11078"/>
                  <a:pt x="4232130" y="-30198"/>
                  <a:pt x="4463144" y="0"/>
                </a:cubicBezTo>
                <a:cubicBezTo>
                  <a:pt x="4477756" y="281415"/>
                  <a:pt x="4447966" y="447060"/>
                  <a:pt x="4463144" y="616169"/>
                </a:cubicBezTo>
                <a:cubicBezTo>
                  <a:pt x="4478322" y="785278"/>
                  <a:pt x="4453570" y="1118319"/>
                  <a:pt x="4463144" y="1313590"/>
                </a:cubicBezTo>
                <a:cubicBezTo>
                  <a:pt x="4472718" y="1508861"/>
                  <a:pt x="4455168" y="1729284"/>
                  <a:pt x="4463144" y="2031325"/>
                </a:cubicBezTo>
                <a:cubicBezTo>
                  <a:pt x="4274455" y="2042319"/>
                  <a:pt x="4071818" y="2063252"/>
                  <a:pt x="3780921" y="2031325"/>
                </a:cubicBezTo>
                <a:cubicBezTo>
                  <a:pt x="3490024" y="1999398"/>
                  <a:pt x="3282500" y="2060879"/>
                  <a:pt x="3098697" y="2031325"/>
                </a:cubicBezTo>
                <a:cubicBezTo>
                  <a:pt x="2914894" y="2001771"/>
                  <a:pt x="2535298" y="2054463"/>
                  <a:pt x="2371842" y="2031325"/>
                </a:cubicBezTo>
                <a:cubicBezTo>
                  <a:pt x="2208386" y="2008187"/>
                  <a:pt x="2046075" y="2045022"/>
                  <a:pt x="1778882" y="2031325"/>
                </a:cubicBezTo>
                <a:cubicBezTo>
                  <a:pt x="1511689" y="2017628"/>
                  <a:pt x="1262166" y="2022593"/>
                  <a:pt x="1052027" y="2031325"/>
                </a:cubicBezTo>
                <a:cubicBezTo>
                  <a:pt x="841888" y="2040057"/>
                  <a:pt x="483378" y="2004833"/>
                  <a:pt x="0" y="2031325"/>
                </a:cubicBezTo>
                <a:cubicBezTo>
                  <a:pt x="2986" y="1901812"/>
                  <a:pt x="-5580" y="1722881"/>
                  <a:pt x="0" y="1415156"/>
                </a:cubicBezTo>
                <a:cubicBezTo>
                  <a:pt x="5580" y="1107431"/>
                  <a:pt x="-5992" y="1051366"/>
                  <a:pt x="0" y="717735"/>
                </a:cubicBezTo>
                <a:cubicBezTo>
                  <a:pt x="5992" y="384104"/>
                  <a:pt x="-34393" y="333631"/>
                  <a:pt x="0" y="0"/>
                </a:cubicBezTo>
                <a:close/>
              </a:path>
              <a:path w="4463144" h="2031325" stroke="0" extrusionOk="0">
                <a:moveTo>
                  <a:pt x="0" y="0"/>
                </a:moveTo>
                <a:cubicBezTo>
                  <a:pt x="151687" y="-5195"/>
                  <a:pt x="383530" y="1761"/>
                  <a:pt x="592961" y="0"/>
                </a:cubicBezTo>
                <a:cubicBezTo>
                  <a:pt x="802392" y="-1761"/>
                  <a:pt x="894214" y="10392"/>
                  <a:pt x="1096658" y="0"/>
                </a:cubicBezTo>
                <a:cubicBezTo>
                  <a:pt x="1299102" y="-10392"/>
                  <a:pt x="1629893" y="2430"/>
                  <a:pt x="1823513" y="0"/>
                </a:cubicBezTo>
                <a:cubicBezTo>
                  <a:pt x="2017133" y="-2430"/>
                  <a:pt x="2236344" y="-13133"/>
                  <a:pt x="2416474" y="0"/>
                </a:cubicBezTo>
                <a:cubicBezTo>
                  <a:pt x="2596604" y="13133"/>
                  <a:pt x="2829725" y="11921"/>
                  <a:pt x="3009434" y="0"/>
                </a:cubicBezTo>
                <a:cubicBezTo>
                  <a:pt x="3189143" y="-11921"/>
                  <a:pt x="3445927" y="-35035"/>
                  <a:pt x="3736289" y="0"/>
                </a:cubicBezTo>
                <a:cubicBezTo>
                  <a:pt x="4026651" y="35035"/>
                  <a:pt x="4139018" y="-11723"/>
                  <a:pt x="4463144" y="0"/>
                </a:cubicBezTo>
                <a:cubicBezTo>
                  <a:pt x="4471246" y="242212"/>
                  <a:pt x="4489967" y="425277"/>
                  <a:pt x="4463144" y="717735"/>
                </a:cubicBezTo>
                <a:cubicBezTo>
                  <a:pt x="4436321" y="1010193"/>
                  <a:pt x="4483729" y="1046347"/>
                  <a:pt x="4463144" y="1354217"/>
                </a:cubicBezTo>
                <a:cubicBezTo>
                  <a:pt x="4442559" y="1662087"/>
                  <a:pt x="4467551" y="1714756"/>
                  <a:pt x="4463144" y="2031325"/>
                </a:cubicBezTo>
                <a:cubicBezTo>
                  <a:pt x="4297730" y="2059982"/>
                  <a:pt x="3970150" y="2006956"/>
                  <a:pt x="3825552" y="2031325"/>
                </a:cubicBezTo>
                <a:cubicBezTo>
                  <a:pt x="3680954" y="2055694"/>
                  <a:pt x="3507060" y="2037482"/>
                  <a:pt x="3232591" y="2031325"/>
                </a:cubicBezTo>
                <a:cubicBezTo>
                  <a:pt x="2958122" y="2025168"/>
                  <a:pt x="2719147" y="2045264"/>
                  <a:pt x="2505737" y="2031325"/>
                </a:cubicBezTo>
                <a:cubicBezTo>
                  <a:pt x="2292327" y="2017386"/>
                  <a:pt x="2044571" y="2023095"/>
                  <a:pt x="1778882" y="2031325"/>
                </a:cubicBezTo>
                <a:cubicBezTo>
                  <a:pt x="1513194" y="2039555"/>
                  <a:pt x="1481461" y="2021844"/>
                  <a:pt x="1230553" y="2031325"/>
                </a:cubicBezTo>
                <a:cubicBezTo>
                  <a:pt x="979645" y="2040806"/>
                  <a:pt x="786800" y="2057930"/>
                  <a:pt x="592961" y="2031325"/>
                </a:cubicBezTo>
                <a:cubicBezTo>
                  <a:pt x="399122" y="2004720"/>
                  <a:pt x="156666" y="2042649"/>
                  <a:pt x="0" y="2031325"/>
                </a:cubicBezTo>
                <a:cubicBezTo>
                  <a:pt x="-19514" y="1723402"/>
                  <a:pt x="-17503" y="1663256"/>
                  <a:pt x="0" y="1354217"/>
                </a:cubicBezTo>
                <a:cubicBezTo>
                  <a:pt x="17503" y="1045178"/>
                  <a:pt x="633" y="978335"/>
                  <a:pt x="0" y="717735"/>
                </a:cubicBezTo>
                <a:cubicBezTo>
                  <a:pt x="-633" y="457135"/>
                  <a:pt x="12093" y="299625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AI=technology</a:t>
            </a:r>
            <a:endParaRPr lang="en-NO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Powerful techniques to </a:t>
            </a:r>
            <a:r>
              <a:rPr lang="en-GB" dirty="0"/>
              <a:t>identify patterns in very large amount of data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machine learning techniques and deep learning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Currently is mostly pattern matching (stochastic, non-deterministic)</a:t>
            </a:r>
            <a:endParaRPr lang="en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40841B-B75F-6645-8444-1BBE57B41BE5}"/>
              </a:ext>
            </a:extLst>
          </p:cNvPr>
          <p:cNvSpPr txBox="1"/>
          <p:nvPr/>
        </p:nvSpPr>
        <p:spPr>
          <a:xfrm>
            <a:off x="2525487" y="4308912"/>
            <a:ext cx="4223658" cy="1477328"/>
          </a:xfrm>
          <a:custGeom>
            <a:avLst/>
            <a:gdLst>
              <a:gd name="connsiteX0" fmla="*/ 0 w 4223658"/>
              <a:gd name="connsiteY0" fmla="*/ 0 h 1477328"/>
              <a:gd name="connsiteX1" fmla="*/ 518907 w 4223658"/>
              <a:gd name="connsiteY1" fmla="*/ 0 h 1477328"/>
              <a:gd name="connsiteX2" fmla="*/ 995577 w 4223658"/>
              <a:gd name="connsiteY2" fmla="*/ 0 h 1477328"/>
              <a:gd name="connsiteX3" fmla="*/ 1556720 w 4223658"/>
              <a:gd name="connsiteY3" fmla="*/ 0 h 1477328"/>
              <a:gd name="connsiteX4" fmla="*/ 2244573 w 4223658"/>
              <a:gd name="connsiteY4" fmla="*/ 0 h 1477328"/>
              <a:gd name="connsiteX5" fmla="*/ 2805716 w 4223658"/>
              <a:gd name="connsiteY5" fmla="*/ 0 h 1477328"/>
              <a:gd name="connsiteX6" fmla="*/ 3451332 w 4223658"/>
              <a:gd name="connsiteY6" fmla="*/ 0 h 1477328"/>
              <a:gd name="connsiteX7" fmla="*/ 4223658 w 4223658"/>
              <a:gd name="connsiteY7" fmla="*/ 0 h 1477328"/>
              <a:gd name="connsiteX8" fmla="*/ 4223658 w 4223658"/>
              <a:gd name="connsiteY8" fmla="*/ 462896 h 1477328"/>
              <a:gd name="connsiteX9" fmla="*/ 4223658 w 4223658"/>
              <a:gd name="connsiteY9" fmla="*/ 955339 h 1477328"/>
              <a:gd name="connsiteX10" fmla="*/ 4223658 w 4223658"/>
              <a:gd name="connsiteY10" fmla="*/ 1477328 h 1477328"/>
              <a:gd name="connsiteX11" fmla="*/ 3620278 w 4223658"/>
              <a:gd name="connsiteY11" fmla="*/ 1477328 h 1477328"/>
              <a:gd name="connsiteX12" fmla="*/ 3016899 w 4223658"/>
              <a:gd name="connsiteY12" fmla="*/ 1477328 h 1477328"/>
              <a:gd name="connsiteX13" fmla="*/ 2329046 w 4223658"/>
              <a:gd name="connsiteY13" fmla="*/ 1477328 h 1477328"/>
              <a:gd name="connsiteX14" fmla="*/ 1641193 w 4223658"/>
              <a:gd name="connsiteY14" fmla="*/ 1477328 h 1477328"/>
              <a:gd name="connsiteX15" fmla="*/ 995577 w 4223658"/>
              <a:gd name="connsiteY15" fmla="*/ 1477328 h 1477328"/>
              <a:gd name="connsiteX16" fmla="*/ 0 w 4223658"/>
              <a:gd name="connsiteY16" fmla="*/ 1477328 h 1477328"/>
              <a:gd name="connsiteX17" fmla="*/ 0 w 4223658"/>
              <a:gd name="connsiteY17" fmla="*/ 955339 h 1477328"/>
              <a:gd name="connsiteX18" fmla="*/ 0 w 4223658"/>
              <a:gd name="connsiteY18" fmla="*/ 492443 h 1477328"/>
              <a:gd name="connsiteX19" fmla="*/ 0 w 4223658"/>
              <a:gd name="connsiteY19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23658" h="1477328" fill="none" extrusionOk="0">
                <a:moveTo>
                  <a:pt x="0" y="0"/>
                </a:moveTo>
                <a:cubicBezTo>
                  <a:pt x="161536" y="-9385"/>
                  <a:pt x="262476" y="-13297"/>
                  <a:pt x="518907" y="0"/>
                </a:cubicBezTo>
                <a:cubicBezTo>
                  <a:pt x="775338" y="13297"/>
                  <a:pt x="778679" y="-7748"/>
                  <a:pt x="995577" y="0"/>
                </a:cubicBezTo>
                <a:cubicBezTo>
                  <a:pt x="1212475" y="7748"/>
                  <a:pt x="1387784" y="3281"/>
                  <a:pt x="1556720" y="0"/>
                </a:cubicBezTo>
                <a:cubicBezTo>
                  <a:pt x="1725656" y="-3281"/>
                  <a:pt x="1951301" y="-24476"/>
                  <a:pt x="2244573" y="0"/>
                </a:cubicBezTo>
                <a:cubicBezTo>
                  <a:pt x="2537845" y="24476"/>
                  <a:pt x="2533796" y="26172"/>
                  <a:pt x="2805716" y="0"/>
                </a:cubicBezTo>
                <a:cubicBezTo>
                  <a:pt x="3077636" y="-26172"/>
                  <a:pt x="3182830" y="-17252"/>
                  <a:pt x="3451332" y="0"/>
                </a:cubicBezTo>
                <a:cubicBezTo>
                  <a:pt x="3719834" y="17252"/>
                  <a:pt x="3868072" y="12421"/>
                  <a:pt x="4223658" y="0"/>
                </a:cubicBezTo>
                <a:cubicBezTo>
                  <a:pt x="4236367" y="174011"/>
                  <a:pt x="4223053" y="354633"/>
                  <a:pt x="4223658" y="462896"/>
                </a:cubicBezTo>
                <a:cubicBezTo>
                  <a:pt x="4224263" y="571159"/>
                  <a:pt x="4227704" y="822732"/>
                  <a:pt x="4223658" y="955339"/>
                </a:cubicBezTo>
                <a:cubicBezTo>
                  <a:pt x="4219612" y="1087946"/>
                  <a:pt x="4200613" y="1328242"/>
                  <a:pt x="4223658" y="1477328"/>
                </a:cubicBezTo>
                <a:cubicBezTo>
                  <a:pt x="3983497" y="1498171"/>
                  <a:pt x="3899883" y="1477521"/>
                  <a:pt x="3620278" y="1477328"/>
                </a:cubicBezTo>
                <a:cubicBezTo>
                  <a:pt x="3340673" y="1477135"/>
                  <a:pt x="3232368" y="1501228"/>
                  <a:pt x="3016899" y="1477328"/>
                </a:cubicBezTo>
                <a:cubicBezTo>
                  <a:pt x="2801430" y="1453428"/>
                  <a:pt x="2490925" y="1442984"/>
                  <a:pt x="2329046" y="1477328"/>
                </a:cubicBezTo>
                <a:cubicBezTo>
                  <a:pt x="2167167" y="1511672"/>
                  <a:pt x="1973860" y="1456507"/>
                  <a:pt x="1641193" y="1477328"/>
                </a:cubicBezTo>
                <a:cubicBezTo>
                  <a:pt x="1308526" y="1498149"/>
                  <a:pt x="1293079" y="1464699"/>
                  <a:pt x="995577" y="1477328"/>
                </a:cubicBezTo>
                <a:cubicBezTo>
                  <a:pt x="698075" y="1489957"/>
                  <a:pt x="300860" y="1498040"/>
                  <a:pt x="0" y="1477328"/>
                </a:cubicBezTo>
                <a:cubicBezTo>
                  <a:pt x="-19785" y="1218315"/>
                  <a:pt x="-9926" y="1076672"/>
                  <a:pt x="0" y="955339"/>
                </a:cubicBezTo>
                <a:cubicBezTo>
                  <a:pt x="9926" y="834006"/>
                  <a:pt x="-17343" y="648128"/>
                  <a:pt x="0" y="492443"/>
                </a:cubicBezTo>
                <a:cubicBezTo>
                  <a:pt x="17343" y="336758"/>
                  <a:pt x="-24014" y="154669"/>
                  <a:pt x="0" y="0"/>
                </a:cubicBezTo>
                <a:close/>
              </a:path>
              <a:path w="4223658" h="1477328" stroke="0" extrusionOk="0">
                <a:moveTo>
                  <a:pt x="0" y="0"/>
                </a:moveTo>
                <a:cubicBezTo>
                  <a:pt x="244696" y="6532"/>
                  <a:pt x="478615" y="28"/>
                  <a:pt x="603380" y="0"/>
                </a:cubicBezTo>
                <a:cubicBezTo>
                  <a:pt x="728145" y="-28"/>
                  <a:pt x="916026" y="-4711"/>
                  <a:pt x="1080050" y="0"/>
                </a:cubicBezTo>
                <a:cubicBezTo>
                  <a:pt x="1244074" y="4711"/>
                  <a:pt x="1435322" y="-20142"/>
                  <a:pt x="1556720" y="0"/>
                </a:cubicBezTo>
                <a:cubicBezTo>
                  <a:pt x="1678118" y="20142"/>
                  <a:pt x="2046536" y="-21780"/>
                  <a:pt x="2202336" y="0"/>
                </a:cubicBezTo>
                <a:cubicBezTo>
                  <a:pt x="2358136" y="21780"/>
                  <a:pt x="2590765" y="-18770"/>
                  <a:pt x="2805716" y="0"/>
                </a:cubicBezTo>
                <a:cubicBezTo>
                  <a:pt x="3020667" y="18770"/>
                  <a:pt x="3143189" y="-17929"/>
                  <a:pt x="3324622" y="0"/>
                </a:cubicBezTo>
                <a:cubicBezTo>
                  <a:pt x="3506055" y="17929"/>
                  <a:pt x="4022352" y="29596"/>
                  <a:pt x="4223658" y="0"/>
                </a:cubicBezTo>
                <a:cubicBezTo>
                  <a:pt x="4206819" y="163210"/>
                  <a:pt x="4217127" y="359810"/>
                  <a:pt x="4223658" y="477669"/>
                </a:cubicBezTo>
                <a:cubicBezTo>
                  <a:pt x="4230189" y="595528"/>
                  <a:pt x="4205500" y="733495"/>
                  <a:pt x="4223658" y="984885"/>
                </a:cubicBezTo>
                <a:cubicBezTo>
                  <a:pt x="4241816" y="1236275"/>
                  <a:pt x="4208517" y="1280296"/>
                  <a:pt x="4223658" y="1477328"/>
                </a:cubicBezTo>
                <a:cubicBezTo>
                  <a:pt x="3993425" y="1486090"/>
                  <a:pt x="3832615" y="1509767"/>
                  <a:pt x="3535805" y="1477328"/>
                </a:cubicBezTo>
                <a:cubicBezTo>
                  <a:pt x="3238995" y="1444889"/>
                  <a:pt x="3086865" y="1497849"/>
                  <a:pt x="2932425" y="1477328"/>
                </a:cubicBezTo>
                <a:cubicBezTo>
                  <a:pt x="2777985" y="1456807"/>
                  <a:pt x="2447670" y="1457556"/>
                  <a:pt x="2244573" y="1477328"/>
                </a:cubicBezTo>
                <a:cubicBezTo>
                  <a:pt x="2041476" y="1497100"/>
                  <a:pt x="1849597" y="1468134"/>
                  <a:pt x="1725666" y="1477328"/>
                </a:cubicBezTo>
                <a:cubicBezTo>
                  <a:pt x="1601735" y="1486522"/>
                  <a:pt x="1394553" y="1458754"/>
                  <a:pt x="1164523" y="1477328"/>
                </a:cubicBezTo>
                <a:cubicBezTo>
                  <a:pt x="934493" y="1495902"/>
                  <a:pt x="315719" y="1495793"/>
                  <a:pt x="0" y="1477328"/>
                </a:cubicBezTo>
                <a:cubicBezTo>
                  <a:pt x="-20799" y="1361016"/>
                  <a:pt x="-8556" y="1250571"/>
                  <a:pt x="0" y="1029205"/>
                </a:cubicBezTo>
                <a:cubicBezTo>
                  <a:pt x="8556" y="807839"/>
                  <a:pt x="-18714" y="690210"/>
                  <a:pt x="0" y="536763"/>
                </a:cubicBezTo>
                <a:cubicBezTo>
                  <a:pt x="18714" y="383316"/>
                  <a:pt x="-719" y="175141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9718148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AI=next step in digitalization</a:t>
            </a:r>
            <a:endParaRPr lang="en-NO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Is everything AI?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IoT, robotics, cyber-stuff…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difficult to understand its impacts and implications</a:t>
            </a:r>
            <a:endParaRPr lang="en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87C643-EEAE-7844-B973-4FDD16036D17}"/>
              </a:ext>
            </a:extLst>
          </p:cNvPr>
          <p:cNvSpPr txBox="1"/>
          <p:nvPr/>
        </p:nvSpPr>
        <p:spPr>
          <a:xfrm>
            <a:off x="7151914" y="1676510"/>
            <a:ext cx="3015343" cy="2585323"/>
          </a:xfrm>
          <a:custGeom>
            <a:avLst/>
            <a:gdLst>
              <a:gd name="connsiteX0" fmla="*/ 0 w 3015343"/>
              <a:gd name="connsiteY0" fmla="*/ 0 h 2585323"/>
              <a:gd name="connsiteX1" fmla="*/ 542762 w 3015343"/>
              <a:gd name="connsiteY1" fmla="*/ 0 h 2585323"/>
              <a:gd name="connsiteX2" fmla="*/ 1115677 w 3015343"/>
              <a:gd name="connsiteY2" fmla="*/ 0 h 2585323"/>
              <a:gd name="connsiteX3" fmla="*/ 1718746 w 3015343"/>
              <a:gd name="connsiteY3" fmla="*/ 0 h 2585323"/>
              <a:gd name="connsiteX4" fmla="*/ 2351968 w 3015343"/>
              <a:gd name="connsiteY4" fmla="*/ 0 h 2585323"/>
              <a:gd name="connsiteX5" fmla="*/ 3015343 w 3015343"/>
              <a:gd name="connsiteY5" fmla="*/ 0 h 2585323"/>
              <a:gd name="connsiteX6" fmla="*/ 3015343 w 3015343"/>
              <a:gd name="connsiteY6" fmla="*/ 698037 h 2585323"/>
              <a:gd name="connsiteX7" fmla="*/ 3015343 w 3015343"/>
              <a:gd name="connsiteY7" fmla="*/ 1370221 h 2585323"/>
              <a:gd name="connsiteX8" fmla="*/ 3015343 w 3015343"/>
              <a:gd name="connsiteY8" fmla="*/ 2585323 h 2585323"/>
              <a:gd name="connsiteX9" fmla="*/ 2351968 w 3015343"/>
              <a:gd name="connsiteY9" fmla="*/ 2585323 h 2585323"/>
              <a:gd name="connsiteX10" fmla="*/ 1718746 w 3015343"/>
              <a:gd name="connsiteY10" fmla="*/ 2585323 h 2585323"/>
              <a:gd name="connsiteX11" fmla="*/ 1206137 w 3015343"/>
              <a:gd name="connsiteY11" fmla="*/ 2585323 h 2585323"/>
              <a:gd name="connsiteX12" fmla="*/ 693529 w 3015343"/>
              <a:gd name="connsiteY12" fmla="*/ 2585323 h 2585323"/>
              <a:gd name="connsiteX13" fmla="*/ 0 w 3015343"/>
              <a:gd name="connsiteY13" fmla="*/ 2585323 h 2585323"/>
              <a:gd name="connsiteX14" fmla="*/ 0 w 3015343"/>
              <a:gd name="connsiteY14" fmla="*/ 1887286 h 2585323"/>
              <a:gd name="connsiteX15" fmla="*/ 0 w 3015343"/>
              <a:gd name="connsiteY15" fmla="*/ 1318515 h 2585323"/>
              <a:gd name="connsiteX16" fmla="*/ 0 w 3015343"/>
              <a:gd name="connsiteY16" fmla="*/ 620478 h 2585323"/>
              <a:gd name="connsiteX17" fmla="*/ 0 w 3015343"/>
              <a:gd name="connsiteY17" fmla="*/ 0 h 2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15343" h="2585323" fill="none" extrusionOk="0">
                <a:moveTo>
                  <a:pt x="0" y="0"/>
                </a:moveTo>
                <a:cubicBezTo>
                  <a:pt x="240187" y="23755"/>
                  <a:pt x="397132" y="-17418"/>
                  <a:pt x="542762" y="0"/>
                </a:cubicBezTo>
                <a:cubicBezTo>
                  <a:pt x="688392" y="17418"/>
                  <a:pt x="988885" y="13650"/>
                  <a:pt x="1115677" y="0"/>
                </a:cubicBezTo>
                <a:cubicBezTo>
                  <a:pt x="1242470" y="-13650"/>
                  <a:pt x="1577473" y="-12769"/>
                  <a:pt x="1718746" y="0"/>
                </a:cubicBezTo>
                <a:cubicBezTo>
                  <a:pt x="1860019" y="12769"/>
                  <a:pt x="2076906" y="-11696"/>
                  <a:pt x="2351968" y="0"/>
                </a:cubicBezTo>
                <a:cubicBezTo>
                  <a:pt x="2627030" y="11696"/>
                  <a:pt x="2838587" y="18627"/>
                  <a:pt x="3015343" y="0"/>
                </a:cubicBezTo>
                <a:cubicBezTo>
                  <a:pt x="2982232" y="172741"/>
                  <a:pt x="2986421" y="489623"/>
                  <a:pt x="3015343" y="698037"/>
                </a:cubicBezTo>
                <a:cubicBezTo>
                  <a:pt x="3044265" y="906451"/>
                  <a:pt x="2998323" y="1212832"/>
                  <a:pt x="3015343" y="1370221"/>
                </a:cubicBezTo>
                <a:cubicBezTo>
                  <a:pt x="3032363" y="1527610"/>
                  <a:pt x="3061921" y="2260346"/>
                  <a:pt x="3015343" y="2585323"/>
                </a:cubicBezTo>
                <a:cubicBezTo>
                  <a:pt x="2781646" y="2612695"/>
                  <a:pt x="2675467" y="2578476"/>
                  <a:pt x="2351968" y="2585323"/>
                </a:cubicBezTo>
                <a:cubicBezTo>
                  <a:pt x="2028469" y="2592170"/>
                  <a:pt x="1881629" y="2594131"/>
                  <a:pt x="1718746" y="2585323"/>
                </a:cubicBezTo>
                <a:cubicBezTo>
                  <a:pt x="1555863" y="2576515"/>
                  <a:pt x="1422521" y="2605880"/>
                  <a:pt x="1206137" y="2585323"/>
                </a:cubicBezTo>
                <a:cubicBezTo>
                  <a:pt x="989753" y="2564766"/>
                  <a:pt x="819208" y="2566238"/>
                  <a:pt x="693529" y="2585323"/>
                </a:cubicBezTo>
                <a:cubicBezTo>
                  <a:pt x="567850" y="2604408"/>
                  <a:pt x="199089" y="2564552"/>
                  <a:pt x="0" y="2585323"/>
                </a:cubicBezTo>
                <a:cubicBezTo>
                  <a:pt x="29995" y="2338745"/>
                  <a:pt x="15768" y="2130626"/>
                  <a:pt x="0" y="1887286"/>
                </a:cubicBezTo>
                <a:cubicBezTo>
                  <a:pt x="-15768" y="1643946"/>
                  <a:pt x="-4265" y="1491981"/>
                  <a:pt x="0" y="1318515"/>
                </a:cubicBezTo>
                <a:cubicBezTo>
                  <a:pt x="4265" y="1145049"/>
                  <a:pt x="31109" y="884114"/>
                  <a:pt x="0" y="620478"/>
                </a:cubicBezTo>
                <a:cubicBezTo>
                  <a:pt x="-31109" y="356842"/>
                  <a:pt x="13702" y="209618"/>
                  <a:pt x="0" y="0"/>
                </a:cubicBezTo>
                <a:close/>
              </a:path>
              <a:path w="3015343" h="2585323" stroke="0" extrusionOk="0">
                <a:moveTo>
                  <a:pt x="0" y="0"/>
                </a:moveTo>
                <a:cubicBezTo>
                  <a:pt x="166489" y="10247"/>
                  <a:pt x="465825" y="4287"/>
                  <a:pt x="633222" y="0"/>
                </a:cubicBezTo>
                <a:cubicBezTo>
                  <a:pt x="800619" y="-4287"/>
                  <a:pt x="1048500" y="4058"/>
                  <a:pt x="1206137" y="0"/>
                </a:cubicBezTo>
                <a:cubicBezTo>
                  <a:pt x="1363775" y="-4058"/>
                  <a:pt x="1549087" y="16857"/>
                  <a:pt x="1809206" y="0"/>
                </a:cubicBezTo>
                <a:cubicBezTo>
                  <a:pt x="2069325" y="-16857"/>
                  <a:pt x="2085474" y="-25827"/>
                  <a:pt x="2351968" y="0"/>
                </a:cubicBezTo>
                <a:cubicBezTo>
                  <a:pt x="2618462" y="25827"/>
                  <a:pt x="2778378" y="-1293"/>
                  <a:pt x="3015343" y="0"/>
                </a:cubicBezTo>
                <a:cubicBezTo>
                  <a:pt x="3034335" y="260600"/>
                  <a:pt x="3001000" y="316075"/>
                  <a:pt x="3015343" y="594624"/>
                </a:cubicBezTo>
                <a:cubicBezTo>
                  <a:pt x="3029686" y="873173"/>
                  <a:pt x="3044621" y="954276"/>
                  <a:pt x="3015343" y="1240955"/>
                </a:cubicBezTo>
                <a:cubicBezTo>
                  <a:pt x="2986065" y="1527634"/>
                  <a:pt x="3025953" y="1675239"/>
                  <a:pt x="3015343" y="1835579"/>
                </a:cubicBezTo>
                <a:cubicBezTo>
                  <a:pt x="3004733" y="1995919"/>
                  <a:pt x="3051212" y="2427417"/>
                  <a:pt x="3015343" y="2585323"/>
                </a:cubicBezTo>
                <a:cubicBezTo>
                  <a:pt x="2729275" y="2558658"/>
                  <a:pt x="2661123" y="2567473"/>
                  <a:pt x="2442428" y="2585323"/>
                </a:cubicBezTo>
                <a:cubicBezTo>
                  <a:pt x="2223733" y="2603173"/>
                  <a:pt x="2135022" y="2576392"/>
                  <a:pt x="1899666" y="2585323"/>
                </a:cubicBezTo>
                <a:cubicBezTo>
                  <a:pt x="1664310" y="2594254"/>
                  <a:pt x="1533509" y="2578635"/>
                  <a:pt x="1326751" y="2585323"/>
                </a:cubicBezTo>
                <a:cubicBezTo>
                  <a:pt x="1119994" y="2592011"/>
                  <a:pt x="899529" y="2574540"/>
                  <a:pt x="663375" y="2585323"/>
                </a:cubicBezTo>
                <a:cubicBezTo>
                  <a:pt x="427221" y="2596106"/>
                  <a:pt x="326887" y="2608610"/>
                  <a:pt x="0" y="2585323"/>
                </a:cubicBezTo>
                <a:cubicBezTo>
                  <a:pt x="17361" y="2458101"/>
                  <a:pt x="17930" y="2244826"/>
                  <a:pt x="0" y="1964845"/>
                </a:cubicBezTo>
                <a:cubicBezTo>
                  <a:pt x="-17930" y="1684864"/>
                  <a:pt x="11138" y="1607374"/>
                  <a:pt x="0" y="1396074"/>
                </a:cubicBezTo>
                <a:cubicBezTo>
                  <a:pt x="-11138" y="1184774"/>
                  <a:pt x="-16997" y="1020479"/>
                  <a:pt x="0" y="827303"/>
                </a:cubicBezTo>
                <a:cubicBezTo>
                  <a:pt x="16997" y="634127"/>
                  <a:pt x="-25815" y="335787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AI=field of science</a:t>
            </a:r>
            <a:endParaRPr lang="en-NO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Old, not new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Trying to understand human intelligence by building artificial models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Modelling intelligence as means to understand intelligence</a:t>
            </a:r>
            <a:endParaRPr lang="en-NO" dirty="0"/>
          </a:p>
          <a:p>
            <a:endParaRPr lang="en-NO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AE0A95-FEDF-3C4C-BBFE-5B45CB3506B1}"/>
              </a:ext>
            </a:extLst>
          </p:cNvPr>
          <p:cNvSpPr txBox="1"/>
          <p:nvPr/>
        </p:nvSpPr>
        <p:spPr>
          <a:xfrm>
            <a:off x="7271656" y="4834554"/>
            <a:ext cx="4182555" cy="1477328"/>
          </a:xfrm>
          <a:custGeom>
            <a:avLst/>
            <a:gdLst>
              <a:gd name="connsiteX0" fmla="*/ 0 w 4182555"/>
              <a:gd name="connsiteY0" fmla="*/ 0 h 1477328"/>
              <a:gd name="connsiteX1" fmla="*/ 571616 w 4182555"/>
              <a:gd name="connsiteY1" fmla="*/ 0 h 1477328"/>
              <a:gd name="connsiteX2" fmla="*/ 1185057 w 4182555"/>
              <a:gd name="connsiteY2" fmla="*/ 0 h 1477328"/>
              <a:gd name="connsiteX3" fmla="*/ 1756673 w 4182555"/>
              <a:gd name="connsiteY3" fmla="*/ 0 h 1477328"/>
              <a:gd name="connsiteX4" fmla="*/ 2537417 w 4182555"/>
              <a:gd name="connsiteY4" fmla="*/ 0 h 1477328"/>
              <a:gd name="connsiteX5" fmla="*/ 3318160 w 4182555"/>
              <a:gd name="connsiteY5" fmla="*/ 0 h 1477328"/>
              <a:gd name="connsiteX6" fmla="*/ 4182555 w 4182555"/>
              <a:gd name="connsiteY6" fmla="*/ 0 h 1477328"/>
              <a:gd name="connsiteX7" fmla="*/ 4182555 w 4182555"/>
              <a:gd name="connsiteY7" fmla="*/ 507216 h 1477328"/>
              <a:gd name="connsiteX8" fmla="*/ 4182555 w 4182555"/>
              <a:gd name="connsiteY8" fmla="*/ 999659 h 1477328"/>
              <a:gd name="connsiteX9" fmla="*/ 4182555 w 4182555"/>
              <a:gd name="connsiteY9" fmla="*/ 1477328 h 1477328"/>
              <a:gd name="connsiteX10" fmla="*/ 3569114 w 4182555"/>
              <a:gd name="connsiteY10" fmla="*/ 1477328 h 1477328"/>
              <a:gd name="connsiteX11" fmla="*/ 2997498 w 4182555"/>
              <a:gd name="connsiteY11" fmla="*/ 1477328 h 1477328"/>
              <a:gd name="connsiteX12" fmla="*/ 2342231 w 4182555"/>
              <a:gd name="connsiteY12" fmla="*/ 1477328 h 1477328"/>
              <a:gd name="connsiteX13" fmla="*/ 1728789 w 4182555"/>
              <a:gd name="connsiteY13" fmla="*/ 1477328 h 1477328"/>
              <a:gd name="connsiteX14" fmla="*/ 1031697 w 4182555"/>
              <a:gd name="connsiteY14" fmla="*/ 1477328 h 1477328"/>
              <a:gd name="connsiteX15" fmla="*/ 0 w 4182555"/>
              <a:gd name="connsiteY15" fmla="*/ 1477328 h 1477328"/>
              <a:gd name="connsiteX16" fmla="*/ 0 w 4182555"/>
              <a:gd name="connsiteY16" fmla="*/ 984885 h 1477328"/>
              <a:gd name="connsiteX17" fmla="*/ 0 w 4182555"/>
              <a:gd name="connsiteY17" fmla="*/ 477669 h 1477328"/>
              <a:gd name="connsiteX18" fmla="*/ 0 w 4182555"/>
              <a:gd name="connsiteY18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182555" h="1477328" fill="none" extrusionOk="0">
                <a:moveTo>
                  <a:pt x="0" y="0"/>
                </a:moveTo>
                <a:cubicBezTo>
                  <a:pt x="181267" y="-15716"/>
                  <a:pt x="377817" y="-16075"/>
                  <a:pt x="571616" y="0"/>
                </a:cubicBezTo>
                <a:cubicBezTo>
                  <a:pt x="765415" y="16075"/>
                  <a:pt x="1014119" y="-10323"/>
                  <a:pt x="1185057" y="0"/>
                </a:cubicBezTo>
                <a:cubicBezTo>
                  <a:pt x="1355995" y="10323"/>
                  <a:pt x="1485641" y="19417"/>
                  <a:pt x="1756673" y="0"/>
                </a:cubicBezTo>
                <a:cubicBezTo>
                  <a:pt x="2027705" y="-19417"/>
                  <a:pt x="2365296" y="-19796"/>
                  <a:pt x="2537417" y="0"/>
                </a:cubicBezTo>
                <a:cubicBezTo>
                  <a:pt x="2709538" y="19796"/>
                  <a:pt x="3011359" y="-6569"/>
                  <a:pt x="3318160" y="0"/>
                </a:cubicBezTo>
                <a:cubicBezTo>
                  <a:pt x="3624961" y="6569"/>
                  <a:pt x="3839731" y="21074"/>
                  <a:pt x="4182555" y="0"/>
                </a:cubicBezTo>
                <a:cubicBezTo>
                  <a:pt x="4198622" y="183402"/>
                  <a:pt x="4179854" y="275474"/>
                  <a:pt x="4182555" y="507216"/>
                </a:cubicBezTo>
                <a:cubicBezTo>
                  <a:pt x="4185256" y="738958"/>
                  <a:pt x="4198172" y="836588"/>
                  <a:pt x="4182555" y="999659"/>
                </a:cubicBezTo>
                <a:cubicBezTo>
                  <a:pt x="4166938" y="1162730"/>
                  <a:pt x="4175463" y="1310119"/>
                  <a:pt x="4182555" y="1477328"/>
                </a:cubicBezTo>
                <a:cubicBezTo>
                  <a:pt x="3913635" y="1487030"/>
                  <a:pt x="3807146" y="1480028"/>
                  <a:pt x="3569114" y="1477328"/>
                </a:cubicBezTo>
                <a:cubicBezTo>
                  <a:pt x="3331082" y="1474628"/>
                  <a:pt x="3233742" y="1500040"/>
                  <a:pt x="2997498" y="1477328"/>
                </a:cubicBezTo>
                <a:cubicBezTo>
                  <a:pt x="2761254" y="1454616"/>
                  <a:pt x="2483010" y="1465385"/>
                  <a:pt x="2342231" y="1477328"/>
                </a:cubicBezTo>
                <a:cubicBezTo>
                  <a:pt x="2201452" y="1489271"/>
                  <a:pt x="1948710" y="1481493"/>
                  <a:pt x="1728789" y="1477328"/>
                </a:cubicBezTo>
                <a:cubicBezTo>
                  <a:pt x="1508868" y="1473163"/>
                  <a:pt x="1324115" y="1497027"/>
                  <a:pt x="1031697" y="1477328"/>
                </a:cubicBezTo>
                <a:cubicBezTo>
                  <a:pt x="739279" y="1457629"/>
                  <a:pt x="222786" y="1435240"/>
                  <a:pt x="0" y="1477328"/>
                </a:cubicBezTo>
                <a:cubicBezTo>
                  <a:pt x="13578" y="1254226"/>
                  <a:pt x="-1073" y="1123833"/>
                  <a:pt x="0" y="984885"/>
                </a:cubicBezTo>
                <a:cubicBezTo>
                  <a:pt x="1073" y="845937"/>
                  <a:pt x="-1047" y="707982"/>
                  <a:pt x="0" y="477669"/>
                </a:cubicBezTo>
                <a:cubicBezTo>
                  <a:pt x="1047" y="247356"/>
                  <a:pt x="4585" y="145394"/>
                  <a:pt x="0" y="0"/>
                </a:cubicBezTo>
                <a:close/>
              </a:path>
              <a:path w="4182555" h="1477328" stroke="0" extrusionOk="0">
                <a:moveTo>
                  <a:pt x="0" y="0"/>
                </a:moveTo>
                <a:cubicBezTo>
                  <a:pt x="165258" y="-28492"/>
                  <a:pt x="307825" y="9730"/>
                  <a:pt x="613441" y="0"/>
                </a:cubicBezTo>
                <a:cubicBezTo>
                  <a:pt x="919057" y="-9730"/>
                  <a:pt x="1200728" y="-7100"/>
                  <a:pt x="1352359" y="0"/>
                </a:cubicBezTo>
                <a:cubicBezTo>
                  <a:pt x="1503990" y="7100"/>
                  <a:pt x="1749986" y="-15665"/>
                  <a:pt x="1923975" y="0"/>
                </a:cubicBezTo>
                <a:cubicBezTo>
                  <a:pt x="2097964" y="15665"/>
                  <a:pt x="2452132" y="-6815"/>
                  <a:pt x="2704719" y="0"/>
                </a:cubicBezTo>
                <a:cubicBezTo>
                  <a:pt x="2957306" y="6815"/>
                  <a:pt x="3123483" y="-23019"/>
                  <a:pt x="3485463" y="0"/>
                </a:cubicBezTo>
                <a:cubicBezTo>
                  <a:pt x="3847443" y="23019"/>
                  <a:pt x="4029248" y="16378"/>
                  <a:pt x="4182555" y="0"/>
                </a:cubicBezTo>
                <a:cubicBezTo>
                  <a:pt x="4178414" y="209439"/>
                  <a:pt x="4194516" y="349335"/>
                  <a:pt x="4182555" y="448123"/>
                </a:cubicBezTo>
                <a:cubicBezTo>
                  <a:pt x="4170594" y="546911"/>
                  <a:pt x="4164331" y="788433"/>
                  <a:pt x="4182555" y="911019"/>
                </a:cubicBezTo>
                <a:cubicBezTo>
                  <a:pt x="4200779" y="1033605"/>
                  <a:pt x="4187501" y="1350853"/>
                  <a:pt x="4182555" y="1477328"/>
                </a:cubicBezTo>
                <a:cubicBezTo>
                  <a:pt x="4002083" y="1472906"/>
                  <a:pt x="3761102" y="1452689"/>
                  <a:pt x="3610939" y="1477328"/>
                </a:cubicBezTo>
                <a:cubicBezTo>
                  <a:pt x="3460776" y="1501967"/>
                  <a:pt x="3108273" y="1495305"/>
                  <a:pt x="2913847" y="1477328"/>
                </a:cubicBezTo>
                <a:cubicBezTo>
                  <a:pt x="2719421" y="1459351"/>
                  <a:pt x="2483271" y="1456171"/>
                  <a:pt x="2300405" y="1477328"/>
                </a:cubicBezTo>
                <a:cubicBezTo>
                  <a:pt x="2117539" y="1498485"/>
                  <a:pt x="1855213" y="1510797"/>
                  <a:pt x="1603313" y="1477328"/>
                </a:cubicBezTo>
                <a:cubicBezTo>
                  <a:pt x="1351413" y="1443859"/>
                  <a:pt x="1163695" y="1448962"/>
                  <a:pt x="906220" y="1477328"/>
                </a:cubicBezTo>
                <a:cubicBezTo>
                  <a:pt x="648745" y="1505694"/>
                  <a:pt x="340250" y="1445711"/>
                  <a:pt x="0" y="1477328"/>
                </a:cubicBezTo>
                <a:cubicBezTo>
                  <a:pt x="21573" y="1356844"/>
                  <a:pt x="12255" y="1210498"/>
                  <a:pt x="0" y="1029205"/>
                </a:cubicBezTo>
                <a:cubicBezTo>
                  <a:pt x="-12255" y="847912"/>
                  <a:pt x="-15614" y="781161"/>
                  <a:pt x="0" y="566309"/>
                </a:cubicBezTo>
                <a:cubicBezTo>
                  <a:pt x="15614" y="351457"/>
                  <a:pt x="-26503" y="235825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239205039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AI=magical entity transforming the world</a:t>
            </a:r>
            <a:endParaRPr lang="en-NO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Almost magical entity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AI will rule everything, we loose control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Superficial, ‘mass-media’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Science fiction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26840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FD932-C1E5-3A4B-B693-22FE0C97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</a:t>
            </a:r>
            <a:r>
              <a:rPr lang="en-NO" dirty="0"/>
              <a:t>hat is AI?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16D0FE-B70C-024F-9AD3-A06E3F279A3D}"/>
              </a:ext>
            </a:extLst>
          </p:cNvPr>
          <p:cNvSpPr txBox="1"/>
          <p:nvPr/>
        </p:nvSpPr>
        <p:spPr>
          <a:xfrm>
            <a:off x="500743" y="1690688"/>
            <a:ext cx="545662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just algorithms</a:t>
            </a:r>
            <a:endParaRPr lang="en-NO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all computer systems use algorithms</a:t>
            </a:r>
            <a:endParaRPr lang="en-NO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we use algorithms (ex. recipe for baking waffles)</a:t>
            </a:r>
            <a:endParaRPr lang="en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just machine learning</a:t>
            </a:r>
            <a:endParaRPr lang="en-NO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approaches and models</a:t>
            </a:r>
            <a:endParaRPr lang="en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just data</a:t>
            </a:r>
            <a:endParaRPr lang="en-NO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what we feed algorithms with</a:t>
            </a:r>
            <a:endParaRPr lang="en-NO" dirty="0"/>
          </a:p>
          <a:p>
            <a:endParaRPr lang="en-NO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1A82639E-8BE5-F64B-B21B-3FB4D00E2B22}"/>
              </a:ext>
            </a:extLst>
          </p:cNvPr>
          <p:cNvSpPr/>
          <p:nvPr/>
        </p:nvSpPr>
        <p:spPr>
          <a:xfrm>
            <a:off x="707571" y="4408714"/>
            <a:ext cx="1251858" cy="74022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76CDF5DD-FBB7-E448-9246-A3E684E0DD40}"/>
              </a:ext>
            </a:extLst>
          </p:cNvPr>
          <p:cNvSpPr/>
          <p:nvPr/>
        </p:nvSpPr>
        <p:spPr>
          <a:xfrm>
            <a:off x="3624942" y="4408713"/>
            <a:ext cx="1251858" cy="74022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0680577-48A5-D845-897F-1D36B328A0F4}"/>
              </a:ext>
            </a:extLst>
          </p:cNvPr>
          <p:cNvSpPr/>
          <p:nvPr/>
        </p:nvSpPr>
        <p:spPr>
          <a:xfrm>
            <a:off x="1709057" y="3929743"/>
            <a:ext cx="1905000" cy="2209800"/>
          </a:xfrm>
          <a:custGeom>
            <a:avLst/>
            <a:gdLst>
              <a:gd name="connsiteX0" fmla="*/ 1306286 w 1905000"/>
              <a:gd name="connsiteY0" fmla="*/ 620486 h 2209800"/>
              <a:gd name="connsiteX1" fmla="*/ 1219200 w 1905000"/>
              <a:gd name="connsiteY1" fmla="*/ 587828 h 2209800"/>
              <a:gd name="connsiteX2" fmla="*/ 936172 w 1905000"/>
              <a:gd name="connsiteY2" fmla="*/ 620486 h 2209800"/>
              <a:gd name="connsiteX3" fmla="*/ 892629 w 1905000"/>
              <a:gd name="connsiteY3" fmla="*/ 642257 h 2209800"/>
              <a:gd name="connsiteX4" fmla="*/ 859972 w 1905000"/>
              <a:gd name="connsiteY4" fmla="*/ 664028 h 2209800"/>
              <a:gd name="connsiteX5" fmla="*/ 805543 w 1905000"/>
              <a:gd name="connsiteY5" fmla="*/ 707571 h 2209800"/>
              <a:gd name="connsiteX6" fmla="*/ 772886 w 1905000"/>
              <a:gd name="connsiteY6" fmla="*/ 783771 h 2209800"/>
              <a:gd name="connsiteX7" fmla="*/ 827314 w 1905000"/>
              <a:gd name="connsiteY7" fmla="*/ 936171 h 2209800"/>
              <a:gd name="connsiteX8" fmla="*/ 936172 w 1905000"/>
              <a:gd name="connsiteY8" fmla="*/ 1001486 h 2209800"/>
              <a:gd name="connsiteX9" fmla="*/ 1045029 w 1905000"/>
              <a:gd name="connsiteY9" fmla="*/ 1023257 h 2209800"/>
              <a:gd name="connsiteX10" fmla="*/ 1382486 w 1905000"/>
              <a:gd name="connsiteY10" fmla="*/ 990600 h 2209800"/>
              <a:gd name="connsiteX11" fmla="*/ 1545772 w 1905000"/>
              <a:gd name="connsiteY11" fmla="*/ 870857 h 2209800"/>
              <a:gd name="connsiteX12" fmla="*/ 1589314 w 1905000"/>
              <a:gd name="connsiteY12" fmla="*/ 816428 h 2209800"/>
              <a:gd name="connsiteX13" fmla="*/ 1600200 w 1905000"/>
              <a:gd name="connsiteY13" fmla="*/ 685800 h 2209800"/>
              <a:gd name="connsiteX14" fmla="*/ 1545772 w 1905000"/>
              <a:gd name="connsiteY14" fmla="*/ 642257 h 2209800"/>
              <a:gd name="connsiteX15" fmla="*/ 1491343 w 1905000"/>
              <a:gd name="connsiteY15" fmla="*/ 587828 h 2209800"/>
              <a:gd name="connsiteX16" fmla="*/ 1382486 w 1905000"/>
              <a:gd name="connsiteY16" fmla="*/ 522514 h 2209800"/>
              <a:gd name="connsiteX17" fmla="*/ 1306286 w 1905000"/>
              <a:gd name="connsiteY17" fmla="*/ 468086 h 2209800"/>
              <a:gd name="connsiteX18" fmla="*/ 1262743 w 1905000"/>
              <a:gd name="connsiteY18" fmla="*/ 457200 h 2209800"/>
              <a:gd name="connsiteX19" fmla="*/ 1208314 w 1905000"/>
              <a:gd name="connsiteY19" fmla="*/ 435428 h 2209800"/>
              <a:gd name="connsiteX20" fmla="*/ 1175657 w 1905000"/>
              <a:gd name="connsiteY20" fmla="*/ 424543 h 2209800"/>
              <a:gd name="connsiteX21" fmla="*/ 881743 w 1905000"/>
              <a:gd name="connsiteY21" fmla="*/ 435428 h 2209800"/>
              <a:gd name="connsiteX22" fmla="*/ 772886 w 1905000"/>
              <a:gd name="connsiteY22" fmla="*/ 478971 h 2209800"/>
              <a:gd name="connsiteX23" fmla="*/ 653143 w 1905000"/>
              <a:gd name="connsiteY23" fmla="*/ 576943 h 2209800"/>
              <a:gd name="connsiteX24" fmla="*/ 609600 w 1905000"/>
              <a:gd name="connsiteY24" fmla="*/ 620486 h 2209800"/>
              <a:gd name="connsiteX25" fmla="*/ 576943 w 1905000"/>
              <a:gd name="connsiteY25" fmla="*/ 653143 h 2209800"/>
              <a:gd name="connsiteX26" fmla="*/ 522514 w 1905000"/>
              <a:gd name="connsiteY26" fmla="*/ 718457 h 2209800"/>
              <a:gd name="connsiteX27" fmla="*/ 468086 w 1905000"/>
              <a:gd name="connsiteY27" fmla="*/ 805543 h 2209800"/>
              <a:gd name="connsiteX28" fmla="*/ 424543 w 1905000"/>
              <a:gd name="connsiteY28" fmla="*/ 892628 h 2209800"/>
              <a:gd name="connsiteX29" fmla="*/ 381000 w 1905000"/>
              <a:gd name="connsiteY29" fmla="*/ 1001486 h 2209800"/>
              <a:gd name="connsiteX30" fmla="*/ 359229 w 1905000"/>
              <a:gd name="connsiteY30" fmla="*/ 1055914 h 2209800"/>
              <a:gd name="connsiteX31" fmla="*/ 337457 w 1905000"/>
              <a:gd name="connsiteY31" fmla="*/ 1099457 h 2209800"/>
              <a:gd name="connsiteX32" fmla="*/ 315686 w 1905000"/>
              <a:gd name="connsiteY32" fmla="*/ 1197428 h 2209800"/>
              <a:gd name="connsiteX33" fmla="*/ 304800 w 1905000"/>
              <a:gd name="connsiteY33" fmla="*/ 1240971 h 2209800"/>
              <a:gd name="connsiteX34" fmla="*/ 315686 w 1905000"/>
              <a:gd name="connsiteY34" fmla="*/ 1426028 h 2209800"/>
              <a:gd name="connsiteX35" fmla="*/ 370114 w 1905000"/>
              <a:gd name="connsiteY35" fmla="*/ 1491343 h 2209800"/>
              <a:gd name="connsiteX36" fmla="*/ 413657 w 1905000"/>
              <a:gd name="connsiteY36" fmla="*/ 1524000 h 2209800"/>
              <a:gd name="connsiteX37" fmla="*/ 587829 w 1905000"/>
              <a:gd name="connsiteY37" fmla="*/ 1578428 h 2209800"/>
              <a:gd name="connsiteX38" fmla="*/ 674914 w 1905000"/>
              <a:gd name="connsiteY38" fmla="*/ 1589314 h 2209800"/>
              <a:gd name="connsiteX39" fmla="*/ 1197429 w 1905000"/>
              <a:gd name="connsiteY39" fmla="*/ 1556657 h 2209800"/>
              <a:gd name="connsiteX40" fmla="*/ 1240972 w 1905000"/>
              <a:gd name="connsiteY40" fmla="*/ 1524000 h 2209800"/>
              <a:gd name="connsiteX41" fmla="*/ 1382486 w 1905000"/>
              <a:gd name="connsiteY41" fmla="*/ 1447800 h 2209800"/>
              <a:gd name="connsiteX42" fmla="*/ 1534886 w 1905000"/>
              <a:gd name="connsiteY42" fmla="*/ 1317171 h 2209800"/>
              <a:gd name="connsiteX43" fmla="*/ 1665514 w 1905000"/>
              <a:gd name="connsiteY43" fmla="*/ 1143000 h 2209800"/>
              <a:gd name="connsiteX44" fmla="*/ 1698172 w 1905000"/>
              <a:gd name="connsiteY44" fmla="*/ 1099457 h 2209800"/>
              <a:gd name="connsiteX45" fmla="*/ 1796143 w 1905000"/>
              <a:gd name="connsiteY45" fmla="*/ 925286 h 2209800"/>
              <a:gd name="connsiteX46" fmla="*/ 1839686 w 1905000"/>
              <a:gd name="connsiteY46" fmla="*/ 849086 h 2209800"/>
              <a:gd name="connsiteX47" fmla="*/ 1861457 w 1905000"/>
              <a:gd name="connsiteY47" fmla="*/ 772886 h 2209800"/>
              <a:gd name="connsiteX48" fmla="*/ 1883229 w 1905000"/>
              <a:gd name="connsiteY48" fmla="*/ 718457 h 2209800"/>
              <a:gd name="connsiteX49" fmla="*/ 1894114 w 1905000"/>
              <a:gd name="connsiteY49" fmla="*/ 653143 h 2209800"/>
              <a:gd name="connsiteX50" fmla="*/ 1872343 w 1905000"/>
              <a:gd name="connsiteY50" fmla="*/ 500743 h 2209800"/>
              <a:gd name="connsiteX51" fmla="*/ 1850572 w 1905000"/>
              <a:gd name="connsiteY51" fmla="*/ 468086 h 2209800"/>
              <a:gd name="connsiteX52" fmla="*/ 1774372 w 1905000"/>
              <a:gd name="connsiteY52" fmla="*/ 391886 h 2209800"/>
              <a:gd name="connsiteX53" fmla="*/ 1741714 w 1905000"/>
              <a:gd name="connsiteY53" fmla="*/ 359228 h 2209800"/>
              <a:gd name="connsiteX54" fmla="*/ 1709057 w 1905000"/>
              <a:gd name="connsiteY54" fmla="*/ 337457 h 2209800"/>
              <a:gd name="connsiteX55" fmla="*/ 1632857 w 1905000"/>
              <a:gd name="connsiteY55" fmla="*/ 304800 h 2209800"/>
              <a:gd name="connsiteX56" fmla="*/ 1545772 w 1905000"/>
              <a:gd name="connsiteY56" fmla="*/ 283028 h 2209800"/>
              <a:gd name="connsiteX57" fmla="*/ 936172 w 1905000"/>
              <a:gd name="connsiteY57" fmla="*/ 304800 h 2209800"/>
              <a:gd name="connsiteX58" fmla="*/ 903514 w 1905000"/>
              <a:gd name="connsiteY58" fmla="*/ 326571 h 2209800"/>
              <a:gd name="connsiteX59" fmla="*/ 805543 w 1905000"/>
              <a:gd name="connsiteY59" fmla="*/ 435428 h 2209800"/>
              <a:gd name="connsiteX60" fmla="*/ 762000 w 1905000"/>
              <a:gd name="connsiteY60" fmla="*/ 533400 h 2209800"/>
              <a:gd name="connsiteX61" fmla="*/ 740229 w 1905000"/>
              <a:gd name="connsiteY61" fmla="*/ 576943 h 2209800"/>
              <a:gd name="connsiteX62" fmla="*/ 718457 w 1905000"/>
              <a:gd name="connsiteY62" fmla="*/ 642257 h 2209800"/>
              <a:gd name="connsiteX63" fmla="*/ 696686 w 1905000"/>
              <a:gd name="connsiteY63" fmla="*/ 685800 h 2209800"/>
              <a:gd name="connsiteX64" fmla="*/ 664029 w 1905000"/>
              <a:gd name="connsiteY64" fmla="*/ 783771 h 2209800"/>
              <a:gd name="connsiteX65" fmla="*/ 642257 w 1905000"/>
              <a:gd name="connsiteY65" fmla="*/ 892628 h 2209800"/>
              <a:gd name="connsiteX66" fmla="*/ 664029 w 1905000"/>
              <a:gd name="connsiteY66" fmla="*/ 1186543 h 2209800"/>
              <a:gd name="connsiteX67" fmla="*/ 685800 w 1905000"/>
              <a:gd name="connsiteY67" fmla="*/ 1219200 h 2209800"/>
              <a:gd name="connsiteX68" fmla="*/ 762000 w 1905000"/>
              <a:gd name="connsiteY68" fmla="*/ 1284514 h 2209800"/>
              <a:gd name="connsiteX69" fmla="*/ 816429 w 1905000"/>
              <a:gd name="connsiteY69" fmla="*/ 1317171 h 2209800"/>
              <a:gd name="connsiteX70" fmla="*/ 1001486 w 1905000"/>
              <a:gd name="connsiteY70" fmla="*/ 1360714 h 2209800"/>
              <a:gd name="connsiteX71" fmla="*/ 1121229 w 1905000"/>
              <a:gd name="connsiteY71" fmla="*/ 1382486 h 2209800"/>
              <a:gd name="connsiteX72" fmla="*/ 1447800 w 1905000"/>
              <a:gd name="connsiteY72" fmla="*/ 1360714 h 2209800"/>
              <a:gd name="connsiteX73" fmla="*/ 1556657 w 1905000"/>
              <a:gd name="connsiteY73" fmla="*/ 1295400 h 2209800"/>
              <a:gd name="connsiteX74" fmla="*/ 1719943 w 1905000"/>
              <a:gd name="connsiteY74" fmla="*/ 1088571 h 2209800"/>
              <a:gd name="connsiteX75" fmla="*/ 1774372 w 1905000"/>
              <a:gd name="connsiteY75" fmla="*/ 968828 h 2209800"/>
              <a:gd name="connsiteX76" fmla="*/ 1796143 w 1905000"/>
              <a:gd name="connsiteY76" fmla="*/ 859971 h 2209800"/>
              <a:gd name="connsiteX77" fmla="*/ 1807029 w 1905000"/>
              <a:gd name="connsiteY77" fmla="*/ 794657 h 2209800"/>
              <a:gd name="connsiteX78" fmla="*/ 1828800 w 1905000"/>
              <a:gd name="connsiteY78" fmla="*/ 685800 h 2209800"/>
              <a:gd name="connsiteX79" fmla="*/ 1839686 w 1905000"/>
              <a:gd name="connsiteY79" fmla="*/ 598714 h 2209800"/>
              <a:gd name="connsiteX80" fmla="*/ 1741714 w 1905000"/>
              <a:gd name="connsiteY80" fmla="*/ 228600 h 2209800"/>
              <a:gd name="connsiteX81" fmla="*/ 1643743 w 1905000"/>
              <a:gd name="connsiteY81" fmla="*/ 152400 h 2209800"/>
              <a:gd name="connsiteX82" fmla="*/ 1534886 w 1905000"/>
              <a:gd name="connsiteY82" fmla="*/ 87086 h 2209800"/>
              <a:gd name="connsiteX83" fmla="*/ 1426029 w 1905000"/>
              <a:gd name="connsiteY83" fmla="*/ 32657 h 2209800"/>
              <a:gd name="connsiteX84" fmla="*/ 1382486 w 1905000"/>
              <a:gd name="connsiteY84" fmla="*/ 21771 h 2209800"/>
              <a:gd name="connsiteX85" fmla="*/ 1273629 w 1905000"/>
              <a:gd name="connsiteY85" fmla="*/ 0 h 2209800"/>
              <a:gd name="connsiteX86" fmla="*/ 914400 w 1905000"/>
              <a:gd name="connsiteY86" fmla="*/ 10886 h 2209800"/>
              <a:gd name="connsiteX87" fmla="*/ 838200 w 1905000"/>
              <a:gd name="connsiteY87" fmla="*/ 32657 h 2209800"/>
              <a:gd name="connsiteX88" fmla="*/ 598714 w 1905000"/>
              <a:gd name="connsiteY88" fmla="*/ 141514 h 2209800"/>
              <a:gd name="connsiteX89" fmla="*/ 544286 w 1905000"/>
              <a:gd name="connsiteY89" fmla="*/ 174171 h 2209800"/>
              <a:gd name="connsiteX90" fmla="*/ 424543 w 1905000"/>
              <a:gd name="connsiteY90" fmla="*/ 293914 h 2209800"/>
              <a:gd name="connsiteX91" fmla="*/ 391886 w 1905000"/>
              <a:gd name="connsiteY91" fmla="*/ 326571 h 2209800"/>
              <a:gd name="connsiteX92" fmla="*/ 293914 w 1905000"/>
              <a:gd name="connsiteY92" fmla="*/ 468086 h 2209800"/>
              <a:gd name="connsiteX93" fmla="*/ 195943 w 1905000"/>
              <a:gd name="connsiteY93" fmla="*/ 598714 h 2209800"/>
              <a:gd name="connsiteX94" fmla="*/ 119743 w 1905000"/>
              <a:gd name="connsiteY94" fmla="*/ 707571 h 2209800"/>
              <a:gd name="connsiteX95" fmla="*/ 97972 w 1905000"/>
              <a:gd name="connsiteY95" fmla="*/ 772886 h 2209800"/>
              <a:gd name="connsiteX96" fmla="*/ 65314 w 1905000"/>
              <a:gd name="connsiteY96" fmla="*/ 827314 h 2209800"/>
              <a:gd name="connsiteX97" fmla="*/ 54429 w 1905000"/>
              <a:gd name="connsiteY97" fmla="*/ 881743 h 2209800"/>
              <a:gd name="connsiteX98" fmla="*/ 32657 w 1905000"/>
              <a:gd name="connsiteY98" fmla="*/ 936171 h 2209800"/>
              <a:gd name="connsiteX99" fmla="*/ 21772 w 1905000"/>
              <a:gd name="connsiteY99" fmla="*/ 979714 h 2209800"/>
              <a:gd name="connsiteX100" fmla="*/ 0 w 1905000"/>
              <a:gd name="connsiteY100" fmla="*/ 1143000 h 2209800"/>
              <a:gd name="connsiteX101" fmla="*/ 10886 w 1905000"/>
              <a:gd name="connsiteY101" fmla="*/ 1447800 h 2209800"/>
              <a:gd name="connsiteX102" fmla="*/ 32657 w 1905000"/>
              <a:gd name="connsiteY102" fmla="*/ 1513114 h 2209800"/>
              <a:gd name="connsiteX103" fmla="*/ 76200 w 1905000"/>
              <a:gd name="connsiteY103" fmla="*/ 1578428 h 2209800"/>
              <a:gd name="connsiteX104" fmla="*/ 97972 w 1905000"/>
              <a:gd name="connsiteY104" fmla="*/ 1611086 h 2209800"/>
              <a:gd name="connsiteX105" fmla="*/ 163286 w 1905000"/>
              <a:gd name="connsiteY105" fmla="*/ 1665514 h 2209800"/>
              <a:gd name="connsiteX106" fmla="*/ 293914 w 1905000"/>
              <a:gd name="connsiteY106" fmla="*/ 1752600 h 2209800"/>
              <a:gd name="connsiteX107" fmla="*/ 337457 w 1905000"/>
              <a:gd name="connsiteY107" fmla="*/ 1785257 h 2209800"/>
              <a:gd name="connsiteX108" fmla="*/ 478972 w 1905000"/>
              <a:gd name="connsiteY108" fmla="*/ 1850571 h 2209800"/>
              <a:gd name="connsiteX109" fmla="*/ 511629 w 1905000"/>
              <a:gd name="connsiteY109" fmla="*/ 1861457 h 2209800"/>
              <a:gd name="connsiteX110" fmla="*/ 566057 w 1905000"/>
              <a:gd name="connsiteY110" fmla="*/ 1883228 h 2209800"/>
              <a:gd name="connsiteX111" fmla="*/ 740229 w 1905000"/>
              <a:gd name="connsiteY111" fmla="*/ 1915886 h 2209800"/>
              <a:gd name="connsiteX112" fmla="*/ 1230086 w 1905000"/>
              <a:gd name="connsiteY112" fmla="*/ 1894114 h 2209800"/>
              <a:gd name="connsiteX113" fmla="*/ 1349829 w 1905000"/>
              <a:gd name="connsiteY113" fmla="*/ 1850571 h 2209800"/>
              <a:gd name="connsiteX114" fmla="*/ 1491343 w 1905000"/>
              <a:gd name="connsiteY114" fmla="*/ 1785257 h 2209800"/>
              <a:gd name="connsiteX115" fmla="*/ 1611086 w 1905000"/>
              <a:gd name="connsiteY115" fmla="*/ 1698171 h 2209800"/>
              <a:gd name="connsiteX116" fmla="*/ 1785257 w 1905000"/>
              <a:gd name="connsiteY116" fmla="*/ 1534886 h 2209800"/>
              <a:gd name="connsiteX117" fmla="*/ 1872343 w 1905000"/>
              <a:gd name="connsiteY117" fmla="*/ 1371600 h 2209800"/>
              <a:gd name="connsiteX118" fmla="*/ 1883229 w 1905000"/>
              <a:gd name="connsiteY118" fmla="*/ 1306286 h 2209800"/>
              <a:gd name="connsiteX119" fmla="*/ 1894114 w 1905000"/>
              <a:gd name="connsiteY119" fmla="*/ 1251857 h 2209800"/>
              <a:gd name="connsiteX120" fmla="*/ 1883229 w 1905000"/>
              <a:gd name="connsiteY120" fmla="*/ 1023257 h 2209800"/>
              <a:gd name="connsiteX121" fmla="*/ 1861457 w 1905000"/>
              <a:gd name="connsiteY121" fmla="*/ 990600 h 2209800"/>
              <a:gd name="connsiteX122" fmla="*/ 1807029 w 1905000"/>
              <a:gd name="connsiteY122" fmla="*/ 903514 h 2209800"/>
              <a:gd name="connsiteX123" fmla="*/ 1774372 w 1905000"/>
              <a:gd name="connsiteY123" fmla="*/ 881743 h 2209800"/>
              <a:gd name="connsiteX124" fmla="*/ 1687286 w 1905000"/>
              <a:gd name="connsiteY124" fmla="*/ 816428 h 2209800"/>
              <a:gd name="connsiteX125" fmla="*/ 1632857 w 1905000"/>
              <a:gd name="connsiteY125" fmla="*/ 794657 h 2209800"/>
              <a:gd name="connsiteX126" fmla="*/ 1589314 w 1905000"/>
              <a:gd name="connsiteY126" fmla="*/ 772886 h 2209800"/>
              <a:gd name="connsiteX127" fmla="*/ 1491343 w 1905000"/>
              <a:gd name="connsiteY127" fmla="*/ 740228 h 2209800"/>
              <a:gd name="connsiteX128" fmla="*/ 1393372 w 1905000"/>
              <a:gd name="connsiteY128" fmla="*/ 718457 h 2209800"/>
              <a:gd name="connsiteX129" fmla="*/ 1349829 w 1905000"/>
              <a:gd name="connsiteY129" fmla="*/ 707571 h 2209800"/>
              <a:gd name="connsiteX130" fmla="*/ 1143000 w 1905000"/>
              <a:gd name="connsiteY130" fmla="*/ 729343 h 2209800"/>
              <a:gd name="connsiteX131" fmla="*/ 1077686 w 1905000"/>
              <a:gd name="connsiteY131" fmla="*/ 783771 h 2209800"/>
              <a:gd name="connsiteX132" fmla="*/ 1001486 w 1905000"/>
              <a:gd name="connsiteY132" fmla="*/ 849086 h 2209800"/>
              <a:gd name="connsiteX133" fmla="*/ 979714 w 1905000"/>
              <a:gd name="connsiteY133" fmla="*/ 892628 h 2209800"/>
              <a:gd name="connsiteX134" fmla="*/ 881743 w 1905000"/>
              <a:gd name="connsiteY134" fmla="*/ 1012371 h 2209800"/>
              <a:gd name="connsiteX135" fmla="*/ 859972 w 1905000"/>
              <a:gd name="connsiteY135" fmla="*/ 1055914 h 2209800"/>
              <a:gd name="connsiteX136" fmla="*/ 849086 w 1905000"/>
              <a:gd name="connsiteY136" fmla="*/ 1088571 h 2209800"/>
              <a:gd name="connsiteX137" fmla="*/ 827314 w 1905000"/>
              <a:gd name="connsiteY137" fmla="*/ 1121228 h 2209800"/>
              <a:gd name="connsiteX138" fmla="*/ 816429 w 1905000"/>
              <a:gd name="connsiteY138" fmla="*/ 1153886 h 2209800"/>
              <a:gd name="connsiteX139" fmla="*/ 783772 w 1905000"/>
              <a:gd name="connsiteY139" fmla="*/ 1219200 h 2209800"/>
              <a:gd name="connsiteX140" fmla="*/ 805543 w 1905000"/>
              <a:gd name="connsiteY140" fmla="*/ 1589314 h 2209800"/>
              <a:gd name="connsiteX141" fmla="*/ 827314 w 1905000"/>
              <a:gd name="connsiteY141" fmla="*/ 1621971 h 2209800"/>
              <a:gd name="connsiteX142" fmla="*/ 903514 w 1905000"/>
              <a:gd name="connsiteY142" fmla="*/ 1698171 h 2209800"/>
              <a:gd name="connsiteX143" fmla="*/ 947057 w 1905000"/>
              <a:gd name="connsiteY143" fmla="*/ 1709057 h 2209800"/>
              <a:gd name="connsiteX144" fmla="*/ 1077686 w 1905000"/>
              <a:gd name="connsiteY144" fmla="*/ 1763486 h 2209800"/>
              <a:gd name="connsiteX145" fmla="*/ 1143000 w 1905000"/>
              <a:gd name="connsiteY145" fmla="*/ 1774371 h 2209800"/>
              <a:gd name="connsiteX146" fmla="*/ 1469572 w 1905000"/>
              <a:gd name="connsiteY146" fmla="*/ 1763486 h 2209800"/>
              <a:gd name="connsiteX147" fmla="*/ 1545772 w 1905000"/>
              <a:gd name="connsiteY147" fmla="*/ 1730828 h 2209800"/>
              <a:gd name="connsiteX148" fmla="*/ 1676400 w 1905000"/>
              <a:gd name="connsiteY148" fmla="*/ 1611086 h 2209800"/>
              <a:gd name="connsiteX149" fmla="*/ 1709057 w 1905000"/>
              <a:gd name="connsiteY149" fmla="*/ 1556657 h 2209800"/>
              <a:gd name="connsiteX150" fmla="*/ 1719943 w 1905000"/>
              <a:gd name="connsiteY150" fmla="*/ 1393371 h 2209800"/>
              <a:gd name="connsiteX151" fmla="*/ 1654629 w 1905000"/>
              <a:gd name="connsiteY151" fmla="*/ 1349828 h 2209800"/>
              <a:gd name="connsiteX152" fmla="*/ 1578429 w 1905000"/>
              <a:gd name="connsiteY152" fmla="*/ 1317171 h 2209800"/>
              <a:gd name="connsiteX153" fmla="*/ 1534886 w 1905000"/>
              <a:gd name="connsiteY153" fmla="*/ 1295400 h 2209800"/>
              <a:gd name="connsiteX154" fmla="*/ 1447800 w 1905000"/>
              <a:gd name="connsiteY154" fmla="*/ 1284514 h 2209800"/>
              <a:gd name="connsiteX155" fmla="*/ 1219200 w 1905000"/>
              <a:gd name="connsiteY155" fmla="*/ 1295400 h 2209800"/>
              <a:gd name="connsiteX156" fmla="*/ 1121229 w 1905000"/>
              <a:gd name="connsiteY156" fmla="*/ 1382486 h 2209800"/>
              <a:gd name="connsiteX157" fmla="*/ 1077686 w 1905000"/>
              <a:gd name="connsiteY157" fmla="*/ 1469571 h 2209800"/>
              <a:gd name="connsiteX158" fmla="*/ 1066800 w 1905000"/>
              <a:gd name="connsiteY158" fmla="*/ 1502228 h 2209800"/>
              <a:gd name="connsiteX159" fmla="*/ 1045029 w 1905000"/>
              <a:gd name="connsiteY159" fmla="*/ 1534886 h 2209800"/>
              <a:gd name="connsiteX160" fmla="*/ 1034143 w 1905000"/>
              <a:gd name="connsiteY160" fmla="*/ 1589314 h 2209800"/>
              <a:gd name="connsiteX161" fmla="*/ 1023257 w 1905000"/>
              <a:gd name="connsiteY161" fmla="*/ 1621971 h 2209800"/>
              <a:gd name="connsiteX162" fmla="*/ 1012372 w 1905000"/>
              <a:gd name="connsiteY162" fmla="*/ 1676400 h 2209800"/>
              <a:gd name="connsiteX163" fmla="*/ 1001486 w 1905000"/>
              <a:gd name="connsiteY163" fmla="*/ 1719943 h 2209800"/>
              <a:gd name="connsiteX164" fmla="*/ 1034143 w 1905000"/>
              <a:gd name="connsiteY164" fmla="*/ 2057400 h 2209800"/>
              <a:gd name="connsiteX165" fmla="*/ 1088572 w 1905000"/>
              <a:gd name="connsiteY165" fmla="*/ 2111828 h 2209800"/>
              <a:gd name="connsiteX166" fmla="*/ 1121229 w 1905000"/>
              <a:gd name="connsiteY166" fmla="*/ 2144486 h 2209800"/>
              <a:gd name="connsiteX167" fmla="*/ 1164772 w 1905000"/>
              <a:gd name="connsiteY167" fmla="*/ 2166257 h 2209800"/>
              <a:gd name="connsiteX168" fmla="*/ 1251857 w 1905000"/>
              <a:gd name="connsiteY168" fmla="*/ 2188028 h 2209800"/>
              <a:gd name="connsiteX169" fmla="*/ 1371600 w 1905000"/>
              <a:gd name="connsiteY169" fmla="*/ 2209800 h 2209800"/>
              <a:gd name="connsiteX170" fmla="*/ 1752600 w 1905000"/>
              <a:gd name="connsiteY170" fmla="*/ 2177143 h 2209800"/>
              <a:gd name="connsiteX171" fmla="*/ 1850572 w 1905000"/>
              <a:gd name="connsiteY171" fmla="*/ 2144486 h 2209800"/>
              <a:gd name="connsiteX172" fmla="*/ 1905000 w 1905000"/>
              <a:gd name="connsiteY172" fmla="*/ 2122714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1905000" h="2209800">
                <a:moveTo>
                  <a:pt x="1306286" y="620486"/>
                </a:moveTo>
                <a:cubicBezTo>
                  <a:pt x="1277257" y="609600"/>
                  <a:pt x="1250187" y="588828"/>
                  <a:pt x="1219200" y="587828"/>
                </a:cubicBezTo>
                <a:cubicBezTo>
                  <a:pt x="1194288" y="587024"/>
                  <a:pt x="1015854" y="586337"/>
                  <a:pt x="936172" y="620486"/>
                </a:cubicBezTo>
                <a:cubicBezTo>
                  <a:pt x="921257" y="626878"/>
                  <a:pt x="906718" y="634206"/>
                  <a:pt x="892629" y="642257"/>
                </a:cubicBezTo>
                <a:cubicBezTo>
                  <a:pt x="881270" y="648748"/>
                  <a:pt x="870188" y="655855"/>
                  <a:pt x="859972" y="664028"/>
                </a:cubicBezTo>
                <a:cubicBezTo>
                  <a:pt x="782416" y="726073"/>
                  <a:pt x="906056" y="640563"/>
                  <a:pt x="805543" y="707571"/>
                </a:cubicBezTo>
                <a:cubicBezTo>
                  <a:pt x="802708" y="713240"/>
                  <a:pt x="771885" y="769757"/>
                  <a:pt x="772886" y="783771"/>
                </a:cubicBezTo>
                <a:cubicBezTo>
                  <a:pt x="778928" y="868361"/>
                  <a:pt x="772984" y="893915"/>
                  <a:pt x="827314" y="936171"/>
                </a:cubicBezTo>
                <a:cubicBezTo>
                  <a:pt x="841321" y="947065"/>
                  <a:pt x="909419" y="993842"/>
                  <a:pt x="936172" y="1001486"/>
                </a:cubicBezTo>
                <a:cubicBezTo>
                  <a:pt x="971752" y="1011652"/>
                  <a:pt x="1045029" y="1023257"/>
                  <a:pt x="1045029" y="1023257"/>
                </a:cubicBezTo>
                <a:cubicBezTo>
                  <a:pt x="1157515" y="1012371"/>
                  <a:pt x="1272103" y="1014830"/>
                  <a:pt x="1382486" y="990600"/>
                </a:cubicBezTo>
                <a:cubicBezTo>
                  <a:pt x="1440164" y="977939"/>
                  <a:pt x="1505794" y="915278"/>
                  <a:pt x="1545772" y="870857"/>
                </a:cubicBezTo>
                <a:cubicBezTo>
                  <a:pt x="1561315" y="853587"/>
                  <a:pt x="1574800" y="834571"/>
                  <a:pt x="1589314" y="816428"/>
                </a:cubicBezTo>
                <a:cubicBezTo>
                  <a:pt x="1609101" y="757070"/>
                  <a:pt x="1623481" y="747884"/>
                  <a:pt x="1600200" y="685800"/>
                </a:cubicBezTo>
                <a:cubicBezTo>
                  <a:pt x="1594277" y="670005"/>
                  <a:pt x="1554974" y="650309"/>
                  <a:pt x="1545772" y="642257"/>
                </a:cubicBezTo>
                <a:cubicBezTo>
                  <a:pt x="1526462" y="625361"/>
                  <a:pt x="1514292" y="599302"/>
                  <a:pt x="1491343" y="587828"/>
                </a:cubicBezTo>
                <a:cubicBezTo>
                  <a:pt x="1440687" y="562501"/>
                  <a:pt x="1435034" y="561925"/>
                  <a:pt x="1382486" y="522514"/>
                </a:cubicBezTo>
                <a:cubicBezTo>
                  <a:pt x="1377529" y="518796"/>
                  <a:pt x="1318667" y="473392"/>
                  <a:pt x="1306286" y="468086"/>
                </a:cubicBezTo>
                <a:cubicBezTo>
                  <a:pt x="1292535" y="462193"/>
                  <a:pt x="1276936" y="461931"/>
                  <a:pt x="1262743" y="457200"/>
                </a:cubicBezTo>
                <a:cubicBezTo>
                  <a:pt x="1244205" y="451021"/>
                  <a:pt x="1226611" y="442289"/>
                  <a:pt x="1208314" y="435428"/>
                </a:cubicBezTo>
                <a:cubicBezTo>
                  <a:pt x="1197570" y="431399"/>
                  <a:pt x="1186543" y="428171"/>
                  <a:pt x="1175657" y="424543"/>
                </a:cubicBezTo>
                <a:cubicBezTo>
                  <a:pt x="1077686" y="428171"/>
                  <a:pt x="979578" y="429116"/>
                  <a:pt x="881743" y="435428"/>
                </a:cubicBezTo>
                <a:cubicBezTo>
                  <a:pt x="846365" y="437710"/>
                  <a:pt x="799877" y="463226"/>
                  <a:pt x="772886" y="478971"/>
                </a:cubicBezTo>
                <a:cubicBezTo>
                  <a:pt x="703556" y="519413"/>
                  <a:pt x="709077" y="521009"/>
                  <a:pt x="653143" y="576943"/>
                </a:cubicBezTo>
                <a:lnTo>
                  <a:pt x="609600" y="620486"/>
                </a:lnTo>
                <a:cubicBezTo>
                  <a:pt x="598714" y="631372"/>
                  <a:pt x="585482" y="640334"/>
                  <a:pt x="576943" y="653143"/>
                </a:cubicBezTo>
                <a:cubicBezTo>
                  <a:pt x="546633" y="698609"/>
                  <a:pt x="564423" y="676549"/>
                  <a:pt x="522514" y="718457"/>
                </a:cubicBezTo>
                <a:cubicBezTo>
                  <a:pt x="442084" y="879320"/>
                  <a:pt x="566991" y="635993"/>
                  <a:pt x="468086" y="805543"/>
                </a:cubicBezTo>
                <a:cubicBezTo>
                  <a:pt x="451733" y="833577"/>
                  <a:pt x="436596" y="862495"/>
                  <a:pt x="424543" y="892628"/>
                </a:cubicBezTo>
                <a:lnTo>
                  <a:pt x="381000" y="1001486"/>
                </a:lnTo>
                <a:cubicBezTo>
                  <a:pt x="373743" y="1019629"/>
                  <a:pt x="367968" y="1038437"/>
                  <a:pt x="359229" y="1055914"/>
                </a:cubicBezTo>
                <a:lnTo>
                  <a:pt x="337457" y="1099457"/>
                </a:lnTo>
                <a:cubicBezTo>
                  <a:pt x="310901" y="1205686"/>
                  <a:pt x="343337" y="1073004"/>
                  <a:pt x="315686" y="1197428"/>
                </a:cubicBezTo>
                <a:cubicBezTo>
                  <a:pt x="312440" y="1212033"/>
                  <a:pt x="308429" y="1226457"/>
                  <a:pt x="304800" y="1240971"/>
                </a:cubicBezTo>
                <a:cubicBezTo>
                  <a:pt x="308429" y="1302657"/>
                  <a:pt x="306520" y="1364919"/>
                  <a:pt x="315686" y="1426028"/>
                </a:cubicBezTo>
                <a:cubicBezTo>
                  <a:pt x="318165" y="1442552"/>
                  <a:pt x="360955" y="1483492"/>
                  <a:pt x="370114" y="1491343"/>
                </a:cubicBezTo>
                <a:cubicBezTo>
                  <a:pt x="383889" y="1503150"/>
                  <a:pt x="397430" y="1515886"/>
                  <a:pt x="413657" y="1524000"/>
                </a:cubicBezTo>
                <a:cubicBezTo>
                  <a:pt x="458442" y="1546392"/>
                  <a:pt x="538533" y="1569185"/>
                  <a:pt x="587829" y="1578428"/>
                </a:cubicBezTo>
                <a:cubicBezTo>
                  <a:pt x="616582" y="1583819"/>
                  <a:pt x="645886" y="1585685"/>
                  <a:pt x="674914" y="1589314"/>
                </a:cubicBezTo>
                <a:cubicBezTo>
                  <a:pt x="849086" y="1578428"/>
                  <a:pt x="1024068" y="1576660"/>
                  <a:pt x="1197429" y="1556657"/>
                </a:cubicBezTo>
                <a:cubicBezTo>
                  <a:pt x="1215452" y="1554577"/>
                  <a:pt x="1225334" y="1533199"/>
                  <a:pt x="1240972" y="1524000"/>
                </a:cubicBezTo>
                <a:cubicBezTo>
                  <a:pt x="1287150" y="1496836"/>
                  <a:pt x="1336933" y="1475999"/>
                  <a:pt x="1382486" y="1447800"/>
                </a:cubicBezTo>
                <a:cubicBezTo>
                  <a:pt x="1443454" y="1410058"/>
                  <a:pt x="1486977" y="1369073"/>
                  <a:pt x="1534886" y="1317171"/>
                </a:cubicBezTo>
                <a:cubicBezTo>
                  <a:pt x="1615777" y="1229539"/>
                  <a:pt x="1593336" y="1247257"/>
                  <a:pt x="1665514" y="1143000"/>
                </a:cubicBezTo>
                <a:cubicBezTo>
                  <a:pt x="1675841" y="1128083"/>
                  <a:pt x="1688837" y="1115015"/>
                  <a:pt x="1698172" y="1099457"/>
                </a:cubicBezTo>
                <a:cubicBezTo>
                  <a:pt x="1732443" y="1042338"/>
                  <a:pt x="1763366" y="983276"/>
                  <a:pt x="1796143" y="925286"/>
                </a:cubicBezTo>
                <a:cubicBezTo>
                  <a:pt x="1810538" y="899818"/>
                  <a:pt x="1839686" y="849086"/>
                  <a:pt x="1839686" y="849086"/>
                </a:cubicBezTo>
                <a:cubicBezTo>
                  <a:pt x="1846943" y="823686"/>
                  <a:pt x="1853103" y="797947"/>
                  <a:pt x="1861457" y="772886"/>
                </a:cubicBezTo>
                <a:cubicBezTo>
                  <a:pt x="1867636" y="754348"/>
                  <a:pt x="1878088" y="737309"/>
                  <a:pt x="1883229" y="718457"/>
                </a:cubicBezTo>
                <a:cubicBezTo>
                  <a:pt x="1889036" y="697163"/>
                  <a:pt x="1890486" y="674914"/>
                  <a:pt x="1894114" y="653143"/>
                </a:cubicBezTo>
                <a:cubicBezTo>
                  <a:pt x="1886857" y="602343"/>
                  <a:pt x="1884096" y="550695"/>
                  <a:pt x="1872343" y="500743"/>
                </a:cubicBezTo>
                <a:cubicBezTo>
                  <a:pt x="1869347" y="488008"/>
                  <a:pt x="1858176" y="478732"/>
                  <a:pt x="1850572" y="468086"/>
                </a:cubicBezTo>
                <a:cubicBezTo>
                  <a:pt x="1800919" y="398572"/>
                  <a:pt x="1838538" y="446886"/>
                  <a:pt x="1774372" y="391886"/>
                </a:cubicBezTo>
                <a:cubicBezTo>
                  <a:pt x="1762683" y="381867"/>
                  <a:pt x="1753541" y="369084"/>
                  <a:pt x="1741714" y="359228"/>
                </a:cubicBezTo>
                <a:cubicBezTo>
                  <a:pt x="1731663" y="350853"/>
                  <a:pt x="1720416" y="343948"/>
                  <a:pt x="1709057" y="337457"/>
                </a:cubicBezTo>
                <a:cubicBezTo>
                  <a:pt x="1681908" y="321943"/>
                  <a:pt x="1662059" y="312765"/>
                  <a:pt x="1632857" y="304800"/>
                </a:cubicBezTo>
                <a:cubicBezTo>
                  <a:pt x="1603990" y="296927"/>
                  <a:pt x="1545772" y="283028"/>
                  <a:pt x="1545772" y="283028"/>
                </a:cubicBezTo>
                <a:cubicBezTo>
                  <a:pt x="1342572" y="290285"/>
                  <a:pt x="1139036" y="291046"/>
                  <a:pt x="936172" y="304800"/>
                </a:cubicBezTo>
                <a:cubicBezTo>
                  <a:pt x="923119" y="305685"/>
                  <a:pt x="913292" y="317879"/>
                  <a:pt x="903514" y="326571"/>
                </a:cubicBezTo>
                <a:cubicBezTo>
                  <a:pt x="870126" y="356249"/>
                  <a:pt x="830303" y="395813"/>
                  <a:pt x="805543" y="435428"/>
                </a:cubicBezTo>
                <a:cubicBezTo>
                  <a:pt x="784933" y="468404"/>
                  <a:pt x="777878" y="497675"/>
                  <a:pt x="762000" y="533400"/>
                </a:cubicBezTo>
                <a:cubicBezTo>
                  <a:pt x="755409" y="548229"/>
                  <a:pt x="746256" y="561876"/>
                  <a:pt x="740229" y="576943"/>
                </a:cubicBezTo>
                <a:cubicBezTo>
                  <a:pt x="731706" y="598251"/>
                  <a:pt x="726980" y="620949"/>
                  <a:pt x="718457" y="642257"/>
                </a:cubicBezTo>
                <a:cubicBezTo>
                  <a:pt x="712430" y="657324"/>
                  <a:pt x="703277" y="670971"/>
                  <a:pt x="696686" y="685800"/>
                </a:cubicBezTo>
                <a:cubicBezTo>
                  <a:pt x="677811" y="728269"/>
                  <a:pt x="673181" y="741063"/>
                  <a:pt x="664029" y="783771"/>
                </a:cubicBezTo>
                <a:cubicBezTo>
                  <a:pt x="656276" y="819954"/>
                  <a:pt x="642257" y="892628"/>
                  <a:pt x="642257" y="892628"/>
                </a:cubicBezTo>
                <a:cubicBezTo>
                  <a:pt x="649514" y="990600"/>
                  <a:pt x="651045" y="1089165"/>
                  <a:pt x="664029" y="1186543"/>
                </a:cubicBezTo>
                <a:cubicBezTo>
                  <a:pt x="665758" y="1199511"/>
                  <a:pt x="678196" y="1208554"/>
                  <a:pt x="685800" y="1219200"/>
                </a:cubicBezTo>
                <a:cubicBezTo>
                  <a:pt x="729243" y="1280021"/>
                  <a:pt x="701291" y="1250787"/>
                  <a:pt x="762000" y="1284514"/>
                </a:cubicBezTo>
                <a:cubicBezTo>
                  <a:pt x="780496" y="1294789"/>
                  <a:pt x="797167" y="1308416"/>
                  <a:pt x="816429" y="1317171"/>
                </a:cubicBezTo>
                <a:cubicBezTo>
                  <a:pt x="874832" y="1343718"/>
                  <a:pt x="939417" y="1349076"/>
                  <a:pt x="1001486" y="1360714"/>
                </a:cubicBezTo>
                <a:cubicBezTo>
                  <a:pt x="1123235" y="1383542"/>
                  <a:pt x="983173" y="1359476"/>
                  <a:pt x="1121229" y="1382486"/>
                </a:cubicBezTo>
                <a:cubicBezTo>
                  <a:pt x="1230086" y="1375229"/>
                  <a:pt x="1340820" y="1382110"/>
                  <a:pt x="1447800" y="1360714"/>
                </a:cubicBezTo>
                <a:cubicBezTo>
                  <a:pt x="1489294" y="1352415"/>
                  <a:pt x="1524415" y="1322806"/>
                  <a:pt x="1556657" y="1295400"/>
                </a:cubicBezTo>
                <a:cubicBezTo>
                  <a:pt x="1619762" y="1241761"/>
                  <a:pt x="1680571" y="1163377"/>
                  <a:pt x="1719943" y="1088571"/>
                </a:cubicBezTo>
                <a:cubicBezTo>
                  <a:pt x="1740363" y="1049772"/>
                  <a:pt x="1756229" y="1008742"/>
                  <a:pt x="1774372" y="968828"/>
                </a:cubicBezTo>
                <a:cubicBezTo>
                  <a:pt x="1781629" y="932542"/>
                  <a:pt x="1789324" y="896341"/>
                  <a:pt x="1796143" y="859971"/>
                </a:cubicBezTo>
                <a:cubicBezTo>
                  <a:pt x="1800211" y="838277"/>
                  <a:pt x="1802961" y="816351"/>
                  <a:pt x="1807029" y="794657"/>
                </a:cubicBezTo>
                <a:cubicBezTo>
                  <a:pt x="1813848" y="758287"/>
                  <a:pt x="1822717" y="722301"/>
                  <a:pt x="1828800" y="685800"/>
                </a:cubicBezTo>
                <a:cubicBezTo>
                  <a:pt x="1833609" y="656943"/>
                  <a:pt x="1836057" y="627743"/>
                  <a:pt x="1839686" y="598714"/>
                </a:cubicBezTo>
                <a:cubicBezTo>
                  <a:pt x="1803980" y="414231"/>
                  <a:pt x="1851017" y="319686"/>
                  <a:pt x="1741714" y="228600"/>
                </a:cubicBezTo>
                <a:cubicBezTo>
                  <a:pt x="1709931" y="202114"/>
                  <a:pt x="1679219" y="173686"/>
                  <a:pt x="1643743" y="152400"/>
                </a:cubicBezTo>
                <a:lnTo>
                  <a:pt x="1534886" y="87086"/>
                </a:lnTo>
                <a:cubicBezTo>
                  <a:pt x="1483750" y="56404"/>
                  <a:pt x="1481587" y="51176"/>
                  <a:pt x="1426029" y="32657"/>
                </a:cubicBezTo>
                <a:cubicBezTo>
                  <a:pt x="1411836" y="27926"/>
                  <a:pt x="1397115" y="24906"/>
                  <a:pt x="1382486" y="21771"/>
                </a:cubicBezTo>
                <a:cubicBezTo>
                  <a:pt x="1346303" y="14018"/>
                  <a:pt x="1273629" y="0"/>
                  <a:pt x="1273629" y="0"/>
                </a:cubicBezTo>
                <a:cubicBezTo>
                  <a:pt x="1153886" y="3629"/>
                  <a:pt x="1033862" y="1926"/>
                  <a:pt x="914400" y="10886"/>
                </a:cubicBezTo>
                <a:cubicBezTo>
                  <a:pt x="888058" y="12862"/>
                  <a:pt x="863390" y="24702"/>
                  <a:pt x="838200" y="32657"/>
                </a:cubicBezTo>
                <a:cubicBezTo>
                  <a:pt x="677973" y="83255"/>
                  <a:pt x="737207" y="58419"/>
                  <a:pt x="598714" y="141514"/>
                </a:cubicBezTo>
                <a:cubicBezTo>
                  <a:pt x="580571" y="152400"/>
                  <a:pt x="559247" y="159210"/>
                  <a:pt x="544286" y="174171"/>
                </a:cubicBezTo>
                <a:lnTo>
                  <a:pt x="424543" y="293914"/>
                </a:lnTo>
                <a:cubicBezTo>
                  <a:pt x="413657" y="304800"/>
                  <a:pt x="400649" y="313914"/>
                  <a:pt x="391886" y="326571"/>
                </a:cubicBezTo>
                <a:cubicBezTo>
                  <a:pt x="359229" y="373743"/>
                  <a:pt x="329754" y="423285"/>
                  <a:pt x="293914" y="468086"/>
                </a:cubicBezTo>
                <a:cubicBezTo>
                  <a:pt x="251102" y="521601"/>
                  <a:pt x="236699" y="537580"/>
                  <a:pt x="195943" y="598714"/>
                </a:cubicBezTo>
                <a:cubicBezTo>
                  <a:pt x="121590" y="710243"/>
                  <a:pt x="209164" y="595797"/>
                  <a:pt x="119743" y="707571"/>
                </a:cubicBezTo>
                <a:cubicBezTo>
                  <a:pt x="112486" y="729343"/>
                  <a:pt x="107469" y="751994"/>
                  <a:pt x="97972" y="772886"/>
                </a:cubicBezTo>
                <a:cubicBezTo>
                  <a:pt x="89217" y="792148"/>
                  <a:pt x="73172" y="807669"/>
                  <a:pt x="65314" y="827314"/>
                </a:cubicBezTo>
                <a:cubicBezTo>
                  <a:pt x="58442" y="844493"/>
                  <a:pt x="59746" y="864021"/>
                  <a:pt x="54429" y="881743"/>
                </a:cubicBezTo>
                <a:cubicBezTo>
                  <a:pt x="48814" y="900459"/>
                  <a:pt x="38836" y="917633"/>
                  <a:pt x="32657" y="936171"/>
                </a:cubicBezTo>
                <a:cubicBezTo>
                  <a:pt x="27926" y="950364"/>
                  <a:pt x="24706" y="965044"/>
                  <a:pt x="21772" y="979714"/>
                </a:cubicBezTo>
                <a:cubicBezTo>
                  <a:pt x="9555" y="1040799"/>
                  <a:pt x="7263" y="1077637"/>
                  <a:pt x="0" y="1143000"/>
                </a:cubicBezTo>
                <a:cubicBezTo>
                  <a:pt x="3629" y="1244600"/>
                  <a:pt x="1950" y="1346529"/>
                  <a:pt x="10886" y="1447800"/>
                </a:cubicBezTo>
                <a:cubicBezTo>
                  <a:pt x="12903" y="1470660"/>
                  <a:pt x="19927" y="1494019"/>
                  <a:pt x="32657" y="1513114"/>
                </a:cubicBezTo>
                <a:lnTo>
                  <a:pt x="76200" y="1578428"/>
                </a:lnTo>
                <a:cubicBezTo>
                  <a:pt x="83457" y="1589314"/>
                  <a:pt x="87086" y="1603829"/>
                  <a:pt x="97972" y="1611086"/>
                </a:cubicBezTo>
                <a:cubicBezTo>
                  <a:pt x="186175" y="1669887"/>
                  <a:pt x="71089" y="1590081"/>
                  <a:pt x="163286" y="1665514"/>
                </a:cubicBezTo>
                <a:cubicBezTo>
                  <a:pt x="337988" y="1808451"/>
                  <a:pt x="184540" y="1684240"/>
                  <a:pt x="293914" y="1752600"/>
                </a:cubicBezTo>
                <a:cubicBezTo>
                  <a:pt x="309299" y="1762216"/>
                  <a:pt x="321786" y="1776115"/>
                  <a:pt x="337457" y="1785257"/>
                </a:cubicBezTo>
                <a:cubicBezTo>
                  <a:pt x="383348" y="1812027"/>
                  <a:pt x="429735" y="1832107"/>
                  <a:pt x="478972" y="1850571"/>
                </a:cubicBezTo>
                <a:cubicBezTo>
                  <a:pt x="489716" y="1854600"/>
                  <a:pt x="500885" y="1857428"/>
                  <a:pt x="511629" y="1861457"/>
                </a:cubicBezTo>
                <a:cubicBezTo>
                  <a:pt x="529925" y="1868318"/>
                  <a:pt x="547177" y="1878193"/>
                  <a:pt x="566057" y="1883228"/>
                </a:cubicBezTo>
                <a:cubicBezTo>
                  <a:pt x="609561" y="1894829"/>
                  <a:pt x="690304" y="1907565"/>
                  <a:pt x="740229" y="1915886"/>
                </a:cubicBezTo>
                <a:cubicBezTo>
                  <a:pt x="903515" y="1908629"/>
                  <a:pt x="1067103" y="1906415"/>
                  <a:pt x="1230086" y="1894114"/>
                </a:cubicBezTo>
                <a:cubicBezTo>
                  <a:pt x="1340528" y="1885779"/>
                  <a:pt x="1287613" y="1881679"/>
                  <a:pt x="1349829" y="1850571"/>
                </a:cubicBezTo>
                <a:cubicBezTo>
                  <a:pt x="1396297" y="1827337"/>
                  <a:pt x="1446467" y="1811435"/>
                  <a:pt x="1491343" y="1785257"/>
                </a:cubicBezTo>
                <a:cubicBezTo>
                  <a:pt x="1533974" y="1760389"/>
                  <a:pt x="1573171" y="1729767"/>
                  <a:pt x="1611086" y="1698171"/>
                </a:cubicBezTo>
                <a:cubicBezTo>
                  <a:pt x="1658874" y="1658348"/>
                  <a:pt x="1759477" y="1577853"/>
                  <a:pt x="1785257" y="1534886"/>
                </a:cubicBezTo>
                <a:cubicBezTo>
                  <a:pt x="1860625" y="1409272"/>
                  <a:pt x="1834856" y="1465318"/>
                  <a:pt x="1872343" y="1371600"/>
                </a:cubicBezTo>
                <a:cubicBezTo>
                  <a:pt x="1875972" y="1349829"/>
                  <a:pt x="1879281" y="1328002"/>
                  <a:pt x="1883229" y="1306286"/>
                </a:cubicBezTo>
                <a:cubicBezTo>
                  <a:pt x="1886539" y="1288082"/>
                  <a:pt x="1894114" y="1270359"/>
                  <a:pt x="1894114" y="1251857"/>
                </a:cubicBezTo>
                <a:cubicBezTo>
                  <a:pt x="1894114" y="1175571"/>
                  <a:pt x="1892691" y="1098954"/>
                  <a:pt x="1883229" y="1023257"/>
                </a:cubicBezTo>
                <a:cubicBezTo>
                  <a:pt x="1881606" y="1010275"/>
                  <a:pt x="1867948" y="1001959"/>
                  <a:pt x="1861457" y="990600"/>
                </a:cubicBezTo>
                <a:cubicBezTo>
                  <a:pt x="1838462" y="950358"/>
                  <a:pt x="1841720" y="938205"/>
                  <a:pt x="1807029" y="903514"/>
                </a:cubicBezTo>
                <a:cubicBezTo>
                  <a:pt x="1797778" y="894263"/>
                  <a:pt x="1784953" y="889438"/>
                  <a:pt x="1774372" y="881743"/>
                </a:cubicBezTo>
                <a:cubicBezTo>
                  <a:pt x="1745026" y="860401"/>
                  <a:pt x="1720977" y="829904"/>
                  <a:pt x="1687286" y="816428"/>
                </a:cubicBezTo>
                <a:cubicBezTo>
                  <a:pt x="1669143" y="809171"/>
                  <a:pt x="1650713" y="802593"/>
                  <a:pt x="1632857" y="794657"/>
                </a:cubicBezTo>
                <a:cubicBezTo>
                  <a:pt x="1618028" y="788067"/>
                  <a:pt x="1604460" y="778711"/>
                  <a:pt x="1589314" y="772886"/>
                </a:cubicBezTo>
                <a:cubicBezTo>
                  <a:pt x="1557185" y="760529"/>
                  <a:pt x="1524244" y="750352"/>
                  <a:pt x="1491343" y="740228"/>
                </a:cubicBezTo>
                <a:cubicBezTo>
                  <a:pt x="1456846" y="729614"/>
                  <a:pt x="1429085" y="726393"/>
                  <a:pt x="1393372" y="718457"/>
                </a:cubicBezTo>
                <a:cubicBezTo>
                  <a:pt x="1378767" y="715211"/>
                  <a:pt x="1364343" y="711200"/>
                  <a:pt x="1349829" y="707571"/>
                </a:cubicBezTo>
                <a:cubicBezTo>
                  <a:pt x="1280886" y="714828"/>
                  <a:pt x="1211206" y="716942"/>
                  <a:pt x="1143000" y="729343"/>
                </a:cubicBezTo>
                <a:cubicBezTo>
                  <a:pt x="1122642" y="733045"/>
                  <a:pt x="1090050" y="773174"/>
                  <a:pt x="1077686" y="783771"/>
                </a:cubicBezTo>
                <a:cubicBezTo>
                  <a:pt x="1050297" y="807247"/>
                  <a:pt x="1022814" y="819227"/>
                  <a:pt x="1001486" y="849086"/>
                </a:cubicBezTo>
                <a:cubicBezTo>
                  <a:pt x="992054" y="862291"/>
                  <a:pt x="988715" y="879126"/>
                  <a:pt x="979714" y="892628"/>
                </a:cubicBezTo>
                <a:cubicBezTo>
                  <a:pt x="930011" y="967182"/>
                  <a:pt x="929516" y="964598"/>
                  <a:pt x="881743" y="1012371"/>
                </a:cubicBezTo>
                <a:cubicBezTo>
                  <a:pt x="874486" y="1026885"/>
                  <a:pt x="866364" y="1040999"/>
                  <a:pt x="859972" y="1055914"/>
                </a:cubicBezTo>
                <a:cubicBezTo>
                  <a:pt x="855452" y="1066461"/>
                  <a:pt x="854218" y="1078308"/>
                  <a:pt x="849086" y="1088571"/>
                </a:cubicBezTo>
                <a:cubicBezTo>
                  <a:pt x="843235" y="1100273"/>
                  <a:pt x="834571" y="1110342"/>
                  <a:pt x="827314" y="1121228"/>
                </a:cubicBezTo>
                <a:cubicBezTo>
                  <a:pt x="823686" y="1132114"/>
                  <a:pt x="821561" y="1143623"/>
                  <a:pt x="816429" y="1153886"/>
                </a:cubicBezTo>
                <a:cubicBezTo>
                  <a:pt x="774223" y="1238298"/>
                  <a:pt x="811133" y="1137113"/>
                  <a:pt x="783772" y="1219200"/>
                </a:cubicBezTo>
                <a:cubicBezTo>
                  <a:pt x="791029" y="1342571"/>
                  <a:pt x="792260" y="1466445"/>
                  <a:pt x="805543" y="1589314"/>
                </a:cubicBezTo>
                <a:cubicBezTo>
                  <a:pt x="806949" y="1602321"/>
                  <a:pt x="818562" y="1612247"/>
                  <a:pt x="827314" y="1621971"/>
                </a:cubicBezTo>
                <a:cubicBezTo>
                  <a:pt x="851344" y="1648671"/>
                  <a:pt x="868666" y="1689459"/>
                  <a:pt x="903514" y="1698171"/>
                </a:cubicBezTo>
                <a:cubicBezTo>
                  <a:pt x="918028" y="1701800"/>
                  <a:pt x="933049" y="1703804"/>
                  <a:pt x="947057" y="1709057"/>
                </a:cubicBezTo>
                <a:cubicBezTo>
                  <a:pt x="1064567" y="1753123"/>
                  <a:pt x="887070" y="1709024"/>
                  <a:pt x="1077686" y="1763486"/>
                </a:cubicBezTo>
                <a:cubicBezTo>
                  <a:pt x="1098908" y="1769550"/>
                  <a:pt x="1121229" y="1770743"/>
                  <a:pt x="1143000" y="1774371"/>
                </a:cubicBezTo>
                <a:cubicBezTo>
                  <a:pt x="1251857" y="1770743"/>
                  <a:pt x="1361285" y="1775193"/>
                  <a:pt x="1469572" y="1763486"/>
                </a:cubicBezTo>
                <a:cubicBezTo>
                  <a:pt x="1497046" y="1760516"/>
                  <a:pt x="1522338" y="1745474"/>
                  <a:pt x="1545772" y="1730828"/>
                </a:cubicBezTo>
                <a:cubicBezTo>
                  <a:pt x="1613487" y="1688505"/>
                  <a:pt x="1638467" y="1667985"/>
                  <a:pt x="1676400" y="1611086"/>
                </a:cubicBezTo>
                <a:cubicBezTo>
                  <a:pt x="1688136" y="1593481"/>
                  <a:pt x="1698171" y="1574800"/>
                  <a:pt x="1709057" y="1556657"/>
                </a:cubicBezTo>
                <a:cubicBezTo>
                  <a:pt x="1719874" y="1513389"/>
                  <a:pt x="1749791" y="1440274"/>
                  <a:pt x="1719943" y="1393371"/>
                </a:cubicBezTo>
                <a:cubicBezTo>
                  <a:pt x="1705895" y="1371296"/>
                  <a:pt x="1678033" y="1361530"/>
                  <a:pt x="1654629" y="1349828"/>
                </a:cubicBezTo>
                <a:cubicBezTo>
                  <a:pt x="1510215" y="1277623"/>
                  <a:pt x="1690550" y="1365223"/>
                  <a:pt x="1578429" y="1317171"/>
                </a:cubicBezTo>
                <a:cubicBezTo>
                  <a:pt x="1563514" y="1310779"/>
                  <a:pt x="1550629" y="1299336"/>
                  <a:pt x="1534886" y="1295400"/>
                </a:cubicBezTo>
                <a:cubicBezTo>
                  <a:pt x="1506505" y="1288305"/>
                  <a:pt x="1476829" y="1288143"/>
                  <a:pt x="1447800" y="1284514"/>
                </a:cubicBezTo>
                <a:cubicBezTo>
                  <a:pt x="1371600" y="1288143"/>
                  <a:pt x="1294943" y="1286311"/>
                  <a:pt x="1219200" y="1295400"/>
                </a:cubicBezTo>
                <a:cubicBezTo>
                  <a:pt x="1175493" y="1300645"/>
                  <a:pt x="1142062" y="1355701"/>
                  <a:pt x="1121229" y="1382486"/>
                </a:cubicBezTo>
                <a:cubicBezTo>
                  <a:pt x="1095828" y="1415144"/>
                  <a:pt x="1093546" y="1427277"/>
                  <a:pt x="1077686" y="1469571"/>
                </a:cubicBezTo>
                <a:cubicBezTo>
                  <a:pt x="1073657" y="1480315"/>
                  <a:pt x="1071932" y="1491965"/>
                  <a:pt x="1066800" y="1502228"/>
                </a:cubicBezTo>
                <a:cubicBezTo>
                  <a:pt x="1060949" y="1513930"/>
                  <a:pt x="1052286" y="1524000"/>
                  <a:pt x="1045029" y="1534886"/>
                </a:cubicBezTo>
                <a:cubicBezTo>
                  <a:pt x="1041400" y="1553029"/>
                  <a:pt x="1038631" y="1571364"/>
                  <a:pt x="1034143" y="1589314"/>
                </a:cubicBezTo>
                <a:cubicBezTo>
                  <a:pt x="1031360" y="1600446"/>
                  <a:pt x="1026040" y="1610839"/>
                  <a:pt x="1023257" y="1621971"/>
                </a:cubicBezTo>
                <a:cubicBezTo>
                  <a:pt x="1018770" y="1639921"/>
                  <a:pt x="1016386" y="1658338"/>
                  <a:pt x="1012372" y="1676400"/>
                </a:cubicBezTo>
                <a:cubicBezTo>
                  <a:pt x="1009127" y="1691005"/>
                  <a:pt x="1005115" y="1705429"/>
                  <a:pt x="1001486" y="1719943"/>
                </a:cubicBezTo>
                <a:cubicBezTo>
                  <a:pt x="1012372" y="1832429"/>
                  <a:pt x="1017701" y="1945591"/>
                  <a:pt x="1034143" y="2057400"/>
                </a:cubicBezTo>
                <a:cubicBezTo>
                  <a:pt x="1038603" y="2087728"/>
                  <a:pt x="1069597" y="2096016"/>
                  <a:pt x="1088572" y="2111828"/>
                </a:cubicBezTo>
                <a:cubicBezTo>
                  <a:pt x="1100399" y="2121684"/>
                  <a:pt x="1108702" y="2135538"/>
                  <a:pt x="1121229" y="2144486"/>
                </a:cubicBezTo>
                <a:cubicBezTo>
                  <a:pt x="1134434" y="2153918"/>
                  <a:pt x="1149857" y="2159865"/>
                  <a:pt x="1164772" y="2166257"/>
                </a:cubicBezTo>
                <a:cubicBezTo>
                  <a:pt x="1192605" y="2178185"/>
                  <a:pt x="1222258" y="2182646"/>
                  <a:pt x="1251857" y="2188028"/>
                </a:cubicBezTo>
                <a:cubicBezTo>
                  <a:pt x="1404988" y="2215869"/>
                  <a:pt x="1237215" y="2182922"/>
                  <a:pt x="1371600" y="2209800"/>
                </a:cubicBezTo>
                <a:cubicBezTo>
                  <a:pt x="1498600" y="2198914"/>
                  <a:pt x="1626303" y="2194365"/>
                  <a:pt x="1752600" y="2177143"/>
                </a:cubicBezTo>
                <a:cubicBezTo>
                  <a:pt x="1786708" y="2172492"/>
                  <a:pt x="1818154" y="2156064"/>
                  <a:pt x="1850572" y="2144486"/>
                </a:cubicBezTo>
                <a:cubicBezTo>
                  <a:pt x="1868974" y="2137914"/>
                  <a:pt x="1905000" y="2122714"/>
                  <a:pt x="1905000" y="2122714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1603B2-0220-8540-B420-EF0781B7329A}"/>
              </a:ext>
            </a:extLst>
          </p:cNvPr>
          <p:cNvSpPr txBox="1"/>
          <p:nvPr/>
        </p:nvSpPr>
        <p:spPr>
          <a:xfrm>
            <a:off x="707571" y="5225143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input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29EF2F-C6E6-0F46-9E02-B09B09873F3D}"/>
              </a:ext>
            </a:extLst>
          </p:cNvPr>
          <p:cNvSpPr txBox="1"/>
          <p:nvPr/>
        </p:nvSpPr>
        <p:spPr>
          <a:xfrm>
            <a:off x="3940629" y="5324575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output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4891D2-98D5-6345-8396-56A63DB72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116" y="1027906"/>
            <a:ext cx="1155700" cy="1739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825A54-4836-9648-9D55-D212CBC52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773" y="2142895"/>
            <a:ext cx="2842079" cy="33663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516B70-690D-6B42-B4AB-3C38FDF12BE6}"/>
              </a:ext>
            </a:extLst>
          </p:cNvPr>
          <p:cNvSpPr txBox="1"/>
          <p:nvPr/>
        </p:nvSpPr>
        <p:spPr>
          <a:xfrm>
            <a:off x="8995997" y="5537249"/>
            <a:ext cx="29738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https://</a:t>
            </a:r>
            <a:r>
              <a:rPr lang="en-GB" sz="1000" dirty="0" err="1"/>
              <a:t>healthyrecipesblogs.com</a:t>
            </a:r>
            <a:r>
              <a:rPr lang="en-GB" sz="1000" dirty="0"/>
              <a:t>/gluten-free-waffles/</a:t>
            </a:r>
            <a:endParaRPr lang="en-NO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8FCA7E-66C4-2949-8A8E-E4705BDA29EF}"/>
              </a:ext>
            </a:extLst>
          </p:cNvPr>
          <p:cNvSpPr txBox="1"/>
          <p:nvPr/>
        </p:nvSpPr>
        <p:spPr>
          <a:xfrm>
            <a:off x="7333522" y="781160"/>
            <a:ext cx="33249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https://</a:t>
            </a:r>
            <a:r>
              <a:rPr lang="en-GB" sz="900" dirty="0" err="1"/>
              <a:t>www.ambitiouskitchen.com</a:t>
            </a:r>
            <a:r>
              <a:rPr lang="en-GB" sz="900" dirty="0"/>
              <a:t>/grandmas-buttermilk-waffles/</a:t>
            </a:r>
            <a:endParaRPr lang="en-NO" sz="900" dirty="0"/>
          </a:p>
        </p:txBody>
      </p:sp>
    </p:spTree>
    <p:extLst>
      <p:ext uri="{BB962C8B-B14F-4D97-AF65-F5344CB8AC3E}">
        <p14:creationId xmlns:p14="http://schemas.microsoft.com/office/powerpoint/2010/main" val="142459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D926D-024E-D642-9104-9EC753B1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</a:t>
            </a:r>
            <a:r>
              <a:rPr lang="en-NO" dirty="0"/>
              <a:t>hat is AI?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2A3298-E540-874C-8054-C96688434AA6}"/>
              </a:ext>
            </a:extLst>
          </p:cNvPr>
          <p:cNvSpPr txBox="1"/>
          <p:nvPr/>
        </p:nvSpPr>
        <p:spPr>
          <a:xfrm>
            <a:off x="413657" y="1491343"/>
            <a:ext cx="74784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cannot only consider the technical solution/technology itself: we need to consider the sociotechnical system around it – which is made of:</a:t>
            </a:r>
          </a:p>
          <a:p>
            <a:endParaRPr lang="en-US" dirty="0"/>
          </a:p>
          <a:p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people who have built it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people who feed it with data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people who use it (how, when, what </a:t>
            </a:r>
            <a:r>
              <a:rPr lang="en-US" dirty="0" err="1"/>
              <a:t>etc</a:t>
            </a:r>
            <a:r>
              <a:rPr lang="en-US" dirty="0"/>
              <a:t>)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people who decides how the system should be used and for what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people who are directly or indirectly affected by what the system does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more people….</a:t>
            </a:r>
          </a:p>
          <a:p>
            <a:pPr lvl="0"/>
            <a:endParaRPr lang="en-NO" dirty="0"/>
          </a:p>
          <a:p>
            <a:endParaRPr lang="en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F2DDE-E659-5B4B-BB93-149A0834E38D}"/>
              </a:ext>
            </a:extLst>
          </p:cNvPr>
          <p:cNvSpPr txBox="1"/>
          <p:nvPr/>
        </p:nvSpPr>
        <p:spPr>
          <a:xfrm>
            <a:off x="5181600" y="4738549"/>
            <a:ext cx="66729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study of AI – not as technological objects – but as a class of </a:t>
            </a:r>
            <a:r>
              <a:rPr lang="en-US" i="1" dirty="0"/>
              <a:t>actors</a:t>
            </a:r>
            <a:r>
              <a:rPr lang="en-US" dirty="0"/>
              <a:t> with particular behavioral patterns and ecology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needs an empirical approach (vs theoretical)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needs to consider the socio/organizational/institutional (…) environments/contexts in which AI operate.</a:t>
            </a:r>
            <a:endParaRPr lang="en-NO" dirty="0"/>
          </a:p>
          <a:p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CBEF47-F174-4C4D-A822-6558D8C20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527" y="4418707"/>
            <a:ext cx="1701592" cy="22629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95EFCD-0085-C743-8337-C44CA6A01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686" y="1359292"/>
            <a:ext cx="2951991" cy="31706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C3A0EE-9E79-0147-8907-209C4875257E}"/>
              </a:ext>
            </a:extLst>
          </p:cNvPr>
          <p:cNvSpPr txBox="1"/>
          <p:nvPr/>
        </p:nvSpPr>
        <p:spPr>
          <a:xfrm>
            <a:off x="8207828" y="4311083"/>
            <a:ext cx="39841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https://</a:t>
            </a:r>
            <a:r>
              <a:rPr lang="en-GB" sz="800" dirty="0" err="1"/>
              <a:t>www.dreamstime.com</a:t>
            </a:r>
            <a:r>
              <a:rPr lang="en-GB" sz="800" dirty="0"/>
              <a:t>/seamless-pattern-lots-diverse-people-image119265486</a:t>
            </a:r>
            <a:endParaRPr lang="en-NO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0E3E47-43D3-A349-BAA8-78B793E79C34}"/>
              </a:ext>
            </a:extLst>
          </p:cNvPr>
          <p:cNvSpPr txBox="1"/>
          <p:nvPr/>
        </p:nvSpPr>
        <p:spPr>
          <a:xfrm>
            <a:off x="4990119" y="6190590"/>
            <a:ext cx="7049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Rahwan</a:t>
            </a:r>
            <a:r>
              <a:rPr lang="en-GB" sz="1200" dirty="0"/>
              <a:t>, I., Cebrian, M., </a:t>
            </a:r>
            <a:r>
              <a:rPr lang="en-GB" sz="1200" dirty="0" err="1"/>
              <a:t>Obradovich</a:t>
            </a:r>
            <a:r>
              <a:rPr lang="en-GB" sz="1200" dirty="0"/>
              <a:t>, N., </a:t>
            </a:r>
            <a:r>
              <a:rPr lang="en-GB" sz="1200" dirty="0" err="1"/>
              <a:t>Bongard</a:t>
            </a:r>
            <a:r>
              <a:rPr lang="en-GB" sz="1200" dirty="0"/>
              <a:t>, J., </a:t>
            </a:r>
            <a:r>
              <a:rPr lang="en-GB" sz="1200" dirty="0" err="1"/>
              <a:t>Bonnefon</a:t>
            </a:r>
            <a:r>
              <a:rPr lang="en-GB" sz="1200" dirty="0"/>
              <a:t>, J. F., Breazeal, C., ... &amp; Jennings, N. R. (2019). Machine behaviour. </a:t>
            </a:r>
            <a:r>
              <a:rPr lang="en-GB" sz="1200" i="1" dirty="0"/>
              <a:t>Nature</a:t>
            </a:r>
            <a:r>
              <a:rPr lang="en-GB" sz="1200" dirty="0"/>
              <a:t>, </a:t>
            </a:r>
            <a:r>
              <a:rPr lang="en-GB" sz="1200" i="1" dirty="0"/>
              <a:t>568</a:t>
            </a:r>
            <a:r>
              <a:rPr lang="en-GB" sz="1200" dirty="0"/>
              <a:t>(7753), 477-486.</a:t>
            </a:r>
            <a:endParaRPr lang="en-NO" sz="1200" dirty="0"/>
          </a:p>
        </p:txBody>
      </p:sp>
    </p:spTree>
    <p:extLst>
      <p:ext uri="{BB962C8B-B14F-4D97-AF65-F5344CB8AC3E}">
        <p14:creationId xmlns:p14="http://schemas.microsoft.com/office/powerpoint/2010/main" val="3624474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987E-812D-3C4F-9A6D-134B221D1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AI is not intelligence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6917DF-ACED-4E48-8661-65A8C5851DAD}"/>
              </a:ext>
            </a:extLst>
          </p:cNvPr>
          <p:cNvSpPr txBox="1"/>
          <p:nvPr/>
        </p:nvSpPr>
        <p:spPr>
          <a:xfrm>
            <a:off x="587829" y="1611086"/>
            <a:ext cx="72937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Important to realize that AI is</a:t>
            </a:r>
            <a:r>
              <a:rPr lang="en-US" i="1" dirty="0"/>
              <a:t> not </a:t>
            </a:r>
            <a:r>
              <a:rPr lang="en-US" dirty="0"/>
              <a:t>intelligence</a:t>
            </a:r>
          </a:p>
          <a:p>
            <a:r>
              <a:rPr lang="en-US" dirty="0"/>
              <a:t> </a:t>
            </a:r>
            <a:endParaRPr lang="en-NO" dirty="0"/>
          </a:p>
          <a:p>
            <a:r>
              <a:rPr lang="en-US" dirty="0"/>
              <a:t>The AI solutions that are around at present can do well the following things: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identify patterns in data – in images, text, video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extrapolate those patterns to new data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take actions based on those patterns</a:t>
            </a:r>
            <a:endParaRPr lang="en-NO" dirty="0"/>
          </a:p>
          <a:p>
            <a:r>
              <a:rPr lang="en-US" dirty="0"/>
              <a:t>Ex of AI solution for medical image analysis.</a:t>
            </a:r>
            <a:endParaRPr lang="en-NO" dirty="0"/>
          </a:p>
          <a:p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AB23B2-BD8C-4649-8508-6638ED40E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72" y="3849527"/>
            <a:ext cx="1703970" cy="26316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2FCDE-6C88-1C4A-BA10-898D55B24720}"/>
              </a:ext>
            </a:extLst>
          </p:cNvPr>
          <p:cNvSpPr txBox="1"/>
          <p:nvPr/>
        </p:nvSpPr>
        <p:spPr>
          <a:xfrm>
            <a:off x="5529943" y="3243943"/>
            <a:ext cx="64116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AI solutions do NOT understand: the meaning of the pattern: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can identify cancer cells but cannot explain you what it is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it is based on identifying </a:t>
            </a:r>
            <a:r>
              <a:rPr lang="en-US" i="1" dirty="0"/>
              <a:t>patterns of pixels </a:t>
            </a:r>
            <a:r>
              <a:rPr lang="en-US" dirty="0"/>
              <a:t>in the picture not on the meaning of the images in the picture</a:t>
            </a:r>
            <a:endParaRPr lang="en-NO" dirty="0"/>
          </a:p>
          <a:p>
            <a:r>
              <a:rPr lang="en-US" dirty="0"/>
              <a:t> </a:t>
            </a:r>
            <a:endParaRPr lang="en-NO" dirty="0"/>
          </a:p>
          <a:p>
            <a:r>
              <a:rPr lang="en-US" dirty="0"/>
              <a:t>AI solutions cannot do (yet?)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common sense reasoning – understand context, and understand meaning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i="1" dirty="0"/>
              <a:t>learning from few examples</a:t>
            </a:r>
            <a:endParaRPr lang="en-NO" i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learning general concepts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combine learning and reasoning</a:t>
            </a:r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825101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95A91-F585-1848-8CC1-34E67DFAC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en-NO" dirty="0"/>
              <a:t>ccountability of Algorithms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B6D95A-47C5-3944-9400-0E04EF826585}"/>
              </a:ext>
            </a:extLst>
          </p:cNvPr>
          <p:cNvSpPr txBox="1"/>
          <p:nvPr/>
        </p:nvSpPr>
        <p:spPr>
          <a:xfrm>
            <a:off x="1295400" y="1611086"/>
            <a:ext cx="7304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we (or an organization or the public services) are using AI solutions who is responsible and accountable for its results (outputs) and implications?</a:t>
            </a:r>
            <a:r>
              <a:rPr lang="en-NO" dirty="0">
                <a:effectLst/>
              </a:rPr>
              <a:t> </a:t>
            </a:r>
            <a:endParaRPr lang="en-NO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06D590CE-BA6C-5E44-B9BF-F7610D48FDE4}"/>
              </a:ext>
            </a:extLst>
          </p:cNvPr>
          <p:cNvSpPr/>
          <p:nvPr/>
        </p:nvSpPr>
        <p:spPr>
          <a:xfrm>
            <a:off x="451756" y="1611086"/>
            <a:ext cx="772887" cy="74022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26CEAB-127A-5B44-BF5B-F50A8A32A71A}"/>
              </a:ext>
            </a:extLst>
          </p:cNvPr>
          <p:cNvSpPr txBox="1"/>
          <p:nvPr/>
        </p:nvSpPr>
        <p:spPr>
          <a:xfrm>
            <a:off x="451756" y="2936649"/>
            <a:ext cx="45556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Algorithms are ubiquitous – within organizations and toward costumers in general – algorithms determining or influencing decisions about:</a:t>
            </a:r>
          </a:p>
          <a:p>
            <a:r>
              <a:rPr lang="en-GB" dirty="0"/>
              <a:t>•	getting hired or promoted</a:t>
            </a:r>
          </a:p>
          <a:p>
            <a:r>
              <a:rPr lang="en-GB" dirty="0"/>
              <a:t>•	offered a loan or housing</a:t>
            </a:r>
          </a:p>
          <a:p>
            <a:r>
              <a:rPr lang="en-GB" dirty="0"/>
              <a:t>•	advertising</a:t>
            </a:r>
          </a:p>
          <a:p>
            <a:r>
              <a:rPr lang="en-GB" dirty="0"/>
              <a:t>•	etc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7BA01A-F30E-5544-927C-0D2ABE3A0C8A}"/>
              </a:ext>
            </a:extLst>
          </p:cNvPr>
          <p:cNvSpPr txBox="1"/>
          <p:nvPr/>
        </p:nvSpPr>
        <p:spPr>
          <a:xfrm>
            <a:off x="5736771" y="3429000"/>
            <a:ext cx="61698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What happens when there are mistakes?</a:t>
            </a:r>
          </a:p>
          <a:p>
            <a:r>
              <a:rPr lang="en-GB" dirty="0"/>
              <a:t>What happens when mistakes are due to bias in the data feeds?</a:t>
            </a:r>
          </a:p>
          <a:p>
            <a:r>
              <a:rPr lang="en-GB" dirty="0"/>
              <a:t>What happens when mistakes cannot be explained?</a:t>
            </a:r>
          </a:p>
          <a:p>
            <a:r>
              <a:rPr lang="en-GB" dirty="0"/>
              <a:t>When mistakes are not detected?</a:t>
            </a:r>
            <a:endParaRPr lang="en-NO" dirty="0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54F4D40E-17D4-EE49-B655-A5BFB8A55A68}"/>
              </a:ext>
            </a:extLst>
          </p:cNvPr>
          <p:cNvSpPr/>
          <p:nvPr/>
        </p:nvSpPr>
        <p:spPr>
          <a:xfrm>
            <a:off x="5116286" y="2936649"/>
            <a:ext cx="391885" cy="2386465"/>
          </a:xfrm>
          <a:prstGeom prst="rightBracket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E94079-B418-1241-8236-85CC86DCA726}"/>
              </a:ext>
            </a:extLst>
          </p:cNvPr>
          <p:cNvSpPr txBox="1"/>
          <p:nvPr/>
        </p:nvSpPr>
        <p:spPr>
          <a:xfrm>
            <a:off x="6945086" y="5015547"/>
            <a:ext cx="49615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r>
              <a:rPr lang="en-NO" dirty="0"/>
              <a:t>lgorithms are </a:t>
            </a:r>
            <a:r>
              <a:rPr lang="en-NO" i="1" dirty="0"/>
              <a:t>not neutral</a:t>
            </a:r>
          </a:p>
          <a:p>
            <a:r>
              <a:rPr lang="en-GB" dirty="0"/>
              <a:t>if algorithms preclude individuals from taking responsibility within a decision (because of their complexity, their opacity) – then who is responsible?</a:t>
            </a:r>
            <a:endParaRPr lang="en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E1946D-5341-7D4E-987A-88FF0C7559B4}"/>
              </a:ext>
            </a:extLst>
          </p:cNvPr>
          <p:cNvSpPr txBox="1"/>
          <p:nvPr/>
        </p:nvSpPr>
        <p:spPr>
          <a:xfrm>
            <a:off x="285398" y="5721310"/>
            <a:ext cx="5644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Martin, K. (2019). Ethical implications and accountability of algorithms. </a:t>
            </a:r>
            <a:r>
              <a:rPr lang="en-GB" i="1" dirty="0"/>
              <a:t>Journal of Business Ethics</a:t>
            </a:r>
            <a:r>
              <a:rPr lang="en-GB" dirty="0"/>
              <a:t>, </a:t>
            </a:r>
            <a:r>
              <a:rPr lang="en-GB" i="1" dirty="0"/>
              <a:t>160</a:t>
            </a:r>
            <a:r>
              <a:rPr lang="en-GB" dirty="0"/>
              <a:t>(4), 835-850.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370712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C5F5E-55D1-3949-8D7B-38C3C136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Accountability and transparency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65D9E-862B-1249-81B5-71E0B9FF7CF0}"/>
              </a:ext>
            </a:extLst>
          </p:cNvPr>
          <p:cNvSpPr txBox="1"/>
          <p:nvPr/>
        </p:nvSpPr>
        <p:spPr>
          <a:xfrm>
            <a:off x="838200" y="1611086"/>
            <a:ext cx="7560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norm is ‘full opacity’</a:t>
            </a:r>
            <a:endParaRPr lang="en-NO" dirty="0"/>
          </a:p>
          <a:p>
            <a:r>
              <a:rPr lang="en-US" dirty="0"/>
              <a:t>Q: would transparency contribute to restoring accountability for such systems?</a:t>
            </a:r>
            <a:endParaRPr lang="en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E04154-958C-DC48-B9D0-E1B3115DFCC5}"/>
              </a:ext>
            </a:extLst>
          </p:cNvPr>
          <p:cNvSpPr txBox="1"/>
          <p:nvPr/>
        </p:nvSpPr>
        <p:spPr>
          <a:xfrm>
            <a:off x="2623457" y="3059668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</a:t>
            </a:r>
            <a:r>
              <a:rPr lang="en-NO" dirty="0"/>
              <a:t>ull opacity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69EEB9-851E-FF47-B8BA-FC5CBEDFD101}"/>
              </a:ext>
            </a:extLst>
          </p:cNvPr>
          <p:cNvSpPr txBox="1"/>
          <p:nvPr/>
        </p:nvSpPr>
        <p:spPr>
          <a:xfrm>
            <a:off x="6324599" y="3059668"/>
            <a:ext cx="1794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</a:t>
            </a:r>
            <a:r>
              <a:rPr lang="en-NO" dirty="0"/>
              <a:t>ull transparency</a:t>
            </a:r>
          </a:p>
        </p:txBody>
      </p:sp>
      <p:sp>
        <p:nvSpPr>
          <p:cNvPr id="7" name="Left-right Arrow 6">
            <a:extLst>
              <a:ext uri="{FF2B5EF4-FFF2-40B4-BE49-F238E27FC236}">
                <a16:creationId xmlns:a16="http://schemas.microsoft.com/office/drawing/2014/main" id="{C8E01EA2-A869-4547-BE81-A2ECD25146D9}"/>
              </a:ext>
            </a:extLst>
          </p:cNvPr>
          <p:cNvSpPr/>
          <p:nvPr/>
        </p:nvSpPr>
        <p:spPr>
          <a:xfrm>
            <a:off x="4082143" y="3152001"/>
            <a:ext cx="2013857" cy="184666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860CDB-542E-0C40-A8CD-233995E1D1FA}"/>
              </a:ext>
            </a:extLst>
          </p:cNvPr>
          <p:cNvSpPr txBox="1"/>
          <p:nvPr/>
        </p:nvSpPr>
        <p:spPr>
          <a:xfrm>
            <a:off x="6324599" y="3701142"/>
            <a:ext cx="52414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What are the </a:t>
            </a:r>
            <a:r>
              <a:rPr lang="en-US" i="1" dirty="0"/>
              <a:t>risks</a:t>
            </a:r>
            <a:r>
              <a:rPr lang="en-US" dirty="0"/>
              <a:t> of full transparency?</a:t>
            </a:r>
            <a:endParaRPr lang="en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Loss of privacy</a:t>
            </a:r>
            <a:endParaRPr lang="en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Disclosure of algorithms can lead to ‘gaming the system’</a:t>
            </a:r>
            <a:endParaRPr lang="en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Loss of competitive advantage</a:t>
            </a:r>
            <a:endParaRPr lang="en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Limited ‘answerability’ anyway</a:t>
            </a:r>
            <a:endParaRPr lang="en-NO" sz="2400" dirty="0"/>
          </a:p>
          <a:p>
            <a:endParaRPr lang="en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4947D-ED37-2649-B6BC-857743E31290}"/>
              </a:ext>
            </a:extLst>
          </p:cNvPr>
          <p:cNvSpPr txBox="1"/>
          <p:nvPr/>
        </p:nvSpPr>
        <p:spPr>
          <a:xfrm>
            <a:off x="783772" y="4716804"/>
            <a:ext cx="49530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Rather than transparent – algorithmic decisions should become ‘understandable’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Interpreted ex-post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Interpretable ex-ante</a:t>
            </a:r>
            <a:endParaRPr lang="en-NO" dirty="0"/>
          </a:p>
          <a:p>
            <a:r>
              <a:rPr lang="en-US" dirty="0"/>
              <a:t>From transparency to interpretability of AI.</a:t>
            </a:r>
            <a:endParaRPr lang="en-NO" dirty="0"/>
          </a:p>
          <a:p>
            <a:endParaRPr lang="en-NO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D1FFEEEA-F1DB-9747-B9CD-4D932A3D1C94}"/>
              </a:ext>
            </a:extLst>
          </p:cNvPr>
          <p:cNvSpPr/>
          <p:nvPr/>
        </p:nvSpPr>
        <p:spPr>
          <a:xfrm>
            <a:off x="250371" y="2296886"/>
            <a:ext cx="435429" cy="3135085"/>
          </a:xfrm>
          <a:custGeom>
            <a:avLst/>
            <a:gdLst>
              <a:gd name="connsiteX0" fmla="*/ 435429 w 435429"/>
              <a:gd name="connsiteY0" fmla="*/ 0 h 3135085"/>
              <a:gd name="connsiteX1" fmla="*/ 359229 w 435429"/>
              <a:gd name="connsiteY1" fmla="*/ 76200 h 3135085"/>
              <a:gd name="connsiteX2" fmla="*/ 326572 w 435429"/>
              <a:gd name="connsiteY2" fmla="*/ 97971 h 3135085"/>
              <a:gd name="connsiteX3" fmla="*/ 283029 w 435429"/>
              <a:gd name="connsiteY3" fmla="*/ 163285 h 3135085"/>
              <a:gd name="connsiteX4" fmla="*/ 250372 w 435429"/>
              <a:gd name="connsiteY4" fmla="*/ 206828 h 3135085"/>
              <a:gd name="connsiteX5" fmla="*/ 195943 w 435429"/>
              <a:gd name="connsiteY5" fmla="*/ 337457 h 3135085"/>
              <a:gd name="connsiteX6" fmla="*/ 152400 w 435429"/>
              <a:gd name="connsiteY6" fmla="*/ 413657 h 3135085"/>
              <a:gd name="connsiteX7" fmla="*/ 119743 w 435429"/>
              <a:gd name="connsiteY7" fmla="*/ 511628 h 3135085"/>
              <a:gd name="connsiteX8" fmla="*/ 108858 w 435429"/>
              <a:gd name="connsiteY8" fmla="*/ 555171 h 3135085"/>
              <a:gd name="connsiteX9" fmla="*/ 87086 w 435429"/>
              <a:gd name="connsiteY9" fmla="*/ 598714 h 3135085"/>
              <a:gd name="connsiteX10" fmla="*/ 76200 w 435429"/>
              <a:gd name="connsiteY10" fmla="*/ 642257 h 3135085"/>
              <a:gd name="connsiteX11" fmla="*/ 65315 w 435429"/>
              <a:gd name="connsiteY11" fmla="*/ 674914 h 3135085"/>
              <a:gd name="connsiteX12" fmla="*/ 54429 w 435429"/>
              <a:gd name="connsiteY12" fmla="*/ 718457 h 3135085"/>
              <a:gd name="connsiteX13" fmla="*/ 32658 w 435429"/>
              <a:gd name="connsiteY13" fmla="*/ 772885 h 3135085"/>
              <a:gd name="connsiteX14" fmla="*/ 21772 w 435429"/>
              <a:gd name="connsiteY14" fmla="*/ 838200 h 3135085"/>
              <a:gd name="connsiteX15" fmla="*/ 10886 w 435429"/>
              <a:gd name="connsiteY15" fmla="*/ 881743 h 3135085"/>
              <a:gd name="connsiteX16" fmla="*/ 0 w 435429"/>
              <a:gd name="connsiteY16" fmla="*/ 1012371 h 3135085"/>
              <a:gd name="connsiteX17" fmla="*/ 10886 w 435429"/>
              <a:gd name="connsiteY17" fmla="*/ 1480457 h 3135085"/>
              <a:gd name="connsiteX18" fmla="*/ 32658 w 435429"/>
              <a:gd name="connsiteY18" fmla="*/ 1861457 h 3135085"/>
              <a:gd name="connsiteX19" fmla="*/ 43543 w 435429"/>
              <a:gd name="connsiteY19" fmla="*/ 1959428 h 3135085"/>
              <a:gd name="connsiteX20" fmla="*/ 54429 w 435429"/>
              <a:gd name="connsiteY20" fmla="*/ 2090057 h 3135085"/>
              <a:gd name="connsiteX21" fmla="*/ 65315 w 435429"/>
              <a:gd name="connsiteY21" fmla="*/ 2144485 h 3135085"/>
              <a:gd name="connsiteX22" fmla="*/ 87086 w 435429"/>
              <a:gd name="connsiteY22" fmla="*/ 2351314 h 3135085"/>
              <a:gd name="connsiteX23" fmla="*/ 108858 w 435429"/>
              <a:gd name="connsiteY23" fmla="*/ 2873828 h 3135085"/>
              <a:gd name="connsiteX24" fmla="*/ 130629 w 435429"/>
              <a:gd name="connsiteY24" fmla="*/ 2993571 h 3135085"/>
              <a:gd name="connsiteX25" fmla="*/ 163286 w 435429"/>
              <a:gd name="connsiteY25" fmla="*/ 3058885 h 3135085"/>
              <a:gd name="connsiteX26" fmla="*/ 239486 w 435429"/>
              <a:gd name="connsiteY26" fmla="*/ 3102428 h 3135085"/>
              <a:gd name="connsiteX27" fmla="*/ 304800 w 435429"/>
              <a:gd name="connsiteY27" fmla="*/ 3124200 h 3135085"/>
              <a:gd name="connsiteX28" fmla="*/ 337458 w 435429"/>
              <a:gd name="connsiteY28" fmla="*/ 3135085 h 3135085"/>
              <a:gd name="connsiteX29" fmla="*/ 381000 w 435429"/>
              <a:gd name="connsiteY29" fmla="*/ 3124200 h 313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5429" h="3135085">
                <a:moveTo>
                  <a:pt x="435429" y="0"/>
                </a:moveTo>
                <a:cubicBezTo>
                  <a:pt x="410029" y="25400"/>
                  <a:pt x="385929" y="52170"/>
                  <a:pt x="359229" y="76200"/>
                </a:cubicBezTo>
                <a:cubicBezTo>
                  <a:pt x="349505" y="84952"/>
                  <a:pt x="335187" y="88125"/>
                  <a:pt x="326572" y="97971"/>
                </a:cubicBezTo>
                <a:cubicBezTo>
                  <a:pt x="309342" y="117663"/>
                  <a:pt x="298034" y="141849"/>
                  <a:pt x="283029" y="163285"/>
                </a:cubicBezTo>
                <a:cubicBezTo>
                  <a:pt x="272625" y="178148"/>
                  <a:pt x="261258" y="192314"/>
                  <a:pt x="250372" y="206828"/>
                </a:cubicBezTo>
                <a:cubicBezTo>
                  <a:pt x="231614" y="281858"/>
                  <a:pt x="246177" y="236988"/>
                  <a:pt x="195943" y="337457"/>
                </a:cubicBezTo>
                <a:cubicBezTo>
                  <a:pt x="168319" y="392704"/>
                  <a:pt x="183175" y="367496"/>
                  <a:pt x="152400" y="413657"/>
                </a:cubicBezTo>
                <a:cubicBezTo>
                  <a:pt x="128545" y="532939"/>
                  <a:pt x="158374" y="408611"/>
                  <a:pt x="119743" y="511628"/>
                </a:cubicBezTo>
                <a:cubicBezTo>
                  <a:pt x="114490" y="525636"/>
                  <a:pt x="114111" y="541163"/>
                  <a:pt x="108858" y="555171"/>
                </a:cubicBezTo>
                <a:cubicBezTo>
                  <a:pt x="103160" y="570365"/>
                  <a:pt x="92784" y="583520"/>
                  <a:pt x="87086" y="598714"/>
                </a:cubicBezTo>
                <a:cubicBezTo>
                  <a:pt x="81833" y="612722"/>
                  <a:pt x="80310" y="627872"/>
                  <a:pt x="76200" y="642257"/>
                </a:cubicBezTo>
                <a:cubicBezTo>
                  <a:pt x="73048" y="653290"/>
                  <a:pt x="68467" y="663881"/>
                  <a:pt x="65315" y="674914"/>
                </a:cubicBezTo>
                <a:cubicBezTo>
                  <a:pt x="61205" y="689299"/>
                  <a:pt x="59160" y="704264"/>
                  <a:pt x="54429" y="718457"/>
                </a:cubicBezTo>
                <a:cubicBezTo>
                  <a:pt x="48250" y="736994"/>
                  <a:pt x="39915" y="754742"/>
                  <a:pt x="32658" y="772885"/>
                </a:cubicBezTo>
                <a:cubicBezTo>
                  <a:pt x="29029" y="794657"/>
                  <a:pt x="26101" y="816557"/>
                  <a:pt x="21772" y="838200"/>
                </a:cubicBezTo>
                <a:cubicBezTo>
                  <a:pt x="18838" y="852871"/>
                  <a:pt x="12742" y="866897"/>
                  <a:pt x="10886" y="881743"/>
                </a:cubicBezTo>
                <a:cubicBezTo>
                  <a:pt x="5466" y="925099"/>
                  <a:pt x="3629" y="968828"/>
                  <a:pt x="0" y="1012371"/>
                </a:cubicBezTo>
                <a:cubicBezTo>
                  <a:pt x="3629" y="1168400"/>
                  <a:pt x="5854" y="1324467"/>
                  <a:pt x="10886" y="1480457"/>
                </a:cubicBezTo>
                <a:cubicBezTo>
                  <a:pt x="12374" y="1526581"/>
                  <a:pt x="27960" y="1802735"/>
                  <a:pt x="32658" y="1861457"/>
                </a:cubicBezTo>
                <a:cubicBezTo>
                  <a:pt x="35278" y="1894210"/>
                  <a:pt x="40428" y="1926718"/>
                  <a:pt x="43543" y="1959428"/>
                </a:cubicBezTo>
                <a:cubicBezTo>
                  <a:pt x="47686" y="2002925"/>
                  <a:pt x="49324" y="2046662"/>
                  <a:pt x="54429" y="2090057"/>
                </a:cubicBezTo>
                <a:cubicBezTo>
                  <a:pt x="56591" y="2108432"/>
                  <a:pt x="62698" y="2126169"/>
                  <a:pt x="65315" y="2144485"/>
                </a:cubicBezTo>
                <a:cubicBezTo>
                  <a:pt x="70282" y="2179253"/>
                  <a:pt x="83968" y="2320131"/>
                  <a:pt x="87086" y="2351314"/>
                </a:cubicBezTo>
                <a:cubicBezTo>
                  <a:pt x="95915" y="2713303"/>
                  <a:pt x="77388" y="2669270"/>
                  <a:pt x="108858" y="2873828"/>
                </a:cubicBezTo>
                <a:cubicBezTo>
                  <a:pt x="112742" y="2899076"/>
                  <a:pt x="123832" y="2966385"/>
                  <a:pt x="130629" y="2993571"/>
                </a:cubicBezTo>
                <a:cubicBezTo>
                  <a:pt x="136531" y="3017180"/>
                  <a:pt x="145549" y="3041148"/>
                  <a:pt x="163286" y="3058885"/>
                </a:cubicBezTo>
                <a:cubicBezTo>
                  <a:pt x="176380" y="3071979"/>
                  <a:pt x="225253" y="3096735"/>
                  <a:pt x="239486" y="3102428"/>
                </a:cubicBezTo>
                <a:cubicBezTo>
                  <a:pt x="260794" y="3110951"/>
                  <a:pt x="283029" y="3116943"/>
                  <a:pt x="304800" y="3124200"/>
                </a:cubicBezTo>
                <a:lnTo>
                  <a:pt x="337458" y="3135085"/>
                </a:lnTo>
                <a:cubicBezTo>
                  <a:pt x="373557" y="3123053"/>
                  <a:pt x="358641" y="3124200"/>
                  <a:pt x="381000" y="3124200"/>
                </a:cubicBez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15BB640-4914-7D4B-93A0-5D6FA9DF8221}"/>
              </a:ext>
            </a:extLst>
          </p:cNvPr>
          <p:cNvSpPr/>
          <p:nvPr/>
        </p:nvSpPr>
        <p:spPr>
          <a:xfrm>
            <a:off x="2140059" y="4648200"/>
            <a:ext cx="1952970" cy="859971"/>
          </a:xfrm>
          <a:custGeom>
            <a:avLst/>
            <a:gdLst>
              <a:gd name="connsiteX0" fmla="*/ 1952970 w 1952970"/>
              <a:gd name="connsiteY0" fmla="*/ 674914 h 859971"/>
              <a:gd name="connsiteX1" fmla="*/ 1876770 w 1952970"/>
              <a:gd name="connsiteY1" fmla="*/ 609600 h 859971"/>
              <a:gd name="connsiteX2" fmla="*/ 1844112 w 1952970"/>
              <a:gd name="connsiteY2" fmla="*/ 598714 h 859971"/>
              <a:gd name="connsiteX3" fmla="*/ 1800570 w 1952970"/>
              <a:gd name="connsiteY3" fmla="*/ 576943 h 859971"/>
              <a:gd name="connsiteX4" fmla="*/ 1691712 w 1952970"/>
              <a:gd name="connsiteY4" fmla="*/ 533400 h 859971"/>
              <a:gd name="connsiteX5" fmla="*/ 1659055 w 1952970"/>
              <a:gd name="connsiteY5" fmla="*/ 522514 h 859971"/>
              <a:gd name="connsiteX6" fmla="*/ 1604627 w 1952970"/>
              <a:gd name="connsiteY6" fmla="*/ 500743 h 859971"/>
              <a:gd name="connsiteX7" fmla="*/ 1561084 w 1952970"/>
              <a:gd name="connsiteY7" fmla="*/ 489857 h 859971"/>
              <a:gd name="connsiteX8" fmla="*/ 1517541 w 1952970"/>
              <a:gd name="connsiteY8" fmla="*/ 468086 h 859971"/>
              <a:gd name="connsiteX9" fmla="*/ 1484884 w 1952970"/>
              <a:gd name="connsiteY9" fmla="*/ 457200 h 859971"/>
              <a:gd name="connsiteX10" fmla="*/ 1376027 w 1952970"/>
              <a:gd name="connsiteY10" fmla="*/ 424543 h 859971"/>
              <a:gd name="connsiteX11" fmla="*/ 1288941 w 1952970"/>
              <a:gd name="connsiteY11" fmla="*/ 391886 h 859971"/>
              <a:gd name="connsiteX12" fmla="*/ 1180084 w 1952970"/>
              <a:gd name="connsiteY12" fmla="*/ 359229 h 859971"/>
              <a:gd name="connsiteX13" fmla="*/ 1071227 w 1952970"/>
              <a:gd name="connsiteY13" fmla="*/ 337457 h 859971"/>
              <a:gd name="connsiteX14" fmla="*/ 984141 w 1952970"/>
              <a:gd name="connsiteY14" fmla="*/ 315686 h 859971"/>
              <a:gd name="connsiteX15" fmla="*/ 886170 w 1952970"/>
              <a:gd name="connsiteY15" fmla="*/ 304800 h 859971"/>
              <a:gd name="connsiteX16" fmla="*/ 820855 w 1952970"/>
              <a:gd name="connsiteY16" fmla="*/ 293914 h 859971"/>
              <a:gd name="connsiteX17" fmla="*/ 657570 w 1952970"/>
              <a:gd name="connsiteY17" fmla="*/ 283029 h 859971"/>
              <a:gd name="connsiteX18" fmla="*/ 341884 w 1952970"/>
              <a:gd name="connsiteY18" fmla="*/ 293914 h 859971"/>
              <a:gd name="connsiteX19" fmla="*/ 309227 w 1952970"/>
              <a:gd name="connsiteY19" fmla="*/ 304800 h 859971"/>
              <a:gd name="connsiteX20" fmla="*/ 265684 w 1952970"/>
              <a:gd name="connsiteY20" fmla="*/ 315686 h 859971"/>
              <a:gd name="connsiteX21" fmla="*/ 200370 w 1952970"/>
              <a:gd name="connsiteY21" fmla="*/ 348343 h 859971"/>
              <a:gd name="connsiteX22" fmla="*/ 167712 w 1952970"/>
              <a:gd name="connsiteY22" fmla="*/ 370114 h 859971"/>
              <a:gd name="connsiteX23" fmla="*/ 69741 w 1952970"/>
              <a:gd name="connsiteY23" fmla="*/ 424543 h 859971"/>
              <a:gd name="connsiteX24" fmla="*/ 15312 w 1952970"/>
              <a:gd name="connsiteY24" fmla="*/ 478971 h 859971"/>
              <a:gd name="connsiteX25" fmla="*/ 15312 w 1952970"/>
              <a:gd name="connsiteY25" fmla="*/ 620486 h 859971"/>
              <a:gd name="connsiteX26" fmla="*/ 37084 w 1952970"/>
              <a:gd name="connsiteY26" fmla="*/ 653143 h 859971"/>
              <a:gd name="connsiteX27" fmla="*/ 69741 w 1952970"/>
              <a:gd name="connsiteY27" fmla="*/ 664029 h 859971"/>
              <a:gd name="connsiteX28" fmla="*/ 145941 w 1952970"/>
              <a:gd name="connsiteY28" fmla="*/ 707571 h 859971"/>
              <a:gd name="connsiteX29" fmla="*/ 233027 w 1952970"/>
              <a:gd name="connsiteY29" fmla="*/ 740229 h 859971"/>
              <a:gd name="connsiteX30" fmla="*/ 276570 w 1952970"/>
              <a:gd name="connsiteY30" fmla="*/ 751114 h 859971"/>
              <a:gd name="connsiteX31" fmla="*/ 309227 w 1952970"/>
              <a:gd name="connsiteY31" fmla="*/ 762000 h 859971"/>
              <a:gd name="connsiteX32" fmla="*/ 374541 w 1952970"/>
              <a:gd name="connsiteY32" fmla="*/ 772886 h 859971"/>
              <a:gd name="connsiteX33" fmla="*/ 418084 w 1952970"/>
              <a:gd name="connsiteY33" fmla="*/ 783771 h 859971"/>
              <a:gd name="connsiteX34" fmla="*/ 483398 w 1952970"/>
              <a:gd name="connsiteY34" fmla="*/ 805543 h 859971"/>
              <a:gd name="connsiteX35" fmla="*/ 570484 w 1952970"/>
              <a:gd name="connsiteY35" fmla="*/ 816429 h 859971"/>
              <a:gd name="connsiteX36" fmla="*/ 614027 w 1952970"/>
              <a:gd name="connsiteY36" fmla="*/ 827314 h 859971"/>
              <a:gd name="connsiteX37" fmla="*/ 690227 w 1952970"/>
              <a:gd name="connsiteY37" fmla="*/ 838200 h 859971"/>
              <a:gd name="connsiteX38" fmla="*/ 864398 w 1952970"/>
              <a:gd name="connsiteY38" fmla="*/ 859971 h 859971"/>
              <a:gd name="connsiteX39" fmla="*/ 1517541 w 1952970"/>
              <a:gd name="connsiteY39" fmla="*/ 849086 h 859971"/>
              <a:gd name="connsiteX40" fmla="*/ 1550198 w 1952970"/>
              <a:gd name="connsiteY40" fmla="*/ 838200 h 859971"/>
              <a:gd name="connsiteX41" fmla="*/ 1680827 w 1952970"/>
              <a:gd name="connsiteY41" fmla="*/ 805543 h 859971"/>
              <a:gd name="connsiteX42" fmla="*/ 1713484 w 1952970"/>
              <a:gd name="connsiteY42" fmla="*/ 783771 h 859971"/>
              <a:gd name="connsiteX43" fmla="*/ 1757027 w 1952970"/>
              <a:gd name="connsiteY43" fmla="*/ 762000 h 859971"/>
              <a:gd name="connsiteX44" fmla="*/ 1822341 w 1952970"/>
              <a:gd name="connsiteY44" fmla="*/ 696686 h 859971"/>
              <a:gd name="connsiteX45" fmla="*/ 1854998 w 1952970"/>
              <a:gd name="connsiteY45" fmla="*/ 664029 h 859971"/>
              <a:gd name="connsiteX46" fmla="*/ 1865884 w 1952970"/>
              <a:gd name="connsiteY46" fmla="*/ 631371 h 859971"/>
              <a:gd name="connsiteX47" fmla="*/ 1854998 w 1952970"/>
              <a:gd name="connsiteY47" fmla="*/ 446314 h 859971"/>
              <a:gd name="connsiteX48" fmla="*/ 1833227 w 1952970"/>
              <a:gd name="connsiteY48" fmla="*/ 402771 h 859971"/>
              <a:gd name="connsiteX49" fmla="*/ 1757027 w 1952970"/>
              <a:gd name="connsiteY49" fmla="*/ 293914 h 859971"/>
              <a:gd name="connsiteX50" fmla="*/ 1713484 w 1952970"/>
              <a:gd name="connsiteY50" fmla="*/ 250371 h 859971"/>
              <a:gd name="connsiteX51" fmla="*/ 1691712 w 1952970"/>
              <a:gd name="connsiteY51" fmla="*/ 228600 h 859971"/>
              <a:gd name="connsiteX52" fmla="*/ 1626398 w 1952970"/>
              <a:gd name="connsiteY52" fmla="*/ 185057 h 859971"/>
              <a:gd name="connsiteX53" fmla="*/ 1582855 w 1952970"/>
              <a:gd name="connsiteY53" fmla="*/ 163286 h 859971"/>
              <a:gd name="connsiteX54" fmla="*/ 1550198 w 1952970"/>
              <a:gd name="connsiteY54" fmla="*/ 141514 h 859971"/>
              <a:gd name="connsiteX55" fmla="*/ 1397798 w 1952970"/>
              <a:gd name="connsiteY55" fmla="*/ 76200 h 859971"/>
              <a:gd name="connsiteX56" fmla="*/ 1125655 w 1952970"/>
              <a:gd name="connsiteY56" fmla="*/ 10886 h 859971"/>
              <a:gd name="connsiteX57" fmla="*/ 951484 w 1952970"/>
              <a:gd name="connsiteY57" fmla="*/ 0 h 859971"/>
              <a:gd name="connsiteX58" fmla="*/ 37084 w 1952970"/>
              <a:gd name="connsiteY58" fmla="*/ 21771 h 85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952970" h="859971">
                <a:moveTo>
                  <a:pt x="1952970" y="674914"/>
                </a:moveTo>
                <a:cubicBezTo>
                  <a:pt x="1927570" y="653143"/>
                  <a:pt x="1904176" y="628784"/>
                  <a:pt x="1876770" y="609600"/>
                </a:cubicBezTo>
                <a:cubicBezTo>
                  <a:pt x="1867369" y="603020"/>
                  <a:pt x="1854659" y="603234"/>
                  <a:pt x="1844112" y="598714"/>
                </a:cubicBezTo>
                <a:cubicBezTo>
                  <a:pt x="1829197" y="592322"/>
                  <a:pt x="1815485" y="583335"/>
                  <a:pt x="1800570" y="576943"/>
                </a:cubicBezTo>
                <a:cubicBezTo>
                  <a:pt x="1764649" y="561548"/>
                  <a:pt x="1728788" y="545759"/>
                  <a:pt x="1691712" y="533400"/>
                </a:cubicBezTo>
                <a:cubicBezTo>
                  <a:pt x="1680826" y="529771"/>
                  <a:pt x="1669799" y="526543"/>
                  <a:pt x="1659055" y="522514"/>
                </a:cubicBezTo>
                <a:cubicBezTo>
                  <a:pt x="1640759" y="515653"/>
                  <a:pt x="1623164" y="506922"/>
                  <a:pt x="1604627" y="500743"/>
                </a:cubicBezTo>
                <a:cubicBezTo>
                  <a:pt x="1590434" y="496012"/>
                  <a:pt x="1575092" y="495110"/>
                  <a:pt x="1561084" y="489857"/>
                </a:cubicBezTo>
                <a:cubicBezTo>
                  <a:pt x="1545890" y="484159"/>
                  <a:pt x="1532456" y="474478"/>
                  <a:pt x="1517541" y="468086"/>
                </a:cubicBezTo>
                <a:cubicBezTo>
                  <a:pt x="1506994" y="463566"/>
                  <a:pt x="1495628" y="461229"/>
                  <a:pt x="1484884" y="457200"/>
                </a:cubicBezTo>
                <a:cubicBezTo>
                  <a:pt x="1403049" y="426512"/>
                  <a:pt x="1459299" y="441198"/>
                  <a:pt x="1376027" y="424543"/>
                </a:cubicBezTo>
                <a:cubicBezTo>
                  <a:pt x="1303022" y="388040"/>
                  <a:pt x="1363053" y="414119"/>
                  <a:pt x="1288941" y="391886"/>
                </a:cubicBezTo>
                <a:cubicBezTo>
                  <a:pt x="1220545" y="371367"/>
                  <a:pt x="1238648" y="371778"/>
                  <a:pt x="1180084" y="359229"/>
                </a:cubicBezTo>
                <a:cubicBezTo>
                  <a:pt x="1143901" y="351476"/>
                  <a:pt x="1107126" y="346432"/>
                  <a:pt x="1071227" y="337457"/>
                </a:cubicBezTo>
                <a:cubicBezTo>
                  <a:pt x="1042198" y="330200"/>
                  <a:pt x="1013880" y="318990"/>
                  <a:pt x="984141" y="315686"/>
                </a:cubicBezTo>
                <a:cubicBezTo>
                  <a:pt x="951484" y="312057"/>
                  <a:pt x="918740" y="309143"/>
                  <a:pt x="886170" y="304800"/>
                </a:cubicBezTo>
                <a:cubicBezTo>
                  <a:pt x="864292" y="301883"/>
                  <a:pt x="842828" y="296007"/>
                  <a:pt x="820855" y="293914"/>
                </a:cubicBezTo>
                <a:cubicBezTo>
                  <a:pt x="766552" y="288742"/>
                  <a:pt x="711998" y="286657"/>
                  <a:pt x="657570" y="283029"/>
                </a:cubicBezTo>
                <a:cubicBezTo>
                  <a:pt x="552341" y="286657"/>
                  <a:pt x="446970" y="287346"/>
                  <a:pt x="341884" y="293914"/>
                </a:cubicBezTo>
                <a:cubicBezTo>
                  <a:pt x="330432" y="294630"/>
                  <a:pt x="320260" y="301648"/>
                  <a:pt x="309227" y="304800"/>
                </a:cubicBezTo>
                <a:cubicBezTo>
                  <a:pt x="294842" y="308910"/>
                  <a:pt x="280198" y="312057"/>
                  <a:pt x="265684" y="315686"/>
                </a:cubicBezTo>
                <a:cubicBezTo>
                  <a:pt x="172099" y="378075"/>
                  <a:pt x="290503" y="303277"/>
                  <a:pt x="200370" y="348343"/>
                </a:cubicBezTo>
                <a:cubicBezTo>
                  <a:pt x="188668" y="354194"/>
                  <a:pt x="179414" y="364263"/>
                  <a:pt x="167712" y="370114"/>
                </a:cubicBezTo>
                <a:cubicBezTo>
                  <a:pt x="112958" y="397490"/>
                  <a:pt x="138385" y="355900"/>
                  <a:pt x="69741" y="424543"/>
                </a:cubicBezTo>
                <a:lnTo>
                  <a:pt x="15312" y="478971"/>
                </a:lnTo>
                <a:cubicBezTo>
                  <a:pt x="-4179" y="537450"/>
                  <a:pt x="-6009" y="528096"/>
                  <a:pt x="15312" y="620486"/>
                </a:cubicBezTo>
                <a:cubicBezTo>
                  <a:pt x="18254" y="633234"/>
                  <a:pt x="26868" y="644970"/>
                  <a:pt x="37084" y="653143"/>
                </a:cubicBezTo>
                <a:cubicBezTo>
                  <a:pt x="46044" y="660311"/>
                  <a:pt x="59478" y="658897"/>
                  <a:pt x="69741" y="664029"/>
                </a:cubicBezTo>
                <a:cubicBezTo>
                  <a:pt x="209836" y="734076"/>
                  <a:pt x="-25818" y="631234"/>
                  <a:pt x="145941" y="707571"/>
                </a:cubicBezTo>
                <a:cubicBezTo>
                  <a:pt x="166642" y="716771"/>
                  <a:pt x="207894" y="733048"/>
                  <a:pt x="233027" y="740229"/>
                </a:cubicBezTo>
                <a:cubicBezTo>
                  <a:pt x="247412" y="744339"/>
                  <a:pt x="262185" y="747004"/>
                  <a:pt x="276570" y="751114"/>
                </a:cubicBezTo>
                <a:cubicBezTo>
                  <a:pt x="287603" y="754266"/>
                  <a:pt x="298026" y="759511"/>
                  <a:pt x="309227" y="762000"/>
                </a:cubicBezTo>
                <a:cubicBezTo>
                  <a:pt x="330773" y="766788"/>
                  <a:pt x="352898" y="768557"/>
                  <a:pt x="374541" y="772886"/>
                </a:cubicBezTo>
                <a:cubicBezTo>
                  <a:pt x="389211" y="775820"/>
                  <a:pt x="403754" y="779472"/>
                  <a:pt x="418084" y="783771"/>
                </a:cubicBezTo>
                <a:cubicBezTo>
                  <a:pt x="440065" y="790365"/>
                  <a:pt x="460626" y="802696"/>
                  <a:pt x="483398" y="805543"/>
                </a:cubicBezTo>
                <a:cubicBezTo>
                  <a:pt x="512427" y="809172"/>
                  <a:pt x="541627" y="811620"/>
                  <a:pt x="570484" y="816429"/>
                </a:cubicBezTo>
                <a:cubicBezTo>
                  <a:pt x="585241" y="818889"/>
                  <a:pt x="599307" y="824638"/>
                  <a:pt x="614027" y="827314"/>
                </a:cubicBezTo>
                <a:cubicBezTo>
                  <a:pt x="639271" y="831904"/>
                  <a:pt x="664785" y="834881"/>
                  <a:pt x="690227" y="838200"/>
                </a:cubicBezTo>
                <a:lnTo>
                  <a:pt x="864398" y="859971"/>
                </a:lnTo>
                <a:lnTo>
                  <a:pt x="1517541" y="849086"/>
                </a:lnTo>
                <a:cubicBezTo>
                  <a:pt x="1529010" y="848722"/>
                  <a:pt x="1539207" y="841497"/>
                  <a:pt x="1550198" y="838200"/>
                </a:cubicBezTo>
                <a:cubicBezTo>
                  <a:pt x="1630756" y="814033"/>
                  <a:pt x="1609903" y="819728"/>
                  <a:pt x="1680827" y="805543"/>
                </a:cubicBezTo>
                <a:cubicBezTo>
                  <a:pt x="1691713" y="798286"/>
                  <a:pt x="1702125" y="790262"/>
                  <a:pt x="1713484" y="783771"/>
                </a:cubicBezTo>
                <a:cubicBezTo>
                  <a:pt x="1727573" y="775720"/>
                  <a:pt x="1744355" y="772137"/>
                  <a:pt x="1757027" y="762000"/>
                </a:cubicBezTo>
                <a:cubicBezTo>
                  <a:pt x="1781069" y="742766"/>
                  <a:pt x="1800570" y="718457"/>
                  <a:pt x="1822341" y="696686"/>
                </a:cubicBezTo>
                <a:lnTo>
                  <a:pt x="1854998" y="664029"/>
                </a:lnTo>
                <a:cubicBezTo>
                  <a:pt x="1858627" y="653143"/>
                  <a:pt x="1865884" y="642846"/>
                  <a:pt x="1865884" y="631371"/>
                </a:cubicBezTo>
                <a:cubicBezTo>
                  <a:pt x="1865884" y="569579"/>
                  <a:pt x="1863737" y="507485"/>
                  <a:pt x="1854998" y="446314"/>
                </a:cubicBezTo>
                <a:cubicBezTo>
                  <a:pt x="1852703" y="430250"/>
                  <a:pt x="1841108" y="416956"/>
                  <a:pt x="1833227" y="402771"/>
                </a:cubicBezTo>
                <a:cubicBezTo>
                  <a:pt x="1807001" y="355564"/>
                  <a:pt x="1793598" y="335056"/>
                  <a:pt x="1757027" y="293914"/>
                </a:cubicBezTo>
                <a:cubicBezTo>
                  <a:pt x="1743390" y="278572"/>
                  <a:pt x="1727998" y="264885"/>
                  <a:pt x="1713484" y="250371"/>
                </a:cubicBezTo>
                <a:cubicBezTo>
                  <a:pt x="1706227" y="243114"/>
                  <a:pt x="1700892" y="233190"/>
                  <a:pt x="1691712" y="228600"/>
                </a:cubicBezTo>
                <a:cubicBezTo>
                  <a:pt x="1533856" y="149672"/>
                  <a:pt x="1726140" y="251551"/>
                  <a:pt x="1626398" y="185057"/>
                </a:cubicBezTo>
                <a:cubicBezTo>
                  <a:pt x="1612896" y="176056"/>
                  <a:pt x="1596944" y="171337"/>
                  <a:pt x="1582855" y="163286"/>
                </a:cubicBezTo>
                <a:cubicBezTo>
                  <a:pt x="1571496" y="156795"/>
                  <a:pt x="1561684" y="147779"/>
                  <a:pt x="1550198" y="141514"/>
                </a:cubicBezTo>
                <a:cubicBezTo>
                  <a:pt x="1495201" y="111516"/>
                  <a:pt x="1456697" y="91400"/>
                  <a:pt x="1397798" y="76200"/>
                </a:cubicBezTo>
                <a:cubicBezTo>
                  <a:pt x="1307467" y="52889"/>
                  <a:pt x="1218764" y="16705"/>
                  <a:pt x="1125655" y="10886"/>
                </a:cubicBezTo>
                <a:lnTo>
                  <a:pt x="951484" y="0"/>
                </a:lnTo>
                <a:lnTo>
                  <a:pt x="37084" y="21771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0A5FEA-0683-C940-889E-B2187310F07F}"/>
              </a:ext>
            </a:extLst>
          </p:cNvPr>
          <p:cNvSpPr txBox="1"/>
          <p:nvPr/>
        </p:nvSpPr>
        <p:spPr>
          <a:xfrm>
            <a:off x="6096000" y="5732467"/>
            <a:ext cx="5862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De </a:t>
            </a:r>
            <a:r>
              <a:rPr lang="en-GB" sz="1200" dirty="0" err="1"/>
              <a:t>Laat</a:t>
            </a:r>
            <a:r>
              <a:rPr lang="en-GB" sz="1200" dirty="0"/>
              <a:t>, P. B. (2018). Algorithmic decision-making based on machine learning from Big Data: Can transparency restore accountability?. </a:t>
            </a:r>
            <a:r>
              <a:rPr lang="en-GB" sz="1200" i="1" dirty="0"/>
              <a:t>Philosophy &amp; technology</a:t>
            </a:r>
            <a:r>
              <a:rPr lang="en-GB" sz="1200" dirty="0"/>
              <a:t>, </a:t>
            </a:r>
            <a:r>
              <a:rPr lang="en-GB" sz="1200" i="1" dirty="0"/>
              <a:t>31</a:t>
            </a:r>
            <a:r>
              <a:rPr lang="en-GB" sz="1200" dirty="0"/>
              <a:t>(4), 525-541.</a:t>
            </a:r>
            <a:endParaRPr lang="en-NO" sz="1200" dirty="0"/>
          </a:p>
        </p:txBody>
      </p:sp>
    </p:spTree>
    <p:extLst>
      <p:ext uri="{BB962C8B-B14F-4D97-AF65-F5344CB8AC3E}">
        <p14:creationId xmlns:p14="http://schemas.microsoft.com/office/powerpoint/2010/main" val="2594027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689B2-EC16-9F47-89F5-603462969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</a:t>
            </a:r>
            <a:r>
              <a:rPr lang="en-NO" dirty="0"/>
              <a:t>he black-box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B8EA1-C4EC-2445-99A3-C2389CBABC5A}"/>
              </a:ext>
            </a:extLst>
          </p:cNvPr>
          <p:cNvSpPr txBox="1"/>
          <p:nvPr/>
        </p:nvSpPr>
        <p:spPr>
          <a:xfrm>
            <a:off x="5584373" y="2090056"/>
            <a:ext cx="6172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Complexity and opacity – what are the causes?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Increasing complexity of AI agents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Imperfections in data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Source </a:t>
            </a:r>
            <a:r>
              <a:rPr lang="en-US" dirty="0" err="1"/>
              <a:t>code+model</a:t>
            </a:r>
            <a:r>
              <a:rPr lang="en-US" dirty="0"/>
              <a:t> </a:t>
            </a:r>
            <a:r>
              <a:rPr lang="en-US" dirty="0" err="1"/>
              <a:t>structures+data</a:t>
            </a:r>
            <a:r>
              <a:rPr lang="en-US" dirty="0"/>
              <a:t> for training the system are often proprietary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Even if available they are often insufficient to predict with precision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Difficult to estimate the effects of algorithms on </a:t>
            </a:r>
            <a:r>
              <a:rPr lang="en-US" dirty="0" err="1"/>
              <a:t>inidviduals</a:t>
            </a:r>
            <a:r>
              <a:rPr lang="en-US" dirty="0"/>
              <a:t> and society</a:t>
            </a:r>
            <a:endParaRPr lang="en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Algorithmic bias</a:t>
            </a:r>
            <a:endParaRPr lang="en-NO" dirty="0"/>
          </a:p>
          <a:p>
            <a:endParaRPr lang="en-NO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AFBB25D2-D181-484D-BFE4-D7506E9B348D}"/>
              </a:ext>
            </a:extLst>
          </p:cNvPr>
          <p:cNvSpPr/>
          <p:nvPr/>
        </p:nvSpPr>
        <p:spPr>
          <a:xfrm>
            <a:off x="838200" y="2803071"/>
            <a:ext cx="1251858" cy="74022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5B3C641B-4959-E541-A867-F57B0239AC86}"/>
              </a:ext>
            </a:extLst>
          </p:cNvPr>
          <p:cNvSpPr/>
          <p:nvPr/>
        </p:nvSpPr>
        <p:spPr>
          <a:xfrm>
            <a:off x="3755571" y="2803070"/>
            <a:ext cx="1251858" cy="74022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1809121-C6AD-2D40-A05C-E575B42FEDCB}"/>
              </a:ext>
            </a:extLst>
          </p:cNvPr>
          <p:cNvSpPr/>
          <p:nvPr/>
        </p:nvSpPr>
        <p:spPr>
          <a:xfrm>
            <a:off x="1839686" y="2324100"/>
            <a:ext cx="1905000" cy="2209800"/>
          </a:xfrm>
          <a:custGeom>
            <a:avLst/>
            <a:gdLst>
              <a:gd name="connsiteX0" fmla="*/ 1306286 w 1905000"/>
              <a:gd name="connsiteY0" fmla="*/ 620486 h 2209800"/>
              <a:gd name="connsiteX1" fmla="*/ 1219200 w 1905000"/>
              <a:gd name="connsiteY1" fmla="*/ 587828 h 2209800"/>
              <a:gd name="connsiteX2" fmla="*/ 936172 w 1905000"/>
              <a:gd name="connsiteY2" fmla="*/ 620486 h 2209800"/>
              <a:gd name="connsiteX3" fmla="*/ 892629 w 1905000"/>
              <a:gd name="connsiteY3" fmla="*/ 642257 h 2209800"/>
              <a:gd name="connsiteX4" fmla="*/ 859972 w 1905000"/>
              <a:gd name="connsiteY4" fmla="*/ 664028 h 2209800"/>
              <a:gd name="connsiteX5" fmla="*/ 805543 w 1905000"/>
              <a:gd name="connsiteY5" fmla="*/ 707571 h 2209800"/>
              <a:gd name="connsiteX6" fmla="*/ 772886 w 1905000"/>
              <a:gd name="connsiteY6" fmla="*/ 783771 h 2209800"/>
              <a:gd name="connsiteX7" fmla="*/ 827314 w 1905000"/>
              <a:gd name="connsiteY7" fmla="*/ 936171 h 2209800"/>
              <a:gd name="connsiteX8" fmla="*/ 936172 w 1905000"/>
              <a:gd name="connsiteY8" fmla="*/ 1001486 h 2209800"/>
              <a:gd name="connsiteX9" fmla="*/ 1045029 w 1905000"/>
              <a:gd name="connsiteY9" fmla="*/ 1023257 h 2209800"/>
              <a:gd name="connsiteX10" fmla="*/ 1382486 w 1905000"/>
              <a:gd name="connsiteY10" fmla="*/ 990600 h 2209800"/>
              <a:gd name="connsiteX11" fmla="*/ 1545772 w 1905000"/>
              <a:gd name="connsiteY11" fmla="*/ 870857 h 2209800"/>
              <a:gd name="connsiteX12" fmla="*/ 1589314 w 1905000"/>
              <a:gd name="connsiteY12" fmla="*/ 816428 h 2209800"/>
              <a:gd name="connsiteX13" fmla="*/ 1600200 w 1905000"/>
              <a:gd name="connsiteY13" fmla="*/ 685800 h 2209800"/>
              <a:gd name="connsiteX14" fmla="*/ 1545772 w 1905000"/>
              <a:gd name="connsiteY14" fmla="*/ 642257 h 2209800"/>
              <a:gd name="connsiteX15" fmla="*/ 1491343 w 1905000"/>
              <a:gd name="connsiteY15" fmla="*/ 587828 h 2209800"/>
              <a:gd name="connsiteX16" fmla="*/ 1382486 w 1905000"/>
              <a:gd name="connsiteY16" fmla="*/ 522514 h 2209800"/>
              <a:gd name="connsiteX17" fmla="*/ 1306286 w 1905000"/>
              <a:gd name="connsiteY17" fmla="*/ 468086 h 2209800"/>
              <a:gd name="connsiteX18" fmla="*/ 1262743 w 1905000"/>
              <a:gd name="connsiteY18" fmla="*/ 457200 h 2209800"/>
              <a:gd name="connsiteX19" fmla="*/ 1208314 w 1905000"/>
              <a:gd name="connsiteY19" fmla="*/ 435428 h 2209800"/>
              <a:gd name="connsiteX20" fmla="*/ 1175657 w 1905000"/>
              <a:gd name="connsiteY20" fmla="*/ 424543 h 2209800"/>
              <a:gd name="connsiteX21" fmla="*/ 881743 w 1905000"/>
              <a:gd name="connsiteY21" fmla="*/ 435428 h 2209800"/>
              <a:gd name="connsiteX22" fmla="*/ 772886 w 1905000"/>
              <a:gd name="connsiteY22" fmla="*/ 478971 h 2209800"/>
              <a:gd name="connsiteX23" fmla="*/ 653143 w 1905000"/>
              <a:gd name="connsiteY23" fmla="*/ 576943 h 2209800"/>
              <a:gd name="connsiteX24" fmla="*/ 609600 w 1905000"/>
              <a:gd name="connsiteY24" fmla="*/ 620486 h 2209800"/>
              <a:gd name="connsiteX25" fmla="*/ 576943 w 1905000"/>
              <a:gd name="connsiteY25" fmla="*/ 653143 h 2209800"/>
              <a:gd name="connsiteX26" fmla="*/ 522514 w 1905000"/>
              <a:gd name="connsiteY26" fmla="*/ 718457 h 2209800"/>
              <a:gd name="connsiteX27" fmla="*/ 468086 w 1905000"/>
              <a:gd name="connsiteY27" fmla="*/ 805543 h 2209800"/>
              <a:gd name="connsiteX28" fmla="*/ 424543 w 1905000"/>
              <a:gd name="connsiteY28" fmla="*/ 892628 h 2209800"/>
              <a:gd name="connsiteX29" fmla="*/ 381000 w 1905000"/>
              <a:gd name="connsiteY29" fmla="*/ 1001486 h 2209800"/>
              <a:gd name="connsiteX30" fmla="*/ 359229 w 1905000"/>
              <a:gd name="connsiteY30" fmla="*/ 1055914 h 2209800"/>
              <a:gd name="connsiteX31" fmla="*/ 337457 w 1905000"/>
              <a:gd name="connsiteY31" fmla="*/ 1099457 h 2209800"/>
              <a:gd name="connsiteX32" fmla="*/ 315686 w 1905000"/>
              <a:gd name="connsiteY32" fmla="*/ 1197428 h 2209800"/>
              <a:gd name="connsiteX33" fmla="*/ 304800 w 1905000"/>
              <a:gd name="connsiteY33" fmla="*/ 1240971 h 2209800"/>
              <a:gd name="connsiteX34" fmla="*/ 315686 w 1905000"/>
              <a:gd name="connsiteY34" fmla="*/ 1426028 h 2209800"/>
              <a:gd name="connsiteX35" fmla="*/ 370114 w 1905000"/>
              <a:gd name="connsiteY35" fmla="*/ 1491343 h 2209800"/>
              <a:gd name="connsiteX36" fmla="*/ 413657 w 1905000"/>
              <a:gd name="connsiteY36" fmla="*/ 1524000 h 2209800"/>
              <a:gd name="connsiteX37" fmla="*/ 587829 w 1905000"/>
              <a:gd name="connsiteY37" fmla="*/ 1578428 h 2209800"/>
              <a:gd name="connsiteX38" fmla="*/ 674914 w 1905000"/>
              <a:gd name="connsiteY38" fmla="*/ 1589314 h 2209800"/>
              <a:gd name="connsiteX39" fmla="*/ 1197429 w 1905000"/>
              <a:gd name="connsiteY39" fmla="*/ 1556657 h 2209800"/>
              <a:gd name="connsiteX40" fmla="*/ 1240972 w 1905000"/>
              <a:gd name="connsiteY40" fmla="*/ 1524000 h 2209800"/>
              <a:gd name="connsiteX41" fmla="*/ 1382486 w 1905000"/>
              <a:gd name="connsiteY41" fmla="*/ 1447800 h 2209800"/>
              <a:gd name="connsiteX42" fmla="*/ 1534886 w 1905000"/>
              <a:gd name="connsiteY42" fmla="*/ 1317171 h 2209800"/>
              <a:gd name="connsiteX43" fmla="*/ 1665514 w 1905000"/>
              <a:gd name="connsiteY43" fmla="*/ 1143000 h 2209800"/>
              <a:gd name="connsiteX44" fmla="*/ 1698172 w 1905000"/>
              <a:gd name="connsiteY44" fmla="*/ 1099457 h 2209800"/>
              <a:gd name="connsiteX45" fmla="*/ 1796143 w 1905000"/>
              <a:gd name="connsiteY45" fmla="*/ 925286 h 2209800"/>
              <a:gd name="connsiteX46" fmla="*/ 1839686 w 1905000"/>
              <a:gd name="connsiteY46" fmla="*/ 849086 h 2209800"/>
              <a:gd name="connsiteX47" fmla="*/ 1861457 w 1905000"/>
              <a:gd name="connsiteY47" fmla="*/ 772886 h 2209800"/>
              <a:gd name="connsiteX48" fmla="*/ 1883229 w 1905000"/>
              <a:gd name="connsiteY48" fmla="*/ 718457 h 2209800"/>
              <a:gd name="connsiteX49" fmla="*/ 1894114 w 1905000"/>
              <a:gd name="connsiteY49" fmla="*/ 653143 h 2209800"/>
              <a:gd name="connsiteX50" fmla="*/ 1872343 w 1905000"/>
              <a:gd name="connsiteY50" fmla="*/ 500743 h 2209800"/>
              <a:gd name="connsiteX51" fmla="*/ 1850572 w 1905000"/>
              <a:gd name="connsiteY51" fmla="*/ 468086 h 2209800"/>
              <a:gd name="connsiteX52" fmla="*/ 1774372 w 1905000"/>
              <a:gd name="connsiteY52" fmla="*/ 391886 h 2209800"/>
              <a:gd name="connsiteX53" fmla="*/ 1741714 w 1905000"/>
              <a:gd name="connsiteY53" fmla="*/ 359228 h 2209800"/>
              <a:gd name="connsiteX54" fmla="*/ 1709057 w 1905000"/>
              <a:gd name="connsiteY54" fmla="*/ 337457 h 2209800"/>
              <a:gd name="connsiteX55" fmla="*/ 1632857 w 1905000"/>
              <a:gd name="connsiteY55" fmla="*/ 304800 h 2209800"/>
              <a:gd name="connsiteX56" fmla="*/ 1545772 w 1905000"/>
              <a:gd name="connsiteY56" fmla="*/ 283028 h 2209800"/>
              <a:gd name="connsiteX57" fmla="*/ 936172 w 1905000"/>
              <a:gd name="connsiteY57" fmla="*/ 304800 h 2209800"/>
              <a:gd name="connsiteX58" fmla="*/ 903514 w 1905000"/>
              <a:gd name="connsiteY58" fmla="*/ 326571 h 2209800"/>
              <a:gd name="connsiteX59" fmla="*/ 805543 w 1905000"/>
              <a:gd name="connsiteY59" fmla="*/ 435428 h 2209800"/>
              <a:gd name="connsiteX60" fmla="*/ 762000 w 1905000"/>
              <a:gd name="connsiteY60" fmla="*/ 533400 h 2209800"/>
              <a:gd name="connsiteX61" fmla="*/ 740229 w 1905000"/>
              <a:gd name="connsiteY61" fmla="*/ 576943 h 2209800"/>
              <a:gd name="connsiteX62" fmla="*/ 718457 w 1905000"/>
              <a:gd name="connsiteY62" fmla="*/ 642257 h 2209800"/>
              <a:gd name="connsiteX63" fmla="*/ 696686 w 1905000"/>
              <a:gd name="connsiteY63" fmla="*/ 685800 h 2209800"/>
              <a:gd name="connsiteX64" fmla="*/ 664029 w 1905000"/>
              <a:gd name="connsiteY64" fmla="*/ 783771 h 2209800"/>
              <a:gd name="connsiteX65" fmla="*/ 642257 w 1905000"/>
              <a:gd name="connsiteY65" fmla="*/ 892628 h 2209800"/>
              <a:gd name="connsiteX66" fmla="*/ 664029 w 1905000"/>
              <a:gd name="connsiteY66" fmla="*/ 1186543 h 2209800"/>
              <a:gd name="connsiteX67" fmla="*/ 685800 w 1905000"/>
              <a:gd name="connsiteY67" fmla="*/ 1219200 h 2209800"/>
              <a:gd name="connsiteX68" fmla="*/ 762000 w 1905000"/>
              <a:gd name="connsiteY68" fmla="*/ 1284514 h 2209800"/>
              <a:gd name="connsiteX69" fmla="*/ 816429 w 1905000"/>
              <a:gd name="connsiteY69" fmla="*/ 1317171 h 2209800"/>
              <a:gd name="connsiteX70" fmla="*/ 1001486 w 1905000"/>
              <a:gd name="connsiteY70" fmla="*/ 1360714 h 2209800"/>
              <a:gd name="connsiteX71" fmla="*/ 1121229 w 1905000"/>
              <a:gd name="connsiteY71" fmla="*/ 1382486 h 2209800"/>
              <a:gd name="connsiteX72" fmla="*/ 1447800 w 1905000"/>
              <a:gd name="connsiteY72" fmla="*/ 1360714 h 2209800"/>
              <a:gd name="connsiteX73" fmla="*/ 1556657 w 1905000"/>
              <a:gd name="connsiteY73" fmla="*/ 1295400 h 2209800"/>
              <a:gd name="connsiteX74" fmla="*/ 1719943 w 1905000"/>
              <a:gd name="connsiteY74" fmla="*/ 1088571 h 2209800"/>
              <a:gd name="connsiteX75" fmla="*/ 1774372 w 1905000"/>
              <a:gd name="connsiteY75" fmla="*/ 968828 h 2209800"/>
              <a:gd name="connsiteX76" fmla="*/ 1796143 w 1905000"/>
              <a:gd name="connsiteY76" fmla="*/ 859971 h 2209800"/>
              <a:gd name="connsiteX77" fmla="*/ 1807029 w 1905000"/>
              <a:gd name="connsiteY77" fmla="*/ 794657 h 2209800"/>
              <a:gd name="connsiteX78" fmla="*/ 1828800 w 1905000"/>
              <a:gd name="connsiteY78" fmla="*/ 685800 h 2209800"/>
              <a:gd name="connsiteX79" fmla="*/ 1839686 w 1905000"/>
              <a:gd name="connsiteY79" fmla="*/ 598714 h 2209800"/>
              <a:gd name="connsiteX80" fmla="*/ 1741714 w 1905000"/>
              <a:gd name="connsiteY80" fmla="*/ 228600 h 2209800"/>
              <a:gd name="connsiteX81" fmla="*/ 1643743 w 1905000"/>
              <a:gd name="connsiteY81" fmla="*/ 152400 h 2209800"/>
              <a:gd name="connsiteX82" fmla="*/ 1534886 w 1905000"/>
              <a:gd name="connsiteY82" fmla="*/ 87086 h 2209800"/>
              <a:gd name="connsiteX83" fmla="*/ 1426029 w 1905000"/>
              <a:gd name="connsiteY83" fmla="*/ 32657 h 2209800"/>
              <a:gd name="connsiteX84" fmla="*/ 1382486 w 1905000"/>
              <a:gd name="connsiteY84" fmla="*/ 21771 h 2209800"/>
              <a:gd name="connsiteX85" fmla="*/ 1273629 w 1905000"/>
              <a:gd name="connsiteY85" fmla="*/ 0 h 2209800"/>
              <a:gd name="connsiteX86" fmla="*/ 914400 w 1905000"/>
              <a:gd name="connsiteY86" fmla="*/ 10886 h 2209800"/>
              <a:gd name="connsiteX87" fmla="*/ 838200 w 1905000"/>
              <a:gd name="connsiteY87" fmla="*/ 32657 h 2209800"/>
              <a:gd name="connsiteX88" fmla="*/ 598714 w 1905000"/>
              <a:gd name="connsiteY88" fmla="*/ 141514 h 2209800"/>
              <a:gd name="connsiteX89" fmla="*/ 544286 w 1905000"/>
              <a:gd name="connsiteY89" fmla="*/ 174171 h 2209800"/>
              <a:gd name="connsiteX90" fmla="*/ 424543 w 1905000"/>
              <a:gd name="connsiteY90" fmla="*/ 293914 h 2209800"/>
              <a:gd name="connsiteX91" fmla="*/ 391886 w 1905000"/>
              <a:gd name="connsiteY91" fmla="*/ 326571 h 2209800"/>
              <a:gd name="connsiteX92" fmla="*/ 293914 w 1905000"/>
              <a:gd name="connsiteY92" fmla="*/ 468086 h 2209800"/>
              <a:gd name="connsiteX93" fmla="*/ 195943 w 1905000"/>
              <a:gd name="connsiteY93" fmla="*/ 598714 h 2209800"/>
              <a:gd name="connsiteX94" fmla="*/ 119743 w 1905000"/>
              <a:gd name="connsiteY94" fmla="*/ 707571 h 2209800"/>
              <a:gd name="connsiteX95" fmla="*/ 97972 w 1905000"/>
              <a:gd name="connsiteY95" fmla="*/ 772886 h 2209800"/>
              <a:gd name="connsiteX96" fmla="*/ 65314 w 1905000"/>
              <a:gd name="connsiteY96" fmla="*/ 827314 h 2209800"/>
              <a:gd name="connsiteX97" fmla="*/ 54429 w 1905000"/>
              <a:gd name="connsiteY97" fmla="*/ 881743 h 2209800"/>
              <a:gd name="connsiteX98" fmla="*/ 32657 w 1905000"/>
              <a:gd name="connsiteY98" fmla="*/ 936171 h 2209800"/>
              <a:gd name="connsiteX99" fmla="*/ 21772 w 1905000"/>
              <a:gd name="connsiteY99" fmla="*/ 979714 h 2209800"/>
              <a:gd name="connsiteX100" fmla="*/ 0 w 1905000"/>
              <a:gd name="connsiteY100" fmla="*/ 1143000 h 2209800"/>
              <a:gd name="connsiteX101" fmla="*/ 10886 w 1905000"/>
              <a:gd name="connsiteY101" fmla="*/ 1447800 h 2209800"/>
              <a:gd name="connsiteX102" fmla="*/ 32657 w 1905000"/>
              <a:gd name="connsiteY102" fmla="*/ 1513114 h 2209800"/>
              <a:gd name="connsiteX103" fmla="*/ 76200 w 1905000"/>
              <a:gd name="connsiteY103" fmla="*/ 1578428 h 2209800"/>
              <a:gd name="connsiteX104" fmla="*/ 97972 w 1905000"/>
              <a:gd name="connsiteY104" fmla="*/ 1611086 h 2209800"/>
              <a:gd name="connsiteX105" fmla="*/ 163286 w 1905000"/>
              <a:gd name="connsiteY105" fmla="*/ 1665514 h 2209800"/>
              <a:gd name="connsiteX106" fmla="*/ 293914 w 1905000"/>
              <a:gd name="connsiteY106" fmla="*/ 1752600 h 2209800"/>
              <a:gd name="connsiteX107" fmla="*/ 337457 w 1905000"/>
              <a:gd name="connsiteY107" fmla="*/ 1785257 h 2209800"/>
              <a:gd name="connsiteX108" fmla="*/ 478972 w 1905000"/>
              <a:gd name="connsiteY108" fmla="*/ 1850571 h 2209800"/>
              <a:gd name="connsiteX109" fmla="*/ 511629 w 1905000"/>
              <a:gd name="connsiteY109" fmla="*/ 1861457 h 2209800"/>
              <a:gd name="connsiteX110" fmla="*/ 566057 w 1905000"/>
              <a:gd name="connsiteY110" fmla="*/ 1883228 h 2209800"/>
              <a:gd name="connsiteX111" fmla="*/ 740229 w 1905000"/>
              <a:gd name="connsiteY111" fmla="*/ 1915886 h 2209800"/>
              <a:gd name="connsiteX112" fmla="*/ 1230086 w 1905000"/>
              <a:gd name="connsiteY112" fmla="*/ 1894114 h 2209800"/>
              <a:gd name="connsiteX113" fmla="*/ 1349829 w 1905000"/>
              <a:gd name="connsiteY113" fmla="*/ 1850571 h 2209800"/>
              <a:gd name="connsiteX114" fmla="*/ 1491343 w 1905000"/>
              <a:gd name="connsiteY114" fmla="*/ 1785257 h 2209800"/>
              <a:gd name="connsiteX115" fmla="*/ 1611086 w 1905000"/>
              <a:gd name="connsiteY115" fmla="*/ 1698171 h 2209800"/>
              <a:gd name="connsiteX116" fmla="*/ 1785257 w 1905000"/>
              <a:gd name="connsiteY116" fmla="*/ 1534886 h 2209800"/>
              <a:gd name="connsiteX117" fmla="*/ 1872343 w 1905000"/>
              <a:gd name="connsiteY117" fmla="*/ 1371600 h 2209800"/>
              <a:gd name="connsiteX118" fmla="*/ 1883229 w 1905000"/>
              <a:gd name="connsiteY118" fmla="*/ 1306286 h 2209800"/>
              <a:gd name="connsiteX119" fmla="*/ 1894114 w 1905000"/>
              <a:gd name="connsiteY119" fmla="*/ 1251857 h 2209800"/>
              <a:gd name="connsiteX120" fmla="*/ 1883229 w 1905000"/>
              <a:gd name="connsiteY120" fmla="*/ 1023257 h 2209800"/>
              <a:gd name="connsiteX121" fmla="*/ 1861457 w 1905000"/>
              <a:gd name="connsiteY121" fmla="*/ 990600 h 2209800"/>
              <a:gd name="connsiteX122" fmla="*/ 1807029 w 1905000"/>
              <a:gd name="connsiteY122" fmla="*/ 903514 h 2209800"/>
              <a:gd name="connsiteX123" fmla="*/ 1774372 w 1905000"/>
              <a:gd name="connsiteY123" fmla="*/ 881743 h 2209800"/>
              <a:gd name="connsiteX124" fmla="*/ 1687286 w 1905000"/>
              <a:gd name="connsiteY124" fmla="*/ 816428 h 2209800"/>
              <a:gd name="connsiteX125" fmla="*/ 1632857 w 1905000"/>
              <a:gd name="connsiteY125" fmla="*/ 794657 h 2209800"/>
              <a:gd name="connsiteX126" fmla="*/ 1589314 w 1905000"/>
              <a:gd name="connsiteY126" fmla="*/ 772886 h 2209800"/>
              <a:gd name="connsiteX127" fmla="*/ 1491343 w 1905000"/>
              <a:gd name="connsiteY127" fmla="*/ 740228 h 2209800"/>
              <a:gd name="connsiteX128" fmla="*/ 1393372 w 1905000"/>
              <a:gd name="connsiteY128" fmla="*/ 718457 h 2209800"/>
              <a:gd name="connsiteX129" fmla="*/ 1349829 w 1905000"/>
              <a:gd name="connsiteY129" fmla="*/ 707571 h 2209800"/>
              <a:gd name="connsiteX130" fmla="*/ 1143000 w 1905000"/>
              <a:gd name="connsiteY130" fmla="*/ 729343 h 2209800"/>
              <a:gd name="connsiteX131" fmla="*/ 1077686 w 1905000"/>
              <a:gd name="connsiteY131" fmla="*/ 783771 h 2209800"/>
              <a:gd name="connsiteX132" fmla="*/ 1001486 w 1905000"/>
              <a:gd name="connsiteY132" fmla="*/ 849086 h 2209800"/>
              <a:gd name="connsiteX133" fmla="*/ 979714 w 1905000"/>
              <a:gd name="connsiteY133" fmla="*/ 892628 h 2209800"/>
              <a:gd name="connsiteX134" fmla="*/ 881743 w 1905000"/>
              <a:gd name="connsiteY134" fmla="*/ 1012371 h 2209800"/>
              <a:gd name="connsiteX135" fmla="*/ 859972 w 1905000"/>
              <a:gd name="connsiteY135" fmla="*/ 1055914 h 2209800"/>
              <a:gd name="connsiteX136" fmla="*/ 849086 w 1905000"/>
              <a:gd name="connsiteY136" fmla="*/ 1088571 h 2209800"/>
              <a:gd name="connsiteX137" fmla="*/ 827314 w 1905000"/>
              <a:gd name="connsiteY137" fmla="*/ 1121228 h 2209800"/>
              <a:gd name="connsiteX138" fmla="*/ 816429 w 1905000"/>
              <a:gd name="connsiteY138" fmla="*/ 1153886 h 2209800"/>
              <a:gd name="connsiteX139" fmla="*/ 783772 w 1905000"/>
              <a:gd name="connsiteY139" fmla="*/ 1219200 h 2209800"/>
              <a:gd name="connsiteX140" fmla="*/ 805543 w 1905000"/>
              <a:gd name="connsiteY140" fmla="*/ 1589314 h 2209800"/>
              <a:gd name="connsiteX141" fmla="*/ 827314 w 1905000"/>
              <a:gd name="connsiteY141" fmla="*/ 1621971 h 2209800"/>
              <a:gd name="connsiteX142" fmla="*/ 903514 w 1905000"/>
              <a:gd name="connsiteY142" fmla="*/ 1698171 h 2209800"/>
              <a:gd name="connsiteX143" fmla="*/ 947057 w 1905000"/>
              <a:gd name="connsiteY143" fmla="*/ 1709057 h 2209800"/>
              <a:gd name="connsiteX144" fmla="*/ 1077686 w 1905000"/>
              <a:gd name="connsiteY144" fmla="*/ 1763486 h 2209800"/>
              <a:gd name="connsiteX145" fmla="*/ 1143000 w 1905000"/>
              <a:gd name="connsiteY145" fmla="*/ 1774371 h 2209800"/>
              <a:gd name="connsiteX146" fmla="*/ 1469572 w 1905000"/>
              <a:gd name="connsiteY146" fmla="*/ 1763486 h 2209800"/>
              <a:gd name="connsiteX147" fmla="*/ 1545772 w 1905000"/>
              <a:gd name="connsiteY147" fmla="*/ 1730828 h 2209800"/>
              <a:gd name="connsiteX148" fmla="*/ 1676400 w 1905000"/>
              <a:gd name="connsiteY148" fmla="*/ 1611086 h 2209800"/>
              <a:gd name="connsiteX149" fmla="*/ 1709057 w 1905000"/>
              <a:gd name="connsiteY149" fmla="*/ 1556657 h 2209800"/>
              <a:gd name="connsiteX150" fmla="*/ 1719943 w 1905000"/>
              <a:gd name="connsiteY150" fmla="*/ 1393371 h 2209800"/>
              <a:gd name="connsiteX151" fmla="*/ 1654629 w 1905000"/>
              <a:gd name="connsiteY151" fmla="*/ 1349828 h 2209800"/>
              <a:gd name="connsiteX152" fmla="*/ 1578429 w 1905000"/>
              <a:gd name="connsiteY152" fmla="*/ 1317171 h 2209800"/>
              <a:gd name="connsiteX153" fmla="*/ 1534886 w 1905000"/>
              <a:gd name="connsiteY153" fmla="*/ 1295400 h 2209800"/>
              <a:gd name="connsiteX154" fmla="*/ 1447800 w 1905000"/>
              <a:gd name="connsiteY154" fmla="*/ 1284514 h 2209800"/>
              <a:gd name="connsiteX155" fmla="*/ 1219200 w 1905000"/>
              <a:gd name="connsiteY155" fmla="*/ 1295400 h 2209800"/>
              <a:gd name="connsiteX156" fmla="*/ 1121229 w 1905000"/>
              <a:gd name="connsiteY156" fmla="*/ 1382486 h 2209800"/>
              <a:gd name="connsiteX157" fmla="*/ 1077686 w 1905000"/>
              <a:gd name="connsiteY157" fmla="*/ 1469571 h 2209800"/>
              <a:gd name="connsiteX158" fmla="*/ 1066800 w 1905000"/>
              <a:gd name="connsiteY158" fmla="*/ 1502228 h 2209800"/>
              <a:gd name="connsiteX159" fmla="*/ 1045029 w 1905000"/>
              <a:gd name="connsiteY159" fmla="*/ 1534886 h 2209800"/>
              <a:gd name="connsiteX160" fmla="*/ 1034143 w 1905000"/>
              <a:gd name="connsiteY160" fmla="*/ 1589314 h 2209800"/>
              <a:gd name="connsiteX161" fmla="*/ 1023257 w 1905000"/>
              <a:gd name="connsiteY161" fmla="*/ 1621971 h 2209800"/>
              <a:gd name="connsiteX162" fmla="*/ 1012372 w 1905000"/>
              <a:gd name="connsiteY162" fmla="*/ 1676400 h 2209800"/>
              <a:gd name="connsiteX163" fmla="*/ 1001486 w 1905000"/>
              <a:gd name="connsiteY163" fmla="*/ 1719943 h 2209800"/>
              <a:gd name="connsiteX164" fmla="*/ 1034143 w 1905000"/>
              <a:gd name="connsiteY164" fmla="*/ 2057400 h 2209800"/>
              <a:gd name="connsiteX165" fmla="*/ 1088572 w 1905000"/>
              <a:gd name="connsiteY165" fmla="*/ 2111828 h 2209800"/>
              <a:gd name="connsiteX166" fmla="*/ 1121229 w 1905000"/>
              <a:gd name="connsiteY166" fmla="*/ 2144486 h 2209800"/>
              <a:gd name="connsiteX167" fmla="*/ 1164772 w 1905000"/>
              <a:gd name="connsiteY167" fmla="*/ 2166257 h 2209800"/>
              <a:gd name="connsiteX168" fmla="*/ 1251857 w 1905000"/>
              <a:gd name="connsiteY168" fmla="*/ 2188028 h 2209800"/>
              <a:gd name="connsiteX169" fmla="*/ 1371600 w 1905000"/>
              <a:gd name="connsiteY169" fmla="*/ 2209800 h 2209800"/>
              <a:gd name="connsiteX170" fmla="*/ 1752600 w 1905000"/>
              <a:gd name="connsiteY170" fmla="*/ 2177143 h 2209800"/>
              <a:gd name="connsiteX171" fmla="*/ 1850572 w 1905000"/>
              <a:gd name="connsiteY171" fmla="*/ 2144486 h 2209800"/>
              <a:gd name="connsiteX172" fmla="*/ 1905000 w 1905000"/>
              <a:gd name="connsiteY172" fmla="*/ 2122714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1905000" h="2209800">
                <a:moveTo>
                  <a:pt x="1306286" y="620486"/>
                </a:moveTo>
                <a:cubicBezTo>
                  <a:pt x="1277257" y="609600"/>
                  <a:pt x="1250187" y="588828"/>
                  <a:pt x="1219200" y="587828"/>
                </a:cubicBezTo>
                <a:cubicBezTo>
                  <a:pt x="1194288" y="587024"/>
                  <a:pt x="1015854" y="586337"/>
                  <a:pt x="936172" y="620486"/>
                </a:cubicBezTo>
                <a:cubicBezTo>
                  <a:pt x="921257" y="626878"/>
                  <a:pt x="906718" y="634206"/>
                  <a:pt x="892629" y="642257"/>
                </a:cubicBezTo>
                <a:cubicBezTo>
                  <a:pt x="881270" y="648748"/>
                  <a:pt x="870188" y="655855"/>
                  <a:pt x="859972" y="664028"/>
                </a:cubicBezTo>
                <a:cubicBezTo>
                  <a:pt x="782416" y="726073"/>
                  <a:pt x="906056" y="640563"/>
                  <a:pt x="805543" y="707571"/>
                </a:cubicBezTo>
                <a:cubicBezTo>
                  <a:pt x="802708" y="713240"/>
                  <a:pt x="771885" y="769757"/>
                  <a:pt x="772886" y="783771"/>
                </a:cubicBezTo>
                <a:cubicBezTo>
                  <a:pt x="778928" y="868361"/>
                  <a:pt x="772984" y="893915"/>
                  <a:pt x="827314" y="936171"/>
                </a:cubicBezTo>
                <a:cubicBezTo>
                  <a:pt x="841321" y="947065"/>
                  <a:pt x="909419" y="993842"/>
                  <a:pt x="936172" y="1001486"/>
                </a:cubicBezTo>
                <a:cubicBezTo>
                  <a:pt x="971752" y="1011652"/>
                  <a:pt x="1045029" y="1023257"/>
                  <a:pt x="1045029" y="1023257"/>
                </a:cubicBezTo>
                <a:cubicBezTo>
                  <a:pt x="1157515" y="1012371"/>
                  <a:pt x="1272103" y="1014830"/>
                  <a:pt x="1382486" y="990600"/>
                </a:cubicBezTo>
                <a:cubicBezTo>
                  <a:pt x="1440164" y="977939"/>
                  <a:pt x="1505794" y="915278"/>
                  <a:pt x="1545772" y="870857"/>
                </a:cubicBezTo>
                <a:cubicBezTo>
                  <a:pt x="1561315" y="853587"/>
                  <a:pt x="1574800" y="834571"/>
                  <a:pt x="1589314" y="816428"/>
                </a:cubicBezTo>
                <a:cubicBezTo>
                  <a:pt x="1609101" y="757070"/>
                  <a:pt x="1623481" y="747884"/>
                  <a:pt x="1600200" y="685800"/>
                </a:cubicBezTo>
                <a:cubicBezTo>
                  <a:pt x="1594277" y="670005"/>
                  <a:pt x="1554974" y="650309"/>
                  <a:pt x="1545772" y="642257"/>
                </a:cubicBezTo>
                <a:cubicBezTo>
                  <a:pt x="1526462" y="625361"/>
                  <a:pt x="1514292" y="599302"/>
                  <a:pt x="1491343" y="587828"/>
                </a:cubicBezTo>
                <a:cubicBezTo>
                  <a:pt x="1440687" y="562501"/>
                  <a:pt x="1435034" y="561925"/>
                  <a:pt x="1382486" y="522514"/>
                </a:cubicBezTo>
                <a:cubicBezTo>
                  <a:pt x="1377529" y="518796"/>
                  <a:pt x="1318667" y="473392"/>
                  <a:pt x="1306286" y="468086"/>
                </a:cubicBezTo>
                <a:cubicBezTo>
                  <a:pt x="1292535" y="462193"/>
                  <a:pt x="1276936" y="461931"/>
                  <a:pt x="1262743" y="457200"/>
                </a:cubicBezTo>
                <a:cubicBezTo>
                  <a:pt x="1244205" y="451021"/>
                  <a:pt x="1226611" y="442289"/>
                  <a:pt x="1208314" y="435428"/>
                </a:cubicBezTo>
                <a:cubicBezTo>
                  <a:pt x="1197570" y="431399"/>
                  <a:pt x="1186543" y="428171"/>
                  <a:pt x="1175657" y="424543"/>
                </a:cubicBezTo>
                <a:cubicBezTo>
                  <a:pt x="1077686" y="428171"/>
                  <a:pt x="979578" y="429116"/>
                  <a:pt x="881743" y="435428"/>
                </a:cubicBezTo>
                <a:cubicBezTo>
                  <a:pt x="846365" y="437710"/>
                  <a:pt x="799877" y="463226"/>
                  <a:pt x="772886" y="478971"/>
                </a:cubicBezTo>
                <a:cubicBezTo>
                  <a:pt x="703556" y="519413"/>
                  <a:pt x="709077" y="521009"/>
                  <a:pt x="653143" y="576943"/>
                </a:cubicBezTo>
                <a:lnTo>
                  <a:pt x="609600" y="620486"/>
                </a:lnTo>
                <a:cubicBezTo>
                  <a:pt x="598714" y="631372"/>
                  <a:pt x="585482" y="640334"/>
                  <a:pt x="576943" y="653143"/>
                </a:cubicBezTo>
                <a:cubicBezTo>
                  <a:pt x="546633" y="698609"/>
                  <a:pt x="564423" y="676549"/>
                  <a:pt x="522514" y="718457"/>
                </a:cubicBezTo>
                <a:cubicBezTo>
                  <a:pt x="442084" y="879320"/>
                  <a:pt x="566991" y="635993"/>
                  <a:pt x="468086" y="805543"/>
                </a:cubicBezTo>
                <a:cubicBezTo>
                  <a:pt x="451733" y="833577"/>
                  <a:pt x="436596" y="862495"/>
                  <a:pt x="424543" y="892628"/>
                </a:cubicBezTo>
                <a:lnTo>
                  <a:pt x="381000" y="1001486"/>
                </a:lnTo>
                <a:cubicBezTo>
                  <a:pt x="373743" y="1019629"/>
                  <a:pt x="367968" y="1038437"/>
                  <a:pt x="359229" y="1055914"/>
                </a:cubicBezTo>
                <a:lnTo>
                  <a:pt x="337457" y="1099457"/>
                </a:lnTo>
                <a:cubicBezTo>
                  <a:pt x="310901" y="1205686"/>
                  <a:pt x="343337" y="1073004"/>
                  <a:pt x="315686" y="1197428"/>
                </a:cubicBezTo>
                <a:cubicBezTo>
                  <a:pt x="312440" y="1212033"/>
                  <a:pt x="308429" y="1226457"/>
                  <a:pt x="304800" y="1240971"/>
                </a:cubicBezTo>
                <a:cubicBezTo>
                  <a:pt x="308429" y="1302657"/>
                  <a:pt x="306520" y="1364919"/>
                  <a:pt x="315686" y="1426028"/>
                </a:cubicBezTo>
                <a:cubicBezTo>
                  <a:pt x="318165" y="1442552"/>
                  <a:pt x="360955" y="1483492"/>
                  <a:pt x="370114" y="1491343"/>
                </a:cubicBezTo>
                <a:cubicBezTo>
                  <a:pt x="383889" y="1503150"/>
                  <a:pt x="397430" y="1515886"/>
                  <a:pt x="413657" y="1524000"/>
                </a:cubicBezTo>
                <a:cubicBezTo>
                  <a:pt x="458442" y="1546392"/>
                  <a:pt x="538533" y="1569185"/>
                  <a:pt x="587829" y="1578428"/>
                </a:cubicBezTo>
                <a:cubicBezTo>
                  <a:pt x="616582" y="1583819"/>
                  <a:pt x="645886" y="1585685"/>
                  <a:pt x="674914" y="1589314"/>
                </a:cubicBezTo>
                <a:cubicBezTo>
                  <a:pt x="849086" y="1578428"/>
                  <a:pt x="1024068" y="1576660"/>
                  <a:pt x="1197429" y="1556657"/>
                </a:cubicBezTo>
                <a:cubicBezTo>
                  <a:pt x="1215452" y="1554577"/>
                  <a:pt x="1225334" y="1533199"/>
                  <a:pt x="1240972" y="1524000"/>
                </a:cubicBezTo>
                <a:cubicBezTo>
                  <a:pt x="1287150" y="1496836"/>
                  <a:pt x="1336933" y="1475999"/>
                  <a:pt x="1382486" y="1447800"/>
                </a:cubicBezTo>
                <a:cubicBezTo>
                  <a:pt x="1443454" y="1410058"/>
                  <a:pt x="1486977" y="1369073"/>
                  <a:pt x="1534886" y="1317171"/>
                </a:cubicBezTo>
                <a:cubicBezTo>
                  <a:pt x="1615777" y="1229539"/>
                  <a:pt x="1593336" y="1247257"/>
                  <a:pt x="1665514" y="1143000"/>
                </a:cubicBezTo>
                <a:cubicBezTo>
                  <a:pt x="1675841" y="1128083"/>
                  <a:pt x="1688837" y="1115015"/>
                  <a:pt x="1698172" y="1099457"/>
                </a:cubicBezTo>
                <a:cubicBezTo>
                  <a:pt x="1732443" y="1042338"/>
                  <a:pt x="1763366" y="983276"/>
                  <a:pt x="1796143" y="925286"/>
                </a:cubicBezTo>
                <a:cubicBezTo>
                  <a:pt x="1810538" y="899818"/>
                  <a:pt x="1839686" y="849086"/>
                  <a:pt x="1839686" y="849086"/>
                </a:cubicBezTo>
                <a:cubicBezTo>
                  <a:pt x="1846943" y="823686"/>
                  <a:pt x="1853103" y="797947"/>
                  <a:pt x="1861457" y="772886"/>
                </a:cubicBezTo>
                <a:cubicBezTo>
                  <a:pt x="1867636" y="754348"/>
                  <a:pt x="1878088" y="737309"/>
                  <a:pt x="1883229" y="718457"/>
                </a:cubicBezTo>
                <a:cubicBezTo>
                  <a:pt x="1889036" y="697163"/>
                  <a:pt x="1890486" y="674914"/>
                  <a:pt x="1894114" y="653143"/>
                </a:cubicBezTo>
                <a:cubicBezTo>
                  <a:pt x="1886857" y="602343"/>
                  <a:pt x="1884096" y="550695"/>
                  <a:pt x="1872343" y="500743"/>
                </a:cubicBezTo>
                <a:cubicBezTo>
                  <a:pt x="1869347" y="488008"/>
                  <a:pt x="1858176" y="478732"/>
                  <a:pt x="1850572" y="468086"/>
                </a:cubicBezTo>
                <a:cubicBezTo>
                  <a:pt x="1800919" y="398572"/>
                  <a:pt x="1838538" y="446886"/>
                  <a:pt x="1774372" y="391886"/>
                </a:cubicBezTo>
                <a:cubicBezTo>
                  <a:pt x="1762683" y="381867"/>
                  <a:pt x="1753541" y="369084"/>
                  <a:pt x="1741714" y="359228"/>
                </a:cubicBezTo>
                <a:cubicBezTo>
                  <a:pt x="1731663" y="350853"/>
                  <a:pt x="1720416" y="343948"/>
                  <a:pt x="1709057" y="337457"/>
                </a:cubicBezTo>
                <a:cubicBezTo>
                  <a:pt x="1681908" y="321943"/>
                  <a:pt x="1662059" y="312765"/>
                  <a:pt x="1632857" y="304800"/>
                </a:cubicBezTo>
                <a:cubicBezTo>
                  <a:pt x="1603990" y="296927"/>
                  <a:pt x="1545772" y="283028"/>
                  <a:pt x="1545772" y="283028"/>
                </a:cubicBezTo>
                <a:cubicBezTo>
                  <a:pt x="1342572" y="290285"/>
                  <a:pt x="1139036" y="291046"/>
                  <a:pt x="936172" y="304800"/>
                </a:cubicBezTo>
                <a:cubicBezTo>
                  <a:pt x="923119" y="305685"/>
                  <a:pt x="913292" y="317879"/>
                  <a:pt x="903514" y="326571"/>
                </a:cubicBezTo>
                <a:cubicBezTo>
                  <a:pt x="870126" y="356249"/>
                  <a:pt x="830303" y="395813"/>
                  <a:pt x="805543" y="435428"/>
                </a:cubicBezTo>
                <a:cubicBezTo>
                  <a:pt x="784933" y="468404"/>
                  <a:pt x="777878" y="497675"/>
                  <a:pt x="762000" y="533400"/>
                </a:cubicBezTo>
                <a:cubicBezTo>
                  <a:pt x="755409" y="548229"/>
                  <a:pt x="746256" y="561876"/>
                  <a:pt x="740229" y="576943"/>
                </a:cubicBezTo>
                <a:cubicBezTo>
                  <a:pt x="731706" y="598251"/>
                  <a:pt x="726980" y="620949"/>
                  <a:pt x="718457" y="642257"/>
                </a:cubicBezTo>
                <a:cubicBezTo>
                  <a:pt x="712430" y="657324"/>
                  <a:pt x="703277" y="670971"/>
                  <a:pt x="696686" y="685800"/>
                </a:cubicBezTo>
                <a:cubicBezTo>
                  <a:pt x="677811" y="728269"/>
                  <a:pt x="673181" y="741063"/>
                  <a:pt x="664029" y="783771"/>
                </a:cubicBezTo>
                <a:cubicBezTo>
                  <a:pt x="656276" y="819954"/>
                  <a:pt x="642257" y="892628"/>
                  <a:pt x="642257" y="892628"/>
                </a:cubicBezTo>
                <a:cubicBezTo>
                  <a:pt x="649514" y="990600"/>
                  <a:pt x="651045" y="1089165"/>
                  <a:pt x="664029" y="1186543"/>
                </a:cubicBezTo>
                <a:cubicBezTo>
                  <a:pt x="665758" y="1199511"/>
                  <a:pt x="678196" y="1208554"/>
                  <a:pt x="685800" y="1219200"/>
                </a:cubicBezTo>
                <a:cubicBezTo>
                  <a:pt x="729243" y="1280021"/>
                  <a:pt x="701291" y="1250787"/>
                  <a:pt x="762000" y="1284514"/>
                </a:cubicBezTo>
                <a:cubicBezTo>
                  <a:pt x="780496" y="1294789"/>
                  <a:pt x="797167" y="1308416"/>
                  <a:pt x="816429" y="1317171"/>
                </a:cubicBezTo>
                <a:cubicBezTo>
                  <a:pt x="874832" y="1343718"/>
                  <a:pt x="939417" y="1349076"/>
                  <a:pt x="1001486" y="1360714"/>
                </a:cubicBezTo>
                <a:cubicBezTo>
                  <a:pt x="1123235" y="1383542"/>
                  <a:pt x="983173" y="1359476"/>
                  <a:pt x="1121229" y="1382486"/>
                </a:cubicBezTo>
                <a:cubicBezTo>
                  <a:pt x="1230086" y="1375229"/>
                  <a:pt x="1340820" y="1382110"/>
                  <a:pt x="1447800" y="1360714"/>
                </a:cubicBezTo>
                <a:cubicBezTo>
                  <a:pt x="1489294" y="1352415"/>
                  <a:pt x="1524415" y="1322806"/>
                  <a:pt x="1556657" y="1295400"/>
                </a:cubicBezTo>
                <a:cubicBezTo>
                  <a:pt x="1619762" y="1241761"/>
                  <a:pt x="1680571" y="1163377"/>
                  <a:pt x="1719943" y="1088571"/>
                </a:cubicBezTo>
                <a:cubicBezTo>
                  <a:pt x="1740363" y="1049772"/>
                  <a:pt x="1756229" y="1008742"/>
                  <a:pt x="1774372" y="968828"/>
                </a:cubicBezTo>
                <a:cubicBezTo>
                  <a:pt x="1781629" y="932542"/>
                  <a:pt x="1789324" y="896341"/>
                  <a:pt x="1796143" y="859971"/>
                </a:cubicBezTo>
                <a:cubicBezTo>
                  <a:pt x="1800211" y="838277"/>
                  <a:pt x="1802961" y="816351"/>
                  <a:pt x="1807029" y="794657"/>
                </a:cubicBezTo>
                <a:cubicBezTo>
                  <a:pt x="1813848" y="758287"/>
                  <a:pt x="1822717" y="722301"/>
                  <a:pt x="1828800" y="685800"/>
                </a:cubicBezTo>
                <a:cubicBezTo>
                  <a:pt x="1833609" y="656943"/>
                  <a:pt x="1836057" y="627743"/>
                  <a:pt x="1839686" y="598714"/>
                </a:cubicBezTo>
                <a:cubicBezTo>
                  <a:pt x="1803980" y="414231"/>
                  <a:pt x="1851017" y="319686"/>
                  <a:pt x="1741714" y="228600"/>
                </a:cubicBezTo>
                <a:cubicBezTo>
                  <a:pt x="1709931" y="202114"/>
                  <a:pt x="1679219" y="173686"/>
                  <a:pt x="1643743" y="152400"/>
                </a:cubicBezTo>
                <a:lnTo>
                  <a:pt x="1534886" y="87086"/>
                </a:lnTo>
                <a:cubicBezTo>
                  <a:pt x="1483750" y="56404"/>
                  <a:pt x="1481587" y="51176"/>
                  <a:pt x="1426029" y="32657"/>
                </a:cubicBezTo>
                <a:cubicBezTo>
                  <a:pt x="1411836" y="27926"/>
                  <a:pt x="1397115" y="24906"/>
                  <a:pt x="1382486" y="21771"/>
                </a:cubicBezTo>
                <a:cubicBezTo>
                  <a:pt x="1346303" y="14018"/>
                  <a:pt x="1273629" y="0"/>
                  <a:pt x="1273629" y="0"/>
                </a:cubicBezTo>
                <a:cubicBezTo>
                  <a:pt x="1153886" y="3629"/>
                  <a:pt x="1033862" y="1926"/>
                  <a:pt x="914400" y="10886"/>
                </a:cubicBezTo>
                <a:cubicBezTo>
                  <a:pt x="888058" y="12862"/>
                  <a:pt x="863390" y="24702"/>
                  <a:pt x="838200" y="32657"/>
                </a:cubicBezTo>
                <a:cubicBezTo>
                  <a:pt x="677973" y="83255"/>
                  <a:pt x="737207" y="58419"/>
                  <a:pt x="598714" y="141514"/>
                </a:cubicBezTo>
                <a:cubicBezTo>
                  <a:pt x="580571" y="152400"/>
                  <a:pt x="559247" y="159210"/>
                  <a:pt x="544286" y="174171"/>
                </a:cubicBezTo>
                <a:lnTo>
                  <a:pt x="424543" y="293914"/>
                </a:lnTo>
                <a:cubicBezTo>
                  <a:pt x="413657" y="304800"/>
                  <a:pt x="400649" y="313914"/>
                  <a:pt x="391886" y="326571"/>
                </a:cubicBezTo>
                <a:cubicBezTo>
                  <a:pt x="359229" y="373743"/>
                  <a:pt x="329754" y="423285"/>
                  <a:pt x="293914" y="468086"/>
                </a:cubicBezTo>
                <a:cubicBezTo>
                  <a:pt x="251102" y="521601"/>
                  <a:pt x="236699" y="537580"/>
                  <a:pt x="195943" y="598714"/>
                </a:cubicBezTo>
                <a:cubicBezTo>
                  <a:pt x="121590" y="710243"/>
                  <a:pt x="209164" y="595797"/>
                  <a:pt x="119743" y="707571"/>
                </a:cubicBezTo>
                <a:cubicBezTo>
                  <a:pt x="112486" y="729343"/>
                  <a:pt x="107469" y="751994"/>
                  <a:pt x="97972" y="772886"/>
                </a:cubicBezTo>
                <a:cubicBezTo>
                  <a:pt x="89217" y="792148"/>
                  <a:pt x="73172" y="807669"/>
                  <a:pt x="65314" y="827314"/>
                </a:cubicBezTo>
                <a:cubicBezTo>
                  <a:pt x="58442" y="844493"/>
                  <a:pt x="59746" y="864021"/>
                  <a:pt x="54429" y="881743"/>
                </a:cubicBezTo>
                <a:cubicBezTo>
                  <a:pt x="48814" y="900459"/>
                  <a:pt x="38836" y="917633"/>
                  <a:pt x="32657" y="936171"/>
                </a:cubicBezTo>
                <a:cubicBezTo>
                  <a:pt x="27926" y="950364"/>
                  <a:pt x="24706" y="965044"/>
                  <a:pt x="21772" y="979714"/>
                </a:cubicBezTo>
                <a:cubicBezTo>
                  <a:pt x="9555" y="1040799"/>
                  <a:pt x="7263" y="1077637"/>
                  <a:pt x="0" y="1143000"/>
                </a:cubicBezTo>
                <a:cubicBezTo>
                  <a:pt x="3629" y="1244600"/>
                  <a:pt x="1950" y="1346529"/>
                  <a:pt x="10886" y="1447800"/>
                </a:cubicBezTo>
                <a:cubicBezTo>
                  <a:pt x="12903" y="1470660"/>
                  <a:pt x="19927" y="1494019"/>
                  <a:pt x="32657" y="1513114"/>
                </a:cubicBezTo>
                <a:lnTo>
                  <a:pt x="76200" y="1578428"/>
                </a:lnTo>
                <a:cubicBezTo>
                  <a:pt x="83457" y="1589314"/>
                  <a:pt x="87086" y="1603829"/>
                  <a:pt x="97972" y="1611086"/>
                </a:cubicBezTo>
                <a:cubicBezTo>
                  <a:pt x="186175" y="1669887"/>
                  <a:pt x="71089" y="1590081"/>
                  <a:pt x="163286" y="1665514"/>
                </a:cubicBezTo>
                <a:cubicBezTo>
                  <a:pt x="337988" y="1808451"/>
                  <a:pt x="184540" y="1684240"/>
                  <a:pt x="293914" y="1752600"/>
                </a:cubicBezTo>
                <a:cubicBezTo>
                  <a:pt x="309299" y="1762216"/>
                  <a:pt x="321786" y="1776115"/>
                  <a:pt x="337457" y="1785257"/>
                </a:cubicBezTo>
                <a:cubicBezTo>
                  <a:pt x="383348" y="1812027"/>
                  <a:pt x="429735" y="1832107"/>
                  <a:pt x="478972" y="1850571"/>
                </a:cubicBezTo>
                <a:cubicBezTo>
                  <a:pt x="489716" y="1854600"/>
                  <a:pt x="500885" y="1857428"/>
                  <a:pt x="511629" y="1861457"/>
                </a:cubicBezTo>
                <a:cubicBezTo>
                  <a:pt x="529925" y="1868318"/>
                  <a:pt x="547177" y="1878193"/>
                  <a:pt x="566057" y="1883228"/>
                </a:cubicBezTo>
                <a:cubicBezTo>
                  <a:pt x="609561" y="1894829"/>
                  <a:pt x="690304" y="1907565"/>
                  <a:pt x="740229" y="1915886"/>
                </a:cubicBezTo>
                <a:cubicBezTo>
                  <a:pt x="903515" y="1908629"/>
                  <a:pt x="1067103" y="1906415"/>
                  <a:pt x="1230086" y="1894114"/>
                </a:cubicBezTo>
                <a:cubicBezTo>
                  <a:pt x="1340528" y="1885779"/>
                  <a:pt x="1287613" y="1881679"/>
                  <a:pt x="1349829" y="1850571"/>
                </a:cubicBezTo>
                <a:cubicBezTo>
                  <a:pt x="1396297" y="1827337"/>
                  <a:pt x="1446467" y="1811435"/>
                  <a:pt x="1491343" y="1785257"/>
                </a:cubicBezTo>
                <a:cubicBezTo>
                  <a:pt x="1533974" y="1760389"/>
                  <a:pt x="1573171" y="1729767"/>
                  <a:pt x="1611086" y="1698171"/>
                </a:cubicBezTo>
                <a:cubicBezTo>
                  <a:pt x="1658874" y="1658348"/>
                  <a:pt x="1759477" y="1577853"/>
                  <a:pt x="1785257" y="1534886"/>
                </a:cubicBezTo>
                <a:cubicBezTo>
                  <a:pt x="1860625" y="1409272"/>
                  <a:pt x="1834856" y="1465318"/>
                  <a:pt x="1872343" y="1371600"/>
                </a:cubicBezTo>
                <a:cubicBezTo>
                  <a:pt x="1875972" y="1349829"/>
                  <a:pt x="1879281" y="1328002"/>
                  <a:pt x="1883229" y="1306286"/>
                </a:cubicBezTo>
                <a:cubicBezTo>
                  <a:pt x="1886539" y="1288082"/>
                  <a:pt x="1894114" y="1270359"/>
                  <a:pt x="1894114" y="1251857"/>
                </a:cubicBezTo>
                <a:cubicBezTo>
                  <a:pt x="1894114" y="1175571"/>
                  <a:pt x="1892691" y="1098954"/>
                  <a:pt x="1883229" y="1023257"/>
                </a:cubicBezTo>
                <a:cubicBezTo>
                  <a:pt x="1881606" y="1010275"/>
                  <a:pt x="1867948" y="1001959"/>
                  <a:pt x="1861457" y="990600"/>
                </a:cubicBezTo>
                <a:cubicBezTo>
                  <a:pt x="1838462" y="950358"/>
                  <a:pt x="1841720" y="938205"/>
                  <a:pt x="1807029" y="903514"/>
                </a:cubicBezTo>
                <a:cubicBezTo>
                  <a:pt x="1797778" y="894263"/>
                  <a:pt x="1784953" y="889438"/>
                  <a:pt x="1774372" y="881743"/>
                </a:cubicBezTo>
                <a:cubicBezTo>
                  <a:pt x="1745026" y="860401"/>
                  <a:pt x="1720977" y="829904"/>
                  <a:pt x="1687286" y="816428"/>
                </a:cubicBezTo>
                <a:cubicBezTo>
                  <a:pt x="1669143" y="809171"/>
                  <a:pt x="1650713" y="802593"/>
                  <a:pt x="1632857" y="794657"/>
                </a:cubicBezTo>
                <a:cubicBezTo>
                  <a:pt x="1618028" y="788067"/>
                  <a:pt x="1604460" y="778711"/>
                  <a:pt x="1589314" y="772886"/>
                </a:cubicBezTo>
                <a:cubicBezTo>
                  <a:pt x="1557185" y="760529"/>
                  <a:pt x="1524244" y="750352"/>
                  <a:pt x="1491343" y="740228"/>
                </a:cubicBezTo>
                <a:cubicBezTo>
                  <a:pt x="1456846" y="729614"/>
                  <a:pt x="1429085" y="726393"/>
                  <a:pt x="1393372" y="718457"/>
                </a:cubicBezTo>
                <a:cubicBezTo>
                  <a:pt x="1378767" y="715211"/>
                  <a:pt x="1364343" y="711200"/>
                  <a:pt x="1349829" y="707571"/>
                </a:cubicBezTo>
                <a:cubicBezTo>
                  <a:pt x="1280886" y="714828"/>
                  <a:pt x="1211206" y="716942"/>
                  <a:pt x="1143000" y="729343"/>
                </a:cubicBezTo>
                <a:cubicBezTo>
                  <a:pt x="1122642" y="733045"/>
                  <a:pt x="1090050" y="773174"/>
                  <a:pt x="1077686" y="783771"/>
                </a:cubicBezTo>
                <a:cubicBezTo>
                  <a:pt x="1050297" y="807247"/>
                  <a:pt x="1022814" y="819227"/>
                  <a:pt x="1001486" y="849086"/>
                </a:cubicBezTo>
                <a:cubicBezTo>
                  <a:pt x="992054" y="862291"/>
                  <a:pt x="988715" y="879126"/>
                  <a:pt x="979714" y="892628"/>
                </a:cubicBezTo>
                <a:cubicBezTo>
                  <a:pt x="930011" y="967182"/>
                  <a:pt x="929516" y="964598"/>
                  <a:pt x="881743" y="1012371"/>
                </a:cubicBezTo>
                <a:cubicBezTo>
                  <a:pt x="874486" y="1026885"/>
                  <a:pt x="866364" y="1040999"/>
                  <a:pt x="859972" y="1055914"/>
                </a:cubicBezTo>
                <a:cubicBezTo>
                  <a:pt x="855452" y="1066461"/>
                  <a:pt x="854218" y="1078308"/>
                  <a:pt x="849086" y="1088571"/>
                </a:cubicBezTo>
                <a:cubicBezTo>
                  <a:pt x="843235" y="1100273"/>
                  <a:pt x="834571" y="1110342"/>
                  <a:pt x="827314" y="1121228"/>
                </a:cubicBezTo>
                <a:cubicBezTo>
                  <a:pt x="823686" y="1132114"/>
                  <a:pt x="821561" y="1143623"/>
                  <a:pt x="816429" y="1153886"/>
                </a:cubicBezTo>
                <a:cubicBezTo>
                  <a:pt x="774223" y="1238298"/>
                  <a:pt x="811133" y="1137113"/>
                  <a:pt x="783772" y="1219200"/>
                </a:cubicBezTo>
                <a:cubicBezTo>
                  <a:pt x="791029" y="1342571"/>
                  <a:pt x="792260" y="1466445"/>
                  <a:pt x="805543" y="1589314"/>
                </a:cubicBezTo>
                <a:cubicBezTo>
                  <a:pt x="806949" y="1602321"/>
                  <a:pt x="818562" y="1612247"/>
                  <a:pt x="827314" y="1621971"/>
                </a:cubicBezTo>
                <a:cubicBezTo>
                  <a:pt x="851344" y="1648671"/>
                  <a:pt x="868666" y="1689459"/>
                  <a:pt x="903514" y="1698171"/>
                </a:cubicBezTo>
                <a:cubicBezTo>
                  <a:pt x="918028" y="1701800"/>
                  <a:pt x="933049" y="1703804"/>
                  <a:pt x="947057" y="1709057"/>
                </a:cubicBezTo>
                <a:cubicBezTo>
                  <a:pt x="1064567" y="1753123"/>
                  <a:pt x="887070" y="1709024"/>
                  <a:pt x="1077686" y="1763486"/>
                </a:cubicBezTo>
                <a:cubicBezTo>
                  <a:pt x="1098908" y="1769550"/>
                  <a:pt x="1121229" y="1770743"/>
                  <a:pt x="1143000" y="1774371"/>
                </a:cubicBezTo>
                <a:cubicBezTo>
                  <a:pt x="1251857" y="1770743"/>
                  <a:pt x="1361285" y="1775193"/>
                  <a:pt x="1469572" y="1763486"/>
                </a:cubicBezTo>
                <a:cubicBezTo>
                  <a:pt x="1497046" y="1760516"/>
                  <a:pt x="1522338" y="1745474"/>
                  <a:pt x="1545772" y="1730828"/>
                </a:cubicBezTo>
                <a:cubicBezTo>
                  <a:pt x="1613487" y="1688505"/>
                  <a:pt x="1638467" y="1667985"/>
                  <a:pt x="1676400" y="1611086"/>
                </a:cubicBezTo>
                <a:cubicBezTo>
                  <a:pt x="1688136" y="1593481"/>
                  <a:pt x="1698171" y="1574800"/>
                  <a:pt x="1709057" y="1556657"/>
                </a:cubicBezTo>
                <a:cubicBezTo>
                  <a:pt x="1719874" y="1513389"/>
                  <a:pt x="1749791" y="1440274"/>
                  <a:pt x="1719943" y="1393371"/>
                </a:cubicBezTo>
                <a:cubicBezTo>
                  <a:pt x="1705895" y="1371296"/>
                  <a:pt x="1678033" y="1361530"/>
                  <a:pt x="1654629" y="1349828"/>
                </a:cubicBezTo>
                <a:cubicBezTo>
                  <a:pt x="1510215" y="1277623"/>
                  <a:pt x="1690550" y="1365223"/>
                  <a:pt x="1578429" y="1317171"/>
                </a:cubicBezTo>
                <a:cubicBezTo>
                  <a:pt x="1563514" y="1310779"/>
                  <a:pt x="1550629" y="1299336"/>
                  <a:pt x="1534886" y="1295400"/>
                </a:cubicBezTo>
                <a:cubicBezTo>
                  <a:pt x="1506505" y="1288305"/>
                  <a:pt x="1476829" y="1288143"/>
                  <a:pt x="1447800" y="1284514"/>
                </a:cubicBezTo>
                <a:cubicBezTo>
                  <a:pt x="1371600" y="1288143"/>
                  <a:pt x="1294943" y="1286311"/>
                  <a:pt x="1219200" y="1295400"/>
                </a:cubicBezTo>
                <a:cubicBezTo>
                  <a:pt x="1175493" y="1300645"/>
                  <a:pt x="1142062" y="1355701"/>
                  <a:pt x="1121229" y="1382486"/>
                </a:cubicBezTo>
                <a:cubicBezTo>
                  <a:pt x="1095828" y="1415144"/>
                  <a:pt x="1093546" y="1427277"/>
                  <a:pt x="1077686" y="1469571"/>
                </a:cubicBezTo>
                <a:cubicBezTo>
                  <a:pt x="1073657" y="1480315"/>
                  <a:pt x="1071932" y="1491965"/>
                  <a:pt x="1066800" y="1502228"/>
                </a:cubicBezTo>
                <a:cubicBezTo>
                  <a:pt x="1060949" y="1513930"/>
                  <a:pt x="1052286" y="1524000"/>
                  <a:pt x="1045029" y="1534886"/>
                </a:cubicBezTo>
                <a:cubicBezTo>
                  <a:pt x="1041400" y="1553029"/>
                  <a:pt x="1038631" y="1571364"/>
                  <a:pt x="1034143" y="1589314"/>
                </a:cubicBezTo>
                <a:cubicBezTo>
                  <a:pt x="1031360" y="1600446"/>
                  <a:pt x="1026040" y="1610839"/>
                  <a:pt x="1023257" y="1621971"/>
                </a:cubicBezTo>
                <a:cubicBezTo>
                  <a:pt x="1018770" y="1639921"/>
                  <a:pt x="1016386" y="1658338"/>
                  <a:pt x="1012372" y="1676400"/>
                </a:cubicBezTo>
                <a:cubicBezTo>
                  <a:pt x="1009127" y="1691005"/>
                  <a:pt x="1005115" y="1705429"/>
                  <a:pt x="1001486" y="1719943"/>
                </a:cubicBezTo>
                <a:cubicBezTo>
                  <a:pt x="1012372" y="1832429"/>
                  <a:pt x="1017701" y="1945591"/>
                  <a:pt x="1034143" y="2057400"/>
                </a:cubicBezTo>
                <a:cubicBezTo>
                  <a:pt x="1038603" y="2087728"/>
                  <a:pt x="1069597" y="2096016"/>
                  <a:pt x="1088572" y="2111828"/>
                </a:cubicBezTo>
                <a:cubicBezTo>
                  <a:pt x="1100399" y="2121684"/>
                  <a:pt x="1108702" y="2135538"/>
                  <a:pt x="1121229" y="2144486"/>
                </a:cubicBezTo>
                <a:cubicBezTo>
                  <a:pt x="1134434" y="2153918"/>
                  <a:pt x="1149857" y="2159865"/>
                  <a:pt x="1164772" y="2166257"/>
                </a:cubicBezTo>
                <a:cubicBezTo>
                  <a:pt x="1192605" y="2178185"/>
                  <a:pt x="1222258" y="2182646"/>
                  <a:pt x="1251857" y="2188028"/>
                </a:cubicBezTo>
                <a:cubicBezTo>
                  <a:pt x="1404988" y="2215869"/>
                  <a:pt x="1237215" y="2182922"/>
                  <a:pt x="1371600" y="2209800"/>
                </a:cubicBezTo>
                <a:cubicBezTo>
                  <a:pt x="1498600" y="2198914"/>
                  <a:pt x="1626303" y="2194365"/>
                  <a:pt x="1752600" y="2177143"/>
                </a:cubicBezTo>
                <a:cubicBezTo>
                  <a:pt x="1786708" y="2172492"/>
                  <a:pt x="1818154" y="2156064"/>
                  <a:pt x="1850572" y="2144486"/>
                </a:cubicBezTo>
                <a:cubicBezTo>
                  <a:pt x="1868974" y="2137914"/>
                  <a:pt x="1905000" y="2122714"/>
                  <a:pt x="1905000" y="2122714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DCD7F-6A65-8043-A818-A6B31082875A}"/>
              </a:ext>
            </a:extLst>
          </p:cNvPr>
          <p:cNvSpPr txBox="1"/>
          <p:nvPr/>
        </p:nvSpPr>
        <p:spPr>
          <a:xfrm>
            <a:off x="838200" y="361950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input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7EBE0B-F477-994F-A1AA-D97F799F648B}"/>
              </a:ext>
            </a:extLst>
          </p:cNvPr>
          <p:cNvSpPr txBox="1"/>
          <p:nvPr/>
        </p:nvSpPr>
        <p:spPr>
          <a:xfrm>
            <a:off x="4071258" y="3718932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723287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9AF53-8B7F-7F48-B7CB-246B12BC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NO" dirty="0"/>
              <a:t>roject AI4users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53682-0732-0E4A-A842-CF76B67AA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8" y="1458913"/>
            <a:ext cx="10515600" cy="1425801"/>
          </a:xfrm>
        </p:spPr>
        <p:txBody>
          <a:bodyPr/>
          <a:lstStyle/>
          <a:p>
            <a:r>
              <a:rPr lang="en-GB" sz="2000" dirty="0"/>
              <a:t>E</a:t>
            </a:r>
            <a:r>
              <a:rPr lang="en-NO" sz="2000" dirty="0"/>
              <a:t>xplicability of AI solution for users</a:t>
            </a:r>
          </a:p>
          <a:p>
            <a:r>
              <a:rPr lang="en-GB" sz="2000" dirty="0"/>
              <a:t>How to design AI intelligibility and accountability tools for non-experts facilitating meaningful human control?</a:t>
            </a:r>
          </a:p>
          <a:p>
            <a:endParaRPr lang="en-GB" dirty="0"/>
          </a:p>
          <a:p>
            <a:endParaRPr lang="en-NO" dirty="0"/>
          </a:p>
          <a:p>
            <a:endParaRPr lang="en-NO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91DA5E-2868-DE48-95F6-170710305C6E}"/>
              </a:ext>
            </a:extLst>
          </p:cNvPr>
          <p:cNvSpPr txBox="1"/>
          <p:nvPr/>
        </p:nvSpPr>
        <p:spPr>
          <a:xfrm>
            <a:off x="5673133" y="3884014"/>
            <a:ext cx="341727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Arial"/>
                <a:ea typeface="ヒラギノ角ゴ Pro W3"/>
                <a:cs typeface="Arial"/>
              </a:rPr>
              <a:t>The project will design, prototype and assess </a:t>
            </a:r>
            <a:r>
              <a:rPr lang="en-US" sz="1600" b="1" dirty="0">
                <a:latin typeface="Arial"/>
                <a:ea typeface="ヒラギノ角ゴ Pro W3"/>
                <a:cs typeface="Arial"/>
              </a:rPr>
              <a:t>tools </a:t>
            </a:r>
            <a:r>
              <a:rPr lang="en-US" sz="1600" dirty="0">
                <a:latin typeface="Arial"/>
                <a:ea typeface="ヒラギノ角ゴ Pro W3"/>
                <a:cs typeface="Arial"/>
              </a:rPr>
              <a:t>for enabling users without technical background to understand, appropriately trust, and effectively manage AI solutions.</a:t>
            </a:r>
            <a:endParaRPr lang="en-US" sz="1600" dirty="0">
              <a:latin typeface="Arial"/>
              <a:ea typeface="ヒラギノ角ゴ Pro W3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F69133-EE8D-7A4B-8E1D-15F896351A7E}"/>
              </a:ext>
            </a:extLst>
          </p:cNvPr>
          <p:cNvSpPr txBox="1"/>
          <p:nvPr/>
        </p:nvSpPr>
        <p:spPr>
          <a:xfrm>
            <a:off x="2929200" y="2539525"/>
            <a:ext cx="2743199" cy="17789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342900" indent="-342900">
              <a:spcBef>
                <a:spcPct val="20000"/>
              </a:spcBef>
              <a:buAutoNum type="arabicPeriod"/>
            </a:pPr>
            <a:r>
              <a:rPr lang="en-US" sz="1600" dirty="0">
                <a:latin typeface="Arial"/>
                <a:ea typeface="ヒラギノ角ゴ Pro W3"/>
                <a:cs typeface="Arial"/>
              </a:rPr>
              <a:t>citizens, </a:t>
            </a:r>
          </a:p>
          <a:p>
            <a:pPr marL="342900" indent="-342900">
              <a:spcBef>
                <a:spcPct val="20000"/>
              </a:spcBef>
              <a:buAutoNum type="arabicPeriod"/>
            </a:pPr>
            <a:r>
              <a:rPr lang="en-US" sz="1600" dirty="0">
                <a:latin typeface="Arial"/>
                <a:ea typeface="ヒラギノ角ゴ Pro W3"/>
                <a:cs typeface="Arial"/>
              </a:rPr>
              <a:t>case handlers at the operational level,</a:t>
            </a:r>
          </a:p>
          <a:p>
            <a:pPr marL="342900" indent="-342900">
              <a:spcBef>
                <a:spcPct val="20000"/>
              </a:spcBef>
              <a:buAutoNum type="arabicPeriod"/>
            </a:pPr>
            <a:r>
              <a:rPr lang="en-US" sz="1600" dirty="0">
                <a:latin typeface="Arial"/>
                <a:ea typeface="ヒラギノ角ゴ Pro W3"/>
                <a:cs typeface="Arial"/>
              </a:rPr>
              <a:t>middle managers and policy makers.</a:t>
            </a:r>
            <a:endParaRPr lang="en-US" sz="1600" dirty="0">
              <a:ea typeface="ヒラギノ角ゴ Pro W3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93CACA-AF3B-1049-9656-53A6EE7546A4}"/>
              </a:ext>
            </a:extLst>
          </p:cNvPr>
          <p:cNvSpPr txBox="1"/>
          <p:nvPr/>
        </p:nvSpPr>
        <p:spPr>
          <a:xfrm>
            <a:off x="654190" y="2843593"/>
            <a:ext cx="27431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Arial"/>
                <a:ea typeface="ヒラギノ角ゴ Pro W3"/>
                <a:cs typeface="Arial"/>
              </a:rPr>
              <a:t>Three key stakeholder groups targeted:</a:t>
            </a:r>
            <a:endParaRPr lang="en-US" sz="1600" dirty="0">
              <a:latin typeface="Arial"/>
              <a:ea typeface="ヒラギノ角ゴ Pro W3"/>
            </a:endParaRPr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3D1604E3-4F32-7641-9A06-9A63F41DFE67}"/>
              </a:ext>
            </a:extLst>
          </p:cNvPr>
          <p:cNvSpPr/>
          <p:nvPr/>
        </p:nvSpPr>
        <p:spPr bwMode="auto">
          <a:xfrm>
            <a:off x="2906486" y="2654558"/>
            <a:ext cx="152400" cy="1915886"/>
          </a:xfrm>
          <a:prstGeom prst="leftBracke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NO" sz="2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AF26B5C8-AD18-5848-9560-2474250C4740}"/>
              </a:ext>
            </a:extLst>
          </p:cNvPr>
          <p:cNvSpPr/>
          <p:nvPr/>
        </p:nvSpPr>
        <p:spPr bwMode="auto">
          <a:xfrm>
            <a:off x="3853543" y="4570444"/>
            <a:ext cx="1665514" cy="3810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NO" sz="2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5501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16BB2-52DC-6A43-B595-B1F5F3777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Good AI society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8EF199-1DDB-4B43-A079-9C66446E6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05" y="1690688"/>
            <a:ext cx="452051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D8B991-7E6C-1145-99D8-F90B6B3C7252}"/>
              </a:ext>
            </a:extLst>
          </p:cNvPr>
          <p:cNvSpPr txBox="1"/>
          <p:nvPr/>
        </p:nvSpPr>
        <p:spPr>
          <a:xfrm>
            <a:off x="5497286" y="1506022"/>
            <a:ext cx="50034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principles that should undergird the adoption of AI:</a:t>
            </a:r>
          </a:p>
          <a:p>
            <a:endParaRPr lang="en-US" dirty="0">
              <a:effectLst/>
            </a:endParaRPr>
          </a:p>
          <a:p>
            <a:r>
              <a:rPr lang="en-NO" dirty="0">
                <a:effectLst/>
              </a:rPr>
              <a:t> </a:t>
            </a:r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A9B39E-51EE-9042-AA5C-BE57E0F8A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286" y="415646"/>
            <a:ext cx="5684737" cy="27985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544686-CB4A-C14F-A563-77186779D3A6}"/>
              </a:ext>
            </a:extLst>
          </p:cNvPr>
          <p:cNvSpPr txBox="1"/>
          <p:nvPr/>
        </p:nvSpPr>
        <p:spPr>
          <a:xfrm>
            <a:off x="5158891" y="3316571"/>
            <a:ext cx="68954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AI should be designed and developed in ways that: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decrease inequality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further social empowerment,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with respect for human autonomy, and increase benefits that are shared by all, equitably.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is especially important that AI be explicable, as explicability is a critical tool to build public trust in, and understanding of, the technology.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requires a </a:t>
            </a:r>
            <a:r>
              <a:rPr lang="en-GB" dirty="0" err="1"/>
              <a:t>multistakeholder</a:t>
            </a:r>
            <a:r>
              <a:rPr lang="en-GB" dirty="0"/>
              <a:t> approach, which is the most effective way to ensure that AI will serve the needs of society, by enabling developers, users and rule-makers to be on board and collabo- rating from the outset. 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596905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DFC258-8A85-9B43-B3F6-A9C51172BDD4}"/>
              </a:ext>
            </a:extLst>
          </p:cNvPr>
          <p:cNvSpPr txBox="1"/>
          <p:nvPr/>
        </p:nvSpPr>
        <p:spPr>
          <a:xfrm>
            <a:off x="740229" y="751344"/>
            <a:ext cx="3494315" cy="53553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NO" b="1" dirty="0"/>
              <a:t>Pensum</a:t>
            </a:r>
          </a:p>
          <a:p>
            <a:endParaRPr lang="en-NO" dirty="0"/>
          </a:p>
          <a:p>
            <a:r>
              <a:rPr lang="en-GB" b="1" dirty="0"/>
              <a:t>Faraj, S., </a:t>
            </a:r>
            <a:r>
              <a:rPr lang="en-GB" b="1" dirty="0" err="1"/>
              <a:t>Pachidi</a:t>
            </a:r>
            <a:r>
              <a:rPr lang="en-GB" b="1" dirty="0"/>
              <a:t>, S., &amp; Sayegh, K. (2018). </a:t>
            </a:r>
            <a:r>
              <a:rPr lang="en-GB" dirty="0"/>
              <a:t>Working and organizing in the age of the learning algorithm. Information and Organization, 28(1), 62-70.</a:t>
            </a:r>
          </a:p>
          <a:p>
            <a:endParaRPr lang="en-GB" dirty="0"/>
          </a:p>
          <a:p>
            <a:r>
              <a:rPr lang="en-GB" b="1" dirty="0" err="1"/>
              <a:t>Ågerfalk</a:t>
            </a:r>
            <a:r>
              <a:rPr lang="en-GB" b="1" dirty="0"/>
              <a:t>, P. J. (2020). </a:t>
            </a:r>
            <a:r>
              <a:rPr lang="en-GB" dirty="0"/>
              <a:t>Artificial intelligence as digital agency. European Journal of Information Systems, 29(1), 1–8.</a:t>
            </a:r>
          </a:p>
          <a:p>
            <a:endParaRPr lang="en-GB" dirty="0"/>
          </a:p>
          <a:p>
            <a:r>
              <a:rPr lang="en-GB" b="1" dirty="0" err="1"/>
              <a:t>Zuboff</a:t>
            </a:r>
            <a:r>
              <a:rPr lang="en-GB" b="1" dirty="0"/>
              <a:t>, S. (2015). </a:t>
            </a:r>
            <a:r>
              <a:rPr lang="en-GB" dirty="0"/>
              <a:t>Big other: surveillance capitalism and the prospects of an information civilization. Journal of Information Technology, 30(1), 75-89.</a:t>
            </a:r>
            <a:endParaRPr lang="en-NO" dirty="0"/>
          </a:p>
          <a:p>
            <a:endParaRPr lang="en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5633A5-2E6A-8A49-8AB7-306D861E722A}"/>
              </a:ext>
            </a:extLst>
          </p:cNvPr>
          <p:cNvSpPr txBox="1"/>
          <p:nvPr/>
        </p:nvSpPr>
        <p:spPr>
          <a:xfrm>
            <a:off x="4604657" y="1251857"/>
            <a:ext cx="7336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AI in organizations</a:t>
            </a:r>
          </a:p>
          <a:p>
            <a:endParaRPr lang="en-GB" dirty="0"/>
          </a:p>
          <a:p>
            <a:r>
              <a:rPr lang="en-GB" dirty="0"/>
              <a:t>AI is performative – transform expertise, reshapes work and occupational boundaries and creates new forms of coordination and control.</a:t>
            </a:r>
            <a:endParaRPr lang="en-NO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C7E819-2A45-0F4C-87D4-CB1EF9F2C0A2}"/>
              </a:ext>
            </a:extLst>
          </p:cNvPr>
          <p:cNvSpPr txBox="1"/>
          <p:nvPr/>
        </p:nvSpPr>
        <p:spPr>
          <a:xfrm>
            <a:off x="4669971" y="3167743"/>
            <a:ext cx="7401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AI in and historical IS perspective – why should IS be concerned with AI </a:t>
            </a:r>
            <a:r>
              <a:rPr lang="en-NO" i="1" dirty="0"/>
              <a:t>now</a:t>
            </a:r>
            <a:r>
              <a:rPr lang="en-NO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003EDB-926F-7D41-AE41-4A01673B467A}"/>
              </a:ext>
            </a:extLst>
          </p:cNvPr>
          <p:cNvSpPr txBox="1"/>
          <p:nvPr/>
        </p:nvSpPr>
        <p:spPr>
          <a:xfrm>
            <a:off x="6019799" y="4496933"/>
            <a:ext cx="4491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Surveillance capitalism – a view on how AI is transforming society and capitalism</a:t>
            </a:r>
          </a:p>
          <a:p>
            <a:endParaRPr lang="en-NO" dirty="0"/>
          </a:p>
          <a:p>
            <a:r>
              <a:rPr lang="en-GB" dirty="0"/>
              <a:t>N</a:t>
            </a:r>
            <a:r>
              <a:rPr lang="en-NO" dirty="0"/>
              <a:t>ew form of power based on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DF3C9B-823A-9245-B252-1EE3C510C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657" y="4341356"/>
            <a:ext cx="11430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61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1285</Words>
  <Application>Microsoft Macintosh PowerPoint</Application>
  <PresentationFormat>Widescreen</PresentationFormat>
  <Paragraphs>154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Responsible AI in Information Systems</vt:lpstr>
      <vt:lpstr>agenda</vt:lpstr>
      <vt:lpstr>How AI is understood</vt:lpstr>
      <vt:lpstr>What is AI?</vt:lpstr>
      <vt:lpstr>What is AI?</vt:lpstr>
      <vt:lpstr>AI is not intelligence</vt:lpstr>
      <vt:lpstr>Accountability of Algorithms</vt:lpstr>
      <vt:lpstr>Accountability and transparency</vt:lpstr>
      <vt:lpstr>The black-box problem</vt:lpstr>
      <vt:lpstr>Project AI4users</vt:lpstr>
      <vt:lpstr>Good AI society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Responsible AI in Information Systems</dc:title>
  <dc:creator>Miria Grisot</dc:creator>
  <cp:lastModifiedBy>Miria Grisot</cp:lastModifiedBy>
  <cp:revision>14</cp:revision>
  <dcterms:created xsi:type="dcterms:W3CDTF">2020-10-26T12:54:15Z</dcterms:created>
  <dcterms:modified xsi:type="dcterms:W3CDTF">2020-10-26T15:00:28Z</dcterms:modified>
</cp:coreProperties>
</file>