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37"/>
  </p:notesMasterIdLst>
  <p:handoutMasterIdLst>
    <p:handoutMasterId r:id="rId38"/>
  </p:handoutMasterIdLst>
  <p:sldIdLst>
    <p:sldId id="256" r:id="rId6"/>
    <p:sldId id="258" r:id="rId7"/>
    <p:sldId id="272" r:id="rId8"/>
    <p:sldId id="273" r:id="rId9"/>
    <p:sldId id="274" r:id="rId10"/>
    <p:sldId id="275" r:id="rId11"/>
    <p:sldId id="276" r:id="rId12"/>
    <p:sldId id="281" r:id="rId13"/>
    <p:sldId id="282" r:id="rId14"/>
    <p:sldId id="283" r:id="rId15"/>
    <p:sldId id="285" r:id="rId16"/>
    <p:sldId id="284" r:id="rId17"/>
    <p:sldId id="286" r:id="rId18"/>
    <p:sldId id="287" r:id="rId19"/>
    <p:sldId id="289" r:id="rId20"/>
    <p:sldId id="290" r:id="rId21"/>
    <p:sldId id="288" r:id="rId22"/>
    <p:sldId id="291" r:id="rId23"/>
    <p:sldId id="292" r:id="rId24"/>
    <p:sldId id="263" r:id="rId25"/>
    <p:sldId id="264" r:id="rId26"/>
    <p:sldId id="265" r:id="rId27"/>
    <p:sldId id="266" r:id="rId28"/>
    <p:sldId id="267" r:id="rId29"/>
    <p:sldId id="268" r:id="rId30"/>
    <p:sldId id="270" r:id="rId31"/>
    <p:sldId id="269" r:id="rId32"/>
    <p:sldId id="278" r:id="rId33"/>
    <p:sldId id="279" r:id="rId34"/>
    <p:sldId id="261" r:id="rId35"/>
    <p:sldId id="280" r:id="rId3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3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06E43C8-1722-EB98-184E-8D70B20FB1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D3CC8B-8B10-806A-B50A-A864B732A3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82604E-C8F2-FD95-F93B-F37595680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060A9-7E48-54FC-14DD-0D764374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 </a:t>
            </a:r>
            <a:r>
              <a:rPr lang="nb-NO" dirty="0" err="1"/>
              <a:t>visualization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EDD7A0-F637-FCDF-F51F-C5F4B83285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Johan Sæbø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64D5008-042D-81A1-2FBD-20014D422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6538A0-CE7D-F4C1-3AD8-FB9059ECB9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96B85C-0FC1-A1EC-1CDD-A30E5A5853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85AFF-46F8-5CF1-080B-21AD9FA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Learning </a:t>
            </a:r>
            <a:r>
              <a:rPr lang="nb-NO" dirty="0" err="1" smtClean="0"/>
              <a:t>objectives</a:t>
            </a:r>
            <a:r>
              <a:rPr lang="nb-NO" dirty="0" smtClean="0"/>
              <a:t> and </a:t>
            </a:r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This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session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relates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to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two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of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course’s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learning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objectives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b-NO" altLang="nb-NO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Can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analyze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identify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opportunities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challenges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to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utilize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data and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implement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data driven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decision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making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health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sector</a:t>
            </a:r>
            <a:endParaRPr lang="nb-NO" altLang="nb-NO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b-NO" altLang="nb-NO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Have an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understanding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of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the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organizational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socio-technical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challenges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opportunities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of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big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data and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related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AI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approaches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healthcare</a:t>
            </a:r>
            <a:endParaRPr lang="nb-NO" altLang="nb-NO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b-NO" altLang="nb-NO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Outline</a:t>
            </a:r>
            <a:endParaRPr lang="nb-NO" altLang="nb-NO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What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is data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visualization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?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Why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is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this</a:t>
            </a:r>
            <a:r>
              <a:rPr lang="nb-NO" altLang="nb-NO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>
                <a:solidFill>
                  <a:schemeClr val="tx1"/>
                </a:solidFill>
                <a:latin typeface="Arial" panose="020B0604020202020204" pitchFamily="34" charset="0"/>
              </a:rPr>
              <a:t>important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?</a:t>
            </a: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b-NO" altLang="nb-NO" dirty="0"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Some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exercices</a:t>
            </a:r>
            <a:r>
              <a:rPr lang="nb-NO" altLang="nb-NO" dirty="0" smtClean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nb-NO" altLang="nb-NO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examples</a:t>
            </a:r>
            <a:endParaRPr lang="nb-NO" altLang="nb-NO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b-NO" altLang="nb-NO" dirty="0">
              <a:latin typeface="Arial" panose="020B0604020202020204" pitchFamily="34" charset="0"/>
            </a:endParaRPr>
          </a:p>
          <a:p>
            <a:pPr marL="560396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dirty="0" err="1" smtClean="0">
                <a:latin typeface="Arial" panose="020B0604020202020204" pitchFamily="34" charset="0"/>
              </a:rPr>
              <a:t>Findings</a:t>
            </a:r>
            <a:r>
              <a:rPr lang="nb-NO" altLang="nb-NO" dirty="0" smtClean="0">
                <a:latin typeface="Arial" panose="020B0604020202020204" pitchFamily="34" charset="0"/>
              </a:rPr>
              <a:t> from </a:t>
            </a:r>
            <a:r>
              <a:rPr lang="nb-NO" altLang="nb-NO" dirty="0" err="1" smtClean="0">
                <a:latin typeface="Arial" panose="020B0604020202020204" pitchFamily="34" charset="0"/>
              </a:rPr>
              <a:t>two</a:t>
            </a:r>
            <a:r>
              <a:rPr lang="nb-NO" altLang="nb-NO" dirty="0" smtClean="0">
                <a:latin typeface="Arial" panose="020B0604020202020204" pitchFamily="34" charset="0"/>
              </a:rPr>
              <a:t> </a:t>
            </a:r>
            <a:r>
              <a:rPr lang="nb-NO" altLang="nb-NO" dirty="0" err="1" smtClean="0">
                <a:latin typeface="Arial" panose="020B0604020202020204" pitchFamily="34" charset="0"/>
              </a:rPr>
              <a:t>articles</a:t>
            </a:r>
            <a:endParaRPr lang="nb-NO" altLang="nb-NO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815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is data </a:t>
            </a:r>
            <a:r>
              <a:rPr lang="nb-NO" dirty="0" err="1" smtClean="0"/>
              <a:t>visualization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process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graphs</a:t>
            </a:r>
            <a:r>
              <a:rPr lang="nb-NO" dirty="0" smtClean="0"/>
              <a:t> and </a:t>
            </a:r>
            <a:r>
              <a:rPr lang="nb-NO" dirty="0" err="1" smtClean="0"/>
              <a:t>figures</a:t>
            </a:r>
            <a:r>
              <a:rPr lang="nb-NO" dirty="0" smtClean="0"/>
              <a:t> to display data</a:t>
            </a:r>
          </a:p>
          <a:p>
            <a:r>
              <a:rPr lang="nb-NO" dirty="0" smtClean="0"/>
              <a:t>To </a:t>
            </a:r>
            <a:r>
              <a:rPr lang="nb-NO" b="1" dirty="0" err="1" smtClean="0"/>
              <a:t>communicate</a:t>
            </a:r>
            <a:r>
              <a:rPr lang="nb-NO" b="1" dirty="0" smtClean="0"/>
              <a:t> a </a:t>
            </a:r>
            <a:r>
              <a:rPr lang="nb-NO" b="1" dirty="0" err="1" smtClean="0"/>
              <a:t>message</a:t>
            </a:r>
            <a:endParaRPr lang="nb-NO" b="1" dirty="0" smtClean="0"/>
          </a:p>
          <a:p>
            <a:endParaRPr lang="nb-NO" dirty="0" smtClean="0"/>
          </a:p>
          <a:p>
            <a:r>
              <a:rPr lang="nb-NO" dirty="0" err="1" smtClean="0"/>
              <a:t>Considerations</a:t>
            </a:r>
            <a:endParaRPr lang="nb-NO" dirty="0" smtClean="0"/>
          </a:p>
          <a:p>
            <a:pPr marL="342900" indent="-342900">
              <a:buFontTx/>
              <a:buChar char="-"/>
            </a:pPr>
            <a:r>
              <a:rPr lang="nb-NO" dirty="0" smtClean="0"/>
              <a:t>Who is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audience</a:t>
            </a:r>
            <a:r>
              <a:rPr lang="nb-NO" dirty="0" smtClean="0"/>
              <a:t>?</a:t>
            </a:r>
          </a:p>
          <a:p>
            <a:pPr marL="342900" indent="-342900">
              <a:buFontTx/>
              <a:buChar char="-"/>
            </a:pP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your</a:t>
            </a:r>
            <a:r>
              <a:rPr lang="nb-NO" dirty="0" smtClean="0"/>
              <a:t> story?</a:t>
            </a:r>
          </a:p>
          <a:p>
            <a:pPr marL="342900" indent="-342900">
              <a:buFontTx/>
              <a:buChar char="-"/>
            </a:pPr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graphs</a:t>
            </a:r>
            <a:r>
              <a:rPr lang="nb-NO" dirty="0" smtClean="0"/>
              <a:t> and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interpretable</a:t>
            </a:r>
            <a:r>
              <a:rPr lang="nb-NO" dirty="0" smtClean="0"/>
              <a:t> by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pPr marL="342900" indent="-342900">
              <a:buFontTx/>
              <a:buChar char="-"/>
            </a:pPr>
            <a:r>
              <a:rPr lang="nb-NO" dirty="0" err="1" smtClean="0"/>
              <a:t>What</a:t>
            </a:r>
            <a:r>
              <a:rPr lang="nb-NO" dirty="0" smtClean="0"/>
              <a:t> data is (and is not) </a:t>
            </a:r>
            <a:r>
              <a:rPr lang="nb-NO" dirty="0" err="1" smtClean="0"/>
              <a:t>visualized</a:t>
            </a:r>
            <a:r>
              <a:rPr lang="nb-NO" dirty="0" smtClean="0"/>
              <a:t>?</a:t>
            </a:r>
          </a:p>
          <a:p>
            <a:pPr marL="342900" indent="-342900">
              <a:buFontTx/>
              <a:buChar char="-"/>
            </a:pPr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graphs</a:t>
            </a:r>
            <a:r>
              <a:rPr lang="nb-NO" dirty="0" smtClean="0"/>
              <a:t> and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accessible</a:t>
            </a:r>
            <a:r>
              <a:rPr lang="nb-NO" dirty="0" smtClean="0"/>
              <a:t> to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endParaRPr lang="nb-NO" dirty="0" smtClean="0"/>
          </a:p>
          <a:p>
            <a:pPr marL="342900" indent="-342900">
              <a:buFontTx/>
              <a:buChar char="-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014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Soho </a:t>
            </a:r>
            <a:r>
              <a:rPr lang="nb-NO" dirty="0" err="1"/>
              <a:t>cholera</a:t>
            </a:r>
            <a:r>
              <a:rPr lang="nb-NO" dirty="0"/>
              <a:t> </a:t>
            </a:r>
            <a:r>
              <a:rPr lang="nb-NO" dirty="0" err="1"/>
              <a:t>outbreak</a:t>
            </a:r>
            <a:r>
              <a:rPr lang="nb-NO" dirty="0"/>
              <a:t> in 1855 and John </a:t>
            </a:r>
            <a:r>
              <a:rPr lang="nb-NO" dirty="0" err="1" smtClean="0"/>
              <a:t>Snow’s</a:t>
            </a:r>
            <a:r>
              <a:rPr lang="nb-NO" dirty="0" smtClean="0"/>
              <a:t> </a:t>
            </a:r>
            <a:r>
              <a:rPr lang="nb-NO" dirty="0" err="1" smtClean="0"/>
              <a:t>map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529768" cy="4817312"/>
          </a:xfrm>
        </p:spPr>
        <p:txBody>
          <a:bodyPr/>
          <a:lstStyle/>
          <a:p>
            <a:r>
              <a:rPr lang="nb-NO" dirty="0" smtClean="0"/>
              <a:t>Who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audience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story?</a:t>
            </a:r>
          </a:p>
          <a:p>
            <a:endParaRPr lang="nb-NO" dirty="0"/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interpretible</a:t>
            </a:r>
            <a:r>
              <a:rPr lang="nb-NO" dirty="0" smtClean="0"/>
              <a:t> by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r>
              <a:rPr lang="nb-NO" dirty="0" err="1" smtClean="0"/>
              <a:t>What</a:t>
            </a:r>
            <a:r>
              <a:rPr lang="nb-NO" dirty="0" smtClean="0"/>
              <a:t> data is </a:t>
            </a:r>
            <a:r>
              <a:rPr lang="nb-NO" dirty="0" err="1" smtClean="0"/>
              <a:t>visualized</a:t>
            </a:r>
            <a:r>
              <a:rPr lang="nb-NO" dirty="0" smtClean="0"/>
              <a:t>?</a:t>
            </a:r>
          </a:p>
          <a:p>
            <a:r>
              <a:rPr lang="nb-NO" dirty="0" smtClean="0"/>
              <a:t>(and </a:t>
            </a:r>
            <a:r>
              <a:rPr lang="nb-NO" dirty="0" err="1" smtClean="0"/>
              <a:t>what</a:t>
            </a:r>
            <a:r>
              <a:rPr lang="nb-NO" dirty="0" smtClean="0"/>
              <a:t> is not?)</a:t>
            </a:r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accessible</a:t>
            </a:r>
            <a:r>
              <a:rPr lang="nb-NO" dirty="0" smtClean="0"/>
              <a:t> to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234" y="1037092"/>
            <a:ext cx="6824602" cy="522643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865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Covid-19 </a:t>
            </a:r>
            <a:r>
              <a:rPr lang="nb-NO" dirty="0" err="1" smtClean="0"/>
              <a:t>statistics</a:t>
            </a:r>
            <a:r>
              <a:rPr lang="nb-NO" dirty="0" smtClean="0"/>
              <a:t> at fhi.no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77" y="1172748"/>
            <a:ext cx="6955900" cy="4637267"/>
          </a:xfrm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360044" y="1082726"/>
            <a:ext cx="5529768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Who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audience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story?</a:t>
            </a:r>
          </a:p>
          <a:p>
            <a:endParaRPr lang="nb-NO" dirty="0" smtClean="0"/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interpretible</a:t>
            </a:r>
            <a:r>
              <a:rPr lang="nb-NO" dirty="0" smtClean="0"/>
              <a:t> by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r>
              <a:rPr lang="nb-NO" dirty="0" err="1" smtClean="0"/>
              <a:t>What</a:t>
            </a:r>
            <a:r>
              <a:rPr lang="nb-NO" dirty="0" smtClean="0"/>
              <a:t> data is </a:t>
            </a:r>
            <a:r>
              <a:rPr lang="nb-NO" dirty="0" err="1" smtClean="0"/>
              <a:t>visualized</a:t>
            </a:r>
            <a:r>
              <a:rPr lang="nb-NO" dirty="0" smtClean="0"/>
              <a:t>?</a:t>
            </a:r>
          </a:p>
          <a:p>
            <a:r>
              <a:rPr lang="nb-NO" dirty="0" smtClean="0"/>
              <a:t>(and </a:t>
            </a:r>
            <a:r>
              <a:rPr lang="nb-NO" dirty="0" err="1" smtClean="0"/>
              <a:t>what</a:t>
            </a:r>
            <a:r>
              <a:rPr lang="nb-NO" dirty="0" smtClean="0"/>
              <a:t> is not?)</a:t>
            </a:r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accessible</a:t>
            </a:r>
            <a:r>
              <a:rPr lang="nb-NO" dirty="0" smtClean="0"/>
              <a:t> to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4650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Child </a:t>
            </a:r>
            <a:r>
              <a:rPr lang="nb-NO" dirty="0" err="1" smtClean="0"/>
              <a:t>growth</a:t>
            </a:r>
            <a:r>
              <a:rPr lang="nb-NO" dirty="0" smtClean="0"/>
              <a:t> </a:t>
            </a:r>
            <a:r>
              <a:rPr lang="nb-NO" dirty="0" err="1" smtClean="0"/>
              <a:t>chart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518" y="171501"/>
            <a:ext cx="4575869" cy="6457152"/>
          </a:xfrm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691738" y="902703"/>
            <a:ext cx="5529768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Who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audience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story?</a:t>
            </a:r>
          </a:p>
          <a:p>
            <a:endParaRPr lang="nb-NO" dirty="0" smtClean="0"/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interpretible</a:t>
            </a:r>
            <a:r>
              <a:rPr lang="nb-NO" dirty="0" smtClean="0"/>
              <a:t> by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r>
              <a:rPr lang="nb-NO" dirty="0" err="1" smtClean="0"/>
              <a:t>What</a:t>
            </a:r>
            <a:r>
              <a:rPr lang="nb-NO" dirty="0" smtClean="0"/>
              <a:t> data is </a:t>
            </a:r>
            <a:r>
              <a:rPr lang="nb-NO" dirty="0" err="1" smtClean="0"/>
              <a:t>visualized</a:t>
            </a:r>
            <a:r>
              <a:rPr lang="nb-NO" dirty="0" smtClean="0"/>
              <a:t>?</a:t>
            </a:r>
          </a:p>
          <a:p>
            <a:r>
              <a:rPr lang="nb-NO" dirty="0" smtClean="0"/>
              <a:t>(and </a:t>
            </a:r>
            <a:r>
              <a:rPr lang="nb-NO" dirty="0" err="1" smtClean="0"/>
              <a:t>what</a:t>
            </a:r>
            <a:r>
              <a:rPr lang="nb-NO" dirty="0" smtClean="0"/>
              <a:t> is not?)</a:t>
            </a:r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</a:t>
            </a:r>
            <a:r>
              <a:rPr lang="nb-NO" dirty="0" err="1" smtClean="0"/>
              <a:t>accessible</a:t>
            </a:r>
            <a:r>
              <a:rPr lang="nb-NO" dirty="0" smtClean="0"/>
              <a:t> to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094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Scanning</a:t>
            </a:r>
            <a:r>
              <a:rPr lang="nb-NO" dirty="0" smtClean="0"/>
              <a:t> </a:t>
            </a:r>
            <a:r>
              <a:rPr lang="nb-NO" dirty="0" err="1" smtClean="0"/>
              <a:t>lungs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146" y="631374"/>
            <a:ext cx="3326808" cy="28527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224" y="3896221"/>
            <a:ext cx="2743200" cy="23469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13" y="934349"/>
            <a:ext cx="2765152" cy="22142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18" y="631374"/>
            <a:ext cx="3525291" cy="28202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6" y="3723381"/>
            <a:ext cx="3087814" cy="2779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79" y="3451607"/>
            <a:ext cx="3064105" cy="24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4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challenges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 smtClean="0"/>
              <a:t>How do </a:t>
            </a:r>
            <a:r>
              <a:rPr lang="nb-NO" dirty="0" err="1" smtClean="0"/>
              <a:t>we</a:t>
            </a:r>
            <a:r>
              <a:rPr lang="nb-NO" dirty="0" smtClean="0"/>
              <a:t> (best) </a:t>
            </a:r>
            <a:r>
              <a:rPr lang="nb-NO" dirty="0" err="1" smtClean="0"/>
              <a:t>communicate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r>
              <a:rPr lang="nb-NO" dirty="0" smtClean="0"/>
              <a:t> to be </a:t>
            </a:r>
            <a:r>
              <a:rPr lang="nb-NO" dirty="0" err="1" smtClean="0"/>
              <a:t>communicated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, or from </a:t>
            </a:r>
            <a:r>
              <a:rPr lang="nb-NO" dirty="0" err="1" smtClean="0"/>
              <a:t>technology</a:t>
            </a:r>
            <a:r>
              <a:rPr lang="nb-NO" dirty="0" smtClean="0"/>
              <a:t> to </a:t>
            </a:r>
            <a:r>
              <a:rPr lang="nb-NO" dirty="0" err="1" smtClean="0"/>
              <a:t>people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Focus </a:t>
            </a:r>
            <a:r>
              <a:rPr lang="nb-NO" dirty="0" err="1" smtClean="0"/>
              <a:t>today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charts</a:t>
            </a:r>
            <a:r>
              <a:rPr lang="nb-NO" dirty="0" smtClean="0"/>
              <a:t> and </a:t>
            </a:r>
            <a:r>
              <a:rPr lang="nb-NO" dirty="0" err="1" smtClean="0"/>
              <a:t>related</a:t>
            </a:r>
            <a:r>
              <a:rPr lang="nb-NO" dirty="0" smtClean="0"/>
              <a:t> </a:t>
            </a:r>
            <a:r>
              <a:rPr lang="nb-NO" dirty="0" err="1" smtClean="0"/>
              <a:t>visualizations</a:t>
            </a:r>
            <a:r>
              <a:rPr lang="nb-NO" dirty="0" smtClean="0"/>
              <a:t>, i.e. not </a:t>
            </a:r>
            <a:r>
              <a:rPr lang="nb-NO" dirty="0" err="1" smtClean="0"/>
              <a:t>diagnostic</a:t>
            </a:r>
            <a:r>
              <a:rPr lang="nb-NO" dirty="0" smtClean="0"/>
              <a:t> </a:t>
            </a:r>
            <a:r>
              <a:rPr lang="nb-NO" dirty="0" err="1" smtClean="0"/>
              <a:t>visualization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examples</a:t>
            </a:r>
            <a:r>
              <a:rPr lang="nb-NO" dirty="0" smtClean="0"/>
              <a:t> (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permission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Tricia Aung, </a:t>
            </a:r>
            <a:r>
              <a:rPr lang="nb-NO" dirty="0" err="1" smtClean="0"/>
              <a:t>author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papers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curriculum for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session</a:t>
            </a:r>
            <a:r>
              <a:rPr lang="nb-NO" dirty="0" smtClean="0"/>
              <a:t>) to </a:t>
            </a:r>
            <a:r>
              <a:rPr lang="nb-NO" dirty="0" err="1" smtClean="0"/>
              <a:t>follow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8626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</a:t>
            </a:r>
            <a:r>
              <a:rPr lang="nb-NO" dirty="0" smtClean="0"/>
              <a:t>: How do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compare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>
          <a:xfrm>
            <a:off x="6267785" y="1333737"/>
            <a:ext cx="5924215" cy="1848733"/>
          </a:xfrm>
        </p:spPr>
        <p:txBody>
          <a:bodyPr/>
          <a:lstStyle/>
          <a:p>
            <a:r>
              <a:rPr lang="nb-NO" dirty="0" smtClean="0"/>
              <a:t>The story: </a:t>
            </a:r>
            <a:r>
              <a:rPr lang="en-US" dirty="0"/>
              <a:t>Between 2007 and 2016, </a:t>
            </a:r>
            <a:r>
              <a:rPr lang="en-US" dirty="0" smtClean="0"/>
              <a:t>Black and </a:t>
            </a:r>
            <a:r>
              <a:rPr lang="en-US" dirty="0"/>
              <a:t>American </a:t>
            </a:r>
            <a:r>
              <a:rPr lang="en-US" dirty="0" smtClean="0"/>
              <a:t>Indian/Alaskan Native </a:t>
            </a:r>
            <a:r>
              <a:rPr lang="en-US" dirty="0"/>
              <a:t>women </a:t>
            </a:r>
            <a:r>
              <a:rPr lang="en-US" dirty="0" smtClean="0"/>
              <a:t>experienced higher pregnancy-related mortality </a:t>
            </a:r>
            <a:r>
              <a:rPr lang="en-US" dirty="0"/>
              <a:t>ratios. These </a:t>
            </a:r>
            <a:r>
              <a:rPr lang="en-US" dirty="0" smtClean="0"/>
              <a:t>gaps did </a:t>
            </a:r>
            <a:r>
              <a:rPr lang="en-US" dirty="0"/>
              <a:t>not change over time.”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9" y="1014846"/>
            <a:ext cx="5870250" cy="3304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27" y="4431722"/>
            <a:ext cx="9704883" cy="211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2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Bar </a:t>
            </a:r>
            <a:r>
              <a:rPr lang="nb-NO" dirty="0" err="1" smtClean="0"/>
              <a:t>graph</a:t>
            </a:r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566738" y="1534879"/>
            <a:ext cx="7400925" cy="45053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6446" y="902703"/>
            <a:ext cx="7871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Side by side column graphs (bar charts) are the most frequently </a:t>
            </a:r>
            <a:r>
              <a:rPr lang="en-US" sz="1800" dirty="0" smtClean="0"/>
              <a:t>used approach </a:t>
            </a:r>
            <a:r>
              <a:rPr lang="en-US" sz="1800" dirty="0"/>
              <a:t>to compare two or more numbers.</a:t>
            </a:r>
            <a:endParaRPr lang="nb-NO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8361802" y="2017059"/>
            <a:ext cx="2904565" cy="23083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Studies suggest that side </a:t>
            </a:r>
            <a:r>
              <a:rPr lang="en-US" sz="1600" dirty="0" smtClean="0"/>
              <a:t>by side column </a:t>
            </a:r>
            <a:r>
              <a:rPr lang="en-US" sz="1600" dirty="0"/>
              <a:t>graphs are most </a:t>
            </a:r>
            <a:r>
              <a:rPr lang="en-US" sz="1600" dirty="0" smtClean="0"/>
              <a:t>effective for two </a:t>
            </a:r>
            <a:r>
              <a:rPr lang="en-US" sz="1600" dirty="0"/>
              <a:t>categories. Why? Studies </a:t>
            </a:r>
            <a:r>
              <a:rPr lang="en-US" sz="1600" dirty="0" smtClean="0"/>
              <a:t>have shown </a:t>
            </a:r>
            <a:r>
              <a:rPr lang="en-US" sz="1600" dirty="0"/>
              <a:t>that our brains can process</a:t>
            </a:r>
          </a:p>
          <a:p>
            <a:r>
              <a:rPr lang="en-US" sz="1600" dirty="0"/>
              <a:t>3-5 groups with 2 columns </a:t>
            </a:r>
            <a:r>
              <a:rPr lang="en-US" sz="1600" dirty="0" smtClean="0"/>
              <a:t>per group</a:t>
            </a:r>
            <a:r>
              <a:rPr lang="en-US" sz="1600" dirty="0"/>
              <a:t>. Any more groups or </a:t>
            </a:r>
            <a:r>
              <a:rPr lang="en-US" sz="1600" dirty="0" smtClean="0"/>
              <a:t>columns are </a:t>
            </a:r>
            <a:r>
              <a:rPr lang="en-US" sz="1600" dirty="0"/>
              <a:t>challenging to interpret.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6542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Line </a:t>
            </a:r>
            <a:r>
              <a:rPr lang="nb-NO" dirty="0" err="1" smtClean="0"/>
              <a:t>graph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1156446" y="902703"/>
            <a:ext cx="7871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Slope </a:t>
            </a:r>
            <a:r>
              <a:rPr lang="en-US" sz="1800" dirty="0" smtClean="0"/>
              <a:t>graphs (a type of line graph) </a:t>
            </a:r>
            <a:r>
              <a:rPr lang="en-US" sz="1800" dirty="0"/>
              <a:t>are useful for comparing two categories and </a:t>
            </a:r>
            <a:r>
              <a:rPr lang="en-US" sz="1800" dirty="0" smtClean="0"/>
              <a:t>emphasizing how </a:t>
            </a:r>
            <a:r>
              <a:rPr lang="en-US" sz="1800" dirty="0"/>
              <a:t>some categories may have changed faster than other categories.</a:t>
            </a:r>
            <a:endParaRPr lang="nb-NO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4712001" y="5449467"/>
            <a:ext cx="2904565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Our brains have a pretty easy time judging slope/rate of change!</a:t>
            </a:r>
            <a:endParaRPr lang="nb-NO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" y="1760114"/>
            <a:ext cx="5358653" cy="32888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449" y="1978433"/>
            <a:ext cx="4974020" cy="306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3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Line </a:t>
            </a:r>
            <a:r>
              <a:rPr lang="nb-NO" dirty="0" err="1" smtClean="0"/>
              <a:t>graph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9" y="931342"/>
            <a:ext cx="7924800" cy="5283200"/>
          </a:xfrm>
        </p:spPr>
      </p:pic>
    </p:spTree>
    <p:extLst>
      <p:ext uri="{BB962C8B-B14F-4D97-AF65-F5344CB8AC3E}">
        <p14:creationId xmlns:p14="http://schemas.microsoft.com/office/powerpoint/2010/main" val="1906620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Dot</a:t>
            </a:r>
            <a:r>
              <a:rPr lang="nb-NO" dirty="0" smtClean="0"/>
              <a:t> plot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dirty="0"/>
              <a:t>Dot plots can be quickly read.</a:t>
            </a:r>
          </a:p>
          <a:p>
            <a:r>
              <a:rPr lang="en-US" dirty="0"/>
              <a:t>● Great option for emphasizing gaps between numbers = “</a:t>
            </a:r>
            <a:r>
              <a:rPr lang="en-US" dirty="0" err="1"/>
              <a:t>equiplots</a:t>
            </a:r>
            <a:r>
              <a:rPr lang="en-US" dirty="0"/>
              <a:t>”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5258848" y="5060726"/>
            <a:ext cx="4342352" cy="12003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Our </a:t>
            </a:r>
            <a:r>
              <a:rPr lang="en-US" sz="1800" dirty="0" smtClean="0"/>
              <a:t>brain can </a:t>
            </a:r>
            <a:r>
              <a:rPr lang="en-US" sz="1800" dirty="0"/>
              <a:t>more accurately interpret dots on a </a:t>
            </a:r>
            <a:r>
              <a:rPr lang="en-US" sz="1800" dirty="0" smtClean="0"/>
              <a:t>line, and space </a:t>
            </a:r>
            <a:r>
              <a:rPr lang="en-US" sz="1800" dirty="0"/>
              <a:t>on a common axis rather than length on varying </a:t>
            </a:r>
            <a:r>
              <a:rPr lang="en-US" sz="1800" dirty="0" smtClean="0"/>
              <a:t>axes(bar </a:t>
            </a:r>
            <a:r>
              <a:rPr lang="en-US" sz="1800" dirty="0"/>
              <a:t>charts).</a:t>
            </a:r>
            <a:endParaRPr lang="nb-NO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33" y="2603305"/>
            <a:ext cx="9704883" cy="211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78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Maps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917" y="631374"/>
            <a:ext cx="8548407" cy="554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88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Pie</a:t>
            </a:r>
            <a:r>
              <a:rPr lang="nb-NO" dirty="0" smtClean="0"/>
              <a:t> </a:t>
            </a:r>
            <a:r>
              <a:rPr lang="nb-NO" dirty="0" err="1" smtClean="0"/>
              <a:t>chart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Each </a:t>
            </a:r>
            <a:r>
              <a:rPr lang="en-US" dirty="0"/>
              <a:t>slice proportional to the amount of data it </a:t>
            </a:r>
            <a:r>
              <a:rPr lang="en-US" dirty="0" smtClean="0"/>
              <a:t>represents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Do </a:t>
            </a:r>
            <a:r>
              <a:rPr lang="en-US" dirty="0"/>
              <a:t>not use when you have many slices, or the values of each slice are</a:t>
            </a:r>
          </a:p>
          <a:p>
            <a:r>
              <a:rPr lang="nb-NO" dirty="0" err="1"/>
              <a:t>similar</a:t>
            </a:r>
            <a:r>
              <a:rPr lang="nb-NO" dirty="0"/>
              <a:t>, or for </a:t>
            </a:r>
            <a:r>
              <a:rPr lang="nb-NO" dirty="0" err="1"/>
              <a:t>comparisons</a:t>
            </a:r>
            <a:r>
              <a:rPr lang="nb-NO" dirty="0"/>
              <a:t> (</a:t>
            </a:r>
            <a:r>
              <a:rPr lang="nb-NO" dirty="0" err="1"/>
              <a:t>pie</a:t>
            </a:r>
            <a:r>
              <a:rPr lang="nb-NO" dirty="0"/>
              <a:t> </a:t>
            </a:r>
            <a:r>
              <a:rPr lang="nb-NO" dirty="0" err="1"/>
              <a:t>chart</a:t>
            </a:r>
            <a:r>
              <a:rPr lang="nb-NO" dirty="0"/>
              <a:t> vs. </a:t>
            </a:r>
            <a:r>
              <a:rPr lang="nb-NO" dirty="0" err="1"/>
              <a:t>pie</a:t>
            </a:r>
            <a:r>
              <a:rPr lang="nb-NO" dirty="0"/>
              <a:t> </a:t>
            </a:r>
            <a:r>
              <a:rPr lang="nb-NO" dirty="0" err="1"/>
              <a:t>chart</a:t>
            </a:r>
            <a:r>
              <a:rPr lang="nb-NO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65" y="2699894"/>
            <a:ext cx="6235793" cy="33717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23749" y="3644303"/>
            <a:ext cx="4342352" cy="23083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Studies show that our brains have </a:t>
            </a:r>
            <a:r>
              <a:rPr lang="en-US" sz="1800" dirty="0" smtClean="0"/>
              <a:t>trouble quickly </a:t>
            </a:r>
            <a:r>
              <a:rPr lang="en-US" sz="1800" dirty="0"/>
              <a:t>interpreting pie charts </a:t>
            </a:r>
            <a:r>
              <a:rPr lang="en-US" sz="1800" dirty="0" smtClean="0"/>
              <a:t>compared to </a:t>
            </a:r>
            <a:r>
              <a:rPr lang="en-US" sz="1800" dirty="0"/>
              <a:t>bar charts and line graphs, which </a:t>
            </a:r>
            <a:r>
              <a:rPr lang="en-US" sz="1800" dirty="0" smtClean="0"/>
              <a:t>are composed </a:t>
            </a:r>
            <a:r>
              <a:rPr lang="en-US" sz="1800" dirty="0"/>
              <a:t>of straight lines and 90 </a:t>
            </a:r>
            <a:r>
              <a:rPr lang="en-US" sz="1800" dirty="0" smtClean="0"/>
              <a:t>degree angles</a:t>
            </a:r>
            <a:r>
              <a:rPr lang="en-US" sz="1800" dirty="0"/>
              <a:t>. Only choose a pie chart when </a:t>
            </a:r>
            <a:r>
              <a:rPr lang="en-US" sz="1800" dirty="0" smtClean="0"/>
              <a:t>you are </a:t>
            </a:r>
            <a:r>
              <a:rPr lang="en-US" sz="1800" dirty="0"/>
              <a:t>sure that the data cannot </a:t>
            </a:r>
            <a:r>
              <a:rPr lang="en-US" sz="1800" dirty="0" smtClean="0"/>
              <a:t>be effectively </a:t>
            </a:r>
            <a:r>
              <a:rPr lang="en-US" sz="1800" dirty="0"/>
              <a:t>visualized by a bar chart.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61418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Back-to-back </a:t>
            </a:r>
            <a:r>
              <a:rPr lang="nb-NO" dirty="0" err="1" smtClean="0"/>
              <a:t>chart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97" y="1329640"/>
            <a:ext cx="6942453" cy="4818063"/>
          </a:xfrm>
        </p:spPr>
      </p:pic>
      <p:sp>
        <p:nvSpPr>
          <p:cNvPr id="7" name="TextBox 6"/>
          <p:cNvSpPr txBox="1"/>
          <p:nvPr/>
        </p:nvSpPr>
        <p:spPr>
          <a:xfrm>
            <a:off x="8936007" y="3092341"/>
            <a:ext cx="2538816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Our brains can easily </a:t>
            </a:r>
            <a:r>
              <a:rPr lang="en-US" sz="1800" dirty="0" smtClean="0"/>
              <a:t>assess symmetry</a:t>
            </a:r>
            <a:r>
              <a:rPr lang="en-US" sz="1800" dirty="0"/>
              <a:t>.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1731177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Area </a:t>
            </a:r>
            <a:r>
              <a:rPr lang="nb-NO" dirty="0" err="1" smtClean="0"/>
              <a:t>chart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2813618" y="954272"/>
            <a:ext cx="7038593" cy="523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47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Scatterplot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99" y="1082726"/>
            <a:ext cx="7100048" cy="502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03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err="1" smtClean="0"/>
              <a:t>What</a:t>
            </a:r>
            <a:r>
              <a:rPr lang="nb-NO" sz="3200" dirty="0" smtClean="0"/>
              <a:t> </a:t>
            </a:r>
            <a:r>
              <a:rPr lang="nb-NO" sz="3200" dirty="0" err="1" smtClean="0"/>
              <a:t>about</a:t>
            </a:r>
            <a:r>
              <a:rPr lang="nb-NO" sz="3200" dirty="0" smtClean="0"/>
              <a:t> </a:t>
            </a:r>
            <a:r>
              <a:rPr lang="nb-NO" sz="3200" dirty="0" err="1" smtClean="0"/>
              <a:t>accessing</a:t>
            </a:r>
            <a:r>
              <a:rPr lang="nb-NO" sz="3200" dirty="0" smtClean="0"/>
              <a:t> and </a:t>
            </a:r>
            <a:r>
              <a:rPr lang="nb-NO" sz="3200" dirty="0" err="1" smtClean="0"/>
              <a:t>understanding</a:t>
            </a:r>
            <a:r>
              <a:rPr lang="nb-NO" sz="3200" dirty="0" smtClean="0"/>
              <a:t>? The </a:t>
            </a:r>
            <a:r>
              <a:rPr lang="nb-NO" sz="3200" dirty="0" err="1" smtClean="0"/>
              <a:t>audience</a:t>
            </a:r>
            <a:r>
              <a:rPr lang="nb-NO" sz="3200" dirty="0" smtClean="0"/>
              <a:t>…</a:t>
            </a:r>
            <a:endParaRPr lang="nb-NO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Are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graphs</a:t>
            </a:r>
            <a:r>
              <a:rPr lang="nb-NO" dirty="0"/>
              <a:t> and </a:t>
            </a:r>
            <a:r>
              <a:rPr lang="nb-NO" dirty="0" err="1"/>
              <a:t>tools</a:t>
            </a:r>
            <a:r>
              <a:rPr lang="nb-NO" dirty="0"/>
              <a:t> </a:t>
            </a:r>
            <a:r>
              <a:rPr lang="nb-NO" dirty="0" err="1"/>
              <a:t>interpretable</a:t>
            </a:r>
            <a:r>
              <a:rPr lang="nb-NO" dirty="0"/>
              <a:t> by </a:t>
            </a:r>
            <a:r>
              <a:rPr lang="nb-NO" dirty="0" err="1"/>
              <a:t>key</a:t>
            </a:r>
            <a:r>
              <a:rPr lang="nb-NO" dirty="0"/>
              <a:t> </a:t>
            </a:r>
            <a:r>
              <a:rPr lang="nb-NO" dirty="0" err="1" smtClean="0"/>
              <a:t>audiences</a:t>
            </a:r>
            <a:r>
              <a:rPr lang="nb-NO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Are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graphs</a:t>
            </a:r>
            <a:r>
              <a:rPr lang="nb-NO" dirty="0"/>
              <a:t> and </a:t>
            </a:r>
            <a:r>
              <a:rPr lang="nb-NO" dirty="0" err="1"/>
              <a:t>tools</a:t>
            </a:r>
            <a:r>
              <a:rPr lang="nb-NO" dirty="0"/>
              <a:t> </a:t>
            </a:r>
            <a:r>
              <a:rPr lang="nb-NO" dirty="0" err="1"/>
              <a:t>accessible</a:t>
            </a:r>
            <a:r>
              <a:rPr lang="nb-NO" dirty="0"/>
              <a:t> to </a:t>
            </a:r>
            <a:r>
              <a:rPr lang="nb-NO" dirty="0" err="1"/>
              <a:t>key</a:t>
            </a:r>
            <a:r>
              <a:rPr lang="nb-NO" dirty="0"/>
              <a:t> </a:t>
            </a:r>
            <a:r>
              <a:rPr lang="nb-NO" dirty="0" err="1"/>
              <a:t>audiences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105" y="2826684"/>
            <a:ext cx="797242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0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Dashboards in Indonesia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In DHIS2,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set</a:t>
            </a:r>
            <a:r>
              <a:rPr lang="nb-NO" dirty="0" smtClean="0"/>
              <a:t> up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dashboards</a:t>
            </a:r>
            <a:r>
              <a:rPr lang="nb-NO" dirty="0" smtClean="0"/>
              <a:t> and </a:t>
            </a:r>
            <a:r>
              <a:rPr lang="nb-NO" dirty="0" err="1" smtClean="0"/>
              <a:t>share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others</a:t>
            </a:r>
            <a:r>
              <a:rPr lang="nb-NO" dirty="0" smtClean="0"/>
              <a:t> (</a:t>
            </a:r>
            <a:r>
              <a:rPr lang="nb-NO" dirty="0" err="1" smtClean="0"/>
              <a:t>assignment</a:t>
            </a:r>
            <a:r>
              <a:rPr lang="nb-NO" dirty="0" smtClean="0"/>
              <a:t> 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– </a:t>
            </a:r>
            <a:r>
              <a:rPr lang="nb-NO" dirty="0" err="1" smtClean="0"/>
              <a:t>locally</a:t>
            </a:r>
            <a:r>
              <a:rPr lang="nb-NO" dirty="0" smtClean="0"/>
              <a:t> </a:t>
            </a:r>
            <a:r>
              <a:rPr lang="nb-NO" dirty="0" err="1" smtClean="0"/>
              <a:t>made</a:t>
            </a:r>
            <a:r>
              <a:rPr lang="nb-NO" dirty="0" smtClean="0"/>
              <a:t> </a:t>
            </a:r>
            <a:r>
              <a:rPr lang="nb-NO" dirty="0" err="1" smtClean="0"/>
              <a:t>dashboards</a:t>
            </a:r>
            <a:r>
              <a:rPr lang="nb-NO" dirty="0" smtClean="0"/>
              <a:t> make </a:t>
            </a:r>
            <a:r>
              <a:rPr lang="nb-NO" dirty="0" err="1" smtClean="0"/>
              <a:t>sense</a:t>
            </a:r>
            <a:r>
              <a:rPr lang="nb-NO" dirty="0" smtClean="0"/>
              <a:t>.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Both</a:t>
            </a:r>
            <a:r>
              <a:rPr lang="nb-NO" dirty="0" smtClean="0"/>
              <a:t> «standard» </a:t>
            </a:r>
            <a:r>
              <a:rPr lang="nb-NO" dirty="0" err="1" smtClean="0"/>
              <a:t>dashboards</a:t>
            </a:r>
            <a:r>
              <a:rPr lang="nb-NO" dirty="0" smtClean="0"/>
              <a:t> </a:t>
            </a:r>
            <a:r>
              <a:rPr lang="nb-NO" dirty="0" err="1" smtClean="0"/>
              <a:t>made</a:t>
            </a:r>
            <a:r>
              <a:rPr lang="nb-NO" dirty="0" smtClean="0"/>
              <a:t> by </a:t>
            </a:r>
            <a:r>
              <a:rPr lang="nb-NO" dirty="0" err="1" smtClean="0"/>
              <a:t>someone</a:t>
            </a:r>
            <a:r>
              <a:rPr lang="nb-NO" dirty="0" smtClean="0"/>
              <a:t> </a:t>
            </a:r>
            <a:r>
              <a:rPr lang="nb-NO" dirty="0" err="1" smtClean="0"/>
              <a:t>else</a:t>
            </a:r>
            <a:r>
              <a:rPr lang="nb-NO" dirty="0" smtClean="0"/>
              <a:t>, and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custom</a:t>
            </a:r>
            <a:r>
              <a:rPr lang="nb-NO" dirty="0" smtClean="0"/>
              <a:t> </a:t>
            </a:r>
            <a:r>
              <a:rPr lang="nb-NO" dirty="0" err="1" smtClean="0"/>
              <a:t>dashboards</a:t>
            </a:r>
            <a:r>
              <a:rPr lang="nb-NO" dirty="0" smtClean="0"/>
              <a:t>,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possible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Data </a:t>
            </a:r>
            <a:r>
              <a:rPr lang="nb-NO" dirty="0" err="1" smtClean="0"/>
              <a:t>visualization</a:t>
            </a:r>
            <a:r>
              <a:rPr lang="nb-NO" dirty="0" smtClean="0"/>
              <a:t> as a </a:t>
            </a:r>
            <a:r>
              <a:rPr lang="nb-NO" dirty="0" err="1" smtClean="0"/>
              <a:t>specific</a:t>
            </a:r>
            <a:r>
              <a:rPr lang="nb-NO" dirty="0" smtClean="0"/>
              <a:t> skill, different from </a:t>
            </a:r>
            <a:r>
              <a:rPr lang="nb-NO" dirty="0" err="1" smtClean="0"/>
              <a:t>knowing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digital </a:t>
            </a:r>
            <a:r>
              <a:rPr lang="nb-NO" dirty="0" err="1" smtClean="0"/>
              <a:t>tool</a:t>
            </a:r>
            <a:r>
              <a:rPr lang="nb-NO" dirty="0" smtClean="0"/>
              <a:t> or </a:t>
            </a:r>
            <a:r>
              <a:rPr lang="nb-NO" dirty="0" err="1" smtClean="0"/>
              <a:t>epidemiology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looked</a:t>
            </a:r>
            <a:r>
              <a:rPr lang="nb-NO" dirty="0" smtClean="0"/>
              <a:t> at 80 </a:t>
            </a:r>
            <a:r>
              <a:rPr lang="nb-NO" dirty="0" err="1" smtClean="0"/>
              <a:t>user-made</a:t>
            </a:r>
            <a:r>
              <a:rPr lang="nb-NO" dirty="0" smtClean="0"/>
              <a:t> </a:t>
            </a:r>
            <a:r>
              <a:rPr lang="nb-NO" dirty="0" err="1" smtClean="0"/>
              <a:t>dashboards</a:t>
            </a:r>
            <a:r>
              <a:rPr lang="nb-NO" dirty="0" smtClean="0"/>
              <a:t> </a:t>
            </a:r>
            <a:r>
              <a:rPr lang="nb-NO" dirty="0" err="1" smtClean="0"/>
              <a:t>randomly</a:t>
            </a:r>
            <a:r>
              <a:rPr lang="nb-NO" dirty="0" smtClean="0"/>
              <a:t> </a:t>
            </a:r>
            <a:r>
              <a:rPr lang="nb-NO" dirty="0" err="1" smtClean="0"/>
              <a:t>selected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Compared</a:t>
            </a:r>
            <a:r>
              <a:rPr lang="nb-NO" dirty="0" smtClean="0"/>
              <a:t> to </a:t>
            </a:r>
            <a:r>
              <a:rPr lang="nb-NO" dirty="0" err="1" smtClean="0"/>
              <a:t>dashboard</a:t>
            </a:r>
            <a:r>
              <a:rPr lang="nb-NO" dirty="0" smtClean="0"/>
              <a:t> design </a:t>
            </a:r>
            <a:r>
              <a:rPr lang="nb-NO" dirty="0" err="1" smtClean="0"/>
              <a:t>principles</a:t>
            </a:r>
            <a:r>
              <a:rPr lang="nb-NO" dirty="0" smtClean="0"/>
              <a:t> by </a:t>
            </a:r>
            <a:r>
              <a:rPr lang="en-US" dirty="0" smtClean="0"/>
              <a:t>Few</a:t>
            </a:r>
            <a:r>
              <a:rPr lang="en-US" dirty="0"/>
              <a:t>, S.: Information Dashboard Design. O’Reilly, </a:t>
            </a:r>
            <a:r>
              <a:rPr lang="en-US" dirty="0" smtClean="0"/>
              <a:t>(</a:t>
            </a:r>
            <a:r>
              <a:rPr lang="en-US" dirty="0"/>
              <a:t>2006)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8635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" y="72985"/>
            <a:ext cx="10878910" cy="655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67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308" y="1845328"/>
            <a:ext cx="641032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6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Alternatives to </a:t>
            </a:r>
            <a:r>
              <a:rPr lang="nb-NO" dirty="0" err="1" smtClean="0"/>
              <a:t>pie</a:t>
            </a:r>
            <a:r>
              <a:rPr lang="nb-NO" dirty="0" smtClean="0"/>
              <a:t> </a:t>
            </a:r>
            <a:r>
              <a:rPr lang="nb-NO" dirty="0" err="1" smtClean="0"/>
              <a:t>chart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161" y="1082726"/>
            <a:ext cx="654367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59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Stacked</a:t>
            </a:r>
            <a:r>
              <a:rPr lang="nb-NO" dirty="0" smtClean="0"/>
              <a:t> bar </a:t>
            </a:r>
            <a:r>
              <a:rPr lang="nb-NO" dirty="0" err="1" smtClean="0"/>
              <a:t>chart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 smtClean="0"/>
              <a:t>Live </a:t>
            </a:r>
            <a:r>
              <a:rPr lang="nb-NO" dirty="0" err="1" smtClean="0"/>
              <a:t>births</a:t>
            </a:r>
            <a:endParaRPr lang="nb-NO" dirty="0" smtClean="0"/>
          </a:p>
          <a:p>
            <a:r>
              <a:rPr lang="nb-NO" dirty="0" err="1" smtClean="0"/>
              <a:t>Infant</a:t>
            </a:r>
            <a:r>
              <a:rPr lang="nb-NO" dirty="0" smtClean="0"/>
              <a:t> BCG </a:t>
            </a:r>
            <a:r>
              <a:rPr lang="nb-NO" dirty="0" err="1" smtClean="0"/>
              <a:t>immunization</a:t>
            </a:r>
            <a:endParaRPr lang="nb-NO" dirty="0" smtClean="0"/>
          </a:p>
          <a:p>
            <a:r>
              <a:rPr lang="nb-NO" dirty="0" smtClean="0"/>
              <a:t>First neonatal </a:t>
            </a:r>
            <a:r>
              <a:rPr lang="nb-NO" dirty="0" err="1" smtClean="0"/>
              <a:t>visit</a:t>
            </a:r>
            <a:endParaRPr lang="nb-NO" dirty="0" smtClean="0"/>
          </a:p>
          <a:p>
            <a:r>
              <a:rPr lang="nb-NO" dirty="0" smtClean="0"/>
              <a:t>Complete neonatal </a:t>
            </a:r>
            <a:r>
              <a:rPr lang="nb-NO" dirty="0" err="1" smtClean="0"/>
              <a:t>visit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863" y="902703"/>
            <a:ext cx="76866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43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 terms </a:t>
            </a:r>
            <a:r>
              <a:rPr lang="nb-NO" dirty="0" err="1" smtClean="0"/>
              <a:t>of</a:t>
            </a:r>
            <a:r>
              <a:rPr lang="nb-NO" dirty="0" smtClean="0"/>
              <a:t> HIS </a:t>
            </a:r>
            <a:r>
              <a:rPr lang="nb-NO" dirty="0" err="1" smtClean="0"/>
              <a:t>implementation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 err="1" smtClean="0"/>
              <a:t>Capacity</a:t>
            </a:r>
            <a:r>
              <a:rPr lang="nb-NO" dirty="0" smtClean="0"/>
              <a:t> </a:t>
            </a:r>
            <a:r>
              <a:rPr lang="nb-NO" dirty="0" err="1" smtClean="0"/>
              <a:t>building</a:t>
            </a:r>
            <a:r>
              <a:rPr lang="nb-NO" dirty="0" smtClean="0"/>
              <a:t> </a:t>
            </a:r>
            <a:r>
              <a:rPr lang="nb-NO" dirty="0" err="1" smtClean="0"/>
              <a:t>focused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learning</a:t>
            </a:r>
            <a:r>
              <a:rPr lang="nb-NO" dirty="0" smtClean="0"/>
              <a:t> «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buttons</a:t>
            </a:r>
            <a:r>
              <a:rPr lang="nb-NO" dirty="0" smtClean="0"/>
              <a:t> to </a:t>
            </a:r>
            <a:r>
              <a:rPr lang="nb-NO" dirty="0" err="1" smtClean="0"/>
              <a:t>click</a:t>
            </a:r>
            <a:r>
              <a:rPr lang="nb-NO" dirty="0" smtClean="0"/>
              <a:t> in DHIS2»</a:t>
            </a:r>
          </a:p>
          <a:p>
            <a:r>
              <a:rPr lang="nb-NO" dirty="0" err="1" smtClean="0"/>
              <a:t>Since</a:t>
            </a:r>
            <a:r>
              <a:rPr lang="nb-NO" dirty="0" smtClean="0"/>
              <a:t> </a:t>
            </a:r>
            <a:r>
              <a:rPr lang="nb-NO" dirty="0" err="1" smtClean="0"/>
              <a:t>those</a:t>
            </a:r>
            <a:r>
              <a:rPr lang="nb-NO" dirty="0" smtClean="0"/>
              <a:t> 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were</a:t>
            </a:r>
            <a:r>
              <a:rPr lang="nb-NO" dirty="0" smtClean="0"/>
              <a:t> </a:t>
            </a:r>
            <a:r>
              <a:rPr lang="nb-NO" dirty="0" err="1" smtClean="0"/>
              <a:t>trained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staff and managers,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know</a:t>
            </a:r>
            <a:r>
              <a:rPr lang="nb-NO" dirty="0" smtClean="0"/>
              <a:t> </a:t>
            </a:r>
            <a:r>
              <a:rPr lang="nb-NO" dirty="0" err="1" smtClean="0"/>
              <a:t>epidemiology</a:t>
            </a:r>
            <a:r>
              <a:rPr lang="nb-NO" dirty="0" smtClean="0"/>
              <a:t> </a:t>
            </a:r>
            <a:r>
              <a:rPr lang="nb-NO" dirty="0" err="1" smtClean="0"/>
              <a:t>etc</a:t>
            </a:r>
            <a:r>
              <a:rPr lang="nb-NO" dirty="0" smtClean="0"/>
              <a:t>?</a:t>
            </a:r>
          </a:p>
          <a:p>
            <a:r>
              <a:rPr lang="nb-NO" dirty="0" smtClean="0"/>
              <a:t>Are </a:t>
            </a:r>
            <a:r>
              <a:rPr lang="nb-NO" dirty="0" err="1" smtClean="0"/>
              <a:t>they</a:t>
            </a:r>
            <a:r>
              <a:rPr lang="nb-NO" dirty="0" smtClean="0"/>
              <a:t> data </a:t>
            </a:r>
            <a:r>
              <a:rPr lang="nb-NO" dirty="0" err="1" smtClean="0"/>
              <a:t>literate</a:t>
            </a:r>
            <a:r>
              <a:rPr lang="nb-NO" dirty="0" smtClean="0"/>
              <a:t>? Have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received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training in data </a:t>
            </a:r>
            <a:r>
              <a:rPr lang="nb-NO" dirty="0" err="1" smtClean="0"/>
              <a:t>visualization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951014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" y="801188"/>
            <a:ext cx="10221541" cy="462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77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err="1" smtClean="0"/>
              <a:t>What</a:t>
            </a:r>
            <a:r>
              <a:rPr lang="nb-NO" sz="3200" dirty="0" smtClean="0"/>
              <a:t> </a:t>
            </a:r>
            <a:r>
              <a:rPr lang="nb-NO" sz="3200" dirty="0" err="1" smtClean="0"/>
              <a:t>are</a:t>
            </a:r>
            <a:r>
              <a:rPr lang="nb-NO" sz="3200" dirty="0" smtClean="0"/>
              <a:t> </a:t>
            </a:r>
            <a:r>
              <a:rPr lang="nb-NO" sz="3200" dirty="0" err="1" smtClean="0"/>
              <a:t>decision</a:t>
            </a:r>
            <a:r>
              <a:rPr lang="nb-NO" sz="3200" dirty="0" smtClean="0"/>
              <a:t>-makers’ </a:t>
            </a:r>
            <a:r>
              <a:rPr lang="nb-NO" sz="3200" dirty="0" err="1" smtClean="0"/>
              <a:t>capacity</a:t>
            </a:r>
            <a:r>
              <a:rPr lang="nb-NO" sz="3200" dirty="0" smtClean="0"/>
              <a:t> in data </a:t>
            </a:r>
            <a:r>
              <a:rPr lang="nb-NO" sz="3200" dirty="0" err="1" smtClean="0"/>
              <a:t>viz</a:t>
            </a:r>
            <a:r>
              <a:rPr lang="nb-NO" sz="3200" dirty="0" smtClean="0"/>
              <a:t> </a:t>
            </a:r>
            <a:r>
              <a:rPr lang="nb-NO" sz="3200" dirty="0" err="1" smtClean="0"/>
              <a:t>interpretation</a:t>
            </a:r>
            <a:r>
              <a:rPr lang="nb-NO" sz="3200" dirty="0" smtClean="0"/>
              <a:t>?</a:t>
            </a:r>
            <a:endParaRPr lang="nb-NO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Translating data to decision-making </a:t>
            </a:r>
            <a:r>
              <a:rPr lang="en-US" dirty="0"/>
              <a:t>is a recognized challenge in global </a:t>
            </a:r>
            <a:r>
              <a:rPr lang="en-US" dirty="0" smtClean="0"/>
              <a:t>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One dimension of encouraging data use is ensuring that an audience comprehends the data presented. </a:t>
            </a:r>
            <a:r>
              <a:rPr lang="en-US" b="1" dirty="0"/>
              <a:t>Different approaches to data visualization</a:t>
            </a:r>
            <a:r>
              <a:rPr lang="en-US" dirty="0"/>
              <a:t>—the process of graphically displaying data to tell a story—</a:t>
            </a:r>
            <a:r>
              <a:rPr lang="en-US" b="1" dirty="0"/>
              <a:t>influence how individuals understand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While </a:t>
            </a:r>
            <a:r>
              <a:rPr lang="en-US" dirty="0"/>
              <a:t>capacity for using data is acknowledged as influential, </a:t>
            </a:r>
            <a:r>
              <a:rPr lang="en-US" b="1" dirty="0"/>
              <a:t>little is known on the statistical capacity and data literacy</a:t>
            </a:r>
            <a:r>
              <a:rPr lang="en-US" dirty="0"/>
              <a:t> backgrounds of health decision-makers in </a:t>
            </a:r>
            <a:r>
              <a:rPr lang="en-US" dirty="0" smtClean="0"/>
              <a:t>LMICs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Guidelines that exist are </a:t>
            </a:r>
            <a:r>
              <a:rPr lang="en-US" dirty="0"/>
              <a:t>rooted in aesthetics, human cognition, and short-term memory </a:t>
            </a:r>
            <a:r>
              <a:rPr lang="en-US" dirty="0" smtClean="0"/>
              <a:t>strengths. </a:t>
            </a:r>
            <a:r>
              <a:rPr lang="en-US" b="1" dirty="0" smtClean="0"/>
              <a:t>Interdisciplinary = how we understand graphics is complex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5432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301489" y="360045"/>
            <a:ext cx="9787441" cy="584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71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Participants in study showed preference for visualization techniques they are familiar with, not necessarily those that are better for communicating “the story”.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Participants still struggled to correctly and comprehensively identify key messages of these more familiar visualization types.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Even </a:t>
            </a:r>
            <a:r>
              <a:rPr lang="en-US" dirty="0"/>
              <a:t>though participants demonstrated a clear preference for bar graphs and pie charts in the study, this should not be interpreted as a recommendation to only use these types of visualizations for RMNCH&amp;N data.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Addressing inadequate data literacy and presentation skills among decision-makers is vital to bridging gaps between evidence and policymaking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9085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Assignment</a:t>
            </a:r>
            <a:r>
              <a:rPr lang="nb-NO" dirty="0" smtClean="0"/>
              <a:t> 1: </a:t>
            </a:r>
            <a:r>
              <a:rPr lang="nb-NO" dirty="0" err="1" smtClean="0"/>
              <a:t>Mother</a:t>
            </a:r>
            <a:r>
              <a:rPr lang="nb-NO" dirty="0" smtClean="0"/>
              <a:t> and </a:t>
            </a:r>
            <a:r>
              <a:rPr lang="nb-NO" dirty="0" err="1" smtClean="0"/>
              <a:t>child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dashboard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dirty="0"/>
              <a:t>Which choices have you made in designing the Dashboards in terms of indicators and visualizations? </a:t>
            </a:r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/>
              <a:t>did you chose to present the data in this way?</a:t>
            </a:r>
          </a:p>
          <a:p>
            <a:r>
              <a:rPr lang="en-US" dirty="0"/>
              <a:t>What are the strengths and weaknesses of your Dashboard design?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1717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Key </a:t>
            </a:r>
            <a:r>
              <a:rPr lang="nb-NO" dirty="0" err="1" smtClean="0"/>
              <a:t>take-aways</a:t>
            </a:r>
            <a:r>
              <a:rPr lang="nb-NO" dirty="0" smtClean="0"/>
              <a:t> from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lecture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Different </a:t>
            </a:r>
            <a:r>
              <a:rPr lang="nb-NO" dirty="0" err="1" smtClean="0"/>
              <a:t>visualizations</a:t>
            </a:r>
            <a:r>
              <a:rPr lang="nb-NO" dirty="0" smtClean="0"/>
              <a:t> have different </a:t>
            </a:r>
            <a:r>
              <a:rPr lang="nb-NO" dirty="0" err="1" smtClean="0"/>
              <a:t>pros</a:t>
            </a:r>
            <a:r>
              <a:rPr lang="nb-NO" dirty="0" smtClean="0"/>
              <a:t> and </a:t>
            </a:r>
            <a:r>
              <a:rPr lang="nb-NO" dirty="0" err="1" smtClean="0"/>
              <a:t>cons</a:t>
            </a:r>
            <a:r>
              <a:rPr lang="nb-NO" dirty="0" smtClean="0"/>
              <a:t>.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to </a:t>
            </a:r>
            <a:r>
              <a:rPr lang="nb-NO" dirty="0" err="1" smtClean="0"/>
              <a:t>select</a:t>
            </a:r>
            <a:r>
              <a:rPr lang="nb-NO" dirty="0" smtClean="0"/>
              <a:t> </a:t>
            </a:r>
            <a:r>
              <a:rPr lang="nb-NO" dirty="0" err="1" smtClean="0"/>
              <a:t>depends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story to tell, to </a:t>
            </a:r>
            <a:r>
              <a:rPr lang="nb-NO" dirty="0" err="1" smtClean="0"/>
              <a:t>whom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Data </a:t>
            </a:r>
            <a:r>
              <a:rPr lang="nb-NO" dirty="0" err="1" smtClean="0"/>
              <a:t>literacy</a:t>
            </a:r>
            <a:r>
              <a:rPr lang="nb-NO" dirty="0" smtClean="0"/>
              <a:t> and </a:t>
            </a:r>
            <a:r>
              <a:rPr lang="nb-NO" dirty="0" err="1" smtClean="0"/>
              <a:t>visualization</a:t>
            </a:r>
            <a:r>
              <a:rPr lang="nb-NO" dirty="0" smtClean="0"/>
              <a:t> </a:t>
            </a:r>
            <a:r>
              <a:rPr lang="nb-NO" dirty="0" err="1" smtClean="0"/>
              <a:t>competency</a:t>
            </a:r>
            <a:r>
              <a:rPr lang="nb-NO" dirty="0" smtClean="0"/>
              <a:t> is </a:t>
            </a:r>
            <a:r>
              <a:rPr lang="nb-NO" dirty="0" err="1" smtClean="0"/>
              <a:t>important</a:t>
            </a:r>
            <a:r>
              <a:rPr lang="nb-NO" dirty="0" smtClean="0"/>
              <a:t>.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taken</a:t>
            </a:r>
            <a:r>
              <a:rPr lang="nb-NO" dirty="0" smtClean="0"/>
              <a:t> for </a:t>
            </a:r>
            <a:r>
              <a:rPr lang="nb-NO" dirty="0" err="1" smtClean="0"/>
              <a:t>granted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implementing</a:t>
            </a:r>
            <a:r>
              <a:rPr lang="nb-NO" dirty="0" smtClean="0"/>
              <a:t> digital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Wrong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visualization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dangerous</a:t>
            </a:r>
            <a:r>
              <a:rPr lang="nb-NO" dirty="0" smtClean="0"/>
              <a:t>! </a:t>
            </a:r>
            <a:r>
              <a:rPr lang="nb-NO" dirty="0" err="1" smtClean="0"/>
              <a:t>Hides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message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6594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45a9c032-1c21-4297-bc4a-1b0e359a6c15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e5e35b8c-bb2a-40e7-acd7-beed1d1f14b8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07A00CE-1615-4FA0-B36A-03A6C5E76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1722</TotalTime>
  <Words>1179</Words>
  <Application>Microsoft Office PowerPoint</Application>
  <PresentationFormat>Widescreen</PresentationFormat>
  <Paragraphs>159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Office Theme</vt:lpstr>
      <vt:lpstr>Data visualization</vt:lpstr>
      <vt:lpstr>Learning objectives and outline</vt:lpstr>
      <vt:lpstr>What is data visualization?</vt:lpstr>
      <vt:lpstr>The Soho cholera outbreak in 1855 and John Snow’s map</vt:lpstr>
      <vt:lpstr>Covid-19 statistics at fhi.no</vt:lpstr>
      <vt:lpstr>Child growth chart</vt:lpstr>
      <vt:lpstr>Scanning lungs</vt:lpstr>
      <vt:lpstr>The key challenges</vt:lpstr>
      <vt:lpstr>Exercise: How do these compare?</vt:lpstr>
      <vt:lpstr>Bar graph </vt:lpstr>
      <vt:lpstr>Line graph </vt:lpstr>
      <vt:lpstr>Line graph</vt:lpstr>
      <vt:lpstr>Dot plot</vt:lpstr>
      <vt:lpstr>Maps</vt:lpstr>
      <vt:lpstr>Pie chart</vt:lpstr>
      <vt:lpstr>Back-to-back chart</vt:lpstr>
      <vt:lpstr>Area chart</vt:lpstr>
      <vt:lpstr>Scatterplot</vt:lpstr>
      <vt:lpstr>What about accessing and understanding? The audience…</vt:lpstr>
      <vt:lpstr>Dashboards in Indonesia</vt:lpstr>
      <vt:lpstr>PowerPoint Presentation</vt:lpstr>
      <vt:lpstr>PowerPoint Presentation</vt:lpstr>
      <vt:lpstr>Alternatives to pie chart?</vt:lpstr>
      <vt:lpstr>Stacked bar chart</vt:lpstr>
      <vt:lpstr>In terms of HIS implementation</vt:lpstr>
      <vt:lpstr>PowerPoint Presentation</vt:lpstr>
      <vt:lpstr>What are decision-makers’ capacity in data viz interpretation?</vt:lpstr>
      <vt:lpstr>PowerPoint Presentation</vt:lpstr>
      <vt:lpstr>PowerPoint Presentation</vt:lpstr>
      <vt:lpstr>Assignment 1: Mother and child health dashboard</vt:lpstr>
      <vt:lpstr>Key take-aways from this lecture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 Ivar Sæbø</dc:creator>
  <cp:lastModifiedBy>Johan Ivar Sæbø</cp:lastModifiedBy>
  <cp:revision>25</cp:revision>
  <dcterms:created xsi:type="dcterms:W3CDTF">2023-01-29T09:37:35Z</dcterms:created>
  <dcterms:modified xsi:type="dcterms:W3CDTF">2023-01-31T08:44:48Z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