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7"/>
  </p:notesMasterIdLst>
  <p:handoutMasterIdLst>
    <p:handoutMasterId r:id="rId58"/>
  </p:handoutMasterIdLst>
  <p:sldIdLst>
    <p:sldId id="408" r:id="rId2"/>
    <p:sldId id="592" r:id="rId3"/>
    <p:sldId id="268" r:id="rId4"/>
    <p:sldId id="277" r:id="rId5"/>
    <p:sldId id="279" r:id="rId6"/>
    <p:sldId id="281" r:id="rId7"/>
    <p:sldId id="610" r:id="rId8"/>
    <p:sldId id="270" r:id="rId9"/>
    <p:sldId id="269" r:id="rId10"/>
    <p:sldId id="272" r:id="rId11"/>
    <p:sldId id="284" r:id="rId12"/>
    <p:sldId id="285" r:id="rId13"/>
    <p:sldId id="261" r:id="rId14"/>
    <p:sldId id="262" r:id="rId15"/>
    <p:sldId id="283" r:id="rId16"/>
    <p:sldId id="596" r:id="rId17"/>
    <p:sldId id="263" r:id="rId18"/>
    <p:sldId id="264" r:id="rId19"/>
    <p:sldId id="594" r:id="rId20"/>
    <p:sldId id="530" r:id="rId21"/>
    <p:sldId id="531" r:id="rId22"/>
    <p:sldId id="532" r:id="rId23"/>
    <p:sldId id="533" r:id="rId24"/>
    <p:sldId id="534" r:id="rId25"/>
    <p:sldId id="535" r:id="rId26"/>
    <p:sldId id="536" r:id="rId27"/>
    <p:sldId id="539" r:id="rId28"/>
    <p:sldId id="574" r:id="rId29"/>
    <p:sldId id="575" r:id="rId30"/>
    <p:sldId id="538" r:id="rId31"/>
    <p:sldId id="541" r:id="rId32"/>
    <p:sldId id="542" r:id="rId33"/>
    <p:sldId id="544" r:id="rId34"/>
    <p:sldId id="545" r:id="rId35"/>
    <p:sldId id="597" r:id="rId36"/>
    <p:sldId id="548" r:id="rId37"/>
    <p:sldId id="549" r:id="rId38"/>
    <p:sldId id="550" r:id="rId39"/>
    <p:sldId id="551" r:id="rId40"/>
    <p:sldId id="595" r:id="rId41"/>
    <p:sldId id="491" r:id="rId42"/>
    <p:sldId id="607" r:id="rId43"/>
    <p:sldId id="598" r:id="rId44"/>
    <p:sldId id="601" r:id="rId45"/>
    <p:sldId id="599" r:id="rId46"/>
    <p:sldId id="602" r:id="rId47"/>
    <p:sldId id="600" r:id="rId48"/>
    <p:sldId id="555" r:id="rId49"/>
    <p:sldId id="605" r:id="rId50"/>
    <p:sldId id="604" r:id="rId51"/>
    <p:sldId id="603" r:id="rId52"/>
    <p:sldId id="606" r:id="rId53"/>
    <p:sldId id="556" r:id="rId54"/>
    <p:sldId id="609" r:id="rId55"/>
    <p:sldId id="571" r:id="rId56"/>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Lst>
        </p14:section>
        <p14:section name="example: blur and asynchrony" id="{E783DD2D-8EEB-194E-98DE-DF709E99F2F0}">
          <p14:sldIdLst>
            <p14:sldId id="592"/>
            <p14:sldId id="268"/>
            <p14:sldId id="277"/>
            <p14:sldId id="279"/>
            <p14:sldId id="281"/>
            <p14:sldId id="610"/>
            <p14:sldId id="270"/>
            <p14:sldId id="269"/>
            <p14:sldId id="272"/>
            <p14:sldId id="284"/>
            <p14:sldId id="285"/>
            <p14:sldId id="261"/>
            <p14:sldId id="262"/>
            <p14:sldId id="283"/>
            <p14:sldId id="596"/>
            <p14:sldId id="263"/>
            <p14:sldId id="264"/>
          </p14:sldIdLst>
        </p14:section>
        <p14:section name="ANOVA" id="{71BD1BA4-E88E-3E4D-BDDA-FA12B72FBCE1}">
          <p14:sldIdLst>
            <p14:sldId id="594"/>
            <p14:sldId id="530"/>
            <p14:sldId id="531"/>
            <p14:sldId id="532"/>
            <p14:sldId id="533"/>
            <p14:sldId id="534"/>
            <p14:sldId id="535"/>
            <p14:sldId id="536"/>
            <p14:sldId id="539"/>
            <p14:sldId id="574"/>
            <p14:sldId id="575"/>
            <p14:sldId id="538"/>
            <p14:sldId id="541"/>
            <p14:sldId id="542"/>
            <p14:sldId id="544"/>
            <p14:sldId id="545"/>
            <p14:sldId id="597"/>
            <p14:sldId id="548"/>
            <p14:sldId id="549"/>
            <p14:sldId id="550"/>
            <p14:sldId id="551"/>
            <p14:sldId id="595"/>
            <p14:sldId id="491"/>
            <p14:sldId id="607"/>
            <p14:sldId id="598"/>
            <p14:sldId id="601"/>
            <p14:sldId id="599"/>
            <p14:sldId id="602"/>
            <p14:sldId id="600"/>
            <p14:sldId id="555"/>
            <p14:sldId id="605"/>
            <p14:sldId id="604"/>
            <p14:sldId id="603"/>
            <p14:sldId id="606"/>
            <p14:sldId id="556"/>
            <p14:sldId id="609"/>
            <p14:sldId id="5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623"/>
    <p:restoredTop sz="89237"/>
  </p:normalViewPr>
  <p:slideViewPr>
    <p:cSldViewPr snapToGrid="0">
      <p:cViewPr varScale="1">
        <p:scale>
          <a:sx n="93" d="100"/>
          <a:sy n="93" d="100"/>
        </p:scale>
        <p:origin x="208" y="1152"/>
      </p:cViewPr>
      <p:guideLst>
        <p:guide orient="horz" pos="2160"/>
        <p:guide pos="2880"/>
      </p:guideLst>
    </p:cSldViewPr>
  </p:slideViewPr>
  <p:outlineViewPr>
    <p:cViewPr>
      <p:scale>
        <a:sx n="33" d="100"/>
        <a:sy n="33" d="100"/>
      </p:scale>
      <p:origin x="0" y="-1344"/>
    </p:cViewPr>
    <p:sldLst>
      <p:sld r:id="rId1" collapse="1"/>
    </p:sldLst>
  </p:outlineViewPr>
  <p:notesTextViewPr>
    <p:cViewPr>
      <p:scale>
        <a:sx n="100" d="100"/>
        <a:sy n="100" d="100"/>
      </p:scale>
      <p:origin x="0" y="0"/>
    </p:cViewPr>
  </p:notesTextViewPr>
  <p:sorterViewPr>
    <p:cViewPr varScale="1">
      <p:scale>
        <a:sx n="100" d="100"/>
        <a:sy n="100" d="100"/>
      </p:scale>
      <p:origin x="0" y="43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Regularized_incomplete_beta_function"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22263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
            <a:extLst>
              <a:ext uri="{FF2B5EF4-FFF2-40B4-BE49-F238E27FC236}">
                <a16:creationId xmlns:a16="http://schemas.microsoft.com/office/drawing/2014/main" id="{3F37687C-307C-2E48-9FBA-280D61C37E1F}"/>
              </a:ext>
            </a:extLst>
          </p:cNvPr>
          <p:cNvSpPr>
            <a:spLocks noGrp="1" noRot="1" noChangeAspect="1" noChangeArrowheads="1" noTextEdit="1"/>
          </p:cNvSpPr>
          <p:nvPr>
            <p:ph type="sldImg"/>
          </p:nvPr>
        </p:nvSpPr>
        <p:spPr>
          <a:solidFill>
            <a:srgbClr val="FFFFFF"/>
          </a:solidFill>
          <a:ln/>
        </p:spPr>
      </p:sp>
      <p:sp>
        <p:nvSpPr>
          <p:cNvPr id="210947" name="Rectangle 2">
            <a:extLst>
              <a:ext uri="{FF2B5EF4-FFF2-40B4-BE49-F238E27FC236}">
                <a16:creationId xmlns:a16="http://schemas.microsoft.com/office/drawing/2014/main" id="{D16AFE2A-E829-6441-98D3-B783F50A7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For å bedre forstå hvordan integrasjonen, altså bindingen, av syn og hørsel blir påvirket av slike kvalitetsforskjeller går vi tilbake til noe jeg nevnte tidligere: asynkronitet. Vi har nemlig en naturlig toleranse for små forskyvninger mellom lyd og bilde.</a:t>
            </a:r>
          </a:p>
        </p:txBody>
      </p:sp>
    </p:spTree>
    <p:extLst>
      <p:ext uri="{BB962C8B-B14F-4D97-AF65-F5344CB8AC3E}">
        <p14:creationId xmlns:p14="http://schemas.microsoft.com/office/powerpoint/2010/main" val="2278920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a:extLst>
              <a:ext uri="{FF2B5EF4-FFF2-40B4-BE49-F238E27FC236}">
                <a16:creationId xmlns:a16="http://schemas.microsoft.com/office/drawing/2014/main" id="{C9297565-D53D-3B4E-AE71-5DAD25CA929D}"/>
              </a:ext>
            </a:extLst>
          </p:cNvPr>
          <p:cNvSpPr>
            <a:spLocks noGrp="1" noRot="1" noChangeAspect="1" noChangeArrowheads="1" noTextEdit="1"/>
          </p:cNvSpPr>
          <p:nvPr>
            <p:ph type="sldImg"/>
          </p:nvPr>
        </p:nvSpPr>
        <p:spPr>
          <a:solidFill>
            <a:srgbClr val="FFFFFF"/>
          </a:solidFill>
          <a:ln/>
        </p:spPr>
      </p:sp>
      <p:sp>
        <p:nvSpPr>
          <p:cNvPr id="212995" name="Rectangle 2">
            <a:extLst>
              <a:ext uri="{FF2B5EF4-FFF2-40B4-BE49-F238E27FC236}">
                <a16:creationId xmlns:a16="http://schemas.microsoft.com/office/drawing/2014/main" id="{1EE2CC4D-2E68-0645-90E2-F6B1F46121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045773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
            <a:extLst>
              <a:ext uri="{FF2B5EF4-FFF2-40B4-BE49-F238E27FC236}">
                <a16:creationId xmlns:a16="http://schemas.microsoft.com/office/drawing/2014/main" id="{1022B55C-2BBF-484D-A440-853588B9B402}"/>
              </a:ext>
            </a:extLst>
          </p:cNvPr>
          <p:cNvSpPr>
            <a:spLocks noGrp="1" noRot="1" noChangeAspect="1" noChangeArrowheads="1" noTextEdit="1"/>
          </p:cNvSpPr>
          <p:nvPr>
            <p:ph type="sldImg"/>
          </p:nvPr>
        </p:nvSpPr>
        <p:spPr>
          <a:solidFill>
            <a:srgbClr val="FFFFFF"/>
          </a:solidFill>
          <a:ln/>
        </p:spPr>
      </p:sp>
      <p:sp>
        <p:nvSpPr>
          <p:cNvPr id="215043" name="Rectangle 2">
            <a:extLst>
              <a:ext uri="{FF2B5EF4-FFF2-40B4-BE49-F238E27FC236}">
                <a16:creationId xmlns:a16="http://schemas.microsoft.com/office/drawing/2014/main" id="{09882382-711B-1F49-B386-23F3A08A1A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1359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
            <a:extLst>
              <a:ext uri="{FF2B5EF4-FFF2-40B4-BE49-F238E27FC236}">
                <a16:creationId xmlns:a16="http://schemas.microsoft.com/office/drawing/2014/main" id="{876DADA1-9C5C-A74E-B4AC-6678753F24A4}"/>
              </a:ext>
            </a:extLst>
          </p:cNvPr>
          <p:cNvSpPr>
            <a:spLocks noGrp="1" noRot="1" noChangeAspect="1" noChangeArrowheads="1" noTextEdit="1"/>
          </p:cNvSpPr>
          <p:nvPr>
            <p:ph type="sldImg"/>
          </p:nvPr>
        </p:nvSpPr>
        <p:spPr>
          <a:solidFill>
            <a:srgbClr val="FFFFFF"/>
          </a:solidFill>
          <a:ln/>
        </p:spPr>
      </p:sp>
      <p:sp>
        <p:nvSpPr>
          <p:cNvPr id="219139" name="Rectangle 2">
            <a:extLst>
              <a:ext uri="{FF2B5EF4-FFF2-40B4-BE49-F238E27FC236}">
                <a16:creationId xmlns:a16="http://schemas.microsoft.com/office/drawing/2014/main" id="{AA70FE2C-2D93-664A-B0FE-0AE9D1ABB2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artefaktene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at det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mindre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tilgjengelig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enten</a:t>
            </a:r>
            <a:r>
              <a:rPr lang="en-US" altLang="nb-NO" dirty="0">
                <a:solidFill>
                  <a:srgbClr val="000000"/>
                </a:solidFill>
                <a:latin typeface="Verdana" panose="020B0604030504040204" pitchFamily="34" charset="0"/>
                <a:sym typeface="Verdana" panose="020B0604030504040204" pitchFamily="34" charset="0"/>
              </a:rPr>
              <a:t> for syn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hørsel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med </a:t>
            </a:r>
            <a:r>
              <a:rPr lang="en-US" altLang="nb-NO" dirty="0" err="1">
                <a:solidFill>
                  <a:srgbClr val="000000"/>
                </a:solidFill>
                <a:latin typeface="Verdana" panose="020B0604030504040204" pitchFamily="34" charset="0"/>
                <a:sym typeface="Verdana" panose="020B0604030504040204" pitchFamily="34" charset="0"/>
              </a:rPr>
              <a:t>begge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Som</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asynkronitet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når</a:t>
            </a:r>
            <a:r>
              <a:rPr lang="en-US" altLang="nb-NO" dirty="0">
                <a:solidFill>
                  <a:srgbClr val="000000"/>
                </a:solidFill>
                <a:latin typeface="Verdana" panose="020B0604030504040204" pitchFamily="34" charset="0"/>
                <a:sym typeface="Verdana" panose="020B0604030504040204" pitchFamily="34" charset="0"/>
              </a:rPr>
              <a:t> audio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video </a:t>
            </a:r>
            <a:r>
              <a:rPr lang="en-US" altLang="nb-NO" dirty="0" err="1">
                <a:solidFill>
                  <a:srgbClr val="000000"/>
                </a:solidFill>
                <a:latin typeface="Verdana" panose="020B0604030504040204" pitchFamily="34" charset="0"/>
                <a:sym typeface="Verdana" panose="020B0604030504040204" pitchFamily="34" charset="0"/>
              </a:rPr>
              <a:t>ikke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lengre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samstemte</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lpmmer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før</a:t>
            </a:r>
            <a:r>
              <a:rPr lang="en-US" altLang="nb-NO" dirty="0">
                <a:solidFill>
                  <a:srgbClr val="000000"/>
                </a:solidFill>
                <a:latin typeface="Verdana" panose="020B0604030504040204" pitchFamily="34" charset="0"/>
                <a:sym typeface="Verdana" panose="020B0604030504040204" pitchFamily="34" charset="0"/>
              </a:rPr>
              <a:t> den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tap av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bli</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blant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annet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viser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forskning</a:t>
            </a:r>
            <a:r>
              <a:rPr lang="en-US" altLang="nb-NO" dirty="0">
                <a:solidFill>
                  <a:srgbClr val="000000"/>
                </a:solidFill>
                <a:latin typeface="Verdana" panose="020B0604030504040204" pitchFamily="34" charset="0"/>
                <a:sym typeface="Verdana" panose="020B0604030504040204" pitchFamily="34" charset="0"/>
              </a:rPr>
              <a:t> at </a:t>
            </a:r>
            <a:r>
              <a:rPr lang="en-US" altLang="nb-NO" dirty="0" err="1">
                <a:solidFill>
                  <a:srgbClr val="000000"/>
                </a:solidFill>
                <a:latin typeface="Verdana" panose="020B0604030504040204" pitchFamily="34" charset="0"/>
                <a:sym typeface="Verdana" panose="020B0604030504040204" pitchFamily="34" charset="0"/>
              </a:rPr>
              <a:t>dårlig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kvalitet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bilder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lære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kjenne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ansikter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objekter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senere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huske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Støy</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noen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sier</a:t>
            </a:r>
            <a:r>
              <a:rPr lang="en-US" altLang="nb-NO" dirty="0">
                <a:solidFill>
                  <a:srgbClr val="000000"/>
                </a:solidFill>
                <a:latin typeface="Verdana" panose="020B0604030504040204" pitchFamily="34" charset="0"/>
                <a:sym typeface="Verdana" panose="020B0604030504040204" pitchFamily="34" charset="0"/>
              </a:rPr>
              <a:t>. Store </a:t>
            </a:r>
            <a:r>
              <a:rPr lang="en-US" altLang="nb-NO" dirty="0" err="1">
                <a:solidFill>
                  <a:srgbClr val="000000"/>
                </a:solidFill>
                <a:latin typeface="Verdana" panose="020B0604030504040204" pitchFamily="34" charset="0"/>
                <a:sym typeface="Verdana" panose="020B0604030504040204" pitchFamily="34" charset="0"/>
              </a:rPr>
              <a:t>forskjeller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mellom</a:t>
            </a:r>
            <a:r>
              <a:rPr lang="en-US" altLang="nb-NO" dirty="0">
                <a:solidFill>
                  <a:srgbClr val="000000"/>
                </a:solidFill>
                <a:latin typeface="Verdana" panose="020B0604030504040204" pitchFamily="34" charset="0"/>
                <a:sym typeface="Verdana" panose="020B0604030504040204" pitchFamily="34" charset="0"/>
              </a:rPr>
              <a:t> signaler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de </a:t>
            </a:r>
            <a:r>
              <a:rPr lang="en-US" altLang="nb-NO" dirty="0" err="1">
                <a:solidFill>
                  <a:srgbClr val="000000"/>
                </a:solidFill>
                <a:latin typeface="Verdana" panose="020B0604030504040204" pitchFamily="34" charset="0"/>
                <a:sym typeface="Verdana" panose="020B0604030504040204" pitchFamily="34" charset="0"/>
              </a:rPr>
              <a:t>forskjelige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også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hvordan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integreres</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perseptuelt</a:t>
            </a:r>
            <a:r>
              <a:rPr lang="en-US" altLang="nb-NO" dirty="0">
                <a:solidFill>
                  <a:srgbClr val="000000"/>
                </a:solidFill>
                <a:latin typeface="Verdana" panose="020B0604030504040204" pitchFamily="34" charset="0"/>
                <a:sym typeface="Verdana" panose="020B0604030504040204" pitchFamily="34" charset="0"/>
              </a:rPr>
              <a:t>. Her </a:t>
            </a:r>
            <a:r>
              <a:rPr lang="en-US" altLang="nb-NO" dirty="0" err="1">
                <a:solidFill>
                  <a:srgbClr val="000000"/>
                </a:solidFill>
                <a:latin typeface="Verdana" panose="020B0604030504040204" pitchFamily="34" charset="0"/>
                <a:sym typeface="Verdana" panose="020B0604030504040204" pitchFamily="34" charset="0"/>
              </a:rPr>
              <a:t>snakker</a:t>
            </a:r>
            <a:r>
              <a:rPr lang="en-US" altLang="nb-NO" dirty="0">
                <a:solidFill>
                  <a:srgbClr val="000000"/>
                </a:solidFill>
                <a:latin typeface="Verdana" panose="020B0604030504040204" pitchFamily="34" charset="0"/>
                <a:sym typeface="Verdana" panose="020B0604030504040204" pitchFamily="34" charset="0"/>
              </a:rPr>
              <a:t> vi </a:t>
            </a:r>
            <a:r>
              <a:rPr lang="en-US" altLang="nb-NO" dirty="0" err="1">
                <a:solidFill>
                  <a:srgbClr val="000000"/>
                </a:solidFill>
                <a:latin typeface="Verdana" panose="020B0604030504040204" pitchFamily="34" charset="0"/>
                <a:sym typeface="Verdana" panose="020B0604030504040204" pitchFamily="34" charset="0"/>
              </a:rPr>
              <a:t>altså</a:t>
            </a:r>
            <a:r>
              <a:rPr lang="en-US" altLang="nb-NO" dirty="0">
                <a:solidFill>
                  <a:srgbClr val="000000"/>
                </a:solidFill>
                <a:latin typeface="Verdana" panose="020B0604030504040204" pitchFamily="34" charset="0"/>
                <a:sym typeface="Verdana" panose="020B0604030504040204" pitchFamily="34" charset="0"/>
              </a:rPr>
              <a:t> om </a:t>
            </a:r>
            <a:r>
              <a:rPr lang="en-US" altLang="nb-NO" dirty="0" err="1">
                <a:solidFill>
                  <a:srgbClr val="000000"/>
                </a:solidFill>
                <a:latin typeface="Verdana" panose="020B0604030504040204" pitchFamily="34" charset="0"/>
                <a:sym typeface="Verdana" panose="020B0604030504040204" pitchFamily="34" charset="0"/>
              </a:rPr>
              <a:t>persepsjon</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egentlig</a:t>
            </a:r>
            <a:r>
              <a:rPr lang="en-US" altLang="nb-NO" dirty="0">
                <a:solidFill>
                  <a:srgbClr val="000000"/>
                </a:solidFill>
                <a:latin typeface="Verdana" panose="020B0604030504040204" pitchFamily="34" charset="0"/>
                <a:sym typeface="Verdana" panose="020B0604030504040204" pitchFamily="34" charset="0"/>
              </a:rPr>
              <a:t> det?</a:t>
            </a:r>
          </a:p>
        </p:txBody>
      </p:sp>
    </p:spTree>
    <p:extLst>
      <p:ext uri="{BB962C8B-B14F-4D97-AF65-F5344CB8AC3E}">
        <p14:creationId xmlns:p14="http://schemas.microsoft.com/office/powerpoint/2010/main" val="366159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a:extLst>
              <a:ext uri="{FF2B5EF4-FFF2-40B4-BE49-F238E27FC236}">
                <a16:creationId xmlns:a16="http://schemas.microsoft.com/office/drawing/2014/main" id="{3CEA5B34-D075-004C-97FF-D01F38A7B0AC}"/>
              </a:ext>
            </a:extLst>
          </p:cNvPr>
          <p:cNvSpPr>
            <a:spLocks noGrp="1" noRot="1" noChangeAspect="1" noChangeArrowheads="1" noTextEdit="1"/>
          </p:cNvSpPr>
          <p:nvPr>
            <p:ph type="sldImg"/>
          </p:nvPr>
        </p:nvSpPr>
        <p:spPr>
          <a:solidFill>
            <a:srgbClr val="FFFFFF"/>
          </a:solidFill>
          <a:ln/>
        </p:spPr>
      </p:sp>
      <p:sp>
        <p:nvSpPr>
          <p:cNvPr id="226307" name="Rectangle 2">
            <a:extLst>
              <a:ext uri="{FF2B5EF4-FFF2-40B4-BE49-F238E27FC236}">
                <a16:creationId xmlns:a16="http://schemas.microsoft.com/office/drawing/2014/main" id="{7E7F1EEA-0E7D-DA4C-8885-EA3701D204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74528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
            <a:extLst>
              <a:ext uri="{FF2B5EF4-FFF2-40B4-BE49-F238E27FC236}">
                <a16:creationId xmlns:a16="http://schemas.microsoft.com/office/drawing/2014/main" id="{32E902BF-78A3-DF4A-938B-B21D8AFDD074}"/>
              </a:ext>
            </a:extLst>
          </p:cNvPr>
          <p:cNvSpPr>
            <a:spLocks noGrp="1" noRot="1" noChangeAspect="1" noChangeArrowheads="1" noTextEdit="1"/>
          </p:cNvSpPr>
          <p:nvPr>
            <p:ph type="sldImg"/>
          </p:nvPr>
        </p:nvSpPr>
        <p:spPr>
          <a:solidFill>
            <a:srgbClr val="FFFFFF"/>
          </a:solidFill>
          <a:ln/>
        </p:spPr>
      </p:sp>
      <p:sp>
        <p:nvSpPr>
          <p:cNvPr id="228355" name="Rectangle 2">
            <a:extLst>
              <a:ext uri="{FF2B5EF4-FFF2-40B4-BE49-F238E27FC236}">
                <a16:creationId xmlns:a16="http://schemas.microsoft.com/office/drawing/2014/main" id="{AFBA4E6F-7BA5-4540-83C5-1EAA322A35B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844818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836895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45872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
            <a:extLst>
              <a:ext uri="{FF2B5EF4-FFF2-40B4-BE49-F238E27FC236}">
                <a16:creationId xmlns:a16="http://schemas.microsoft.com/office/drawing/2014/main" id="{084EB0C8-4963-8246-ACD5-16F9D5DA23DB}"/>
              </a:ext>
            </a:extLst>
          </p:cNvPr>
          <p:cNvSpPr>
            <a:spLocks noGrp="1" noRot="1" noChangeAspect="1" noChangeArrowheads="1" noTextEdit="1"/>
          </p:cNvSpPr>
          <p:nvPr>
            <p:ph type="sldImg"/>
          </p:nvPr>
        </p:nvSpPr>
        <p:spPr>
          <a:solidFill>
            <a:srgbClr val="FFFFFF"/>
          </a:solidFill>
          <a:ln/>
        </p:spPr>
      </p:sp>
      <p:sp>
        <p:nvSpPr>
          <p:cNvPr id="234499" name="Rectangle 2">
            <a:extLst>
              <a:ext uri="{FF2B5EF4-FFF2-40B4-BE49-F238E27FC236}">
                <a16:creationId xmlns:a16="http://schemas.microsoft.com/office/drawing/2014/main" id="{ECC85168-683E-B94C-9B24-B845EEA8EC6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59448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
            <a:extLst>
              <a:ext uri="{FF2B5EF4-FFF2-40B4-BE49-F238E27FC236}">
                <a16:creationId xmlns:a16="http://schemas.microsoft.com/office/drawing/2014/main" id="{32DD4A6A-78E7-9140-A701-F6F0B153AE07}"/>
              </a:ext>
            </a:extLst>
          </p:cNvPr>
          <p:cNvSpPr>
            <a:spLocks noGrp="1" noRot="1" noChangeAspect="1" noChangeArrowheads="1" noTextEdit="1"/>
          </p:cNvSpPr>
          <p:nvPr>
            <p:ph type="sldImg"/>
          </p:nvPr>
        </p:nvSpPr>
        <p:spPr>
          <a:solidFill>
            <a:srgbClr val="FFFFFF"/>
          </a:solidFill>
          <a:ln/>
        </p:spPr>
      </p:sp>
      <p:sp>
        <p:nvSpPr>
          <p:cNvPr id="236547" name="Rectangle 2">
            <a:extLst>
              <a:ext uri="{FF2B5EF4-FFF2-40B4-BE49-F238E27FC236}">
                <a16:creationId xmlns:a16="http://schemas.microsoft.com/office/drawing/2014/main" id="{63FE4D91-619B-1C46-8C3C-C52C5E1D05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49091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SSA == SSR : sum of squares explained by the regression</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32</a:t>
            </a:fld>
            <a:endParaRPr lang="en-US"/>
          </a:p>
        </p:txBody>
      </p:sp>
    </p:spTree>
    <p:extLst>
      <p:ext uri="{BB962C8B-B14F-4D97-AF65-F5344CB8AC3E}">
        <p14:creationId xmlns:p14="http://schemas.microsoft.com/office/powerpoint/2010/main" val="1375021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39</a:t>
            </a:fld>
            <a:endParaRPr lang="en-US"/>
          </a:p>
        </p:txBody>
      </p:sp>
    </p:spTree>
    <p:extLst>
      <p:ext uri="{BB962C8B-B14F-4D97-AF65-F5344CB8AC3E}">
        <p14:creationId xmlns:p14="http://schemas.microsoft.com/office/powerpoint/2010/main" val="2399881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sng" kern="1200" dirty="0">
                <a:solidFill>
                  <a:schemeClr val="tx1"/>
                </a:solidFill>
                <a:effectLst/>
                <a:latin typeface="Arial" charset="0"/>
                <a:ea typeface="ＭＳ Ｐゴシック" charset="-128"/>
                <a:cs typeface="ＭＳ Ｐゴシック" charset="-128"/>
                <a:hlinkClick r:id="rId3"/>
              </a:rPr>
              <a:t>I: regularized incomplete beta function</a:t>
            </a:r>
            <a:r>
              <a:rPr lang="nb-NO" sz="1200" b="0" i="0" kern="1200" dirty="0">
                <a:solidFill>
                  <a:schemeClr val="tx1"/>
                </a:solidFill>
                <a:effectLst/>
                <a:latin typeface="Arial" charset="0"/>
                <a:ea typeface="ＭＳ Ｐゴシック" charset="-128"/>
                <a:cs typeface="ＭＳ Ｐゴシック" charset="-128"/>
              </a:rPr>
              <a:t>.</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45</a:t>
            </a:fld>
            <a:endParaRPr lang="en-US"/>
          </a:p>
        </p:txBody>
      </p:sp>
    </p:spTree>
    <p:extLst>
      <p:ext uri="{BB962C8B-B14F-4D97-AF65-F5344CB8AC3E}">
        <p14:creationId xmlns:p14="http://schemas.microsoft.com/office/powerpoint/2010/main" val="217901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873F-9CB6-3145-A4E4-B46FAB0EBB32}"/>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able Placeholder 2">
            <a:extLst>
              <a:ext uri="{FF2B5EF4-FFF2-40B4-BE49-F238E27FC236}">
                <a16:creationId xmlns:a16="http://schemas.microsoft.com/office/drawing/2014/main" id="{8907FF00-A114-0A44-8EFA-FE4A88657EAF}"/>
              </a:ext>
            </a:extLst>
          </p:cNvPr>
          <p:cNvSpPr>
            <a:spLocks noGrp="1"/>
          </p:cNvSpPr>
          <p:nvPr>
            <p:ph type="tbl" idx="1"/>
          </p:nvPr>
        </p:nvSpPr>
        <p:spPr>
          <a:xfrm>
            <a:off x="685800" y="1295400"/>
            <a:ext cx="7772400" cy="4876800"/>
          </a:xfrm>
        </p:spPr>
        <p:txBody>
          <a:bodyPr/>
          <a:lstStyle/>
          <a:p>
            <a:endParaRPr lang="en-US"/>
          </a:p>
        </p:txBody>
      </p:sp>
      <p:sp>
        <p:nvSpPr>
          <p:cNvPr id="4" name="Date Placeholder 3">
            <a:extLst>
              <a:ext uri="{FF2B5EF4-FFF2-40B4-BE49-F238E27FC236}">
                <a16:creationId xmlns:a16="http://schemas.microsoft.com/office/drawing/2014/main" id="{AD961927-4210-4A4C-B928-7BD5423D305C}"/>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5" name="Footer Placeholder 4">
            <a:extLst>
              <a:ext uri="{FF2B5EF4-FFF2-40B4-BE49-F238E27FC236}">
                <a16:creationId xmlns:a16="http://schemas.microsoft.com/office/drawing/2014/main" id="{89637D25-7875-DC48-9C01-48ACFBEED844}"/>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6" name="Slide Number Placeholder 5">
            <a:extLst>
              <a:ext uri="{FF2B5EF4-FFF2-40B4-BE49-F238E27FC236}">
                <a16:creationId xmlns:a16="http://schemas.microsoft.com/office/drawing/2014/main" id="{14586AC5-7BA8-C242-B855-C6F2C5FEC8BB}"/>
              </a:ext>
            </a:extLst>
          </p:cNvPr>
          <p:cNvSpPr>
            <a:spLocks noGrp="1"/>
          </p:cNvSpPr>
          <p:nvPr>
            <p:ph type="sldNum" sz="quarter" idx="12"/>
          </p:nvPr>
        </p:nvSpPr>
        <p:spPr>
          <a:xfrm>
            <a:off x="7010400" y="6248400"/>
            <a:ext cx="1905000" cy="457200"/>
          </a:xfrm>
        </p:spPr>
        <p:txBody>
          <a:bodyPr/>
          <a:lstStyle>
            <a:lvl1pPr>
              <a:defRPr/>
            </a:lvl1pPr>
          </a:lstStyle>
          <a:p>
            <a:fld id="{1FB5D518-711B-5042-9160-5EC148E0C235}" type="slidenum">
              <a:rPr lang="en-US" altLang="nb-NO"/>
              <a:pPr/>
              <a:t>‹#›</a:t>
            </a:fld>
            <a:endParaRPr lang="en-US" altLang="nb-NO"/>
          </a:p>
        </p:txBody>
      </p:sp>
    </p:spTree>
    <p:extLst>
      <p:ext uri="{BB962C8B-B14F-4D97-AF65-F5344CB8AC3E}">
        <p14:creationId xmlns:p14="http://schemas.microsoft.com/office/powerpoint/2010/main" val="4224114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4" r:id="rId9"/>
    <p:sldLayoutId id="2147483945" r:id="rId10"/>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mpgs/perception-slides/2011-UiO_Forskningsseminar/Videos/Async%20&amp;%20Quality/Chess_Alead200_Undistorted.mov" TargetMode="External"/><Relationship Id="rId1" Type="http://schemas.microsoft.com/office/2007/relationships/media" Target="file:////Users/griff/GIT/mpgs/perception-slides/2011-UiO_Forskningsseminar/Videos/Async%20&amp;%20Quality/Chess_Alead200_Undistorted.mov"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mpgs/perception-slides/2011-UiO_Forskningsseminar/Videos/Async%20&amp;%20Quality/Chess_Alag200_Blur6.mov" TargetMode="External"/><Relationship Id="rId1" Type="http://schemas.microsoft.com/office/2007/relationships/media" Target="file:////Users/griff/GIT/mpgs/perception-slides/2011-UiO_Forskningsseminar/Videos/Async%20&amp;%20Quality/Chess_Alag200_Blur6.mov"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TV2_Alag300_Blur4.mov" TargetMode="External"/><Relationship Id="rId1" Type="http://schemas.microsoft.com/office/2007/relationships/media" Target="file:////Users/griff/GIT/mpgs/perception-slides/2011-UiO_Forskningsseminar/Videos/Async%20&amp;%20Quality/TV2_Alag300_Blur4.mov" TargetMode="Externa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Drums_Alag100_Blur6.mov" TargetMode="External"/><Relationship Id="rId1" Type="http://schemas.microsoft.com/office/2007/relationships/media" Target="file:////Users/griff/GIT/mpgs/perception-slides/2011-UiO_Forskningsseminar/Videos/Async%20&amp;%20Quality/Drums_Alag100_Blur6.mov" TargetMode="Externa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Drums_Alead150_Blur2.mov" TargetMode="External"/><Relationship Id="rId1" Type="http://schemas.microsoft.com/office/2007/relationships/media" Target="file:////Users/griff/GIT/mpgs/perception-slides/2011-UiO_Forskningsseminar/Videos/Async%20&amp;%20Quality/Drums_Alead150_Blur2.mov"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eb.ma.utexas.edu/users/davis/375/popecol/tables/f0001.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dirty="0">
                <a:latin typeface="Eurostile" panose="020B0504020202050204" pitchFamily="34" charset="77"/>
              </a:rPr>
              <a:t>Performance in distributed systems</a:t>
            </a:r>
          </a:p>
          <a:p>
            <a:endParaRPr lang="en-US" dirty="0">
              <a:latin typeface="Eurostile" panose="020B0504020202050204" pitchFamily="34" charset="77"/>
            </a:endParaRPr>
          </a:p>
          <a:p>
            <a:r>
              <a:rPr lang="en-US" dirty="0">
                <a:latin typeface="Eurostile" panose="020B0504020202050204" pitchFamily="34" charset="77"/>
              </a:rPr>
              <a:t>User studies (</a:t>
            </a:r>
            <a:r>
              <a:rPr lang="en-US" dirty="0" err="1">
                <a:latin typeface="Eurostile" panose="020B0504020202050204" pitchFamily="34" charset="77"/>
              </a:rPr>
              <a:t>cntd</a:t>
            </a:r>
            <a:r>
              <a:rPr lang="en-US" dirty="0">
                <a:latin typeface="Eurostile" panose="020B0504020202050204" pitchFamily="34" charset="77"/>
              </a:rPr>
              <a:t>)</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err="1"/>
              <a:t>Does</a:t>
            </a:r>
            <a:r>
              <a:rPr lang="nb-NO" dirty="0"/>
              <a:t> </a:t>
            </a:r>
            <a:r>
              <a:rPr lang="nb-NO" dirty="0" err="1"/>
              <a:t>blur</a:t>
            </a:r>
            <a:r>
              <a:rPr lang="nb-NO" dirty="0"/>
              <a:t> </a:t>
            </a:r>
            <a:r>
              <a:rPr lang="nb-NO" dirty="0" err="1"/>
              <a:t>hide</a:t>
            </a:r>
            <a:r>
              <a:rPr lang="nb-NO" dirty="0"/>
              <a:t> </a:t>
            </a:r>
            <a:r>
              <a:rPr lang="nb-NO" dirty="0" err="1"/>
              <a:t>asynchrony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study by Ragnhild </a:t>
            </a:r>
            <a:r>
              <a:rPr lang="en-US" dirty="0" err="1"/>
              <a:t>Eg</a:t>
            </a:r>
            <a:r>
              <a:rPr lang="en-US" dirty="0"/>
              <a:t> (</a:t>
            </a:r>
            <a:r>
              <a:rPr lang="en-US" dirty="0" err="1"/>
              <a:t>Simula</a:t>
            </a:r>
            <a:r>
              <a:rPr lang="en-US" dirty="0"/>
              <a:t>) et al., 2011</a:t>
            </a:r>
          </a:p>
        </p:txBody>
      </p:sp>
    </p:spTree>
    <p:extLst>
      <p:ext uri="{BB962C8B-B14F-4D97-AF65-F5344CB8AC3E}">
        <p14:creationId xmlns:p14="http://schemas.microsoft.com/office/powerpoint/2010/main" val="2036067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9772A3FE-B4FA-A24B-B5E4-AB02ED6FC9CC}"/>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Perception of synchrony</a:t>
            </a:r>
            <a:endParaRPr lang="en-US" altLang="nb-NO" dirty="0">
              <a:ea typeface="ヒラギノ角ゴ ProN W3" panose="020B0300000000000000" pitchFamily="34" charset="-128"/>
              <a:sym typeface="Verdana" panose="020B0604030504040204" pitchFamily="34" charset="0"/>
            </a:endParaRPr>
          </a:p>
        </p:txBody>
      </p:sp>
      <p:sp>
        <p:nvSpPr>
          <p:cNvPr id="209927" name="Content Placeholder 2">
            <a:extLst>
              <a:ext uri="{FF2B5EF4-FFF2-40B4-BE49-F238E27FC236}">
                <a16:creationId xmlns:a16="http://schemas.microsoft.com/office/drawing/2014/main" id="{03B7F8EB-6753-4947-B7EE-FFB80F9FE487}"/>
              </a:ext>
            </a:extLst>
          </p:cNvPr>
          <p:cNvSpPr>
            <a:spLocks noGrp="1"/>
          </p:cNvSpPr>
          <p:nvPr>
            <p:ph idx="1"/>
          </p:nvPr>
        </p:nvSpPr>
        <p:spPr>
          <a:xfrm>
            <a:off x="237067" y="2057400"/>
            <a:ext cx="8729134" cy="4457700"/>
          </a:xfrm>
        </p:spPr>
        <p:txBody>
          <a:bodyPr/>
          <a:lstStyle/>
          <a:p>
            <a:pPr>
              <a:buNone/>
            </a:pPr>
            <a:r>
              <a:rPr lang="en-US" altLang="nb-NO" sz="2400" dirty="0"/>
              <a:t>Spoken sentences</a:t>
            </a:r>
            <a:r>
              <a:rPr lang="en-US" altLang="nb-NO" sz="1800" dirty="0"/>
              <a:t> (Grant et al., 2003)</a:t>
            </a:r>
          </a:p>
          <a:p>
            <a:pPr lvl="1"/>
            <a:r>
              <a:rPr lang="en-US" altLang="nb-NO" sz="2000" dirty="0"/>
              <a:t>Discrimination thresholds: </a:t>
            </a:r>
            <a:r>
              <a:rPr lang="nb-NO" altLang="nb-NO" sz="2000" dirty="0"/>
              <a:t>≈50 ms </a:t>
            </a:r>
            <a:r>
              <a:rPr lang="nb-NO" altLang="nb-NO" sz="2000" dirty="0" err="1"/>
              <a:t>audio</a:t>
            </a:r>
            <a:r>
              <a:rPr lang="nb-NO" altLang="nb-NO" sz="2000" dirty="0"/>
              <a:t> lead, ≈200 ms </a:t>
            </a:r>
            <a:r>
              <a:rPr lang="nb-NO" altLang="nb-NO" sz="2000" dirty="0" err="1"/>
              <a:t>audio</a:t>
            </a:r>
            <a:r>
              <a:rPr lang="nb-NO" altLang="nb-NO" sz="2000" dirty="0"/>
              <a:t> lag</a:t>
            </a:r>
          </a:p>
          <a:p>
            <a:pPr lvl="1"/>
            <a:endParaRPr lang="en-US" altLang="nb-NO" sz="2000" dirty="0"/>
          </a:p>
          <a:p>
            <a:pPr>
              <a:buNone/>
            </a:pPr>
            <a:r>
              <a:rPr lang="en-US" altLang="nb-NO" sz="2400" dirty="0"/>
              <a:t>Hitting table with wand</a:t>
            </a:r>
            <a:r>
              <a:rPr lang="en-US" altLang="nb-NO" sz="1800" dirty="0"/>
              <a:t> (Levitin et al., 2000)</a:t>
            </a:r>
          </a:p>
          <a:p>
            <a:pPr lvl="1"/>
            <a:r>
              <a:rPr lang="en-US" altLang="nb-NO" sz="2000" dirty="0"/>
              <a:t>Synchrony thresholds set to 75 %:</a:t>
            </a:r>
            <a:br>
              <a:rPr lang="en-US" altLang="nb-NO" sz="2000" dirty="0"/>
            </a:br>
            <a:r>
              <a:rPr lang="en-US" altLang="nb-NO" sz="2000" dirty="0"/>
              <a:t>41 </a:t>
            </a:r>
            <a:r>
              <a:rPr lang="en-US" altLang="nb-NO" sz="2000" dirty="0" err="1"/>
              <a:t>ms</a:t>
            </a:r>
            <a:r>
              <a:rPr lang="en-US" altLang="nb-NO" sz="2000" dirty="0"/>
              <a:t> </a:t>
            </a:r>
            <a:r>
              <a:rPr lang="en-US" altLang="nb-NO" sz="2000" dirty="0" err="1"/>
              <a:t>Alead</a:t>
            </a:r>
            <a:r>
              <a:rPr lang="en-US" altLang="nb-NO" sz="2000" dirty="0"/>
              <a:t> to 45 </a:t>
            </a:r>
            <a:r>
              <a:rPr lang="en-US" altLang="nb-NO" sz="2000" dirty="0" err="1"/>
              <a:t>ms</a:t>
            </a:r>
            <a:r>
              <a:rPr lang="en-US" altLang="nb-NO" sz="2000" dirty="0"/>
              <a:t> </a:t>
            </a:r>
            <a:r>
              <a:rPr lang="en-US" altLang="nb-NO" sz="2000" dirty="0" err="1"/>
              <a:t>Alag</a:t>
            </a:r>
            <a:endParaRPr lang="en-US" altLang="nb-NO" sz="2000" dirty="0"/>
          </a:p>
          <a:p>
            <a:pPr lvl="1"/>
            <a:endParaRPr lang="en-US" altLang="nb-NO" sz="2000" dirty="0"/>
          </a:p>
          <a:p>
            <a:pPr>
              <a:buNone/>
            </a:pPr>
            <a:r>
              <a:rPr lang="en-US" altLang="nb-NO" sz="2400" dirty="0"/>
              <a:t>Music, baseball, speech</a:t>
            </a:r>
            <a:endParaRPr lang="en-US" altLang="nb-NO" sz="1800" dirty="0"/>
          </a:p>
          <a:p>
            <a:pPr>
              <a:buNone/>
            </a:pPr>
            <a:r>
              <a:rPr lang="en-US" altLang="nb-NO" sz="1800" dirty="0"/>
              <a:t>(</a:t>
            </a:r>
            <a:r>
              <a:rPr lang="en-US" altLang="nb-NO" sz="1800" dirty="0" err="1"/>
              <a:t>Vatakis</a:t>
            </a:r>
            <a:r>
              <a:rPr lang="en-US" altLang="nb-NO" sz="1800" dirty="0"/>
              <a:t> &amp; Spence, 2006)</a:t>
            </a:r>
          </a:p>
          <a:p>
            <a:pPr lvl="1"/>
            <a:r>
              <a:rPr lang="en-US" altLang="nb-NO" sz="2000" dirty="0"/>
              <a:t>Temporal order judgements 		                            (audio/video first)</a:t>
            </a:r>
          </a:p>
          <a:p>
            <a:pPr lvl="2">
              <a:buClr>
                <a:srgbClr val="FF6600"/>
              </a:buClr>
              <a:buFont typeface="Wingdings 2" pitchFamily="2" charset="2"/>
              <a:buNone/>
            </a:pPr>
            <a:endParaRPr lang="en-US" altLang="nb-NO" sz="2000" dirty="0"/>
          </a:p>
        </p:txBody>
      </p:sp>
      <p:sp>
        <p:nvSpPr>
          <p:cNvPr id="209928" name="TextBox 15">
            <a:extLst>
              <a:ext uri="{FF2B5EF4-FFF2-40B4-BE49-F238E27FC236}">
                <a16:creationId xmlns:a16="http://schemas.microsoft.com/office/drawing/2014/main" id="{79D1DA9D-981E-5B4B-A2D3-37B2503DA19E}"/>
              </a:ext>
            </a:extLst>
          </p:cNvPr>
          <p:cNvSpPr txBox="1">
            <a:spLocks noChangeArrowheads="1"/>
          </p:cNvSpPr>
          <p:nvPr/>
        </p:nvSpPr>
        <p:spPr bwMode="auto">
          <a:xfrm>
            <a:off x="436756" y="883610"/>
            <a:ext cx="8153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3000" dirty="0">
                <a:latin typeface="Eurostile" panose="020B0504020202050204" pitchFamily="34" charset="77"/>
              </a:rPr>
              <a:t>Sensitivity for perceptual synchrony is subjective and depends on the content</a:t>
            </a:r>
          </a:p>
        </p:txBody>
      </p:sp>
      <p:pic>
        <p:nvPicPr>
          <p:cNvPr id="209929" name="Picture 16">
            <a:extLst>
              <a:ext uri="{FF2B5EF4-FFF2-40B4-BE49-F238E27FC236}">
                <a16:creationId xmlns:a16="http://schemas.microsoft.com/office/drawing/2014/main" id="{DBD9CE5E-62F1-4E46-9E63-5DACF17B97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5747" y="4185232"/>
            <a:ext cx="3733800"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69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a:extLst>
              <a:ext uri="{FF2B5EF4-FFF2-40B4-BE49-F238E27FC236}">
                <a16:creationId xmlns:a16="http://schemas.microsoft.com/office/drawing/2014/main" id="{B64F7719-64C1-BF45-9992-73B3444000A1}"/>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1974" name="Rectangle 5">
            <a:extLst>
              <a:ext uri="{FF2B5EF4-FFF2-40B4-BE49-F238E27FC236}">
                <a16:creationId xmlns:a16="http://schemas.microsoft.com/office/drawing/2014/main" id="{C692B103-6A88-9C4E-9FEE-7ACE13C90055}"/>
              </a:ext>
            </a:extLst>
          </p:cNvPr>
          <p:cNvSpPr>
            <a:spLocks noGrp="1" noChangeArrowheads="1"/>
          </p:cNvSpPr>
          <p:nvPr>
            <p:ph idx="1"/>
          </p:nvPr>
        </p:nvSpPr>
        <p:spPr/>
        <p:txBody>
          <a:bodyPr/>
          <a:lstStyle/>
          <a:p>
            <a:pPr marL="0" indent="0" eaLnBrk="1" hangingPunct="1">
              <a:buNone/>
            </a:pPr>
            <a:r>
              <a:rPr lang="en-US" altLang="nb-NO" dirty="0"/>
              <a:t>3 content types</a:t>
            </a:r>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0" indent="0" eaLnBrk="1" hangingPunct="1">
              <a:buNone/>
            </a:pPr>
            <a:r>
              <a:rPr lang="en-US" altLang="nb-NO" dirty="0"/>
              <a:t>9 asynchrony levels</a:t>
            </a:r>
          </a:p>
          <a:p>
            <a:pPr marL="227013" indent="-227013" eaLnBrk="1" hangingPunct="1"/>
            <a:endParaRPr lang="en-US" altLang="nb-NO" dirty="0"/>
          </a:p>
          <a:p>
            <a:pPr marL="227013" indent="-227013" eaLnBrk="1" hangingPunct="1"/>
            <a:endParaRPr lang="en-US" altLang="nb-NO" dirty="0"/>
          </a:p>
        </p:txBody>
      </p:sp>
      <p:grpSp>
        <p:nvGrpSpPr>
          <p:cNvPr id="2" name="Group 1">
            <a:extLst>
              <a:ext uri="{FF2B5EF4-FFF2-40B4-BE49-F238E27FC236}">
                <a16:creationId xmlns:a16="http://schemas.microsoft.com/office/drawing/2014/main" id="{6FD08BDE-9B9C-824A-8B61-9DFC68F87281}"/>
              </a:ext>
            </a:extLst>
          </p:cNvPr>
          <p:cNvGrpSpPr/>
          <p:nvPr/>
        </p:nvGrpSpPr>
        <p:grpSpPr>
          <a:xfrm>
            <a:off x="481052" y="1519044"/>
            <a:ext cx="8207375" cy="1955800"/>
            <a:chOff x="469900" y="2032000"/>
            <a:chExt cx="8207375" cy="1955800"/>
          </a:xfrm>
        </p:grpSpPr>
        <p:pic>
          <p:nvPicPr>
            <p:cNvPr id="211976" name="Picture 7">
              <a:extLst>
                <a:ext uri="{FF2B5EF4-FFF2-40B4-BE49-F238E27FC236}">
                  <a16:creationId xmlns:a16="http://schemas.microsoft.com/office/drawing/2014/main" id="{721D8032-B404-2645-9194-1256CC260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2459038"/>
              <a:ext cx="271780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7" name="Picture 8">
              <a:extLst>
                <a:ext uri="{FF2B5EF4-FFF2-40B4-BE49-F238E27FC236}">
                  <a16:creationId xmlns:a16="http://schemas.microsoft.com/office/drawing/2014/main" id="{64304A93-666D-5A41-8068-CFDBA2545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8" name="Picture 9">
              <a:extLst>
                <a:ext uri="{FF2B5EF4-FFF2-40B4-BE49-F238E27FC236}">
                  <a16:creationId xmlns:a16="http://schemas.microsoft.com/office/drawing/2014/main" id="{9E13341A-5262-E642-813A-93B2B84F14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58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1979" name="Rectangle 10">
              <a:extLst>
                <a:ext uri="{FF2B5EF4-FFF2-40B4-BE49-F238E27FC236}">
                  <a16:creationId xmlns:a16="http://schemas.microsoft.com/office/drawing/2014/main" id="{3B230FAA-85CD-2E45-8EFA-A01DB8A2B675}"/>
                </a:ext>
              </a:extLst>
            </p:cNvPr>
            <p:cNvSpPr>
              <a:spLocks/>
            </p:cNvSpPr>
            <p:nvPr/>
          </p:nvSpPr>
          <p:spPr bwMode="auto">
            <a:xfrm>
              <a:off x="863600" y="2032000"/>
              <a:ext cx="7531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spcBef>
                  <a:spcPts val="200"/>
                </a:spcBef>
              </a:pPr>
              <a:r>
                <a:rPr lang="en-US" altLang="nb-NO" sz="2400">
                  <a:solidFill>
                    <a:schemeClr val="tx1"/>
                  </a:solidFill>
                  <a:latin typeface="Verdana" panose="020B0604030504040204" pitchFamily="34" charset="0"/>
                  <a:sym typeface="Verdana" panose="020B0604030504040204" pitchFamily="34" charset="0"/>
                </a:rPr>
                <a:t>Chess game     News broadcast       Drummer</a:t>
              </a:r>
            </a:p>
          </p:txBody>
        </p:sp>
      </p:grpSp>
      <p:pic>
        <p:nvPicPr>
          <p:cNvPr id="211981" name="Picture 12">
            <a:extLst>
              <a:ext uri="{FF2B5EF4-FFF2-40B4-BE49-F238E27FC236}">
                <a16:creationId xmlns:a16="http://schemas.microsoft.com/office/drawing/2014/main" id="{8A6D25BD-4583-7047-8789-CDE66C62C0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49" y="4580596"/>
            <a:ext cx="833120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27885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a:extLst>
              <a:ext uri="{FF2B5EF4-FFF2-40B4-BE49-F238E27FC236}">
                <a16:creationId xmlns:a16="http://schemas.microsoft.com/office/drawing/2014/main" id="{BA6EC5B2-1761-9E4E-B805-C8AC2C25BE34}"/>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4022" name="Rectangle 5">
            <a:extLst>
              <a:ext uri="{FF2B5EF4-FFF2-40B4-BE49-F238E27FC236}">
                <a16:creationId xmlns:a16="http://schemas.microsoft.com/office/drawing/2014/main" id="{18137D23-F542-6045-A12F-B27DBF77793C}"/>
              </a:ext>
            </a:extLst>
          </p:cNvPr>
          <p:cNvSpPr>
            <a:spLocks noGrp="1" noChangeArrowheads="1"/>
          </p:cNvSpPr>
          <p:nvPr>
            <p:ph idx="1"/>
          </p:nvPr>
        </p:nvSpPr>
        <p:spPr>
          <a:xfrm>
            <a:off x="237067" y="866775"/>
            <a:ext cx="8729134" cy="649791"/>
          </a:xfrm>
        </p:spPr>
        <p:txBody>
          <a:bodyPr/>
          <a:lstStyle/>
          <a:p>
            <a:pPr marL="0" indent="0" eaLnBrk="1" hangingPunct="1">
              <a:buNone/>
            </a:pPr>
            <a:r>
              <a:rPr lang="en-US" altLang="nb-NO" dirty="0">
                <a:sym typeface="Verdana" panose="020B0604030504040204" pitchFamily="34" charset="0"/>
              </a:rPr>
              <a:t>Visual distortion, 4 levels, Gaussian blur filter</a:t>
            </a:r>
          </a:p>
        </p:txBody>
      </p:sp>
      <p:grpSp>
        <p:nvGrpSpPr>
          <p:cNvPr id="2" name="Group 1">
            <a:extLst>
              <a:ext uri="{FF2B5EF4-FFF2-40B4-BE49-F238E27FC236}">
                <a16:creationId xmlns:a16="http://schemas.microsoft.com/office/drawing/2014/main" id="{EB622ACC-7FA8-954B-9C4A-511FD8038871}"/>
              </a:ext>
            </a:extLst>
          </p:cNvPr>
          <p:cNvGrpSpPr/>
          <p:nvPr/>
        </p:nvGrpSpPr>
        <p:grpSpPr>
          <a:xfrm>
            <a:off x="385646" y="1665830"/>
            <a:ext cx="8365892" cy="1673031"/>
            <a:chOff x="419100" y="2424113"/>
            <a:chExt cx="8365892" cy="1673031"/>
          </a:xfrm>
        </p:grpSpPr>
        <p:pic>
          <p:nvPicPr>
            <p:cNvPr id="214024" name="Picture 7">
              <a:extLst>
                <a:ext uri="{FF2B5EF4-FFF2-40B4-BE49-F238E27FC236}">
                  <a16:creationId xmlns:a16="http://schemas.microsoft.com/office/drawing/2014/main" id="{932DDE47-702E-394B-A33A-D966E990B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5" name="Picture 8">
              <a:extLst>
                <a:ext uri="{FF2B5EF4-FFF2-40B4-BE49-F238E27FC236}">
                  <a16:creationId xmlns:a16="http://schemas.microsoft.com/office/drawing/2014/main" id="{0CFF02B3-A579-404C-A63E-BF7D51C85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6" name="Picture 9">
              <a:extLst>
                <a:ext uri="{FF2B5EF4-FFF2-40B4-BE49-F238E27FC236}">
                  <a16:creationId xmlns:a16="http://schemas.microsoft.com/office/drawing/2014/main" id="{C884AF74-ABBF-C846-91D7-62B1DBB1A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7" name="Picture 10">
              <a:extLst>
                <a:ext uri="{FF2B5EF4-FFF2-40B4-BE49-F238E27FC236}">
                  <a16:creationId xmlns:a16="http://schemas.microsoft.com/office/drawing/2014/main" id="{EE3D22D3-C456-BD49-A302-A795010CE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43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4028" name="Rectangle 11">
              <a:extLst>
                <a:ext uri="{FF2B5EF4-FFF2-40B4-BE49-F238E27FC236}">
                  <a16:creationId xmlns:a16="http://schemas.microsoft.com/office/drawing/2014/main" id="{64AB5C64-0CA7-3542-92C3-C7667745FFCB}"/>
                </a:ext>
              </a:extLst>
            </p:cNvPr>
            <p:cNvSpPr>
              <a:spLocks/>
            </p:cNvSpPr>
            <p:nvPr/>
          </p:nvSpPr>
          <p:spPr bwMode="auto">
            <a:xfrm>
              <a:off x="479192" y="3754244"/>
              <a:ext cx="8305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r>
                <a:rPr lang="en-US" altLang="nb-NO" sz="1600" dirty="0">
                  <a:solidFill>
                    <a:srgbClr val="FF2712"/>
                  </a:solidFill>
                  <a:latin typeface="Verdana Bold" charset="0"/>
                  <a:sym typeface="Verdana Bold" charset="0"/>
                </a:rPr>
                <a:t>    Undistorted           Blur 2x2 pixels           Blur 4x4 pixels      Blur 6x6 pixels</a:t>
              </a:r>
            </a:p>
          </p:txBody>
        </p:sp>
      </p:grpSp>
    </p:spTree>
    <p:extLst>
      <p:ext uri="{BB962C8B-B14F-4D97-AF65-F5344CB8AC3E}">
        <p14:creationId xmlns:p14="http://schemas.microsoft.com/office/powerpoint/2010/main" val="199313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a:extLst>
              <a:ext uri="{FF2B5EF4-FFF2-40B4-BE49-F238E27FC236}">
                <a16:creationId xmlns:a16="http://schemas.microsoft.com/office/drawing/2014/main" id="{F0AA420E-D029-5B4E-9390-AA85BEDFDA9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Procedure</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89B131C3-5CB4-1544-8C27-F91D2C02C507}"/>
              </a:ext>
            </a:extLst>
          </p:cNvPr>
          <p:cNvSpPr>
            <a:spLocks noGrp="1"/>
          </p:cNvSpPr>
          <p:nvPr>
            <p:ph idx="1"/>
          </p:nvPr>
        </p:nvSpPr>
        <p:spPr>
          <a:xfrm>
            <a:off x="237067" y="866775"/>
            <a:ext cx="8729134" cy="649791"/>
          </a:xfrm>
        </p:spPr>
        <p:txBody>
          <a:bodyPr/>
          <a:lstStyle/>
          <a:p>
            <a:r>
              <a:rPr lang="en-US" altLang="nb-NO" dirty="0">
                <a:latin typeface="Verdana" panose="020B0604030504040204" pitchFamily="34" charset="0"/>
                <a:sym typeface="Verdana" panose="020B0604030504040204" pitchFamily="34" charset="0"/>
              </a:rPr>
              <a:t>Carried out at the Speech Lab, NTNU</a:t>
            </a:r>
          </a:p>
          <a:p>
            <a:endParaRPr lang="en-US" dirty="0"/>
          </a:p>
        </p:txBody>
      </p:sp>
      <p:pic>
        <p:nvPicPr>
          <p:cNvPr id="218119" name="Picture 6">
            <a:extLst>
              <a:ext uri="{FF2B5EF4-FFF2-40B4-BE49-F238E27FC236}">
                <a16:creationId xmlns:a16="http://schemas.microsoft.com/office/drawing/2014/main" id="{76C86248-9879-8242-AAB9-03A6167D2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1657350"/>
            <a:ext cx="683895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20157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E85279-E927-C744-9D94-E02A91353A5E}"/>
              </a:ext>
            </a:extLst>
          </p:cNvPr>
          <p:cNvSpPr>
            <a:spLocks noGrp="1"/>
          </p:cNvSpPr>
          <p:nvPr>
            <p:ph type="title"/>
          </p:nvPr>
        </p:nvSpPr>
        <p:spPr/>
        <p:txBody>
          <a:bodyPr/>
          <a:lstStyle/>
          <a:p>
            <a:endParaRPr lang="en-US" dirty="0"/>
          </a:p>
        </p:txBody>
      </p:sp>
      <p:sp>
        <p:nvSpPr>
          <p:cNvPr id="5" name="Subtitle 4">
            <a:extLst>
              <a:ext uri="{FF2B5EF4-FFF2-40B4-BE49-F238E27FC236}">
                <a16:creationId xmlns:a16="http://schemas.microsoft.com/office/drawing/2014/main" id="{388A2632-EC86-9147-BDBF-4D383A3E16F7}"/>
              </a:ext>
            </a:extLst>
          </p:cNvPr>
          <p:cNvSpPr>
            <a:spLocks noGrp="1"/>
          </p:cNvSpPr>
          <p:nvPr>
            <p:ph idx="1"/>
          </p:nvPr>
        </p:nvSpPr>
        <p:spPr/>
        <p:txBody>
          <a:bodyPr/>
          <a:lstStyle/>
          <a:p>
            <a:pPr marL="0" indent="0" algn="ctr">
              <a:buNone/>
            </a:pPr>
            <a:r>
              <a:rPr lang="en-US" dirty="0"/>
              <a:t>Audio streaming from PPT in Zoom is really bad.</a:t>
            </a:r>
          </a:p>
          <a:p>
            <a:pPr marL="0" indent="0" algn="ctr">
              <a:buNone/>
            </a:pPr>
            <a:br>
              <a:rPr lang="en-US" dirty="0"/>
            </a:br>
            <a:r>
              <a:rPr lang="en-US" dirty="0"/>
              <a:t>See the examples here:</a:t>
            </a:r>
          </a:p>
          <a:p>
            <a:pPr marL="0" indent="0" algn="ctr">
              <a:buNone/>
            </a:pPr>
            <a:endParaRPr lang="en-US" dirty="0"/>
          </a:p>
          <a:p>
            <a:pPr marL="0" indent="0" algn="ctr">
              <a:buNone/>
            </a:pPr>
            <a:r>
              <a:rPr lang="en-US" dirty="0"/>
              <a:t>https://</a:t>
            </a:r>
            <a:r>
              <a:rPr lang="en-US" dirty="0" err="1"/>
              <a:t>drive.google.com</a:t>
            </a:r>
            <a:r>
              <a:rPr lang="en-US" dirty="0"/>
              <a:t>/drive/folders/1hxXFdh5xCeN1pMril2kZzNwPC3ZmuL-u?usp=sharing</a:t>
            </a:r>
          </a:p>
        </p:txBody>
      </p:sp>
    </p:spTree>
    <p:extLst>
      <p:ext uri="{BB962C8B-B14F-4D97-AF65-F5344CB8AC3E}">
        <p14:creationId xmlns:p14="http://schemas.microsoft.com/office/powerpoint/2010/main" val="3594713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a:extLst>
              <a:ext uri="{FF2B5EF4-FFF2-40B4-BE49-F238E27FC236}">
                <a16:creationId xmlns:a16="http://schemas.microsoft.com/office/drawing/2014/main" id="{D9099C49-7B18-2649-A417-99823DB7973E}"/>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lead </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Chess_Alead200_Undistorted">
            <a:hlinkClick r:id="" action="ppaction://media"/>
            <a:extLst>
              <a:ext uri="{FF2B5EF4-FFF2-40B4-BE49-F238E27FC236}">
                <a16:creationId xmlns:a16="http://schemas.microsoft.com/office/drawing/2014/main" id="{7A073AE7-9F0F-D94E-80E8-7D9ABB6161D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150781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a:extLst>
              <a:ext uri="{FF2B5EF4-FFF2-40B4-BE49-F238E27FC236}">
                <a16:creationId xmlns:a16="http://schemas.microsoft.com/office/drawing/2014/main" id="{CA2FD4AB-5F17-3C48-A2C3-C00DFA47CF8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Chess_Alag200_Blur6">
            <a:hlinkClick r:id="" action="ppaction://media"/>
            <a:extLst>
              <a:ext uri="{FF2B5EF4-FFF2-40B4-BE49-F238E27FC236}">
                <a16:creationId xmlns:a16="http://schemas.microsoft.com/office/drawing/2014/main" id="{1B51AF50-5CFD-C642-A6E7-6BCFD13424B6}"/>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419281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News - 300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8" name="Online Media 1" descr="TV2_Alag300_Blur4">
            <a:hlinkClick r:id="" action="ppaction://media"/>
            <a:extLst>
              <a:ext uri="{FF2B5EF4-FFF2-40B4-BE49-F238E27FC236}">
                <a16:creationId xmlns:a16="http://schemas.microsoft.com/office/drawing/2014/main" id="{D516C832-0049-164A-AEB0-8F2146C1539D}"/>
              </a:ext>
            </a:extLst>
          </p:cNvPr>
          <p:cNvPicPr>
            <a:picLocks noChangeAspect="1"/>
          </p:cNvPicPr>
          <p:nvPr>
            <a:videoFile r:link="rId2"/>
            <p:extLst>
              <p:ext uri="{DAA4B4D4-6D71-4841-9C94-3DE7FCFB9230}">
                <p14:media xmlns:p14="http://schemas.microsoft.com/office/powerpoint/2010/main" r:link="rId1"/>
              </p:ext>
            </p:extLst>
          </p:nvPr>
        </p:nvPicPr>
        <p:blipFill rotWithShape="1">
          <a:blip r:embed="rId4"/>
          <a:srcRect/>
          <a:stretch/>
        </p:blipFill>
        <p:spPr>
          <a:xfrm>
            <a:off x="791580" y="1302514"/>
            <a:ext cx="7560840" cy="4252973"/>
          </a:xfrm>
          <a:prstGeom prst="rect">
            <a:avLst/>
          </a:prstGeom>
        </p:spPr>
      </p:pic>
    </p:spTree>
    <p:extLst>
      <p:ext uri="{BB962C8B-B14F-4D97-AF65-F5344CB8AC3E}">
        <p14:creationId xmlns:p14="http://schemas.microsoft.com/office/powerpoint/2010/main" val="20063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Drums_Alag100_Blur6">
            <a:hlinkClick r:id="" action="ppaction://media"/>
            <a:extLst>
              <a:ext uri="{FF2B5EF4-FFF2-40B4-BE49-F238E27FC236}">
                <a16:creationId xmlns:a16="http://schemas.microsoft.com/office/drawing/2014/main" id="{A142B2D0-67AD-AF4E-8B9A-782500F9512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72926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- 150 </a:t>
            </a:r>
            <a:r>
              <a:rPr lang="en-US" altLang="nb-NO" dirty="0" err="1">
                <a:sym typeface="Verdana" panose="020B0604030504040204" pitchFamily="34" charset="0"/>
              </a:rPr>
              <a:t>ms</a:t>
            </a:r>
            <a:r>
              <a:rPr lang="en-US" altLang="nb-NO" dirty="0">
                <a:sym typeface="Verdana" panose="020B0604030504040204" pitchFamily="34" charset="0"/>
              </a:rPr>
              <a:t> audio lead, slightly blurred</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Drums_Alead150_Blur2">
            <a:hlinkClick r:id="" action="ppaction://media"/>
            <a:extLst>
              <a:ext uri="{FF2B5EF4-FFF2-40B4-BE49-F238E27FC236}">
                <a16:creationId xmlns:a16="http://schemas.microsoft.com/office/drawing/2014/main" id="{34168F36-CB09-3E44-B3DE-6645822E6BD1}"/>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171262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7">
            <a:extLst>
              <a:ext uri="{FF2B5EF4-FFF2-40B4-BE49-F238E27FC236}">
                <a16:creationId xmlns:a16="http://schemas.microsoft.com/office/drawing/2014/main" id="{FEB5E007-EE03-A24A-8AFA-569C05AECB69}"/>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Design &amp; Analysis</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DC274796-D521-4D4E-A516-E969954D8976}"/>
              </a:ext>
            </a:extLst>
          </p:cNvPr>
          <p:cNvSpPr>
            <a:spLocks noGrp="1"/>
          </p:cNvSpPr>
          <p:nvPr>
            <p:ph idx="1"/>
          </p:nvPr>
        </p:nvSpPr>
        <p:spPr/>
        <p:txBody>
          <a:bodyPr/>
          <a:lstStyle/>
          <a:p>
            <a:r>
              <a:rPr lang="en-US" dirty="0"/>
              <a:t>2 independent studies</a:t>
            </a:r>
          </a:p>
          <a:p>
            <a:r>
              <a:rPr lang="en-US" dirty="0"/>
              <a:t>Full-factorial design</a:t>
            </a:r>
          </a:p>
          <a:p>
            <a:r>
              <a:rPr lang="en-US" dirty="0"/>
              <a:t>2 repetitions of each condition</a:t>
            </a:r>
          </a:p>
          <a:p>
            <a:r>
              <a:rPr lang="en-US" dirty="0"/>
              <a:t>Binomial responses converted to percentages</a:t>
            </a:r>
          </a:p>
          <a:p>
            <a:r>
              <a:rPr lang="en-US" dirty="0"/>
              <a:t>Repeated-measures ANOVAs</a:t>
            </a:r>
          </a:p>
          <a:p>
            <a:r>
              <a:rPr lang="en-US" dirty="0"/>
              <a:t>Separate analyses for:</a:t>
            </a:r>
          </a:p>
          <a:p>
            <a:pPr lvl="1"/>
            <a:r>
              <a:rPr lang="en-US" dirty="0"/>
              <a:t>Audio lag and audio lead (different scales)</a:t>
            </a:r>
          </a:p>
          <a:p>
            <a:pPr lvl="1"/>
            <a:r>
              <a:rPr lang="en-US" dirty="0"/>
              <a:t>Content types (different response patterns)</a:t>
            </a:r>
          </a:p>
          <a:p>
            <a:endParaRPr lang="en-US" dirty="0"/>
          </a:p>
          <a:p>
            <a:endParaRPr lang="en-US" dirty="0"/>
          </a:p>
        </p:txBody>
      </p:sp>
    </p:spTree>
    <p:extLst>
      <p:ext uri="{BB962C8B-B14F-4D97-AF65-F5344CB8AC3E}">
        <p14:creationId xmlns:p14="http://schemas.microsoft.com/office/powerpoint/2010/main" val="1527559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2">
            <a:extLst>
              <a:ext uri="{FF2B5EF4-FFF2-40B4-BE49-F238E27FC236}">
                <a16:creationId xmlns:a16="http://schemas.microsoft.com/office/drawing/2014/main" id="{99D48A13-6AAF-7046-8BE3-BC7695C76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97210"/>
            <a:ext cx="87630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7332" name="Rectangle 3">
            <a:extLst>
              <a:ext uri="{FF2B5EF4-FFF2-40B4-BE49-F238E27FC236}">
                <a16:creationId xmlns:a16="http://schemas.microsoft.com/office/drawing/2014/main" id="{4EE3D9DB-DC03-9D45-86A6-39F6EF0DFD0B}"/>
              </a:ext>
            </a:extLst>
          </p:cNvPr>
          <p:cNvSpPr>
            <a:spLocks/>
          </p:cNvSpPr>
          <p:nvPr/>
        </p:nvSpPr>
        <p:spPr bwMode="auto">
          <a:xfrm>
            <a:off x="3249574" y="6146335"/>
            <a:ext cx="2246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900" dirty="0">
                <a:solidFill>
                  <a:schemeClr val="tx1"/>
                </a:solidFill>
                <a:latin typeface="Verdana" panose="020B0604030504040204" pitchFamily="34" charset="0"/>
                <a:sym typeface="Verdana" panose="020B0604030504040204" pitchFamily="34" charset="0"/>
              </a:rPr>
              <a:t>Asynchrony times</a:t>
            </a:r>
          </a:p>
        </p:txBody>
      </p:sp>
      <p:sp>
        <p:nvSpPr>
          <p:cNvPr id="227333" name="Rectangle 4">
            <a:extLst>
              <a:ext uri="{FF2B5EF4-FFF2-40B4-BE49-F238E27FC236}">
                <a16:creationId xmlns:a16="http://schemas.microsoft.com/office/drawing/2014/main" id="{20537D87-6388-6645-BD83-6427412213BC}"/>
              </a:ext>
            </a:extLst>
          </p:cNvPr>
          <p:cNvSpPr>
            <a:spLocks/>
          </p:cNvSpPr>
          <p:nvPr/>
        </p:nvSpPr>
        <p:spPr bwMode="auto">
          <a:xfrm rot="16200000">
            <a:off x="-1516856" y="2723318"/>
            <a:ext cx="3719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just" eaLnBrk="1" hangingPunct="1"/>
            <a:r>
              <a:rPr lang="en-US" altLang="nb-NO" sz="1900" dirty="0">
                <a:solidFill>
                  <a:schemeClr val="tx1"/>
                </a:solidFill>
                <a:latin typeface="Verdana" panose="020B0604030504040204" pitchFamily="34" charset="0"/>
                <a:sym typeface="Verdana" panose="020B0604030504040204" pitchFamily="34" charset="0"/>
              </a:rPr>
              <a:t>Mean % perceived synchrony</a:t>
            </a:r>
          </a:p>
        </p:txBody>
      </p:sp>
      <p:sp>
        <p:nvSpPr>
          <p:cNvPr id="2" name="Title 1">
            <a:extLst>
              <a:ext uri="{FF2B5EF4-FFF2-40B4-BE49-F238E27FC236}">
                <a16:creationId xmlns:a16="http://schemas.microsoft.com/office/drawing/2014/main" id="{C05CA738-8C0D-AE4B-9595-A07702903379}"/>
              </a:ext>
            </a:extLst>
          </p:cNvPr>
          <p:cNvSpPr>
            <a:spLocks noGrp="1"/>
          </p:cNvSpPr>
          <p:nvPr>
            <p:ph type="title"/>
          </p:nvPr>
        </p:nvSpPr>
        <p:spPr>
          <a:xfrm>
            <a:off x="312738" y="127000"/>
            <a:ext cx="8797925" cy="561975"/>
          </a:xfrm>
        </p:spPr>
        <p:txBody>
          <a:bodyPr/>
          <a:lstStyle/>
          <a:p>
            <a:r>
              <a:rPr lang="en-US" altLang="nb-NO" sz="2800" dirty="0">
                <a:cs typeface="Gill Sans" panose="020B0502020104020203" pitchFamily="34" charset="-79"/>
              </a:rPr>
              <a:t>Mean perceived synchrony, averaged across </a:t>
            </a:r>
            <a:r>
              <a:rPr lang="en-US" altLang="nb-NO" sz="2800" b="1" dirty="0">
                <a:cs typeface="Gill Sans" panose="020B0502020104020203" pitchFamily="34" charset="-79"/>
              </a:rPr>
              <a:t>blur</a:t>
            </a:r>
            <a:r>
              <a:rPr lang="en-US" altLang="nb-NO" sz="2800" dirty="0">
                <a:cs typeface="Gill Sans" panose="020B0502020104020203" pitchFamily="34" charset="-79"/>
              </a:rPr>
              <a:t> levels</a:t>
            </a:r>
            <a:endParaRPr lang="en-US" sz="2800" dirty="0"/>
          </a:p>
        </p:txBody>
      </p:sp>
    </p:spTree>
    <p:extLst>
      <p:ext uri="{BB962C8B-B14F-4D97-AF65-F5344CB8AC3E}">
        <p14:creationId xmlns:p14="http://schemas.microsoft.com/office/powerpoint/2010/main" val="1308616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extLst>
              <p:ext uri="{D42A27DB-BD31-4B8C-83A1-F6EECF244321}">
                <p14:modId xmlns:p14="http://schemas.microsoft.com/office/powerpoint/2010/main" val="3747962266"/>
              </p:ext>
            </p:extLst>
          </p:nvPr>
        </p:nvGraphicFramePr>
        <p:xfrm>
          <a:off x="1115588" y="1318745"/>
          <a:ext cx="5296642" cy="4176463"/>
        </p:xfrm>
        <a:graphic>
          <a:graphicData uri="http://schemas.openxmlformats.org/drawingml/2006/table">
            <a:tbl>
              <a:tblPr>
                <a:tableStyleId>{08FB837D-C827-4EFA-A057-4D05807E0F7C}</a:tableStyleId>
              </a:tblPr>
              <a:tblGrid>
                <a:gridCol w="561862">
                  <a:extLst>
                    <a:ext uri="{9D8B030D-6E8A-4147-A177-3AD203B41FA5}">
                      <a16:colId xmlns:a16="http://schemas.microsoft.com/office/drawing/2014/main" val="20000"/>
                    </a:ext>
                  </a:extLst>
                </a:gridCol>
                <a:gridCol w="1404957">
                  <a:extLst>
                    <a:ext uri="{9D8B030D-6E8A-4147-A177-3AD203B41FA5}">
                      <a16:colId xmlns:a16="http://schemas.microsoft.com/office/drawing/2014/main" val="20002"/>
                    </a:ext>
                  </a:extLst>
                </a:gridCol>
                <a:gridCol w="3329823">
                  <a:extLst>
                    <a:ext uri="{9D8B030D-6E8A-4147-A177-3AD203B41FA5}">
                      <a16:colId xmlns:a16="http://schemas.microsoft.com/office/drawing/2014/main" val="20003"/>
                    </a:ext>
                  </a:extLst>
                </a:gridCol>
              </a:tblGrid>
              <a:tr h="437696">
                <a:tc rowSpan="3">
                  <a:txBody>
                    <a:bodyPr/>
                    <a:lstStyle/>
                    <a:p>
                      <a:pPr algn="ctr"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ctr" fontAlgn="b"/>
                      <a:r>
                        <a:rPr lang="nb-NO" sz="2000" u="none" strike="noStrike" dirty="0">
                          <a:effectLst/>
                        </a:rPr>
                        <a:t>Visual </a:t>
                      </a:r>
                      <a:r>
                        <a:rPr lang="nb-NO" sz="2000" u="none" strike="noStrike" dirty="0" err="1">
                          <a:effectLst/>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ctr" fontAlgn="b"/>
                      <a:r>
                        <a:rPr lang="nb-NO" sz="1600" u="none" strike="noStrike">
                          <a:effectLst/>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rPr>
                        <a:t>F-</a:t>
                      </a:r>
                      <a:r>
                        <a:rPr lang="nb-NO" sz="1600" u="none" strike="noStrike" dirty="0" err="1">
                          <a:effectLst/>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u="none" strike="noStrike" dirty="0" err="1">
                          <a:effectLst/>
                        </a:rPr>
                        <a:t>Audio</a:t>
                      </a:r>
                      <a:r>
                        <a:rPr lang="nb-NO" sz="1800" u="none" strike="noStrike" dirty="0">
                          <a:effectLst/>
                        </a:rPr>
                        <a:t> lag</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a:effectLst/>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F(4,85)=88.79,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u="none" strike="noStrike" dirty="0" err="1">
                          <a:effectLst/>
                        </a:rPr>
                        <a:t>Audio</a:t>
                      </a:r>
                      <a:r>
                        <a:rPr lang="nb-NO" sz="1800" u="none" strike="noStrike" dirty="0">
                          <a:effectLst/>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
        <p:nvSpPr>
          <p:cNvPr id="3" name="TextBox 2">
            <a:extLst>
              <a:ext uri="{FF2B5EF4-FFF2-40B4-BE49-F238E27FC236}">
                <a16:creationId xmlns:a16="http://schemas.microsoft.com/office/drawing/2014/main" id="{CDAF9F67-2E12-8B4B-A68B-F375F3FB409C}"/>
              </a:ext>
            </a:extLst>
          </p:cNvPr>
          <p:cNvSpPr txBox="1"/>
          <p:nvPr/>
        </p:nvSpPr>
        <p:spPr bwMode="auto">
          <a:xfrm>
            <a:off x="6686550" y="3234690"/>
            <a:ext cx="1817189" cy="76944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5 settings</a:t>
            </a:r>
          </a:p>
          <a:p>
            <a:pPr algn="l"/>
            <a:r>
              <a:rPr lang="en-US" sz="2000" kern="0" dirty="0">
                <a:sym typeface="Wingdings" pitchFamily="2" charset="2"/>
              </a:rPr>
              <a:t>18 participants</a:t>
            </a:r>
          </a:p>
        </p:txBody>
      </p:sp>
    </p:spTree>
    <p:extLst>
      <p:ext uri="{BB962C8B-B14F-4D97-AF65-F5344CB8AC3E}">
        <p14:creationId xmlns:p14="http://schemas.microsoft.com/office/powerpoint/2010/main" val="46079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nvGraphicFramePr>
        <p:xfrm>
          <a:off x="555519" y="1307315"/>
          <a:ext cx="8021475" cy="4176463"/>
        </p:xfrm>
        <a:graphic>
          <a:graphicData uri="http://schemas.openxmlformats.org/drawingml/2006/table">
            <a:tbl>
              <a:tblPr>
                <a:tableStyleId>{5DA37D80-6434-44D0-A028-1B22A696006F}</a:tableStyleId>
              </a:tblPr>
              <a:tblGrid>
                <a:gridCol w="368710">
                  <a:extLst>
                    <a:ext uri="{9D8B030D-6E8A-4147-A177-3AD203B41FA5}">
                      <a16:colId xmlns:a16="http://schemas.microsoft.com/office/drawing/2014/main" val="20000"/>
                    </a:ext>
                  </a:extLst>
                </a:gridCol>
                <a:gridCol w="921973">
                  <a:extLst>
                    <a:ext uri="{9D8B030D-6E8A-4147-A177-3AD203B41FA5}">
                      <a16:colId xmlns:a16="http://schemas.microsoft.com/office/drawing/2014/main" val="20002"/>
                    </a:ext>
                  </a:extLst>
                </a:gridCol>
                <a:gridCol w="2185125">
                  <a:extLst>
                    <a:ext uri="{9D8B030D-6E8A-4147-A177-3AD203B41FA5}">
                      <a16:colId xmlns:a16="http://schemas.microsoft.com/office/drawing/2014/main" val="20003"/>
                    </a:ext>
                  </a:extLst>
                </a:gridCol>
                <a:gridCol w="512486">
                  <a:extLst>
                    <a:ext uri="{9D8B030D-6E8A-4147-A177-3AD203B41FA5}">
                      <a16:colId xmlns:a16="http://schemas.microsoft.com/office/drawing/2014/main" val="20004"/>
                    </a:ext>
                  </a:extLst>
                </a:gridCol>
                <a:gridCol w="464896">
                  <a:extLst>
                    <a:ext uri="{9D8B030D-6E8A-4147-A177-3AD203B41FA5}">
                      <a16:colId xmlns:a16="http://schemas.microsoft.com/office/drawing/2014/main" val="20005"/>
                    </a:ext>
                  </a:extLst>
                </a:gridCol>
                <a:gridCol w="870674">
                  <a:extLst>
                    <a:ext uri="{9D8B030D-6E8A-4147-A177-3AD203B41FA5}">
                      <a16:colId xmlns:a16="http://schemas.microsoft.com/office/drawing/2014/main" val="20006"/>
                    </a:ext>
                  </a:extLst>
                </a:gridCol>
                <a:gridCol w="2185125">
                  <a:extLst>
                    <a:ext uri="{9D8B030D-6E8A-4147-A177-3AD203B41FA5}">
                      <a16:colId xmlns:a16="http://schemas.microsoft.com/office/drawing/2014/main" val="20007"/>
                    </a:ext>
                  </a:extLst>
                </a:gridCol>
                <a:gridCol w="512486">
                  <a:extLst>
                    <a:ext uri="{9D8B030D-6E8A-4147-A177-3AD203B41FA5}">
                      <a16:colId xmlns:a16="http://schemas.microsoft.com/office/drawing/2014/main" val="20008"/>
                    </a:ext>
                  </a:extLst>
                </a:gridCol>
              </a:tblGrid>
              <a:tr h="437696">
                <a:tc rowSpan="3">
                  <a:txBody>
                    <a:bodyPr/>
                    <a:lstStyle/>
                    <a:p>
                      <a:pPr algn="l"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a:effectLst/>
                          <a:latin typeface="Eurostile" panose="020B0504020202050204" pitchFamily="34" charset="77"/>
                        </a:rPr>
                        <a:t>Visual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gridSpan="2">
                  <a:txBody>
                    <a:bodyPr/>
                    <a:lstStyle/>
                    <a:p>
                      <a:pPr algn="ctr" fontAlgn="b"/>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2" hMerge="1">
                  <a:txBody>
                    <a:bodyPr/>
                    <a:lstStyle/>
                    <a:p>
                      <a:pPr algn="l" fontAlgn="b"/>
                      <a:endParaRPr lang="nb-NO" sz="18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err="1">
                          <a:effectLst/>
                          <a:latin typeface="Eurostile" panose="020B0504020202050204" pitchFamily="34" charset="77"/>
                        </a:rPr>
                        <a:t>Auditory</a:t>
                      </a:r>
                      <a:r>
                        <a:rPr lang="nb-NO" sz="2000" b="1" u="none" strike="noStrike" dirty="0">
                          <a:effectLst/>
                          <a:latin typeface="Eurostile" panose="020B0504020202050204" pitchFamily="34" charset="77"/>
                        </a:rPr>
                        <a:t>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hMerge="1"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8">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a:t>
                      </a:r>
                      <a:r>
                        <a:rPr lang="nb-NO" sz="1800" b="1" i="0" u="none" strike="noStrike" dirty="0">
                          <a:solidFill>
                            <a:srgbClr val="000000"/>
                          </a:solidFill>
                          <a:effectLst/>
                          <a:latin typeface="Eurostile" panose="020B0504020202050204" pitchFamily="34" charset="77"/>
                          <a:ea typeface="Verdana" pitchFamily="34" charset="0"/>
                          <a:cs typeface="Verdana" pitchFamily="34" charset="0"/>
                        </a:rPr>
                        <a:t>lag</a:t>
                      </a:r>
                    </a:p>
                  </a:txBody>
                  <a:tcPr marL="7506" marR="7506" marT="7506" marB="0" vert="vert27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F(4,72)=88.79,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F(4,48)=64.28,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0.84</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F(4,48)=80.50,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0.87</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latin typeface="Eurostile" panose="020B0504020202050204" pitchFamily="34" charset="77"/>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latin typeface="Eurostile" panose="020B0504020202050204" pitchFamily="34" charset="77"/>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F(4,48)=55.16,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0.85</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F(4,48)=108.54,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latin typeface="Eurostile" panose="020B0504020202050204" pitchFamily="34" charset="77"/>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0.88</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Tree>
    <p:extLst>
      <p:ext uri="{BB962C8B-B14F-4D97-AF65-F5344CB8AC3E}">
        <p14:creationId xmlns:p14="http://schemas.microsoft.com/office/powerpoint/2010/main" val="3280231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1">
            <a:extLst>
              <a:ext uri="{FF2B5EF4-FFF2-40B4-BE49-F238E27FC236}">
                <a16:creationId xmlns:a16="http://schemas.microsoft.com/office/drawing/2014/main" id="{29BFAA1F-9D65-9E42-B43B-2F0636809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3275013"/>
            <a:ext cx="4533900"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5" name="Picture 2">
            <a:extLst>
              <a:ext uri="{FF2B5EF4-FFF2-40B4-BE49-F238E27FC236}">
                <a16:creationId xmlns:a16="http://schemas.microsoft.com/office/drawing/2014/main" id="{0B8E96E9-51EB-D841-82D4-6C9730F73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 y="-2159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6" name="Picture 3">
            <a:extLst>
              <a:ext uri="{FF2B5EF4-FFF2-40B4-BE49-F238E27FC236}">
                <a16:creationId xmlns:a16="http://schemas.microsoft.com/office/drawing/2014/main" id="{C5B50C07-021D-744E-9948-0222DCB90A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215900"/>
            <a:ext cx="46450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3477" name="Rectangle 4">
            <a:extLst>
              <a:ext uri="{FF2B5EF4-FFF2-40B4-BE49-F238E27FC236}">
                <a16:creationId xmlns:a16="http://schemas.microsoft.com/office/drawing/2014/main" id="{788A964A-5E02-6249-A30E-A8FCDACB9217}"/>
              </a:ext>
            </a:extLst>
          </p:cNvPr>
          <p:cNvSpPr>
            <a:spLocks/>
          </p:cNvSpPr>
          <p:nvPr/>
        </p:nvSpPr>
        <p:spPr bwMode="auto">
          <a:xfrm>
            <a:off x="6048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TV2</a:t>
            </a:r>
          </a:p>
        </p:txBody>
      </p:sp>
      <p:sp>
        <p:nvSpPr>
          <p:cNvPr id="233478" name="Rectangle 5">
            <a:extLst>
              <a:ext uri="{FF2B5EF4-FFF2-40B4-BE49-F238E27FC236}">
                <a16:creationId xmlns:a16="http://schemas.microsoft.com/office/drawing/2014/main" id="{3EB046CC-5255-5B41-80C9-73134889B346}"/>
              </a:ext>
            </a:extLst>
          </p:cNvPr>
          <p:cNvSpPr>
            <a:spLocks/>
          </p:cNvSpPr>
          <p:nvPr/>
        </p:nvSpPr>
        <p:spPr bwMode="auto">
          <a:xfrm>
            <a:off x="588963" y="25709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(13,204)=0.73</a:t>
            </a:r>
          </a:p>
          <a:p>
            <a:pPr eaLnBrk="1" hangingPunct="1"/>
            <a:r>
              <a:rPr lang="en-US" altLang="nb-NO" sz="1400" dirty="0">
                <a:solidFill>
                  <a:schemeClr val="tx1"/>
                </a:solidFill>
                <a:latin typeface="Verdana Italic" charset="0"/>
                <a:sym typeface="Verdana Italic" charset="0"/>
              </a:rPr>
              <a:t>not significant</a:t>
            </a:r>
          </a:p>
        </p:txBody>
      </p:sp>
      <p:sp>
        <p:nvSpPr>
          <p:cNvPr id="233479" name="Rectangle 6">
            <a:extLst>
              <a:ext uri="{FF2B5EF4-FFF2-40B4-BE49-F238E27FC236}">
                <a16:creationId xmlns:a16="http://schemas.microsoft.com/office/drawing/2014/main" id="{40140D16-26DB-8E4C-9494-E8B64111B25A}"/>
              </a:ext>
            </a:extLst>
          </p:cNvPr>
          <p:cNvSpPr>
            <a:spLocks/>
          </p:cNvSpPr>
          <p:nvPr/>
        </p:nvSpPr>
        <p:spPr bwMode="auto">
          <a:xfrm>
            <a:off x="3221038" y="5092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Drums</a:t>
            </a:r>
          </a:p>
        </p:txBody>
      </p:sp>
      <p:sp>
        <p:nvSpPr>
          <p:cNvPr id="233480" name="Rectangle 7">
            <a:extLst>
              <a:ext uri="{FF2B5EF4-FFF2-40B4-BE49-F238E27FC236}">
                <a16:creationId xmlns:a16="http://schemas.microsoft.com/office/drawing/2014/main" id="{8D243CBA-C112-594D-83E5-B1A548E4FB49}"/>
              </a:ext>
            </a:extLst>
          </p:cNvPr>
          <p:cNvSpPr>
            <a:spLocks/>
          </p:cNvSpPr>
          <p:nvPr/>
        </p:nvSpPr>
        <p:spPr bwMode="auto">
          <a:xfrm>
            <a:off x="3136900" y="596061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(13,204)=1.44</a:t>
            </a:r>
          </a:p>
          <a:p>
            <a:pPr eaLnBrk="1" hangingPunct="1"/>
            <a:r>
              <a:rPr lang="en-US" altLang="nb-NO" sz="1400" dirty="0">
                <a:solidFill>
                  <a:schemeClr val="tx1"/>
                </a:solidFill>
                <a:latin typeface="Verdana Italic" charset="0"/>
                <a:sym typeface="Verdana Italic" charset="0"/>
              </a:rPr>
              <a:t>not significant</a:t>
            </a:r>
          </a:p>
        </p:txBody>
      </p:sp>
      <p:sp>
        <p:nvSpPr>
          <p:cNvPr id="233481" name="Rectangle 8">
            <a:extLst>
              <a:ext uri="{FF2B5EF4-FFF2-40B4-BE49-F238E27FC236}">
                <a16:creationId xmlns:a16="http://schemas.microsoft.com/office/drawing/2014/main" id="{F09F96A0-3075-8B40-9556-A19B2A23BE7A}"/>
              </a:ext>
            </a:extLst>
          </p:cNvPr>
          <p:cNvSpPr>
            <a:spLocks/>
          </p:cNvSpPr>
          <p:nvPr/>
        </p:nvSpPr>
        <p:spPr bwMode="auto">
          <a:xfrm>
            <a:off x="53800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Chess</a:t>
            </a:r>
          </a:p>
        </p:txBody>
      </p:sp>
      <p:sp>
        <p:nvSpPr>
          <p:cNvPr id="233482" name="Rectangle 9">
            <a:extLst>
              <a:ext uri="{FF2B5EF4-FFF2-40B4-BE49-F238E27FC236}">
                <a16:creationId xmlns:a16="http://schemas.microsoft.com/office/drawing/2014/main" id="{8EE68B0A-9C79-9B48-B403-1D5BE11CFC6B}"/>
              </a:ext>
            </a:extLst>
          </p:cNvPr>
          <p:cNvSpPr>
            <a:spLocks/>
          </p:cNvSpPr>
          <p:nvPr/>
        </p:nvSpPr>
        <p:spPr bwMode="auto">
          <a:xfrm>
            <a:off x="5389563" y="25582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(13,204)=0.59</a:t>
            </a:r>
          </a:p>
          <a:p>
            <a:pPr eaLnBrk="1" hangingPunct="1"/>
            <a:r>
              <a:rPr lang="en-US" altLang="nb-NO" sz="1400" dirty="0">
                <a:solidFill>
                  <a:schemeClr val="tx1"/>
                </a:solidFill>
                <a:latin typeface="Verdana" panose="020B0604030504040204" pitchFamily="34" charset="0"/>
                <a:sym typeface="Verdana" panose="020B0604030504040204" pitchFamily="34" charset="0"/>
              </a:rPr>
              <a:t>not significant</a:t>
            </a:r>
            <a:endParaRPr lang="en-US" altLang="nb-NO" sz="1400" dirty="0">
              <a:solidFill>
                <a:schemeClr val="tx1"/>
              </a:solidFill>
              <a:latin typeface="Verdana Italic" charset="0"/>
              <a:sym typeface="Verdana Italic" charset="0"/>
            </a:endParaRPr>
          </a:p>
        </p:txBody>
      </p:sp>
      <p:sp>
        <p:nvSpPr>
          <p:cNvPr id="233487" name="Rectangle 10">
            <a:extLst>
              <a:ext uri="{FF2B5EF4-FFF2-40B4-BE49-F238E27FC236}">
                <a16:creationId xmlns:a16="http://schemas.microsoft.com/office/drawing/2014/main" id="{2658519F-35AE-6445-AC55-14B0689198AA}"/>
              </a:ext>
            </a:extLst>
          </p:cNvPr>
          <p:cNvSpPr>
            <a:spLocks/>
          </p:cNvSpPr>
          <p:nvPr/>
        </p:nvSpPr>
        <p:spPr bwMode="auto">
          <a:xfrm>
            <a:off x="131995" y="5259349"/>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1378370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1">
            <a:extLst>
              <a:ext uri="{FF2B5EF4-FFF2-40B4-BE49-F238E27FC236}">
                <a16:creationId xmlns:a16="http://schemas.microsoft.com/office/drawing/2014/main" id="{27179D68-5999-604A-BAA0-0280FB9E9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03200"/>
            <a:ext cx="47545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3" name="Picture 2">
            <a:extLst>
              <a:ext uri="{FF2B5EF4-FFF2-40B4-BE49-F238E27FC236}">
                <a16:creationId xmlns:a16="http://schemas.microsoft.com/office/drawing/2014/main" id="{93A02E62-8E97-C54B-A7F1-04624416F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0" y="3429000"/>
            <a:ext cx="4343400"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4" name="Picture 3">
            <a:extLst>
              <a:ext uri="{FF2B5EF4-FFF2-40B4-BE49-F238E27FC236}">
                <a16:creationId xmlns:a16="http://schemas.microsoft.com/office/drawing/2014/main" id="{5A9BEAC5-359F-F740-8BC6-40CCD293F0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200" y="-1778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5525" name="Rectangle 4">
            <a:extLst>
              <a:ext uri="{FF2B5EF4-FFF2-40B4-BE49-F238E27FC236}">
                <a16:creationId xmlns:a16="http://schemas.microsoft.com/office/drawing/2014/main" id="{C762DEA5-5BA6-5549-A46F-6E59CB12A3C9}"/>
              </a:ext>
            </a:extLst>
          </p:cNvPr>
          <p:cNvSpPr>
            <a:spLocks/>
          </p:cNvSpPr>
          <p:nvPr/>
        </p:nvSpPr>
        <p:spPr bwMode="auto">
          <a:xfrm>
            <a:off x="1828800" y="8382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TV2</a:t>
            </a:r>
          </a:p>
        </p:txBody>
      </p:sp>
      <p:sp>
        <p:nvSpPr>
          <p:cNvPr id="235526" name="Rectangle 5">
            <a:extLst>
              <a:ext uri="{FF2B5EF4-FFF2-40B4-BE49-F238E27FC236}">
                <a16:creationId xmlns:a16="http://schemas.microsoft.com/office/drawing/2014/main" id="{C955ACCC-342F-9748-AB4B-0B9A749847BE}"/>
              </a:ext>
            </a:extLst>
          </p:cNvPr>
          <p:cNvSpPr>
            <a:spLocks/>
          </p:cNvSpPr>
          <p:nvPr/>
        </p:nvSpPr>
        <p:spPr bwMode="auto">
          <a:xfrm>
            <a:off x="1270000" y="1907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(13,204)=2.26,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&lt;.01</a:t>
            </a:r>
          </a:p>
        </p:txBody>
      </p:sp>
      <p:sp>
        <p:nvSpPr>
          <p:cNvPr id="235527" name="Rectangle 6">
            <a:extLst>
              <a:ext uri="{FF2B5EF4-FFF2-40B4-BE49-F238E27FC236}">
                <a16:creationId xmlns:a16="http://schemas.microsoft.com/office/drawing/2014/main" id="{75495641-6305-4F4F-B561-0F5AA3407CC5}"/>
              </a:ext>
            </a:extLst>
          </p:cNvPr>
          <p:cNvSpPr>
            <a:spLocks/>
          </p:cNvSpPr>
          <p:nvPr/>
        </p:nvSpPr>
        <p:spPr bwMode="auto">
          <a:xfrm>
            <a:off x="4542790" y="436372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dirty="0">
                <a:solidFill>
                  <a:schemeClr val="tx1"/>
                </a:solidFill>
                <a:latin typeface="Verdana Bold Italic" charset="0"/>
                <a:sym typeface="Verdana Bold Italic" charset="0"/>
              </a:rPr>
              <a:t>Audio lead</a:t>
            </a:r>
          </a:p>
          <a:p>
            <a:pPr eaLnBrk="1" hangingPunct="1"/>
            <a:r>
              <a:rPr lang="en-US" altLang="nb-NO" sz="2000" dirty="0">
                <a:solidFill>
                  <a:schemeClr val="tx1"/>
                </a:solidFill>
                <a:latin typeface="Verdana Bold Italic" charset="0"/>
                <a:sym typeface="Verdana Bold Italic" charset="0"/>
              </a:rPr>
              <a:t>Drums</a:t>
            </a:r>
          </a:p>
        </p:txBody>
      </p:sp>
      <p:sp>
        <p:nvSpPr>
          <p:cNvPr id="235528" name="Rectangle 7">
            <a:extLst>
              <a:ext uri="{FF2B5EF4-FFF2-40B4-BE49-F238E27FC236}">
                <a16:creationId xmlns:a16="http://schemas.microsoft.com/office/drawing/2014/main" id="{554A29DE-8F4C-EF43-B121-7C9AC904B757}"/>
              </a:ext>
            </a:extLst>
          </p:cNvPr>
          <p:cNvSpPr>
            <a:spLocks/>
          </p:cNvSpPr>
          <p:nvPr/>
        </p:nvSpPr>
        <p:spPr bwMode="auto">
          <a:xfrm>
            <a:off x="4392930" y="372287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(13,204)=1.25</a:t>
            </a:r>
          </a:p>
          <a:p>
            <a:pPr algn="r" eaLnBrk="1" hangingPunct="1"/>
            <a:r>
              <a:rPr lang="en-US" altLang="nb-NO" sz="1400" dirty="0">
                <a:solidFill>
                  <a:schemeClr val="tx1"/>
                </a:solidFill>
                <a:latin typeface="Verdana Italic" charset="0"/>
                <a:sym typeface="Verdana Italic" charset="0"/>
              </a:rPr>
              <a:t>not significant</a:t>
            </a:r>
          </a:p>
        </p:txBody>
      </p:sp>
      <p:sp>
        <p:nvSpPr>
          <p:cNvPr id="235529" name="Rectangle 8">
            <a:extLst>
              <a:ext uri="{FF2B5EF4-FFF2-40B4-BE49-F238E27FC236}">
                <a16:creationId xmlns:a16="http://schemas.microsoft.com/office/drawing/2014/main" id="{FF3CA761-2BF1-6248-8FE1-9123F8D95372}"/>
              </a:ext>
            </a:extLst>
          </p:cNvPr>
          <p:cNvSpPr>
            <a:spLocks/>
          </p:cNvSpPr>
          <p:nvPr/>
        </p:nvSpPr>
        <p:spPr bwMode="auto">
          <a:xfrm>
            <a:off x="5549900" y="17018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Chess</a:t>
            </a:r>
          </a:p>
        </p:txBody>
      </p:sp>
      <p:sp>
        <p:nvSpPr>
          <p:cNvPr id="235530" name="Rectangle 9">
            <a:extLst>
              <a:ext uri="{FF2B5EF4-FFF2-40B4-BE49-F238E27FC236}">
                <a16:creationId xmlns:a16="http://schemas.microsoft.com/office/drawing/2014/main" id="{C4C09B12-197D-E849-AE8F-B828B905AB59}"/>
              </a:ext>
            </a:extLst>
          </p:cNvPr>
          <p:cNvSpPr>
            <a:spLocks/>
          </p:cNvSpPr>
          <p:nvPr/>
        </p:nvSpPr>
        <p:spPr bwMode="auto">
          <a:xfrm>
            <a:off x="5499100" y="27561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(13,204)=1.99,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&lt;.05</a:t>
            </a:r>
          </a:p>
        </p:txBody>
      </p:sp>
      <p:sp>
        <p:nvSpPr>
          <p:cNvPr id="235535" name="Rectangle 10">
            <a:extLst>
              <a:ext uri="{FF2B5EF4-FFF2-40B4-BE49-F238E27FC236}">
                <a16:creationId xmlns:a16="http://schemas.microsoft.com/office/drawing/2014/main" id="{782CB0AE-5D39-1E4B-A252-15AB839EBE3A}"/>
              </a:ext>
            </a:extLst>
          </p:cNvPr>
          <p:cNvSpPr>
            <a:spLocks/>
          </p:cNvSpPr>
          <p:nvPr/>
        </p:nvSpPr>
        <p:spPr bwMode="auto">
          <a:xfrm>
            <a:off x="143147" y="5493524"/>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3243146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FEDD-DEDA-174F-9C67-2BF9B662FED4}"/>
              </a:ext>
            </a:extLst>
          </p:cNvPr>
          <p:cNvSpPr>
            <a:spLocks noGrp="1"/>
          </p:cNvSpPr>
          <p:nvPr>
            <p:ph type="ctrTitle"/>
          </p:nvPr>
        </p:nvSpPr>
        <p:spPr/>
        <p:txBody>
          <a:bodyPr/>
          <a:lstStyle/>
          <a:p>
            <a:r>
              <a:rPr lang="en-US" dirty="0"/>
              <a:t>ANOVA</a:t>
            </a:r>
          </a:p>
        </p:txBody>
      </p:sp>
      <p:sp>
        <p:nvSpPr>
          <p:cNvPr id="3" name="Subtitle 2">
            <a:extLst>
              <a:ext uri="{FF2B5EF4-FFF2-40B4-BE49-F238E27FC236}">
                <a16:creationId xmlns:a16="http://schemas.microsoft.com/office/drawing/2014/main" id="{F2BE155A-EE09-B64F-8C16-F768E93F0F85}"/>
              </a:ext>
            </a:extLst>
          </p:cNvPr>
          <p:cNvSpPr>
            <a:spLocks noGrp="1"/>
          </p:cNvSpPr>
          <p:nvPr>
            <p:ph type="subTitle" idx="1"/>
          </p:nvPr>
        </p:nvSpPr>
        <p:spPr/>
        <p:txBody>
          <a:bodyPr/>
          <a:lstStyle/>
          <a:p>
            <a:r>
              <a:rPr lang="en-US" dirty="0"/>
              <a:t>Analysis of Variance</a:t>
            </a:r>
          </a:p>
        </p:txBody>
      </p:sp>
    </p:spTree>
    <p:extLst>
      <p:ext uri="{BB962C8B-B14F-4D97-AF65-F5344CB8AC3E}">
        <p14:creationId xmlns:p14="http://schemas.microsoft.com/office/powerpoint/2010/main" val="3321707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A3ED80AC-3D70-0345-931F-135F296650AC}"/>
              </a:ext>
            </a:extLst>
          </p:cNvPr>
          <p:cNvSpPr>
            <a:spLocks noGrp="1" noChangeArrowheads="1"/>
          </p:cNvSpPr>
          <p:nvPr>
            <p:ph type="title"/>
          </p:nvPr>
        </p:nvSpPr>
        <p:spPr/>
        <p:txBody>
          <a:bodyPr/>
          <a:lstStyle/>
          <a:p>
            <a:r>
              <a:rPr lang="en-US" altLang="nb-NO"/>
              <a:t>Analysis of Variance (ANOVA)</a:t>
            </a:r>
          </a:p>
        </p:txBody>
      </p:sp>
      <p:sp>
        <p:nvSpPr>
          <p:cNvPr id="410627" name="Rectangle 3">
            <a:extLst>
              <a:ext uri="{FF2B5EF4-FFF2-40B4-BE49-F238E27FC236}">
                <a16:creationId xmlns:a16="http://schemas.microsoft.com/office/drawing/2014/main" id="{E1DD46E4-AC35-5C40-95C8-BF5367C7B12D}"/>
              </a:ext>
            </a:extLst>
          </p:cNvPr>
          <p:cNvSpPr>
            <a:spLocks noGrp="1" noChangeArrowheads="1"/>
          </p:cNvSpPr>
          <p:nvPr>
            <p:ph type="body" idx="1"/>
          </p:nvPr>
        </p:nvSpPr>
        <p:spPr/>
        <p:txBody>
          <a:bodyPr/>
          <a:lstStyle/>
          <a:p>
            <a:r>
              <a:rPr lang="en-US" altLang="nb-NO" dirty="0"/>
              <a:t>Partitioning variation into part that can be explained and part that cannot be explained</a:t>
            </a:r>
          </a:p>
          <a:p>
            <a:endParaRPr lang="en-US" altLang="nb-NO" dirty="0"/>
          </a:p>
          <a:p>
            <a:r>
              <a:rPr lang="en-US" altLang="nb-NO" dirty="0"/>
              <a:t>Example:</a:t>
            </a:r>
          </a:p>
          <a:p>
            <a:pPr lvl="1"/>
            <a:r>
              <a:rPr lang="en-US" altLang="nb-NO" dirty="0"/>
              <a:t>Easy to see regression that explains 70% of variation is not as good as one that explains 90% of variation</a:t>
            </a:r>
          </a:p>
          <a:p>
            <a:pPr lvl="1"/>
            <a:r>
              <a:rPr lang="en-US" altLang="nb-NO" dirty="0"/>
              <a:t>But how much of the explained variation is good?</a:t>
            </a:r>
          </a:p>
          <a:p>
            <a:pPr lvl="1"/>
            <a:endParaRPr lang="en-US" altLang="nb-NO" dirty="0"/>
          </a:p>
          <a:p>
            <a:r>
              <a:rPr lang="en-US" altLang="nb-NO" dirty="0"/>
              <a:t>Enter: </a:t>
            </a:r>
            <a:r>
              <a:rPr lang="en-US" altLang="nb-NO" dirty="0">
                <a:solidFill>
                  <a:srgbClr val="009900"/>
                </a:solidFill>
              </a:rPr>
              <a:t>ANOVA</a:t>
            </a:r>
          </a:p>
        </p:txBody>
      </p:sp>
    </p:spTree>
    <p:extLst>
      <p:ext uri="{BB962C8B-B14F-4D97-AF65-F5344CB8AC3E}">
        <p14:creationId xmlns:p14="http://schemas.microsoft.com/office/powerpoint/2010/main" val="838879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EF0DE77E-CA5E-604F-B9A2-0A48136C09CE}"/>
              </a:ext>
            </a:extLst>
          </p:cNvPr>
          <p:cNvSpPr>
            <a:spLocks noGrp="1" noChangeArrowheads="1"/>
          </p:cNvSpPr>
          <p:nvPr>
            <p:ph type="title"/>
          </p:nvPr>
        </p:nvSpPr>
        <p:spPr/>
        <p:txBody>
          <a:bodyPr/>
          <a:lstStyle/>
          <a:p>
            <a:r>
              <a:rPr lang="en-US" altLang="nb-NO" dirty="0"/>
              <a:t>Before-and-After Comparison</a:t>
            </a:r>
          </a:p>
        </p:txBody>
      </p:sp>
      <p:graphicFrame>
        <p:nvGraphicFramePr>
          <p:cNvPr id="412091" name="Group 443">
            <a:extLst>
              <a:ext uri="{FF2B5EF4-FFF2-40B4-BE49-F238E27FC236}">
                <a16:creationId xmlns:a16="http://schemas.microsoft.com/office/drawing/2014/main" id="{0D53E079-779F-1B40-BC95-69D1802059C9}"/>
              </a:ext>
            </a:extLst>
          </p:cNvPr>
          <p:cNvGraphicFramePr>
            <a:graphicFrameLocks noGrp="1"/>
          </p:cNvGraphicFramePr>
          <p:nvPr>
            <p:ph idx="4294967295"/>
            <p:extLst>
              <p:ext uri="{D42A27DB-BD31-4B8C-83A1-F6EECF244321}">
                <p14:modId xmlns:p14="http://schemas.microsoft.com/office/powerpoint/2010/main" val="1369583778"/>
              </p:ext>
            </p:extLst>
          </p:nvPr>
        </p:nvGraphicFramePr>
        <p:xfrm>
          <a:off x="1154430" y="2236470"/>
          <a:ext cx="7315200" cy="3218688"/>
        </p:xfrm>
        <a:graphic>
          <a:graphicData uri="http://schemas.openxmlformats.org/drawingml/2006/table">
            <a:tbl>
              <a:tblPr/>
              <a:tblGrid>
                <a:gridCol w="1865313">
                  <a:extLst>
                    <a:ext uri="{9D8B030D-6E8A-4147-A177-3AD203B41FA5}">
                      <a16:colId xmlns:a16="http://schemas.microsoft.com/office/drawing/2014/main" val="46950620"/>
                    </a:ext>
                  </a:extLst>
                </a:gridCol>
                <a:gridCol w="1433512">
                  <a:extLst>
                    <a:ext uri="{9D8B030D-6E8A-4147-A177-3AD203B41FA5}">
                      <a16:colId xmlns:a16="http://schemas.microsoft.com/office/drawing/2014/main" val="2048281567"/>
                    </a:ext>
                  </a:extLst>
                </a:gridCol>
                <a:gridCol w="1577975">
                  <a:extLst>
                    <a:ext uri="{9D8B030D-6E8A-4147-A177-3AD203B41FA5}">
                      <a16:colId xmlns:a16="http://schemas.microsoft.com/office/drawing/2014/main" val="3599782052"/>
                    </a:ext>
                  </a:extLst>
                </a:gridCol>
                <a:gridCol w="2438400">
                  <a:extLst>
                    <a:ext uri="{9D8B030D-6E8A-4147-A177-3AD203B41FA5}">
                      <a16:colId xmlns:a16="http://schemas.microsoft.com/office/drawing/2014/main" val="2892731758"/>
                    </a:ext>
                  </a:extLst>
                </a:gridCol>
              </a:tblGrid>
              <a:tr h="837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Candidate</a:t>
                      </a:r>
                      <a:r>
                        <a:rPr kumimoji="1" lang="en-US" altLang="nb-NO" sz="1800" b="0" i="0" u="none" strike="noStrike" cap="none" normalizeH="0" baseline="0" dirty="0">
                          <a:ln>
                            <a:noFill/>
                          </a:ln>
                          <a:solidFill>
                            <a:schemeClr val="tx1"/>
                          </a:solidFill>
                          <a:effectLst/>
                          <a:latin typeface="Eurostile" panose="020B0504020202050204" pitchFamily="34" charset="77"/>
                        </a:rPr>
                        <a:t> </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err="1">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lag</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lead</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Difference</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a:ln>
                            <a:noFill/>
                          </a:ln>
                          <a:solidFill>
                            <a:schemeClr val="tx1"/>
                          </a:solidFill>
                          <a:effectLst/>
                          <a:latin typeface="Eurostile" panose="020B0504020202050204" pitchFamily="34" charset="77"/>
                        </a:rPr>
                        <a:t>d</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21913654"/>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95707421"/>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9789954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9053433"/>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69021662"/>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0322327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87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35876428"/>
                  </a:ext>
                </a:extLst>
              </a:tr>
            </a:tbl>
          </a:graphicData>
        </a:graphic>
      </p:graphicFrame>
      <p:grpSp>
        <p:nvGrpSpPr>
          <p:cNvPr id="2" name="Group 1">
            <a:extLst>
              <a:ext uri="{FF2B5EF4-FFF2-40B4-BE49-F238E27FC236}">
                <a16:creationId xmlns:a16="http://schemas.microsoft.com/office/drawing/2014/main" id="{8E381173-306C-C840-8618-4179A5836A39}"/>
              </a:ext>
            </a:extLst>
          </p:cNvPr>
          <p:cNvGrpSpPr/>
          <p:nvPr/>
        </p:nvGrpSpPr>
        <p:grpSpPr>
          <a:xfrm>
            <a:off x="3074670" y="952500"/>
            <a:ext cx="1446213" cy="1000125"/>
            <a:chOff x="2686050" y="1455420"/>
            <a:chExt cx="1446213" cy="1000125"/>
          </a:xfrm>
        </p:grpSpPr>
        <p:grpSp>
          <p:nvGrpSpPr>
            <p:cNvPr id="411871" name="Group 223">
              <a:extLst>
                <a:ext uri="{FF2B5EF4-FFF2-40B4-BE49-F238E27FC236}">
                  <a16:creationId xmlns:a16="http://schemas.microsoft.com/office/drawing/2014/main" id="{4DD7A730-55EA-7046-9965-E63F57F4FB78}"/>
                </a:ext>
              </a:extLst>
            </p:cNvPr>
            <p:cNvGrpSpPr>
              <a:grpSpLocks noChangeAspect="1"/>
            </p:cNvGrpSpPr>
            <p:nvPr/>
          </p:nvGrpSpPr>
          <p:grpSpPr bwMode="auto">
            <a:xfrm>
              <a:off x="2686050" y="1455420"/>
              <a:ext cx="1446213" cy="1000125"/>
              <a:chOff x="412" y="998"/>
              <a:chExt cx="911" cy="630"/>
            </a:xfrm>
          </p:grpSpPr>
          <p:sp>
            <p:nvSpPr>
              <p:cNvPr id="411872" name="AutoShape 224">
                <a:extLst>
                  <a:ext uri="{FF2B5EF4-FFF2-40B4-BE49-F238E27FC236}">
                    <a16:creationId xmlns:a16="http://schemas.microsoft.com/office/drawing/2014/main" id="{3B72218C-626A-444F-B56B-99EDDD171E54}"/>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11873" name="Group 225">
                <a:extLst>
                  <a:ext uri="{FF2B5EF4-FFF2-40B4-BE49-F238E27FC236}">
                    <a16:creationId xmlns:a16="http://schemas.microsoft.com/office/drawing/2014/main" id="{D12A3F76-6FDD-744A-AA26-33C534CAA717}"/>
                  </a:ext>
                </a:extLst>
              </p:cNvPr>
              <p:cNvGrpSpPr>
                <a:grpSpLocks/>
              </p:cNvGrpSpPr>
              <p:nvPr/>
            </p:nvGrpSpPr>
            <p:grpSpPr bwMode="auto">
              <a:xfrm>
                <a:off x="412" y="998"/>
                <a:ext cx="911" cy="630"/>
                <a:chOff x="412" y="998"/>
                <a:chExt cx="911" cy="630"/>
              </a:xfrm>
            </p:grpSpPr>
            <p:sp>
              <p:nvSpPr>
                <p:cNvPr id="411874" name="Freeform 226">
                  <a:extLst>
                    <a:ext uri="{FF2B5EF4-FFF2-40B4-BE49-F238E27FC236}">
                      <a16:creationId xmlns:a16="http://schemas.microsoft.com/office/drawing/2014/main" id="{4222D36E-E244-344E-BDB4-AC652366EF16}"/>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5" name="Freeform 227">
                  <a:extLst>
                    <a:ext uri="{FF2B5EF4-FFF2-40B4-BE49-F238E27FC236}">
                      <a16:creationId xmlns:a16="http://schemas.microsoft.com/office/drawing/2014/main" id="{76A99675-7B47-8F41-9255-8A5FB1AF440C}"/>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6" name="Freeform 228">
                  <a:extLst>
                    <a:ext uri="{FF2B5EF4-FFF2-40B4-BE49-F238E27FC236}">
                      <a16:creationId xmlns:a16="http://schemas.microsoft.com/office/drawing/2014/main" id="{97C4610D-E8AF-C649-9B9F-8B37220B51D5}"/>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7" name="Freeform 229">
                  <a:extLst>
                    <a:ext uri="{FF2B5EF4-FFF2-40B4-BE49-F238E27FC236}">
                      <a16:creationId xmlns:a16="http://schemas.microsoft.com/office/drawing/2014/main" id="{8E445E5B-0C47-534B-9CE9-722555C9729C}"/>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8" name="Freeform 230">
                  <a:extLst>
                    <a:ext uri="{FF2B5EF4-FFF2-40B4-BE49-F238E27FC236}">
                      <a16:creationId xmlns:a16="http://schemas.microsoft.com/office/drawing/2014/main" id="{28EE139C-7892-E349-B05E-48EB14EF81C2}"/>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9" name="Freeform 231">
                  <a:extLst>
                    <a:ext uri="{FF2B5EF4-FFF2-40B4-BE49-F238E27FC236}">
                      <a16:creationId xmlns:a16="http://schemas.microsoft.com/office/drawing/2014/main" id="{599AC88D-CDD4-DE43-AF1C-0DB459F04261}"/>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0" name="Freeform 232">
                  <a:extLst>
                    <a:ext uri="{FF2B5EF4-FFF2-40B4-BE49-F238E27FC236}">
                      <a16:creationId xmlns:a16="http://schemas.microsoft.com/office/drawing/2014/main" id="{D3FA5AB3-48C0-034B-8B09-344635E56B0B}"/>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1" name="Freeform 233">
                  <a:extLst>
                    <a:ext uri="{FF2B5EF4-FFF2-40B4-BE49-F238E27FC236}">
                      <a16:creationId xmlns:a16="http://schemas.microsoft.com/office/drawing/2014/main" id="{BE7F932D-D6DA-FF41-BD03-2870FCF44E42}"/>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2" name="Freeform 234">
                  <a:extLst>
                    <a:ext uri="{FF2B5EF4-FFF2-40B4-BE49-F238E27FC236}">
                      <a16:creationId xmlns:a16="http://schemas.microsoft.com/office/drawing/2014/main" id="{14A40EF5-9D4A-4744-ADBB-B744D75E1F39}"/>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3" name="Freeform 235">
                  <a:extLst>
                    <a:ext uri="{FF2B5EF4-FFF2-40B4-BE49-F238E27FC236}">
                      <a16:creationId xmlns:a16="http://schemas.microsoft.com/office/drawing/2014/main" id="{C2717CD3-5053-B04C-925B-7D5FB7287DB0}"/>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4" name="Freeform 236">
                  <a:extLst>
                    <a:ext uri="{FF2B5EF4-FFF2-40B4-BE49-F238E27FC236}">
                      <a16:creationId xmlns:a16="http://schemas.microsoft.com/office/drawing/2014/main" id="{E395F174-3D3D-1348-B2C7-F1E597E6DB7C}"/>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5" name="Freeform 237">
                  <a:extLst>
                    <a:ext uri="{FF2B5EF4-FFF2-40B4-BE49-F238E27FC236}">
                      <a16:creationId xmlns:a16="http://schemas.microsoft.com/office/drawing/2014/main" id="{FAAAB6E4-5914-6542-98A5-B2EF681AF934}"/>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6" name="Freeform 238">
                  <a:extLst>
                    <a:ext uri="{FF2B5EF4-FFF2-40B4-BE49-F238E27FC236}">
                      <a16:creationId xmlns:a16="http://schemas.microsoft.com/office/drawing/2014/main" id="{35BCC01B-2962-3047-A816-DACB01E1E11A}"/>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7" name="Freeform 239">
                  <a:extLst>
                    <a:ext uri="{FF2B5EF4-FFF2-40B4-BE49-F238E27FC236}">
                      <a16:creationId xmlns:a16="http://schemas.microsoft.com/office/drawing/2014/main" id="{DC9178D4-5804-C248-BC82-AC14D54CB9C2}"/>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8" name="Freeform 240">
                  <a:extLst>
                    <a:ext uri="{FF2B5EF4-FFF2-40B4-BE49-F238E27FC236}">
                      <a16:creationId xmlns:a16="http://schemas.microsoft.com/office/drawing/2014/main" id="{3BAF927D-636C-3441-8314-B146E7A0C5A8}"/>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9" name="Freeform 241">
                  <a:extLst>
                    <a:ext uri="{FF2B5EF4-FFF2-40B4-BE49-F238E27FC236}">
                      <a16:creationId xmlns:a16="http://schemas.microsoft.com/office/drawing/2014/main" id="{473897AF-49E4-4440-8D96-5446ACD54F66}"/>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0" name="Freeform 242">
                  <a:extLst>
                    <a:ext uri="{FF2B5EF4-FFF2-40B4-BE49-F238E27FC236}">
                      <a16:creationId xmlns:a16="http://schemas.microsoft.com/office/drawing/2014/main" id="{6CD0E67A-5649-0449-8C9A-A9040B0444A9}"/>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1" name="Freeform 243">
                  <a:extLst>
                    <a:ext uri="{FF2B5EF4-FFF2-40B4-BE49-F238E27FC236}">
                      <a16:creationId xmlns:a16="http://schemas.microsoft.com/office/drawing/2014/main" id="{373E4F9B-692E-E043-AC5C-A32E5468E504}"/>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2" name="Freeform 244">
                  <a:extLst>
                    <a:ext uri="{FF2B5EF4-FFF2-40B4-BE49-F238E27FC236}">
                      <a16:creationId xmlns:a16="http://schemas.microsoft.com/office/drawing/2014/main" id="{28CA017E-E186-5C45-93F0-FAD6C983EFFF}"/>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3" name="Freeform 245">
                  <a:extLst>
                    <a:ext uri="{FF2B5EF4-FFF2-40B4-BE49-F238E27FC236}">
                      <a16:creationId xmlns:a16="http://schemas.microsoft.com/office/drawing/2014/main" id="{A15697B5-5023-FB4C-8AA0-C5032BF028A1}"/>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4" name="Freeform 246">
                  <a:extLst>
                    <a:ext uri="{FF2B5EF4-FFF2-40B4-BE49-F238E27FC236}">
                      <a16:creationId xmlns:a16="http://schemas.microsoft.com/office/drawing/2014/main" id="{865C018E-8B1E-8A4D-939E-79CE4A8D77F1}"/>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5" name="Freeform 247">
                  <a:extLst>
                    <a:ext uri="{FF2B5EF4-FFF2-40B4-BE49-F238E27FC236}">
                      <a16:creationId xmlns:a16="http://schemas.microsoft.com/office/drawing/2014/main" id="{F25FFAED-2523-4347-B3D6-7224E5D68C79}"/>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6" name="Freeform 248">
                  <a:extLst>
                    <a:ext uri="{FF2B5EF4-FFF2-40B4-BE49-F238E27FC236}">
                      <a16:creationId xmlns:a16="http://schemas.microsoft.com/office/drawing/2014/main" id="{DC43FB67-FA3B-A94B-A522-DB93CD0E67D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7" name="Freeform 249">
                  <a:extLst>
                    <a:ext uri="{FF2B5EF4-FFF2-40B4-BE49-F238E27FC236}">
                      <a16:creationId xmlns:a16="http://schemas.microsoft.com/office/drawing/2014/main" id="{01C38BFB-000D-4B41-835E-7A0732EFEE00}"/>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8" name="Freeform 250">
                  <a:extLst>
                    <a:ext uri="{FF2B5EF4-FFF2-40B4-BE49-F238E27FC236}">
                      <a16:creationId xmlns:a16="http://schemas.microsoft.com/office/drawing/2014/main" id="{43E48D1E-9410-5846-9B2A-423C9895A416}"/>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9" name="Freeform 251">
                  <a:extLst>
                    <a:ext uri="{FF2B5EF4-FFF2-40B4-BE49-F238E27FC236}">
                      <a16:creationId xmlns:a16="http://schemas.microsoft.com/office/drawing/2014/main" id="{708846AD-3E3B-284C-8A06-447E77DFCA2B}"/>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0" name="Freeform 252">
                  <a:extLst>
                    <a:ext uri="{FF2B5EF4-FFF2-40B4-BE49-F238E27FC236}">
                      <a16:creationId xmlns:a16="http://schemas.microsoft.com/office/drawing/2014/main" id="{6D79DD8A-785B-AE49-B477-25FE288F9F22}"/>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1" name="Freeform 253">
                  <a:extLst>
                    <a:ext uri="{FF2B5EF4-FFF2-40B4-BE49-F238E27FC236}">
                      <a16:creationId xmlns:a16="http://schemas.microsoft.com/office/drawing/2014/main" id="{3C898C17-DDDB-A14D-8924-2E0DF5E3D022}"/>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2" name="Freeform 254">
                  <a:extLst>
                    <a:ext uri="{FF2B5EF4-FFF2-40B4-BE49-F238E27FC236}">
                      <a16:creationId xmlns:a16="http://schemas.microsoft.com/office/drawing/2014/main" id="{5322CF78-8F22-1C4D-8E15-D0C1224BC499}"/>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3" name="Freeform 255">
                  <a:extLst>
                    <a:ext uri="{FF2B5EF4-FFF2-40B4-BE49-F238E27FC236}">
                      <a16:creationId xmlns:a16="http://schemas.microsoft.com/office/drawing/2014/main" id="{927AB549-DF1C-E44B-877A-A5AD124282A9}"/>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4" name="Freeform 256">
                  <a:extLst>
                    <a:ext uri="{FF2B5EF4-FFF2-40B4-BE49-F238E27FC236}">
                      <a16:creationId xmlns:a16="http://schemas.microsoft.com/office/drawing/2014/main" id="{1DB04942-A7A5-1743-B5CD-9601A1B7CFAC}"/>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5" name="Freeform 257">
                  <a:extLst>
                    <a:ext uri="{FF2B5EF4-FFF2-40B4-BE49-F238E27FC236}">
                      <a16:creationId xmlns:a16="http://schemas.microsoft.com/office/drawing/2014/main" id="{B8CBD63D-D1B7-5A44-A42A-F59DCEDBC491}"/>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6" name="Freeform 258">
                  <a:extLst>
                    <a:ext uri="{FF2B5EF4-FFF2-40B4-BE49-F238E27FC236}">
                      <a16:creationId xmlns:a16="http://schemas.microsoft.com/office/drawing/2014/main" id="{42B836AC-145B-4040-B724-EEB2B61F8637}"/>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7" name="Freeform 259">
                  <a:extLst>
                    <a:ext uri="{FF2B5EF4-FFF2-40B4-BE49-F238E27FC236}">
                      <a16:creationId xmlns:a16="http://schemas.microsoft.com/office/drawing/2014/main" id="{4AE66317-ADE8-944C-88B2-2BD55CD574A2}"/>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8" name="Freeform 260">
                  <a:extLst>
                    <a:ext uri="{FF2B5EF4-FFF2-40B4-BE49-F238E27FC236}">
                      <a16:creationId xmlns:a16="http://schemas.microsoft.com/office/drawing/2014/main" id="{BDBF892D-1E66-2F43-9932-1C8012D6CCE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9" name="Freeform 261">
                  <a:extLst>
                    <a:ext uri="{FF2B5EF4-FFF2-40B4-BE49-F238E27FC236}">
                      <a16:creationId xmlns:a16="http://schemas.microsoft.com/office/drawing/2014/main" id="{7473DEFC-CF91-0943-BB2A-6F7AE9C369DB}"/>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0" name="Freeform 262">
                  <a:extLst>
                    <a:ext uri="{FF2B5EF4-FFF2-40B4-BE49-F238E27FC236}">
                      <a16:creationId xmlns:a16="http://schemas.microsoft.com/office/drawing/2014/main" id="{B40AFB5E-8D7E-F54A-B656-3A8D7AD7B674}"/>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1" name="Freeform 263">
                  <a:extLst>
                    <a:ext uri="{FF2B5EF4-FFF2-40B4-BE49-F238E27FC236}">
                      <a16:creationId xmlns:a16="http://schemas.microsoft.com/office/drawing/2014/main" id="{258BDAA1-57D8-7C48-A017-EF79763F1319}"/>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2" name="Freeform 264">
                  <a:extLst>
                    <a:ext uri="{FF2B5EF4-FFF2-40B4-BE49-F238E27FC236}">
                      <a16:creationId xmlns:a16="http://schemas.microsoft.com/office/drawing/2014/main" id="{63F6B566-0514-EB47-A557-62F098E81E41}"/>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3" name="Freeform 265">
                  <a:extLst>
                    <a:ext uri="{FF2B5EF4-FFF2-40B4-BE49-F238E27FC236}">
                      <a16:creationId xmlns:a16="http://schemas.microsoft.com/office/drawing/2014/main" id="{D19C0805-B9BF-6043-815C-8B4FCDD49A7F}"/>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4" name="Freeform 266">
                  <a:extLst>
                    <a:ext uri="{FF2B5EF4-FFF2-40B4-BE49-F238E27FC236}">
                      <a16:creationId xmlns:a16="http://schemas.microsoft.com/office/drawing/2014/main" id="{F8B5144A-0EA6-9D43-9047-BD408B2B9A8E}"/>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5" name="Freeform 267">
                  <a:extLst>
                    <a:ext uri="{FF2B5EF4-FFF2-40B4-BE49-F238E27FC236}">
                      <a16:creationId xmlns:a16="http://schemas.microsoft.com/office/drawing/2014/main" id="{D32D89EC-7127-6343-8211-474BE6364EF3}"/>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6" name="Freeform 268">
                  <a:extLst>
                    <a:ext uri="{FF2B5EF4-FFF2-40B4-BE49-F238E27FC236}">
                      <a16:creationId xmlns:a16="http://schemas.microsoft.com/office/drawing/2014/main" id="{6D1DE9CC-6718-CD43-91BC-C5AA196EE5E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7" name="Freeform 269">
                  <a:extLst>
                    <a:ext uri="{FF2B5EF4-FFF2-40B4-BE49-F238E27FC236}">
                      <a16:creationId xmlns:a16="http://schemas.microsoft.com/office/drawing/2014/main" id="{629899E3-A53C-0A45-B660-CD32C002A168}"/>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8" name="Freeform 270">
                  <a:extLst>
                    <a:ext uri="{FF2B5EF4-FFF2-40B4-BE49-F238E27FC236}">
                      <a16:creationId xmlns:a16="http://schemas.microsoft.com/office/drawing/2014/main" id="{D3147F70-9DCA-984D-A600-5365E9F1DA47}"/>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9" name="Freeform 271">
                  <a:extLst>
                    <a:ext uri="{FF2B5EF4-FFF2-40B4-BE49-F238E27FC236}">
                      <a16:creationId xmlns:a16="http://schemas.microsoft.com/office/drawing/2014/main" id="{0093F6EC-8DA4-5D43-8FFF-C6CA45D69FDB}"/>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0" name="Freeform 272">
                  <a:extLst>
                    <a:ext uri="{FF2B5EF4-FFF2-40B4-BE49-F238E27FC236}">
                      <a16:creationId xmlns:a16="http://schemas.microsoft.com/office/drawing/2014/main" id="{DCB9DAFD-6503-8249-9653-32395584996A}"/>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1" name="Freeform 273">
                  <a:extLst>
                    <a:ext uri="{FF2B5EF4-FFF2-40B4-BE49-F238E27FC236}">
                      <a16:creationId xmlns:a16="http://schemas.microsoft.com/office/drawing/2014/main" id="{42DB1813-6ED4-FB40-85EF-63219D3C5DC9}"/>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2" name="Freeform 274">
                  <a:extLst>
                    <a:ext uri="{FF2B5EF4-FFF2-40B4-BE49-F238E27FC236}">
                      <a16:creationId xmlns:a16="http://schemas.microsoft.com/office/drawing/2014/main" id="{9D258901-8737-2C40-B966-21E3BD156AF8}"/>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3" name="Freeform 275">
                  <a:extLst>
                    <a:ext uri="{FF2B5EF4-FFF2-40B4-BE49-F238E27FC236}">
                      <a16:creationId xmlns:a16="http://schemas.microsoft.com/office/drawing/2014/main" id="{28172CF8-CFF4-4B48-831A-5D9DD2DF1563}"/>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4" name="Freeform 276">
                  <a:extLst>
                    <a:ext uri="{FF2B5EF4-FFF2-40B4-BE49-F238E27FC236}">
                      <a16:creationId xmlns:a16="http://schemas.microsoft.com/office/drawing/2014/main" id="{BF7F6983-0938-934F-A8F5-6E3071C47E26}"/>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5" name="Freeform 277">
                  <a:extLst>
                    <a:ext uri="{FF2B5EF4-FFF2-40B4-BE49-F238E27FC236}">
                      <a16:creationId xmlns:a16="http://schemas.microsoft.com/office/drawing/2014/main" id="{E1DFE7D4-3B82-DD43-9C55-EA66CAC636BB}"/>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6" name="Freeform 278">
                  <a:extLst>
                    <a:ext uri="{FF2B5EF4-FFF2-40B4-BE49-F238E27FC236}">
                      <a16:creationId xmlns:a16="http://schemas.microsoft.com/office/drawing/2014/main" id="{63B0F856-F4B5-3345-AD92-FF7495C47274}"/>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7" name="Freeform 279">
                  <a:extLst>
                    <a:ext uri="{FF2B5EF4-FFF2-40B4-BE49-F238E27FC236}">
                      <a16:creationId xmlns:a16="http://schemas.microsoft.com/office/drawing/2014/main" id="{0682995C-51C8-3248-8159-F5EC9719F294}"/>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8" name="Freeform 280">
                  <a:extLst>
                    <a:ext uri="{FF2B5EF4-FFF2-40B4-BE49-F238E27FC236}">
                      <a16:creationId xmlns:a16="http://schemas.microsoft.com/office/drawing/2014/main" id="{88E7A2BA-735B-B841-BA70-E970AA23270B}"/>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9" name="Freeform 281">
                  <a:extLst>
                    <a:ext uri="{FF2B5EF4-FFF2-40B4-BE49-F238E27FC236}">
                      <a16:creationId xmlns:a16="http://schemas.microsoft.com/office/drawing/2014/main" id="{63C671FF-8171-C14C-B7F5-165D1D770112}"/>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0" name="Freeform 282">
                  <a:extLst>
                    <a:ext uri="{FF2B5EF4-FFF2-40B4-BE49-F238E27FC236}">
                      <a16:creationId xmlns:a16="http://schemas.microsoft.com/office/drawing/2014/main" id="{39CDCCA5-8CF4-4541-9455-A2CE3838981C}"/>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1" name="Freeform 283">
                  <a:extLst>
                    <a:ext uri="{FF2B5EF4-FFF2-40B4-BE49-F238E27FC236}">
                      <a16:creationId xmlns:a16="http://schemas.microsoft.com/office/drawing/2014/main" id="{8C6F32CB-FEA2-1742-BD95-D53EEEFDFD33}"/>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2" name="Freeform 284">
                  <a:extLst>
                    <a:ext uri="{FF2B5EF4-FFF2-40B4-BE49-F238E27FC236}">
                      <a16:creationId xmlns:a16="http://schemas.microsoft.com/office/drawing/2014/main" id="{87BAC398-77BE-2240-84ED-D7D8BEEABD1F}"/>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3" name="Freeform 285">
                  <a:extLst>
                    <a:ext uri="{FF2B5EF4-FFF2-40B4-BE49-F238E27FC236}">
                      <a16:creationId xmlns:a16="http://schemas.microsoft.com/office/drawing/2014/main" id="{D3E6E989-E965-FC41-9D09-1AFA0E3B5D1E}"/>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4" name="Freeform 286">
                  <a:extLst>
                    <a:ext uri="{FF2B5EF4-FFF2-40B4-BE49-F238E27FC236}">
                      <a16:creationId xmlns:a16="http://schemas.microsoft.com/office/drawing/2014/main" id="{DE352BF2-4A06-DC4A-A9C2-0A75BAFD9890}"/>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5" name="Freeform 287">
                  <a:extLst>
                    <a:ext uri="{FF2B5EF4-FFF2-40B4-BE49-F238E27FC236}">
                      <a16:creationId xmlns:a16="http://schemas.microsoft.com/office/drawing/2014/main" id="{7A245B95-52FC-B146-B789-2B6ED2E0C566}"/>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6" name="Freeform 288">
                  <a:extLst>
                    <a:ext uri="{FF2B5EF4-FFF2-40B4-BE49-F238E27FC236}">
                      <a16:creationId xmlns:a16="http://schemas.microsoft.com/office/drawing/2014/main" id="{025533C6-CDAB-5140-AABD-8CED54581C75}"/>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7" name="Freeform 289">
                  <a:extLst>
                    <a:ext uri="{FF2B5EF4-FFF2-40B4-BE49-F238E27FC236}">
                      <a16:creationId xmlns:a16="http://schemas.microsoft.com/office/drawing/2014/main" id="{0C5D04C9-7649-7840-95BF-10D7FAEF2ED3}"/>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8" name="Freeform 290">
                  <a:extLst>
                    <a:ext uri="{FF2B5EF4-FFF2-40B4-BE49-F238E27FC236}">
                      <a16:creationId xmlns:a16="http://schemas.microsoft.com/office/drawing/2014/main" id="{109072E7-F0B2-1E40-BD64-C12A3BA9AF38}"/>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9" name="Freeform 291">
                  <a:extLst>
                    <a:ext uri="{FF2B5EF4-FFF2-40B4-BE49-F238E27FC236}">
                      <a16:creationId xmlns:a16="http://schemas.microsoft.com/office/drawing/2014/main" id="{E6F51A47-7F4F-4148-8717-637FDE62F4F7}"/>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0" name="Freeform 292">
                  <a:extLst>
                    <a:ext uri="{FF2B5EF4-FFF2-40B4-BE49-F238E27FC236}">
                      <a16:creationId xmlns:a16="http://schemas.microsoft.com/office/drawing/2014/main" id="{A9910C25-1E6D-B248-A864-7B8A0F35DF85}"/>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1" name="Freeform 293">
                  <a:extLst>
                    <a:ext uri="{FF2B5EF4-FFF2-40B4-BE49-F238E27FC236}">
                      <a16:creationId xmlns:a16="http://schemas.microsoft.com/office/drawing/2014/main" id="{2791AC86-EC24-FE4C-B84F-F36DD9D08366}"/>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2" name="Freeform 294">
                  <a:extLst>
                    <a:ext uri="{FF2B5EF4-FFF2-40B4-BE49-F238E27FC236}">
                      <a16:creationId xmlns:a16="http://schemas.microsoft.com/office/drawing/2014/main" id="{BF19EDEF-E3D4-7243-926C-D1734342D494}"/>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3" name="Freeform 295">
                  <a:extLst>
                    <a:ext uri="{FF2B5EF4-FFF2-40B4-BE49-F238E27FC236}">
                      <a16:creationId xmlns:a16="http://schemas.microsoft.com/office/drawing/2014/main" id="{FF311ED7-1EDD-2845-95EC-D54132DC6427}"/>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4" name="Freeform 296">
                  <a:extLst>
                    <a:ext uri="{FF2B5EF4-FFF2-40B4-BE49-F238E27FC236}">
                      <a16:creationId xmlns:a16="http://schemas.microsoft.com/office/drawing/2014/main" id="{C2A2581B-B5E0-5B40-BE08-5EC82B9488E0}"/>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5" name="Freeform 297">
                  <a:extLst>
                    <a:ext uri="{FF2B5EF4-FFF2-40B4-BE49-F238E27FC236}">
                      <a16:creationId xmlns:a16="http://schemas.microsoft.com/office/drawing/2014/main" id="{15A91682-5203-6246-9D8A-802C42EC45E5}"/>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6" name="Freeform 298">
                  <a:extLst>
                    <a:ext uri="{FF2B5EF4-FFF2-40B4-BE49-F238E27FC236}">
                      <a16:creationId xmlns:a16="http://schemas.microsoft.com/office/drawing/2014/main" id="{DB8E1A8E-C897-E944-9024-D4F5EE3EBF90}"/>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7" name="Freeform 299">
                  <a:extLst>
                    <a:ext uri="{FF2B5EF4-FFF2-40B4-BE49-F238E27FC236}">
                      <a16:creationId xmlns:a16="http://schemas.microsoft.com/office/drawing/2014/main" id="{0A7FB101-C266-8F41-A8C8-849378CDCDC7}"/>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8" name="Freeform 300">
                  <a:extLst>
                    <a:ext uri="{FF2B5EF4-FFF2-40B4-BE49-F238E27FC236}">
                      <a16:creationId xmlns:a16="http://schemas.microsoft.com/office/drawing/2014/main" id="{A2C4EB0E-F901-C942-BB6B-762A049D6325}"/>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9" name="Freeform 301">
                  <a:extLst>
                    <a:ext uri="{FF2B5EF4-FFF2-40B4-BE49-F238E27FC236}">
                      <a16:creationId xmlns:a16="http://schemas.microsoft.com/office/drawing/2014/main" id="{E9B4EEB4-F923-2A4E-9536-D48D966EA44D}"/>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0" name="Freeform 302">
                  <a:extLst>
                    <a:ext uri="{FF2B5EF4-FFF2-40B4-BE49-F238E27FC236}">
                      <a16:creationId xmlns:a16="http://schemas.microsoft.com/office/drawing/2014/main" id="{E47DBE2A-23DA-D846-B2DB-82895905C15E}"/>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1" name="Freeform 303">
                  <a:extLst>
                    <a:ext uri="{FF2B5EF4-FFF2-40B4-BE49-F238E27FC236}">
                      <a16:creationId xmlns:a16="http://schemas.microsoft.com/office/drawing/2014/main" id="{3A731973-BB36-7843-B680-5EBB2978D9C4}"/>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2" name="Freeform 304">
                  <a:extLst>
                    <a:ext uri="{FF2B5EF4-FFF2-40B4-BE49-F238E27FC236}">
                      <a16:creationId xmlns:a16="http://schemas.microsoft.com/office/drawing/2014/main" id="{9EF7632A-6283-D54F-B34B-834271796CF9}"/>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3" name="Freeform 305">
                  <a:extLst>
                    <a:ext uri="{FF2B5EF4-FFF2-40B4-BE49-F238E27FC236}">
                      <a16:creationId xmlns:a16="http://schemas.microsoft.com/office/drawing/2014/main" id="{B8D0051A-C66A-6942-A297-624FFCB9A57A}"/>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4" name="Freeform 306">
                  <a:extLst>
                    <a:ext uri="{FF2B5EF4-FFF2-40B4-BE49-F238E27FC236}">
                      <a16:creationId xmlns:a16="http://schemas.microsoft.com/office/drawing/2014/main" id="{5E1DC75A-F5FE-2648-AD39-8FF01BD8EDE8}"/>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5" name="Freeform 307">
                  <a:extLst>
                    <a:ext uri="{FF2B5EF4-FFF2-40B4-BE49-F238E27FC236}">
                      <a16:creationId xmlns:a16="http://schemas.microsoft.com/office/drawing/2014/main" id="{25B80EBA-2927-D94D-BA7D-894CF9A55BAD}"/>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6" name="Freeform 308">
                  <a:extLst>
                    <a:ext uri="{FF2B5EF4-FFF2-40B4-BE49-F238E27FC236}">
                      <a16:creationId xmlns:a16="http://schemas.microsoft.com/office/drawing/2014/main" id="{622D7DC6-5ED4-4747-8D12-22A34723128C}"/>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7" name="Freeform 309">
                  <a:extLst>
                    <a:ext uri="{FF2B5EF4-FFF2-40B4-BE49-F238E27FC236}">
                      <a16:creationId xmlns:a16="http://schemas.microsoft.com/office/drawing/2014/main" id="{3AF5842C-F943-504E-ADBB-58BBB8716972}"/>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8" name="Freeform 310">
                  <a:extLst>
                    <a:ext uri="{FF2B5EF4-FFF2-40B4-BE49-F238E27FC236}">
                      <a16:creationId xmlns:a16="http://schemas.microsoft.com/office/drawing/2014/main" id="{53DDE022-7494-3541-8C43-F3594A64BB93}"/>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9" name="Freeform 311">
                  <a:extLst>
                    <a:ext uri="{FF2B5EF4-FFF2-40B4-BE49-F238E27FC236}">
                      <a16:creationId xmlns:a16="http://schemas.microsoft.com/office/drawing/2014/main" id="{7ABD5E4D-AA64-1E42-8C3F-BF7771319CA1}"/>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0" name="Freeform 312">
                  <a:extLst>
                    <a:ext uri="{FF2B5EF4-FFF2-40B4-BE49-F238E27FC236}">
                      <a16:creationId xmlns:a16="http://schemas.microsoft.com/office/drawing/2014/main" id="{864A3D8F-2933-8542-B308-B4437B50D2C7}"/>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1" name="Freeform 313">
                  <a:extLst>
                    <a:ext uri="{FF2B5EF4-FFF2-40B4-BE49-F238E27FC236}">
                      <a16:creationId xmlns:a16="http://schemas.microsoft.com/office/drawing/2014/main" id="{773F905B-E648-694B-9189-9FFB94C850F5}"/>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2" name="Freeform 314">
                  <a:extLst>
                    <a:ext uri="{FF2B5EF4-FFF2-40B4-BE49-F238E27FC236}">
                      <a16:creationId xmlns:a16="http://schemas.microsoft.com/office/drawing/2014/main" id="{4967141C-C67D-CF42-BA2A-6CF6D2E914E4}"/>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3" name="Freeform 315">
                  <a:extLst>
                    <a:ext uri="{FF2B5EF4-FFF2-40B4-BE49-F238E27FC236}">
                      <a16:creationId xmlns:a16="http://schemas.microsoft.com/office/drawing/2014/main" id="{587921F0-2F46-DB49-9860-99A2C9CA2033}"/>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4" name="Freeform 316">
                  <a:extLst>
                    <a:ext uri="{FF2B5EF4-FFF2-40B4-BE49-F238E27FC236}">
                      <a16:creationId xmlns:a16="http://schemas.microsoft.com/office/drawing/2014/main" id="{E2B03427-B06F-EF4F-94BF-1E6E72569047}"/>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5" name="Freeform 317">
                  <a:extLst>
                    <a:ext uri="{FF2B5EF4-FFF2-40B4-BE49-F238E27FC236}">
                      <a16:creationId xmlns:a16="http://schemas.microsoft.com/office/drawing/2014/main" id="{C046D651-92D2-EC40-BF16-EE9FFF64F81C}"/>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6" name="Freeform 318">
                  <a:extLst>
                    <a:ext uri="{FF2B5EF4-FFF2-40B4-BE49-F238E27FC236}">
                      <a16:creationId xmlns:a16="http://schemas.microsoft.com/office/drawing/2014/main" id="{F8AD8FD8-369B-434E-868D-FE923CA8695A}"/>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7" name="Freeform 319">
                  <a:extLst>
                    <a:ext uri="{FF2B5EF4-FFF2-40B4-BE49-F238E27FC236}">
                      <a16:creationId xmlns:a16="http://schemas.microsoft.com/office/drawing/2014/main" id="{E6F4F58E-4C8B-4D46-9C58-7CF6E281FA02}"/>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8" name="Freeform 320">
                  <a:extLst>
                    <a:ext uri="{FF2B5EF4-FFF2-40B4-BE49-F238E27FC236}">
                      <a16:creationId xmlns:a16="http://schemas.microsoft.com/office/drawing/2014/main" id="{09083A6D-F77B-AC45-944C-8B7CF709FF7A}"/>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9" name="Freeform 321">
                  <a:extLst>
                    <a:ext uri="{FF2B5EF4-FFF2-40B4-BE49-F238E27FC236}">
                      <a16:creationId xmlns:a16="http://schemas.microsoft.com/office/drawing/2014/main" id="{D6238A66-264A-5040-B56D-9E4B84560C6C}"/>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0" name="Freeform 322">
                  <a:extLst>
                    <a:ext uri="{FF2B5EF4-FFF2-40B4-BE49-F238E27FC236}">
                      <a16:creationId xmlns:a16="http://schemas.microsoft.com/office/drawing/2014/main" id="{4F7267F2-B3E9-FD47-B571-C2E352E0B631}"/>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1" name="Freeform 323">
                  <a:extLst>
                    <a:ext uri="{FF2B5EF4-FFF2-40B4-BE49-F238E27FC236}">
                      <a16:creationId xmlns:a16="http://schemas.microsoft.com/office/drawing/2014/main" id="{B7D801A8-64C0-374D-98E1-93549EAD9D40}"/>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2" name="Freeform 324">
                  <a:extLst>
                    <a:ext uri="{FF2B5EF4-FFF2-40B4-BE49-F238E27FC236}">
                      <a16:creationId xmlns:a16="http://schemas.microsoft.com/office/drawing/2014/main" id="{4B4AD28D-EE99-6245-A751-C77BF9973D7C}"/>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3" name="Freeform 325">
                  <a:extLst>
                    <a:ext uri="{FF2B5EF4-FFF2-40B4-BE49-F238E27FC236}">
                      <a16:creationId xmlns:a16="http://schemas.microsoft.com/office/drawing/2014/main" id="{1D74E597-E769-3341-9E50-929BCDDE685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4" name="Freeform 326">
                  <a:extLst>
                    <a:ext uri="{FF2B5EF4-FFF2-40B4-BE49-F238E27FC236}">
                      <a16:creationId xmlns:a16="http://schemas.microsoft.com/office/drawing/2014/main" id="{554BEB39-566B-1648-897C-6880807EB2A2}"/>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5" name="Freeform 327">
                  <a:extLst>
                    <a:ext uri="{FF2B5EF4-FFF2-40B4-BE49-F238E27FC236}">
                      <a16:creationId xmlns:a16="http://schemas.microsoft.com/office/drawing/2014/main" id="{8415FCA6-EBA8-0B42-9EA5-B7687AEA0D8D}"/>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6" name="Freeform 328">
                  <a:extLst>
                    <a:ext uri="{FF2B5EF4-FFF2-40B4-BE49-F238E27FC236}">
                      <a16:creationId xmlns:a16="http://schemas.microsoft.com/office/drawing/2014/main" id="{60BBB960-F2E5-EE48-9848-023F79A02710}"/>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7" name="Freeform 329">
                  <a:extLst>
                    <a:ext uri="{FF2B5EF4-FFF2-40B4-BE49-F238E27FC236}">
                      <a16:creationId xmlns:a16="http://schemas.microsoft.com/office/drawing/2014/main" id="{6E2254C6-1AAA-F246-B1E6-366F162E3D1A}"/>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8" name="Freeform 330">
                  <a:extLst>
                    <a:ext uri="{FF2B5EF4-FFF2-40B4-BE49-F238E27FC236}">
                      <a16:creationId xmlns:a16="http://schemas.microsoft.com/office/drawing/2014/main" id="{009BBC04-3B4A-864F-B7AE-D5E07592C7FF}"/>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9" name="Freeform 331">
                  <a:extLst>
                    <a:ext uri="{FF2B5EF4-FFF2-40B4-BE49-F238E27FC236}">
                      <a16:creationId xmlns:a16="http://schemas.microsoft.com/office/drawing/2014/main" id="{F3050B2D-9FC1-614B-A056-0B6533A594AE}"/>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0" name="Freeform 332">
                  <a:extLst>
                    <a:ext uri="{FF2B5EF4-FFF2-40B4-BE49-F238E27FC236}">
                      <a16:creationId xmlns:a16="http://schemas.microsoft.com/office/drawing/2014/main" id="{609BF618-12FC-494C-A17B-6428B242BE8F}"/>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1" name="Freeform 333">
                  <a:extLst>
                    <a:ext uri="{FF2B5EF4-FFF2-40B4-BE49-F238E27FC236}">
                      <a16:creationId xmlns:a16="http://schemas.microsoft.com/office/drawing/2014/main" id="{F9CFE679-D14A-2D41-92A4-8CF72878F8D2}"/>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2" name="Freeform 334">
                  <a:extLst>
                    <a:ext uri="{FF2B5EF4-FFF2-40B4-BE49-F238E27FC236}">
                      <a16:creationId xmlns:a16="http://schemas.microsoft.com/office/drawing/2014/main" id="{0AC3E7B5-F1FF-A54F-AB92-34AE6DEA078B}"/>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3" name="Freeform 335">
                  <a:extLst>
                    <a:ext uri="{FF2B5EF4-FFF2-40B4-BE49-F238E27FC236}">
                      <a16:creationId xmlns:a16="http://schemas.microsoft.com/office/drawing/2014/main" id="{F4152BE0-8D34-7C4E-B6E7-D64098BEC28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4" name="Freeform 336">
                  <a:extLst>
                    <a:ext uri="{FF2B5EF4-FFF2-40B4-BE49-F238E27FC236}">
                      <a16:creationId xmlns:a16="http://schemas.microsoft.com/office/drawing/2014/main" id="{0537BE92-9096-524D-922A-B8B034623892}"/>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5" name="Freeform 337">
                  <a:extLst>
                    <a:ext uri="{FF2B5EF4-FFF2-40B4-BE49-F238E27FC236}">
                      <a16:creationId xmlns:a16="http://schemas.microsoft.com/office/drawing/2014/main" id="{C5321704-FAAE-6745-BA1C-8E8F7D7A6FA2}"/>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6" name="Freeform 338">
                  <a:extLst>
                    <a:ext uri="{FF2B5EF4-FFF2-40B4-BE49-F238E27FC236}">
                      <a16:creationId xmlns:a16="http://schemas.microsoft.com/office/drawing/2014/main" id="{2130AD7B-B0E1-E146-BDB0-BF922BB59A5C}"/>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7" name="Freeform 339">
                  <a:extLst>
                    <a:ext uri="{FF2B5EF4-FFF2-40B4-BE49-F238E27FC236}">
                      <a16:creationId xmlns:a16="http://schemas.microsoft.com/office/drawing/2014/main" id="{8786D294-9756-104E-9020-2A06D068FC4F}"/>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8" name="Freeform 340">
                  <a:extLst>
                    <a:ext uri="{FF2B5EF4-FFF2-40B4-BE49-F238E27FC236}">
                      <a16:creationId xmlns:a16="http://schemas.microsoft.com/office/drawing/2014/main" id="{0CC5AF1A-8652-E841-8E44-27DCF251DEFE}"/>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9" name="Freeform 341">
                  <a:extLst>
                    <a:ext uri="{FF2B5EF4-FFF2-40B4-BE49-F238E27FC236}">
                      <a16:creationId xmlns:a16="http://schemas.microsoft.com/office/drawing/2014/main" id="{C9C9C537-5755-4040-AC1A-2DE02446B434}"/>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0" name="Freeform 342">
                  <a:extLst>
                    <a:ext uri="{FF2B5EF4-FFF2-40B4-BE49-F238E27FC236}">
                      <a16:creationId xmlns:a16="http://schemas.microsoft.com/office/drawing/2014/main" id="{59AE7C82-A655-8D44-AA51-4CCF8721303A}"/>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1" name="Freeform 343">
                  <a:extLst>
                    <a:ext uri="{FF2B5EF4-FFF2-40B4-BE49-F238E27FC236}">
                      <a16:creationId xmlns:a16="http://schemas.microsoft.com/office/drawing/2014/main" id="{3CA4806F-E9C9-4F48-ACA6-E9AD18ABBDA8}"/>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2" name="Freeform 344">
                  <a:extLst>
                    <a:ext uri="{FF2B5EF4-FFF2-40B4-BE49-F238E27FC236}">
                      <a16:creationId xmlns:a16="http://schemas.microsoft.com/office/drawing/2014/main" id="{007B4E17-1A0B-1348-BC6D-D72F6C596A70}"/>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3" name="Freeform 345">
                  <a:extLst>
                    <a:ext uri="{FF2B5EF4-FFF2-40B4-BE49-F238E27FC236}">
                      <a16:creationId xmlns:a16="http://schemas.microsoft.com/office/drawing/2014/main" id="{62A3AD1B-22D4-9841-9C8C-E5163956C6BF}"/>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4" name="Freeform 346">
                  <a:extLst>
                    <a:ext uri="{FF2B5EF4-FFF2-40B4-BE49-F238E27FC236}">
                      <a16:creationId xmlns:a16="http://schemas.microsoft.com/office/drawing/2014/main" id="{1D3181AD-D56A-784E-99CB-A2DC78F01629}"/>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5" name="Freeform 347">
                  <a:extLst>
                    <a:ext uri="{FF2B5EF4-FFF2-40B4-BE49-F238E27FC236}">
                      <a16:creationId xmlns:a16="http://schemas.microsoft.com/office/drawing/2014/main" id="{F240B412-AD2F-1440-94EF-7FF5DB3D4115}"/>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6" name="Freeform 348">
                  <a:extLst>
                    <a:ext uri="{FF2B5EF4-FFF2-40B4-BE49-F238E27FC236}">
                      <a16:creationId xmlns:a16="http://schemas.microsoft.com/office/drawing/2014/main" id="{AB284FB4-D6F3-2D47-BCDF-4FC4F9AB0621}"/>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7" name="Freeform 349">
                  <a:extLst>
                    <a:ext uri="{FF2B5EF4-FFF2-40B4-BE49-F238E27FC236}">
                      <a16:creationId xmlns:a16="http://schemas.microsoft.com/office/drawing/2014/main" id="{299CB8D3-739D-7047-8EAF-AFF97C98B0E4}"/>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8" name="Freeform 350">
                  <a:extLst>
                    <a:ext uri="{FF2B5EF4-FFF2-40B4-BE49-F238E27FC236}">
                      <a16:creationId xmlns:a16="http://schemas.microsoft.com/office/drawing/2014/main" id="{0DEC194C-E825-2D48-A28B-803E756B4633}"/>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9" name="Freeform 351">
                  <a:extLst>
                    <a:ext uri="{FF2B5EF4-FFF2-40B4-BE49-F238E27FC236}">
                      <a16:creationId xmlns:a16="http://schemas.microsoft.com/office/drawing/2014/main" id="{AED9D08E-97B1-1046-8A64-5F8BF68B009D}"/>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0" name="Freeform 352">
                  <a:extLst>
                    <a:ext uri="{FF2B5EF4-FFF2-40B4-BE49-F238E27FC236}">
                      <a16:creationId xmlns:a16="http://schemas.microsoft.com/office/drawing/2014/main" id="{322114CA-70D4-4B45-BCFA-EA5738B8C431}"/>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1" name="Freeform 353">
                  <a:extLst>
                    <a:ext uri="{FF2B5EF4-FFF2-40B4-BE49-F238E27FC236}">
                      <a16:creationId xmlns:a16="http://schemas.microsoft.com/office/drawing/2014/main" id="{C3B07979-E5F3-1340-B54A-7C0754D97AFC}"/>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2" name="Freeform 354">
                  <a:extLst>
                    <a:ext uri="{FF2B5EF4-FFF2-40B4-BE49-F238E27FC236}">
                      <a16:creationId xmlns:a16="http://schemas.microsoft.com/office/drawing/2014/main" id="{F0C81B9D-4D84-BC47-B08A-A4599550272B}"/>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3" name="Freeform 355">
                  <a:extLst>
                    <a:ext uri="{FF2B5EF4-FFF2-40B4-BE49-F238E27FC236}">
                      <a16:creationId xmlns:a16="http://schemas.microsoft.com/office/drawing/2014/main" id="{205C59BB-3E63-4748-9480-BF4DE7B88A64}"/>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4" name="Freeform 356">
                  <a:extLst>
                    <a:ext uri="{FF2B5EF4-FFF2-40B4-BE49-F238E27FC236}">
                      <a16:creationId xmlns:a16="http://schemas.microsoft.com/office/drawing/2014/main" id="{D3BE9E0C-B770-1342-A17E-B3435A9FBCE3}"/>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5" name="Freeform 357">
                  <a:extLst>
                    <a:ext uri="{FF2B5EF4-FFF2-40B4-BE49-F238E27FC236}">
                      <a16:creationId xmlns:a16="http://schemas.microsoft.com/office/drawing/2014/main" id="{FDF7AF54-7B7F-5841-87B9-CD2929464F5A}"/>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6" name="Freeform 358">
                  <a:extLst>
                    <a:ext uri="{FF2B5EF4-FFF2-40B4-BE49-F238E27FC236}">
                      <a16:creationId xmlns:a16="http://schemas.microsoft.com/office/drawing/2014/main" id="{ECEDCC28-B762-D841-AC15-CBA81601842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7" name="Freeform 359">
                  <a:extLst>
                    <a:ext uri="{FF2B5EF4-FFF2-40B4-BE49-F238E27FC236}">
                      <a16:creationId xmlns:a16="http://schemas.microsoft.com/office/drawing/2014/main" id="{38F85A15-93A4-5349-A6C1-1CD662DFB0F4}"/>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8" name="Freeform 360">
                  <a:extLst>
                    <a:ext uri="{FF2B5EF4-FFF2-40B4-BE49-F238E27FC236}">
                      <a16:creationId xmlns:a16="http://schemas.microsoft.com/office/drawing/2014/main" id="{CA2CD99E-D7E7-274F-8ECF-AECAB1C5ACD9}"/>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9" name="Freeform 361">
                  <a:extLst>
                    <a:ext uri="{FF2B5EF4-FFF2-40B4-BE49-F238E27FC236}">
                      <a16:creationId xmlns:a16="http://schemas.microsoft.com/office/drawing/2014/main" id="{E749F5F4-2146-894E-B684-61DAE356E5EB}"/>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0" name="Freeform 362">
                  <a:extLst>
                    <a:ext uri="{FF2B5EF4-FFF2-40B4-BE49-F238E27FC236}">
                      <a16:creationId xmlns:a16="http://schemas.microsoft.com/office/drawing/2014/main" id="{F0633D25-9207-934C-901A-38790D420BD6}"/>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1" name="Freeform 363">
                  <a:extLst>
                    <a:ext uri="{FF2B5EF4-FFF2-40B4-BE49-F238E27FC236}">
                      <a16:creationId xmlns:a16="http://schemas.microsoft.com/office/drawing/2014/main" id="{1F5A1DFE-B4E0-2F4F-AED4-3CE2878D3C82}"/>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2" name="Freeform 364">
                  <a:extLst>
                    <a:ext uri="{FF2B5EF4-FFF2-40B4-BE49-F238E27FC236}">
                      <a16:creationId xmlns:a16="http://schemas.microsoft.com/office/drawing/2014/main" id="{DA11C3FD-B736-E64E-90C0-87465B6E4AF4}"/>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3" name="Freeform 365">
                  <a:extLst>
                    <a:ext uri="{FF2B5EF4-FFF2-40B4-BE49-F238E27FC236}">
                      <a16:creationId xmlns:a16="http://schemas.microsoft.com/office/drawing/2014/main" id="{EEDA2845-E14F-6E43-9F17-DEAFC127AC58}"/>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4" name="Freeform 366">
                  <a:extLst>
                    <a:ext uri="{FF2B5EF4-FFF2-40B4-BE49-F238E27FC236}">
                      <a16:creationId xmlns:a16="http://schemas.microsoft.com/office/drawing/2014/main" id="{4A743DCA-5AA4-1C42-B871-E2D0A0C81175}"/>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5" name="Freeform 367">
                  <a:extLst>
                    <a:ext uri="{FF2B5EF4-FFF2-40B4-BE49-F238E27FC236}">
                      <a16:creationId xmlns:a16="http://schemas.microsoft.com/office/drawing/2014/main" id="{6EFB5FCE-AEA5-C04C-A694-C5521D41C927}"/>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6" name="Freeform 368">
                  <a:extLst>
                    <a:ext uri="{FF2B5EF4-FFF2-40B4-BE49-F238E27FC236}">
                      <a16:creationId xmlns:a16="http://schemas.microsoft.com/office/drawing/2014/main" id="{3B47BB11-3383-8441-A53D-4B8F2CD91F24}"/>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7" name="Freeform 369">
                  <a:extLst>
                    <a:ext uri="{FF2B5EF4-FFF2-40B4-BE49-F238E27FC236}">
                      <a16:creationId xmlns:a16="http://schemas.microsoft.com/office/drawing/2014/main" id="{E769CA6E-C451-2B4D-8514-60AD8827C9AC}"/>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8" name="Freeform 370">
                  <a:extLst>
                    <a:ext uri="{FF2B5EF4-FFF2-40B4-BE49-F238E27FC236}">
                      <a16:creationId xmlns:a16="http://schemas.microsoft.com/office/drawing/2014/main" id="{46C4A317-AB2D-6F45-BE05-26BCF8A07390}"/>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9" name="Freeform 371">
                  <a:extLst>
                    <a:ext uri="{FF2B5EF4-FFF2-40B4-BE49-F238E27FC236}">
                      <a16:creationId xmlns:a16="http://schemas.microsoft.com/office/drawing/2014/main" id="{1CE36824-690E-D44B-BFF5-683532C48760}"/>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0" name="Freeform 372">
                  <a:extLst>
                    <a:ext uri="{FF2B5EF4-FFF2-40B4-BE49-F238E27FC236}">
                      <a16:creationId xmlns:a16="http://schemas.microsoft.com/office/drawing/2014/main" id="{7D7C3513-8E26-6D45-887D-13B8FA223636}"/>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1" name="Freeform 373">
                  <a:extLst>
                    <a:ext uri="{FF2B5EF4-FFF2-40B4-BE49-F238E27FC236}">
                      <a16:creationId xmlns:a16="http://schemas.microsoft.com/office/drawing/2014/main" id="{DE3B1C88-6A3D-F84C-B226-511471AB207B}"/>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2" name="Freeform 374">
                  <a:extLst>
                    <a:ext uri="{FF2B5EF4-FFF2-40B4-BE49-F238E27FC236}">
                      <a16:creationId xmlns:a16="http://schemas.microsoft.com/office/drawing/2014/main" id="{00C80AF6-5A02-A144-AC8C-D73B23CC0C22}"/>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3" name="Freeform 375">
                  <a:extLst>
                    <a:ext uri="{FF2B5EF4-FFF2-40B4-BE49-F238E27FC236}">
                      <a16:creationId xmlns:a16="http://schemas.microsoft.com/office/drawing/2014/main" id="{B72F5978-F919-CC40-9ADC-0CE0595B8733}"/>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4" name="Freeform 376">
                  <a:extLst>
                    <a:ext uri="{FF2B5EF4-FFF2-40B4-BE49-F238E27FC236}">
                      <a16:creationId xmlns:a16="http://schemas.microsoft.com/office/drawing/2014/main" id="{E7C9E902-98AC-064F-99F5-F51963E21799}"/>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5" name="Freeform 377">
                  <a:extLst>
                    <a:ext uri="{FF2B5EF4-FFF2-40B4-BE49-F238E27FC236}">
                      <a16:creationId xmlns:a16="http://schemas.microsoft.com/office/drawing/2014/main" id="{C60BF4D5-DA40-6749-BDE4-247DDDDBDF11}"/>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6" name="Freeform 378">
                  <a:extLst>
                    <a:ext uri="{FF2B5EF4-FFF2-40B4-BE49-F238E27FC236}">
                      <a16:creationId xmlns:a16="http://schemas.microsoft.com/office/drawing/2014/main" id="{AAD9F694-48F5-D649-95A5-8C9C497845E4}"/>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7" name="Freeform 379">
                  <a:extLst>
                    <a:ext uri="{FF2B5EF4-FFF2-40B4-BE49-F238E27FC236}">
                      <a16:creationId xmlns:a16="http://schemas.microsoft.com/office/drawing/2014/main" id="{CC21C345-1DCF-D94A-A963-55FFDA70F976}"/>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8" name="Freeform 380">
                  <a:extLst>
                    <a:ext uri="{FF2B5EF4-FFF2-40B4-BE49-F238E27FC236}">
                      <a16:creationId xmlns:a16="http://schemas.microsoft.com/office/drawing/2014/main" id="{65D8B6C0-9ED8-EC41-B634-224AA5EE526A}"/>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9" name="Freeform 381">
                  <a:extLst>
                    <a:ext uri="{FF2B5EF4-FFF2-40B4-BE49-F238E27FC236}">
                      <a16:creationId xmlns:a16="http://schemas.microsoft.com/office/drawing/2014/main" id="{FD02F86C-08BF-1741-B727-2D498576462C}"/>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0" name="Freeform 382">
                  <a:extLst>
                    <a:ext uri="{FF2B5EF4-FFF2-40B4-BE49-F238E27FC236}">
                      <a16:creationId xmlns:a16="http://schemas.microsoft.com/office/drawing/2014/main" id="{8CFAF72A-70F6-864D-8237-F1BC95D1CA7E}"/>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1" name="Freeform 383">
                  <a:extLst>
                    <a:ext uri="{FF2B5EF4-FFF2-40B4-BE49-F238E27FC236}">
                      <a16:creationId xmlns:a16="http://schemas.microsoft.com/office/drawing/2014/main" id="{8FF2EA7C-1369-C048-AA92-EA7BD51983C7}"/>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2" name="Freeform 384">
                  <a:extLst>
                    <a:ext uri="{FF2B5EF4-FFF2-40B4-BE49-F238E27FC236}">
                      <a16:creationId xmlns:a16="http://schemas.microsoft.com/office/drawing/2014/main" id="{F07C41AF-EC8F-1441-B65E-56D07C95BCDF}"/>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3" name="Freeform 385">
                  <a:extLst>
                    <a:ext uri="{FF2B5EF4-FFF2-40B4-BE49-F238E27FC236}">
                      <a16:creationId xmlns:a16="http://schemas.microsoft.com/office/drawing/2014/main" id="{E38B1D3C-6A70-DA42-890A-DAEBB3FD26BB}"/>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4" name="Freeform 386">
                  <a:extLst>
                    <a:ext uri="{FF2B5EF4-FFF2-40B4-BE49-F238E27FC236}">
                      <a16:creationId xmlns:a16="http://schemas.microsoft.com/office/drawing/2014/main" id="{97B24661-D7D9-AC41-862B-75B0F88DBF44}"/>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5" name="Freeform 387">
                  <a:extLst>
                    <a:ext uri="{FF2B5EF4-FFF2-40B4-BE49-F238E27FC236}">
                      <a16:creationId xmlns:a16="http://schemas.microsoft.com/office/drawing/2014/main" id="{99AC559A-2B6E-7846-96F8-41D3C5F51A69}"/>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6" name="Freeform 388">
                  <a:extLst>
                    <a:ext uri="{FF2B5EF4-FFF2-40B4-BE49-F238E27FC236}">
                      <a16:creationId xmlns:a16="http://schemas.microsoft.com/office/drawing/2014/main" id="{1086854E-380B-EA4E-B93C-104D1E56DD52}"/>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7" name="Freeform 389">
                  <a:extLst>
                    <a:ext uri="{FF2B5EF4-FFF2-40B4-BE49-F238E27FC236}">
                      <a16:creationId xmlns:a16="http://schemas.microsoft.com/office/drawing/2014/main" id="{16415B2C-CD2F-9D48-98A5-47A5FE823B33}"/>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8" name="Freeform 390">
                  <a:extLst>
                    <a:ext uri="{FF2B5EF4-FFF2-40B4-BE49-F238E27FC236}">
                      <a16:creationId xmlns:a16="http://schemas.microsoft.com/office/drawing/2014/main" id="{E3F42DCC-462F-7D46-AF2A-EF60991032F9}"/>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9" name="Freeform 391">
                  <a:extLst>
                    <a:ext uri="{FF2B5EF4-FFF2-40B4-BE49-F238E27FC236}">
                      <a16:creationId xmlns:a16="http://schemas.microsoft.com/office/drawing/2014/main" id="{D77ED0D6-97E4-524D-B6AB-56E3AB20A58B}"/>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0" name="Freeform 392">
                  <a:extLst>
                    <a:ext uri="{FF2B5EF4-FFF2-40B4-BE49-F238E27FC236}">
                      <a16:creationId xmlns:a16="http://schemas.microsoft.com/office/drawing/2014/main" id="{D3F33E67-E779-374F-90A7-87C2FA009088}"/>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1" name="Freeform 393">
                  <a:extLst>
                    <a:ext uri="{FF2B5EF4-FFF2-40B4-BE49-F238E27FC236}">
                      <a16:creationId xmlns:a16="http://schemas.microsoft.com/office/drawing/2014/main" id="{966E3B42-882E-A74D-B349-EEDA49379595}"/>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2" name="Freeform 394">
                  <a:extLst>
                    <a:ext uri="{FF2B5EF4-FFF2-40B4-BE49-F238E27FC236}">
                      <a16:creationId xmlns:a16="http://schemas.microsoft.com/office/drawing/2014/main" id="{574C6AAF-2906-CD49-9195-0D9EB8E0510F}"/>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3" name="Freeform 395">
                  <a:extLst>
                    <a:ext uri="{FF2B5EF4-FFF2-40B4-BE49-F238E27FC236}">
                      <a16:creationId xmlns:a16="http://schemas.microsoft.com/office/drawing/2014/main" id="{39391547-554F-7548-A9A0-AE802FC5899F}"/>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4" name="Freeform 396">
                  <a:extLst>
                    <a:ext uri="{FF2B5EF4-FFF2-40B4-BE49-F238E27FC236}">
                      <a16:creationId xmlns:a16="http://schemas.microsoft.com/office/drawing/2014/main" id="{3FA3EE93-9651-4942-9B91-D9837659D914}"/>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5" name="Freeform 397">
                  <a:extLst>
                    <a:ext uri="{FF2B5EF4-FFF2-40B4-BE49-F238E27FC236}">
                      <a16:creationId xmlns:a16="http://schemas.microsoft.com/office/drawing/2014/main" id="{05F8384D-5F0D-184D-AB6D-78C79A8B78CA}"/>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6" name="Freeform 398">
                  <a:extLst>
                    <a:ext uri="{FF2B5EF4-FFF2-40B4-BE49-F238E27FC236}">
                      <a16:creationId xmlns:a16="http://schemas.microsoft.com/office/drawing/2014/main" id="{E7B9D483-F9D2-B649-B26C-9916582C4176}"/>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7" name="Freeform 399">
                  <a:extLst>
                    <a:ext uri="{FF2B5EF4-FFF2-40B4-BE49-F238E27FC236}">
                      <a16:creationId xmlns:a16="http://schemas.microsoft.com/office/drawing/2014/main" id="{D322DA68-80BF-7B4A-B6CB-6E38495C7FC6}"/>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8" name="Freeform 400">
                  <a:extLst>
                    <a:ext uri="{FF2B5EF4-FFF2-40B4-BE49-F238E27FC236}">
                      <a16:creationId xmlns:a16="http://schemas.microsoft.com/office/drawing/2014/main" id="{C3B38B0A-CC50-8646-811B-EFF3C5CCA082}"/>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9" name="Freeform 401">
                  <a:extLst>
                    <a:ext uri="{FF2B5EF4-FFF2-40B4-BE49-F238E27FC236}">
                      <a16:creationId xmlns:a16="http://schemas.microsoft.com/office/drawing/2014/main" id="{5E104744-44A1-BA41-AB6F-756B4B40B1B2}"/>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0" name="Freeform 402">
                  <a:extLst>
                    <a:ext uri="{FF2B5EF4-FFF2-40B4-BE49-F238E27FC236}">
                      <a16:creationId xmlns:a16="http://schemas.microsoft.com/office/drawing/2014/main" id="{CFD6B66A-97E3-6449-894C-2DD819228250}"/>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1" name="Freeform 403">
                  <a:extLst>
                    <a:ext uri="{FF2B5EF4-FFF2-40B4-BE49-F238E27FC236}">
                      <a16:creationId xmlns:a16="http://schemas.microsoft.com/office/drawing/2014/main" id="{CA79E1C8-1CE8-F64B-BA88-D89CF2507E79}"/>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2" name="Freeform 404">
                  <a:extLst>
                    <a:ext uri="{FF2B5EF4-FFF2-40B4-BE49-F238E27FC236}">
                      <a16:creationId xmlns:a16="http://schemas.microsoft.com/office/drawing/2014/main" id="{9D3E3A4D-1F9E-7146-BF84-DB6BE629DC3B}"/>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3" name="Freeform 405">
                  <a:extLst>
                    <a:ext uri="{FF2B5EF4-FFF2-40B4-BE49-F238E27FC236}">
                      <a16:creationId xmlns:a16="http://schemas.microsoft.com/office/drawing/2014/main" id="{35D4CD47-59D3-0141-84C2-6910CCD86003}"/>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4" name="Freeform 406">
                  <a:extLst>
                    <a:ext uri="{FF2B5EF4-FFF2-40B4-BE49-F238E27FC236}">
                      <a16:creationId xmlns:a16="http://schemas.microsoft.com/office/drawing/2014/main" id="{58F0038D-C7F0-324C-B431-A5694CF6E079}"/>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5" name="Freeform 407">
                  <a:extLst>
                    <a:ext uri="{FF2B5EF4-FFF2-40B4-BE49-F238E27FC236}">
                      <a16:creationId xmlns:a16="http://schemas.microsoft.com/office/drawing/2014/main" id="{E37E655E-2FF9-A54E-A5BA-9212BE7488A3}"/>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6" name="Freeform 408">
                  <a:extLst>
                    <a:ext uri="{FF2B5EF4-FFF2-40B4-BE49-F238E27FC236}">
                      <a16:creationId xmlns:a16="http://schemas.microsoft.com/office/drawing/2014/main" id="{EB26603F-1424-8649-88FB-B43B32948244}"/>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7" name="Freeform 409">
                  <a:extLst>
                    <a:ext uri="{FF2B5EF4-FFF2-40B4-BE49-F238E27FC236}">
                      <a16:creationId xmlns:a16="http://schemas.microsoft.com/office/drawing/2014/main" id="{5446FEB4-9D52-8A42-BB8C-21C9C7C196E4}"/>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8" name="Freeform 410">
                  <a:extLst>
                    <a:ext uri="{FF2B5EF4-FFF2-40B4-BE49-F238E27FC236}">
                      <a16:creationId xmlns:a16="http://schemas.microsoft.com/office/drawing/2014/main" id="{343B4CDE-E73E-3741-BD93-0646B00D91E8}"/>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9" name="Freeform 411">
                  <a:extLst>
                    <a:ext uri="{FF2B5EF4-FFF2-40B4-BE49-F238E27FC236}">
                      <a16:creationId xmlns:a16="http://schemas.microsoft.com/office/drawing/2014/main" id="{2D72953F-4088-7A40-B33B-38282FBDBD61}"/>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0" name="Freeform 412">
                  <a:extLst>
                    <a:ext uri="{FF2B5EF4-FFF2-40B4-BE49-F238E27FC236}">
                      <a16:creationId xmlns:a16="http://schemas.microsoft.com/office/drawing/2014/main" id="{745BDC1F-8BC0-A442-B6BF-539DD2CF6AEE}"/>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1" name="Freeform 413">
                  <a:extLst>
                    <a:ext uri="{FF2B5EF4-FFF2-40B4-BE49-F238E27FC236}">
                      <a16:creationId xmlns:a16="http://schemas.microsoft.com/office/drawing/2014/main" id="{DB929FA2-77BD-DB4B-90AD-C4C8A78E8229}"/>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2" name="Freeform 414">
                  <a:extLst>
                    <a:ext uri="{FF2B5EF4-FFF2-40B4-BE49-F238E27FC236}">
                      <a16:creationId xmlns:a16="http://schemas.microsoft.com/office/drawing/2014/main" id="{687AB1C0-FE03-CD44-9D6E-1710A9847B56}"/>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3" name="Freeform 415">
                  <a:extLst>
                    <a:ext uri="{FF2B5EF4-FFF2-40B4-BE49-F238E27FC236}">
                      <a16:creationId xmlns:a16="http://schemas.microsoft.com/office/drawing/2014/main" id="{599395B9-7F6E-9D43-B5E0-DBAAD1516DA8}"/>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4" name="Freeform 416">
                  <a:extLst>
                    <a:ext uri="{FF2B5EF4-FFF2-40B4-BE49-F238E27FC236}">
                      <a16:creationId xmlns:a16="http://schemas.microsoft.com/office/drawing/2014/main" id="{99BC71EA-17AD-EA46-9AB5-D00E5C84C0D1}"/>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5" name="Freeform 417">
                  <a:extLst>
                    <a:ext uri="{FF2B5EF4-FFF2-40B4-BE49-F238E27FC236}">
                      <a16:creationId xmlns:a16="http://schemas.microsoft.com/office/drawing/2014/main" id="{6BFCA18B-7ED5-4C44-B2AB-B93708F0E9B5}"/>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6" name="Freeform 418">
                  <a:extLst>
                    <a:ext uri="{FF2B5EF4-FFF2-40B4-BE49-F238E27FC236}">
                      <a16:creationId xmlns:a16="http://schemas.microsoft.com/office/drawing/2014/main" id="{127C983D-2A6F-AF44-94B9-17E26D48FEE4}"/>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7" name="Freeform 419">
                  <a:extLst>
                    <a:ext uri="{FF2B5EF4-FFF2-40B4-BE49-F238E27FC236}">
                      <a16:creationId xmlns:a16="http://schemas.microsoft.com/office/drawing/2014/main" id="{FBC5FEA7-BFA0-B841-9CF8-AB6679CA8ECB}"/>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8" name="Freeform 420">
                  <a:extLst>
                    <a:ext uri="{FF2B5EF4-FFF2-40B4-BE49-F238E27FC236}">
                      <a16:creationId xmlns:a16="http://schemas.microsoft.com/office/drawing/2014/main" id="{30758D01-782C-4A4E-ADF3-D4A1294A5F3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9" name="Freeform 421">
                  <a:extLst>
                    <a:ext uri="{FF2B5EF4-FFF2-40B4-BE49-F238E27FC236}">
                      <a16:creationId xmlns:a16="http://schemas.microsoft.com/office/drawing/2014/main" id="{613AE7C5-3069-6741-8E96-1FB70A6C9212}"/>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0" name="Freeform 422">
                  <a:extLst>
                    <a:ext uri="{FF2B5EF4-FFF2-40B4-BE49-F238E27FC236}">
                      <a16:creationId xmlns:a16="http://schemas.microsoft.com/office/drawing/2014/main" id="{F6F3FD47-EF49-7E4D-9853-B01D720D2987}"/>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1" name="Freeform 423">
                  <a:extLst>
                    <a:ext uri="{FF2B5EF4-FFF2-40B4-BE49-F238E27FC236}">
                      <a16:creationId xmlns:a16="http://schemas.microsoft.com/office/drawing/2014/main" id="{2DFE4EDB-27BC-B840-A22F-AC3629D591AC}"/>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2" name="Freeform 424">
                  <a:extLst>
                    <a:ext uri="{FF2B5EF4-FFF2-40B4-BE49-F238E27FC236}">
                      <a16:creationId xmlns:a16="http://schemas.microsoft.com/office/drawing/2014/main" id="{60362042-DD09-BA46-B7FD-FF75401986ED}"/>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3" name="Freeform 425">
                  <a:extLst>
                    <a:ext uri="{FF2B5EF4-FFF2-40B4-BE49-F238E27FC236}">
                      <a16:creationId xmlns:a16="http://schemas.microsoft.com/office/drawing/2014/main" id="{3AAB904A-E2DC-3245-9701-E8AE79A853A3}"/>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074" name="Freeform 426">
                <a:extLst>
                  <a:ext uri="{FF2B5EF4-FFF2-40B4-BE49-F238E27FC236}">
                    <a16:creationId xmlns:a16="http://schemas.microsoft.com/office/drawing/2014/main" id="{E53BA436-3753-2B46-8159-2731916528D0}"/>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5" name="Freeform 427">
                <a:extLst>
                  <a:ext uri="{FF2B5EF4-FFF2-40B4-BE49-F238E27FC236}">
                    <a16:creationId xmlns:a16="http://schemas.microsoft.com/office/drawing/2014/main" id="{3F1F027C-F461-6B48-B36A-FEC3194759E0}"/>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6" name="Freeform 428">
                <a:extLst>
                  <a:ext uri="{FF2B5EF4-FFF2-40B4-BE49-F238E27FC236}">
                    <a16:creationId xmlns:a16="http://schemas.microsoft.com/office/drawing/2014/main" id="{5515AF4A-59E1-334A-B08B-9A2E3ADFA843}"/>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7" name="Freeform 429">
                <a:extLst>
                  <a:ext uri="{FF2B5EF4-FFF2-40B4-BE49-F238E27FC236}">
                    <a16:creationId xmlns:a16="http://schemas.microsoft.com/office/drawing/2014/main" id="{56ECE8D0-9CB5-4841-A434-BC57584EAC94}"/>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8" name="Freeform 430">
                <a:extLst>
                  <a:ext uri="{FF2B5EF4-FFF2-40B4-BE49-F238E27FC236}">
                    <a16:creationId xmlns:a16="http://schemas.microsoft.com/office/drawing/2014/main" id="{7E14D877-1E23-D34B-899D-BA6D911AB932}"/>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9" name="Freeform 431">
                <a:extLst>
                  <a:ext uri="{FF2B5EF4-FFF2-40B4-BE49-F238E27FC236}">
                    <a16:creationId xmlns:a16="http://schemas.microsoft.com/office/drawing/2014/main" id="{311A2841-E859-EE4D-A8D0-FC8DD701132E}"/>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0" name="Freeform 432">
                <a:extLst>
                  <a:ext uri="{FF2B5EF4-FFF2-40B4-BE49-F238E27FC236}">
                    <a16:creationId xmlns:a16="http://schemas.microsoft.com/office/drawing/2014/main" id="{5DF920BE-4613-F64F-8DA4-4B871DF56083}"/>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1" name="Freeform 433">
                <a:extLst>
                  <a:ext uri="{FF2B5EF4-FFF2-40B4-BE49-F238E27FC236}">
                    <a16:creationId xmlns:a16="http://schemas.microsoft.com/office/drawing/2014/main" id="{74329A49-DC29-8E45-B378-3BCEAB6BD6B7}"/>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2" name="Freeform 434">
                <a:extLst>
                  <a:ext uri="{FF2B5EF4-FFF2-40B4-BE49-F238E27FC236}">
                    <a16:creationId xmlns:a16="http://schemas.microsoft.com/office/drawing/2014/main" id="{0FFC3FF0-BDFA-CA40-BBC0-E68D4EC9DB67}"/>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3" name="Freeform 435">
                <a:extLst>
                  <a:ext uri="{FF2B5EF4-FFF2-40B4-BE49-F238E27FC236}">
                    <a16:creationId xmlns:a16="http://schemas.microsoft.com/office/drawing/2014/main" id="{1E9DC715-2527-964B-A352-B41DBD4C2C2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4" name="Freeform 436">
                <a:extLst>
                  <a:ext uri="{FF2B5EF4-FFF2-40B4-BE49-F238E27FC236}">
                    <a16:creationId xmlns:a16="http://schemas.microsoft.com/office/drawing/2014/main" id="{AA53E64D-B783-A047-8C16-F395AE15EE6E}"/>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5" name="Freeform 437">
                <a:extLst>
                  <a:ext uri="{FF2B5EF4-FFF2-40B4-BE49-F238E27FC236}">
                    <a16:creationId xmlns:a16="http://schemas.microsoft.com/office/drawing/2014/main" id="{7D2A6673-33FB-6E46-88D8-3D934B5B40B5}"/>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6" name="Freeform 438">
                <a:extLst>
                  <a:ext uri="{FF2B5EF4-FFF2-40B4-BE49-F238E27FC236}">
                    <a16:creationId xmlns:a16="http://schemas.microsoft.com/office/drawing/2014/main" id="{4C03A04B-FE36-614A-91FD-D3BB8D9DF4F5}"/>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7" name="Freeform 439">
                <a:extLst>
                  <a:ext uri="{FF2B5EF4-FFF2-40B4-BE49-F238E27FC236}">
                    <a16:creationId xmlns:a16="http://schemas.microsoft.com/office/drawing/2014/main" id="{9DC33458-C233-1E42-A25E-B867B5A5E838}"/>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8" name="Freeform 440">
                <a:extLst>
                  <a:ext uri="{FF2B5EF4-FFF2-40B4-BE49-F238E27FC236}">
                    <a16:creationId xmlns:a16="http://schemas.microsoft.com/office/drawing/2014/main" id="{11FC4CE9-99EC-2049-9EE5-B5C08B750478}"/>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9" name="Freeform 441">
                <a:extLst>
                  <a:ext uri="{FF2B5EF4-FFF2-40B4-BE49-F238E27FC236}">
                    <a16:creationId xmlns:a16="http://schemas.microsoft.com/office/drawing/2014/main" id="{F734C34E-478B-ED47-BBDF-6E37F3A3B870}"/>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90" name="Freeform 442">
                <a:extLst>
                  <a:ext uri="{FF2B5EF4-FFF2-40B4-BE49-F238E27FC236}">
                    <a16:creationId xmlns:a16="http://schemas.microsoft.com/office/drawing/2014/main" id="{C2376B7F-3DCA-7045-B12C-1ADC829E64EE}"/>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3" name="Text Box 485">
              <a:extLst>
                <a:ext uri="{FF2B5EF4-FFF2-40B4-BE49-F238E27FC236}">
                  <a16:creationId xmlns:a16="http://schemas.microsoft.com/office/drawing/2014/main" id="{2DA4CC9A-D589-1340-A6F9-E6710519D9B1}"/>
                </a:ext>
              </a:extLst>
            </p:cNvPr>
            <p:cNvSpPr txBox="1">
              <a:spLocks noChangeArrowheads="1"/>
            </p:cNvSpPr>
            <p:nvPr/>
          </p:nvSpPr>
          <p:spPr bwMode="auto">
            <a:xfrm>
              <a:off x="3124200" y="1676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b</a:t>
              </a:r>
            </a:p>
          </p:txBody>
        </p:sp>
      </p:grpSp>
      <p:grpSp>
        <p:nvGrpSpPr>
          <p:cNvPr id="3" name="Group 2">
            <a:extLst>
              <a:ext uri="{FF2B5EF4-FFF2-40B4-BE49-F238E27FC236}">
                <a16:creationId xmlns:a16="http://schemas.microsoft.com/office/drawing/2014/main" id="{CB69C2A9-D693-2F4E-9324-6ED67AEEF059}"/>
              </a:ext>
            </a:extLst>
          </p:cNvPr>
          <p:cNvGrpSpPr/>
          <p:nvPr/>
        </p:nvGrpSpPr>
        <p:grpSpPr>
          <a:xfrm>
            <a:off x="4632960" y="944880"/>
            <a:ext cx="1446213" cy="1000125"/>
            <a:chOff x="4770120" y="1470660"/>
            <a:chExt cx="1446213" cy="1000125"/>
          </a:xfrm>
        </p:grpSpPr>
        <p:grpSp>
          <p:nvGrpSpPr>
            <p:cNvPr id="447" name="Group 223">
              <a:extLst>
                <a:ext uri="{FF2B5EF4-FFF2-40B4-BE49-F238E27FC236}">
                  <a16:creationId xmlns:a16="http://schemas.microsoft.com/office/drawing/2014/main" id="{627C0118-CA8C-9E49-9533-E46AE20D8567}"/>
                </a:ext>
              </a:extLst>
            </p:cNvPr>
            <p:cNvGrpSpPr>
              <a:grpSpLocks noChangeAspect="1"/>
            </p:cNvGrpSpPr>
            <p:nvPr/>
          </p:nvGrpSpPr>
          <p:grpSpPr bwMode="auto">
            <a:xfrm>
              <a:off x="4770120" y="1470660"/>
              <a:ext cx="1446213" cy="1000125"/>
              <a:chOff x="412" y="998"/>
              <a:chExt cx="911" cy="630"/>
            </a:xfrm>
          </p:grpSpPr>
          <p:sp>
            <p:nvSpPr>
              <p:cNvPr id="448" name="AutoShape 224">
                <a:extLst>
                  <a:ext uri="{FF2B5EF4-FFF2-40B4-BE49-F238E27FC236}">
                    <a16:creationId xmlns:a16="http://schemas.microsoft.com/office/drawing/2014/main" id="{76AEBBFD-BA8A-0143-BD51-3FACD968C69B}"/>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49" name="Group 225">
                <a:extLst>
                  <a:ext uri="{FF2B5EF4-FFF2-40B4-BE49-F238E27FC236}">
                    <a16:creationId xmlns:a16="http://schemas.microsoft.com/office/drawing/2014/main" id="{0B42CDE1-EF4B-594C-A172-178148E38A5C}"/>
                  </a:ext>
                </a:extLst>
              </p:cNvPr>
              <p:cNvGrpSpPr>
                <a:grpSpLocks/>
              </p:cNvGrpSpPr>
              <p:nvPr/>
            </p:nvGrpSpPr>
            <p:grpSpPr bwMode="auto">
              <a:xfrm>
                <a:off x="412" y="998"/>
                <a:ext cx="911" cy="630"/>
                <a:chOff x="412" y="998"/>
                <a:chExt cx="911" cy="630"/>
              </a:xfrm>
            </p:grpSpPr>
            <p:sp>
              <p:nvSpPr>
                <p:cNvPr id="467" name="Freeform 226">
                  <a:extLst>
                    <a:ext uri="{FF2B5EF4-FFF2-40B4-BE49-F238E27FC236}">
                      <a16:creationId xmlns:a16="http://schemas.microsoft.com/office/drawing/2014/main" id="{ECBBF8F0-F55B-EC43-8FF5-BC2EE43B3C9C}"/>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8" name="Freeform 227">
                  <a:extLst>
                    <a:ext uri="{FF2B5EF4-FFF2-40B4-BE49-F238E27FC236}">
                      <a16:creationId xmlns:a16="http://schemas.microsoft.com/office/drawing/2014/main" id="{C98F5105-A22D-304D-9E3E-68BFB8C88854}"/>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9" name="Freeform 228">
                  <a:extLst>
                    <a:ext uri="{FF2B5EF4-FFF2-40B4-BE49-F238E27FC236}">
                      <a16:creationId xmlns:a16="http://schemas.microsoft.com/office/drawing/2014/main" id="{293824AF-7F18-F445-8F53-78FF672AE1F6}"/>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0" name="Freeform 229">
                  <a:extLst>
                    <a:ext uri="{FF2B5EF4-FFF2-40B4-BE49-F238E27FC236}">
                      <a16:creationId xmlns:a16="http://schemas.microsoft.com/office/drawing/2014/main" id="{43027DED-F4A0-1A4E-9E79-CBB843CF1088}"/>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1" name="Freeform 230">
                  <a:extLst>
                    <a:ext uri="{FF2B5EF4-FFF2-40B4-BE49-F238E27FC236}">
                      <a16:creationId xmlns:a16="http://schemas.microsoft.com/office/drawing/2014/main" id="{2C856551-7188-3248-BFA4-71D65337BAC9}"/>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2" name="Freeform 231">
                  <a:extLst>
                    <a:ext uri="{FF2B5EF4-FFF2-40B4-BE49-F238E27FC236}">
                      <a16:creationId xmlns:a16="http://schemas.microsoft.com/office/drawing/2014/main" id="{968CF987-94DB-9949-8D1E-271BFD7DCD4F}"/>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3" name="Freeform 232">
                  <a:extLst>
                    <a:ext uri="{FF2B5EF4-FFF2-40B4-BE49-F238E27FC236}">
                      <a16:creationId xmlns:a16="http://schemas.microsoft.com/office/drawing/2014/main" id="{CB94FE59-382C-5840-954E-C5E4EF678A76}"/>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4" name="Freeform 233">
                  <a:extLst>
                    <a:ext uri="{FF2B5EF4-FFF2-40B4-BE49-F238E27FC236}">
                      <a16:creationId xmlns:a16="http://schemas.microsoft.com/office/drawing/2014/main" id="{FC2FC978-E986-5D4E-9690-4537DAE80ACF}"/>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5" name="Freeform 234">
                  <a:extLst>
                    <a:ext uri="{FF2B5EF4-FFF2-40B4-BE49-F238E27FC236}">
                      <a16:creationId xmlns:a16="http://schemas.microsoft.com/office/drawing/2014/main" id="{75890539-0DB6-254B-9295-F03857AB5373}"/>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6" name="Freeform 235">
                  <a:extLst>
                    <a:ext uri="{FF2B5EF4-FFF2-40B4-BE49-F238E27FC236}">
                      <a16:creationId xmlns:a16="http://schemas.microsoft.com/office/drawing/2014/main" id="{A11241D4-5826-8F4E-AD18-879B3D263988}"/>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7" name="Freeform 236">
                  <a:extLst>
                    <a:ext uri="{FF2B5EF4-FFF2-40B4-BE49-F238E27FC236}">
                      <a16:creationId xmlns:a16="http://schemas.microsoft.com/office/drawing/2014/main" id="{C0C4C903-45C2-D84A-930D-7EE97CA8D9BB}"/>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8" name="Freeform 237">
                  <a:extLst>
                    <a:ext uri="{FF2B5EF4-FFF2-40B4-BE49-F238E27FC236}">
                      <a16:creationId xmlns:a16="http://schemas.microsoft.com/office/drawing/2014/main" id="{B7D3EEE6-0826-F241-A2A0-9B0CFB106EFF}"/>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9" name="Freeform 238">
                  <a:extLst>
                    <a:ext uri="{FF2B5EF4-FFF2-40B4-BE49-F238E27FC236}">
                      <a16:creationId xmlns:a16="http://schemas.microsoft.com/office/drawing/2014/main" id="{7AE228C3-6C4F-5443-AE86-B654131C7E2B}"/>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0" name="Freeform 239">
                  <a:extLst>
                    <a:ext uri="{FF2B5EF4-FFF2-40B4-BE49-F238E27FC236}">
                      <a16:creationId xmlns:a16="http://schemas.microsoft.com/office/drawing/2014/main" id="{4AD098E8-8A90-FD47-A118-C4F300A55426}"/>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 name="Freeform 240">
                  <a:extLst>
                    <a:ext uri="{FF2B5EF4-FFF2-40B4-BE49-F238E27FC236}">
                      <a16:creationId xmlns:a16="http://schemas.microsoft.com/office/drawing/2014/main" id="{F8B1933A-2854-3047-91CB-FF44298B79DC}"/>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2" name="Freeform 241">
                  <a:extLst>
                    <a:ext uri="{FF2B5EF4-FFF2-40B4-BE49-F238E27FC236}">
                      <a16:creationId xmlns:a16="http://schemas.microsoft.com/office/drawing/2014/main" id="{A3BE0391-8D2B-674D-B2BB-CDE8E815798A}"/>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3" name="Freeform 242">
                  <a:extLst>
                    <a:ext uri="{FF2B5EF4-FFF2-40B4-BE49-F238E27FC236}">
                      <a16:creationId xmlns:a16="http://schemas.microsoft.com/office/drawing/2014/main" id="{76DD8D1A-5474-5743-A08A-B641D6F98A26}"/>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4" name="Freeform 243">
                  <a:extLst>
                    <a:ext uri="{FF2B5EF4-FFF2-40B4-BE49-F238E27FC236}">
                      <a16:creationId xmlns:a16="http://schemas.microsoft.com/office/drawing/2014/main" id="{890BC745-FEC8-C540-ADCA-74F1A3AEDBAA}"/>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5" name="Freeform 244">
                  <a:extLst>
                    <a:ext uri="{FF2B5EF4-FFF2-40B4-BE49-F238E27FC236}">
                      <a16:creationId xmlns:a16="http://schemas.microsoft.com/office/drawing/2014/main" id="{431F4244-87E6-CF4E-A2C6-77C71E957239}"/>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6" name="Freeform 245">
                  <a:extLst>
                    <a:ext uri="{FF2B5EF4-FFF2-40B4-BE49-F238E27FC236}">
                      <a16:creationId xmlns:a16="http://schemas.microsoft.com/office/drawing/2014/main" id="{83CF146A-E162-4A4E-BA94-EC19C24F5837}"/>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7" name="Freeform 246">
                  <a:extLst>
                    <a:ext uri="{FF2B5EF4-FFF2-40B4-BE49-F238E27FC236}">
                      <a16:creationId xmlns:a16="http://schemas.microsoft.com/office/drawing/2014/main" id="{6473CF63-9E6E-2144-B12B-F3C371D011F4}"/>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8" name="Freeform 247">
                  <a:extLst>
                    <a:ext uri="{FF2B5EF4-FFF2-40B4-BE49-F238E27FC236}">
                      <a16:creationId xmlns:a16="http://schemas.microsoft.com/office/drawing/2014/main" id="{C2F255ED-E6E9-E445-A105-C08BA7023AB6}"/>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9" name="Freeform 248">
                  <a:extLst>
                    <a:ext uri="{FF2B5EF4-FFF2-40B4-BE49-F238E27FC236}">
                      <a16:creationId xmlns:a16="http://schemas.microsoft.com/office/drawing/2014/main" id="{275E7A9F-789A-EA40-92E6-0C8187EBF68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0" name="Freeform 249">
                  <a:extLst>
                    <a:ext uri="{FF2B5EF4-FFF2-40B4-BE49-F238E27FC236}">
                      <a16:creationId xmlns:a16="http://schemas.microsoft.com/office/drawing/2014/main" id="{9FF6D28D-1AE7-7742-9A48-75EC74BF50C6}"/>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1" name="Freeform 250">
                  <a:extLst>
                    <a:ext uri="{FF2B5EF4-FFF2-40B4-BE49-F238E27FC236}">
                      <a16:creationId xmlns:a16="http://schemas.microsoft.com/office/drawing/2014/main" id="{B6DC64F5-5885-A84A-ADFB-234116908A9E}"/>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2" name="Freeform 251">
                  <a:extLst>
                    <a:ext uri="{FF2B5EF4-FFF2-40B4-BE49-F238E27FC236}">
                      <a16:creationId xmlns:a16="http://schemas.microsoft.com/office/drawing/2014/main" id="{BB0D5EDB-3AEB-CC43-B398-F684AB3FCE31}"/>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3" name="Freeform 252">
                  <a:extLst>
                    <a:ext uri="{FF2B5EF4-FFF2-40B4-BE49-F238E27FC236}">
                      <a16:creationId xmlns:a16="http://schemas.microsoft.com/office/drawing/2014/main" id="{121524AC-51AE-D649-96D8-DE4190E7C4E7}"/>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4" name="Freeform 253">
                  <a:extLst>
                    <a:ext uri="{FF2B5EF4-FFF2-40B4-BE49-F238E27FC236}">
                      <a16:creationId xmlns:a16="http://schemas.microsoft.com/office/drawing/2014/main" id="{0B1ACE54-6489-4248-8225-18255C33A207}"/>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5" name="Freeform 254">
                  <a:extLst>
                    <a:ext uri="{FF2B5EF4-FFF2-40B4-BE49-F238E27FC236}">
                      <a16:creationId xmlns:a16="http://schemas.microsoft.com/office/drawing/2014/main" id="{5C4D16F0-9651-5F4E-A123-A694F4A5B100}"/>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6" name="Freeform 255">
                  <a:extLst>
                    <a:ext uri="{FF2B5EF4-FFF2-40B4-BE49-F238E27FC236}">
                      <a16:creationId xmlns:a16="http://schemas.microsoft.com/office/drawing/2014/main" id="{DE9AB43C-7E32-DE46-BA4F-209C14812158}"/>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7" name="Freeform 256">
                  <a:extLst>
                    <a:ext uri="{FF2B5EF4-FFF2-40B4-BE49-F238E27FC236}">
                      <a16:creationId xmlns:a16="http://schemas.microsoft.com/office/drawing/2014/main" id="{4804B407-F9E3-2C4D-A5E3-A71F17332136}"/>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8" name="Freeform 257">
                  <a:extLst>
                    <a:ext uri="{FF2B5EF4-FFF2-40B4-BE49-F238E27FC236}">
                      <a16:creationId xmlns:a16="http://schemas.microsoft.com/office/drawing/2014/main" id="{3330EECA-5013-1648-B2B9-7E49AB266729}"/>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9" name="Freeform 258">
                  <a:extLst>
                    <a:ext uri="{FF2B5EF4-FFF2-40B4-BE49-F238E27FC236}">
                      <a16:creationId xmlns:a16="http://schemas.microsoft.com/office/drawing/2014/main" id="{B2B9273F-0542-324D-8A53-59A23794BCEB}"/>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0" name="Freeform 259">
                  <a:extLst>
                    <a:ext uri="{FF2B5EF4-FFF2-40B4-BE49-F238E27FC236}">
                      <a16:creationId xmlns:a16="http://schemas.microsoft.com/office/drawing/2014/main" id="{72A9824D-7B1B-E345-8A72-331C20F76D6A}"/>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1" name="Freeform 260">
                  <a:extLst>
                    <a:ext uri="{FF2B5EF4-FFF2-40B4-BE49-F238E27FC236}">
                      <a16:creationId xmlns:a16="http://schemas.microsoft.com/office/drawing/2014/main" id="{436316F9-E16D-5043-B236-68518ECCB79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2" name="Freeform 261">
                  <a:extLst>
                    <a:ext uri="{FF2B5EF4-FFF2-40B4-BE49-F238E27FC236}">
                      <a16:creationId xmlns:a16="http://schemas.microsoft.com/office/drawing/2014/main" id="{EA962A01-B030-5B40-B378-005E0F864B73}"/>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3" name="Freeform 262">
                  <a:extLst>
                    <a:ext uri="{FF2B5EF4-FFF2-40B4-BE49-F238E27FC236}">
                      <a16:creationId xmlns:a16="http://schemas.microsoft.com/office/drawing/2014/main" id="{288984F4-3807-F242-9A9C-523B666AABBA}"/>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 name="Freeform 263">
                  <a:extLst>
                    <a:ext uri="{FF2B5EF4-FFF2-40B4-BE49-F238E27FC236}">
                      <a16:creationId xmlns:a16="http://schemas.microsoft.com/office/drawing/2014/main" id="{A5F8AC62-36A2-4942-9720-63FED517F68D}"/>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5" name="Freeform 264">
                  <a:extLst>
                    <a:ext uri="{FF2B5EF4-FFF2-40B4-BE49-F238E27FC236}">
                      <a16:creationId xmlns:a16="http://schemas.microsoft.com/office/drawing/2014/main" id="{A7ADA441-5DFF-3549-B97E-38FFF8ECF7D9}"/>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6" name="Freeform 265">
                  <a:extLst>
                    <a:ext uri="{FF2B5EF4-FFF2-40B4-BE49-F238E27FC236}">
                      <a16:creationId xmlns:a16="http://schemas.microsoft.com/office/drawing/2014/main" id="{547E7C49-94E7-214F-B5B8-4D54B28FF7F5}"/>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7" name="Freeform 266">
                  <a:extLst>
                    <a:ext uri="{FF2B5EF4-FFF2-40B4-BE49-F238E27FC236}">
                      <a16:creationId xmlns:a16="http://schemas.microsoft.com/office/drawing/2014/main" id="{D7CD6035-E8E5-8C43-AF28-C8132BCA4689}"/>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8" name="Freeform 267">
                  <a:extLst>
                    <a:ext uri="{FF2B5EF4-FFF2-40B4-BE49-F238E27FC236}">
                      <a16:creationId xmlns:a16="http://schemas.microsoft.com/office/drawing/2014/main" id="{7E2E8EBA-B1B9-7C45-B4C2-E29EEB141631}"/>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9" name="Freeform 268">
                  <a:extLst>
                    <a:ext uri="{FF2B5EF4-FFF2-40B4-BE49-F238E27FC236}">
                      <a16:creationId xmlns:a16="http://schemas.microsoft.com/office/drawing/2014/main" id="{C527198C-3A26-5445-9556-EB91D725C00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0" name="Freeform 269">
                  <a:extLst>
                    <a:ext uri="{FF2B5EF4-FFF2-40B4-BE49-F238E27FC236}">
                      <a16:creationId xmlns:a16="http://schemas.microsoft.com/office/drawing/2014/main" id="{370E05A5-8A80-9B42-84E4-E54652E62DE0}"/>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1" name="Freeform 270">
                  <a:extLst>
                    <a:ext uri="{FF2B5EF4-FFF2-40B4-BE49-F238E27FC236}">
                      <a16:creationId xmlns:a16="http://schemas.microsoft.com/office/drawing/2014/main" id="{8620CF36-192F-894E-BC55-87D3BB0D903A}"/>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 name="Freeform 271">
                  <a:extLst>
                    <a:ext uri="{FF2B5EF4-FFF2-40B4-BE49-F238E27FC236}">
                      <a16:creationId xmlns:a16="http://schemas.microsoft.com/office/drawing/2014/main" id="{CE3493B3-EC82-974C-B86D-ABC41EEA0D2F}"/>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 name="Freeform 272">
                  <a:extLst>
                    <a:ext uri="{FF2B5EF4-FFF2-40B4-BE49-F238E27FC236}">
                      <a16:creationId xmlns:a16="http://schemas.microsoft.com/office/drawing/2014/main" id="{159BB193-5195-144D-AAA5-1FC5F712330B}"/>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 name="Freeform 273">
                  <a:extLst>
                    <a:ext uri="{FF2B5EF4-FFF2-40B4-BE49-F238E27FC236}">
                      <a16:creationId xmlns:a16="http://schemas.microsoft.com/office/drawing/2014/main" id="{8437AD97-DD28-EB41-B09E-4E2C5A699417}"/>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 name="Freeform 274">
                  <a:extLst>
                    <a:ext uri="{FF2B5EF4-FFF2-40B4-BE49-F238E27FC236}">
                      <a16:creationId xmlns:a16="http://schemas.microsoft.com/office/drawing/2014/main" id="{7D21A168-9237-3747-8E62-BB98BC93AE29}"/>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 name="Freeform 275">
                  <a:extLst>
                    <a:ext uri="{FF2B5EF4-FFF2-40B4-BE49-F238E27FC236}">
                      <a16:creationId xmlns:a16="http://schemas.microsoft.com/office/drawing/2014/main" id="{5B4E36FD-3D4F-1044-9DA1-48F95A3C906A}"/>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 name="Freeform 276">
                  <a:extLst>
                    <a:ext uri="{FF2B5EF4-FFF2-40B4-BE49-F238E27FC236}">
                      <a16:creationId xmlns:a16="http://schemas.microsoft.com/office/drawing/2014/main" id="{CFB2EF37-0A54-AF41-A069-DDE82E80E1BB}"/>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 name="Freeform 277">
                  <a:extLst>
                    <a:ext uri="{FF2B5EF4-FFF2-40B4-BE49-F238E27FC236}">
                      <a16:creationId xmlns:a16="http://schemas.microsoft.com/office/drawing/2014/main" id="{6F8E382D-CD76-0E41-B8DD-15A4143B76F8}"/>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9" name="Freeform 278">
                  <a:extLst>
                    <a:ext uri="{FF2B5EF4-FFF2-40B4-BE49-F238E27FC236}">
                      <a16:creationId xmlns:a16="http://schemas.microsoft.com/office/drawing/2014/main" id="{FE726C4A-C661-C642-950C-E8559DD3D533}"/>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0" name="Freeform 279">
                  <a:extLst>
                    <a:ext uri="{FF2B5EF4-FFF2-40B4-BE49-F238E27FC236}">
                      <a16:creationId xmlns:a16="http://schemas.microsoft.com/office/drawing/2014/main" id="{24AFF938-3603-DA44-B0B6-25D94DADD97C}"/>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1" name="Freeform 280">
                  <a:extLst>
                    <a:ext uri="{FF2B5EF4-FFF2-40B4-BE49-F238E27FC236}">
                      <a16:creationId xmlns:a16="http://schemas.microsoft.com/office/drawing/2014/main" id="{68B723BC-1FCB-694A-80C7-66D9C2A00619}"/>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 name="Freeform 281">
                  <a:extLst>
                    <a:ext uri="{FF2B5EF4-FFF2-40B4-BE49-F238E27FC236}">
                      <a16:creationId xmlns:a16="http://schemas.microsoft.com/office/drawing/2014/main" id="{6F7BF688-384C-6A4A-A104-D323EBB2C06A}"/>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3" name="Freeform 282">
                  <a:extLst>
                    <a:ext uri="{FF2B5EF4-FFF2-40B4-BE49-F238E27FC236}">
                      <a16:creationId xmlns:a16="http://schemas.microsoft.com/office/drawing/2014/main" id="{57F2E66C-104B-C04B-950F-68A0722098E9}"/>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4" name="Freeform 283">
                  <a:extLst>
                    <a:ext uri="{FF2B5EF4-FFF2-40B4-BE49-F238E27FC236}">
                      <a16:creationId xmlns:a16="http://schemas.microsoft.com/office/drawing/2014/main" id="{FA161BA9-4E6E-F544-9430-37F5400D1C82}"/>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 name="Freeform 284">
                  <a:extLst>
                    <a:ext uri="{FF2B5EF4-FFF2-40B4-BE49-F238E27FC236}">
                      <a16:creationId xmlns:a16="http://schemas.microsoft.com/office/drawing/2014/main" id="{4A23A368-C8AC-9945-875E-8B4D748CD19B}"/>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6" name="Freeform 285">
                  <a:extLst>
                    <a:ext uri="{FF2B5EF4-FFF2-40B4-BE49-F238E27FC236}">
                      <a16:creationId xmlns:a16="http://schemas.microsoft.com/office/drawing/2014/main" id="{B4D40105-013E-1B46-971C-9499F72D861F}"/>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7" name="Freeform 286">
                  <a:extLst>
                    <a:ext uri="{FF2B5EF4-FFF2-40B4-BE49-F238E27FC236}">
                      <a16:creationId xmlns:a16="http://schemas.microsoft.com/office/drawing/2014/main" id="{FAC39EEC-FF23-A54B-B02A-0551A57FD4F8}"/>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 name="Freeform 287">
                  <a:extLst>
                    <a:ext uri="{FF2B5EF4-FFF2-40B4-BE49-F238E27FC236}">
                      <a16:creationId xmlns:a16="http://schemas.microsoft.com/office/drawing/2014/main" id="{AA20A9C8-9F04-9845-B0CD-D91ACD5F4DC0}"/>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9" name="Freeform 288">
                  <a:extLst>
                    <a:ext uri="{FF2B5EF4-FFF2-40B4-BE49-F238E27FC236}">
                      <a16:creationId xmlns:a16="http://schemas.microsoft.com/office/drawing/2014/main" id="{481A5F67-55A8-C248-8B09-21FB6DE57426}"/>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0" name="Freeform 289">
                  <a:extLst>
                    <a:ext uri="{FF2B5EF4-FFF2-40B4-BE49-F238E27FC236}">
                      <a16:creationId xmlns:a16="http://schemas.microsoft.com/office/drawing/2014/main" id="{1E533046-1EAE-E343-9860-FEF92448F24F}"/>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1" name="Freeform 290">
                  <a:extLst>
                    <a:ext uri="{FF2B5EF4-FFF2-40B4-BE49-F238E27FC236}">
                      <a16:creationId xmlns:a16="http://schemas.microsoft.com/office/drawing/2014/main" id="{6BD5267B-E4CA-2048-BDBF-1DF2F14E4109}"/>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 name="Freeform 291">
                  <a:extLst>
                    <a:ext uri="{FF2B5EF4-FFF2-40B4-BE49-F238E27FC236}">
                      <a16:creationId xmlns:a16="http://schemas.microsoft.com/office/drawing/2014/main" id="{588FB824-ABFA-5D4D-B4F5-B83D4F1C4362}"/>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 name="Freeform 292">
                  <a:extLst>
                    <a:ext uri="{FF2B5EF4-FFF2-40B4-BE49-F238E27FC236}">
                      <a16:creationId xmlns:a16="http://schemas.microsoft.com/office/drawing/2014/main" id="{5FD045A9-3817-1444-AF21-36A65BB72C3D}"/>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 name="Freeform 293">
                  <a:extLst>
                    <a:ext uri="{FF2B5EF4-FFF2-40B4-BE49-F238E27FC236}">
                      <a16:creationId xmlns:a16="http://schemas.microsoft.com/office/drawing/2014/main" id="{AF46A10B-7ED2-0D48-97AF-C851673574AC}"/>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 name="Freeform 294">
                  <a:extLst>
                    <a:ext uri="{FF2B5EF4-FFF2-40B4-BE49-F238E27FC236}">
                      <a16:creationId xmlns:a16="http://schemas.microsoft.com/office/drawing/2014/main" id="{0E036C3D-06E4-C44A-8599-B3F1EE045507}"/>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6" name="Freeform 295">
                  <a:extLst>
                    <a:ext uri="{FF2B5EF4-FFF2-40B4-BE49-F238E27FC236}">
                      <a16:creationId xmlns:a16="http://schemas.microsoft.com/office/drawing/2014/main" id="{4CF0D681-395D-134E-9E2A-72DCAC750A94}"/>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7" name="Freeform 296">
                  <a:extLst>
                    <a:ext uri="{FF2B5EF4-FFF2-40B4-BE49-F238E27FC236}">
                      <a16:creationId xmlns:a16="http://schemas.microsoft.com/office/drawing/2014/main" id="{DEF72F95-2C17-9445-AD8B-6B8137F332B8}"/>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8" name="Freeform 297">
                  <a:extLst>
                    <a:ext uri="{FF2B5EF4-FFF2-40B4-BE49-F238E27FC236}">
                      <a16:creationId xmlns:a16="http://schemas.microsoft.com/office/drawing/2014/main" id="{142EED38-D7D1-B846-AA4E-665EDCB7F97D}"/>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9" name="Freeform 298">
                  <a:extLst>
                    <a:ext uri="{FF2B5EF4-FFF2-40B4-BE49-F238E27FC236}">
                      <a16:creationId xmlns:a16="http://schemas.microsoft.com/office/drawing/2014/main" id="{48772953-0DB2-D441-9E0A-E8906D3186E5}"/>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0" name="Freeform 299">
                  <a:extLst>
                    <a:ext uri="{FF2B5EF4-FFF2-40B4-BE49-F238E27FC236}">
                      <a16:creationId xmlns:a16="http://schemas.microsoft.com/office/drawing/2014/main" id="{58A04449-1458-6A40-BDE4-AF6F7969C10C}"/>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1" name="Freeform 300">
                  <a:extLst>
                    <a:ext uri="{FF2B5EF4-FFF2-40B4-BE49-F238E27FC236}">
                      <a16:creationId xmlns:a16="http://schemas.microsoft.com/office/drawing/2014/main" id="{F68EECE9-7673-5642-A46A-5F6D657F25DA}"/>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2" name="Freeform 301">
                  <a:extLst>
                    <a:ext uri="{FF2B5EF4-FFF2-40B4-BE49-F238E27FC236}">
                      <a16:creationId xmlns:a16="http://schemas.microsoft.com/office/drawing/2014/main" id="{AB5B573E-3395-4E40-95BD-31FD29560B6F}"/>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3" name="Freeform 302">
                  <a:extLst>
                    <a:ext uri="{FF2B5EF4-FFF2-40B4-BE49-F238E27FC236}">
                      <a16:creationId xmlns:a16="http://schemas.microsoft.com/office/drawing/2014/main" id="{6C3A9177-AA51-1145-9BD0-16A1B45D6AAB}"/>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4" name="Freeform 303">
                  <a:extLst>
                    <a:ext uri="{FF2B5EF4-FFF2-40B4-BE49-F238E27FC236}">
                      <a16:creationId xmlns:a16="http://schemas.microsoft.com/office/drawing/2014/main" id="{CB7625F5-BACE-E441-8969-4AA97B9FBA3C}"/>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 name="Freeform 304">
                  <a:extLst>
                    <a:ext uri="{FF2B5EF4-FFF2-40B4-BE49-F238E27FC236}">
                      <a16:creationId xmlns:a16="http://schemas.microsoft.com/office/drawing/2014/main" id="{567F97F9-1F93-EA42-B628-24AFDC8789D3}"/>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6" name="Freeform 305">
                  <a:extLst>
                    <a:ext uri="{FF2B5EF4-FFF2-40B4-BE49-F238E27FC236}">
                      <a16:creationId xmlns:a16="http://schemas.microsoft.com/office/drawing/2014/main" id="{4648E3C5-25B2-1F47-ACED-A68554020364}"/>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7" name="Freeform 306">
                  <a:extLst>
                    <a:ext uri="{FF2B5EF4-FFF2-40B4-BE49-F238E27FC236}">
                      <a16:creationId xmlns:a16="http://schemas.microsoft.com/office/drawing/2014/main" id="{218407B4-4D5A-DC47-A640-D0DBC5797BC2}"/>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8" name="Freeform 307">
                  <a:extLst>
                    <a:ext uri="{FF2B5EF4-FFF2-40B4-BE49-F238E27FC236}">
                      <a16:creationId xmlns:a16="http://schemas.microsoft.com/office/drawing/2014/main" id="{4A3F2173-AD4D-2543-AEDF-D97423FDADEE}"/>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9" name="Freeform 308">
                  <a:extLst>
                    <a:ext uri="{FF2B5EF4-FFF2-40B4-BE49-F238E27FC236}">
                      <a16:creationId xmlns:a16="http://schemas.microsoft.com/office/drawing/2014/main" id="{DE66EBC2-4868-3E4E-8A91-901192088989}"/>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0" name="Freeform 309">
                  <a:extLst>
                    <a:ext uri="{FF2B5EF4-FFF2-40B4-BE49-F238E27FC236}">
                      <a16:creationId xmlns:a16="http://schemas.microsoft.com/office/drawing/2014/main" id="{F85AA5B4-BD92-7B40-82CF-6C61B1F448DE}"/>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1" name="Freeform 310">
                  <a:extLst>
                    <a:ext uri="{FF2B5EF4-FFF2-40B4-BE49-F238E27FC236}">
                      <a16:creationId xmlns:a16="http://schemas.microsoft.com/office/drawing/2014/main" id="{84AB425E-D608-FE4D-B5E1-0E50E4F2EEE0}"/>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2" name="Freeform 311">
                  <a:extLst>
                    <a:ext uri="{FF2B5EF4-FFF2-40B4-BE49-F238E27FC236}">
                      <a16:creationId xmlns:a16="http://schemas.microsoft.com/office/drawing/2014/main" id="{7D8BC2E2-70F0-CE46-93A1-B1C4FC118725}"/>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 name="Freeform 312">
                  <a:extLst>
                    <a:ext uri="{FF2B5EF4-FFF2-40B4-BE49-F238E27FC236}">
                      <a16:creationId xmlns:a16="http://schemas.microsoft.com/office/drawing/2014/main" id="{E8E87D1B-3536-B047-9FF2-13C8C0E452CF}"/>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4" name="Freeform 313">
                  <a:extLst>
                    <a:ext uri="{FF2B5EF4-FFF2-40B4-BE49-F238E27FC236}">
                      <a16:creationId xmlns:a16="http://schemas.microsoft.com/office/drawing/2014/main" id="{8A4A6B20-1355-1E4D-AF1C-8DCE03D98E7A}"/>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 name="Freeform 314">
                  <a:extLst>
                    <a:ext uri="{FF2B5EF4-FFF2-40B4-BE49-F238E27FC236}">
                      <a16:creationId xmlns:a16="http://schemas.microsoft.com/office/drawing/2014/main" id="{E4C0BB12-07AC-F846-9E4F-96E390453B5E}"/>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6" name="Freeform 315">
                  <a:extLst>
                    <a:ext uri="{FF2B5EF4-FFF2-40B4-BE49-F238E27FC236}">
                      <a16:creationId xmlns:a16="http://schemas.microsoft.com/office/drawing/2014/main" id="{C5A66E90-4F8E-CC45-96B5-0F373B753997}"/>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7" name="Freeform 316">
                  <a:extLst>
                    <a:ext uri="{FF2B5EF4-FFF2-40B4-BE49-F238E27FC236}">
                      <a16:creationId xmlns:a16="http://schemas.microsoft.com/office/drawing/2014/main" id="{50CA83A0-9523-B44D-8076-5C6A66643601}"/>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8" name="Freeform 317">
                  <a:extLst>
                    <a:ext uri="{FF2B5EF4-FFF2-40B4-BE49-F238E27FC236}">
                      <a16:creationId xmlns:a16="http://schemas.microsoft.com/office/drawing/2014/main" id="{780CB355-59F7-1340-B196-C113E8AECDA6}"/>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9" name="Freeform 318">
                  <a:extLst>
                    <a:ext uri="{FF2B5EF4-FFF2-40B4-BE49-F238E27FC236}">
                      <a16:creationId xmlns:a16="http://schemas.microsoft.com/office/drawing/2014/main" id="{26D5AFCE-2E9E-7541-8D5D-E331A086C159}"/>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0" name="Freeform 319">
                  <a:extLst>
                    <a:ext uri="{FF2B5EF4-FFF2-40B4-BE49-F238E27FC236}">
                      <a16:creationId xmlns:a16="http://schemas.microsoft.com/office/drawing/2014/main" id="{C628854E-2A0E-114A-A378-BFC3787443CE}"/>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1" name="Freeform 320">
                  <a:extLst>
                    <a:ext uri="{FF2B5EF4-FFF2-40B4-BE49-F238E27FC236}">
                      <a16:creationId xmlns:a16="http://schemas.microsoft.com/office/drawing/2014/main" id="{7846F168-2C81-1847-8143-C5F6C8C23567}"/>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2" name="Freeform 321">
                  <a:extLst>
                    <a:ext uri="{FF2B5EF4-FFF2-40B4-BE49-F238E27FC236}">
                      <a16:creationId xmlns:a16="http://schemas.microsoft.com/office/drawing/2014/main" id="{B6F5CC99-10E4-834B-A2B7-6466EE0B0B4B}"/>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 name="Freeform 322">
                  <a:extLst>
                    <a:ext uri="{FF2B5EF4-FFF2-40B4-BE49-F238E27FC236}">
                      <a16:creationId xmlns:a16="http://schemas.microsoft.com/office/drawing/2014/main" id="{AF0898AC-B405-CD4C-81D4-CB844D446C4A}"/>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4" name="Freeform 323">
                  <a:extLst>
                    <a:ext uri="{FF2B5EF4-FFF2-40B4-BE49-F238E27FC236}">
                      <a16:creationId xmlns:a16="http://schemas.microsoft.com/office/drawing/2014/main" id="{8DEE6376-9569-D14A-9CBF-3AC0710D97D2}"/>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 name="Freeform 324">
                  <a:extLst>
                    <a:ext uri="{FF2B5EF4-FFF2-40B4-BE49-F238E27FC236}">
                      <a16:creationId xmlns:a16="http://schemas.microsoft.com/office/drawing/2014/main" id="{50E18483-D569-B645-811E-239E3A35215E}"/>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 name="Freeform 325">
                  <a:extLst>
                    <a:ext uri="{FF2B5EF4-FFF2-40B4-BE49-F238E27FC236}">
                      <a16:creationId xmlns:a16="http://schemas.microsoft.com/office/drawing/2014/main" id="{194BD9AA-B784-B544-8FB8-F474EDD7CA6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7" name="Freeform 326">
                  <a:extLst>
                    <a:ext uri="{FF2B5EF4-FFF2-40B4-BE49-F238E27FC236}">
                      <a16:creationId xmlns:a16="http://schemas.microsoft.com/office/drawing/2014/main" id="{C03ACABD-5156-5B4C-88D9-257F7E0836CC}"/>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8" name="Freeform 327">
                  <a:extLst>
                    <a:ext uri="{FF2B5EF4-FFF2-40B4-BE49-F238E27FC236}">
                      <a16:creationId xmlns:a16="http://schemas.microsoft.com/office/drawing/2014/main" id="{C5311AD1-E4AF-4646-BADA-CDA76561BF6B}"/>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9" name="Freeform 328">
                  <a:extLst>
                    <a:ext uri="{FF2B5EF4-FFF2-40B4-BE49-F238E27FC236}">
                      <a16:creationId xmlns:a16="http://schemas.microsoft.com/office/drawing/2014/main" id="{B1E6676B-E212-FC47-8F1F-1624A7F0D30A}"/>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0" name="Freeform 329">
                  <a:extLst>
                    <a:ext uri="{FF2B5EF4-FFF2-40B4-BE49-F238E27FC236}">
                      <a16:creationId xmlns:a16="http://schemas.microsoft.com/office/drawing/2014/main" id="{624B94C8-8DA3-A84C-8B02-77E00F547579}"/>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1" name="Freeform 330">
                  <a:extLst>
                    <a:ext uri="{FF2B5EF4-FFF2-40B4-BE49-F238E27FC236}">
                      <a16:creationId xmlns:a16="http://schemas.microsoft.com/office/drawing/2014/main" id="{4458193F-D555-CA4B-B423-1F4DC0E9C490}"/>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2" name="Freeform 331">
                  <a:extLst>
                    <a:ext uri="{FF2B5EF4-FFF2-40B4-BE49-F238E27FC236}">
                      <a16:creationId xmlns:a16="http://schemas.microsoft.com/office/drawing/2014/main" id="{B820DD69-DA0E-BF4F-94C4-39C757EB618C}"/>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 name="Freeform 332">
                  <a:extLst>
                    <a:ext uri="{FF2B5EF4-FFF2-40B4-BE49-F238E27FC236}">
                      <a16:creationId xmlns:a16="http://schemas.microsoft.com/office/drawing/2014/main" id="{6DE6C87C-DF91-7442-AE56-269CBA98DBD3}"/>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4" name="Freeform 333">
                  <a:extLst>
                    <a:ext uri="{FF2B5EF4-FFF2-40B4-BE49-F238E27FC236}">
                      <a16:creationId xmlns:a16="http://schemas.microsoft.com/office/drawing/2014/main" id="{B38E8CDA-FD33-4644-9469-CAD9E8C7213E}"/>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5" name="Freeform 334">
                  <a:extLst>
                    <a:ext uri="{FF2B5EF4-FFF2-40B4-BE49-F238E27FC236}">
                      <a16:creationId xmlns:a16="http://schemas.microsoft.com/office/drawing/2014/main" id="{5A3707E0-760B-5A4D-A9D6-0C41EC530EB1}"/>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 name="Freeform 335">
                  <a:extLst>
                    <a:ext uri="{FF2B5EF4-FFF2-40B4-BE49-F238E27FC236}">
                      <a16:creationId xmlns:a16="http://schemas.microsoft.com/office/drawing/2014/main" id="{A8BCEE66-0853-2540-A77B-C070B63F625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7" name="Freeform 336">
                  <a:extLst>
                    <a:ext uri="{FF2B5EF4-FFF2-40B4-BE49-F238E27FC236}">
                      <a16:creationId xmlns:a16="http://schemas.microsoft.com/office/drawing/2014/main" id="{F0BB3991-99F2-2B49-9496-E3C23BA94020}"/>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8" name="Freeform 337">
                  <a:extLst>
                    <a:ext uri="{FF2B5EF4-FFF2-40B4-BE49-F238E27FC236}">
                      <a16:creationId xmlns:a16="http://schemas.microsoft.com/office/drawing/2014/main" id="{9A2BD687-A5EF-7E4D-989D-AA23D078AA1E}"/>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9" name="Freeform 338">
                  <a:extLst>
                    <a:ext uri="{FF2B5EF4-FFF2-40B4-BE49-F238E27FC236}">
                      <a16:creationId xmlns:a16="http://schemas.microsoft.com/office/drawing/2014/main" id="{9D48C649-A9EA-6043-830E-75C73135EC22}"/>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0" name="Freeform 339">
                  <a:extLst>
                    <a:ext uri="{FF2B5EF4-FFF2-40B4-BE49-F238E27FC236}">
                      <a16:creationId xmlns:a16="http://schemas.microsoft.com/office/drawing/2014/main" id="{D27CA964-4B48-2346-8B4A-5196594BDAC8}"/>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1" name="Freeform 340">
                  <a:extLst>
                    <a:ext uri="{FF2B5EF4-FFF2-40B4-BE49-F238E27FC236}">
                      <a16:creationId xmlns:a16="http://schemas.microsoft.com/office/drawing/2014/main" id="{E30BF326-7236-F342-83B6-FEE764A6BA91}"/>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2" name="Freeform 341">
                  <a:extLst>
                    <a:ext uri="{FF2B5EF4-FFF2-40B4-BE49-F238E27FC236}">
                      <a16:creationId xmlns:a16="http://schemas.microsoft.com/office/drawing/2014/main" id="{9A050966-01AE-D54D-A022-A49989EF4E0F}"/>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 name="Freeform 342">
                  <a:extLst>
                    <a:ext uri="{FF2B5EF4-FFF2-40B4-BE49-F238E27FC236}">
                      <a16:creationId xmlns:a16="http://schemas.microsoft.com/office/drawing/2014/main" id="{08EBE58F-696F-7C41-922B-7F587FD152D1}"/>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4" name="Freeform 343">
                  <a:extLst>
                    <a:ext uri="{FF2B5EF4-FFF2-40B4-BE49-F238E27FC236}">
                      <a16:creationId xmlns:a16="http://schemas.microsoft.com/office/drawing/2014/main" id="{875AAC75-7820-1242-9D5C-38FD250CB90A}"/>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5" name="Freeform 344">
                  <a:extLst>
                    <a:ext uri="{FF2B5EF4-FFF2-40B4-BE49-F238E27FC236}">
                      <a16:creationId xmlns:a16="http://schemas.microsoft.com/office/drawing/2014/main" id="{3C4D8449-1F52-674F-AA51-D354A609709A}"/>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 name="Freeform 345">
                  <a:extLst>
                    <a:ext uri="{FF2B5EF4-FFF2-40B4-BE49-F238E27FC236}">
                      <a16:creationId xmlns:a16="http://schemas.microsoft.com/office/drawing/2014/main" id="{5B916B50-4797-D748-90EE-90CD8D9FA0F4}"/>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7" name="Freeform 346">
                  <a:extLst>
                    <a:ext uri="{FF2B5EF4-FFF2-40B4-BE49-F238E27FC236}">
                      <a16:creationId xmlns:a16="http://schemas.microsoft.com/office/drawing/2014/main" id="{93AB7931-7FD8-1E4E-AC96-5808E7E42188}"/>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8" name="Freeform 347">
                  <a:extLst>
                    <a:ext uri="{FF2B5EF4-FFF2-40B4-BE49-F238E27FC236}">
                      <a16:creationId xmlns:a16="http://schemas.microsoft.com/office/drawing/2014/main" id="{3348B61F-FCE3-BE4C-AED9-44D2E2ACCA67}"/>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9" name="Freeform 348">
                  <a:extLst>
                    <a:ext uri="{FF2B5EF4-FFF2-40B4-BE49-F238E27FC236}">
                      <a16:creationId xmlns:a16="http://schemas.microsoft.com/office/drawing/2014/main" id="{B4831C36-30B7-5141-8208-9758FA65FEC5}"/>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0" name="Freeform 349">
                  <a:extLst>
                    <a:ext uri="{FF2B5EF4-FFF2-40B4-BE49-F238E27FC236}">
                      <a16:creationId xmlns:a16="http://schemas.microsoft.com/office/drawing/2014/main" id="{DC22CF29-C29F-254E-95CE-B1CC52CF6BE7}"/>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1" name="Freeform 350">
                  <a:extLst>
                    <a:ext uri="{FF2B5EF4-FFF2-40B4-BE49-F238E27FC236}">
                      <a16:creationId xmlns:a16="http://schemas.microsoft.com/office/drawing/2014/main" id="{17BD0423-E1F8-F545-9396-55AF723EE309}"/>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2" name="Freeform 351">
                  <a:extLst>
                    <a:ext uri="{FF2B5EF4-FFF2-40B4-BE49-F238E27FC236}">
                      <a16:creationId xmlns:a16="http://schemas.microsoft.com/office/drawing/2014/main" id="{3B684F4E-6150-D94B-A412-F0F94FDF4620}"/>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 name="Freeform 352">
                  <a:extLst>
                    <a:ext uri="{FF2B5EF4-FFF2-40B4-BE49-F238E27FC236}">
                      <a16:creationId xmlns:a16="http://schemas.microsoft.com/office/drawing/2014/main" id="{BF33EDC0-2CD0-1C4A-BF55-05C95FC5DA57}"/>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4" name="Freeform 353">
                  <a:extLst>
                    <a:ext uri="{FF2B5EF4-FFF2-40B4-BE49-F238E27FC236}">
                      <a16:creationId xmlns:a16="http://schemas.microsoft.com/office/drawing/2014/main" id="{F37FA8DF-BB3B-D447-9FCA-B57F0D55FB9F}"/>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5" name="Freeform 354">
                  <a:extLst>
                    <a:ext uri="{FF2B5EF4-FFF2-40B4-BE49-F238E27FC236}">
                      <a16:creationId xmlns:a16="http://schemas.microsoft.com/office/drawing/2014/main" id="{3D8D8F3D-2480-9949-935A-D3CB3404646D}"/>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 name="Freeform 355">
                  <a:extLst>
                    <a:ext uri="{FF2B5EF4-FFF2-40B4-BE49-F238E27FC236}">
                      <a16:creationId xmlns:a16="http://schemas.microsoft.com/office/drawing/2014/main" id="{217BE609-DECE-0147-A9C4-AE5D8B90699D}"/>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7" name="Freeform 356">
                  <a:extLst>
                    <a:ext uri="{FF2B5EF4-FFF2-40B4-BE49-F238E27FC236}">
                      <a16:creationId xmlns:a16="http://schemas.microsoft.com/office/drawing/2014/main" id="{5D79DDE6-6E54-DF47-B705-96C6A70C36FB}"/>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8" name="Freeform 357">
                  <a:extLst>
                    <a:ext uri="{FF2B5EF4-FFF2-40B4-BE49-F238E27FC236}">
                      <a16:creationId xmlns:a16="http://schemas.microsoft.com/office/drawing/2014/main" id="{B8BDB1EA-0ACF-9544-8B6C-92784102C084}"/>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9" name="Freeform 358">
                  <a:extLst>
                    <a:ext uri="{FF2B5EF4-FFF2-40B4-BE49-F238E27FC236}">
                      <a16:creationId xmlns:a16="http://schemas.microsoft.com/office/drawing/2014/main" id="{740D3A3F-D95F-1D40-8D9A-7045B1CB4DB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0" name="Freeform 359">
                  <a:extLst>
                    <a:ext uri="{FF2B5EF4-FFF2-40B4-BE49-F238E27FC236}">
                      <a16:creationId xmlns:a16="http://schemas.microsoft.com/office/drawing/2014/main" id="{10ACC09A-3FAB-C643-96C7-6C3B55087D0F}"/>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1" name="Freeform 360">
                  <a:extLst>
                    <a:ext uri="{FF2B5EF4-FFF2-40B4-BE49-F238E27FC236}">
                      <a16:creationId xmlns:a16="http://schemas.microsoft.com/office/drawing/2014/main" id="{5F2FBC67-1AFA-F041-87D5-1D77730FED54}"/>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2" name="Freeform 361">
                  <a:extLst>
                    <a:ext uri="{FF2B5EF4-FFF2-40B4-BE49-F238E27FC236}">
                      <a16:creationId xmlns:a16="http://schemas.microsoft.com/office/drawing/2014/main" id="{ECBA967F-016E-1347-8FF5-7EC92F4F59B1}"/>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3" name="Freeform 362">
                  <a:extLst>
                    <a:ext uri="{FF2B5EF4-FFF2-40B4-BE49-F238E27FC236}">
                      <a16:creationId xmlns:a16="http://schemas.microsoft.com/office/drawing/2014/main" id="{3102FE25-6A8A-6E47-967D-FFC0A94867BB}"/>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 name="Freeform 363">
                  <a:extLst>
                    <a:ext uri="{FF2B5EF4-FFF2-40B4-BE49-F238E27FC236}">
                      <a16:creationId xmlns:a16="http://schemas.microsoft.com/office/drawing/2014/main" id="{D1152B1D-C4D6-1845-B883-2F1FA6E66A59}"/>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5" name="Freeform 364">
                  <a:extLst>
                    <a:ext uri="{FF2B5EF4-FFF2-40B4-BE49-F238E27FC236}">
                      <a16:creationId xmlns:a16="http://schemas.microsoft.com/office/drawing/2014/main" id="{87C0E48B-453F-394E-9775-B5B861C17D8C}"/>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6" name="Freeform 365">
                  <a:extLst>
                    <a:ext uri="{FF2B5EF4-FFF2-40B4-BE49-F238E27FC236}">
                      <a16:creationId xmlns:a16="http://schemas.microsoft.com/office/drawing/2014/main" id="{6452F38E-7061-D948-8B24-64D67EFC5D6D}"/>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7" name="Freeform 366">
                  <a:extLst>
                    <a:ext uri="{FF2B5EF4-FFF2-40B4-BE49-F238E27FC236}">
                      <a16:creationId xmlns:a16="http://schemas.microsoft.com/office/drawing/2014/main" id="{8DBE2A67-55FA-8B41-AE63-387CF462FC39}"/>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8" name="Freeform 367">
                  <a:extLst>
                    <a:ext uri="{FF2B5EF4-FFF2-40B4-BE49-F238E27FC236}">
                      <a16:creationId xmlns:a16="http://schemas.microsoft.com/office/drawing/2014/main" id="{F7059FFB-BCC7-0F41-96C2-FCAC1CA0CA6B}"/>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9" name="Freeform 368">
                  <a:extLst>
                    <a:ext uri="{FF2B5EF4-FFF2-40B4-BE49-F238E27FC236}">
                      <a16:creationId xmlns:a16="http://schemas.microsoft.com/office/drawing/2014/main" id="{3136AADC-C025-8C4A-B0B6-AE9144E20D85}"/>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0" name="Freeform 369">
                  <a:extLst>
                    <a:ext uri="{FF2B5EF4-FFF2-40B4-BE49-F238E27FC236}">
                      <a16:creationId xmlns:a16="http://schemas.microsoft.com/office/drawing/2014/main" id="{AF60FCFC-6071-6D4C-A1D5-2DD52E1FA3D4}"/>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1" name="Freeform 370">
                  <a:extLst>
                    <a:ext uri="{FF2B5EF4-FFF2-40B4-BE49-F238E27FC236}">
                      <a16:creationId xmlns:a16="http://schemas.microsoft.com/office/drawing/2014/main" id="{287D04B5-B355-4B4C-98B7-89B2761057B4}"/>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2" name="Freeform 371">
                  <a:extLst>
                    <a:ext uri="{FF2B5EF4-FFF2-40B4-BE49-F238E27FC236}">
                      <a16:creationId xmlns:a16="http://schemas.microsoft.com/office/drawing/2014/main" id="{0640D1ED-8BEA-BE41-97C2-3E06F4E806F4}"/>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3" name="Freeform 372">
                  <a:extLst>
                    <a:ext uri="{FF2B5EF4-FFF2-40B4-BE49-F238E27FC236}">
                      <a16:creationId xmlns:a16="http://schemas.microsoft.com/office/drawing/2014/main" id="{CA121F1F-2AA7-EC4B-A94C-61F58449A313}"/>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 name="Freeform 373">
                  <a:extLst>
                    <a:ext uri="{FF2B5EF4-FFF2-40B4-BE49-F238E27FC236}">
                      <a16:creationId xmlns:a16="http://schemas.microsoft.com/office/drawing/2014/main" id="{F985AEA3-764E-7344-9464-BFF9825CB8FF}"/>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5" name="Freeform 374">
                  <a:extLst>
                    <a:ext uri="{FF2B5EF4-FFF2-40B4-BE49-F238E27FC236}">
                      <a16:creationId xmlns:a16="http://schemas.microsoft.com/office/drawing/2014/main" id="{BB1A0415-B45F-BF42-87BC-952D78B813B7}"/>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 name="Freeform 375">
                  <a:extLst>
                    <a:ext uri="{FF2B5EF4-FFF2-40B4-BE49-F238E27FC236}">
                      <a16:creationId xmlns:a16="http://schemas.microsoft.com/office/drawing/2014/main" id="{149FC833-2B43-3C40-B18E-D03172A61294}"/>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7" name="Freeform 376">
                  <a:extLst>
                    <a:ext uri="{FF2B5EF4-FFF2-40B4-BE49-F238E27FC236}">
                      <a16:creationId xmlns:a16="http://schemas.microsoft.com/office/drawing/2014/main" id="{4F38916C-4011-5B40-BDCF-5EADEAD0BD88}"/>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8" name="Freeform 377">
                  <a:extLst>
                    <a:ext uri="{FF2B5EF4-FFF2-40B4-BE49-F238E27FC236}">
                      <a16:creationId xmlns:a16="http://schemas.microsoft.com/office/drawing/2014/main" id="{DD9B1895-D2B8-194C-A411-4585EF5A764D}"/>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9" name="Freeform 378">
                  <a:extLst>
                    <a:ext uri="{FF2B5EF4-FFF2-40B4-BE49-F238E27FC236}">
                      <a16:creationId xmlns:a16="http://schemas.microsoft.com/office/drawing/2014/main" id="{EE3F9D0E-4A43-C845-AAEF-A2531472AC8F}"/>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0" name="Freeform 379">
                  <a:extLst>
                    <a:ext uri="{FF2B5EF4-FFF2-40B4-BE49-F238E27FC236}">
                      <a16:creationId xmlns:a16="http://schemas.microsoft.com/office/drawing/2014/main" id="{04938996-1BE9-B048-8610-5553C664C3DC}"/>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1" name="Freeform 380">
                  <a:extLst>
                    <a:ext uri="{FF2B5EF4-FFF2-40B4-BE49-F238E27FC236}">
                      <a16:creationId xmlns:a16="http://schemas.microsoft.com/office/drawing/2014/main" id="{AAEAECBB-1731-C747-85E0-AECD94BD4791}"/>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 name="Freeform 381">
                  <a:extLst>
                    <a:ext uri="{FF2B5EF4-FFF2-40B4-BE49-F238E27FC236}">
                      <a16:creationId xmlns:a16="http://schemas.microsoft.com/office/drawing/2014/main" id="{6F5DCB3D-DC21-384F-B1D9-30360F222F63}"/>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3" name="Freeform 382">
                  <a:extLst>
                    <a:ext uri="{FF2B5EF4-FFF2-40B4-BE49-F238E27FC236}">
                      <a16:creationId xmlns:a16="http://schemas.microsoft.com/office/drawing/2014/main" id="{EB3ABA69-6603-F24A-B61C-3290C1CBA590}"/>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4" name="Freeform 383">
                  <a:extLst>
                    <a:ext uri="{FF2B5EF4-FFF2-40B4-BE49-F238E27FC236}">
                      <a16:creationId xmlns:a16="http://schemas.microsoft.com/office/drawing/2014/main" id="{35390ADF-54BD-A848-A821-73B4BDF59411}"/>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5" name="Freeform 384">
                  <a:extLst>
                    <a:ext uri="{FF2B5EF4-FFF2-40B4-BE49-F238E27FC236}">
                      <a16:creationId xmlns:a16="http://schemas.microsoft.com/office/drawing/2014/main" id="{CA458981-F97B-7448-8260-66AF2436ECC2}"/>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6" name="Freeform 385">
                  <a:extLst>
                    <a:ext uri="{FF2B5EF4-FFF2-40B4-BE49-F238E27FC236}">
                      <a16:creationId xmlns:a16="http://schemas.microsoft.com/office/drawing/2014/main" id="{2CED83F7-B4DE-544E-BBDB-CAB7BAC14A8C}"/>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7" name="Freeform 386">
                  <a:extLst>
                    <a:ext uri="{FF2B5EF4-FFF2-40B4-BE49-F238E27FC236}">
                      <a16:creationId xmlns:a16="http://schemas.microsoft.com/office/drawing/2014/main" id="{BBD754AC-FD72-834A-8F09-A2577425BFAD}"/>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8" name="Freeform 387">
                  <a:extLst>
                    <a:ext uri="{FF2B5EF4-FFF2-40B4-BE49-F238E27FC236}">
                      <a16:creationId xmlns:a16="http://schemas.microsoft.com/office/drawing/2014/main" id="{92B934D2-CDB4-5C43-A29E-E8673A0C0AEF}"/>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9" name="Freeform 388">
                  <a:extLst>
                    <a:ext uri="{FF2B5EF4-FFF2-40B4-BE49-F238E27FC236}">
                      <a16:creationId xmlns:a16="http://schemas.microsoft.com/office/drawing/2014/main" id="{0B55B846-D3DE-6846-85DE-D80220248311}"/>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0" name="Freeform 389">
                  <a:extLst>
                    <a:ext uri="{FF2B5EF4-FFF2-40B4-BE49-F238E27FC236}">
                      <a16:creationId xmlns:a16="http://schemas.microsoft.com/office/drawing/2014/main" id="{C3B3E666-C63E-C747-97F1-1A8C80995B37}"/>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1" name="Freeform 390">
                  <a:extLst>
                    <a:ext uri="{FF2B5EF4-FFF2-40B4-BE49-F238E27FC236}">
                      <a16:creationId xmlns:a16="http://schemas.microsoft.com/office/drawing/2014/main" id="{453033BB-ABC3-2041-BFE3-EE2D78717045}"/>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2" name="Freeform 391">
                  <a:extLst>
                    <a:ext uri="{FF2B5EF4-FFF2-40B4-BE49-F238E27FC236}">
                      <a16:creationId xmlns:a16="http://schemas.microsoft.com/office/drawing/2014/main" id="{0BB34121-9DA2-CD45-B677-8A902369ED1E}"/>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3" name="Freeform 392">
                  <a:extLst>
                    <a:ext uri="{FF2B5EF4-FFF2-40B4-BE49-F238E27FC236}">
                      <a16:creationId xmlns:a16="http://schemas.microsoft.com/office/drawing/2014/main" id="{18B2813F-C34B-974F-9B8C-953B39BF430C}"/>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4" name="Freeform 393">
                  <a:extLst>
                    <a:ext uri="{FF2B5EF4-FFF2-40B4-BE49-F238E27FC236}">
                      <a16:creationId xmlns:a16="http://schemas.microsoft.com/office/drawing/2014/main" id="{43D5A3AE-7D9A-434E-999D-3C1515D7B58C}"/>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5" name="Freeform 394">
                  <a:extLst>
                    <a:ext uri="{FF2B5EF4-FFF2-40B4-BE49-F238E27FC236}">
                      <a16:creationId xmlns:a16="http://schemas.microsoft.com/office/drawing/2014/main" id="{2F99F3B2-4A51-4647-BB41-FF572C4E9ECB}"/>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6" name="Freeform 395">
                  <a:extLst>
                    <a:ext uri="{FF2B5EF4-FFF2-40B4-BE49-F238E27FC236}">
                      <a16:creationId xmlns:a16="http://schemas.microsoft.com/office/drawing/2014/main" id="{1974DE9A-95E9-BB4F-8AF4-322D46E1C62A}"/>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7" name="Freeform 396">
                  <a:extLst>
                    <a:ext uri="{FF2B5EF4-FFF2-40B4-BE49-F238E27FC236}">
                      <a16:creationId xmlns:a16="http://schemas.microsoft.com/office/drawing/2014/main" id="{B2FE1C0A-12ED-8045-AF92-06D951202E7A}"/>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8" name="Freeform 397">
                  <a:extLst>
                    <a:ext uri="{FF2B5EF4-FFF2-40B4-BE49-F238E27FC236}">
                      <a16:creationId xmlns:a16="http://schemas.microsoft.com/office/drawing/2014/main" id="{2995EE9A-96FC-CB4B-938E-FFF8C3FF9747}"/>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9" name="Freeform 398">
                  <a:extLst>
                    <a:ext uri="{FF2B5EF4-FFF2-40B4-BE49-F238E27FC236}">
                      <a16:creationId xmlns:a16="http://schemas.microsoft.com/office/drawing/2014/main" id="{4F6209F0-9BDD-CA4A-BA27-47FC0757F14F}"/>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0" name="Freeform 399">
                  <a:extLst>
                    <a:ext uri="{FF2B5EF4-FFF2-40B4-BE49-F238E27FC236}">
                      <a16:creationId xmlns:a16="http://schemas.microsoft.com/office/drawing/2014/main" id="{D7BAB713-C7F9-8F47-8BB8-BF034F17B303}"/>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1" name="Freeform 400">
                  <a:extLst>
                    <a:ext uri="{FF2B5EF4-FFF2-40B4-BE49-F238E27FC236}">
                      <a16:creationId xmlns:a16="http://schemas.microsoft.com/office/drawing/2014/main" id="{47579A97-05A7-4F41-A87A-24F572C3EE7C}"/>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2" name="Freeform 401">
                  <a:extLst>
                    <a:ext uri="{FF2B5EF4-FFF2-40B4-BE49-F238E27FC236}">
                      <a16:creationId xmlns:a16="http://schemas.microsoft.com/office/drawing/2014/main" id="{97BBBAE2-5F2D-C94A-8AB1-CE17C918AC86}"/>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3" name="Freeform 402">
                  <a:extLst>
                    <a:ext uri="{FF2B5EF4-FFF2-40B4-BE49-F238E27FC236}">
                      <a16:creationId xmlns:a16="http://schemas.microsoft.com/office/drawing/2014/main" id="{468E5B32-F92C-5645-8D8E-10628B47D095}"/>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4" name="Freeform 403">
                  <a:extLst>
                    <a:ext uri="{FF2B5EF4-FFF2-40B4-BE49-F238E27FC236}">
                      <a16:creationId xmlns:a16="http://schemas.microsoft.com/office/drawing/2014/main" id="{61EF15B3-D081-B74D-A52C-A9657D51C3AF}"/>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5" name="Freeform 404">
                  <a:extLst>
                    <a:ext uri="{FF2B5EF4-FFF2-40B4-BE49-F238E27FC236}">
                      <a16:creationId xmlns:a16="http://schemas.microsoft.com/office/drawing/2014/main" id="{99DC7C38-782B-5744-875A-53217D6E5815}"/>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6" name="Freeform 405">
                  <a:extLst>
                    <a:ext uri="{FF2B5EF4-FFF2-40B4-BE49-F238E27FC236}">
                      <a16:creationId xmlns:a16="http://schemas.microsoft.com/office/drawing/2014/main" id="{1AE69688-1E74-1F47-A0C8-24B090052882}"/>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7" name="Freeform 406">
                  <a:extLst>
                    <a:ext uri="{FF2B5EF4-FFF2-40B4-BE49-F238E27FC236}">
                      <a16:creationId xmlns:a16="http://schemas.microsoft.com/office/drawing/2014/main" id="{3249272F-417B-0B4F-9EED-F16169984C8D}"/>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8" name="Freeform 407">
                  <a:extLst>
                    <a:ext uri="{FF2B5EF4-FFF2-40B4-BE49-F238E27FC236}">
                      <a16:creationId xmlns:a16="http://schemas.microsoft.com/office/drawing/2014/main" id="{29E0513A-A643-6740-85CA-E5128344CDEA}"/>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9" name="Freeform 408">
                  <a:extLst>
                    <a:ext uri="{FF2B5EF4-FFF2-40B4-BE49-F238E27FC236}">
                      <a16:creationId xmlns:a16="http://schemas.microsoft.com/office/drawing/2014/main" id="{1C8D1A72-98A2-A641-A684-775A58FF006C}"/>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0" name="Freeform 409">
                  <a:extLst>
                    <a:ext uri="{FF2B5EF4-FFF2-40B4-BE49-F238E27FC236}">
                      <a16:creationId xmlns:a16="http://schemas.microsoft.com/office/drawing/2014/main" id="{E99D7C2F-51E8-DD47-BCA0-10C9F3F9A339}"/>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1" name="Freeform 410">
                  <a:extLst>
                    <a:ext uri="{FF2B5EF4-FFF2-40B4-BE49-F238E27FC236}">
                      <a16:creationId xmlns:a16="http://schemas.microsoft.com/office/drawing/2014/main" id="{D37E3EC2-A32B-AE48-B6B1-9D0121DB4506}"/>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2" name="Freeform 411">
                  <a:extLst>
                    <a:ext uri="{FF2B5EF4-FFF2-40B4-BE49-F238E27FC236}">
                      <a16:creationId xmlns:a16="http://schemas.microsoft.com/office/drawing/2014/main" id="{3E725DA2-1B37-944C-BD56-D30329BA7F10}"/>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3" name="Freeform 412">
                  <a:extLst>
                    <a:ext uri="{FF2B5EF4-FFF2-40B4-BE49-F238E27FC236}">
                      <a16:creationId xmlns:a16="http://schemas.microsoft.com/office/drawing/2014/main" id="{63851A1C-12CF-C949-98FF-B251CA2A62CC}"/>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4" name="Freeform 413">
                  <a:extLst>
                    <a:ext uri="{FF2B5EF4-FFF2-40B4-BE49-F238E27FC236}">
                      <a16:creationId xmlns:a16="http://schemas.microsoft.com/office/drawing/2014/main" id="{33090757-488F-AE40-B442-EA170CA3F0E7}"/>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5" name="Freeform 414">
                  <a:extLst>
                    <a:ext uri="{FF2B5EF4-FFF2-40B4-BE49-F238E27FC236}">
                      <a16:creationId xmlns:a16="http://schemas.microsoft.com/office/drawing/2014/main" id="{F8502998-2F20-4B42-9366-271F17633F98}"/>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6" name="Freeform 415">
                  <a:extLst>
                    <a:ext uri="{FF2B5EF4-FFF2-40B4-BE49-F238E27FC236}">
                      <a16:creationId xmlns:a16="http://schemas.microsoft.com/office/drawing/2014/main" id="{1B3A4E3C-B21A-A547-97DE-2C769D0D9C97}"/>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7" name="Freeform 416">
                  <a:extLst>
                    <a:ext uri="{FF2B5EF4-FFF2-40B4-BE49-F238E27FC236}">
                      <a16:creationId xmlns:a16="http://schemas.microsoft.com/office/drawing/2014/main" id="{3FD1F8CE-DB78-4F41-B054-412107ED410D}"/>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8" name="Freeform 417">
                  <a:extLst>
                    <a:ext uri="{FF2B5EF4-FFF2-40B4-BE49-F238E27FC236}">
                      <a16:creationId xmlns:a16="http://schemas.microsoft.com/office/drawing/2014/main" id="{2DA4DA0C-4E6F-E547-81B0-B1EB90A9B2EC}"/>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9" name="Freeform 418">
                  <a:extLst>
                    <a:ext uri="{FF2B5EF4-FFF2-40B4-BE49-F238E27FC236}">
                      <a16:creationId xmlns:a16="http://schemas.microsoft.com/office/drawing/2014/main" id="{7E99A36E-9D03-C94B-86FB-13AFAC8101B2}"/>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0" name="Freeform 419">
                  <a:extLst>
                    <a:ext uri="{FF2B5EF4-FFF2-40B4-BE49-F238E27FC236}">
                      <a16:creationId xmlns:a16="http://schemas.microsoft.com/office/drawing/2014/main" id="{83CFB25C-BD20-1249-866F-04160260FC3A}"/>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1" name="Freeform 420">
                  <a:extLst>
                    <a:ext uri="{FF2B5EF4-FFF2-40B4-BE49-F238E27FC236}">
                      <a16:creationId xmlns:a16="http://schemas.microsoft.com/office/drawing/2014/main" id="{8C3B81C4-87E1-A247-966E-6A345DA1184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2" name="Freeform 421">
                  <a:extLst>
                    <a:ext uri="{FF2B5EF4-FFF2-40B4-BE49-F238E27FC236}">
                      <a16:creationId xmlns:a16="http://schemas.microsoft.com/office/drawing/2014/main" id="{AF610F6F-4EBB-1749-9E71-08646042B514}"/>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3" name="Freeform 422">
                  <a:extLst>
                    <a:ext uri="{FF2B5EF4-FFF2-40B4-BE49-F238E27FC236}">
                      <a16:creationId xmlns:a16="http://schemas.microsoft.com/office/drawing/2014/main" id="{4A2DCDA4-9471-424E-83AA-3653C77664F2}"/>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4" name="Freeform 423">
                  <a:extLst>
                    <a:ext uri="{FF2B5EF4-FFF2-40B4-BE49-F238E27FC236}">
                      <a16:creationId xmlns:a16="http://schemas.microsoft.com/office/drawing/2014/main" id="{EAEF2BC5-B2AB-7E49-8EE5-EDC7B459B8C9}"/>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 name="Freeform 424">
                  <a:extLst>
                    <a:ext uri="{FF2B5EF4-FFF2-40B4-BE49-F238E27FC236}">
                      <a16:creationId xmlns:a16="http://schemas.microsoft.com/office/drawing/2014/main" id="{513DF67D-281C-C348-BD8A-331F0DAE9E33}"/>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6" name="Freeform 425">
                  <a:extLst>
                    <a:ext uri="{FF2B5EF4-FFF2-40B4-BE49-F238E27FC236}">
                      <a16:creationId xmlns:a16="http://schemas.microsoft.com/office/drawing/2014/main" id="{87C6DC6C-41BB-8F49-8462-5E658ACF9370}"/>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50" name="Freeform 426">
                <a:extLst>
                  <a:ext uri="{FF2B5EF4-FFF2-40B4-BE49-F238E27FC236}">
                    <a16:creationId xmlns:a16="http://schemas.microsoft.com/office/drawing/2014/main" id="{52569F7A-CA31-C94C-AA63-FF21D082F947}"/>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1" name="Freeform 427">
                <a:extLst>
                  <a:ext uri="{FF2B5EF4-FFF2-40B4-BE49-F238E27FC236}">
                    <a16:creationId xmlns:a16="http://schemas.microsoft.com/office/drawing/2014/main" id="{3788B42C-6321-884D-A344-71D5B0D4F42D}"/>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2" name="Freeform 428">
                <a:extLst>
                  <a:ext uri="{FF2B5EF4-FFF2-40B4-BE49-F238E27FC236}">
                    <a16:creationId xmlns:a16="http://schemas.microsoft.com/office/drawing/2014/main" id="{6A45CC28-D460-F648-AFA8-25A085F40A10}"/>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3" name="Freeform 429">
                <a:extLst>
                  <a:ext uri="{FF2B5EF4-FFF2-40B4-BE49-F238E27FC236}">
                    <a16:creationId xmlns:a16="http://schemas.microsoft.com/office/drawing/2014/main" id="{8800FDBF-C21F-6245-AB57-240BD3FFD353}"/>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4" name="Freeform 430">
                <a:extLst>
                  <a:ext uri="{FF2B5EF4-FFF2-40B4-BE49-F238E27FC236}">
                    <a16:creationId xmlns:a16="http://schemas.microsoft.com/office/drawing/2014/main" id="{C5BD817E-195D-E24C-B9F8-48079D2787DE}"/>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5" name="Freeform 431">
                <a:extLst>
                  <a:ext uri="{FF2B5EF4-FFF2-40B4-BE49-F238E27FC236}">
                    <a16:creationId xmlns:a16="http://schemas.microsoft.com/office/drawing/2014/main" id="{B4998202-AB89-9342-A6EB-99455B04C636}"/>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6" name="Freeform 432">
                <a:extLst>
                  <a:ext uri="{FF2B5EF4-FFF2-40B4-BE49-F238E27FC236}">
                    <a16:creationId xmlns:a16="http://schemas.microsoft.com/office/drawing/2014/main" id="{97D744CD-AB17-F746-A06B-D55DE159FF22}"/>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7" name="Freeform 433">
                <a:extLst>
                  <a:ext uri="{FF2B5EF4-FFF2-40B4-BE49-F238E27FC236}">
                    <a16:creationId xmlns:a16="http://schemas.microsoft.com/office/drawing/2014/main" id="{A6C2AD50-2B38-A240-ADF5-4257F7AF7B2D}"/>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8" name="Freeform 434">
                <a:extLst>
                  <a:ext uri="{FF2B5EF4-FFF2-40B4-BE49-F238E27FC236}">
                    <a16:creationId xmlns:a16="http://schemas.microsoft.com/office/drawing/2014/main" id="{7F28F2A7-B22E-E642-820F-9FCBF4AE8C99}"/>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9" name="Freeform 435">
                <a:extLst>
                  <a:ext uri="{FF2B5EF4-FFF2-40B4-BE49-F238E27FC236}">
                    <a16:creationId xmlns:a16="http://schemas.microsoft.com/office/drawing/2014/main" id="{8CF8369B-81EC-7F46-90DF-9E251E610F3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0" name="Freeform 436">
                <a:extLst>
                  <a:ext uri="{FF2B5EF4-FFF2-40B4-BE49-F238E27FC236}">
                    <a16:creationId xmlns:a16="http://schemas.microsoft.com/office/drawing/2014/main" id="{C89649E5-9C2B-394F-8226-634FC4E501C5}"/>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1" name="Freeform 437">
                <a:extLst>
                  <a:ext uri="{FF2B5EF4-FFF2-40B4-BE49-F238E27FC236}">
                    <a16:creationId xmlns:a16="http://schemas.microsoft.com/office/drawing/2014/main" id="{4714D0A5-3A05-C04A-84CB-7221452F838A}"/>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2" name="Freeform 438">
                <a:extLst>
                  <a:ext uri="{FF2B5EF4-FFF2-40B4-BE49-F238E27FC236}">
                    <a16:creationId xmlns:a16="http://schemas.microsoft.com/office/drawing/2014/main" id="{5A46DE17-2CF9-9A40-A57F-CFDDCA49C8D1}"/>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3" name="Freeform 439">
                <a:extLst>
                  <a:ext uri="{FF2B5EF4-FFF2-40B4-BE49-F238E27FC236}">
                    <a16:creationId xmlns:a16="http://schemas.microsoft.com/office/drawing/2014/main" id="{D30007BA-BB06-0C41-92D0-EB9A26FB251A}"/>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4" name="Freeform 440">
                <a:extLst>
                  <a:ext uri="{FF2B5EF4-FFF2-40B4-BE49-F238E27FC236}">
                    <a16:creationId xmlns:a16="http://schemas.microsoft.com/office/drawing/2014/main" id="{01482EAB-8A7F-D046-8074-2F7FDECE0184}"/>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5" name="Freeform 441">
                <a:extLst>
                  <a:ext uri="{FF2B5EF4-FFF2-40B4-BE49-F238E27FC236}">
                    <a16:creationId xmlns:a16="http://schemas.microsoft.com/office/drawing/2014/main" id="{D7CED9F2-8C8D-CB42-90F9-42B7999A8B85}"/>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6" name="Freeform 442">
                <a:extLst>
                  <a:ext uri="{FF2B5EF4-FFF2-40B4-BE49-F238E27FC236}">
                    <a16:creationId xmlns:a16="http://schemas.microsoft.com/office/drawing/2014/main" id="{8B392AC6-69FF-634E-A471-CBDFCD720A1C}"/>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4" name="Text Box 486">
              <a:extLst>
                <a:ext uri="{FF2B5EF4-FFF2-40B4-BE49-F238E27FC236}">
                  <a16:creationId xmlns:a16="http://schemas.microsoft.com/office/drawing/2014/main" id="{E01F725E-4256-8A47-994D-4BFFE3BB1F38}"/>
                </a:ext>
              </a:extLst>
            </p:cNvPr>
            <p:cNvSpPr txBox="1">
              <a:spLocks noChangeArrowheads="1"/>
            </p:cNvSpPr>
            <p:nvPr/>
          </p:nvSpPr>
          <p:spPr bwMode="auto">
            <a:xfrm>
              <a:off x="5181600" y="1676400"/>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a</a:t>
              </a:r>
            </a:p>
          </p:txBody>
        </p:sp>
      </p:grpSp>
      <mc:AlternateContent xmlns:mc="http://schemas.openxmlformats.org/markup-compatibility/2006" xmlns:a14="http://schemas.microsoft.com/office/drawing/2010/main">
        <mc:Choice Requires="a14">
          <p:sp>
            <p:nvSpPr>
              <p:cNvPr id="412135" name="Text Box 487">
                <a:extLst>
                  <a:ext uri="{FF2B5EF4-FFF2-40B4-BE49-F238E27FC236}">
                    <a16:creationId xmlns:a16="http://schemas.microsoft.com/office/drawing/2014/main" id="{828BB4FA-325D-B84B-82F0-3B11B6463B25}"/>
                  </a:ext>
                </a:extLst>
              </p:cNvPr>
              <p:cNvSpPr txBox="1">
                <a:spLocks noChangeArrowheads="1"/>
              </p:cNvSpPr>
              <p:nvPr/>
            </p:nvSpPr>
            <p:spPr bwMode="auto">
              <a:xfrm>
                <a:off x="1638695" y="5815176"/>
                <a:ext cx="5806398" cy="37542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1800" dirty="0">
                    <a:latin typeface="Eurostile" panose="020B0504020202050204" pitchFamily="34" charset="77"/>
                  </a:rPr>
                  <a:t>Mean of differences </a:t>
                </a:r>
                <a14:m>
                  <m:oMath xmlns:m="http://schemas.openxmlformats.org/officeDocument/2006/math">
                    <m:acc>
                      <m:accPr>
                        <m:chr m:val="̅"/>
                        <m:ctrlPr>
                          <a:rPr lang="en-US" altLang="nb-NO" sz="1800" i="1">
                            <a:latin typeface="Cambria Math" panose="02040503050406030204" pitchFamily="18" charset="0"/>
                          </a:rPr>
                        </m:ctrlPr>
                      </m:accPr>
                      <m:e>
                        <m:r>
                          <a:rPr lang="nb-NO" altLang="nb-NO" sz="1800" i="1">
                            <a:latin typeface="Cambria Math" panose="02040503050406030204" pitchFamily="18" charset="0"/>
                          </a:rPr>
                          <m:t>𝑑</m:t>
                        </m:r>
                      </m:e>
                    </m:acc>
                    <m:r>
                      <a:rPr lang="nb-NO" altLang="nb-NO" sz="1800" i="1">
                        <a:latin typeface="Cambria Math" panose="02040503050406030204" pitchFamily="18" charset="0"/>
                      </a:rPr>
                      <m:t>=−1</m:t>
                    </m:r>
                  </m:oMath>
                </a14:m>
                <a:r>
                  <a:rPr lang="en-US" altLang="nb-NO" sz="1800" dirty="0">
                    <a:latin typeface="Eurostile" panose="020B0504020202050204" pitchFamily="34" charset="77"/>
                  </a:rPr>
                  <a:t>, Standard deviation </a:t>
                </a:r>
                <a14:m>
                  <m:oMath xmlns:m="http://schemas.openxmlformats.org/officeDocument/2006/math">
                    <m:sSub>
                      <m:sSubPr>
                        <m:ctrlPr>
                          <a:rPr lang="en-US" altLang="nb-NO" sz="1800" i="1">
                            <a:latin typeface="Cambria Math" panose="02040503050406030204" pitchFamily="18" charset="0"/>
                          </a:rPr>
                        </m:ctrlPr>
                      </m:sSubPr>
                      <m:e>
                        <m:r>
                          <a:rPr lang="en-US" altLang="nb-NO" sz="1800" i="1">
                            <a:latin typeface="Cambria Math" panose="02040503050406030204" pitchFamily="18" charset="0"/>
                            <a:ea typeface="Cambria Math" panose="02040503050406030204" pitchFamily="18" charset="0"/>
                          </a:rPr>
                          <m:t>𝜎</m:t>
                        </m:r>
                      </m:e>
                      <m:sub>
                        <m:r>
                          <a:rPr lang="nb-NO" altLang="nb-NO" sz="1800" i="1">
                            <a:latin typeface="Cambria Math" panose="02040503050406030204" pitchFamily="18" charset="0"/>
                          </a:rPr>
                          <m:t>𝑑</m:t>
                        </m:r>
                      </m:sub>
                    </m:sSub>
                    <m:r>
                      <a:rPr lang="nb-NO" altLang="nb-NO" sz="1800" i="1">
                        <a:latin typeface="Cambria Math" panose="02040503050406030204" pitchFamily="18" charset="0"/>
                      </a:rPr>
                      <m:t>=4.15</m:t>
                    </m:r>
                  </m:oMath>
                </a14:m>
                <a:endParaRPr lang="en-US" altLang="nb-NO" sz="1800" dirty="0">
                  <a:latin typeface="Eurostile" panose="020B0504020202050204" pitchFamily="34" charset="77"/>
                </a:endParaRPr>
              </a:p>
            </p:txBody>
          </p:sp>
        </mc:Choice>
        <mc:Fallback xmlns="">
          <p:sp>
            <p:nvSpPr>
              <p:cNvPr id="412135" name="Text Box 487">
                <a:extLst>
                  <a:ext uri="{FF2B5EF4-FFF2-40B4-BE49-F238E27FC236}">
                    <a16:creationId xmlns:a16="http://schemas.microsoft.com/office/drawing/2014/main" id="{828BB4FA-325D-B84B-82F0-3B11B6463B25}"/>
                  </a:ext>
                </a:extLst>
              </p:cNvPr>
              <p:cNvSpPr txBox="1">
                <a:spLocks noRot="1" noChangeAspect="1" noMove="1" noResize="1" noEditPoints="1" noAdjustHandles="1" noChangeArrowheads="1" noChangeShapeType="1" noTextEdit="1"/>
              </p:cNvSpPr>
              <p:nvPr/>
            </p:nvSpPr>
            <p:spPr bwMode="auto">
              <a:xfrm>
                <a:off x="1638695" y="5815176"/>
                <a:ext cx="5806398" cy="375424"/>
              </a:xfrm>
              <a:prstGeom prst="rect">
                <a:avLst/>
              </a:prstGeom>
              <a:blipFill>
                <a:blip r:embed="rId2"/>
                <a:stretch>
                  <a:fillRect l="-873" t="-3333" b="-2333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153137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a:extLst>
              <a:ext uri="{FF2B5EF4-FFF2-40B4-BE49-F238E27FC236}">
                <a16:creationId xmlns:a16="http://schemas.microsoft.com/office/drawing/2014/main" id="{C9B8F9ED-8475-0B42-B9AC-A250D9ADCCC8}"/>
              </a:ext>
            </a:extLst>
          </p:cNvPr>
          <p:cNvSpPr>
            <a:spLocks noGrp="1" noChangeArrowheads="1"/>
          </p:cNvSpPr>
          <p:nvPr>
            <p:ph type="title"/>
          </p:nvPr>
        </p:nvSpPr>
        <p:spPr/>
        <p:txBody>
          <a:bodyPr/>
          <a:lstStyle/>
          <a:p>
            <a:r>
              <a:rPr lang="en-US" altLang="nb-NO"/>
              <a:t>Before-and-After Comparison</a:t>
            </a:r>
          </a:p>
        </p:txBody>
      </p:sp>
      <p:sp>
        <p:nvSpPr>
          <p:cNvPr id="412675" name="Rectangle 3">
            <a:extLst>
              <a:ext uri="{FF2B5EF4-FFF2-40B4-BE49-F238E27FC236}">
                <a16:creationId xmlns:a16="http://schemas.microsoft.com/office/drawing/2014/main" id="{15A05C04-D063-6F41-A034-27533135EAFC}"/>
              </a:ext>
            </a:extLst>
          </p:cNvPr>
          <p:cNvSpPr>
            <a:spLocks noGrp="1" noChangeArrowheads="1"/>
          </p:cNvSpPr>
          <p:nvPr>
            <p:ph idx="1"/>
          </p:nvPr>
        </p:nvSpPr>
        <p:spPr>
          <a:xfrm>
            <a:off x="237067" y="2489200"/>
            <a:ext cx="8729134" cy="4025900"/>
          </a:xfrm>
        </p:spPr>
        <p:txBody>
          <a:bodyPr/>
          <a:lstStyle/>
          <a:p>
            <a:pPr>
              <a:lnSpc>
                <a:spcPct val="90000"/>
              </a:lnSpc>
            </a:pPr>
            <a:r>
              <a:rPr lang="en-US" altLang="nb-NO" dirty="0"/>
              <a:t>From mean of differences, appears that audio lag reduced performance</a:t>
            </a:r>
          </a:p>
          <a:p>
            <a:pPr>
              <a:lnSpc>
                <a:spcPct val="90000"/>
              </a:lnSpc>
            </a:pPr>
            <a:r>
              <a:rPr lang="en-US" altLang="nb-NO" dirty="0"/>
              <a:t>However, standard deviation is large</a:t>
            </a:r>
          </a:p>
          <a:p>
            <a:pPr>
              <a:lnSpc>
                <a:spcPct val="90000"/>
              </a:lnSpc>
            </a:pPr>
            <a:r>
              <a:rPr lang="en-US" altLang="nb-NO" dirty="0"/>
              <a:t>Is the variation between the two alternatives greater than the variation (error) in the measurements?</a:t>
            </a:r>
          </a:p>
          <a:p>
            <a:pPr>
              <a:lnSpc>
                <a:spcPct val="90000"/>
              </a:lnSpc>
            </a:pPr>
            <a:r>
              <a:rPr lang="en-US" altLang="nb-NO" dirty="0"/>
              <a:t>Confidence intervals can work, but what if there are more than two alternatives?</a:t>
            </a:r>
          </a:p>
        </p:txBody>
      </p:sp>
      <mc:AlternateContent xmlns:mc="http://schemas.openxmlformats.org/markup-compatibility/2006" xmlns:a14="http://schemas.microsoft.com/office/drawing/2010/main">
        <mc:Choice Requires="a14">
          <p:sp>
            <p:nvSpPr>
              <p:cNvPr id="412676" name="Text Box 4">
                <a:extLst>
                  <a:ext uri="{FF2B5EF4-FFF2-40B4-BE49-F238E27FC236}">
                    <a16:creationId xmlns:a16="http://schemas.microsoft.com/office/drawing/2014/main" id="{E06F35C6-CE0F-6B4C-AFBC-794C6C1C63E9}"/>
                  </a:ext>
                </a:extLst>
              </p:cNvPr>
              <p:cNvSpPr txBox="1">
                <a:spLocks noChangeArrowheads="1"/>
              </p:cNvSpPr>
              <p:nvPr/>
            </p:nvSpPr>
            <p:spPr bwMode="auto">
              <a:xfrm>
                <a:off x="2235200" y="1104900"/>
                <a:ext cx="4577856" cy="104977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2800" dirty="0">
                    <a:latin typeface="Eurostile" panose="020B0504020202050204" pitchFamily="34" charset="77"/>
                  </a:rPr>
                  <a:t>Mean of differences </a:t>
                </a:r>
                <a14:m>
                  <m:oMath xmlns:m="http://schemas.openxmlformats.org/officeDocument/2006/math">
                    <m:acc>
                      <m:accPr>
                        <m:chr m:val="̅"/>
                        <m:ctrlPr>
                          <a:rPr lang="en-US" altLang="nb-NO" sz="2800" i="1" smtClean="0">
                            <a:latin typeface="Cambria Math" panose="02040503050406030204" pitchFamily="18" charset="0"/>
                          </a:rPr>
                        </m:ctrlPr>
                      </m:accPr>
                      <m:e>
                        <m:r>
                          <a:rPr lang="nb-NO" altLang="nb-NO" sz="2800" b="0" i="1" smtClean="0">
                            <a:latin typeface="Cambria Math" panose="02040503050406030204" pitchFamily="18" charset="0"/>
                          </a:rPr>
                          <m:t>𝑑</m:t>
                        </m:r>
                      </m:e>
                    </m:acc>
                    <m:r>
                      <a:rPr lang="nb-NO" altLang="nb-NO" sz="2800" b="0" i="1" smtClean="0">
                        <a:latin typeface="Cambria Math" panose="02040503050406030204" pitchFamily="18" charset="0"/>
                      </a:rPr>
                      <m:t>=−1</m:t>
                    </m:r>
                  </m:oMath>
                </a14:m>
                <a:endParaRPr lang="en-US" altLang="nb-NO" sz="2800" dirty="0">
                  <a:latin typeface="Eurostile" panose="020B0504020202050204" pitchFamily="34" charset="77"/>
                </a:endParaRPr>
              </a:p>
              <a:p>
                <a:r>
                  <a:rPr lang="en-US" altLang="nb-NO" sz="2800" dirty="0">
                    <a:latin typeface="Eurostile" panose="020B0504020202050204" pitchFamily="34" charset="77"/>
                  </a:rPr>
                  <a:t>Standard deviation </a:t>
                </a:r>
                <a14:m>
                  <m:oMath xmlns:m="http://schemas.openxmlformats.org/officeDocument/2006/math">
                    <m:sSub>
                      <m:sSubPr>
                        <m:ctrlPr>
                          <a:rPr lang="en-US" altLang="nb-NO" sz="2800" i="1" smtClean="0">
                            <a:latin typeface="Cambria Math" panose="02040503050406030204" pitchFamily="18" charset="0"/>
                          </a:rPr>
                        </m:ctrlPr>
                      </m:sSubPr>
                      <m:e>
                        <m:r>
                          <a:rPr lang="en-US" altLang="nb-NO" sz="2800" i="1" smtClean="0">
                            <a:latin typeface="Cambria Math" panose="02040503050406030204" pitchFamily="18" charset="0"/>
                            <a:ea typeface="Cambria Math" panose="02040503050406030204" pitchFamily="18" charset="0"/>
                          </a:rPr>
                          <m:t>𝜎</m:t>
                        </m:r>
                      </m:e>
                      <m:sub>
                        <m:r>
                          <a:rPr lang="nb-NO" altLang="nb-NO" sz="2800" b="0" i="1" smtClean="0">
                            <a:latin typeface="Cambria Math" panose="02040503050406030204" pitchFamily="18" charset="0"/>
                          </a:rPr>
                          <m:t>𝑑</m:t>
                        </m:r>
                      </m:sub>
                    </m:sSub>
                    <m:r>
                      <a:rPr lang="nb-NO" altLang="nb-NO" sz="2800" b="0" i="1" smtClean="0">
                        <a:latin typeface="Cambria Math" panose="02040503050406030204" pitchFamily="18" charset="0"/>
                      </a:rPr>
                      <m:t>=4.15</m:t>
                    </m:r>
                  </m:oMath>
                </a14:m>
                <a:endParaRPr lang="en-US" altLang="nb-NO" sz="2800" dirty="0">
                  <a:latin typeface="Eurostile" panose="020B0504020202050204" pitchFamily="34" charset="77"/>
                </a:endParaRPr>
              </a:p>
            </p:txBody>
          </p:sp>
        </mc:Choice>
        <mc:Fallback xmlns="">
          <p:sp>
            <p:nvSpPr>
              <p:cNvPr id="412676" name="Text Box 4">
                <a:extLst>
                  <a:ext uri="{FF2B5EF4-FFF2-40B4-BE49-F238E27FC236}">
                    <a16:creationId xmlns:a16="http://schemas.microsoft.com/office/drawing/2014/main" id="{E06F35C6-CE0F-6B4C-AFBC-794C6C1C63E9}"/>
                  </a:ext>
                </a:extLst>
              </p:cNvPr>
              <p:cNvSpPr txBox="1">
                <a:spLocks noRot="1" noChangeAspect="1" noMove="1" noResize="1" noEditPoints="1" noAdjustHandles="1" noChangeArrowheads="1" noChangeShapeType="1" noTextEdit="1"/>
              </p:cNvSpPr>
              <p:nvPr/>
            </p:nvSpPr>
            <p:spPr bwMode="auto">
              <a:xfrm>
                <a:off x="2235200" y="1104900"/>
                <a:ext cx="4577856" cy="1049775"/>
              </a:xfrm>
              <a:prstGeom prst="rect">
                <a:avLst/>
              </a:prstGeom>
              <a:blipFill>
                <a:blip r:embed="rId2"/>
                <a:stretch>
                  <a:fillRect l="-2493" t="-3571" b="-142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282083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547E2CD9-C8DB-7A4B-B4D2-9226E2F2C80A}"/>
              </a:ext>
            </a:extLst>
          </p:cNvPr>
          <p:cNvSpPr>
            <a:spLocks noGrp="1" noChangeArrowheads="1"/>
          </p:cNvSpPr>
          <p:nvPr>
            <p:ph type="title"/>
          </p:nvPr>
        </p:nvSpPr>
        <p:spPr/>
        <p:txBody>
          <a:bodyPr/>
          <a:lstStyle/>
          <a:p>
            <a:r>
              <a:rPr lang="en-US" altLang="nb-NO" dirty="0"/>
              <a:t>Comparing more than two alternatives</a:t>
            </a:r>
          </a:p>
        </p:txBody>
      </p:sp>
      <mc:AlternateContent xmlns:mc="http://schemas.openxmlformats.org/markup-compatibility/2006">
        <mc:Choice xmlns:a14="http://schemas.microsoft.com/office/drawing/2010/main" Requires="a14">
          <p:sp>
            <p:nvSpPr>
              <p:cNvPr id="413699" name="Rectangle 3">
                <a:extLst>
                  <a:ext uri="{FF2B5EF4-FFF2-40B4-BE49-F238E27FC236}">
                    <a16:creationId xmlns:a16="http://schemas.microsoft.com/office/drawing/2014/main" id="{7132DED2-A202-F64B-BCF8-EB610D51D058}"/>
                  </a:ext>
                </a:extLst>
              </p:cNvPr>
              <p:cNvSpPr>
                <a:spLocks noGrp="1" noChangeArrowheads="1"/>
              </p:cNvSpPr>
              <p:nvPr>
                <p:ph idx="1"/>
              </p:nvPr>
            </p:nvSpPr>
            <p:spPr>
              <a:xfrm>
                <a:off x="237067" y="866775"/>
                <a:ext cx="8729134" cy="5648325"/>
              </a:xfrm>
            </p:spPr>
            <p:txBody>
              <a:bodyPr/>
              <a:lstStyle/>
              <a:p>
                <a:r>
                  <a:rPr lang="en-US" altLang="nb-NO" sz="2400" dirty="0"/>
                  <a:t>Naïve approach</a:t>
                </a:r>
              </a:p>
              <a:p>
                <a:pPr lvl="1"/>
                <a:r>
                  <a:rPr lang="en-US" altLang="nb-NO" sz="2000" dirty="0"/>
                  <a:t>Compare </a:t>
                </a:r>
                <a:br>
                  <a:rPr lang="en-US" altLang="nb-NO" sz="2000" dirty="0"/>
                </a:br>
                <a:r>
                  <a:rPr lang="en-US" altLang="nb-NO" sz="2000" dirty="0"/>
                  <a:t>confidence </a:t>
                </a:r>
                <a:br>
                  <a:rPr lang="en-US" altLang="nb-NO" sz="2000" dirty="0"/>
                </a:br>
                <a:r>
                  <a:rPr lang="en-US" altLang="nb-NO" sz="2000" dirty="0"/>
                  <a:t>intervals</a:t>
                </a:r>
              </a:p>
              <a:p>
                <a:pPr lvl="1"/>
                <a:endParaRPr lang="en-US" altLang="nb-NO" sz="2000" dirty="0"/>
              </a:p>
              <a:p>
                <a:pPr marL="457200" lvl="1" indent="0">
                  <a:buNone/>
                </a:pPr>
                <a:endParaRPr lang="en-US" altLang="nb-NO" sz="2000" dirty="0"/>
              </a:p>
              <a:p>
                <a:pPr marL="457200" lvl="1" indent="0">
                  <a:buNone/>
                </a:pPr>
                <a:endParaRPr lang="en-US" altLang="nb-NO" sz="2000" dirty="0"/>
              </a:p>
              <a:p>
                <a:pPr marL="457200" lvl="1" indent="0">
                  <a:buNone/>
                </a:pPr>
                <a:endParaRPr lang="en-US" altLang="nb-NO" sz="2000" dirty="0"/>
              </a:p>
              <a:p>
                <a:pPr lvl="1"/>
                <a:r>
                  <a:rPr lang="en-US" altLang="nb-NO" sz="2000" dirty="0"/>
                  <a:t>Need to do for all </a:t>
                </a:r>
                <a:r>
                  <a:rPr lang="en-US" altLang="nb-NO" sz="2000" b="1" i="1" dirty="0"/>
                  <a:t>pairs</a:t>
                </a:r>
                <a:r>
                  <a:rPr lang="en-US" altLang="nb-NO" sz="2000" dirty="0"/>
                  <a:t>. This grows very quickly. </a:t>
                </a:r>
              </a:p>
              <a:p>
                <a:pPr lvl="1"/>
                <a:r>
                  <a:rPr lang="en-US" altLang="nb-NO" sz="2000" dirty="0"/>
                  <a:t>Example: 7 alternatives would require 21 pair-wise comparisons</a:t>
                </a:r>
              </a:p>
              <a:p>
                <a:pPr lvl="2"/>
                <a:r>
                  <a:rPr lang="en-US" altLang="nb-NO" sz="1800" dirty="0"/>
                  <a:t>possible combinations:</a:t>
                </a:r>
                <a:r>
                  <a:rPr lang="en-US" altLang="nb-NO" sz="1600" dirty="0"/>
                  <a:t> </a:t>
                </a:r>
                <a14:m>
                  <m:oMath xmlns:m="http://schemas.openxmlformats.org/officeDocument/2006/math">
                    <m:d>
                      <m:dPr>
                        <m:ctrlPr>
                          <a:rPr lang="en-US" altLang="nb-NO" i="1" smtClean="0">
                            <a:latin typeface="Cambria Math" panose="02040503050406030204" pitchFamily="18" charset="0"/>
                          </a:rPr>
                        </m:ctrlPr>
                      </m:dPr>
                      <m:e>
                        <m:m>
                          <m:mPr>
                            <m:mcs>
                              <m:mc>
                                <m:mcPr>
                                  <m:count m:val="1"/>
                                  <m:mcJc m:val="center"/>
                                </m:mcPr>
                              </m:mc>
                            </m:mcs>
                            <m:ctrlPr>
                              <a:rPr lang="en-US" altLang="nb-NO" i="1" smtClean="0">
                                <a:latin typeface="Cambria Math" panose="02040503050406030204" pitchFamily="18" charset="0"/>
                              </a:rPr>
                            </m:ctrlPr>
                          </m:mPr>
                          <m:mr>
                            <m:e>
                              <m:r>
                                <m:rPr>
                                  <m:brk m:alnAt="7"/>
                                </m:rPr>
                                <a:rPr lang="nb-NO" altLang="nb-NO" b="0" i="1" smtClean="0">
                                  <a:latin typeface="Cambria Math" panose="02040503050406030204" pitchFamily="18" charset="0"/>
                                </a:rPr>
                                <m:t>𝑛</m:t>
                              </m:r>
                            </m:e>
                          </m:mr>
                          <m:mr>
                            <m:e>
                              <m:r>
                                <a:rPr lang="nb-NO" altLang="nb-NO" b="0" i="1" smtClean="0">
                                  <a:latin typeface="Cambria Math" panose="02040503050406030204" pitchFamily="18" charset="0"/>
                                </a:rPr>
                                <m:t>𝑘</m:t>
                              </m:r>
                            </m:e>
                          </m:mr>
                        </m:m>
                      </m:e>
                    </m:d>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𝑛</m:t>
                        </m:r>
                        <m:r>
                          <a:rPr lang="nb-NO" altLang="nb-NO" b="0" i="1" smtClean="0">
                            <a:latin typeface="Cambria Math" panose="02040503050406030204" pitchFamily="18" charset="0"/>
                          </a:rPr>
                          <m:t>−1)⋯(</m:t>
                        </m:r>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m:t>
                        </m:r>
                      </m:num>
                      <m:den>
                        <m:r>
                          <a:rPr lang="nb-NO" altLang="nb-NO" b="0" i="1" smtClean="0">
                            <a:latin typeface="Cambria Math" panose="02040503050406030204" pitchFamily="18" charset="0"/>
                          </a:rPr>
                          <m:t>𝑘</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−1)⋯1</m:t>
                        </m:r>
                      </m:den>
                    </m:f>
                  </m:oMath>
                </a14:m>
                <a:endParaRPr lang="en-US" altLang="nb-NO" dirty="0"/>
              </a:p>
              <a:p>
                <a:pPr lvl="2"/>
                <a:r>
                  <a:rPr lang="en-US" altLang="nb-NO" sz="1800" dirty="0"/>
                  <a:t>for our case:</a:t>
                </a:r>
                <a:r>
                  <a:rPr lang="en-US" altLang="nb-NO" dirty="0"/>
                  <a:t> </a:t>
                </a:r>
                <a14:m>
                  <m:oMath xmlns:m="http://schemas.openxmlformats.org/officeDocument/2006/math">
                    <m:d>
                      <m:dPr>
                        <m:ctrlPr>
                          <a:rPr lang="en-US" altLang="nb-NO" i="1">
                            <a:latin typeface="Cambria Math" panose="02040503050406030204" pitchFamily="18" charset="0"/>
                          </a:rPr>
                        </m:ctrlPr>
                      </m:dPr>
                      <m:e>
                        <m:m>
                          <m:mPr>
                            <m:mcs>
                              <m:mc>
                                <m:mcPr>
                                  <m:count m:val="1"/>
                                  <m:mcJc m:val="center"/>
                                </m:mcPr>
                              </m:mc>
                            </m:mcs>
                            <m:ctrlPr>
                              <a:rPr lang="en-US" altLang="nb-NO" i="1">
                                <a:latin typeface="Cambria Math" panose="02040503050406030204" pitchFamily="18" charset="0"/>
                              </a:rPr>
                            </m:ctrlPr>
                          </m:mPr>
                          <m:mr>
                            <m:e>
                              <m:r>
                                <m:rPr>
                                  <m:brk m:alnAt="7"/>
                                </m:rPr>
                                <a:rPr lang="nb-NO" altLang="nb-NO" b="0" i="1" smtClean="0">
                                  <a:latin typeface="Cambria Math" panose="02040503050406030204" pitchFamily="18" charset="0"/>
                                </a:rPr>
                                <m:t>7</m:t>
                              </m:r>
                            </m:e>
                          </m:mr>
                          <m:mr>
                            <m:e>
                              <m:r>
                                <a:rPr lang="nb-NO" altLang="nb-NO" b="0" i="1" smtClean="0">
                                  <a:latin typeface="Cambria Math" panose="02040503050406030204" pitchFamily="18" charset="0"/>
                                </a:rPr>
                                <m:t>2</m:t>
                              </m:r>
                            </m:e>
                          </m:mr>
                        </m:m>
                      </m:e>
                    </m:d>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7∗6</m:t>
                        </m:r>
                      </m:num>
                      <m:den>
                        <m:r>
                          <a:rPr lang="nb-NO" altLang="nb-NO" i="1">
                            <a:latin typeface="Cambria Math" panose="02040503050406030204" pitchFamily="18" charset="0"/>
                          </a:rPr>
                          <m:t>2∗1</m:t>
                        </m:r>
                      </m:den>
                    </m:f>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42</m:t>
                        </m:r>
                      </m:num>
                      <m:den>
                        <m:r>
                          <a:rPr lang="nb-NO" altLang="nb-NO" i="1">
                            <a:latin typeface="Cambria Math" panose="02040503050406030204" pitchFamily="18" charset="0"/>
                          </a:rPr>
                          <m:t>2</m:t>
                        </m:r>
                      </m:den>
                    </m:f>
                    <m:r>
                      <a:rPr lang="nb-NO" altLang="nb-NO" i="1">
                        <a:latin typeface="Cambria Math" panose="02040503050406030204" pitchFamily="18" charset="0"/>
                      </a:rPr>
                      <m:t>=21</m:t>
                    </m:r>
                  </m:oMath>
                </a14:m>
                <a:endParaRPr lang="en-US" altLang="nb-NO" dirty="0"/>
              </a:p>
              <a:p>
                <a:pPr lvl="1"/>
                <a:r>
                  <a:rPr lang="en-US" altLang="nb-NO" sz="2000" dirty="0"/>
                  <a:t>Would not be surprising to find 1 pair differed (at 95%)</a:t>
                </a:r>
              </a:p>
              <a:p>
                <a:pPr lvl="1"/>
                <a:endParaRPr lang="en-US" altLang="nb-NO" sz="2000" dirty="0"/>
              </a:p>
              <a:p>
                <a:pPr marL="457200" lvl="1" indent="0">
                  <a:buNone/>
                </a:pPr>
                <a:endParaRPr lang="en-US" altLang="nb-NO" sz="2000" dirty="0"/>
              </a:p>
            </p:txBody>
          </p:sp>
        </mc:Choice>
        <mc:Fallback>
          <p:sp>
            <p:nvSpPr>
              <p:cNvPr id="413699" name="Rectangle 3">
                <a:extLst>
                  <a:ext uri="{FF2B5EF4-FFF2-40B4-BE49-F238E27FC236}">
                    <a16:creationId xmlns:a16="http://schemas.microsoft.com/office/drawing/2014/main" id="{7132DED2-A202-F64B-BCF8-EB610D51D058}"/>
                  </a:ext>
                </a:extLst>
              </p:cNvPr>
              <p:cNvSpPr>
                <a:spLocks noGrp="1" noRot="1" noChangeAspect="1" noMove="1" noResize="1" noEditPoints="1" noAdjustHandles="1" noChangeArrowheads="1" noChangeShapeType="1" noTextEdit="1"/>
              </p:cNvSpPr>
              <p:nvPr>
                <p:ph idx="1"/>
              </p:nvPr>
            </p:nvSpPr>
            <p:spPr>
              <a:xfrm>
                <a:off x="237067" y="866775"/>
                <a:ext cx="8729134" cy="5648325"/>
              </a:xfrm>
              <a:blipFill>
                <a:blip r:embed="rId2"/>
                <a:stretch>
                  <a:fillRect l="-1308" t="-1570"/>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9329CDAE-3711-4846-BD46-6753AF133918}"/>
              </a:ext>
            </a:extLst>
          </p:cNvPr>
          <p:cNvGrpSpPr>
            <a:grpSpLocks noChangeAspect="1"/>
          </p:cNvGrpSpPr>
          <p:nvPr/>
        </p:nvGrpSpPr>
        <p:grpSpPr>
          <a:xfrm>
            <a:off x="2765303" y="917704"/>
            <a:ext cx="5988405" cy="2238091"/>
            <a:chOff x="762000" y="1864114"/>
            <a:chExt cx="7543800" cy="2819400"/>
          </a:xfrm>
        </p:grpSpPr>
        <p:sp>
          <p:nvSpPr>
            <p:cNvPr id="413700" name="Line 4">
              <a:extLst>
                <a:ext uri="{FF2B5EF4-FFF2-40B4-BE49-F238E27FC236}">
                  <a16:creationId xmlns:a16="http://schemas.microsoft.com/office/drawing/2014/main" id="{C6189470-478F-BF47-A622-EE3FE6AF8BA3}"/>
                </a:ext>
              </a:extLst>
            </p:cNvPr>
            <p:cNvSpPr>
              <a:spLocks noChangeShapeType="1"/>
            </p:cNvSpPr>
            <p:nvPr/>
          </p:nvSpPr>
          <p:spPr bwMode="auto">
            <a:xfrm>
              <a:off x="1981200" y="2321314"/>
              <a:ext cx="22098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1" name="Line 5">
              <a:extLst>
                <a:ext uri="{FF2B5EF4-FFF2-40B4-BE49-F238E27FC236}">
                  <a16:creationId xmlns:a16="http://schemas.microsoft.com/office/drawing/2014/main" id="{7A9BAF07-32DC-4A42-84FE-0FDB0221AABB}"/>
                </a:ext>
              </a:extLst>
            </p:cNvPr>
            <p:cNvSpPr>
              <a:spLocks noChangeShapeType="1"/>
            </p:cNvSpPr>
            <p:nvPr/>
          </p:nvSpPr>
          <p:spPr bwMode="auto">
            <a:xfrm>
              <a:off x="3352800" y="3388114"/>
              <a:ext cx="19812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2" name="Line 6">
              <a:extLst>
                <a:ext uri="{FF2B5EF4-FFF2-40B4-BE49-F238E27FC236}">
                  <a16:creationId xmlns:a16="http://schemas.microsoft.com/office/drawing/2014/main" id="{7266F785-6300-334C-AD42-3CB14F3CBA5B}"/>
                </a:ext>
              </a:extLst>
            </p:cNvPr>
            <p:cNvSpPr>
              <a:spLocks noChangeShapeType="1"/>
            </p:cNvSpPr>
            <p:nvPr/>
          </p:nvSpPr>
          <p:spPr bwMode="auto">
            <a:xfrm>
              <a:off x="6629400" y="4378714"/>
              <a:ext cx="16764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3" name="tower">
              <a:extLst>
                <a:ext uri="{FF2B5EF4-FFF2-40B4-BE49-F238E27FC236}">
                  <a16:creationId xmlns:a16="http://schemas.microsoft.com/office/drawing/2014/main" id="{22E6C3FB-43B4-4245-AD83-37AED74FFA13}"/>
                </a:ext>
              </a:extLst>
            </p:cNvPr>
            <p:cNvSpPr>
              <a:spLocks noEditPoints="1" noChangeArrowheads="1"/>
            </p:cNvSpPr>
            <p:nvPr/>
          </p:nvSpPr>
          <p:spPr bwMode="auto">
            <a:xfrm>
              <a:off x="838200" y="1864114"/>
              <a:ext cx="381000" cy="7620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FFFFCC"/>
            </a:solidFill>
            <a:ln w="9525">
              <a:solidFill>
                <a:srgbClr val="000000"/>
              </a:solidFill>
              <a:miter lim="800000"/>
              <a:headEnd/>
              <a:tailEnd/>
            </a:ln>
          </p:spPr>
          <p:txBody>
            <a:bodyPr/>
            <a:lstStyle/>
            <a:p>
              <a:endParaRPr lang="en-US"/>
            </a:p>
          </p:txBody>
        </p:sp>
        <p:sp>
          <p:nvSpPr>
            <p:cNvPr id="413704" name="server">
              <a:extLst>
                <a:ext uri="{FF2B5EF4-FFF2-40B4-BE49-F238E27FC236}">
                  <a16:creationId xmlns:a16="http://schemas.microsoft.com/office/drawing/2014/main" id="{2EC70993-0800-1D4F-A9DB-A3AE2A3825B7}"/>
                </a:ext>
              </a:extLst>
            </p:cNvPr>
            <p:cNvSpPr>
              <a:spLocks noEditPoints="1" noChangeArrowheads="1"/>
            </p:cNvSpPr>
            <p:nvPr/>
          </p:nvSpPr>
          <p:spPr bwMode="auto">
            <a:xfrm>
              <a:off x="762000" y="3083314"/>
              <a:ext cx="609600" cy="6096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en-US"/>
            </a:p>
          </p:txBody>
        </p:sp>
        <p:sp>
          <p:nvSpPr>
            <p:cNvPr id="413705" name="mainfrm">
              <a:extLst>
                <a:ext uri="{FF2B5EF4-FFF2-40B4-BE49-F238E27FC236}">
                  <a16:creationId xmlns:a16="http://schemas.microsoft.com/office/drawing/2014/main" id="{F8A28C38-0DC0-BB4B-9CA0-5FA5967CFD6D}"/>
                </a:ext>
              </a:extLst>
            </p:cNvPr>
            <p:cNvSpPr>
              <a:spLocks noEditPoints="1" noChangeArrowheads="1"/>
            </p:cNvSpPr>
            <p:nvPr/>
          </p:nvSpPr>
          <p:spPr bwMode="auto">
            <a:xfrm>
              <a:off x="762000" y="3997714"/>
              <a:ext cx="762000" cy="685800"/>
            </a:xfrm>
            <a:custGeom>
              <a:avLst/>
              <a:gdLst>
                <a:gd name="T0" fmla="*/ 0 w 21600"/>
                <a:gd name="T1" fmla="*/ 0 h 21600"/>
                <a:gd name="T2" fmla="*/ 10800 w 21600"/>
                <a:gd name="T3" fmla="*/ 0 h 21600"/>
                <a:gd name="T4" fmla="*/ 21600 w 21600"/>
                <a:gd name="T5" fmla="*/ 0 h 21600"/>
                <a:gd name="T6" fmla="*/ 21600 w 21600"/>
                <a:gd name="T7" fmla="*/ 10800 h 21600"/>
                <a:gd name="T8" fmla="*/ 20603 w 21600"/>
                <a:gd name="T9" fmla="*/ 21600 h 21600"/>
                <a:gd name="T10" fmla="*/ 10800 w 21600"/>
                <a:gd name="T11" fmla="*/ 21600 h 21600"/>
                <a:gd name="T12" fmla="*/ 1163 w 21600"/>
                <a:gd name="T13" fmla="*/ 21600 h 21600"/>
                <a:gd name="T14" fmla="*/ 0 w 21600"/>
                <a:gd name="T15" fmla="*/ 10800 h 21600"/>
                <a:gd name="T16" fmla="*/ 332 w 21600"/>
                <a:gd name="T17" fmla="*/ 22174 h 21600"/>
                <a:gd name="T18" fmla="*/ 21579 w 21600"/>
                <a:gd name="T19" fmla="*/ 27914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10885"/>
                  </a:moveTo>
                  <a:lnTo>
                    <a:pt x="21600" y="0"/>
                  </a:lnTo>
                  <a:lnTo>
                    <a:pt x="10634" y="0"/>
                  </a:lnTo>
                  <a:lnTo>
                    <a:pt x="0" y="0"/>
                  </a:lnTo>
                  <a:lnTo>
                    <a:pt x="0" y="10885"/>
                  </a:lnTo>
                  <a:lnTo>
                    <a:pt x="0" y="19729"/>
                  </a:lnTo>
                  <a:lnTo>
                    <a:pt x="1163" y="19729"/>
                  </a:lnTo>
                  <a:lnTo>
                    <a:pt x="1163" y="21600"/>
                  </a:lnTo>
                  <a:lnTo>
                    <a:pt x="10800" y="21600"/>
                  </a:lnTo>
                  <a:lnTo>
                    <a:pt x="20603" y="21600"/>
                  </a:lnTo>
                  <a:lnTo>
                    <a:pt x="20603" y="19729"/>
                  </a:lnTo>
                  <a:lnTo>
                    <a:pt x="21600" y="19729"/>
                  </a:lnTo>
                  <a:lnTo>
                    <a:pt x="21600" y="10885"/>
                  </a:lnTo>
                  <a:close/>
                </a:path>
                <a:path w="21600" h="21600" extrusionOk="0">
                  <a:moveTo>
                    <a:pt x="1163" y="19729"/>
                  </a:moveTo>
                  <a:lnTo>
                    <a:pt x="4320" y="19729"/>
                  </a:lnTo>
                  <a:lnTo>
                    <a:pt x="16449" y="19729"/>
                  </a:lnTo>
                  <a:lnTo>
                    <a:pt x="20603" y="19729"/>
                  </a:lnTo>
                  <a:lnTo>
                    <a:pt x="1163" y="19729"/>
                  </a:lnTo>
                  <a:moveTo>
                    <a:pt x="1495" y="2381"/>
                  </a:moveTo>
                  <a:lnTo>
                    <a:pt x="2160" y="2381"/>
                  </a:lnTo>
                  <a:lnTo>
                    <a:pt x="4985" y="2381"/>
                  </a:lnTo>
                  <a:lnTo>
                    <a:pt x="5982" y="2381"/>
                  </a:lnTo>
                  <a:lnTo>
                    <a:pt x="1495" y="2381"/>
                  </a:lnTo>
                  <a:lnTo>
                    <a:pt x="1495" y="3402"/>
                  </a:lnTo>
                  <a:lnTo>
                    <a:pt x="2160" y="3402"/>
                  </a:lnTo>
                  <a:lnTo>
                    <a:pt x="4985" y="3402"/>
                  </a:lnTo>
                  <a:lnTo>
                    <a:pt x="5982" y="3402"/>
                  </a:lnTo>
                  <a:lnTo>
                    <a:pt x="1495" y="3402"/>
                  </a:lnTo>
                  <a:lnTo>
                    <a:pt x="1495" y="4422"/>
                  </a:lnTo>
                  <a:lnTo>
                    <a:pt x="2160" y="4422"/>
                  </a:lnTo>
                  <a:lnTo>
                    <a:pt x="4985" y="4422"/>
                  </a:lnTo>
                  <a:lnTo>
                    <a:pt x="5982" y="4422"/>
                  </a:lnTo>
                  <a:lnTo>
                    <a:pt x="1495" y="4422"/>
                  </a:lnTo>
                  <a:lnTo>
                    <a:pt x="1495" y="5443"/>
                  </a:lnTo>
                  <a:lnTo>
                    <a:pt x="2160" y="5443"/>
                  </a:lnTo>
                  <a:lnTo>
                    <a:pt x="4985" y="5443"/>
                  </a:lnTo>
                  <a:lnTo>
                    <a:pt x="5982" y="5443"/>
                  </a:lnTo>
                  <a:lnTo>
                    <a:pt x="1495" y="5443"/>
                  </a:lnTo>
                  <a:lnTo>
                    <a:pt x="1495" y="6463"/>
                  </a:lnTo>
                  <a:lnTo>
                    <a:pt x="2160" y="6463"/>
                  </a:lnTo>
                  <a:lnTo>
                    <a:pt x="4985" y="6463"/>
                  </a:lnTo>
                  <a:lnTo>
                    <a:pt x="5982" y="6463"/>
                  </a:lnTo>
                  <a:lnTo>
                    <a:pt x="1495" y="6463"/>
                  </a:lnTo>
                  <a:lnTo>
                    <a:pt x="1495" y="7483"/>
                  </a:lnTo>
                  <a:lnTo>
                    <a:pt x="2160" y="7483"/>
                  </a:lnTo>
                  <a:lnTo>
                    <a:pt x="4985" y="7483"/>
                  </a:lnTo>
                  <a:lnTo>
                    <a:pt x="5982" y="7483"/>
                  </a:lnTo>
                  <a:lnTo>
                    <a:pt x="1495" y="7483"/>
                  </a:lnTo>
                  <a:lnTo>
                    <a:pt x="1495" y="8504"/>
                  </a:lnTo>
                  <a:lnTo>
                    <a:pt x="2160" y="8504"/>
                  </a:lnTo>
                  <a:lnTo>
                    <a:pt x="4985" y="8504"/>
                  </a:lnTo>
                  <a:lnTo>
                    <a:pt x="5982" y="8504"/>
                  </a:lnTo>
                  <a:lnTo>
                    <a:pt x="1495" y="8504"/>
                  </a:lnTo>
                  <a:lnTo>
                    <a:pt x="1495" y="9524"/>
                  </a:lnTo>
                  <a:lnTo>
                    <a:pt x="2160" y="9524"/>
                  </a:lnTo>
                  <a:lnTo>
                    <a:pt x="4985" y="9524"/>
                  </a:lnTo>
                  <a:lnTo>
                    <a:pt x="5982" y="9524"/>
                  </a:lnTo>
                  <a:lnTo>
                    <a:pt x="1495" y="9524"/>
                  </a:lnTo>
                  <a:lnTo>
                    <a:pt x="1495" y="10545"/>
                  </a:lnTo>
                  <a:lnTo>
                    <a:pt x="2160" y="10545"/>
                  </a:lnTo>
                  <a:lnTo>
                    <a:pt x="4985" y="10545"/>
                  </a:lnTo>
                  <a:lnTo>
                    <a:pt x="5982" y="10545"/>
                  </a:lnTo>
                  <a:lnTo>
                    <a:pt x="1495" y="10545"/>
                  </a:lnTo>
                  <a:lnTo>
                    <a:pt x="1495" y="11565"/>
                  </a:lnTo>
                  <a:lnTo>
                    <a:pt x="2160" y="11565"/>
                  </a:lnTo>
                  <a:lnTo>
                    <a:pt x="4985" y="11565"/>
                  </a:lnTo>
                  <a:lnTo>
                    <a:pt x="5982" y="11565"/>
                  </a:lnTo>
                  <a:lnTo>
                    <a:pt x="1495" y="11565"/>
                  </a:lnTo>
                  <a:lnTo>
                    <a:pt x="1495" y="12586"/>
                  </a:lnTo>
                  <a:lnTo>
                    <a:pt x="2160" y="12586"/>
                  </a:lnTo>
                  <a:lnTo>
                    <a:pt x="4985" y="12586"/>
                  </a:lnTo>
                  <a:lnTo>
                    <a:pt x="5982" y="12586"/>
                  </a:lnTo>
                  <a:lnTo>
                    <a:pt x="1495" y="12586"/>
                  </a:lnTo>
                  <a:lnTo>
                    <a:pt x="1495" y="13606"/>
                  </a:lnTo>
                  <a:lnTo>
                    <a:pt x="2160" y="13606"/>
                  </a:lnTo>
                  <a:lnTo>
                    <a:pt x="4985" y="13606"/>
                  </a:lnTo>
                  <a:lnTo>
                    <a:pt x="5982" y="13606"/>
                  </a:lnTo>
                  <a:lnTo>
                    <a:pt x="1495" y="13606"/>
                  </a:lnTo>
                  <a:lnTo>
                    <a:pt x="1495" y="14627"/>
                  </a:lnTo>
                  <a:lnTo>
                    <a:pt x="2160" y="14627"/>
                  </a:lnTo>
                  <a:lnTo>
                    <a:pt x="4985" y="14627"/>
                  </a:lnTo>
                  <a:lnTo>
                    <a:pt x="5982" y="14627"/>
                  </a:lnTo>
                  <a:lnTo>
                    <a:pt x="1495" y="14627"/>
                  </a:lnTo>
                  <a:lnTo>
                    <a:pt x="1495" y="15647"/>
                  </a:lnTo>
                  <a:lnTo>
                    <a:pt x="2160" y="15647"/>
                  </a:lnTo>
                  <a:lnTo>
                    <a:pt x="4985" y="15647"/>
                  </a:lnTo>
                  <a:lnTo>
                    <a:pt x="5982" y="15647"/>
                  </a:lnTo>
                  <a:lnTo>
                    <a:pt x="1495" y="15647"/>
                  </a:lnTo>
                  <a:lnTo>
                    <a:pt x="1495" y="16668"/>
                  </a:lnTo>
                  <a:lnTo>
                    <a:pt x="2160" y="16668"/>
                  </a:lnTo>
                  <a:lnTo>
                    <a:pt x="4985" y="16668"/>
                  </a:lnTo>
                  <a:lnTo>
                    <a:pt x="5982" y="16668"/>
                  </a:lnTo>
                  <a:lnTo>
                    <a:pt x="1495" y="16668"/>
                  </a:lnTo>
                  <a:lnTo>
                    <a:pt x="1495" y="17688"/>
                  </a:lnTo>
                  <a:lnTo>
                    <a:pt x="2160" y="17688"/>
                  </a:lnTo>
                  <a:lnTo>
                    <a:pt x="4985" y="17688"/>
                  </a:lnTo>
                  <a:lnTo>
                    <a:pt x="5982" y="17688"/>
                  </a:lnTo>
                  <a:lnTo>
                    <a:pt x="1495" y="17688"/>
                  </a:lnTo>
                  <a:moveTo>
                    <a:pt x="1994" y="19729"/>
                  </a:moveTo>
                  <a:lnTo>
                    <a:pt x="1994" y="20069"/>
                  </a:lnTo>
                  <a:lnTo>
                    <a:pt x="1994" y="21260"/>
                  </a:lnTo>
                  <a:lnTo>
                    <a:pt x="1994" y="21600"/>
                  </a:lnTo>
                  <a:lnTo>
                    <a:pt x="1994" y="19729"/>
                  </a:lnTo>
                  <a:lnTo>
                    <a:pt x="2658" y="19729"/>
                  </a:lnTo>
                  <a:lnTo>
                    <a:pt x="2658" y="20069"/>
                  </a:lnTo>
                  <a:lnTo>
                    <a:pt x="2658" y="21260"/>
                  </a:lnTo>
                  <a:lnTo>
                    <a:pt x="2658" y="21600"/>
                  </a:lnTo>
                  <a:lnTo>
                    <a:pt x="2658" y="19729"/>
                  </a:lnTo>
                  <a:lnTo>
                    <a:pt x="3489" y="19729"/>
                  </a:lnTo>
                  <a:lnTo>
                    <a:pt x="3489" y="20069"/>
                  </a:lnTo>
                  <a:lnTo>
                    <a:pt x="3489" y="21260"/>
                  </a:lnTo>
                  <a:lnTo>
                    <a:pt x="3489" y="21600"/>
                  </a:lnTo>
                  <a:lnTo>
                    <a:pt x="3489" y="19729"/>
                  </a:lnTo>
                  <a:lnTo>
                    <a:pt x="4320" y="19729"/>
                  </a:lnTo>
                  <a:lnTo>
                    <a:pt x="4320" y="20069"/>
                  </a:lnTo>
                  <a:lnTo>
                    <a:pt x="4320" y="21260"/>
                  </a:lnTo>
                  <a:lnTo>
                    <a:pt x="4320" y="21600"/>
                  </a:lnTo>
                  <a:lnTo>
                    <a:pt x="4320" y="19729"/>
                  </a:lnTo>
                  <a:lnTo>
                    <a:pt x="5151" y="19729"/>
                  </a:lnTo>
                  <a:lnTo>
                    <a:pt x="5151" y="20069"/>
                  </a:lnTo>
                  <a:lnTo>
                    <a:pt x="5151" y="21260"/>
                  </a:lnTo>
                  <a:lnTo>
                    <a:pt x="5151" y="21600"/>
                  </a:lnTo>
                  <a:lnTo>
                    <a:pt x="5151" y="19729"/>
                  </a:lnTo>
                  <a:lnTo>
                    <a:pt x="5982" y="19729"/>
                  </a:lnTo>
                  <a:lnTo>
                    <a:pt x="5982" y="20069"/>
                  </a:lnTo>
                  <a:lnTo>
                    <a:pt x="5982" y="21260"/>
                  </a:lnTo>
                  <a:lnTo>
                    <a:pt x="5982" y="21600"/>
                  </a:lnTo>
                  <a:lnTo>
                    <a:pt x="5982" y="19729"/>
                  </a:lnTo>
                  <a:lnTo>
                    <a:pt x="6812" y="19729"/>
                  </a:lnTo>
                  <a:lnTo>
                    <a:pt x="6812" y="20069"/>
                  </a:lnTo>
                  <a:lnTo>
                    <a:pt x="6812" y="21260"/>
                  </a:lnTo>
                  <a:lnTo>
                    <a:pt x="6812" y="21600"/>
                  </a:lnTo>
                  <a:lnTo>
                    <a:pt x="6812" y="19729"/>
                  </a:lnTo>
                  <a:lnTo>
                    <a:pt x="7643" y="19729"/>
                  </a:lnTo>
                  <a:lnTo>
                    <a:pt x="7643" y="20069"/>
                  </a:lnTo>
                  <a:lnTo>
                    <a:pt x="7643" y="21260"/>
                  </a:lnTo>
                  <a:lnTo>
                    <a:pt x="7643" y="21600"/>
                  </a:lnTo>
                  <a:lnTo>
                    <a:pt x="7643" y="19729"/>
                  </a:lnTo>
                  <a:lnTo>
                    <a:pt x="8474" y="19729"/>
                  </a:lnTo>
                  <a:lnTo>
                    <a:pt x="8474" y="20069"/>
                  </a:lnTo>
                  <a:lnTo>
                    <a:pt x="8474" y="21260"/>
                  </a:lnTo>
                  <a:lnTo>
                    <a:pt x="8474" y="21600"/>
                  </a:lnTo>
                  <a:lnTo>
                    <a:pt x="8474" y="19729"/>
                  </a:lnTo>
                  <a:lnTo>
                    <a:pt x="9305" y="19729"/>
                  </a:lnTo>
                  <a:lnTo>
                    <a:pt x="9305" y="20069"/>
                  </a:lnTo>
                  <a:lnTo>
                    <a:pt x="9305" y="21260"/>
                  </a:lnTo>
                  <a:lnTo>
                    <a:pt x="9305" y="21600"/>
                  </a:lnTo>
                  <a:lnTo>
                    <a:pt x="9305" y="19729"/>
                  </a:lnTo>
                  <a:lnTo>
                    <a:pt x="10135" y="19729"/>
                  </a:lnTo>
                  <a:lnTo>
                    <a:pt x="10135" y="20069"/>
                  </a:lnTo>
                  <a:lnTo>
                    <a:pt x="10135" y="21260"/>
                  </a:lnTo>
                  <a:lnTo>
                    <a:pt x="10135" y="21600"/>
                  </a:lnTo>
                  <a:lnTo>
                    <a:pt x="10135" y="19729"/>
                  </a:lnTo>
                  <a:lnTo>
                    <a:pt x="10966" y="19729"/>
                  </a:lnTo>
                  <a:lnTo>
                    <a:pt x="10966" y="20069"/>
                  </a:lnTo>
                  <a:lnTo>
                    <a:pt x="10966" y="21260"/>
                  </a:lnTo>
                  <a:lnTo>
                    <a:pt x="10966" y="21600"/>
                  </a:lnTo>
                  <a:lnTo>
                    <a:pt x="10966" y="19729"/>
                  </a:lnTo>
                  <a:lnTo>
                    <a:pt x="11797" y="19729"/>
                  </a:lnTo>
                  <a:lnTo>
                    <a:pt x="11797" y="20069"/>
                  </a:lnTo>
                  <a:lnTo>
                    <a:pt x="11797" y="21260"/>
                  </a:lnTo>
                  <a:lnTo>
                    <a:pt x="11797" y="21600"/>
                  </a:lnTo>
                  <a:lnTo>
                    <a:pt x="11797" y="19729"/>
                  </a:lnTo>
                  <a:lnTo>
                    <a:pt x="12462" y="19729"/>
                  </a:lnTo>
                  <a:lnTo>
                    <a:pt x="12462" y="20069"/>
                  </a:lnTo>
                  <a:lnTo>
                    <a:pt x="12462" y="21260"/>
                  </a:lnTo>
                  <a:lnTo>
                    <a:pt x="12462" y="21600"/>
                  </a:lnTo>
                  <a:lnTo>
                    <a:pt x="12462" y="19729"/>
                  </a:lnTo>
                  <a:lnTo>
                    <a:pt x="13292" y="19729"/>
                  </a:lnTo>
                  <a:lnTo>
                    <a:pt x="13292" y="20069"/>
                  </a:lnTo>
                  <a:lnTo>
                    <a:pt x="13292" y="21260"/>
                  </a:lnTo>
                  <a:lnTo>
                    <a:pt x="13292" y="21600"/>
                  </a:lnTo>
                  <a:lnTo>
                    <a:pt x="13292" y="19729"/>
                  </a:lnTo>
                  <a:lnTo>
                    <a:pt x="14123" y="19729"/>
                  </a:lnTo>
                  <a:lnTo>
                    <a:pt x="14123" y="20069"/>
                  </a:lnTo>
                  <a:lnTo>
                    <a:pt x="14123" y="21260"/>
                  </a:lnTo>
                  <a:lnTo>
                    <a:pt x="14123" y="21600"/>
                  </a:lnTo>
                  <a:lnTo>
                    <a:pt x="14123" y="19729"/>
                  </a:lnTo>
                  <a:lnTo>
                    <a:pt x="14954" y="19729"/>
                  </a:lnTo>
                  <a:lnTo>
                    <a:pt x="14954" y="20069"/>
                  </a:lnTo>
                  <a:lnTo>
                    <a:pt x="14954" y="21260"/>
                  </a:lnTo>
                  <a:lnTo>
                    <a:pt x="14954" y="21600"/>
                  </a:lnTo>
                  <a:lnTo>
                    <a:pt x="14954" y="19729"/>
                  </a:lnTo>
                  <a:lnTo>
                    <a:pt x="15785" y="19729"/>
                  </a:lnTo>
                  <a:lnTo>
                    <a:pt x="15785" y="20069"/>
                  </a:lnTo>
                  <a:lnTo>
                    <a:pt x="15785" y="21260"/>
                  </a:lnTo>
                  <a:lnTo>
                    <a:pt x="15785" y="21600"/>
                  </a:lnTo>
                  <a:lnTo>
                    <a:pt x="15785" y="19729"/>
                  </a:lnTo>
                  <a:lnTo>
                    <a:pt x="16615" y="19729"/>
                  </a:lnTo>
                  <a:lnTo>
                    <a:pt x="16615" y="20069"/>
                  </a:lnTo>
                  <a:lnTo>
                    <a:pt x="16615" y="21260"/>
                  </a:lnTo>
                  <a:lnTo>
                    <a:pt x="16615" y="21600"/>
                  </a:lnTo>
                  <a:lnTo>
                    <a:pt x="16615" y="19729"/>
                  </a:lnTo>
                  <a:lnTo>
                    <a:pt x="17446" y="19729"/>
                  </a:lnTo>
                  <a:lnTo>
                    <a:pt x="17446" y="20069"/>
                  </a:lnTo>
                  <a:lnTo>
                    <a:pt x="17446" y="21260"/>
                  </a:lnTo>
                  <a:lnTo>
                    <a:pt x="17446" y="21600"/>
                  </a:lnTo>
                  <a:lnTo>
                    <a:pt x="17446" y="19729"/>
                  </a:lnTo>
                  <a:lnTo>
                    <a:pt x="18277" y="19729"/>
                  </a:lnTo>
                  <a:lnTo>
                    <a:pt x="18277" y="20069"/>
                  </a:lnTo>
                  <a:lnTo>
                    <a:pt x="18277" y="21260"/>
                  </a:lnTo>
                  <a:lnTo>
                    <a:pt x="18277" y="21600"/>
                  </a:lnTo>
                  <a:lnTo>
                    <a:pt x="18277" y="19729"/>
                  </a:lnTo>
                  <a:lnTo>
                    <a:pt x="19108" y="19729"/>
                  </a:lnTo>
                  <a:lnTo>
                    <a:pt x="19108" y="20069"/>
                  </a:lnTo>
                  <a:lnTo>
                    <a:pt x="19108" y="21260"/>
                  </a:lnTo>
                  <a:lnTo>
                    <a:pt x="19108" y="21600"/>
                  </a:lnTo>
                  <a:lnTo>
                    <a:pt x="19108" y="19729"/>
                  </a:lnTo>
                  <a:lnTo>
                    <a:pt x="19938" y="19729"/>
                  </a:lnTo>
                  <a:lnTo>
                    <a:pt x="19938" y="20069"/>
                  </a:lnTo>
                  <a:lnTo>
                    <a:pt x="19938" y="21260"/>
                  </a:lnTo>
                  <a:lnTo>
                    <a:pt x="19938" y="21600"/>
                  </a:lnTo>
                  <a:lnTo>
                    <a:pt x="19938" y="19729"/>
                  </a:lnTo>
                  <a:moveTo>
                    <a:pt x="1495" y="1531"/>
                  </a:moveTo>
                  <a:lnTo>
                    <a:pt x="5982" y="1531"/>
                  </a:lnTo>
                  <a:lnTo>
                    <a:pt x="5982" y="18539"/>
                  </a:lnTo>
                  <a:lnTo>
                    <a:pt x="1495" y="18539"/>
                  </a:lnTo>
                  <a:lnTo>
                    <a:pt x="1495" y="1531"/>
                  </a:lnTo>
                  <a:moveTo>
                    <a:pt x="7311" y="1531"/>
                  </a:moveTo>
                  <a:lnTo>
                    <a:pt x="7975" y="1531"/>
                  </a:lnTo>
                  <a:lnTo>
                    <a:pt x="7975" y="8334"/>
                  </a:lnTo>
                  <a:lnTo>
                    <a:pt x="7311" y="8334"/>
                  </a:lnTo>
                  <a:lnTo>
                    <a:pt x="7311" y="1531"/>
                  </a:lnTo>
                  <a:moveTo>
                    <a:pt x="7145" y="9865"/>
                  </a:moveTo>
                  <a:lnTo>
                    <a:pt x="8142" y="9865"/>
                  </a:lnTo>
                  <a:lnTo>
                    <a:pt x="8142" y="10715"/>
                  </a:lnTo>
                  <a:lnTo>
                    <a:pt x="7145" y="10715"/>
                  </a:lnTo>
                  <a:lnTo>
                    <a:pt x="7145" y="9865"/>
                  </a:lnTo>
                  <a:moveTo>
                    <a:pt x="8972" y="1531"/>
                  </a:moveTo>
                  <a:lnTo>
                    <a:pt x="12462" y="1531"/>
                  </a:lnTo>
                  <a:lnTo>
                    <a:pt x="12462" y="5443"/>
                  </a:lnTo>
                  <a:lnTo>
                    <a:pt x="8972" y="5443"/>
                  </a:lnTo>
                  <a:lnTo>
                    <a:pt x="8972" y="1531"/>
                  </a:lnTo>
                  <a:moveTo>
                    <a:pt x="13625" y="1531"/>
                  </a:moveTo>
                  <a:lnTo>
                    <a:pt x="20271" y="1531"/>
                  </a:lnTo>
                  <a:lnTo>
                    <a:pt x="20271" y="5443"/>
                  </a:lnTo>
                  <a:lnTo>
                    <a:pt x="13625" y="5443"/>
                  </a:lnTo>
                  <a:lnTo>
                    <a:pt x="13625" y="1531"/>
                  </a:lnTo>
                  <a:moveTo>
                    <a:pt x="18609" y="6463"/>
                  </a:moveTo>
                  <a:lnTo>
                    <a:pt x="20437" y="6463"/>
                  </a:lnTo>
                  <a:lnTo>
                    <a:pt x="20437" y="10885"/>
                  </a:lnTo>
                  <a:lnTo>
                    <a:pt x="18609" y="10885"/>
                  </a:lnTo>
                  <a:lnTo>
                    <a:pt x="18609" y="6463"/>
                  </a:lnTo>
                </a:path>
              </a:pathLst>
            </a:custGeom>
            <a:solidFill>
              <a:srgbClr val="C0C0C0"/>
            </a:solidFill>
            <a:ln w="9525">
              <a:solidFill>
                <a:srgbClr val="000000"/>
              </a:solidFill>
              <a:miter lim="800000"/>
              <a:headEnd/>
              <a:tailEnd/>
            </a:ln>
          </p:spPr>
          <p:txBody>
            <a:bodyPr/>
            <a:lstStyle/>
            <a:p>
              <a:endParaRPr lang="en-US"/>
            </a:p>
          </p:txBody>
        </p:sp>
      </p:grpSp>
    </p:spTree>
    <p:extLst>
      <p:ext uri="{BB962C8B-B14F-4D97-AF65-F5344CB8AC3E}">
        <p14:creationId xmlns:p14="http://schemas.microsoft.com/office/powerpoint/2010/main" val="2151918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Rectangle 4">
            <a:extLst>
              <a:ext uri="{FF2B5EF4-FFF2-40B4-BE49-F238E27FC236}">
                <a16:creationId xmlns:a16="http://schemas.microsoft.com/office/drawing/2014/main" id="{9FD62CD4-CA53-904F-8706-5477F168B7C7}"/>
              </a:ext>
            </a:extLst>
          </p:cNvPr>
          <p:cNvSpPr>
            <a:spLocks noGrp="1" noChangeArrowheads="1"/>
          </p:cNvSpPr>
          <p:nvPr>
            <p:ph type="title"/>
          </p:nvPr>
        </p:nvSpPr>
        <p:spPr/>
        <p:txBody>
          <a:bodyPr/>
          <a:lstStyle/>
          <a:p>
            <a:r>
              <a:rPr lang="en-US" altLang="nb-NO" dirty="0"/>
              <a:t>ANOVA – Analysis of Variance</a:t>
            </a:r>
          </a:p>
        </p:txBody>
      </p:sp>
      <p:sp>
        <p:nvSpPr>
          <p:cNvPr id="414725" name="Rectangle 5">
            <a:extLst>
              <a:ext uri="{FF2B5EF4-FFF2-40B4-BE49-F238E27FC236}">
                <a16:creationId xmlns:a16="http://schemas.microsoft.com/office/drawing/2014/main" id="{C4918293-0160-BD4A-82BC-07ED69696BA9}"/>
              </a:ext>
            </a:extLst>
          </p:cNvPr>
          <p:cNvSpPr>
            <a:spLocks noGrp="1" noChangeArrowheads="1"/>
          </p:cNvSpPr>
          <p:nvPr>
            <p:ph idx="1"/>
          </p:nvPr>
        </p:nvSpPr>
        <p:spPr/>
        <p:txBody>
          <a:bodyPr/>
          <a:lstStyle/>
          <a:p>
            <a:r>
              <a:rPr lang="en-US" altLang="nb-NO" dirty="0"/>
              <a:t>Separates total variation observed in a set of measurements into:</a:t>
            </a:r>
          </a:p>
          <a:p>
            <a:pPr marL="914400" lvl="1" indent="-457200">
              <a:buFont typeface="+mj-lt"/>
              <a:buAutoNum type="arabicPeriod"/>
            </a:pPr>
            <a:r>
              <a:rPr lang="en-US" altLang="nb-NO" dirty="0"/>
              <a:t>Variation within one system</a:t>
            </a:r>
            <a:br>
              <a:rPr lang="en-US" altLang="nb-NO" dirty="0"/>
            </a:br>
            <a:r>
              <a:rPr lang="en-US" altLang="nb-NO" dirty="0"/>
              <a:t>due to uncontrolled measurement errors</a:t>
            </a:r>
          </a:p>
          <a:p>
            <a:pPr marL="914400" lvl="1" indent="-457200">
              <a:buFont typeface="+mj-lt"/>
              <a:buAutoNum type="arabicPeriod"/>
            </a:pPr>
            <a:r>
              <a:rPr lang="en-US" altLang="nb-NO" dirty="0"/>
              <a:t>Variation between systems</a:t>
            </a:r>
            <a:br>
              <a:rPr lang="en-US" altLang="nb-NO" dirty="0"/>
            </a:br>
            <a:r>
              <a:rPr lang="en-US" altLang="nb-NO" dirty="0"/>
              <a:t>due to real differences + random error</a:t>
            </a:r>
          </a:p>
          <a:p>
            <a:pPr lvl="2"/>
            <a:endParaRPr lang="en-US" altLang="nb-NO" dirty="0"/>
          </a:p>
          <a:p>
            <a:r>
              <a:rPr lang="en-US" altLang="nb-NO" dirty="0"/>
              <a:t>Is variation (2) statistically greater than variation (1)?</a:t>
            </a:r>
          </a:p>
        </p:txBody>
      </p:sp>
    </p:spTree>
    <p:extLst>
      <p:ext uri="{BB962C8B-B14F-4D97-AF65-F5344CB8AC3E}">
        <p14:creationId xmlns:p14="http://schemas.microsoft.com/office/powerpoint/2010/main" val="2191806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6EFECEE3-4062-504B-A8CE-31DBFC945E29}"/>
              </a:ext>
            </a:extLst>
          </p:cNvPr>
          <p:cNvSpPr>
            <a:spLocks noGrp="1" noChangeArrowheads="1"/>
          </p:cNvSpPr>
          <p:nvPr>
            <p:ph type="title"/>
          </p:nvPr>
        </p:nvSpPr>
        <p:spPr/>
        <p:txBody>
          <a:bodyPr/>
          <a:lstStyle/>
          <a:p>
            <a:r>
              <a:rPr lang="en-US" altLang="nb-NO" dirty="0"/>
              <a:t>ANOVA – Analysis of Variance</a:t>
            </a:r>
          </a:p>
        </p:txBody>
      </p:sp>
      <p:sp>
        <p:nvSpPr>
          <p:cNvPr id="415747" name="Rectangle 3">
            <a:extLst>
              <a:ext uri="{FF2B5EF4-FFF2-40B4-BE49-F238E27FC236}">
                <a16:creationId xmlns:a16="http://schemas.microsoft.com/office/drawing/2014/main" id="{7BF1AE12-964D-2144-AC4B-8EF09220185A}"/>
              </a:ext>
            </a:extLst>
          </p:cNvPr>
          <p:cNvSpPr>
            <a:spLocks noGrp="1" noChangeArrowheads="1"/>
          </p:cNvSpPr>
          <p:nvPr>
            <p:ph idx="1"/>
          </p:nvPr>
        </p:nvSpPr>
        <p:spPr>
          <a:xfrm>
            <a:off x="237067" y="1108710"/>
            <a:ext cx="8729134" cy="5406390"/>
          </a:xfrm>
        </p:spPr>
        <p:txBody>
          <a:bodyPr/>
          <a:lstStyle/>
          <a:p>
            <a:r>
              <a:rPr lang="en-US" altLang="nb-NO" dirty="0"/>
              <a:t>Make </a:t>
            </a:r>
            <a:r>
              <a:rPr lang="en-US" altLang="nb-NO" dirty="0">
                <a:latin typeface="Times New Roman" panose="02020603050405020304" pitchFamily="18" charset="0"/>
                <a:cs typeface="Times New Roman" panose="02020603050405020304" pitchFamily="18" charset="0"/>
              </a:rPr>
              <a:t>n</a:t>
            </a:r>
            <a:r>
              <a:rPr lang="en-US" altLang="nb-NO" dirty="0"/>
              <a:t> measurements of </a:t>
            </a:r>
            <a:r>
              <a:rPr lang="en-US" altLang="nb-NO" dirty="0">
                <a:latin typeface="Times New Roman" panose="02020603050405020304" pitchFamily="18" charset="0"/>
                <a:cs typeface="Times New Roman" panose="02020603050405020304" pitchFamily="18" charset="0"/>
              </a:rPr>
              <a:t>k</a:t>
            </a:r>
            <a:r>
              <a:rPr lang="en-US" altLang="nb-NO" dirty="0"/>
              <a:t> alternatives</a:t>
            </a:r>
          </a:p>
          <a:p>
            <a:r>
              <a:rPr lang="en-US" altLang="nb-NO" dirty="0" err="1">
                <a:latin typeface="Times New Roman" panose="02020603050405020304" pitchFamily="18" charset="0"/>
                <a:cs typeface="Times New Roman" panose="02020603050405020304" pitchFamily="18" charset="0"/>
              </a:rPr>
              <a:t>y</a:t>
            </a:r>
            <a:r>
              <a:rPr lang="en-US" altLang="nb-NO" baseline="-25000" dirty="0" err="1">
                <a:latin typeface="Times New Roman" panose="02020603050405020304" pitchFamily="18" charset="0"/>
                <a:cs typeface="Times New Roman" panose="02020603050405020304" pitchFamily="18" charset="0"/>
              </a:rPr>
              <a:t>ij</a:t>
            </a:r>
            <a:r>
              <a:rPr lang="en-US" altLang="nb-NO" dirty="0">
                <a:latin typeface="Times New Roman" panose="02020603050405020304" pitchFamily="18" charset="0"/>
                <a:cs typeface="Times New Roman" panose="02020603050405020304" pitchFamily="18" charset="0"/>
              </a:rPr>
              <a:t> = </a:t>
            </a:r>
            <a:r>
              <a:rPr lang="en-US" altLang="nb-NO" dirty="0" err="1">
                <a:latin typeface="Times New Roman" panose="02020603050405020304" pitchFamily="18" charset="0"/>
                <a:cs typeface="Times New Roman" panose="02020603050405020304" pitchFamily="18" charset="0"/>
              </a:rPr>
              <a:t>i</a:t>
            </a:r>
            <a:r>
              <a:rPr lang="en-US" altLang="nb-NO" i="1" dirty="0" err="1"/>
              <a:t>-</a:t>
            </a:r>
            <a:r>
              <a:rPr lang="en-US" altLang="nb-NO" dirty="0" err="1"/>
              <a:t>th</a:t>
            </a:r>
            <a:r>
              <a:rPr lang="en-US" altLang="nb-NO" dirty="0"/>
              <a:t> measurement on </a:t>
            </a:r>
            <a:r>
              <a:rPr lang="en-US" altLang="nb-NO" dirty="0">
                <a:latin typeface="Times New Roman" panose="02020603050405020304" pitchFamily="18" charset="0"/>
                <a:cs typeface="Times New Roman" panose="02020603050405020304" pitchFamily="18" charset="0"/>
              </a:rPr>
              <a:t>j</a:t>
            </a:r>
            <a:r>
              <a:rPr lang="en-US" altLang="nb-NO" i="1" dirty="0"/>
              <a:t>-</a:t>
            </a:r>
            <a:r>
              <a:rPr lang="en-US" altLang="nb-NO" dirty="0" err="1"/>
              <a:t>th</a:t>
            </a:r>
            <a:r>
              <a:rPr lang="en-US" altLang="nb-NO" dirty="0"/>
              <a:t> alternative</a:t>
            </a:r>
          </a:p>
          <a:p>
            <a:endParaRPr lang="en-US" altLang="nb-NO" dirty="0"/>
          </a:p>
          <a:p>
            <a:r>
              <a:rPr lang="en-US" altLang="nb-NO" dirty="0"/>
              <a:t>Assumes errors are</a:t>
            </a:r>
          </a:p>
          <a:p>
            <a:pPr lvl="1"/>
            <a:r>
              <a:rPr lang="en-US" altLang="nb-NO" dirty="0"/>
              <a:t>independent</a:t>
            </a:r>
          </a:p>
          <a:p>
            <a:pPr lvl="1"/>
            <a:r>
              <a:rPr lang="en-US" altLang="nb-NO" dirty="0"/>
              <a:t>normally distributed</a:t>
            </a:r>
          </a:p>
          <a:p>
            <a:pPr lvl="1"/>
            <a:endParaRPr lang="en-US" altLang="nb-NO" dirty="0"/>
          </a:p>
          <a:p>
            <a:r>
              <a:rPr lang="en-US" altLang="nb-NO" dirty="0"/>
              <a:t>In user studies, each </a:t>
            </a:r>
            <a:r>
              <a:rPr lang="en-US" altLang="nb-NO" dirty="0">
                <a:solidFill>
                  <a:srgbClr val="FF0000"/>
                </a:solidFill>
              </a:rPr>
              <a:t>measurement</a:t>
            </a:r>
            <a:r>
              <a:rPr lang="en-US" altLang="nb-NO" dirty="0"/>
              <a:t> is the set of responses by one </a:t>
            </a:r>
            <a:r>
              <a:rPr lang="en-US" altLang="nb-NO" dirty="0">
                <a:solidFill>
                  <a:srgbClr val="FF0000"/>
                </a:solidFill>
              </a:rPr>
              <a:t>participant</a:t>
            </a:r>
          </a:p>
        </p:txBody>
      </p:sp>
    </p:spTree>
    <p:extLst>
      <p:ext uri="{BB962C8B-B14F-4D97-AF65-F5344CB8AC3E}">
        <p14:creationId xmlns:p14="http://schemas.microsoft.com/office/powerpoint/2010/main" val="1902113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a:t>All Measurements for All Alternatives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897540255"/>
              </p:ext>
            </p:extLst>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Tree>
    <p:extLst>
      <p:ext uri="{BB962C8B-B14F-4D97-AF65-F5344CB8AC3E}">
        <p14:creationId xmlns:p14="http://schemas.microsoft.com/office/powerpoint/2010/main" val="4039935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a:t>Overall Mean</a:t>
            </a:r>
          </a:p>
        </p:txBody>
      </p:sp>
      <p:graphicFrame>
        <p:nvGraphicFramePr>
          <p:cNvPr id="419843" name="Group 3">
            <a:extLst>
              <a:ext uri="{FF2B5EF4-FFF2-40B4-BE49-F238E27FC236}">
                <a16:creationId xmlns:a16="http://schemas.microsoft.com/office/drawing/2014/main" id="{2E7015CB-0B01-7A40-9502-783C570BD6AC}"/>
              </a:ext>
            </a:extLst>
          </p:cNvPr>
          <p:cNvGraphicFramePr>
            <a:graphicFrameLocks noGrp="1"/>
          </p:cNvGraphicFramePr>
          <p:nvPr>
            <p:ph idx="1"/>
            <p:extLst>
              <p:ext uri="{D42A27DB-BD31-4B8C-83A1-F6EECF244321}">
                <p14:modId xmlns:p14="http://schemas.microsoft.com/office/powerpoint/2010/main" val="2758652376"/>
              </p:ext>
            </p:extLst>
          </p:nvPr>
        </p:nvGraphicFramePr>
        <p:xfrm>
          <a:off x="236538" y="2174875"/>
          <a:ext cx="8729662" cy="3139760"/>
        </p:xfrm>
        <a:graphic>
          <a:graphicData uri="http://schemas.openxmlformats.org/drawingml/2006/table">
            <a:tbl>
              <a:tblPr/>
              <a:tblGrid>
                <a:gridCol w="1248276">
                  <a:extLst>
                    <a:ext uri="{9D8B030D-6E8A-4147-A177-3AD203B41FA5}">
                      <a16:colId xmlns:a16="http://schemas.microsoft.com/office/drawing/2014/main" val="2078539226"/>
                    </a:ext>
                  </a:extLst>
                </a:gridCol>
                <a:gridCol w="1244968">
                  <a:extLst>
                    <a:ext uri="{9D8B030D-6E8A-4147-A177-3AD203B41FA5}">
                      <a16:colId xmlns:a16="http://schemas.microsoft.com/office/drawing/2014/main" val="2452124864"/>
                    </a:ext>
                  </a:extLst>
                </a:gridCol>
                <a:gridCol w="1249929">
                  <a:extLst>
                    <a:ext uri="{9D8B030D-6E8A-4147-A177-3AD203B41FA5}">
                      <a16:colId xmlns:a16="http://schemas.microsoft.com/office/drawing/2014/main" val="4077461827"/>
                    </a:ext>
                  </a:extLst>
                </a:gridCol>
                <a:gridCol w="1243316">
                  <a:extLst>
                    <a:ext uri="{9D8B030D-6E8A-4147-A177-3AD203B41FA5}">
                      <a16:colId xmlns:a16="http://schemas.microsoft.com/office/drawing/2014/main" val="1552814701"/>
                    </a:ext>
                  </a:extLst>
                </a:gridCol>
                <a:gridCol w="1249929">
                  <a:extLst>
                    <a:ext uri="{9D8B030D-6E8A-4147-A177-3AD203B41FA5}">
                      <a16:colId xmlns:a16="http://schemas.microsoft.com/office/drawing/2014/main" val="1108715445"/>
                    </a:ext>
                  </a:extLst>
                </a:gridCol>
                <a:gridCol w="1244969">
                  <a:extLst>
                    <a:ext uri="{9D8B030D-6E8A-4147-A177-3AD203B41FA5}">
                      <a16:colId xmlns:a16="http://schemas.microsoft.com/office/drawing/2014/main" val="3873887430"/>
                    </a:ext>
                  </a:extLst>
                </a:gridCol>
                <a:gridCol w="1248275">
                  <a:extLst>
                    <a:ext uri="{9D8B030D-6E8A-4147-A177-3AD203B41FA5}">
                      <a16:colId xmlns:a16="http://schemas.microsoft.com/office/drawing/2014/main" val="97524225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6903083"/>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918811393"/>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83114543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25950936"/>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24719677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927806851"/>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36127796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253183090"/>
                  </a:ext>
                </a:extLst>
              </a:tr>
            </a:tbl>
          </a:graphicData>
        </a:graphic>
      </p:graphicFrame>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7DA2B51B-F084-FF4A-9F8C-78665784BC30}"/>
                  </a:ext>
                </a:extLst>
              </p:cNvPr>
              <p:cNvSpPr txBox="1">
                <a:spLocks/>
              </p:cNvSpPr>
              <p:nvPr/>
            </p:nvSpPr>
            <p:spPr bwMode="auto">
              <a:xfrm>
                <a:off x="237067" y="866775"/>
                <a:ext cx="8729134" cy="1343025"/>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Font typeface="Wingdings" charset="0"/>
                  <a:buNone/>
                </a:pPr>
                <a:r>
                  <a:rPr lang="en-US" altLang="nb-NO" sz="2400" kern="0" dirty="0"/>
                  <a:t>Average of all measurements made of all alternatives:</a:t>
                </a:r>
              </a:p>
              <a:p>
                <a:pPr marL="0" indent="0">
                  <a:buFont typeface="Wingdings" charset="0"/>
                  <a:buNone/>
                </a:pPr>
                <a14:m>
                  <m:oMathPara xmlns:m="http://schemas.openxmlformats.org/officeDocument/2006/math">
                    <m:oMathParaPr>
                      <m:jc m:val="centerGroup"/>
                    </m:oMathParaPr>
                    <m:oMath xmlns:m="http://schemas.openxmlformats.org/officeDocument/2006/math">
                      <m:acc>
                        <m:accPr>
                          <m:chr m:val="̅"/>
                          <m:ctrlPr>
                            <a:rPr lang="en-US" altLang="nb-NO" sz="2400" i="1" kern="0">
                              <a:latin typeface="Cambria Math" panose="02040503050406030204" pitchFamily="18" charset="0"/>
                            </a:rPr>
                          </m:ctrlPr>
                        </m:accPr>
                        <m:e>
                          <m:r>
                            <a:rPr lang="nb-NO" altLang="nb-NO" sz="2400" i="1" kern="0">
                              <a:latin typeface="Cambria Math" panose="02040503050406030204" pitchFamily="18" charset="0"/>
                            </a:rPr>
                            <m:t>𝑦</m:t>
                          </m:r>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𝑗</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𝑘</m:t>
                              </m:r>
                            </m:sup>
                            <m:e>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e>
                          </m:nary>
                        </m:num>
                        <m:den>
                          <m:r>
                            <a:rPr lang="nb-NO" altLang="nb-NO" sz="2400" i="1" kern="0">
                              <a:latin typeface="Cambria Math" panose="02040503050406030204" pitchFamily="18" charset="0"/>
                            </a:rPr>
                            <m:t>𝑘𝑛</m:t>
                          </m:r>
                        </m:den>
                      </m:f>
                    </m:oMath>
                  </m:oMathPara>
                </a14:m>
                <a:endParaRPr lang="en-US" altLang="nb-NO" sz="2400" kern="0" dirty="0"/>
              </a:p>
            </p:txBody>
          </p:sp>
        </mc:Choice>
        <mc:Fallback xmlns="">
          <p:sp>
            <p:nvSpPr>
              <p:cNvPr id="8" name="Content Placeholder 2">
                <a:extLst>
                  <a:ext uri="{FF2B5EF4-FFF2-40B4-BE49-F238E27FC236}">
                    <a16:creationId xmlns:a16="http://schemas.microsoft.com/office/drawing/2014/main" id="{7DA2B51B-F084-FF4A-9F8C-78665784BC30}"/>
                  </a:ext>
                </a:extLst>
              </p:cNvPr>
              <p:cNvSpPr txBox="1">
                <a:spLocks noRot="1" noChangeAspect="1" noMove="1" noResize="1" noEditPoints="1" noAdjustHandles="1" noChangeArrowheads="1" noChangeShapeType="1" noTextEdit="1"/>
              </p:cNvSpPr>
              <p:nvPr/>
            </p:nvSpPr>
            <p:spPr bwMode="auto">
              <a:xfrm>
                <a:off x="237067" y="866775"/>
                <a:ext cx="8729134" cy="1343025"/>
              </a:xfrm>
              <a:prstGeom prst="rect">
                <a:avLst/>
              </a:prstGeom>
              <a:blipFill>
                <a:blip r:embed="rId2"/>
                <a:stretch>
                  <a:fillRect l="-1017" t="-14019" b="-29907"/>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040768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Column Means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4181154133"/>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ij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 name="Content Placeholder 2">
            <a:extLst>
              <a:ext uri="{FF2B5EF4-FFF2-40B4-BE49-F238E27FC236}">
                <a16:creationId xmlns:a16="http://schemas.microsoft.com/office/drawing/2014/main" id="{733AF04B-DDF2-EF43-A721-315A2B591FDE}"/>
              </a:ext>
            </a:extLst>
          </p:cNvPr>
          <p:cNvSpPr txBox="1">
            <a:spLocks/>
          </p:cNvSpPr>
          <p:nvPr/>
        </p:nvSpPr>
        <p:spPr bwMode="auto">
          <a:xfrm>
            <a:off x="237067" y="866775"/>
            <a:ext cx="6074833" cy="134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altLang="nb-NO" sz="2400" dirty="0"/>
              <a:t>Column means are average values of all measurements within a single alternative</a:t>
            </a:r>
          </a:p>
          <a:p>
            <a:r>
              <a:rPr lang="en-US" altLang="nb-NO" sz="2400" kern="0" dirty="0"/>
              <a:t>average</a:t>
            </a:r>
            <a:r>
              <a:rPr lang="en-US" altLang="nb-NO" sz="2400" kern="0" dirty="0">
                <a:solidFill>
                  <a:srgbClr val="FF0000"/>
                </a:solidFill>
              </a:rPr>
              <a:t> </a:t>
            </a:r>
            <a:r>
              <a:rPr lang="en-US" altLang="nb-NO" sz="2400" kern="0" dirty="0"/>
              <a:t>performance</a:t>
            </a:r>
            <a:r>
              <a:rPr lang="en-US" altLang="nb-NO" sz="2400" kern="0" dirty="0">
                <a:solidFill>
                  <a:srgbClr val="FF0000"/>
                </a:solidFill>
              </a:rPr>
              <a:t> </a:t>
            </a:r>
            <a:r>
              <a:rPr lang="en-US" altLang="nb-NO" sz="2400" kern="0" dirty="0"/>
              <a:t>of a single alternative</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7D9BE6EE-307F-DB43-9FB9-4678890F22D2}"/>
                  </a:ext>
                </a:extLst>
              </p:cNvPr>
              <p:cNvSpPr txBox="1">
                <a:spLocks/>
              </p:cNvSpPr>
              <p:nvPr/>
            </p:nvSpPr>
            <p:spPr bwMode="auto">
              <a:xfrm>
                <a:off x="6070600" y="1016000"/>
                <a:ext cx="2870200" cy="952500"/>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14:m>
                  <m:oMathPara xmlns:m="http://schemas.openxmlformats.org/officeDocument/2006/math">
                    <m:oMathParaPr>
                      <m:jc m:val="centerGroup"/>
                    </m:oMathParaPr>
                    <m:oMath xmlns:m="http://schemas.openxmlformats.org/officeDocument/2006/math">
                      <m:acc>
                        <m:accPr>
                          <m:chr m:val="̅"/>
                          <m:ctrlPr>
                            <a:rPr lang="en-US" altLang="nb-NO" sz="2400" i="1" kern="0" smtClean="0">
                              <a:latin typeface="Cambria Math" panose="02040503050406030204" pitchFamily="18" charset="0"/>
                            </a:rPr>
                          </m:ctrlPr>
                        </m:accPr>
                        <m:e>
                          <m:sSub>
                            <m:sSubPr>
                              <m:ctrlPr>
                                <a:rPr lang="en-US" altLang="nb-NO" sz="2400" i="1" kern="0" smtClean="0">
                                  <a:latin typeface="Cambria Math" panose="02040503050406030204" pitchFamily="18" charset="0"/>
                                </a:rPr>
                              </m:ctrlPr>
                            </m:sSubPr>
                            <m:e>
                              <m:r>
                                <a:rPr lang="nb-NO" altLang="nb-NO" sz="2400" b="0" i="1" kern="0" smtClean="0">
                                  <a:latin typeface="Cambria Math" panose="02040503050406030204" pitchFamily="18" charset="0"/>
                                </a:rPr>
                                <m:t>𝑦</m:t>
                              </m:r>
                            </m:e>
                            <m:sub>
                              <m:r>
                                <a:rPr lang="nb-NO" altLang="nb-NO" sz="2400" b="0" i="1" kern="0" smtClean="0">
                                  <a:latin typeface="Cambria Math" panose="02040503050406030204" pitchFamily="18" charset="0"/>
                                </a:rPr>
                                <m:t>.</m:t>
                              </m:r>
                              <m:r>
                                <a:rPr lang="nb-NO" altLang="nb-NO" sz="2400" b="0" i="1" kern="0" smtClean="0">
                                  <a:latin typeface="Cambria Math" panose="02040503050406030204" pitchFamily="18" charset="0"/>
                                </a:rPr>
                                <m:t>𝑗</m:t>
                              </m:r>
                            </m:sub>
                          </m:sSub>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num>
                        <m:den>
                          <m:r>
                            <a:rPr lang="nb-NO" altLang="nb-NO" sz="2400" i="1" kern="0">
                              <a:latin typeface="Cambria Math" panose="02040503050406030204" pitchFamily="18" charset="0"/>
                            </a:rPr>
                            <m:t>𝑛</m:t>
                          </m:r>
                        </m:den>
                      </m:f>
                    </m:oMath>
                  </m:oMathPara>
                </a14:m>
                <a:endParaRPr lang="en-US" altLang="nb-NO" sz="2400" kern="0" dirty="0"/>
              </a:p>
            </p:txBody>
          </p:sp>
        </mc:Choice>
        <mc:Fallback xmlns="">
          <p:sp>
            <p:nvSpPr>
              <p:cNvPr id="5" name="Content Placeholder 2">
                <a:extLst>
                  <a:ext uri="{FF2B5EF4-FFF2-40B4-BE49-F238E27FC236}">
                    <a16:creationId xmlns:a16="http://schemas.microsoft.com/office/drawing/2014/main" id="{7D9BE6EE-307F-DB43-9FB9-4678890F22D2}"/>
                  </a:ext>
                </a:extLst>
              </p:cNvPr>
              <p:cNvSpPr txBox="1">
                <a:spLocks noRot="1" noChangeAspect="1" noMove="1" noResize="1" noEditPoints="1" noAdjustHandles="1" noChangeArrowheads="1" noChangeShapeType="1" noTextEdit="1"/>
              </p:cNvSpPr>
              <p:nvPr/>
            </p:nvSpPr>
            <p:spPr bwMode="auto">
              <a:xfrm>
                <a:off x="6070600" y="1016000"/>
                <a:ext cx="2870200" cy="952500"/>
              </a:xfrm>
              <a:prstGeom prst="rect">
                <a:avLst/>
              </a:prstGeom>
              <a:blipFill>
                <a:blip r:embed="rId2"/>
                <a:stretch>
                  <a:fillRect t="-61842" b="-40789"/>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978287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dirty="0"/>
              <a:t>Effect = Deviation From Overall Mean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C9470A-C5B7-B749-802A-F57FD08082C9}"/>
                  </a:ext>
                </a:extLst>
              </p:cNvPr>
              <p:cNvSpPr>
                <a:spLocks noGrp="1"/>
              </p:cNvSpPr>
              <p:nvPr>
                <p:ph idx="1"/>
              </p:nvPr>
            </p:nvSpPr>
            <p:spPr>
              <a:xfrm>
                <a:off x="237067" y="866775"/>
                <a:ext cx="8729134" cy="10128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oMath>
                </a14:m>
                <a:r>
                  <a:rPr lang="en-US" altLang="nb-NO" dirty="0"/>
                  <a:t>: effect of alternative j = deviation of column mean from overall mean: </a:t>
                </a:r>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r>
                          <a:rPr lang="nb-NO" altLang="nb-NO" b="0" i="1" smtClean="0">
                            <a:latin typeface="Cambria Math" panose="02040503050406030204" pitchFamily="18" charset="0"/>
                          </a:rPr>
                          <m:t>𝑦</m:t>
                        </m:r>
                      </m:e>
                    </m:acc>
                  </m:oMath>
                </a14:m>
                <a:endParaRPr lang="en-US" altLang="nb-NO" dirty="0"/>
              </a:p>
            </p:txBody>
          </p:sp>
        </mc:Choice>
        <mc:Fallback xmlns="">
          <p:sp>
            <p:nvSpPr>
              <p:cNvPr id="3" name="Content Placeholder 2">
                <a:extLst>
                  <a:ext uri="{FF2B5EF4-FFF2-40B4-BE49-F238E27FC236}">
                    <a16:creationId xmlns:a16="http://schemas.microsoft.com/office/drawing/2014/main" id="{0DC9470A-C5B7-B749-802A-F57FD08082C9}"/>
                  </a:ext>
                </a:extLst>
              </p:cNvPr>
              <p:cNvSpPr>
                <a:spLocks noGrp="1" noRot="1" noChangeAspect="1" noMove="1" noResize="1" noEditPoints="1" noAdjustHandles="1" noChangeArrowheads="1" noChangeShapeType="1" noTextEdit="1"/>
              </p:cNvSpPr>
              <p:nvPr>
                <p:ph idx="1"/>
              </p:nvPr>
            </p:nvSpPr>
            <p:spPr>
              <a:xfrm>
                <a:off x="237067" y="866775"/>
                <a:ext cx="8729134" cy="1012825"/>
              </a:xfrm>
              <a:blipFill>
                <a:blip r:embed="rId2"/>
                <a:stretch>
                  <a:fillRect l="-1599" t="-9877" b="-12346"/>
                </a:stretch>
              </a:blipFill>
            </p:spPr>
            <p:txBody>
              <a:bodyPr/>
              <a:lstStyle/>
              <a:p>
                <a:r>
                  <a:rPr lang="en-US">
                    <a:noFill/>
                  </a:rPr>
                  <a:t> </a:t>
                </a:r>
              </a:p>
            </p:txBody>
          </p:sp>
        </mc:Fallback>
      </mc:AlternateContent>
      <p:graphicFrame>
        <p:nvGraphicFramePr>
          <p:cNvPr id="7" name="Group 3">
            <a:extLst>
              <a:ext uri="{FF2B5EF4-FFF2-40B4-BE49-F238E27FC236}">
                <a16:creationId xmlns:a16="http://schemas.microsoft.com/office/drawing/2014/main" id="{7C2CDFD0-C97E-CF4A-8BBF-F92CFD8DD0A4}"/>
              </a:ext>
            </a:extLst>
          </p:cNvPr>
          <p:cNvGraphicFramePr>
            <a:graphicFrameLocks/>
          </p:cNvGraphicFramePr>
          <p:nvPr>
            <p:extLst>
              <p:ext uri="{D42A27DB-BD31-4B8C-83A1-F6EECF244321}">
                <p14:modId xmlns:p14="http://schemas.microsoft.com/office/powerpoint/2010/main" val="2641998111"/>
              </p:ext>
            </p:extLst>
          </p:nvPr>
        </p:nvGraphicFramePr>
        <p:xfrm>
          <a:off x="236538" y="2149475"/>
          <a:ext cx="8729662" cy="4375661"/>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Eurostile" panose="020B0504020202050204" pitchFamily="34" charset="77"/>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9111610"/>
                  </a:ext>
                </a:extLst>
              </a:tr>
            </a:tbl>
          </a:graphicData>
        </a:graphic>
      </p:graphicFrame>
      <p:sp>
        <p:nvSpPr>
          <p:cNvPr id="9" name="AutoShape 88">
            <a:extLst>
              <a:ext uri="{FF2B5EF4-FFF2-40B4-BE49-F238E27FC236}">
                <a16:creationId xmlns:a16="http://schemas.microsoft.com/office/drawing/2014/main" id="{5D8A60F6-A848-8148-B4A7-19BD16960C14}"/>
              </a:ext>
            </a:extLst>
          </p:cNvPr>
          <p:cNvSpPr>
            <a:spLocks noChangeArrowheads="1"/>
          </p:cNvSpPr>
          <p:nvPr/>
        </p:nvSpPr>
        <p:spPr bwMode="auto">
          <a:xfrm>
            <a:off x="1905000" y="5943600"/>
            <a:ext cx="6629400" cy="533400"/>
          </a:xfrm>
          <a:prstGeom prst="leftRightArrow">
            <a:avLst>
              <a:gd name="adj1" fmla="val 50000"/>
              <a:gd name="adj2" fmla="val 248571"/>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17197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
            <a:extLst>
              <a:ext uri="{FF2B5EF4-FFF2-40B4-BE49-F238E27FC236}">
                <a16:creationId xmlns:a16="http://schemas.microsoft.com/office/drawing/2014/main" id="{978DA299-2489-2346-88E2-D2AD0BE10B10}"/>
              </a:ext>
            </a:extLst>
          </p:cNvPr>
          <p:cNvGraphicFramePr>
            <a:graphicFrameLocks/>
          </p:cNvGraphicFramePr>
          <p:nvPr>
            <p:extLst>
              <p:ext uri="{D42A27DB-BD31-4B8C-83A1-F6EECF244321}">
                <p14:modId xmlns:p14="http://schemas.microsoft.com/office/powerpoint/2010/main" val="1025915584"/>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18818" name="Rectangle 2">
            <a:extLst>
              <a:ext uri="{FF2B5EF4-FFF2-40B4-BE49-F238E27FC236}">
                <a16:creationId xmlns:a16="http://schemas.microsoft.com/office/drawing/2014/main" id="{5D71E6C3-17DC-CC4B-9E8B-2CBE764AAE26}"/>
              </a:ext>
            </a:extLst>
          </p:cNvPr>
          <p:cNvSpPr>
            <a:spLocks noGrp="1" noChangeArrowheads="1"/>
          </p:cNvSpPr>
          <p:nvPr>
            <p:ph type="title"/>
          </p:nvPr>
        </p:nvSpPr>
        <p:spPr/>
        <p:txBody>
          <a:bodyPr/>
          <a:lstStyle/>
          <a:p>
            <a:r>
              <a:rPr lang="en-US" altLang="nb-NO" sz="3200"/>
              <a:t>Error = Deviation From Column Mean</a:t>
            </a:r>
          </a:p>
        </p:txBody>
      </p:sp>
      <p:sp>
        <p:nvSpPr>
          <p:cNvPr id="418904" name="AutoShape 88">
            <a:extLst>
              <a:ext uri="{FF2B5EF4-FFF2-40B4-BE49-F238E27FC236}">
                <a16:creationId xmlns:a16="http://schemas.microsoft.com/office/drawing/2014/main" id="{8C4324CE-5CE5-9B40-9EEF-8E6BECC2E9F4}"/>
              </a:ext>
            </a:extLst>
          </p:cNvPr>
          <p:cNvSpPr>
            <a:spLocks noChangeArrowheads="1"/>
          </p:cNvSpPr>
          <p:nvPr/>
        </p:nvSpPr>
        <p:spPr bwMode="auto">
          <a:xfrm>
            <a:off x="5257800" y="3276600"/>
            <a:ext cx="1066800" cy="1905000"/>
          </a:xfrm>
          <a:prstGeom prst="upDownArrow">
            <a:avLst>
              <a:gd name="adj1" fmla="val 50000"/>
              <a:gd name="adj2" fmla="val 35714"/>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8905" name="Rectangle 89">
            <a:extLst>
              <a:ext uri="{FF2B5EF4-FFF2-40B4-BE49-F238E27FC236}">
                <a16:creationId xmlns:a16="http://schemas.microsoft.com/office/drawing/2014/main" id="{60503E12-173C-CA45-8ED7-C18989F5F502}"/>
              </a:ext>
            </a:extLst>
          </p:cNvPr>
          <p:cNvSpPr>
            <a:spLocks noChangeArrowheads="1"/>
          </p:cNvSpPr>
          <p:nvPr/>
        </p:nvSpPr>
        <p:spPr bwMode="auto">
          <a:xfrm>
            <a:off x="-2705100" y="2057400"/>
            <a:ext cx="66294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endParaRPr lang="en-US" altLang="nb-NO" dirty="0">
              <a:latin typeface="Eurostile" panose="020B0504020202050204" pitchFamily="34" charset="77"/>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CF70E7-A8A7-9147-AD00-C2B28F911502}"/>
                  </a:ext>
                </a:extLst>
              </p:cNvPr>
              <p:cNvSpPr>
                <a:spLocks noGrp="1"/>
              </p:cNvSpPr>
              <p:nvPr>
                <p:ph idx="1"/>
              </p:nvPr>
            </p:nvSpPr>
            <p:spPr>
              <a:xfrm>
                <a:off x="237067" y="866775"/>
                <a:ext cx="8729134" cy="10636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oMath>
                </a14:m>
                <a:r>
                  <a:rPr lang="en-US" altLang="nb-NO" dirty="0"/>
                  <a:t>: error of each measurement = deviation from column mean: </a:t>
                </a: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oMath>
                </a14:m>
                <a:endParaRPr lang="en-US" altLang="nb-NO" dirty="0"/>
              </a:p>
              <a:p>
                <a:endParaRPr lang="en-US" dirty="0"/>
              </a:p>
            </p:txBody>
          </p:sp>
        </mc:Choice>
        <mc:Fallback xmlns="">
          <p:sp>
            <p:nvSpPr>
              <p:cNvPr id="3" name="Content Placeholder 2">
                <a:extLst>
                  <a:ext uri="{FF2B5EF4-FFF2-40B4-BE49-F238E27FC236}">
                    <a16:creationId xmlns:a16="http://schemas.microsoft.com/office/drawing/2014/main" id="{33CF70E7-A8A7-9147-AD00-C2B28F911502}"/>
                  </a:ext>
                </a:extLst>
              </p:cNvPr>
              <p:cNvSpPr>
                <a:spLocks noGrp="1" noRot="1" noChangeAspect="1" noMove="1" noResize="1" noEditPoints="1" noAdjustHandles="1" noChangeArrowheads="1" noChangeShapeType="1" noTextEdit="1"/>
              </p:cNvSpPr>
              <p:nvPr>
                <p:ph idx="1"/>
              </p:nvPr>
            </p:nvSpPr>
            <p:spPr>
              <a:xfrm>
                <a:off x="237067" y="866775"/>
                <a:ext cx="8729134" cy="1063625"/>
              </a:xfrm>
              <a:blipFill>
                <a:blip r:embed="rId2"/>
                <a:stretch>
                  <a:fillRect l="-1599" t="-9412" b="-7059"/>
                </a:stretch>
              </a:blipFill>
            </p:spPr>
            <p:txBody>
              <a:bodyPr/>
              <a:lstStyle/>
              <a:p>
                <a:r>
                  <a:rPr lang="en-US">
                    <a:noFill/>
                  </a:rPr>
                  <a:t> </a:t>
                </a:r>
              </a:p>
            </p:txBody>
          </p:sp>
        </mc:Fallback>
      </mc:AlternateContent>
    </p:spTree>
    <p:extLst>
      <p:ext uri="{BB962C8B-B14F-4D97-AF65-F5344CB8AC3E}">
        <p14:creationId xmlns:p14="http://schemas.microsoft.com/office/powerpoint/2010/main" val="479040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266D6EF9-D33B-584A-84F5-3BCAC6D479E0}"/>
              </a:ext>
            </a:extLst>
          </p:cNvPr>
          <p:cNvSpPr>
            <a:spLocks noGrp="1" noChangeArrowheads="1"/>
          </p:cNvSpPr>
          <p:nvPr>
            <p:ph type="title"/>
          </p:nvPr>
        </p:nvSpPr>
        <p:spPr/>
        <p:txBody>
          <a:bodyPr/>
          <a:lstStyle/>
          <a:p>
            <a:r>
              <a:rPr lang="en-US" altLang="nb-NO"/>
              <a:t>Effects and Errors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F96279-5D53-AB4D-A994-2B4207A2F538}"/>
                  </a:ext>
                </a:extLst>
              </p:cNvPr>
              <p:cNvSpPr>
                <a:spLocks noGrp="1"/>
              </p:cNvSpPr>
              <p:nvPr>
                <p:ph idx="1"/>
              </p:nvPr>
            </p:nvSpPr>
            <p:spPr/>
            <p:txBody>
              <a:bodyPr/>
              <a:lstStyle/>
              <a:p>
                <a:r>
                  <a:rPr lang="en-US" altLang="nb-NO" sz="2400" dirty="0">
                    <a:solidFill>
                      <a:srgbClr val="FF0000"/>
                    </a:solidFill>
                  </a:rPr>
                  <a:t>Effect</a:t>
                </a:r>
                <a:r>
                  <a:rPr lang="en-US" altLang="nb-NO" sz="2400" dirty="0"/>
                  <a:t> is distance of column mean from overall mean</a:t>
                </a:r>
              </a:p>
              <a:p>
                <a:pPr lvl="1"/>
                <a:r>
                  <a:rPr lang="en-US" altLang="nb-NO" sz="2200" dirty="0"/>
                  <a:t>Horizontally across alternatives</a:t>
                </a:r>
              </a:p>
              <a:p>
                <a:pPr lvl="1"/>
                <a:endParaRPr lang="en-US" altLang="nb-NO" sz="2200" dirty="0"/>
              </a:p>
              <a:p>
                <a:r>
                  <a:rPr lang="en-US" altLang="nb-NO" sz="2400" dirty="0">
                    <a:solidFill>
                      <a:srgbClr val="FF0000"/>
                    </a:solidFill>
                  </a:rPr>
                  <a:t>Error</a:t>
                </a:r>
                <a:r>
                  <a:rPr lang="en-US" altLang="nb-NO" sz="2400" dirty="0"/>
                  <a:t> is distance of sample from column mean</a:t>
                </a:r>
              </a:p>
              <a:p>
                <a:pPr lvl="1"/>
                <a:r>
                  <a:rPr lang="en-US" altLang="nb-NO" sz="2200" dirty="0"/>
                  <a:t>Vertically within one alternative</a:t>
                </a:r>
              </a:p>
              <a:p>
                <a:pPr lvl="1"/>
                <a:r>
                  <a:rPr lang="en-US" altLang="nb-NO" sz="2200" dirty="0"/>
                  <a:t>Error across alternatives, too</a:t>
                </a:r>
              </a:p>
              <a:p>
                <a:pPr lvl="1"/>
                <a:endParaRPr lang="en-US" altLang="nb-NO" sz="2200" dirty="0"/>
              </a:p>
              <a:p>
                <a:r>
                  <a:rPr lang="en-US" altLang="nb-NO" sz="2400" dirty="0"/>
                  <a:t>Note that neither Effect nor Error are absolute values, they can be positive of negative</a:t>
                </a:r>
                <a:endParaRPr lang="en-US" altLang="nb-NO" sz="2200" dirty="0"/>
              </a:p>
              <a:p>
                <a:r>
                  <a:rPr lang="en-US" altLang="nb-NO" sz="2400" dirty="0"/>
                  <a:t>Individual measurements are then:</a:t>
                </a:r>
                <a:br>
                  <a:rPr lang="en-US" altLang="nb-NO" sz="2400" dirty="0"/>
                </a:br>
                <a14:m>
                  <m:oMath xmlns:m="http://schemas.openxmlformats.org/officeDocument/2006/math">
                    <m:sSub>
                      <m:sSubPr>
                        <m:ctrlPr>
                          <a:rPr lang="en-US" altLang="nb-NO" sz="240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Sub>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Sub>
                  </m:oMath>
                </a14:m>
                <a:endParaRPr lang="en-US" altLang="nb-NO" sz="2400" dirty="0"/>
              </a:p>
              <a:p>
                <a:pPr lvl="1"/>
                <a:endParaRPr lang="en-US" altLang="nb-NO" sz="2200" dirty="0"/>
              </a:p>
              <a:p>
                <a:endParaRPr lang="en-US" dirty="0"/>
              </a:p>
            </p:txBody>
          </p:sp>
        </mc:Choice>
        <mc:Fallback xmlns="">
          <p:sp>
            <p:nvSpPr>
              <p:cNvPr id="3" name="Content Placeholder 2">
                <a:extLst>
                  <a:ext uri="{FF2B5EF4-FFF2-40B4-BE49-F238E27FC236}">
                    <a16:creationId xmlns:a16="http://schemas.microsoft.com/office/drawing/2014/main" id="{DAF96279-5D53-AB4D-A994-2B4207A2F538}"/>
                  </a:ext>
                </a:extLst>
              </p:cNvPr>
              <p:cNvSpPr>
                <a:spLocks noGrp="1" noRot="1" noChangeAspect="1" noMove="1" noResize="1" noEditPoints="1" noAdjustHandles="1" noChangeArrowheads="1" noChangeShapeType="1" noTextEdit="1"/>
              </p:cNvSpPr>
              <p:nvPr>
                <p:ph idx="1"/>
              </p:nvPr>
            </p:nvSpPr>
            <p:spPr>
              <a:blipFill>
                <a:blip r:embed="rId2"/>
                <a:stretch>
                  <a:fillRect l="-1308" t="-1570"/>
                </a:stretch>
              </a:blipFill>
            </p:spPr>
            <p:txBody>
              <a:bodyPr/>
              <a:lstStyle/>
              <a:p>
                <a:r>
                  <a:rPr lang="en-US">
                    <a:noFill/>
                  </a:rPr>
                  <a:t> </a:t>
                </a:r>
              </a:p>
            </p:txBody>
          </p:sp>
        </mc:Fallback>
      </mc:AlternateContent>
    </p:spTree>
    <p:extLst>
      <p:ext uri="{BB962C8B-B14F-4D97-AF65-F5344CB8AC3E}">
        <p14:creationId xmlns:p14="http://schemas.microsoft.com/office/powerpoint/2010/main" val="3889710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F552B893-7F41-7441-9179-683374DF37C8}"/>
              </a:ext>
            </a:extLst>
          </p:cNvPr>
          <p:cNvSpPr>
            <a:spLocks noGrp="1" noChangeArrowheads="1"/>
          </p:cNvSpPr>
          <p:nvPr>
            <p:ph type="title"/>
          </p:nvPr>
        </p:nvSpPr>
        <p:spPr/>
        <p:txBody>
          <a:bodyPr/>
          <a:lstStyle/>
          <a:p>
            <a:r>
              <a:rPr lang="en-US" altLang="nb-NO"/>
              <a:t>Sum of Squares of Differences</a:t>
            </a:r>
          </a:p>
        </p:txBody>
      </p:sp>
      <mc:AlternateContent xmlns:mc="http://schemas.openxmlformats.org/markup-compatibility/2006" xmlns:a14="http://schemas.microsoft.com/office/drawing/2010/main">
        <mc:Choice Requires="a14">
          <p:sp>
            <p:nvSpPr>
              <p:cNvPr id="422916" name="Rectangle 4">
                <a:extLst>
                  <a:ext uri="{FF2B5EF4-FFF2-40B4-BE49-F238E27FC236}">
                    <a16:creationId xmlns:a16="http://schemas.microsoft.com/office/drawing/2014/main" id="{A55513DC-C8C6-AA40-B249-48CF4DBAB4DD}"/>
                  </a:ext>
                </a:extLst>
              </p:cNvPr>
              <p:cNvSpPr>
                <a:spLocks noGrp="1" noChangeArrowheads="1"/>
              </p:cNvSpPr>
              <p:nvPr>
                <p:ph idx="1"/>
              </p:nvPr>
            </p:nvSpPr>
            <p:spPr/>
            <p:txBody>
              <a:bodyPr/>
              <a:lstStyle/>
              <a:p>
                <a:r>
                  <a:rPr lang="en-US" altLang="nb-NO" sz="2400" i="1" dirty="0">
                    <a:latin typeface="Times New Roman" panose="02020603050405020304" pitchFamily="18" charset="0"/>
                    <a:cs typeface="Times New Roman" panose="02020603050405020304" pitchFamily="18" charset="0"/>
                  </a:rPr>
                  <a:t>SST</a:t>
                </a:r>
                <a:r>
                  <a:rPr lang="en-US" altLang="nb-NO" sz="2400" dirty="0"/>
                  <a:t> = differences between each measurement and overall mean</a:t>
                </a:r>
                <a:br>
                  <a:rPr lang="en-US" altLang="nb-NO" sz="2400" dirty="0"/>
                </a:br>
                <a14:m>
                  <m:oMath xmlns:m="http://schemas.openxmlformats.org/officeDocument/2006/math">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𝑗</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𝑘</m:t>
                        </m:r>
                      </m:sup>
                      <m:e>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𝑖</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𝑛</m:t>
                            </m:r>
                          </m:sup>
                          <m:e>
                            <m:sSup>
                              <m:sSupPr>
                                <m:ctrlPr>
                                  <a:rPr lang="nb-NO" altLang="nb-NO" sz="2400" b="0" i="1" smtClean="0">
                                    <a:latin typeface="Cambria Math" panose="02040503050406030204" pitchFamily="18" charset="0"/>
                                  </a:rPr>
                                </m:ctrlPr>
                              </m:sSupPr>
                              <m:e>
                                <m:d>
                                  <m:dPr>
                                    <m:ctrlPr>
                                      <a:rPr lang="nb-NO" altLang="nb-NO" sz="2400" b="0" i="1" smtClean="0">
                                        <a:latin typeface="Cambria Math" panose="02040503050406030204" pitchFamily="18" charset="0"/>
                                      </a:rPr>
                                    </m:ctrlPr>
                                  </m:dPr>
                                  <m:e>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e>
                                </m:d>
                              </m:e>
                              <m:sup>
                                <m:r>
                                  <a:rPr lang="nb-NO" altLang="nb-NO" sz="2400" b="0" i="1" smtClean="0">
                                    <a:latin typeface="Cambria Math" panose="02040503050406030204" pitchFamily="18" charset="0"/>
                                  </a:rPr>
                                  <m:t>2</m:t>
                                </m:r>
                              </m:sup>
                            </m:sSup>
                          </m:e>
                        </m:nary>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SSA</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FF0000"/>
                    </a:solidFill>
                  </a:rPr>
                  <a:t>effects</a:t>
                </a:r>
                <a:r>
                  <a:rPr lang="en-US" altLang="nb-NO" sz="2400" dirty="0"/>
                  <a:t> of alternatives</a:t>
                </a:r>
                <a:br>
                  <a:rPr lang="en-US" altLang="nb-NO" sz="2400" dirty="0"/>
                </a:br>
                <a14:m>
                  <m:oMath xmlns:m="http://schemas.openxmlformats.org/officeDocument/2006/math">
                    <m:r>
                      <a:rPr lang="nb-NO" altLang="nb-NO" sz="2400" i="1">
                        <a:latin typeface="Cambria Math" panose="02040503050406030204" pitchFamily="18" charset="0"/>
                      </a:rPr>
                      <m:t>𝑆𝑆𝐴</m:t>
                    </m:r>
                    <m:r>
                      <a:rPr lang="nb-NO" altLang="nb-NO" sz="2400" i="1">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bSup>
                          <m:sSubSupPr>
                            <m:ctrlPr>
                              <a:rPr lang="nb-NO" altLang="nb-NO" sz="2400" i="1" smtClean="0">
                                <a:latin typeface="Cambria Math" panose="02040503050406030204" pitchFamily="18" charset="0"/>
                              </a:rPr>
                            </m:ctrlPr>
                          </m:sSubSupPr>
                          <m:e>
                            <m:r>
                              <a:rPr lang="nb-NO" altLang="nb-NO" sz="240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up>
                            <m:r>
                              <a:rPr lang="nb-NO" altLang="nb-NO" sz="2400" b="0" i="1" smtClean="0">
                                <a:latin typeface="Cambria Math" panose="02040503050406030204" pitchFamily="18" charset="0"/>
                              </a:rPr>
                              <m:t>2</m:t>
                            </m:r>
                          </m:sup>
                        </m:sSubSup>
                      </m:e>
                    </m:nary>
                    <m:r>
                      <a:rPr lang="nb-NO" altLang="nb-NO" sz="2400" b="0" i="1" smtClean="0">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r>
                                      <a:rPr lang="nb-NO" altLang="nb-NO" sz="2400" i="1">
                                        <a:latin typeface="Cambria Math" panose="02040503050406030204" pitchFamily="18" charset="0"/>
                                      </a:rPr>
                                      <m:t>𝑦</m:t>
                                    </m:r>
                                  </m:e>
                                </m:acc>
                              </m:e>
                            </m:d>
                          </m:e>
                          <m:sup>
                            <m:r>
                              <a:rPr lang="nb-NO" altLang="nb-NO" sz="2400" i="1">
                                <a:latin typeface="Cambria Math" panose="02040503050406030204" pitchFamily="18" charset="0"/>
                              </a:rPr>
                              <m:t>2</m:t>
                            </m:r>
                          </m:sup>
                        </m:sSup>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SSE</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009900"/>
                    </a:solidFill>
                  </a:rPr>
                  <a:t>errors</a:t>
                </a:r>
                <a:r>
                  <a:rPr lang="en-US" altLang="nb-NO" sz="2400" dirty="0"/>
                  <a:t> in measurements</a:t>
                </a:r>
                <a:br>
                  <a:rPr lang="en-US" altLang="nb-NO" sz="2400" dirty="0"/>
                </a:br>
                <a14:m>
                  <m:oMath xmlns:m="http://schemas.openxmlformats.org/officeDocument/2006/math">
                    <m:r>
                      <a:rPr lang="nb-NO" altLang="nb-NO" sz="2400" i="1">
                        <a:latin typeface="Cambria Math" panose="02040503050406030204" pitchFamily="18" charset="0"/>
                      </a:rPr>
                      <m:t>𝑆𝑆𝐸</m:t>
                    </m:r>
                    <m:r>
                      <a:rPr lang="nb-NO" altLang="nb-NO" sz="2400" i="1">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bSup>
                              <m:sSubSupPr>
                                <m:ctrlPr>
                                  <a:rPr lang="nb-NO" altLang="nb-NO" sz="2400" i="1" smtClean="0">
                                    <a:latin typeface="Cambria Math" panose="02040503050406030204" pitchFamily="18" charset="0"/>
                                  </a:rPr>
                                </m:ctrlPr>
                              </m:sSubSup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up>
                                <m:r>
                                  <a:rPr lang="nb-NO" altLang="nb-NO" sz="2400" b="0" i="1" smtClean="0">
                                    <a:latin typeface="Cambria Math" panose="02040503050406030204" pitchFamily="18" charset="0"/>
                                  </a:rPr>
                                  <m:t>2</m:t>
                                </m:r>
                              </m:sup>
                            </m:sSubSup>
                          </m:e>
                        </m:nary>
                      </m:e>
                    </m:nary>
                    <m:r>
                      <a:rPr lang="nb-NO" altLang="nb-NO" sz="2400" b="0" i="1" smtClean="0">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𝑖𝑗</m:t>
                                        </m:r>
                                      </m:sub>
                                    </m:sSub>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e>
                                </m:d>
                              </m:e>
                              <m:sup>
                                <m:r>
                                  <a:rPr lang="nb-NO" altLang="nb-NO" sz="2400" i="1">
                                    <a:latin typeface="Cambria Math" panose="02040503050406030204" pitchFamily="18" charset="0"/>
                                  </a:rPr>
                                  <m:t>2</m:t>
                                </m:r>
                              </m:sup>
                            </m:sSup>
                          </m:e>
                        </m:nary>
                      </m:e>
                    </m:nary>
                  </m:oMath>
                </a14:m>
                <a:endParaRPr lang="en-US" altLang="nb-NO" sz="2400" dirty="0"/>
              </a:p>
              <a:p>
                <a:endParaRPr lang="nb-NO" altLang="nb-NO" sz="2400" b="0" i="1" dirty="0">
                  <a:latin typeface="Cambria Math" panose="02040503050406030204" pitchFamily="18" charset="0"/>
                </a:endParaRPr>
              </a:p>
              <a:p>
                <a14:m>
                  <m:oMath xmlns:m="http://schemas.openxmlformats.org/officeDocument/2006/math">
                    <m:r>
                      <a:rPr lang="nb-NO" altLang="nb-NO" sz="2400" b="0" i="1" smtClean="0">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𝑆𝑆𝐴</m:t>
                    </m:r>
                  </m:oMath>
                </a14:m>
                <a:r>
                  <a:rPr lang="en-US" altLang="nb-NO" sz="2400" dirty="0"/>
                  <a:t> </a:t>
                </a:r>
                <a14:m>
                  <m:oMath xmlns:m="http://schemas.openxmlformats.org/officeDocument/2006/math">
                    <m:r>
                      <a:rPr lang="en-US" altLang="nb-NO" sz="2400" i="1" dirty="0" smtClean="0">
                        <a:latin typeface="Cambria Math" panose="02040503050406030204" pitchFamily="18" charset="0"/>
                        <a:ea typeface="Cambria Math" panose="02040503050406030204" pitchFamily="18" charset="0"/>
                      </a:rPr>
                      <m:t>⟺</m:t>
                    </m:r>
                    <m:r>
                      <a:rPr lang="nb-NO" altLang="nb-NO" sz="2400" i="1">
                        <a:latin typeface="Cambria Math" panose="02040503050406030204" pitchFamily="18" charset="0"/>
                      </a:rPr>
                      <m:t>𝑆</m:t>
                    </m:r>
                    <m:r>
                      <a:rPr lang="nb-NO" altLang="nb-NO" sz="2400" b="0" i="1" smtClean="0">
                        <a:latin typeface="Cambria Math" panose="02040503050406030204" pitchFamily="18" charset="0"/>
                      </a:rPr>
                      <m:t>𝑆𝑇</m:t>
                    </m:r>
                    <m:r>
                      <a:rPr lang="nb-NO" altLang="nb-NO" sz="2400" i="1">
                        <a:latin typeface="Cambria Math" panose="02040503050406030204" pitchFamily="18" charset="0"/>
                      </a:rPr>
                      <m:t>=</m:t>
                    </m:r>
                    <m:r>
                      <a:rPr lang="nb-NO" altLang="nb-NO" sz="2400" i="1">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i="1">
                        <a:latin typeface="Cambria Math" panose="02040503050406030204" pitchFamily="18" charset="0"/>
                      </a:rPr>
                      <m:t>𝑆𝑆𝐴</m:t>
                    </m:r>
                  </m:oMath>
                </a14:m>
                <a:r>
                  <a:rPr lang="en-US" altLang="nb-NO" sz="2400" dirty="0"/>
                  <a:t> </a:t>
                </a:r>
              </a:p>
            </p:txBody>
          </p:sp>
        </mc:Choice>
        <mc:Fallback xmlns="">
          <p:sp>
            <p:nvSpPr>
              <p:cNvPr id="422916" name="Rectangle 4">
                <a:extLst>
                  <a:ext uri="{FF2B5EF4-FFF2-40B4-BE49-F238E27FC236}">
                    <a16:creationId xmlns:a16="http://schemas.microsoft.com/office/drawing/2014/main" id="{A55513DC-C8C6-AA40-B249-48CF4DBAB4DD}"/>
                  </a:ext>
                </a:extLst>
              </p:cNvPr>
              <p:cNvSpPr>
                <a:spLocks noGrp="1" noRot="1" noChangeAspect="1" noMove="1" noResize="1" noEditPoints="1" noAdjustHandles="1" noChangeArrowheads="1" noChangeShapeType="1" noTextEdit="1"/>
              </p:cNvSpPr>
              <p:nvPr>
                <p:ph idx="1"/>
              </p:nvPr>
            </p:nvSpPr>
            <p:spPr>
              <a:blipFill>
                <a:blip r:embed="rId3"/>
                <a:stretch>
                  <a:fillRect l="-1308" t="-13677" r="-581" b="-11883"/>
                </a:stretch>
              </a:blipFill>
            </p:spPr>
            <p:txBody>
              <a:bodyPr/>
              <a:lstStyle/>
              <a:p>
                <a:r>
                  <a:rPr lang="en-US">
                    <a:noFill/>
                  </a:rPr>
                  <a:t> </a:t>
                </a:r>
              </a:p>
            </p:txBody>
          </p:sp>
        </mc:Fallback>
      </mc:AlternateContent>
    </p:spTree>
    <p:extLst>
      <p:ext uri="{BB962C8B-B14F-4D97-AF65-F5344CB8AC3E}">
        <p14:creationId xmlns:p14="http://schemas.microsoft.com/office/powerpoint/2010/main" val="1799246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E8D05F4D-01FF-A24C-81D2-674E2ABFDD16}"/>
              </a:ext>
            </a:extLst>
          </p:cNvPr>
          <p:cNvSpPr>
            <a:spLocks noGrp="1" noChangeArrowheads="1"/>
          </p:cNvSpPr>
          <p:nvPr>
            <p:ph type="title"/>
          </p:nvPr>
        </p:nvSpPr>
        <p:spPr/>
        <p:txBody>
          <a:bodyPr/>
          <a:lstStyle/>
          <a:p>
            <a:r>
              <a:rPr lang="en-US" altLang="nb-NO"/>
              <a:t>ANOVA</a:t>
            </a:r>
          </a:p>
        </p:txBody>
      </p:sp>
      <p:sp>
        <p:nvSpPr>
          <p:cNvPr id="424963" name="Rectangle 3">
            <a:extLst>
              <a:ext uri="{FF2B5EF4-FFF2-40B4-BE49-F238E27FC236}">
                <a16:creationId xmlns:a16="http://schemas.microsoft.com/office/drawing/2014/main" id="{65E6D064-BA7B-0249-9453-74064E269E52}"/>
              </a:ext>
            </a:extLst>
          </p:cNvPr>
          <p:cNvSpPr>
            <a:spLocks noGrp="1" noChangeArrowheads="1"/>
          </p:cNvSpPr>
          <p:nvPr>
            <p:ph idx="1"/>
          </p:nvPr>
        </p:nvSpPr>
        <p:spPr/>
        <p:txBody>
          <a:bodyPr/>
          <a:lstStyle/>
          <a:p>
            <a:pPr marL="0" indent="0">
              <a:buNone/>
            </a:pPr>
            <a:r>
              <a:rPr lang="en-US" altLang="nb-NO" dirty="0"/>
              <a:t>Separates variation in measured values into:</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FF0000"/>
                </a:solidFill>
              </a:rPr>
              <a:t>effects</a:t>
            </a:r>
            <a:r>
              <a:rPr lang="en-US" altLang="nb-NO" dirty="0"/>
              <a:t> of alternatives</a:t>
            </a:r>
          </a:p>
          <a:p>
            <a:pPr marL="1371600" lvl="2" indent="-677863"/>
            <a:r>
              <a:rPr lang="en-US" altLang="nb-NO" dirty="0">
                <a:solidFill>
                  <a:srgbClr val="FF0000"/>
                </a:solidFill>
              </a:rPr>
              <a:t>SSA</a:t>
            </a:r>
            <a:r>
              <a:rPr lang="en-US" altLang="nb-NO" dirty="0"/>
              <a:t> – variation across column averages</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009900"/>
                </a:solidFill>
              </a:rPr>
              <a:t>errors</a:t>
            </a:r>
          </a:p>
          <a:p>
            <a:pPr marL="1371600" lvl="2" indent="-677863"/>
            <a:r>
              <a:rPr lang="en-US" altLang="nb-NO" dirty="0">
                <a:solidFill>
                  <a:srgbClr val="009900"/>
                </a:solidFill>
              </a:rPr>
              <a:t>SSE</a:t>
            </a:r>
            <a:r>
              <a:rPr lang="en-US" altLang="nb-NO" dirty="0"/>
              <a:t> – variation within a single column</a:t>
            </a:r>
          </a:p>
          <a:p>
            <a:pPr marL="0" indent="0">
              <a:buNone/>
            </a:pPr>
            <a:endParaRPr lang="en-US" altLang="nb-NO" dirty="0"/>
          </a:p>
          <a:p>
            <a:pPr marL="0" indent="0">
              <a:buNone/>
            </a:pPr>
            <a:r>
              <a:rPr lang="en-US" altLang="nb-NO" dirty="0"/>
              <a:t>If differences among alternatives are due to real differences:</a:t>
            </a:r>
          </a:p>
          <a:p>
            <a:pPr marL="990600" lvl="1" indent="-646113">
              <a:buFontTx/>
              <a:buNone/>
            </a:pPr>
            <a:r>
              <a:rPr lang="en-US" altLang="nb-NO" dirty="0">
                <a:solidFill>
                  <a:srgbClr val="FF0000"/>
                </a:solidFill>
                <a:sym typeface="Wingdings" pitchFamily="2" charset="2"/>
              </a:rPr>
              <a:t> </a:t>
            </a:r>
            <a:r>
              <a:rPr lang="en-US" altLang="nb-NO" dirty="0">
                <a:solidFill>
                  <a:srgbClr val="FF0000"/>
                </a:solidFill>
              </a:rPr>
              <a:t>SSA </a:t>
            </a:r>
            <a:r>
              <a:rPr lang="en-US" altLang="nb-NO" dirty="0"/>
              <a:t>statistically greater than</a:t>
            </a:r>
            <a:r>
              <a:rPr lang="en-US" altLang="nb-NO" dirty="0">
                <a:solidFill>
                  <a:srgbClr val="FF0000"/>
                </a:solidFill>
              </a:rPr>
              <a:t> </a:t>
            </a:r>
            <a:r>
              <a:rPr lang="en-US" altLang="nb-NO" dirty="0">
                <a:solidFill>
                  <a:srgbClr val="009900"/>
                </a:solidFill>
              </a:rPr>
              <a:t>SSE</a:t>
            </a:r>
          </a:p>
        </p:txBody>
      </p:sp>
    </p:spTree>
    <p:extLst>
      <p:ext uri="{BB962C8B-B14F-4D97-AF65-F5344CB8AC3E}">
        <p14:creationId xmlns:p14="http://schemas.microsoft.com/office/powerpoint/2010/main" val="3837280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Simple approach</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sz="2800" dirty="0"/>
                  <a:t> </a:t>
                </a:r>
                <a:r>
                  <a:rPr lang="en-US" altLang="nb-NO" dirty="0"/>
                  <a:t>fraction of total variation explained by differences among alternatives</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𝑆𝑆𝐸</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f>
                      <m:fPr>
                        <m:ctrlPr>
                          <a:rPr lang="nb-NO" altLang="nb-NO" sz="2800" b="0" i="1" smtClean="0">
                            <a:latin typeface="Cambria Math" panose="02040503050406030204" pitchFamily="18" charset="0"/>
                          </a:rPr>
                        </m:ctrlPr>
                      </m:fPr>
                      <m:num>
                        <m:r>
                          <a:rPr lang="nb-NO" altLang="nb-NO" sz="2800" b="0" i="1" smtClean="0">
                            <a:latin typeface="Cambria Math" panose="02040503050406030204" pitchFamily="18" charset="0"/>
                          </a:rPr>
                          <m:t>𝑆𝑆𝑇</m:t>
                        </m:r>
                        <m:r>
                          <a:rPr lang="nb-NO" altLang="nb-NO" sz="2800" b="0" i="1" smtClean="0">
                            <a:latin typeface="Cambria Math" panose="02040503050406030204" pitchFamily="18" charset="0"/>
                          </a:rPr>
                          <m:t>−</m:t>
                        </m:r>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dirty="0"/>
                  <a:t> fraction of total variation due to experimental error</a:t>
                </a:r>
              </a:p>
              <a:p>
                <a:pPr lvl="1">
                  <a:lnSpc>
                    <a:spcPct val="90000"/>
                  </a:lnSpc>
                </a:pPr>
                <a:endParaRPr lang="en-US" altLang="nb-NO" dirty="0"/>
              </a:p>
              <a:p>
                <a:pPr>
                  <a:lnSpc>
                    <a:spcPct val="90000"/>
                  </a:lnSpc>
                </a:pPr>
                <a:r>
                  <a:rPr lang="en-US" altLang="nb-NO" dirty="0"/>
                  <a:t>But is it statistically significant?</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3105569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Is it statistically significant?</a:t>
                </a:r>
              </a:p>
              <a:p>
                <a:pPr>
                  <a:lnSpc>
                    <a:spcPct val="90000"/>
                  </a:lnSpc>
                </a:pPr>
                <a:endParaRPr lang="en-US" altLang="nb-NO" dirty="0"/>
              </a:p>
              <a:p>
                <a:pPr>
                  <a:lnSpc>
                    <a:spcPct val="90000"/>
                  </a:lnSpc>
                </a:pPr>
                <a:r>
                  <a:rPr lang="en-US" altLang="nb-NO" dirty="0"/>
                  <a:t>variance = mean square values</a:t>
                </a:r>
              </a:p>
              <a:p>
                <a:pPr algn="ctr">
                  <a:lnSpc>
                    <a:spcPct val="90000"/>
                  </a:lnSpc>
                  <a:buFontTx/>
                  <a:buNone/>
                </a:pPr>
                <a:r>
                  <a:rPr lang="en-US" altLang="nb-NO" dirty="0"/>
                  <a:t>            = total variation / degrees of freedom</a:t>
                </a:r>
              </a:p>
              <a:p>
                <a:pPr algn="ctr">
                  <a:lnSpc>
                    <a:spcPct val="90000"/>
                  </a:lnSpc>
                  <a:buFontTx/>
                  <a:buNone/>
                </a:pPr>
                <a14:m>
                  <m:oMathPara xmlns:m="http://schemas.openxmlformats.org/officeDocument/2006/math">
                    <m:oMathParaPr>
                      <m:jc m:val="centerGroup"/>
                    </m:oMathParaPr>
                    <m:oMath xmlns:m="http://schemas.openxmlformats.org/officeDocument/2006/math">
                      <m:sSubSup>
                        <m:sSubSupPr>
                          <m:ctrlPr>
                            <a:rPr lang="en-US" altLang="nb-NO" sz="2400" i="1" smtClean="0">
                              <a:latin typeface="Cambria Math" panose="02040503050406030204" pitchFamily="18" charset="0"/>
                            </a:rPr>
                          </m:ctrlPr>
                        </m:sSubSupPr>
                        <m:e>
                          <m:r>
                            <a:rPr lang="en-US" altLang="nb-NO" sz="2400" i="1" smtClean="0">
                              <a:latin typeface="Cambria Math" panose="02040503050406030204" pitchFamily="18" charset="0"/>
                              <a:ea typeface="Cambria Math" panose="02040503050406030204" pitchFamily="18" charset="0"/>
                            </a:rPr>
                            <m:t>𝜎</m:t>
                          </m:r>
                        </m:e>
                        <m:sub>
                          <m:r>
                            <a:rPr lang="nb-NO" altLang="nb-NO" sz="2400" b="0" i="1" smtClean="0">
                              <a:latin typeface="Cambria Math" panose="02040503050406030204" pitchFamily="18" charset="0"/>
                            </a:rPr>
                            <m:t>𝑥</m:t>
                          </m:r>
                        </m:sub>
                        <m:sup>
                          <m:r>
                            <a:rPr lang="nb-NO" altLang="nb-NO" sz="2400" b="0" i="1" smtClean="0">
                              <a:latin typeface="Cambria Math" panose="02040503050406030204" pitchFamily="18" charset="0"/>
                            </a:rPr>
                            <m:t>2</m:t>
                          </m:r>
                        </m:sup>
                      </m:sSubSup>
                      <m:r>
                        <a:rPr lang="nb-NO" altLang="nb-NO" sz="2400" b="0" i="1" smtClean="0">
                          <a:latin typeface="Cambria Math" panose="02040503050406030204" pitchFamily="18" charset="0"/>
                        </a:rPr>
                        <m:t>=</m:t>
                      </m:r>
                      <m:f>
                        <m:fPr>
                          <m:ctrlPr>
                            <a:rPr lang="nb-NO" altLang="nb-NO" sz="2400" b="0" i="1" smtClean="0">
                              <a:latin typeface="Cambria Math" panose="02040503050406030204" pitchFamily="18" charset="0"/>
                            </a:rPr>
                          </m:ctrlPr>
                        </m:fPr>
                        <m:num>
                          <m:r>
                            <a:rPr lang="nb-NO" altLang="nb-NO" sz="2400" b="0" i="1" smtClean="0">
                              <a:latin typeface="Cambria Math" panose="02040503050406030204" pitchFamily="18" charset="0"/>
                            </a:rPr>
                            <m:t>𝑆𝑆𝑥</m:t>
                          </m:r>
                        </m:num>
                        <m:den>
                          <m:r>
                            <a:rPr lang="nb-NO" altLang="nb-NO" sz="2400" b="0" i="1" smtClean="0">
                              <a:latin typeface="Cambria Math" panose="02040503050406030204" pitchFamily="18" charset="0"/>
                            </a:rPr>
                            <m:t>𝑑𝑓</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𝑆𝑆𝑥</m:t>
                          </m:r>
                          <m:r>
                            <a:rPr lang="nb-NO" altLang="nb-NO" sz="2400" b="0" i="1" smtClean="0">
                              <a:latin typeface="Cambria Math" panose="02040503050406030204" pitchFamily="18" charset="0"/>
                            </a:rPr>
                            <m:t>)</m:t>
                          </m:r>
                        </m:den>
                      </m:f>
                    </m:oMath>
                  </m:oMathPara>
                </a14:m>
                <a:endParaRPr lang="en-US" altLang="nb-NO" dirty="0"/>
              </a:p>
              <a:p>
                <a:pPr>
                  <a:lnSpc>
                    <a:spcPct val="90000"/>
                  </a:lnSpc>
                </a:pPr>
                <a:r>
                  <a:rPr lang="en-US" altLang="nb-NO" dirty="0"/>
                  <a:t>df(</a:t>
                </a:r>
                <a:r>
                  <a:rPr lang="en-US" altLang="nb-NO" dirty="0" err="1"/>
                  <a:t>SSx</a:t>
                </a:r>
                <a:r>
                  <a:rPr lang="en-US" altLang="nb-NO" dirty="0"/>
                  <a:t>):</a:t>
                </a:r>
              </a:p>
              <a:p>
                <a:pPr lvl="1">
                  <a:lnSpc>
                    <a:spcPct val="90000"/>
                  </a:lnSpc>
                </a:pPr>
                <a:r>
                  <a:rPr lang="en-US" altLang="nb-NO" dirty="0"/>
                  <a:t>degrees of freedom</a:t>
                </a:r>
              </a:p>
              <a:p>
                <a:pPr lvl="1">
                  <a:lnSpc>
                    <a:spcPct val="90000"/>
                  </a:lnSpc>
                </a:pPr>
                <a:r>
                  <a:rPr lang="en-US" altLang="nb-NO" dirty="0"/>
                  <a:t>this is the number of independent terms in sum</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2835060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3F7A523B-03B1-3542-A9FF-2C4B89AAF221}"/>
              </a:ext>
            </a:extLst>
          </p:cNvPr>
          <p:cNvSpPr>
            <a:spLocks noGrp="1" noChangeArrowheads="1"/>
          </p:cNvSpPr>
          <p:nvPr>
            <p:ph type="title"/>
          </p:nvPr>
        </p:nvSpPr>
        <p:spPr/>
        <p:txBody>
          <a:bodyPr/>
          <a:lstStyle/>
          <a:p>
            <a:r>
              <a:rPr lang="en-US" altLang="nb-NO"/>
              <a:t>Degrees of Freedom for Effects</a:t>
            </a:r>
          </a:p>
        </p:txBody>
      </p:sp>
      <p:graphicFrame>
        <p:nvGraphicFramePr>
          <p:cNvPr id="429059" name="Group 3">
            <a:extLst>
              <a:ext uri="{FF2B5EF4-FFF2-40B4-BE49-F238E27FC236}">
                <a16:creationId xmlns:a16="http://schemas.microsoft.com/office/drawing/2014/main" id="{AF4FC624-8380-914F-8EAE-9F4DB413CD8E}"/>
              </a:ext>
            </a:extLst>
          </p:cNvPr>
          <p:cNvGraphicFramePr>
            <a:graphicFrameLocks noGrp="1"/>
          </p:cNvGraphicFramePr>
          <p:nvPr>
            <p:ph idx="1"/>
            <p:extLst>
              <p:ext uri="{D42A27DB-BD31-4B8C-83A1-F6EECF244321}">
                <p14:modId xmlns:p14="http://schemas.microsoft.com/office/powerpoint/2010/main" val="4053273127"/>
              </p:ext>
            </p:extLst>
          </p:nvPr>
        </p:nvGraphicFramePr>
        <p:xfrm>
          <a:off x="236538" y="1778635"/>
          <a:ext cx="8729662" cy="4346768"/>
        </p:xfrm>
        <a:graphic>
          <a:graphicData uri="http://schemas.openxmlformats.org/drawingml/2006/table">
            <a:tbl>
              <a:tblPr/>
              <a:tblGrid>
                <a:gridCol w="1248276">
                  <a:extLst>
                    <a:ext uri="{9D8B030D-6E8A-4147-A177-3AD203B41FA5}">
                      <a16:colId xmlns:a16="http://schemas.microsoft.com/office/drawing/2014/main" val="1373079671"/>
                    </a:ext>
                  </a:extLst>
                </a:gridCol>
                <a:gridCol w="1244968">
                  <a:extLst>
                    <a:ext uri="{9D8B030D-6E8A-4147-A177-3AD203B41FA5}">
                      <a16:colId xmlns:a16="http://schemas.microsoft.com/office/drawing/2014/main" val="3780839551"/>
                    </a:ext>
                  </a:extLst>
                </a:gridCol>
                <a:gridCol w="1249929">
                  <a:extLst>
                    <a:ext uri="{9D8B030D-6E8A-4147-A177-3AD203B41FA5}">
                      <a16:colId xmlns:a16="http://schemas.microsoft.com/office/drawing/2014/main" val="4132462620"/>
                    </a:ext>
                  </a:extLst>
                </a:gridCol>
                <a:gridCol w="1243316">
                  <a:extLst>
                    <a:ext uri="{9D8B030D-6E8A-4147-A177-3AD203B41FA5}">
                      <a16:colId xmlns:a16="http://schemas.microsoft.com/office/drawing/2014/main" val="80221238"/>
                    </a:ext>
                  </a:extLst>
                </a:gridCol>
                <a:gridCol w="1249929">
                  <a:extLst>
                    <a:ext uri="{9D8B030D-6E8A-4147-A177-3AD203B41FA5}">
                      <a16:colId xmlns:a16="http://schemas.microsoft.com/office/drawing/2014/main" val="3411357363"/>
                    </a:ext>
                  </a:extLst>
                </a:gridCol>
                <a:gridCol w="1244969">
                  <a:extLst>
                    <a:ext uri="{9D8B030D-6E8A-4147-A177-3AD203B41FA5}">
                      <a16:colId xmlns:a16="http://schemas.microsoft.com/office/drawing/2014/main" val="670474347"/>
                    </a:ext>
                  </a:extLst>
                </a:gridCol>
                <a:gridCol w="1248275">
                  <a:extLst>
                    <a:ext uri="{9D8B030D-6E8A-4147-A177-3AD203B41FA5}">
                      <a16:colId xmlns:a16="http://schemas.microsoft.com/office/drawing/2014/main" val="331705413"/>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5450124"/>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577007374"/>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33209398"/>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9124118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9455637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132862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2104324"/>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10740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88415748"/>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3183557"/>
                  </a:ext>
                </a:extLst>
              </a:tr>
            </a:tbl>
          </a:graphicData>
        </a:graphic>
      </p:graphicFrame>
      <p:sp>
        <p:nvSpPr>
          <p:cNvPr id="429144" name="AutoShape 88">
            <a:extLst>
              <a:ext uri="{FF2B5EF4-FFF2-40B4-BE49-F238E27FC236}">
                <a16:creationId xmlns:a16="http://schemas.microsoft.com/office/drawing/2014/main" id="{1D552955-609A-1148-BA64-094CBDF70426}"/>
              </a:ext>
            </a:extLst>
          </p:cNvPr>
          <p:cNvSpPr>
            <a:spLocks noChangeArrowheads="1"/>
          </p:cNvSpPr>
          <p:nvPr/>
        </p:nvSpPr>
        <p:spPr bwMode="auto">
          <a:xfrm>
            <a:off x="1981200" y="5562600"/>
            <a:ext cx="5486400" cy="609600"/>
          </a:xfrm>
          <a:prstGeom prst="leftRightArrow">
            <a:avLst>
              <a:gd name="adj1" fmla="val 50000"/>
              <a:gd name="adj2" fmla="val 18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29145" name="Rectangle 89">
                <a:extLst>
                  <a:ext uri="{FF2B5EF4-FFF2-40B4-BE49-F238E27FC236}">
                    <a16:creationId xmlns:a16="http://schemas.microsoft.com/office/drawing/2014/main" id="{73C6F911-5B8A-5C4B-BB89-4B01EA8C4962}"/>
                  </a:ext>
                </a:extLst>
              </p:cNvPr>
              <p:cNvSpPr>
                <a:spLocks noChangeArrowheads="1"/>
              </p:cNvSpPr>
              <p:nvPr/>
            </p:nvSpPr>
            <p:spPr bwMode="auto">
              <a:xfrm>
                <a:off x="240030" y="990600"/>
                <a:ext cx="821817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Times New Roman" panose="02020603050405020304" pitchFamily="18" charset="0"/>
                    <a:cs typeface="Times New Roman" panose="02020603050405020304" pitchFamily="18" charset="0"/>
                  </a:rPr>
                  <a:t>k</a:t>
                </a:r>
                <a:r>
                  <a:rPr lang="en-US" altLang="nb-NO" sz="2000" dirty="0">
                    <a:latin typeface="Eurostile" panose="020B0504020202050204" pitchFamily="34" charset="77"/>
                  </a:rPr>
                  <a:t> alternatives </a:t>
                </a:r>
              </a:p>
            </p:txBody>
          </p:sp>
        </mc:Choice>
        <mc:Fallback xmlns="">
          <p:sp>
            <p:nvSpPr>
              <p:cNvPr id="429145" name="Rectangle 89">
                <a:extLst>
                  <a:ext uri="{FF2B5EF4-FFF2-40B4-BE49-F238E27FC236}">
                    <a16:creationId xmlns:a16="http://schemas.microsoft.com/office/drawing/2014/main" id="{73C6F911-5B8A-5C4B-BB89-4B01EA8C4962}"/>
                  </a:ext>
                </a:extLst>
              </p:cNvPr>
              <p:cNvSpPr>
                <a:spLocks noRot="1" noChangeAspect="1" noMove="1" noResize="1" noEditPoints="1" noAdjustHandles="1" noChangeArrowheads="1" noChangeShapeType="1" noTextEdit="1"/>
              </p:cNvSpPr>
              <p:nvPr/>
            </p:nvSpPr>
            <p:spPr bwMode="auto">
              <a:xfrm>
                <a:off x="240030" y="990600"/>
                <a:ext cx="8218170" cy="609600"/>
              </a:xfrm>
              <a:prstGeom prst="rect">
                <a:avLst/>
              </a:prstGeom>
              <a:blipFill>
                <a:blip r:embed="rId2"/>
                <a:stretch>
                  <a:fillRect l="-309" t="-408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455467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a:extLst>
              <a:ext uri="{FF2B5EF4-FFF2-40B4-BE49-F238E27FC236}">
                <a16:creationId xmlns:a16="http://schemas.microsoft.com/office/drawing/2014/main" id="{6F5B117B-406D-8F49-8788-053167BC44BB}"/>
              </a:ext>
            </a:extLst>
          </p:cNvPr>
          <p:cNvSpPr>
            <a:spLocks noGrp="1" noChangeArrowheads="1"/>
          </p:cNvSpPr>
          <p:nvPr>
            <p:ph type="title"/>
          </p:nvPr>
        </p:nvSpPr>
        <p:spPr/>
        <p:txBody>
          <a:bodyPr/>
          <a:lstStyle/>
          <a:p>
            <a:r>
              <a:rPr lang="en-US" altLang="nb-NO"/>
              <a:t>Degrees of Freedom for Errors</a:t>
            </a:r>
          </a:p>
        </p:txBody>
      </p:sp>
      <p:graphicFrame>
        <p:nvGraphicFramePr>
          <p:cNvPr id="430083" name="Group 3">
            <a:extLst>
              <a:ext uri="{FF2B5EF4-FFF2-40B4-BE49-F238E27FC236}">
                <a16:creationId xmlns:a16="http://schemas.microsoft.com/office/drawing/2014/main" id="{2749254B-4744-F140-8804-3FE0CA8767F5}"/>
              </a:ext>
            </a:extLst>
          </p:cNvPr>
          <p:cNvGraphicFramePr>
            <a:graphicFrameLocks noGrp="1"/>
          </p:cNvGraphicFramePr>
          <p:nvPr>
            <p:ph idx="1"/>
            <p:extLst>
              <p:ext uri="{D42A27DB-BD31-4B8C-83A1-F6EECF244321}">
                <p14:modId xmlns:p14="http://schemas.microsoft.com/office/powerpoint/2010/main" val="4021630647"/>
              </p:ext>
            </p:extLst>
          </p:nvPr>
        </p:nvGraphicFramePr>
        <p:xfrm>
          <a:off x="236538" y="1772285"/>
          <a:ext cx="8729662" cy="4346768"/>
        </p:xfrm>
        <a:graphic>
          <a:graphicData uri="http://schemas.openxmlformats.org/drawingml/2006/table">
            <a:tbl>
              <a:tblPr/>
              <a:tblGrid>
                <a:gridCol w="1248276">
                  <a:extLst>
                    <a:ext uri="{9D8B030D-6E8A-4147-A177-3AD203B41FA5}">
                      <a16:colId xmlns:a16="http://schemas.microsoft.com/office/drawing/2014/main" val="3123026219"/>
                    </a:ext>
                  </a:extLst>
                </a:gridCol>
                <a:gridCol w="1244968">
                  <a:extLst>
                    <a:ext uri="{9D8B030D-6E8A-4147-A177-3AD203B41FA5}">
                      <a16:colId xmlns:a16="http://schemas.microsoft.com/office/drawing/2014/main" val="3166456794"/>
                    </a:ext>
                  </a:extLst>
                </a:gridCol>
                <a:gridCol w="1249929">
                  <a:extLst>
                    <a:ext uri="{9D8B030D-6E8A-4147-A177-3AD203B41FA5}">
                      <a16:colId xmlns:a16="http://schemas.microsoft.com/office/drawing/2014/main" val="3969890345"/>
                    </a:ext>
                  </a:extLst>
                </a:gridCol>
                <a:gridCol w="1243316">
                  <a:extLst>
                    <a:ext uri="{9D8B030D-6E8A-4147-A177-3AD203B41FA5}">
                      <a16:colId xmlns:a16="http://schemas.microsoft.com/office/drawing/2014/main" val="2040596734"/>
                    </a:ext>
                  </a:extLst>
                </a:gridCol>
                <a:gridCol w="1249929">
                  <a:extLst>
                    <a:ext uri="{9D8B030D-6E8A-4147-A177-3AD203B41FA5}">
                      <a16:colId xmlns:a16="http://schemas.microsoft.com/office/drawing/2014/main" val="29962326"/>
                    </a:ext>
                  </a:extLst>
                </a:gridCol>
                <a:gridCol w="1244969">
                  <a:extLst>
                    <a:ext uri="{9D8B030D-6E8A-4147-A177-3AD203B41FA5}">
                      <a16:colId xmlns:a16="http://schemas.microsoft.com/office/drawing/2014/main" val="4116742928"/>
                    </a:ext>
                  </a:extLst>
                </a:gridCol>
                <a:gridCol w="1248275">
                  <a:extLst>
                    <a:ext uri="{9D8B030D-6E8A-4147-A177-3AD203B41FA5}">
                      <a16:colId xmlns:a16="http://schemas.microsoft.com/office/drawing/2014/main" val="154996101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3799321"/>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dirty="0">
                          <a:ln>
                            <a:noFill/>
                          </a:ln>
                          <a:solidFill>
                            <a:schemeClr val="tx1"/>
                          </a:solidFill>
                          <a:effectLst/>
                          <a:latin typeface="Comic Sans MS" panose="030F0902030302020204" pitchFamily="66" charset="0"/>
                        </a:rPr>
                        <a:t>Measure-</a:t>
                      </a:r>
                      <a:r>
                        <a:rPr kumimoji="1" lang="en-US" altLang="nb-NO" sz="1600" b="1" i="0" u="none" strike="noStrike" cap="none" normalizeH="0" baseline="0" dirty="0" err="1">
                          <a:ln>
                            <a:noFill/>
                          </a:ln>
                          <a:solidFill>
                            <a:schemeClr val="tx1"/>
                          </a:solidFill>
                          <a:effectLst/>
                          <a:latin typeface="Comic Sans MS" panose="030F0902030302020204" pitchFamily="66" charset="0"/>
                        </a:rPr>
                        <a:t>ments</a:t>
                      </a:r>
                      <a:endParaRPr kumimoji="1" lang="en-US" altLang="nb-NO" sz="1600" b="1"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561045950"/>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Comic Sans MS" panose="030F0902030302020204" pitchFamily="66" charset="0"/>
                        </a:rPr>
                        <a:t>y</a:t>
                      </a:r>
                      <a:r>
                        <a:rPr kumimoji="1" lang="en-US" altLang="nb-NO" sz="1600" b="0" i="0" u="none" strike="noStrike" cap="none" normalizeH="0" baseline="-25000" dirty="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1244747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0346594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671753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5156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6815103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67898226"/>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31961914"/>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30420198"/>
                  </a:ext>
                </a:extLst>
              </a:tr>
            </a:tbl>
          </a:graphicData>
        </a:graphic>
      </p:graphicFrame>
      <p:sp>
        <p:nvSpPr>
          <p:cNvPr id="430168" name="AutoShape 88">
            <a:extLst>
              <a:ext uri="{FF2B5EF4-FFF2-40B4-BE49-F238E27FC236}">
                <a16:creationId xmlns:a16="http://schemas.microsoft.com/office/drawing/2014/main" id="{56411C97-D437-F34A-BBB3-B760A2A6E448}"/>
              </a:ext>
            </a:extLst>
          </p:cNvPr>
          <p:cNvSpPr>
            <a:spLocks noChangeArrowheads="1"/>
          </p:cNvSpPr>
          <p:nvPr/>
        </p:nvSpPr>
        <p:spPr bwMode="auto">
          <a:xfrm>
            <a:off x="5181600" y="2971800"/>
            <a:ext cx="1066800" cy="1752600"/>
          </a:xfrm>
          <a:prstGeom prst="upDownArrow">
            <a:avLst>
              <a:gd name="adj1" fmla="val 50000"/>
              <a:gd name="adj2" fmla="val 32857"/>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0169" name="Rectangle 89">
                <a:extLst>
                  <a:ext uri="{FF2B5EF4-FFF2-40B4-BE49-F238E27FC236}">
                    <a16:creationId xmlns:a16="http://schemas.microsoft.com/office/drawing/2014/main" id="{D6D5857E-4335-D945-8C2D-109F2C2E86EC}"/>
                  </a:ext>
                </a:extLst>
              </p:cNvPr>
              <p:cNvSpPr>
                <a:spLocks noChangeArrowheads="1"/>
              </p:cNvSpPr>
              <p:nvPr/>
            </p:nvSpPr>
            <p:spPr bwMode="auto">
              <a:xfrm>
                <a:off x="342900" y="982980"/>
                <a:ext cx="8401050" cy="76962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𝑛</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Eurostile" panose="020B0504020202050204" pitchFamily="34" charset="77"/>
                  </a:rPr>
                  <a:t>k</a:t>
                </a:r>
                <a:r>
                  <a:rPr lang="en-US" altLang="nb-NO" sz="2000" dirty="0">
                    <a:latin typeface="Eurostile" panose="020B0504020202050204" pitchFamily="34" charset="77"/>
                  </a:rPr>
                  <a:t> alternatives, each with (</a:t>
                </a:r>
                <a:r>
                  <a:rPr lang="en-US" altLang="nb-NO" sz="2000" i="1" dirty="0">
                    <a:latin typeface="Eurostile" panose="020B0504020202050204" pitchFamily="34" charset="77"/>
                  </a:rPr>
                  <a:t>n</a:t>
                </a:r>
                <a:r>
                  <a:rPr lang="en-US" altLang="nb-NO" sz="2000" dirty="0">
                    <a:latin typeface="Eurostile" panose="020B0504020202050204" pitchFamily="34" charset="77"/>
                  </a:rPr>
                  <a:t> – 1) degrees of freedom</a:t>
                </a:r>
              </a:p>
            </p:txBody>
          </p:sp>
        </mc:Choice>
        <mc:Fallback xmlns="">
          <p:sp>
            <p:nvSpPr>
              <p:cNvPr id="430169" name="Rectangle 89">
                <a:extLst>
                  <a:ext uri="{FF2B5EF4-FFF2-40B4-BE49-F238E27FC236}">
                    <a16:creationId xmlns:a16="http://schemas.microsoft.com/office/drawing/2014/main" id="{D6D5857E-4335-D945-8C2D-109F2C2E86EC}"/>
                  </a:ext>
                </a:extLst>
              </p:cNvPr>
              <p:cNvSpPr>
                <a:spLocks noRot="1" noChangeAspect="1" noMove="1" noResize="1" noEditPoints="1" noAdjustHandles="1" noChangeArrowheads="1" noChangeShapeType="1" noTextEdit="1"/>
              </p:cNvSpPr>
              <p:nvPr/>
            </p:nvSpPr>
            <p:spPr bwMode="auto">
              <a:xfrm>
                <a:off x="342900" y="982980"/>
                <a:ext cx="8401050" cy="769620"/>
              </a:xfrm>
              <a:prstGeom prst="rect">
                <a:avLst/>
              </a:prstGeom>
              <a:blipFill>
                <a:blip r:embed="rId2"/>
                <a:stretch>
                  <a:fillRect l="-603" t="-3226" b="-4839"/>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485551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a:extLst>
              <a:ext uri="{FF2B5EF4-FFF2-40B4-BE49-F238E27FC236}">
                <a16:creationId xmlns:a16="http://schemas.microsoft.com/office/drawing/2014/main" id="{D52C58B9-723C-0D46-9190-5E81A22DF368}"/>
              </a:ext>
            </a:extLst>
          </p:cNvPr>
          <p:cNvSpPr>
            <a:spLocks noGrp="1" noChangeArrowheads="1"/>
          </p:cNvSpPr>
          <p:nvPr>
            <p:ph type="title"/>
          </p:nvPr>
        </p:nvSpPr>
        <p:spPr/>
        <p:txBody>
          <a:bodyPr/>
          <a:lstStyle/>
          <a:p>
            <a:r>
              <a:rPr lang="en-US" altLang="nb-NO"/>
              <a:t>Degrees of Freedom for Total</a:t>
            </a:r>
          </a:p>
        </p:txBody>
      </p:sp>
      <p:graphicFrame>
        <p:nvGraphicFramePr>
          <p:cNvPr id="431107" name="Group 3">
            <a:extLst>
              <a:ext uri="{FF2B5EF4-FFF2-40B4-BE49-F238E27FC236}">
                <a16:creationId xmlns:a16="http://schemas.microsoft.com/office/drawing/2014/main" id="{D70D3F5E-85B8-124C-A509-50A50DE5AD3A}"/>
              </a:ext>
            </a:extLst>
          </p:cNvPr>
          <p:cNvGraphicFramePr>
            <a:graphicFrameLocks noGrp="1"/>
          </p:cNvGraphicFramePr>
          <p:nvPr>
            <p:ph idx="1"/>
            <p:extLst>
              <p:ext uri="{D42A27DB-BD31-4B8C-83A1-F6EECF244321}">
                <p14:modId xmlns:p14="http://schemas.microsoft.com/office/powerpoint/2010/main" val="3651392656"/>
              </p:ext>
            </p:extLst>
          </p:nvPr>
        </p:nvGraphicFramePr>
        <p:xfrm>
          <a:off x="236538" y="1768475"/>
          <a:ext cx="8729662" cy="4346768"/>
        </p:xfrm>
        <a:graphic>
          <a:graphicData uri="http://schemas.openxmlformats.org/drawingml/2006/table">
            <a:tbl>
              <a:tblPr/>
              <a:tblGrid>
                <a:gridCol w="1248276">
                  <a:extLst>
                    <a:ext uri="{9D8B030D-6E8A-4147-A177-3AD203B41FA5}">
                      <a16:colId xmlns:a16="http://schemas.microsoft.com/office/drawing/2014/main" val="2015084851"/>
                    </a:ext>
                  </a:extLst>
                </a:gridCol>
                <a:gridCol w="1244968">
                  <a:extLst>
                    <a:ext uri="{9D8B030D-6E8A-4147-A177-3AD203B41FA5}">
                      <a16:colId xmlns:a16="http://schemas.microsoft.com/office/drawing/2014/main" val="1159684941"/>
                    </a:ext>
                  </a:extLst>
                </a:gridCol>
                <a:gridCol w="1249929">
                  <a:extLst>
                    <a:ext uri="{9D8B030D-6E8A-4147-A177-3AD203B41FA5}">
                      <a16:colId xmlns:a16="http://schemas.microsoft.com/office/drawing/2014/main" val="2517127995"/>
                    </a:ext>
                  </a:extLst>
                </a:gridCol>
                <a:gridCol w="1243316">
                  <a:extLst>
                    <a:ext uri="{9D8B030D-6E8A-4147-A177-3AD203B41FA5}">
                      <a16:colId xmlns:a16="http://schemas.microsoft.com/office/drawing/2014/main" val="2211663573"/>
                    </a:ext>
                  </a:extLst>
                </a:gridCol>
                <a:gridCol w="1249929">
                  <a:extLst>
                    <a:ext uri="{9D8B030D-6E8A-4147-A177-3AD203B41FA5}">
                      <a16:colId xmlns:a16="http://schemas.microsoft.com/office/drawing/2014/main" val="261799151"/>
                    </a:ext>
                  </a:extLst>
                </a:gridCol>
                <a:gridCol w="1244969">
                  <a:extLst>
                    <a:ext uri="{9D8B030D-6E8A-4147-A177-3AD203B41FA5}">
                      <a16:colId xmlns:a16="http://schemas.microsoft.com/office/drawing/2014/main" val="1699664203"/>
                    </a:ext>
                  </a:extLst>
                </a:gridCol>
                <a:gridCol w="1248275">
                  <a:extLst>
                    <a:ext uri="{9D8B030D-6E8A-4147-A177-3AD203B41FA5}">
                      <a16:colId xmlns:a16="http://schemas.microsoft.com/office/drawing/2014/main" val="344339473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6922867"/>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19962040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6172495"/>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198284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468166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691575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27749765"/>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3478377"/>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43881051"/>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69101706"/>
                  </a:ext>
                </a:extLst>
              </a:tr>
            </a:tbl>
          </a:graphicData>
        </a:graphic>
      </p:graphicFrame>
      <p:sp>
        <p:nvSpPr>
          <p:cNvPr id="431192" name="AutoShape 88">
            <a:extLst>
              <a:ext uri="{FF2B5EF4-FFF2-40B4-BE49-F238E27FC236}">
                <a16:creationId xmlns:a16="http://schemas.microsoft.com/office/drawing/2014/main" id="{C40A0ACB-12C0-AE4F-A3BC-FD04B79259B7}"/>
              </a:ext>
            </a:extLst>
          </p:cNvPr>
          <p:cNvSpPr>
            <a:spLocks noChangeArrowheads="1"/>
          </p:cNvSpPr>
          <p:nvPr/>
        </p:nvSpPr>
        <p:spPr bwMode="auto">
          <a:xfrm>
            <a:off x="5181600" y="2921000"/>
            <a:ext cx="1066800" cy="1600200"/>
          </a:xfrm>
          <a:prstGeom prst="upDownArrow">
            <a:avLst>
              <a:gd name="adj1" fmla="val 50000"/>
              <a:gd name="adj2" fmla="val 3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93" name="AutoShape 89">
            <a:extLst>
              <a:ext uri="{FF2B5EF4-FFF2-40B4-BE49-F238E27FC236}">
                <a16:creationId xmlns:a16="http://schemas.microsoft.com/office/drawing/2014/main" id="{A4E09D08-B35F-DF40-A79F-B0834C9A4CA3}"/>
              </a:ext>
            </a:extLst>
          </p:cNvPr>
          <p:cNvSpPr>
            <a:spLocks noChangeArrowheads="1"/>
          </p:cNvSpPr>
          <p:nvPr/>
        </p:nvSpPr>
        <p:spPr bwMode="auto">
          <a:xfrm>
            <a:off x="1752600" y="5511800"/>
            <a:ext cx="6781800" cy="533400"/>
          </a:xfrm>
          <a:prstGeom prst="leftRightArrow">
            <a:avLst>
              <a:gd name="adj1" fmla="val 50000"/>
              <a:gd name="adj2" fmla="val 254286"/>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1194" name="Rectangle 90">
                <a:extLst>
                  <a:ext uri="{FF2B5EF4-FFF2-40B4-BE49-F238E27FC236}">
                    <a16:creationId xmlns:a16="http://schemas.microsoft.com/office/drawing/2014/main" id="{FB18FC65-9430-F74D-9D30-89290665C8E7}"/>
                  </a:ext>
                </a:extLst>
              </p:cNvPr>
              <p:cNvSpPr>
                <a:spLocks noChangeArrowheads="1"/>
              </p:cNvSpPr>
              <p:nvPr/>
            </p:nvSpPr>
            <p:spPr bwMode="auto">
              <a:xfrm>
                <a:off x="228600" y="952500"/>
                <a:ext cx="822960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𝑆𝑆𝑇</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ea typeface="Cambria Math" panose="02040503050406030204" pitchFamily="18" charset="0"/>
                      </a:rPr>
                      <m:t>𝑛</m:t>
                    </m:r>
                    <m:r>
                      <a:rPr lang="nb-NO" altLang="nb-NO" sz="2000" b="0" i="1" smtClean="0">
                        <a:latin typeface="Cambria Math" panose="02040503050406030204" pitchFamily="18" charset="0"/>
                        <a:ea typeface="Cambria Math" panose="02040503050406030204" pitchFamily="18" charset="0"/>
                      </a:rPr>
                      <m:t>−1</m:t>
                    </m:r>
                  </m:oMath>
                </a14:m>
                <a:r>
                  <a:rPr lang="en-US" altLang="nb-NO" sz="2000" dirty="0">
                    <a:latin typeface="Eurostile" panose="020B0504020202050204" pitchFamily="34" charset="77"/>
                  </a:rPr>
                  <a:t>, since we consider all </a:t>
                </a:r>
                <a:r>
                  <a:rPr lang="en-US" altLang="nb-NO" sz="2000" i="1" dirty="0" err="1">
                    <a:latin typeface="Times New Roman" panose="02020603050405020304" pitchFamily="18" charset="0"/>
                    <a:cs typeface="Times New Roman" panose="02020603050405020304" pitchFamily="18" charset="0"/>
                  </a:rPr>
                  <a:t>kn</a:t>
                </a:r>
                <a:r>
                  <a:rPr lang="en-US" altLang="nb-NO" sz="2000" dirty="0">
                    <a:latin typeface="Eurostile" panose="020B0504020202050204" pitchFamily="34" charset="77"/>
                  </a:rPr>
                  <a:t> alternatives as independent experiments, thus fixing only 1 pair</a:t>
                </a:r>
              </a:p>
            </p:txBody>
          </p:sp>
        </mc:Choice>
        <mc:Fallback xmlns="">
          <p:sp>
            <p:nvSpPr>
              <p:cNvPr id="431194" name="Rectangle 90">
                <a:extLst>
                  <a:ext uri="{FF2B5EF4-FFF2-40B4-BE49-F238E27FC236}">
                    <a16:creationId xmlns:a16="http://schemas.microsoft.com/office/drawing/2014/main" id="{FB18FC65-9430-F74D-9D30-89290665C8E7}"/>
                  </a:ext>
                </a:extLst>
              </p:cNvPr>
              <p:cNvSpPr>
                <a:spLocks noRot="1" noChangeAspect="1" noMove="1" noResize="1" noEditPoints="1" noAdjustHandles="1" noChangeArrowheads="1" noChangeShapeType="1" noTextEdit="1"/>
              </p:cNvSpPr>
              <p:nvPr/>
            </p:nvSpPr>
            <p:spPr bwMode="auto">
              <a:xfrm>
                <a:off x="228600" y="952500"/>
                <a:ext cx="8229600" cy="609600"/>
              </a:xfrm>
              <a:prstGeom prst="rect">
                <a:avLst/>
              </a:prstGeom>
              <a:blipFill>
                <a:blip r:embed="rId2"/>
                <a:stretch>
                  <a:fillRect l="-770" t="-4082" b="-3061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A3C715-095C-4141-89F0-2C43A97691FF}"/>
                  </a:ext>
                </a:extLst>
              </p:cNvPr>
              <p:cNvSpPr txBox="1"/>
              <p:nvPr/>
            </p:nvSpPr>
            <p:spPr bwMode="auto">
              <a:xfrm>
                <a:off x="2560320" y="6195060"/>
                <a:ext cx="3783330"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r>
                  <a:rPr lang="en-US" sz="2000" dirty="0"/>
                  <a:t>Note: </a:t>
                </a:r>
                <a14:m>
                  <m:oMath xmlns:m="http://schemas.openxmlformats.org/officeDocument/2006/math">
                    <m:r>
                      <a:rPr lang="nb-NO" sz="2000" i="1">
                        <a:latin typeface="Cambria Math" panose="02040503050406030204" pitchFamily="18" charset="0"/>
                        <a:sym typeface="Wingdings" pitchFamily="2" charset="2"/>
                      </a:rPr>
                      <m:t>𝑘</m:t>
                    </m:r>
                    <m:d>
                      <m:dPr>
                        <m:ctrlPr>
                          <a:rPr lang="nb-NO" sz="2000" i="1">
                            <a:latin typeface="Cambria Math" panose="02040503050406030204" pitchFamily="18" charset="0"/>
                            <a:sym typeface="Wingdings" pitchFamily="2" charset="2"/>
                          </a:rPr>
                        </m:ctrlPr>
                      </m:dPr>
                      <m:e>
                        <m:r>
                          <a:rPr lang="nb-NO" sz="2000" i="1">
                            <a:latin typeface="Cambria Math" panose="02040503050406030204" pitchFamily="18" charset="0"/>
                            <a:sym typeface="Wingdings" pitchFamily="2" charset="2"/>
                          </a:rPr>
                          <m:t>𝑛</m:t>
                        </m:r>
                        <m:r>
                          <a:rPr lang="nb-NO" sz="2000" i="1">
                            <a:latin typeface="Cambria Math" panose="02040503050406030204" pitchFamily="18" charset="0"/>
                            <a:sym typeface="Wingdings" pitchFamily="2" charset="2"/>
                          </a:rPr>
                          <m:t>−1</m:t>
                        </m:r>
                      </m:e>
                    </m:d>
                    <m:r>
                      <a:rPr lang="nb-NO" sz="2000" i="1">
                        <a:latin typeface="Cambria Math" panose="02040503050406030204" pitchFamily="18" charset="0"/>
                        <a:sym typeface="Wingdings" pitchFamily="2" charset="2"/>
                      </a:rPr>
                      <m:t>+</m:t>
                    </m:r>
                    <m:r>
                      <a:rPr lang="nb-NO" sz="2000" i="1">
                        <a:latin typeface="Cambria Math" panose="02040503050406030204" pitchFamily="18" charset="0"/>
                        <a:sym typeface="Wingdings" pitchFamily="2" charset="2"/>
                      </a:rPr>
                      <m:t>𝑘</m:t>
                    </m:r>
                    <m:r>
                      <a:rPr lang="nb-NO" sz="2000" i="1">
                        <a:latin typeface="Cambria Math" panose="02040503050406030204" pitchFamily="18" charset="0"/>
                        <a:sym typeface="Wingdings" pitchFamily="2" charset="2"/>
                      </a:rPr>
                      <m:t>−1=</m:t>
                    </m:r>
                    <m:r>
                      <a:rPr lang="nb-NO" sz="2000" i="1">
                        <a:latin typeface="Cambria Math" panose="02040503050406030204" pitchFamily="18" charset="0"/>
                        <a:sym typeface="Wingdings" pitchFamily="2" charset="2"/>
                      </a:rPr>
                      <m:t>𝑘𝑛</m:t>
                    </m:r>
                    <m:r>
                      <a:rPr lang="nb-NO" sz="2000" i="1">
                        <a:latin typeface="Cambria Math" panose="02040503050406030204" pitchFamily="18" charset="0"/>
                        <a:sym typeface="Wingdings" pitchFamily="2" charset="2"/>
                      </a:rPr>
                      <m:t>−1</m:t>
                    </m:r>
                  </m:oMath>
                </a14:m>
                <a:endParaRPr lang="en-US" sz="2000" dirty="0">
                  <a:sym typeface="Wingdings" pitchFamily="2" charset="2"/>
                </a:endParaRPr>
              </a:p>
            </p:txBody>
          </p:sp>
        </mc:Choice>
        <mc:Fallback xmlns="">
          <p:sp>
            <p:nvSpPr>
              <p:cNvPr id="7" name="TextBox 6">
                <a:extLst>
                  <a:ext uri="{FF2B5EF4-FFF2-40B4-BE49-F238E27FC236}">
                    <a16:creationId xmlns:a16="http://schemas.microsoft.com/office/drawing/2014/main" id="{D2A3C715-095C-4141-89F0-2C43A97691FF}"/>
                  </a:ext>
                </a:extLst>
              </p:cNvPr>
              <p:cNvSpPr txBox="1">
                <a:spLocks noRot="1" noChangeAspect="1" noMove="1" noResize="1" noEditPoints="1" noAdjustHandles="1" noChangeArrowheads="1" noChangeShapeType="1" noTextEdit="1"/>
              </p:cNvSpPr>
              <p:nvPr/>
            </p:nvSpPr>
            <p:spPr bwMode="auto">
              <a:xfrm>
                <a:off x="2560320" y="6195060"/>
                <a:ext cx="3783330" cy="400110"/>
              </a:xfrm>
              <a:prstGeom prst="rect">
                <a:avLst/>
              </a:prstGeom>
              <a:blipFill>
                <a:blip r:embed="rId3"/>
                <a:stretch>
                  <a:fillRect l="-1672" t="-6250" b="-25000"/>
                </a:stretch>
              </a:blip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735207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2AC5A839-1424-8F43-B35E-2E714BC99FC4}"/>
              </a:ext>
            </a:extLst>
          </p:cNvPr>
          <p:cNvSpPr>
            <a:spLocks noGrp="1" noChangeArrowheads="1"/>
          </p:cNvSpPr>
          <p:nvPr>
            <p:ph type="title"/>
          </p:nvPr>
        </p:nvSpPr>
        <p:spPr/>
        <p:txBody>
          <a:bodyPr/>
          <a:lstStyle/>
          <a:p>
            <a:r>
              <a:rPr lang="en-US" altLang="nb-NO" sz="2800" dirty="0"/>
              <a:t>Variances from Sum of Squares (Mean Square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E0E4DC-52EC-254F-84F1-97CB69FB52FC}"/>
                  </a:ext>
                </a:extLst>
              </p:cNvPr>
              <p:cNvSpPr>
                <a:spLocks noGrp="1"/>
              </p:cNvSpPr>
              <p:nvPr>
                <p:ph idx="1"/>
              </p:nvPr>
            </p:nvSpPr>
            <p:spPr/>
            <p:txBody>
              <a:bodyPr/>
              <a:lstStyle/>
              <a:p>
                <a:pPr marL="0" indent="0" algn="ctr">
                  <a:buNone/>
                </a:pPr>
                <a:endParaRPr lang="nb-NO" dirty="0"/>
              </a:p>
              <a:p>
                <a:pPr marL="0" indent="0" algn="ctr">
                  <a:buNone/>
                </a:pPr>
                <a:r>
                  <a:rPr lang="nb-NO" dirty="0" err="1"/>
                  <a:t>Variation</a:t>
                </a:r>
                <a:r>
                  <a:rPr lang="nb-NO" dirty="0"/>
                  <a:t> </a:t>
                </a:r>
                <a:r>
                  <a:rPr lang="nb-NO" dirty="0" err="1"/>
                  <a:t>between</a:t>
                </a:r>
                <a:r>
                  <a:rPr lang="nb-NO" dirty="0"/>
                  <a:t> sample </a:t>
                </a:r>
                <a:r>
                  <a:rPr lang="nb-NO" dirty="0" err="1"/>
                  <a:t>means</a:t>
                </a:r>
                <a:endParaRPr lang="nb-NO" dirty="0"/>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𝑎</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𝑆𝑆𝐴</m:t>
                          </m:r>
                        </m:num>
                        <m:den>
                          <m:r>
                            <a:rPr lang="nb-NO" b="0" i="1" smtClean="0">
                              <a:latin typeface="Cambria Math" panose="02040503050406030204" pitchFamily="18" charset="0"/>
                            </a:rPr>
                            <m:t>𝑘</m:t>
                          </m:r>
                          <m:r>
                            <a:rPr lang="nb-NO" b="0" i="1" smtClean="0">
                              <a:latin typeface="Cambria Math" panose="02040503050406030204" pitchFamily="18" charset="0"/>
                            </a:rPr>
                            <m:t>−1</m:t>
                          </m:r>
                        </m:den>
                      </m:f>
                    </m:oMath>
                  </m:oMathPara>
                </a14:m>
                <a:endParaRPr lang="en-US" dirty="0"/>
              </a:p>
              <a:p>
                <a:endParaRPr lang="en-US" dirty="0"/>
              </a:p>
              <a:p>
                <a:pPr marL="0" indent="0">
                  <a:buNone/>
                </a:pPr>
                <a:endParaRPr lang="en-US" dirty="0"/>
              </a:p>
              <a:p>
                <a:pPr marL="0" indent="0" algn="ctr">
                  <a:buNone/>
                </a:pPr>
                <a:r>
                  <a:rPr lang="en-US" dirty="0"/>
                  <a:t>Variation within the samples</a:t>
                </a:r>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𝑒</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𝑆𝑆𝐸</m:t>
                          </m:r>
                        </m:num>
                        <m:den>
                          <m:r>
                            <a:rPr lang="nb-NO" b="0" i="1" smtClean="0">
                              <a:latin typeface="Cambria Math" panose="02040503050406030204" pitchFamily="18" charset="0"/>
                            </a:rPr>
                            <m:t>𝑘</m:t>
                          </m:r>
                          <m:r>
                            <a:rPr lang="nb-NO" b="0" i="1" smtClean="0">
                              <a:latin typeface="Cambria Math" panose="02040503050406030204" pitchFamily="18" charset="0"/>
                            </a:rPr>
                            <m:t>(</m:t>
                          </m:r>
                          <m:r>
                            <a:rPr lang="nb-NO" b="0" i="1" smtClean="0">
                              <a:latin typeface="Cambria Math" panose="02040503050406030204" pitchFamily="18" charset="0"/>
                            </a:rPr>
                            <m:t>𝑛</m:t>
                          </m:r>
                          <m:r>
                            <a:rPr lang="nb-NO" b="0" i="1" smtClean="0">
                              <a:latin typeface="Cambria Math" panose="02040503050406030204" pitchFamily="18" charset="0"/>
                            </a:rPr>
                            <m:t>−1)</m:t>
                          </m:r>
                        </m:den>
                      </m:f>
                    </m:oMath>
                  </m:oMathPara>
                </a14:m>
                <a:endParaRPr lang="en-US" dirty="0"/>
              </a:p>
            </p:txBody>
          </p:sp>
        </mc:Choice>
        <mc:Fallback xmlns="">
          <p:sp>
            <p:nvSpPr>
              <p:cNvPr id="3" name="Content Placeholder 2">
                <a:extLst>
                  <a:ext uri="{FF2B5EF4-FFF2-40B4-BE49-F238E27FC236}">
                    <a16:creationId xmlns:a16="http://schemas.microsoft.com/office/drawing/2014/main" id="{68E0E4DC-52EC-254F-84F1-97CB69FB52FC}"/>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348F5A9C-6650-554B-B222-8B2CCC174687}"/>
              </a:ext>
            </a:extLst>
          </p:cNvPr>
          <p:cNvSpPr/>
          <p:nvPr/>
        </p:nvSpPr>
        <p:spPr bwMode="auto">
          <a:xfrm>
            <a:off x="2324732" y="5120640"/>
            <a:ext cx="4494542"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of</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score</a:t>
            </a:r>
            <a:r>
              <a:rPr kumimoji="0" lang="en-US" sz="1800" b="0" i="0" u="none" strike="noStrike" cap="none" normalizeH="0" dirty="0">
                <a:ln>
                  <a:noFill/>
                </a:ln>
                <a:solidFill>
                  <a:schemeClr val="tx1"/>
                </a:solidFill>
                <a:effectLst/>
                <a:latin typeface="Tahoma" pitchFamily="-96" charset="0"/>
              </a:rPr>
              <a:t> </a:t>
            </a:r>
            <a:r>
              <a:rPr kumimoji="0" lang="en-US" sz="1800" b="0" i="0" u="none" strike="noStrike" cap="none" normalizeH="0" baseline="0" dirty="0">
                <a:ln>
                  <a:noFill/>
                </a:ln>
                <a:solidFill>
                  <a:schemeClr val="tx1"/>
                </a:solidFill>
                <a:effectLst/>
                <a:latin typeface="Tahoma" pitchFamily="-96" charset="0"/>
              </a:rPr>
              <a:t>differences</a:t>
            </a:r>
            <a:r>
              <a:rPr kumimoji="0" lang="en-US" sz="1800" b="0" i="0" u="none" strike="noStrike" cap="none" normalizeH="0" dirty="0">
                <a:ln>
                  <a:noFill/>
                </a:ln>
                <a:solidFill>
                  <a:schemeClr val="tx1"/>
                </a:solidFill>
                <a:effectLst/>
                <a:latin typeface="Tahoma" pitchFamily="-96" charset="0"/>
              </a:rPr>
              <a:t> between </a:t>
            </a:r>
            <a:r>
              <a:rPr kumimoji="0" lang="en-US" sz="1800" b="0" i="0" u="none" strike="noStrike" cap="none" normalizeH="0" baseline="0" dirty="0">
                <a:ln>
                  <a:noFill/>
                </a:ln>
                <a:solidFill>
                  <a:schemeClr val="tx1"/>
                </a:solidFill>
                <a:effectLst/>
                <a:latin typeface="Tahoma" pitchFamily="-96" charset="0"/>
              </a:rPr>
              <a:t>participants</a:t>
            </a:r>
          </a:p>
        </p:txBody>
      </p:sp>
      <p:sp>
        <p:nvSpPr>
          <p:cNvPr id="5" name="Rectangle 4">
            <a:extLst>
              <a:ext uri="{FF2B5EF4-FFF2-40B4-BE49-F238E27FC236}">
                <a16:creationId xmlns:a16="http://schemas.microsoft.com/office/drawing/2014/main" id="{8AB69E96-3317-AC44-BEC0-36E1D6FAAF7E}"/>
              </a:ext>
            </a:extLst>
          </p:cNvPr>
          <p:cNvSpPr/>
          <p:nvPr/>
        </p:nvSpPr>
        <p:spPr bwMode="auto">
          <a:xfrm>
            <a:off x="2167635" y="2724150"/>
            <a:ext cx="4808729"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a:t>
            </a:r>
            <a:r>
              <a:rPr kumimoji="0" lang="en-US" sz="1800" b="0" i="0" u="none" strike="noStrike" cap="none" normalizeH="0" dirty="0">
                <a:ln>
                  <a:noFill/>
                </a:ln>
                <a:solidFill>
                  <a:schemeClr val="tx1"/>
                </a:solidFill>
                <a:effectLst/>
                <a:latin typeface="Tahoma" pitchFamily="-96" charset="0"/>
              </a:rPr>
              <a:t>of</a:t>
            </a:r>
            <a:r>
              <a:rPr kumimoji="0" lang="en-US" sz="1800" b="0" i="0" u="none" strike="noStrike" cap="none" normalizeH="0" baseline="0" dirty="0">
                <a:ln>
                  <a:noFill/>
                </a:ln>
                <a:solidFill>
                  <a:schemeClr val="tx1"/>
                </a:solidFill>
                <a:effectLst/>
                <a:latin typeface="Tahoma" pitchFamily="-96" charset="0"/>
              </a:rPr>
              <a:t> </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average scores</a:t>
            </a:r>
            <a:r>
              <a:rPr kumimoji="0" lang="en-US" sz="1800" b="0" i="0" u="none" strike="noStrike" cap="none" normalizeH="0" dirty="0">
                <a:ln>
                  <a:noFill/>
                </a:ln>
                <a:solidFill>
                  <a:schemeClr val="tx1"/>
                </a:solidFill>
                <a:effectLst/>
                <a:latin typeface="Tahoma" pitchFamily="-96" charset="0"/>
              </a:rPr>
              <a:t> for </a:t>
            </a:r>
            <a:r>
              <a:rPr lang="en-US" sz="1800" dirty="0">
                <a:latin typeface="Tahoma" pitchFamily="-96" charset="0"/>
              </a:rPr>
              <a:t>the different </a:t>
            </a:r>
            <a:r>
              <a:rPr kumimoji="0" lang="en-US" sz="1800" b="0" i="0" u="none" strike="noStrike" cap="none" normalizeH="0" dirty="0">
                <a:ln>
                  <a:noFill/>
                </a:ln>
                <a:solidFill>
                  <a:schemeClr val="tx1"/>
                </a:solidFill>
                <a:effectLst/>
                <a:latin typeface="Tahoma" pitchFamily="-96" charset="0"/>
              </a:rPr>
              <a:t>examples</a:t>
            </a:r>
            <a:endParaRPr kumimoji="0" lang="en-US" sz="18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32529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3F2A89A0-7804-A24D-8307-42790BEB54AC}"/>
              </a:ext>
            </a:extLst>
          </p:cNvPr>
          <p:cNvSpPr>
            <a:spLocks noGrp="1" noChangeArrowheads="1"/>
          </p:cNvSpPr>
          <p:nvPr>
            <p:ph type="title"/>
          </p:nvPr>
        </p:nvSpPr>
        <p:spPr/>
        <p:txBody>
          <a:bodyPr/>
          <a:lstStyle/>
          <a:p>
            <a:r>
              <a:rPr lang="en-US" altLang="nb-NO" dirty="0"/>
              <a:t>Comparing Variances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939CEE7-CE74-204E-86DA-1886A408CB92}"/>
                  </a:ext>
                </a:extLst>
              </p:cNvPr>
              <p:cNvSpPr>
                <a:spLocks noGrp="1"/>
              </p:cNvSpPr>
              <p:nvPr>
                <p:ph idx="1"/>
              </p:nvPr>
            </p:nvSpPr>
            <p:spPr/>
            <p:txBody>
              <a:bodyPr/>
              <a:lstStyle/>
              <a:p>
                <a:pPr marL="0" indent="0">
                  <a:lnSpc>
                    <a:spcPct val="90000"/>
                  </a:lnSpc>
                  <a:buNone/>
                </a:pPr>
                <a:r>
                  <a:rPr lang="en-US" altLang="nb-NO" sz="2400" dirty="0"/>
                  <a:t>Use F-test to compare ratio of variances</a:t>
                </a:r>
              </a:p>
              <a:p>
                <a:pPr>
                  <a:lnSpc>
                    <a:spcPct val="90000"/>
                  </a:lnSpc>
                </a:pPr>
                <a:r>
                  <a:rPr lang="en-US" altLang="nb-NO" sz="2400" dirty="0"/>
                  <a:t>an F-test is used to test if the standard deviations of two populations are equal</a:t>
                </a:r>
              </a:p>
              <a:p>
                <a:pPr lvl="1">
                  <a:lnSpc>
                    <a:spcPct val="90000"/>
                  </a:lnSpc>
                </a:pPr>
                <a14:m>
                  <m:oMath xmlns:m="http://schemas.openxmlformats.org/officeDocument/2006/math">
                    <m:r>
                      <a:rPr lang="nb-NO" altLang="nb-NO" b="0" i="1" smtClean="0">
                        <a:latin typeface="Cambria Math" panose="02040503050406030204" pitchFamily="18" charset="0"/>
                      </a:rPr>
                      <m:t>𝐹</m:t>
                    </m:r>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𝑎</m:t>
                            </m:r>
                          </m:sub>
                          <m:sup>
                            <m:r>
                              <a:rPr lang="nb-NO" altLang="nb-NO" b="0" i="1" smtClean="0">
                                <a:latin typeface="Cambria Math" panose="02040503050406030204" pitchFamily="18" charset="0"/>
                              </a:rPr>
                              <m:t>2</m:t>
                            </m:r>
                          </m:sup>
                        </m:sSubSup>
                      </m:num>
                      <m:den>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𝑒</m:t>
                            </m:r>
                          </m:sub>
                          <m:sup>
                            <m:r>
                              <a:rPr lang="nb-NO" altLang="nb-NO" b="0" i="1" smtClean="0">
                                <a:latin typeface="Cambria Math" panose="02040503050406030204" pitchFamily="18" charset="0"/>
                              </a:rPr>
                              <m:t>2</m:t>
                            </m:r>
                          </m:sup>
                        </m:sSubSup>
                      </m:den>
                    </m:f>
                  </m:oMath>
                </a14:m>
                <a:endParaRPr lang="nb-NO" altLang="nb-NO" b="0" i="1" dirty="0">
                  <a:latin typeface="Cambria Math" panose="02040503050406030204" pitchFamily="18" charset="0"/>
                </a:endParaRPr>
              </a:p>
              <a:p>
                <a:pPr lvl="1">
                  <a:lnSpc>
                    <a:spcPct val="90000"/>
                  </a:lnSpc>
                </a:pP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𝐹</m:t>
                        </m:r>
                      </m:e>
                      <m:sub>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d>
                          <m:dPr>
                            <m:ctrlPr>
                              <a:rPr lang="nb-NO" altLang="nb-NO" b="0" i="1" smtClean="0">
                                <a:latin typeface="Cambria Math" panose="02040503050406030204" pitchFamily="18" charset="0"/>
                                <a:ea typeface="Cambria Math" panose="02040503050406030204" pitchFamily="18" charset="0"/>
                              </a:rPr>
                            </m:ctrlPr>
                          </m:dPr>
                          <m:e>
                            <m:r>
                              <a:rPr lang="nb-NO" altLang="nb-NO" b="0" i="1" smtClean="0">
                                <a:latin typeface="Cambria Math" panose="02040503050406030204" pitchFamily="18" charset="0"/>
                                <a:ea typeface="Cambria Math" panose="02040503050406030204" pitchFamily="18" charset="0"/>
                              </a:rPr>
                              <m:t>𝑛𝑢𝑚</m:t>
                            </m:r>
                          </m:e>
                        </m:d>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𝑑𝑒𝑛𝑢𝑚</m:t>
                        </m:r>
                        <m:r>
                          <a:rPr lang="nb-NO" altLang="nb-NO" b="0" i="1" smtClean="0">
                            <a:latin typeface="Cambria Math" panose="02040503050406030204" pitchFamily="18" charset="0"/>
                            <a:ea typeface="Cambria Math" panose="02040503050406030204" pitchFamily="18" charset="0"/>
                          </a:rPr>
                          <m:t>)]</m:t>
                        </m:r>
                      </m:sub>
                    </m:sSub>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𝐹</m:t>
                        </m:r>
                      </m:e>
                      <m:sub>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𝑛</m:t>
                        </m:r>
                        <m:r>
                          <a:rPr lang="nb-NO" altLang="nb-NO" b="0" i="1" smtClean="0">
                            <a:latin typeface="Cambria Math" panose="02040503050406030204" pitchFamily="18" charset="0"/>
                            <a:ea typeface="Cambria Math" panose="02040503050406030204" pitchFamily="18" charset="0"/>
                          </a:rPr>
                          <m:t>−1)]</m:t>
                        </m:r>
                      </m:sub>
                    </m:sSub>
                    <m:r>
                      <a:rPr lang="nb-NO" altLang="nb-NO" b="0" i="1" smtClean="0">
                        <a:latin typeface="Cambria Math" panose="02040503050406030204" pitchFamily="18" charset="0"/>
                      </a:rPr>
                      <m:t>=</m:t>
                    </m:r>
                    <m:r>
                      <a:rPr lang="nb-NO" altLang="nb-NO" b="0" i="1" smtClean="0">
                        <a:latin typeface="Cambria Math" panose="02040503050406030204" pitchFamily="18" charset="0"/>
                      </a:rPr>
                      <m:t>𝑡𝑎𝑏𝑢𝑙𝑎𝑡𝑒𝑑</m:t>
                    </m:r>
                    <m:r>
                      <a:rPr lang="nb-NO" altLang="nb-NO" b="0" i="1" smtClean="0">
                        <a:latin typeface="Cambria Math" panose="02040503050406030204" pitchFamily="18" charset="0"/>
                      </a:rPr>
                      <m:t> </m:t>
                    </m:r>
                    <m:r>
                      <a:rPr lang="nb-NO" altLang="nb-NO" b="0" i="1" smtClean="0">
                        <a:latin typeface="Cambria Math" panose="02040503050406030204" pitchFamily="18" charset="0"/>
                      </a:rPr>
                      <m:t>𝑐𝑟𝑖𝑡𝑖𝑐𝑎𝑙</m:t>
                    </m:r>
                    <m:r>
                      <a:rPr lang="nb-NO" altLang="nb-NO" b="0" i="1" smtClean="0">
                        <a:latin typeface="Cambria Math" panose="02040503050406030204" pitchFamily="18" charset="0"/>
                      </a:rPr>
                      <m:t> </m:t>
                    </m:r>
                    <m:r>
                      <a:rPr lang="nb-NO" altLang="nb-NO" b="0" i="1" smtClean="0">
                        <a:latin typeface="Cambria Math" panose="02040503050406030204" pitchFamily="18" charset="0"/>
                      </a:rPr>
                      <m:t>𝑣𝑎𝑙𝑢𝑒𝑠</m:t>
                    </m:r>
                  </m:oMath>
                </a14:m>
                <a:endParaRPr lang="en-US" altLang="nb-NO" dirty="0"/>
              </a:p>
              <a:p>
                <a:pPr lvl="1">
                  <a:lnSpc>
                    <a:spcPct val="90000"/>
                  </a:lnSpc>
                </a:pPr>
                <a:endParaRPr lang="en-US" altLang="nb-NO" dirty="0"/>
              </a:p>
              <a:p>
                <a:pPr>
                  <a:lnSpc>
                    <a:spcPct val="90000"/>
                  </a:lnSpc>
                </a:pPr>
                <a:r>
                  <a:rPr lang="en-US" altLang="nb-NO" sz="2400" dirty="0"/>
                  <a:t>table for </a:t>
                </a:r>
                <a14:m>
                  <m:oMath xmlns:m="http://schemas.openxmlformats.org/officeDocument/2006/math">
                    <m:r>
                      <a:rPr lang="nb-NO" altLang="nb-NO" sz="2400" b="0" i="1" smtClean="0">
                        <a:latin typeface="Cambria Math" panose="02040503050406030204" pitchFamily="18" charset="0"/>
                      </a:rPr>
                      <m:t>𝑝</m:t>
                    </m:r>
                    <m:r>
                      <a:rPr lang="nb-NO" altLang="nb-NO" sz="2400" b="0" i="1" smtClean="0">
                        <a:latin typeface="Cambria Math" panose="02040503050406030204" pitchFamily="18" charset="0"/>
                      </a:rPr>
                      <m:t>=0.001</m:t>
                    </m:r>
                  </m:oMath>
                </a14:m>
                <a:r>
                  <a:rPr lang="en-US" altLang="nb-NO" sz="2400" dirty="0"/>
                  <a:t> at:</a:t>
                </a:r>
              </a:p>
              <a:p>
                <a:pPr marL="457200" lvl="1" indent="0">
                  <a:lnSpc>
                    <a:spcPct val="90000"/>
                  </a:lnSpc>
                  <a:buNone/>
                </a:pPr>
                <a:r>
                  <a:rPr lang="en-US" altLang="nb-NO" sz="1800" b="1" dirty="0">
                    <a:hlinkClick r:id="rId2">
                      <a:extLst>
                        <a:ext uri="{A12FA001-AC4F-418D-AE19-62706E023703}">
                          <ahyp:hlinkClr xmlns:ahyp="http://schemas.microsoft.com/office/drawing/2018/hyperlinkcolor" val="tx"/>
                        </a:ext>
                      </a:extLst>
                    </a:hlinkClick>
                  </a:rPr>
                  <a:t>https://</a:t>
                </a:r>
                <a:r>
                  <a:rPr lang="en-US" altLang="nb-NO" sz="1800" b="1" dirty="0" err="1">
                    <a:hlinkClick r:id="rId2">
                      <a:extLst>
                        <a:ext uri="{A12FA001-AC4F-418D-AE19-62706E023703}">
                          <ahyp:hlinkClr xmlns:ahyp="http://schemas.microsoft.com/office/drawing/2018/hyperlinkcolor" val="tx"/>
                        </a:ext>
                      </a:extLst>
                    </a:hlinkClick>
                  </a:rPr>
                  <a:t>web.ma.utexas.edu</a:t>
                </a:r>
                <a:r>
                  <a:rPr lang="en-US" altLang="nb-NO" sz="1800" b="1" dirty="0">
                    <a:hlinkClick r:id="rId2">
                      <a:extLst>
                        <a:ext uri="{A12FA001-AC4F-418D-AE19-62706E023703}">
                          <ahyp:hlinkClr xmlns:ahyp="http://schemas.microsoft.com/office/drawing/2018/hyperlinkcolor" val="tx"/>
                        </a:ext>
                      </a:extLst>
                    </a:hlinkClick>
                  </a:rPr>
                  <a:t>/users/</a:t>
                </a:r>
                <a:r>
                  <a:rPr lang="en-US" altLang="nb-NO" sz="1800" b="1" dirty="0" err="1">
                    <a:hlinkClick r:id="rId2">
                      <a:extLst>
                        <a:ext uri="{A12FA001-AC4F-418D-AE19-62706E023703}">
                          <ahyp:hlinkClr xmlns:ahyp="http://schemas.microsoft.com/office/drawing/2018/hyperlinkcolor" val="tx"/>
                        </a:ext>
                      </a:extLst>
                    </a:hlinkClick>
                  </a:rPr>
                  <a:t>davis</a:t>
                </a:r>
                <a:r>
                  <a:rPr lang="en-US" altLang="nb-NO" sz="1800" b="1" dirty="0">
                    <a:hlinkClick r:id="rId2">
                      <a:extLst>
                        <a:ext uri="{A12FA001-AC4F-418D-AE19-62706E023703}">
                          <ahyp:hlinkClr xmlns:ahyp="http://schemas.microsoft.com/office/drawing/2018/hyperlinkcolor" val="tx"/>
                        </a:ext>
                      </a:extLst>
                    </a:hlinkClick>
                  </a:rPr>
                  <a:t>/375/</a:t>
                </a:r>
                <a:r>
                  <a:rPr lang="en-US" altLang="nb-NO" sz="1800" b="1" dirty="0" err="1">
                    <a:hlinkClick r:id="rId2">
                      <a:extLst>
                        <a:ext uri="{A12FA001-AC4F-418D-AE19-62706E023703}">
                          <ahyp:hlinkClr xmlns:ahyp="http://schemas.microsoft.com/office/drawing/2018/hyperlinkcolor" val="tx"/>
                        </a:ext>
                      </a:extLst>
                    </a:hlinkClick>
                  </a:rPr>
                  <a:t>popecol</a:t>
                </a:r>
                <a:r>
                  <a:rPr lang="en-US" altLang="nb-NO" sz="1800" b="1" dirty="0">
                    <a:hlinkClick r:id="rId2">
                      <a:extLst>
                        <a:ext uri="{A12FA001-AC4F-418D-AE19-62706E023703}">
                          <ahyp:hlinkClr xmlns:ahyp="http://schemas.microsoft.com/office/drawing/2018/hyperlinkcolor" val="tx"/>
                        </a:ext>
                      </a:extLst>
                    </a:hlinkClick>
                  </a:rPr>
                  <a:t>/tables/f0001.html</a:t>
                </a:r>
                <a:endParaRPr lang="en-US" altLang="nb-NO" sz="1800" b="1" dirty="0"/>
              </a:p>
              <a:p>
                <a:pPr marL="457200" lvl="1" indent="0">
                  <a:lnSpc>
                    <a:spcPct val="90000"/>
                  </a:lnSpc>
                  <a:buNone/>
                </a:pPr>
                <a:endParaRPr lang="en-US" altLang="nb-NO" dirty="0"/>
              </a:p>
              <a:p>
                <a:pPr marL="0" indent="0">
                  <a:lnSpc>
                    <a:spcPct val="90000"/>
                  </a:lnSpc>
                  <a:buNone/>
                </a:pPr>
                <a:r>
                  <a:rPr kumimoji="1" lang="en-US" altLang="nb-NO" sz="2400" dirty="0"/>
                  <a:t>if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computed</a:t>
                </a:r>
                <a:r>
                  <a:rPr kumimoji="1" lang="en-US" altLang="nb-NO" sz="2400" i="1" dirty="0">
                    <a:cs typeface="Times New Roman" panose="02020603050405020304" pitchFamily="18" charset="0"/>
                  </a:rPr>
                  <a:t> &gt;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table</a:t>
                </a:r>
                <a:r>
                  <a:rPr kumimoji="1" lang="en-US" altLang="nb-NO" sz="2400" i="1" dirty="0">
                    <a:cs typeface="Times New Roman" panose="02020603050405020304" pitchFamily="18" charset="0"/>
                  </a:rPr>
                  <a:t> </a:t>
                </a:r>
                <a:r>
                  <a:rPr kumimoji="1" lang="en-US" altLang="nb-NO" sz="2400" dirty="0"/>
                  <a:t>for a given</a:t>
                </a:r>
                <a:r>
                  <a:rPr kumimoji="1" lang="en-US" altLang="nb-NO" sz="2400" i="1" dirty="0"/>
                  <a:t> </a:t>
                </a:r>
                <a14:m>
                  <m:oMath xmlns:m="http://schemas.openxmlformats.org/officeDocument/2006/math">
                    <m:r>
                      <a:rPr kumimoji="1" lang="el-GR" altLang="nb-NO" sz="2400" i="1">
                        <a:latin typeface="Cambria Math" panose="02040503050406030204" pitchFamily="18" charset="0"/>
                        <a:ea typeface="Cambria Math" panose="02040503050406030204" pitchFamily="18" charset="0"/>
                        <a:cs typeface="Times New Roman" panose="02020603050405020304" pitchFamily="18" charset="0"/>
                      </a:rPr>
                      <m:t>𝛼</m:t>
                    </m:r>
                  </m:oMath>
                </a14:m>
                <a:endParaRPr kumimoji="1" lang="nb-NO" altLang="nb-NO" sz="2400" i="1" dirty="0">
                  <a:ea typeface="Cambria Math" panose="02040503050406030204" pitchFamily="18" charset="0"/>
                  <a:cs typeface="Times New Roman" panose="02020603050405020304" pitchFamily="18" charset="0"/>
                </a:endParaRPr>
              </a:p>
              <a:p>
                <a:pPr>
                  <a:lnSpc>
                    <a:spcPct val="90000"/>
                  </a:lnSpc>
                  <a:buFont typeface="System Font Regular"/>
                  <a:buChar char="→"/>
                </a:pPr>
                <a:r>
                  <a:rPr kumimoji="1" lang="en-US" altLang="nb-NO" sz="2400" dirty="0">
                    <a:cs typeface="Times New Roman" panose="02020603050405020304" pitchFamily="18" charset="0"/>
                  </a:rPr>
                  <a:t>we </a:t>
                </a:r>
                <a:r>
                  <a:rPr kumimoji="1" lang="en-US" altLang="nb-NO" sz="2400" dirty="0"/>
                  <a:t>have </a:t>
                </a:r>
                <a14:m>
                  <m:oMath xmlns:m="http://schemas.openxmlformats.org/officeDocument/2006/math">
                    <m:d>
                      <m:dPr>
                        <m:ctrlPr>
                          <a:rPr kumimoji="1" lang="nb-NO" altLang="nb-NO" sz="2400" i="1">
                            <a:latin typeface="Cambria Math" panose="02040503050406030204" pitchFamily="18" charset="0"/>
                          </a:rPr>
                        </m:ctrlPr>
                      </m:dPr>
                      <m:e>
                        <m:r>
                          <a:rPr kumimoji="1" lang="nb-NO" altLang="nb-NO" sz="2400" i="1">
                            <a:latin typeface="Cambria Math" panose="02040503050406030204" pitchFamily="18" charset="0"/>
                          </a:rPr>
                          <m:t>1−</m:t>
                        </m:r>
                        <m:r>
                          <a:rPr kumimoji="1" lang="nb-NO" altLang="nb-NO" sz="2400" i="1">
                            <a:latin typeface="Cambria Math" panose="02040503050406030204" pitchFamily="18" charset="0"/>
                            <a:ea typeface="Cambria Math" panose="02040503050406030204" pitchFamily="18" charset="0"/>
                          </a:rPr>
                          <m:t>𝛼</m:t>
                        </m:r>
                      </m:e>
                    </m:d>
                    <m:r>
                      <a:rPr kumimoji="1" lang="nb-NO" altLang="nb-NO" sz="2400" i="1">
                        <a:latin typeface="Cambria Math" panose="02040503050406030204" pitchFamily="18" charset="0"/>
                        <a:ea typeface="Cambria Math" panose="02040503050406030204" pitchFamily="18" charset="0"/>
                      </a:rPr>
                      <m:t>100%</m:t>
                    </m:r>
                  </m:oMath>
                </a14:m>
                <a:r>
                  <a:rPr kumimoji="1" lang="en-US" altLang="nb-NO" sz="2400" dirty="0">
                    <a:cs typeface="Times New Roman" panose="02020603050405020304" pitchFamily="18" charset="0"/>
                  </a:rPr>
                  <a:t> </a:t>
                </a:r>
                <a:r>
                  <a:rPr kumimoji="1" lang="en-US" altLang="nb-NO" sz="2400" b="1" dirty="0">
                    <a:solidFill>
                      <a:srgbClr val="FF0000"/>
                    </a:solidFill>
                    <a:cs typeface="Times New Roman" panose="02020603050405020304" pitchFamily="18" charset="0"/>
                  </a:rPr>
                  <a:t>confidence</a:t>
                </a:r>
                <a:r>
                  <a:rPr kumimoji="1" lang="en-US" altLang="nb-NO" sz="2400" dirty="0">
                    <a:cs typeface="Times New Roman" panose="02020603050405020304" pitchFamily="18" charset="0"/>
                  </a:rPr>
                  <a:t> that </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variation due to </a:t>
                </a:r>
                <a:r>
                  <a:rPr kumimoji="1" lang="en-US" altLang="nb-NO" sz="2400" dirty="0">
                    <a:solidFill>
                      <a:srgbClr val="FF0000"/>
                    </a:solidFill>
                    <a:cs typeface="Times New Roman" panose="02020603050405020304" pitchFamily="18" charset="0"/>
                  </a:rPr>
                  <a:t>actual differences</a:t>
                </a:r>
                <a:r>
                  <a:rPr kumimoji="1" lang="en-US" altLang="nb-NO" sz="2400" dirty="0">
                    <a:cs typeface="Times New Roman" panose="02020603050405020304" pitchFamily="18" charset="0"/>
                  </a:rPr>
                  <a:t> in alternatives, SSA,</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is </a:t>
                </a:r>
                <a:r>
                  <a:rPr kumimoji="1" lang="en-US" altLang="nb-NO" sz="2400" dirty="0">
                    <a:solidFill>
                      <a:srgbClr val="FF0000"/>
                    </a:solidFill>
                    <a:cs typeface="Times New Roman" panose="02020603050405020304" pitchFamily="18" charset="0"/>
                  </a:rPr>
                  <a:t>statistically greater than</a:t>
                </a:r>
                <a:r>
                  <a:rPr kumimoji="1" lang="en-US" altLang="nb-NO" sz="2400" dirty="0">
                    <a:cs typeface="Times New Roman" panose="02020603050405020304" pitchFamily="18" charset="0"/>
                  </a:rPr>
                  <a:t> variation due to </a:t>
                </a:r>
                <a:r>
                  <a:rPr kumimoji="1" lang="en-US" altLang="nb-NO" sz="2400" dirty="0">
                    <a:solidFill>
                      <a:srgbClr val="FF0000"/>
                    </a:solidFill>
                    <a:cs typeface="Times New Roman" panose="02020603050405020304" pitchFamily="18" charset="0"/>
                  </a:rPr>
                  <a:t>errors</a:t>
                </a:r>
                <a:r>
                  <a:rPr kumimoji="1" lang="en-US" altLang="nb-NO" sz="2400" dirty="0">
                    <a:cs typeface="Times New Roman" panose="02020603050405020304" pitchFamily="18" charset="0"/>
                  </a:rPr>
                  <a:t>, SSE</a:t>
                </a:r>
                <a:endParaRPr kumimoji="1" lang="el-GR" altLang="nb-NO" sz="2400" dirty="0">
                  <a:latin typeface="Comic Sans MS" panose="030F0902030302020204" pitchFamily="66" charset="0"/>
                  <a:cs typeface="Times New Roman" panose="02020603050405020304" pitchFamily="18" charset="0"/>
                </a:endParaRPr>
              </a:p>
              <a:p>
                <a:endParaRPr lang="en-US" sz="2400" dirty="0"/>
              </a:p>
            </p:txBody>
          </p:sp>
        </mc:Choice>
        <mc:Fallback xmlns="">
          <p:sp>
            <p:nvSpPr>
              <p:cNvPr id="3" name="Content Placeholder 2">
                <a:extLst>
                  <a:ext uri="{FF2B5EF4-FFF2-40B4-BE49-F238E27FC236}">
                    <a16:creationId xmlns:a16="http://schemas.microsoft.com/office/drawing/2014/main" id="{8939CEE7-CE74-204E-86DA-1886A408CB92}"/>
                  </a:ext>
                </a:extLst>
              </p:cNvPr>
              <p:cNvSpPr>
                <a:spLocks noGrp="1" noRot="1" noChangeAspect="1" noMove="1" noResize="1" noEditPoints="1" noAdjustHandles="1" noChangeArrowheads="1" noChangeShapeType="1" noTextEdit="1"/>
              </p:cNvSpPr>
              <p:nvPr>
                <p:ph idx="1"/>
              </p:nvPr>
            </p:nvSpPr>
            <p:spPr>
              <a:blipFill>
                <a:blip r:embed="rId3"/>
                <a:stretch>
                  <a:fillRect l="-1453" t="-1345" b="-1121"/>
                </a:stretch>
              </a:blipFill>
            </p:spPr>
            <p:txBody>
              <a:bodyPr/>
              <a:lstStyle/>
              <a:p>
                <a:r>
                  <a:rPr lang="en-US">
                    <a:noFill/>
                  </a:rPr>
                  <a:t> </a:t>
                </a:r>
              </a:p>
            </p:txBody>
          </p:sp>
        </mc:Fallback>
      </mc:AlternateContent>
      <p:sp>
        <p:nvSpPr>
          <p:cNvPr id="433157" name="Rectangle 5">
            <a:extLst>
              <a:ext uri="{FF2B5EF4-FFF2-40B4-BE49-F238E27FC236}">
                <a16:creationId xmlns:a16="http://schemas.microsoft.com/office/drawing/2014/main" id="{76867992-7AA5-EE41-B9CB-7B4533FB182C}"/>
              </a:ext>
            </a:extLst>
          </p:cNvPr>
          <p:cNvSpPr>
            <a:spLocks noChangeArrowheads="1"/>
          </p:cNvSpPr>
          <p:nvPr/>
        </p:nvSpPr>
        <p:spPr bwMode="auto">
          <a:xfrm>
            <a:off x="685800" y="4267200"/>
            <a:ext cx="77724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rgbClr val="009900"/>
              </a:buClr>
              <a:buSzPct val="150000"/>
              <a:buFontTx/>
              <a:buChar char="•"/>
            </a:pPr>
            <a:endParaRPr kumimoji="1" lang="el-GR" altLang="nb-NO" dirty="0">
              <a:latin typeface="Comic Sans MS" panose="030F0902030302020204" pitchFamily="66" charset="0"/>
              <a:cs typeface="Times New Roman" panose="02020603050405020304" pitchFamily="18" charset="0"/>
            </a:endParaRPr>
          </a:p>
        </p:txBody>
      </p:sp>
    </p:spTree>
    <p:extLst>
      <p:ext uri="{BB962C8B-B14F-4D97-AF65-F5344CB8AC3E}">
        <p14:creationId xmlns:p14="http://schemas.microsoft.com/office/powerpoint/2010/main" val="1225714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8E6FA64F-EAA0-BE43-B328-B63408477F85}"/>
              </a:ext>
            </a:extLst>
          </p:cNvPr>
          <p:cNvSpPr>
            <a:spLocks noGrp="1" noChangeArrowheads="1"/>
          </p:cNvSpPr>
          <p:nvPr>
            <p:ph type="title"/>
          </p:nvPr>
        </p:nvSpPr>
        <p:spPr/>
        <p:txBody>
          <a:bodyPr/>
          <a:lstStyle/>
          <a:p>
            <a:r>
              <a:rPr lang="en-US" altLang="nb-NO" dirty="0"/>
              <a:t>Comparing Variances: 𝛼</a:t>
            </a:r>
          </a:p>
        </p:txBody>
      </p:sp>
      <mc:AlternateContent xmlns:mc="http://schemas.openxmlformats.org/markup-compatibility/2006">
        <mc:Choice xmlns:a14="http://schemas.microsoft.com/office/drawing/2010/main" Requires="a14">
          <p:sp>
            <p:nvSpPr>
              <p:cNvPr id="356355" name="Rectangle 3">
                <a:extLst>
                  <a:ext uri="{FF2B5EF4-FFF2-40B4-BE49-F238E27FC236}">
                    <a16:creationId xmlns:a16="http://schemas.microsoft.com/office/drawing/2014/main" id="{372F02CB-A358-F643-8A4B-52D15C7B71D7}"/>
                  </a:ext>
                </a:extLst>
              </p:cNvPr>
              <p:cNvSpPr>
                <a:spLocks noGrp="1" noChangeArrowheads="1"/>
              </p:cNvSpPr>
              <p:nvPr>
                <p:ph idx="1"/>
              </p:nvPr>
            </p:nvSpPr>
            <p:spPr/>
            <p:txBody>
              <a:bodyPr/>
              <a:lstStyle/>
              <a:p>
                <a:pPr>
                  <a:lnSpc>
                    <a:spcPct val="90000"/>
                  </a:lnSpc>
                </a:pPr>
                <a:r>
                  <a:rPr lang="en-US" altLang="nb-NO" dirty="0"/>
                  <a:t>Probability that </a:t>
                </a:r>
                <a14:m>
                  <m:oMath xmlns:m="http://schemas.openxmlformats.org/officeDocument/2006/math">
                    <m:r>
                      <a:rPr lang="nb-NO" altLang="nb-NO" b="0" i="1" smtClean="0">
                        <a:latin typeface="Cambria Math" panose="02040503050406030204" pitchFamily="18" charset="0"/>
                      </a:rPr>
                      <m:t>𝑥</m:t>
                    </m:r>
                  </m:oMath>
                </a14:m>
                <a:r>
                  <a:rPr lang="en-US" altLang="nb-NO" dirty="0"/>
                  <a:t> is in the interval </a:t>
                </a:r>
                <a14:m>
                  <m:oMath xmlns:m="http://schemas.openxmlformats.org/officeDocument/2006/math">
                    <m:d>
                      <m:dPr>
                        <m:begChr m:val="["/>
                        <m:endChr m:val="]"/>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2</m:t>
                            </m:r>
                          </m:sub>
                        </m:sSub>
                      </m:e>
                    </m:d>
                  </m:oMath>
                </a14:m>
                <a:endParaRPr lang="nb-NO" altLang="nb-NO" b="0" dirty="0"/>
              </a:p>
              <a:p>
                <a:pPr lvl="1">
                  <a:lnSpc>
                    <a:spcPct val="90000"/>
                  </a:lnSpc>
                </a:pPr>
                <a:r>
                  <a:rPr lang="en-US" altLang="nb-NO" dirty="0"/>
                  <a:t>formally written:</a:t>
                </a:r>
              </a:p>
              <a:p>
                <a:pPr marL="457200" lvl="1" indent="0">
                  <a:lnSpc>
                    <a:spcPct val="90000"/>
                  </a:lnSpc>
                  <a:buNone/>
                </a:pPr>
                <a14:m>
                  <m:oMathPara xmlns:m="http://schemas.openxmlformats.org/officeDocument/2006/math">
                    <m:oMathParaPr>
                      <m:jc m:val="centerGroup"/>
                    </m:oMathParaPr>
                    <m:oMath xmlns:m="http://schemas.openxmlformats.org/officeDocument/2006/math">
                      <m:r>
                        <a:rPr lang="nb-NO" altLang="nb-NO" b="0" i="1" smtClean="0">
                          <a:latin typeface="Cambria Math" panose="02040503050406030204" pitchFamily="18" charset="0"/>
                        </a:rPr>
                        <m:t>𝑃</m:t>
                      </m:r>
                      <m:d>
                        <m:dPr>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𝑥</m:t>
                          </m:r>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𝑐</m:t>
                              </m:r>
                            </m:e>
                            <m:sub>
                              <m:r>
                                <a:rPr lang="nb-NO" altLang="nb-NO" b="0" i="1" smtClean="0">
                                  <a:latin typeface="Cambria Math" panose="02040503050406030204" pitchFamily="18" charset="0"/>
                                  <a:ea typeface="Cambria Math" panose="02040503050406030204" pitchFamily="18" charset="0"/>
                                </a:rPr>
                                <m:t>2</m:t>
                              </m:r>
                            </m:sub>
                          </m:sSub>
                        </m:e>
                      </m:d>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oMath>
                  </m:oMathPara>
                </a14:m>
                <a:endParaRPr lang="en-US" altLang="nb-NO" dirty="0">
                  <a:sym typeface="Symbol" pitchFamily="2" charset="2"/>
                </a:endParaRPr>
              </a:p>
              <a:p>
                <a:pPr lvl="1">
                  <a:lnSpc>
                    <a:spcPct val="90000"/>
                  </a:lnSpc>
                </a:pPr>
                <a:r>
                  <a:rPr lang="en-US" altLang="nb-NO" dirty="0">
                    <a:sym typeface="Symbol" pitchFamily="2" charset="2"/>
                  </a:rPr>
                  <a:t>(c1, c2)		</a:t>
                </a:r>
                <a:r>
                  <a:rPr lang="en-US" altLang="nb-NO" i="1" dirty="0">
                    <a:sym typeface="Symbol" pitchFamily="2" charset="2"/>
                  </a:rPr>
                  <a:t>confidence interval</a:t>
                </a:r>
              </a:p>
              <a:p>
                <a:pPr lvl="1">
                  <a:lnSpc>
                    <a:spcPct val="90000"/>
                  </a:lnSpc>
                </a:pPr>
                <a:r>
                  <a:rPr lang="en-US" altLang="nb-NO" dirty="0">
                    <a:sym typeface="Symbol" pitchFamily="2" charset="2"/>
                  </a:rPr>
                  <a:t>		</a:t>
                </a:r>
                <a:r>
                  <a:rPr lang="en-US" altLang="nb-NO" i="1" dirty="0">
                    <a:sym typeface="Symbol" pitchFamily="2" charset="2"/>
                  </a:rPr>
                  <a:t>significance level</a:t>
                </a:r>
              </a:p>
              <a:p>
                <a:pPr lvl="1">
                  <a:lnSpc>
                    <a:spcPct val="90000"/>
                  </a:lnSpc>
                </a:pPr>
                <a:r>
                  <a:rPr lang="en-US" altLang="nb-NO" dirty="0">
                    <a:sym typeface="Symbol" pitchFamily="2" charset="2"/>
                  </a:rPr>
                  <a:t>100(1- )	</a:t>
                </a:r>
                <a:r>
                  <a:rPr lang="en-US" altLang="nb-NO" i="1" dirty="0">
                    <a:sym typeface="Symbol" pitchFamily="2" charset="2"/>
                  </a:rPr>
                  <a:t>confidence level</a:t>
                </a:r>
              </a:p>
              <a:p>
                <a:pPr>
                  <a:lnSpc>
                    <a:spcPct val="90000"/>
                  </a:lnSpc>
                </a:pPr>
                <a:endParaRPr lang="en-US" altLang="nb-NO" dirty="0">
                  <a:sym typeface="Symbol" pitchFamily="2" charset="2"/>
                </a:endParaRPr>
              </a:p>
              <a:p>
                <a:pPr marL="0" indent="0" algn="ctr">
                  <a:lnSpc>
                    <a:spcPct val="90000"/>
                  </a:lnSpc>
                  <a:buNone/>
                </a:pPr>
                <a:r>
                  <a:rPr lang="en-US" altLang="nb-NO" dirty="0">
                    <a:sym typeface="Symbol" pitchFamily="2" charset="2"/>
                  </a:rPr>
                  <a:t>typical confidence levels are 90%, 95%, 99%</a:t>
                </a:r>
              </a:p>
              <a:p>
                <a:pPr>
                  <a:lnSpc>
                    <a:spcPct val="90000"/>
                  </a:lnSpc>
                </a:pPr>
                <a:endParaRPr lang="en-US" altLang="nb-NO" dirty="0">
                  <a:sym typeface="Symbol" pitchFamily="2" charset="2"/>
                </a:endParaRP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smtClean="0">
                        <a:latin typeface="Cambria Math" panose="02040503050406030204" pitchFamily="18" charset="0"/>
                        <a:ea typeface="Cambria Math" panose="02040503050406030204" pitchFamily="18" charset="0"/>
                        <a:sym typeface="Symbol" pitchFamily="2" charset="2"/>
                      </a:rPr>
                      <m:t>𝛼</m:t>
                    </m:r>
                    <m:r>
                      <a:rPr lang="en-US" altLang="nb-NO" i="1" smtClean="0">
                        <a:latin typeface="Cambria Math" panose="02040503050406030204" pitchFamily="18" charset="0"/>
                        <a:sym typeface="Symbol" pitchFamily="2" charset="2"/>
                      </a:rPr>
                      <m:t>=</m:t>
                    </m:r>
                    <m:r>
                      <a:rPr lang="nb-NO" altLang="nb-NO" b="0" i="1" smtClean="0">
                        <a:latin typeface="Cambria Math" panose="02040503050406030204" pitchFamily="18" charset="0"/>
                        <a:sym typeface="Symbol" pitchFamily="2" charset="2"/>
                      </a:rPr>
                      <m:t>0.1</m:t>
                    </m:r>
                  </m:oMath>
                </a14:m>
                <a:r>
                  <a:rPr lang="en-US" altLang="nb-NO" dirty="0">
                    <a:sym typeface="Symbol" pitchFamily="2" charset="2"/>
                  </a:rPr>
                  <a:t> ≣ confidence level 90%</a:t>
                </a: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m:t>
                    </m:r>
                    <m:r>
                      <a:rPr lang="nb-NO" altLang="nb-NO" i="1">
                        <a:latin typeface="Cambria Math" panose="02040503050406030204" pitchFamily="18" charset="0"/>
                        <a:sym typeface="Symbol" pitchFamily="2" charset="2"/>
                      </a:rPr>
                      <m:t>0</m:t>
                    </m:r>
                    <m:r>
                      <a:rPr lang="nb-NO" altLang="nb-NO" b="0" i="1" smtClean="0">
                        <a:latin typeface="Cambria Math" panose="02040503050406030204" pitchFamily="18" charset="0"/>
                        <a:sym typeface="Symbol" pitchFamily="2" charset="2"/>
                      </a:rPr>
                      <m:t>5</m:t>
                    </m:r>
                  </m:oMath>
                </a14:m>
                <a:r>
                  <a:rPr lang="en-US" altLang="nb-NO" dirty="0">
                    <a:sym typeface="Symbol" pitchFamily="2" charset="2"/>
                  </a:rPr>
                  <a:t> ≣ confidence level 95%</a:t>
                </a:r>
              </a:p>
              <a:p>
                <a:pPr marL="0" indent="0" algn="ctr">
                  <a:lnSpc>
                    <a:spcPct val="90000"/>
                  </a:lnSpc>
                  <a:buNone/>
                </a:pPr>
                <a:r>
                  <a:rPr lang="en-US" altLang="nb-NO" dirty="0" err="1">
                    <a:ea typeface="Cambria Math" panose="02040503050406030204" pitchFamily="18" charset="0"/>
                    <a:sym typeface="Symbol" pitchFamily="2" charset="2"/>
                  </a:rPr>
                  <a:t>signifiance</a:t>
                </a:r>
                <a:r>
                  <a:rPr lang="en-US" altLang="nb-NO" dirty="0">
                    <a:ea typeface="Cambria Math" panose="02040503050406030204" pitchFamily="18" charset="0"/>
                    <a:sym typeface="Symbol" pitchFamily="2" charset="2"/>
                  </a:rPr>
                  <a:t>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m:t>
                    </m:r>
                    <m:r>
                      <a:rPr lang="nb-NO" altLang="nb-NO" b="0" i="1" smtClean="0">
                        <a:latin typeface="Cambria Math" panose="02040503050406030204" pitchFamily="18" charset="0"/>
                        <a:sym typeface="Symbol" pitchFamily="2" charset="2"/>
                      </a:rPr>
                      <m:t>0</m:t>
                    </m:r>
                    <m:r>
                      <a:rPr lang="nb-NO" altLang="nb-NO" i="1">
                        <a:latin typeface="Cambria Math" panose="02040503050406030204" pitchFamily="18" charset="0"/>
                        <a:sym typeface="Symbol" pitchFamily="2" charset="2"/>
                      </a:rPr>
                      <m:t>1</m:t>
                    </m:r>
                  </m:oMath>
                </a14:m>
                <a:r>
                  <a:rPr lang="en-US" altLang="nb-NO" dirty="0">
                    <a:sym typeface="Symbol" pitchFamily="2" charset="2"/>
                  </a:rPr>
                  <a:t> ≣ confidence level 99%</a:t>
                </a:r>
              </a:p>
            </p:txBody>
          </p:sp>
        </mc:Choice>
        <mc:Fallback>
          <p:sp>
            <p:nvSpPr>
              <p:cNvPr id="356355" name="Rectangle 3">
                <a:extLst>
                  <a:ext uri="{FF2B5EF4-FFF2-40B4-BE49-F238E27FC236}">
                    <a16:creationId xmlns:a16="http://schemas.microsoft.com/office/drawing/2014/main" id="{372F02CB-A358-F643-8A4B-52D15C7B71D7}"/>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802203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BCC4-3CA6-CF4D-9E43-6613B180A283}"/>
              </a:ext>
            </a:extLst>
          </p:cNvPr>
          <p:cNvSpPr>
            <a:spLocks noGrp="1"/>
          </p:cNvSpPr>
          <p:nvPr>
            <p:ph type="title"/>
          </p:nvPr>
        </p:nvSpPr>
        <p:spPr/>
        <p:txBody>
          <a:bodyPr/>
          <a:lstStyle/>
          <a:p>
            <a:r>
              <a:rPr lang="en-US" altLang="nb-NO" dirty="0"/>
              <a:t>Comparing Variances</a:t>
            </a:r>
            <a:endParaRPr lang="en-US" dirty="0"/>
          </a:p>
        </p:txBody>
      </p:sp>
      <p:pic>
        <p:nvPicPr>
          <p:cNvPr id="5" name="Picture 4">
            <a:extLst>
              <a:ext uri="{FF2B5EF4-FFF2-40B4-BE49-F238E27FC236}">
                <a16:creationId xmlns:a16="http://schemas.microsoft.com/office/drawing/2014/main" id="{BF49920C-A710-A94F-8CF7-DC4D0B8CF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5" y="855252"/>
            <a:ext cx="8583930" cy="5513256"/>
          </a:xfrm>
          <a:prstGeom prst="rect">
            <a:avLst/>
          </a:prstGeom>
        </p:spPr>
      </p:pic>
      <p:sp>
        <p:nvSpPr>
          <p:cNvPr id="6" name="TextBox 5">
            <a:extLst>
              <a:ext uri="{FF2B5EF4-FFF2-40B4-BE49-F238E27FC236}">
                <a16:creationId xmlns:a16="http://schemas.microsoft.com/office/drawing/2014/main" id="{D1704A71-53F5-0148-808A-FA4583823EBC}"/>
              </a:ext>
            </a:extLst>
          </p:cNvPr>
          <p:cNvSpPr txBox="1"/>
          <p:nvPr/>
        </p:nvSpPr>
        <p:spPr bwMode="auto">
          <a:xfrm>
            <a:off x="4377690" y="1508760"/>
            <a:ext cx="985231"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df(num)</a:t>
            </a:r>
          </a:p>
        </p:txBody>
      </p:sp>
      <p:sp>
        <p:nvSpPr>
          <p:cNvPr id="7" name="TextBox 6">
            <a:extLst>
              <a:ext uri="{FF2B5EF4-FFF2-40B4-BE49-F238E27FC236}">
                <a16:creationId xmlns:a16="http://schemas.microsoft.com/office/drawing/2014/main" id="{D0D67DBF-3098-484B-86D8-0C2B5C018F5E}"/>
              </a:ext>
            </a:extLst>
          </p:cNvPr>
          <p:cNvSpPr txBox="1"/>
          <p:nvPr/>
        </p:nvSpPr>
        <p:spPr bwMode="auto">
          <a:xfrm rot="16200000">
            <a:off x="-310717" y="3867150"/>
            <a:ext cx="1227284"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a:t>
            </a:r>
            <a:r>
              <a:rPr lang="en-US" sz="2000" kern="0" dirty="0" err="1">
                <a:latin typeface="Times New Roman" panose="02020603050405020304" pitchFamily="18" charset="0"/>
                <a:cs typeface="Times New Roman" panose="02020603050405020304" pitchFamily="18" charset="0"/>
                <a:sym typeface="Wingdings" pitchFamily="2" charset="2"/>
              </a:rPr>
              <a:t>denum</a:t>
            </a:r>
            <a:r>
              <a:rPr lang="en-US" sz="2000" kern="0" dirty="0">
                <a:latin typeface="Times New Roman" panose="02020603050405020304" pitchFamily="18" charset="0"/>
                <a:cs typeface="Times New Roman" panose="02020603050405020304" pitchFamily="18" charset="0"/>
                <a:sym typeface="Wingdings" pitchFamily="2" charset="2"/>
              </a:rPr>
              <a:t>)</a:t>
            </a:r>
          </a:p>
        </p:txBody>
      </p:sp>
    </p:spTree>
    <p:extLst>
      <p:ext uri="{BB962C8B-B14F-4D97-AF65-F5344CB8AC3E}">
        <p14:creationId xmlns:p14="http://schemas.microsoft.com/office/powerpoint/2010/main" val="1364580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using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probability density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𝑓</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rad>
                            <m:radPr>
                              <m:degHide m:val="on"/>
                              <m:ctrlPr>
                                <a:rPr lang="nb-NO" sz="2400" b="0" i="1" smtClean="0">
                                  <a:latin typeface="Cambria Math" panose="02040503050406030204" pitchFamily="18" charset="0"/>
                                </a:rPr>
                              </m:ctrlPr>
                            </m:radPr>
                            <m:deg/>
                            <m:e>
                              <m:f>
                                <m:fPr>
                                  <m:ctrlPr>
                                    <a:rPr lang="nb-NO" sz="2400" b="0" i="1" smtClean="0">
                                      <a:latin typeface="Cambria Math" panose="02040503050406030204" pitchFamily="18" charset="0"/>
                                    </a:rPr>
                                  </m:ctrlPr>
                                </m:fPr>
                                <m:num>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sup>
                                  </m:sSup>
                                  <m:r>
                                    <a:rPr lang="nb-NO" sz="2400" b="0" i="1" smtClean="0">
                                      <a:latin typeface="Cambria Math" panose="02040503050406030204" pitchFamily="18" charset="0"/>
                                      <a:ea typeface="Cambria Math" panose="02040503050406030204" pitchFamily="18" charset="0"/>
                                    </a:rPr>
                                    <m:t>∙</m:t>
                                  </m:r>
                                  <m:sSubSup>
                                    <m:sSubSupPr>
                                      <m:ctrlPr>
                                        <a:rPr lang="nb-NO" sz="2400" b="0" i="1" smtClean="0">
                                          <a:latin typeface="Cambria Math" panose="02040503050406030204" pitchFamily="18" charset="0"/>
                                        </a:rPr>
                                      </m:ctrlPr>
                                    </m:sSubSup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bSup>
                                </m:num>
                                <m:den>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p>
                                </m:den>
                              </m:f>
                            </m:e>
                          </m:rad>
                        </m:num>
                        <m:den>
                          <m:r>
                            <a:rPr lang="nb-NO" sz="2400" b="0" i="1" smtClean="0">
                              <a:latin typeface="Cambria Math" panose="02040503050406030204" pitchFamily="18" charset="0"/>
                            </a:rPr>
                            <m:t>𝑥𝐵</m:t>
                          </m:r>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den>
                      </m:f>
                      <m:r>
                        <a:rPr lang="nb-NO" sz="2400" b="0" i="1" smtClean="0">
                          <a:latin typeface="Cambria Math" panose="02040503050406030204" pitchFamily="18" charset="0"/>
                        </a:rPr>
                        <m:t>;</m:t>
                      </m:r>
                      <m:r>
                        <a:rPr lang="nb-NO" sz="2400" i="1">
                          <a:latin typeface="Cambria Math" panose="02040503050406030204" pitchFamily="18" charset="0"/>
                        </a:rPr>
                        <m:t>𝐵</m:t>
                      </m:r>
                      <m:d>
                        <m:dPr>
                          <m:ctrlPr>
                            <a:rPr lang="nb-NO" sz="2400" i="1">
                              <a:latin typeface="Cambria Math" panose="02040503050406030204" pitchFamily="18" charset="0"/>
                            </a:rPr>
                          </m:ctrlPr>
                        </m:dPr>
                        <m:e>
                          <m:r>
                            <a:rPr lang="nb-NO" sz="2400" i="1">
                              <a:latin typeface="Cambria Math" panose="02040503050406030204" pitchFamily="18" charset="0"/>
                            </a:rPr>
                            <m:t>𝑥</m:t>
                          </m:r>
                          <m:r>
                            <a:rPr lang="nb-NO" sz="2400" i="1">
                              <a:latin typeface="Cambria Math" panose="02040503050406030204" pitchFamily="18" charset="0"/>
                            </a:rPr>
                            <m:t>,</m:t>
                          </m:r>
                          <m:r>
                            <a:rPr lang="nb-NO" sz="2400" i="1">
                              <a:latin typeface="Cambria Math" panose="02040503050406030204" pitchFamily="18" charset="0"/>
                            </a:rPr>
                            <m:t>𝑦</m:t>
                          </m:r>
                        </m:e>
                      </m:d>
                      <m:r>
                        <a:rPr lang="nb-NO" sz="2400" i="1">
                          <a:latin typeface="Cambria Math" panose="02040503050406030204" pitchFamily="18" charset="0"/>
                        </a:rPr>
                        <m:t>=</m:t>
                      </m:r>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oMath>
                  </m:oMathPara>
                </a14:m>
                <a:endParaRPr lang="en-US" sz="2400" dirty="0"/>
              </a:p>
            </p:txBody>
          </p:sp>
        </mc:Choice>
        <mc:Fallback xmlns="">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2"/>
                <a:stretch>
                  <a:fillRect l="-1599" t="-1794" b="-25336"/>
                </a:stretch>
              </a:blipFill>
            </p:spPr>
            <p:txBody>
              <a:bodyPr/>
              <a:lstStyle/>
              <a:p>
                <a:r>
                  <a:rPr lang="en-US">
                    <a:noFill/>
                  </a:rPr>
                  <a:t> </a:t>
                </a:r>
              </a:p>
            </p:txBody>
          </p:sp>
        </mc:Fallback>
      </mc:AlternateContent>
    </p:spTree>
    <p:extLst>
      <p:ext uri="{BB962C8B-B14F-4D97-AF65-F5344CB8AC3E}">
        <p14:creationId xmlns:p14="http://schemas.microsoft.com/office/powerpoint/2010/main" val="3604334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6" name="TextBox 5">
            <a:extLst>
              <a:ext uri="{FF2B5EF4-FFF2-40B4-BE49-F238E27FC236}">
                <a16:creationId xmlns:a16="http://schemas.microsoft.com/office/drawing/2014/main" id="{95D04DE1-614A-F744-85A3-7149AC0BAE6F}"/>
              </a:ext>
            </a:extLst>
          </p:cNvPr>
          <p:cNvSpPr txBox="1"/>
          <p:nvPr/>
        </p:nvSpPr>
        <p:spPr bwMode="auto">
          <a:xfrm>
            <a:off x="2522869" y="5612130"/>
            <a:ext cx="4098263"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PDF functions plotted with R</a:t>
            </a:r>
          </a:p>
        </p:txBody>
      </p:sp>
      <p:pic>
        <p:nvPicPr>
          <p:cNvPr id="9" name="Picture 8">
            <a:extLst>
              <a:ext uri="{FF2B5EF4-FFF2-40B4-BE49-F238E27FC236}">
                <a16:creationId xmlns:a16="http://schemas.microsoft.com/office/drawing/2014/main" id="{3C430C6F-6210-8F47-B409-FB98DFFB6344}"/>
              </a:ext>
            </a:extLst>
          </p:cNvPr>
          <p:cNvPicPr>
            <a:picLocks noChangeAspect="1"/>
          </p:cNvPicPr>
          <p:nvPr/>
        </p:nvPicPr>
        <p:blipFill>
          <a:blip r:embed="rId2"/>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5D97CFE-4020-C544-A9BB-9566227DEE27}"/>
              </a:ext>
            </a:extLst>
          </p:cNvPr>
          <p:cNvPicPr>
            <a:picLocks noChangeAspect="1"/>
          </p:cNvPicPr>
          <p:nvPr/>
        </p:nvPicPr>
        <p:blipFill rotWithShape="1">
          <a:blip r:embed="rId3">
            <a:extLst>
              <a:ext uri="{28A0092B-C50C-407E-A947-70E740481C1C}">
                <a14:useLocalDpi xmlns:a14="http://schemas.microsoft.com/office/drawing/2010/main" val="0"/>
              </a:ext>
            </a:extLst>
          </a:blip>
          <a:srcRect t="10625" b="2750"/>
          <a:stretch/>
        </p:blipFill>
        <p:spPr>
          <a:xfrm>
            <a:off x="1872000" y="948690"/>
            <a:ext cx="5400000" cy="4677750"/>
          </a:xfrm>
          <a:prstGeom prst="rect">
            <a:avLst/>
          </a:prstGeom>
        </p:spPr>
      </p:pic>
    </p:spTree>
    <p:extLst>
      <p:ext uri="{BB962C8B-B14F-4D97-AF65-F5344CB8AC3E}">
        <p14:creationId xmlns:p14="http://schemas.microsoft.com/office/powerpoint/2010/main" val="422955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using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cumulative distribution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𝐹</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𝐼</m:t>
                          </m:r>
                        </m:e>
                        <m:sub>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num>
                            <m:den>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den>
                          </m:f>
                        </m:sub>
                      </m:sSub>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nb-NO" sz="2400" b="0" i="1" smtClean="0">
                              <a:latin typeface="Cambria Math" panose="02040503050406030204" pitchFamily="18" charset="0"/>
                            </a:rPr>
                            <m:t>𝐼</m:t>
                          </m:r>
                        </m:e>
                        <m:sub>
                          <m:r>
                            <a:rPr lang="nb-NO" sz="2400" b="0" i="1" smtClean="0">
                              <a:latin typeface="Cambria Math" panose="02040503050406030204" pitchFamily="18" charset="0"/>
                            </a:rPr>
                            <m:t>𝑎</m:t>
                          </m:r>
                        </m:sub>
                      </m:sSub>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r>
                            <a:rPr lang="nb-NO" sz="2400" b="0" i="1" smtClean="0">
                              <a:latin typeface="Cambria Math" panose="02040503050406030204" pitchFamily="18" charset="0"/>
                            </a:rPr>
                            <m:t>𝑦</m:t>
                          </m:r>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b="0" i="1" smtClean="0">
                                  <a:latin typeface="Cambria Math" panose="02040503050406030204" pitchFamily="18" charset="0"/>
                                </a:rPr>
                                <m:t>𝑎</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num>
                        <m:den>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den>
                      </m:f>
                    </m:oMath>
                  </m:oMathPara>
                </a14:m>
                <a:endParaRPr lang="en-US" sz="2400" dirty="0"/>
              </a:p>
            </p:txBody>
          </p:sp>
        </mc:Choice>
        <mc:Fallback xmlns="">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3"/>
                <a:stretch>
                  <a:fillRect l="-1599" t="-1794" b="-10762"/>
                </a:stretch>
              </a:blipFill>
            </p:spPr>
            <p:txBody>
              <a:bodyPr/>
              <a:lstStyle/>
              <a:p>
                <a:r>
                  <a:rPr lang="en-US">
                    <a:noFill/>
                  </a:rPr>
                  <a:t> </a:t>
                </a:r>
              </a:p>
            </p:txBody>
          </p:sp>
        </mc:Fallback>
      </mc:AlternateContent>
    </p:spTree>
    <p:extLst>
      <p:ext uri="{BB962C8B-B14F-4D97-AF65-F5344CB8AC3E}">
        <p14:creationId xmlns:p14="http://schemas.microsoft.com/office/powerpoint/2010/main" val="71658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8" name="TextBox 7">
            <a:extLst>
              <a:ext uri="{FF2B5EF4-FFF2-40B4-BE49-F238E27FC236}">
                <a16:creationId xmlns:a16="http://schemas.microsoft.com/office/drawing/2014/main" id="{20E731F7-C5AA-3245-96DA-E7C85B6CCACE}"/>
              </a:ext>
            </a:extLst>
          </p:cNvPr>
          <p:cNvSpPr txBox="1"/>
          <p:nvPr/>
        </p:nvSpPr>
        <p:spPr bwMode="auto">
          <a:xfrm>
            <a:off x="2522869" y="5612130"/>
            <a:ext cx="4098263"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CDF functions plotted with R</a:t>
            </a:r>
          </a:p>
        </p:txBody>
      </p:sp>
      <p:pic>
        <p:nvPicPr>
          <p:cNvPr id="12" name="Picture 11">
            <a:extLst>
              <a:ext uri="{FF2B5EF4-FFF2-40B4-BE49-F238E27FC236}">
                <a16:creationId xmlns:a16="http://schemas.microsoft.com/office/drawing/2014/main" id="{8D0F38D8-9F2E-394F-BA99-9D5BFD002CF7}"/>
              </a:ext>
            </a:extLst>
          </p:cNvPr>
          <p:cNvPicPr>
            <a:picLocks noChangeAspect="1"/>
          </p:cNvPicPr>
          <p:nvPr/>
        </p:nvPicPr>
        <p:blipFill rotWithShape="1">
          <a:blip r:embed="rId2">
            <a:extLst>
              <a:ext uri="{28A0092B-C50C-407E-A947-70E740481C1C}">
                <a14:useLocalDpi xmlns:a14="http://schemas.microsoft.com/office/drawing/2010/main" val="0"/>
              </a:ext>
            </a:extLst>
          </a:blip>
          <a:srcRect t="9876" b="2749"/>
          <a:stretch/>
        </p:blipFill>
        <p:spPr>
          <a:xfrm>
            <a:off x="1872000" y="937260"/>
            <a:ext cx="5400000" cy="4718250"/>
          </a:xfrm>
          <a:prstGeom prst="rect">
            <a:avLst/>
          </a:prstGeom>
        </p:spPr>
      </p:pic>
    </p:spTree>
    <p:extLst>
      <p:ext uri="{BB962C8B-B14F-4D97-AF65-F5344CB8AC3E}">
        <p14:creationId xmlns:p14="http://schemas.microsoft.com/office/powerpoint/2010/main" val="2272740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4BD27E6F-DA4D-8F4A-9494-20EBEF4D8368}"/>
              </a:ext>
            </a:extLst>
          </p:cNvPr>
          <p:cNvSpPr>
            <a:spLocks noGrp="1" noChangeArrowheads="1"/>
          </p:cNvSpPr>
          <p:nvPr>
            <p:ph type="title"/>
          </p:nvPr>
        </p:nvSpPr>
        <p:spPr/>
        <p:txBody>
          <a:bodyPr/>
          <a:lstStyle/>
          <a:p>
            <a:r>
              <a:rPr lang="en-US" altLang="nb-NO"/>
              <a:t>ANOVA Summary</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8326"/>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370840">
                    <a:tc>
                      <a:txBody>
                        <a:bodyPr/>
                        <a:lstStyle/>
                        <a:p>
                          <a:pPr algn="ctr"/>
                          <a:r>
                            <a:rPr lang="en-US" dirty="0">
                              <a:latin typeface="Eurostile" panose="020B0504020202050204" pitchFamily="34" charset="77"/>
                            </a:rPr>
                            <a:t>Mean square</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𝑆𝑆𝐴</m:t>
                                    </m:r>
                                  </m:num>
                                  <m:den>
                                    <m:r>
                                      <a:rPr lang="nb-NO" smtClean="0">
                                        <a:latin typeface="Cambria Math" panose="02040503050406030204" pitchFamily="18" charset="0"/>
                                      </a:rPr>
                                      <m:t>𝑘</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𝑆𝑆𝐸</m:t>
                                    </m:r>
                                  </m:num>
                                  <m:den>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370840">
                    <a:tc>
                      <a:txBody>
                        <a:bodyPr/>
                        <a:lstStyle/>
                        <a:p>
                          <a:pPr algn="ctr"/>
                          <a:r>
                            <a:rPr lang="en-US" dirty="0">
                              <a:latin typeface="Eurostile" panose="020B0504020202050204" pitchFamily="34" charset="77"/>
                            </a:rPr>
                            <a:t>Computed F</a:t>
                          </a:r>
                        </a:p>
                      </a:txBody>
                      <a:tcPr/>
                    </a:tc>
                    <a:tc>
                      <a:txBody>
                        <a:bodyPr/>
                        <a:lstStyle/>
                        <a:p>
                          <a:pPr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num>
                                  <m:den>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den>
                                </m:f>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0">
                    <a:tc>
                      <a:txBody>
                        <a:bodyPr/>
                        <a:lstStyle/>
                        <a:p>
                          <a:pPr algn="ctr"/>
                          <a:r>
                            <a:rPr lang="en-US" dirty="0">
                              <a:latin typeface="Eurostile" panose="020B0504020202050204" pitchFamily="34" charset="77"/>
                            </a:rPr>
                            <a:t>Tabulated F</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en-US" i="1" smtClean="0">
                                            <a:latin typeface="Cambria Math" panose="02040503050406030204" pitchFamily="18" charset="0"/>
                                          </a:rPr>
                                        </m:ctrlPr>
                                      </m:dPr>
                                      <m:e>
                                        <m:r>
                                          <a:rPr lang="nb-NO" smtClean="0">
                                            <a:latin typeface="Cambria Math" panose="02040503050406030204" pitchFamily="18" charset="0"/>
                                          </a:rPr>
                                          <m:t>1−</m:t>
                                        </m:r>
                                        <m:r>
                                          <a:rPr lang="nb-NO" smtClean="0">
                                            <a:latin typeface="Cambria Math" panose="02040503050406030204" pitchFamily="18" charset="0"/>
                                          </a:rPr>
                                          <m:t>𝛼</m:t>
                                        </m:r>
                                        <m:r>
                                          <a:rPr lang="nb-NO" smtClean="0">
                                            <a:latin typeface="Cambria Math" panose="02040503050406030204" pitchFamily="18" charset="0"/>
                                          </a:rPr>
                                          <m:t>;</m:t>
                                        </m:r>
                                        <m:r>
                                          <a:rPr lang="nb-NO" smtClean="0">
                                            <a:latin typeface="Cambria Math" panose="02040503050406030204" pitchFamily="18" charset="0"/>
                                          </a:rPr>
                                          <m:t>𝑘</m:t>
                                        </m:r>
                                        <m:r>
                                          <a:rPr lang="nb-NO" smtClean="0">
                                            <a:latin typeface="Cambria Math" panose="02040503050406030204" pitchFamily="18" charset="0"/>
                                          </a:rPr>
                                          <m:t>−1,</m:t>
                                        </m:r>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e>
                                    </m:d>
                                  </m:sub>
                                </m:sSub>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Choice>
        <mc:Fallback xmlns="">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5215"/>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655511">
                    <a:tc>
                      <a:txBody>
                        <a:bodyPr/>
                        <a:lstStyle/>
                        <a:p>
                          <a:pPr algn="ctr"/>
                          <a:r>
                            <a:rPr lang="en-US" dirty="0">
                              <a:latin typeface="Eurostile" panose="020B0504020202050204" pitchFamily="34" charset="77"/>
                            </a:rPr>
                            <a:t>Mean square</a:t>
                          </a:r>
                        </a:p>
                      </a:txBody>
                      <a:tcPr/>
                    </a:tc>
                    <a:tc>
                      <a:txBody>
                        <a:bodyPr/>
                        <a:lstStyle/>
                        <a:p>
                          <a:endParaRPr lang="nb-NO"/>
                        </a:p>
                      </a:txBody>
                      <a:tcPr>
                        <a:blipFill>
                          <a:blip r:embed="rId2"/>
                          <a:stretch>
                            <a:fillRect l="-100000" t="-175000" r="-200000" b="-173077"/>
                          </a:stretch>
                        </a:blipFill>
                      </a:tcPr>
                    </a:tc>
                    <a:tc>
                      <a:txBody>
                        <a:bodyPr/>
                        <a:lstStyle/>
                        <a:p>
                          <a:endParaRPr lang="nb-NO"/>
                        </a:p>
                      </a:txBody>
                      <a:tcPr>
                        <a:blipFill>
                          <a:blip r:embed="rId2"/>
                          <a:stretch>
                            <a:fillRect l="-201250" t="-175000" r="-101250" b="-173077"/>
                          </a:stretch>
                        </a:blipFill>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695008">
                    <a:tc>
                      <a:txBody>
                        <a:bodyPr/>
                        <a:lstStyle/>
                        <a:p>
                          <a:pPr algn="ctr"/>
                          <a:r>
                            <a:rPr lang="en-US" dirty="0">
                              <a:latin typeface="Eurostile" panose="020B0504020202050204" pitchFamily="34" charset="77"/>
                            </a:rPr>
                            <a:t>Computed F</a:t>
                          </a:r>
                        </a:p>
                      </a:txBody>
                      <a:tcPr/>
                    </a:tc>
                    <a:tc>
                      <a:txBody>
                        <a:bodyPr/>
                        <a:lstStyle/>
                        <a:p>
                          <a:endParaRPr lang="nb-NO"/>
                        </a:p>
                      </a:txBody>
                      <a:tcPr>
                        <a:blipFill>
                          <a:blip r:embed="rId2"/>
                          <a:stretch>
                            <a:fillRect l="-100000" t="-260000" r="-200000" b="-63636"/>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392176">
                    <a:tc>
                      <a:txBody>
                        <a:bodyPr/>
                        <a:lstStyle/>
                        <a:p>
                          <a:pPr algn="ctr"/>
                          <a:r>
                            <a:rPr lang="en-US" dirty="0">
                              <a:latin typeface="Eurostile" panose="020B0504020202050204" pitchFamily="34" charset="77"/>
                            </a:rPr>
                            <a:t>Tabulated F</a:t>
                          </a:r>
                        </a:p>
                      </a:txBody>
                      <a:tcPr/>
                    </a:tc>
                    <a:tc>
                      <a:txBody>
                        <a:bodyPr/>
                        <a:lstStyle/>
                        <a:p>
                          <a:endParaRPr lang="nb-NO"/>
                        </a:p>
                      </a:txBody>
                      <a:tcPr>
                        <a:blipFill>
                          <a:blip r:embed="rId2"/>
                          <a:stretch>
                            <a:fillRect l="-100000" t="-638710" r="-200000" b="-12903"/>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Fallback>
      </mc:AlternateContent>
    </p:spTree>
    <p:extLst>
      <p:ext uri="{BB962C8B-B14F-4D97-AF65-F5344CB8AC3E}">
        <p14:creationId xmlns:p14="http://schemas.microsoft.com/office/powerpoint/2010/main" val="705571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
        <p:nvSpPr>
          <p:cNvPr id="5" name="Rectangle 4">
            <a:extLst>
              <a:ext uri="{FF2B5EF4-FFF2-40B4-BE49-F238E27FC236}">
                <a16:creationId xmlns:a16="http://schemas.microsoft.com/office/drawing/2014/main" id="{1F43C9AE-84C1-A24B-B980-A73AFA6A2FCF}"/>
              </a:ext>
            </a:extLst>
          </p:cNvPr>
          <p:cNvSpPr/>
          <p:nvPr/>
        </p:nvSpPr>
        <p:spPr bwMode="auto">
          <a:xfrm>
            <a:off x="232410" y="5467350"/>
            <a:ext cx="8583930" cy="59436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3" name="Group 2">
            <a:extLst>
              <a:ext uri="{FF2B5EF4-FFF2-40B4-BE49-F238E27FC236}">
                <a16:creationId xmlns:a16="http://schemas.microsoft.com/office/drawing/2014/main" id="{709F39BC-81A2-664E-9B1D-3125122D1087}"/>
              </a:ext>
            </a:extLst>
          </p:cNvPr>
          <p:cNvGrpSpPr/>
          <p:nvPr/>
        </p:nvGrpSpPr>
        <p:grpSpPr>
          <a:xfrm>
            <a:off x="2241550" y="4564538"/>
            <a:ext cx="4808220" cy="425450"/>
            <a:chOff x="2246630" y="4567872"/>
            <a:chExt cx="4808220" cy="425450"/>
          </a:xfrm>
        </p:grpSpPr>
        <p:sp>
          <p:nvSpPr>
            <p:cNvPr id="2" name="Rectangle 1">
              <a:extLst>
                <a:ext uri="{FF2B5EF4-FFF2-40B4-BE49-F238E27FC236}">
                  <a16:creationId xmlns:a16="http://schemas.microsoft.com/office/drawing/2014/main" id="{B99431B1-CE2F-A044-8FA9-82845441C36A}"/>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1CD68454-F33D-824A-932C-E57216731C6D}"/>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3995E70C-96E3-A84C-AA0A-6948242058CD}"/>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8" name="Rectangle 7">
            <a:extLst>
              <a:ext uri="{FF2B5EF4-FFF2-40B4-BE49-F238E27FC236}">
                <a16:creationId xmlns:a16="http://schemas.microsoft.com/office/drawing/2014/main" id="{DC63E17F-FE55-6646-8FAA-F7963A5411C1}"/>
              </a:ext>
            </a:extLst>
          </p:cNvPr>
          <p:cNvSpPr/>
          <p:nvPr/>
        </p:nvSpPr>
        <p:spPr bwMode="auto">
          <a:xfrm>
            <a:off x="7078345" y="4564538"/>
            <a:ext cx="1633855"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284567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Tree>
    <p:extLst>
      <p:ext uri="{BB962C8B-B14F-4D97-AF65-F5344CB8AC3E}">
        <p14:creationId xmlns:p14="http://schemas.microsoft.com/office/powerpoint/2010/main" val="3602498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9017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br>
                            <a:rPr kumimoji="1" lang="en-US" altLang="nb-NO" sz="1800" b="1" i="0" u="none" strike="noStrike" cap="none" normalizeH="0" baseline="0" dirty="0">
                              <a:ln>
                                <a:noFill/>
                              </a:ln>
                              <a:solidFill>
                                <a:schemeClr val="tx1"/>
                              </a:solidFill>
                              <a:effectLst/>
                              <a:latin typeface="Eurostile" panose="020B0504020202050204" pitchFamily="34" charset="77"/>
                            </a:rPr>
                          </a:br>
                          <a14:m>
                            <m:oMathPara xmlns:m="http://schemas.openxmlformats.org/officeDocument/2006/math">
                              <m:oMathParaPr>
                                <m:jc m:val="centerGroup"/>
                              </m:oMathParaPr>
                              <m:oMath xmlns:m="http://schemas.openxmlformats.org/officeDocument/2006/math">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800" b="0" i="1" u="none" strike="noStrike" cap="none" normalizeH="0" baseline="0" smtClean="0">
                                        <a:ln>
                                          <a:noFill/>
                                        </a:ln>
                                        <a:effectLst/>
                                        <a:latin typeface="Cambria Math" panose="02040503050406030204" pitchFamily="18" charset="0"/>
                                      </a:rPr>
                                      <m:t>𝑗</m:t>
                                    </m:r>
                                  </m:sub>
                                </m:sSub>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sSub>
                                      <m:sSubPr>
                                        <m:ctrlPr>
                                          <a:rPr kumimoji="1" lang="nb-NO" altLang="nb-NO" sz="1800" b="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𝑗</m:t>
                                        </m:r>
                                      </m:sub>
                                    </m:sSub>
                                  </m:e>
                                </m:acc>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e>
                                </m:acc>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901700">
                    <a:tc>
                      <a:txBody>
                        <a:bodyPr/>
                        <a:lstStyle/>
                        <a:p>
                          <a:endParaRPr lang="nb-NO"/>
                        </a:p>
                      </a:txBody>
                      <a:tcPr horzOverflow="overflow">
                        <a:blipFill>
                          <a:blip r:embed="rId2"/>
                          <a:stretch>
                            <a:fillRect l="-699" t="-404225" r="-358042"/>
                          </a:stretch>
                        </a:blipFill>
                      </a:tcPr>
                    </a:tc>
                    <a:tc>
                      <a:txBody>
                        <a:bodyPr/>
                        <a:lstStyle/>
                        <a:p>
                          <a:endParaRPr lang="nb-NO"/>
                        </a:p>
                      </a:txBody>
                      <a:tcPr horzOverflow="overflow">
                        <a:blipFill>
                          <a:blip r:embed="rId2"/>
                          <a:stretch>
                            <a:fillRect l="-121008" t="-404225" r="-330252"/>
                          </a:stretch>
                        </a:blipFill>
                      </a:tcPr>
                    </a:tc>
                    <a:tc>
                      <a:txBody>
                        <a:bodyPr/>
                        <a:lstStyle/>
                        <a:p>
                          <a:endParaRPr lang="nb-NO"/>
                        </a:p>
                      </a:txBody>
                      <a:tcPr horzOverflow="overflow">
                        <a:blipFill>
                          <a:blip r:embed="rId2"/>
                          <a:stretch>
                            <a:fillRect l="-200763" t="-404225" r="-200000"/>
                          </a:stretch>
                        </a:blipFill>
                      </a:tcPr>
                    </a:tc>
                    <a:tc>
                      <a:txBody>
                        <a:bodyPr/>
                        <a:lstStyle/>
                        <a:p>
                          <a:endParaRPr lang="nb-NO"/>
                        </a:p>
                      </a:txBody>
                      <a:tcPr horzOverflow="overflow">
                        <a:blipFill>
                          <a:blip r:embed="rId2"/>
                          <a:stretch>
                            <a:fillRect l="-303077" t="-404225" r="-101538"/>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Fallback>
      </mc:AlternateContent>
      <p:grpSp>
        <p:nvGrpSpPr>
          <p:cNvPr id="4" name="Group 3">
            <a:extLst>
              <a:ext uri="{FF2B5EF4-FFF2-40B4-BE49-F238E27FC236}">
                <a16:creationId xmlns:a16="http://schemas.microsoft.com/office/drawing/2014/main" id="{99FE009B-CD61-F545-83F8-5C05F07A388C}"/>
              </a:ext>
            </a:extLst>
          </p:cNvPr>
          <p:cNvGrpSpPr/>
          <p:nvPr/>
        </p:nvGrpSpPr>
        <p:grpSpPr>
          <a:xfrm>
            <a:off x="2248535" y="5021737"/>
            <a:ext cx="4808220" cy="874237"/>
            <a:chOff x="2246630" y="4567872"/>
            <a:chExt cx="4808220" cy="425450"/>
          </a:xfrm>
        </p:grpSpPr>
        <p:sp>
          <p:nvSpPr>
            <p:cNvPr id="5" name="Rectangle 4">
              <a:extLst>
                <a:ext uri="{FF2B5EF4-FFF2-40B4-BE49-F238E27FC236}">
                  <a16:creationId xmlns:a16="http://schemas.microsoft.com/office/drawing/2014/main" id="{541CBB00-2927-C74E-A633-54AE14AC4670}"/>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AC23E6AD-4D16-9F44-9CD4-EEB688761C14}"/>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48E1493E-F323-9948-A22F-1066BDCEBD85}"/>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Tree>
    <p:extLst>
      <p:ext uri="{BB962C8B-B14F-4D97-AF65-F5344CB8AC3E}">
        <p14:creationId xmlns:p14="http://schemas.microsoft.com/office/powerpoint/2010/main" val="348826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 xmlns:m="http://schemas.openxmlformats.org/officeDocument/2006/math">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m:t>
                              </m:r>
                              <m:nary>
                                <m:naryPr>
                                  <m:chr m:val="∑"/>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sSubSup>
                                    <m:sSubSupPr>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𝛼</m:t>
                                      </m:r>
                                    </m:e>
                                    <m:sub>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oMath>
                          </a14:m>
                          <a:r>
                            <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308333"/>
                          </a:stretch>
                        </a:blipFill>
                      </a:tcPr>
                    </a:tc>
                    <a:tc>
                      <a:txBody>
                        <a:bodyPr/>
                        <a:lstStyle/>
                        <a:p>
                          <a:endParaRPr lang="nb-NO"/>
                        </a:p>
                      </a:txBody>
                      <a:tcPr horzOverflow="overflow">
                        <a:blipFill>
                          <a:blip r:embed="rId2"/>
                          <a:stretch>
                            <a:fillRect l="-200763" t="-697222" r="-200000" b="-308333"/>
                          </a:stretch>
                        </a:blipFill>
                      </a:tcPr>
                    </a:tc>
                    <a:tc>
                      <a:txBody>
                        <a:bodyPr/>
                        <a:lstStyle/>
                        <a:p>
                          <a:endParaRPr lang="nb-NO"/>
                        </a:p>
                      </a:txBody>
                      <a:tcPr horzOverflow="overflow">
                        <a:blipFill>
                          <a:blip r:embed="rId2"/>
                          <a:stretch>
                            <a:fillRect l="-303077" t="-697222" r="-101538" b="-308333"/>
                          </a:stretch>
                        </a:blipFill>
                      </a:tcPr>
                    </a:tc>
                    <a:tc>
                      <a:txBody>
                        <a:bodyPr/>
                        <a:lstStyle/>
                        <a:p>
                          <a:endParaRPr lang="nb-NO"/>
                        </a:p>
                      </a:txBody>
                      <a:tcPr horzOverflow="overflow">
                        <a:blipFill>
                          <a:blip r:embed="rId2"/>
                          <a:stretch>
                            <a:fillRect l="-400000" t="-697222" r="-763" b="-308333"/>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820000" r="-330252" b="-217143"/>
                          </a:stretch>
                        </a:blipFill>
                      </a:tcPr>
                    </a:tc>
                    <a:tc>
                      <a:txBody>
                        <a:bodyPr/>
                        <a:lstStyle/>
                        <a:p>
                          <a:endParaRPr lang="nb-NO"/>
                        </a:p>
                      </a:txBody>
                      <a:tcPr horzOverflow="overflow">
                        <a:blipFill>
                          <a:blip r:embed="rId2"/>
                          <a:stretch>
                            <a:fillRect l="-200763" t="-820000" r="-200000" b="-217143"/>
                          </a:stretch>
                        </a:blipFill>
                      </a:tcPr>
                    </a:tc>
                    <a:tc>
                      <a:txBody>
                        <a:bodyPr/>
                        <a:lstStyle/>
                        <a:p>
                          <a:endParaRPr lang="nb-NO"/>
                        </a:p>
                      </a:txBody>
                      <a:tcPr horzOverflow="overflow">
                        <a:blipFill>
                          <a:blip r:embed="rId2"/>
                          <a:stretch>
                            <a:fillRect l="-303077" t="-820000" r="-101538" b="-217143"/>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endParaRPr lang="nb-NO"/>
                        </a:p>
                      </a:txBody>
                      <a:tcPr horzOverflow="overflow">
                        <a:blipFill>
                          <a:blip r:embed="rId2"/>
                          <a:stretch>
                            <a:fillRect l="-37895" t="-894444" r="-34737" b="-111111"/>
                          </a:stretch>
                        </a:blip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Fallback>
      </mc:AlternateContent>
    </p:spTree>
    <p:extLst>
      <p:ext uri="{BB962C8B-B14F-4D97-AF65-F5344CB8AC3E}">
        <p14:creationId xmlns:p14="http://schemas.microsoft.com/office/powerpoint/2010/main" val="430901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mc:Choice xmlns:a14="http://schemas.microsoft.com/office/drawing/2010/main"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∙1</m:t>
                                        </m:r>
                                      </m:sub>
                                    </m:sSub>
                                  </m:e>
                                </m:acc>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∙2</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∙3</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sup>
                                      <m:e>
                                        <m:sSubSup>
                                          <m:sSubSupPr>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𝑖𝑗</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e>
                                </m:nary>
                              </m:oMath>
                            </m:oMathPara>
                          </a14:m>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solidFill>
                          <a:schemeClr val="accent2">
                            <a:lumMod val="20000"/>
                            <a:lumOff val="80000"/>
                          </a:schemeClr>
                        </a:solid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Choice>
        <mc:Fallback>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102778" r="-291538" b="-694444"/>
                          </a:stretch>
                        </a:blipFill>
                      </a:tcPr>
                    </a:tc>
                    <a:tc>
                      <a:txBody>
                        <a:bodyPr/>
                        <a:lstStyle/>
                        <a:p>
                          <a:endParaRPr lang="en-NO"/>
                        </a:p>
                      </a:txBody>
                      <a:tcPr horzOverflow="overflow">
                        <a:blipFill>
                          <a:blip r:embed="rId2"/>
                          <a:stretch>
                            <a:fillRect l="-213492" t="-102778" r="-200794" b="-694444"/>
                          </a:stretch>
                        </a:blipFill>
                      </a:tcPr>
                    </a:tc>
                    <a:tc>
                      <a:txBody>
                        <a:bodyPr/>
                        <a:lstStyle/>
                        <a:p>
                          <a:endParaRPr lang="en-NO"/>
                        </a:p>
                      </a:txBody>
                      <a:tcPr horzOverflow="overflow">
                        <a:blipFill>
                          <a:blip r:embed="rId2"/>
                          <a:stretch>
                            <a:fillRect l="-313492" t="-102778" r="-100794" b="-694444"/>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endParaRPr lang="en-NO"/>
                        </a:p>
                      </a:txBody>
                      <a:tcPr anchor="ctr" horzOverflow="overflow">
                        <a:blipFill>
                          <a:blip r:embed="rId2"/>
                          <a:stretch>
                            <a:fillRect l="-413492" t="-41011" r="-794" b="-40449"/>
                          </a:stretch>
                        </a:blip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697222" r="-291538" b="-100000"/>
                          </a:stretch>
                        </a:blipFill>
                      </a:tcPr>
                    </a:tc>
                    <a:tc>
                      <a:txBody>
                        <a:bodyPr/>
                        <a:lstStyle/>
                        <a:p>
                          <a:endParaRPr lang="en-NO"/>
                        </a:p>
                      </a:txBody>
                      <a:tcPr horzOverflow="overflow">
                        <a:blipFill>
                          <a:blip r:embed="rId2"/>
                          <a:stretch>
                            <a:fillRect l="-213492" t="-697222" r="-200794" b="-100000"/>
                          </a:stretch>
                        </a:blipFill>
                      </a:tcPr>
                    </a:tc>
                    <a:tc>
                      <a:txBody>
                        <a:bodyPr/>
                        <a:lstStyle/>
                        <a:p>
                          <a:endParaRPr lang="en-NO"/>
                        </a:p>
                      </a:txBody>
                      <a:tcPr horzOverflow="overflow">
                        <a:blipFill>
                          <a:blip r:embed="rId2"/>
                          <a:stretch>
                            <a:fillRect l="-313492" t="-697222" r="-100794" b="-100000"/>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Fallback>
      </mc:AlternateContent>
    </p:spTree>
    <p:extLst>
      <p:ext uri="{BB962C8B-B14F-4D97-AF65-F5344CB8AC3E}">
        <p14:creationId xmlns:p14="http://schemas.microsoft.com/office/powerpoint/2010/main" val="14856186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30580" y="4137660"/>
            <a:ext cx="7772400" cy="218313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buClr>
                <a:srgbClr val="009900"/>
              </a:buClr>
              <a:buSzPct val="150000"/>
            </a:pPr>
            <a:r>
              <a:rPr kumimoji="1" lang="en-US" altLang="nb-NO" sz="2000" dirty="0">
                <a:latin typeface="Eurostile" panose="020B0504020202050204" pitchFamily="34" charset="77"/>
              </a:rPr>
              <a:t>SSA/SST = 0.7585/0.8270 = 0.917</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91.7%</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differences</a:t>
            </a:r>
            <a:r>
              <a:rPr kumimoji="1" lang="en-US" altLang="nb-NO" sz="2000" dirty="0">
                <a:latin typeface="Eurostile" panose="020B0504020202050204" pitchFamily="34" charset="77"/>
                <a:cs typeface="Times New Roman" panose="02020603050405020304" pitchFamily="18" charset="0"/>
              </a:rPr>
              <a:t> among alternatives</a:t>
            </a:r>
          </a:p>
          <a:p>
            <a:pPr marL="0" indent="0">
              <a:buClr>
                <a:srgbClr val="009900"/>
              </a:buClr>
              <a:buSzPct val="150000"/>
            </a:pPr>
            <a:r>
              <a:rPr kumimoji="1" lang="en-US" altLang="nb-NO" sz="2000" dirty="0">
                <a:latin typeface="Eurostile" panose="020B0504020202050204" pitchFamily="34" charset="77"/>
                <a:cs typeface="Times New Roman" panose="02020603050405020304" pitchFamily="18" charset="0"/>
              </a:rPr>
              <a:t>SSE/SST = 0.0685/0.8270 = 0.083</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8.3%</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noise</a:t>
            </a:r>
            <a:r>
              <a:rPr kumimoji="1" lang="en-US" altLang="nb-NO" sz="2000" dirty="0">
                <a:latin typeface="Eurostile" panose="020B0504020202050204" pitchFamily="34" charset="77"/>
                <a:cs typeface="Times New Roman" panose="02020603050405020304" pitchFamily="18" charset="0"/>
              </a:rPr>
              <a:t> in measurements</a:t>
            </a:r>
          </a:p>
        </p:txBody>
      </p:sp>
    </p:spTree>
    <p:extLst>
      <p:ext uri="{BB962C8B-B14F-4D97-AF65-F5344CB8AC3E}">
        <p14:creationId xmlns:p14="http://schemas.microsoft.com/office/powerpoint/2010/main" val="41189291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53440" y="4377690"/>
            <a:ext cx="7772400" cy="129159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spcBef>
                <a:spcPct val="20000"/>
              </a:spcBef>
              <a:buClr>
                <a:srgbClr val="009900"/>
              </a:buClr>
              <a:buSzPct val="150000"/>
            </a:pPr>
            <a:r>
              <a:rPr kumimoji="1" lang="en-US" altLang="nb-NO" sz="2000" dirty="0">
                <a:latin typeface="Eurostile" panose="020B0504020202050204" pitchFamily="34" charset="77"/>
                <a:cs typeface="Times New Roman" panose="02020603050405020304" pitchFamily="18" charset="0"/>
              </a:rPr>
              <a:t>Computed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 &gt; tabulated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99.9% confidence</a:t>
            </a:r>
            <a:r>
              <a:rPr kumimoji="1" lang="en-US" altLang="nb-NO" sz="2000" dirty="0">
                <a:latin typeface="Eurostile" panose="020B0504020202050204" pitchFamily="34" charset="77"/>
                <a:cs typeface="Times New Roman" panose="02020603050405020304" pitchFamily="18" charset="0"/>
              </a:rPr>
              <a:t> that differences among alternatives are </a:t>
            </a:r>
            <a:r>
              <a:rPr kumimoji="1" lang="en-US" altLang="nb-NO" sz="2000" dirty="0">
                <a:solidFill>
                  <a:srgbClr val="FF0000"/>
                </a:solidFill>
                <a:latin typeface="Eurostile" panose="020B0504020202050204" pitchFamily="34" charset="77"/>
                <a:cs typeface="Times New Roman" panose="02020603050405020304" pitchFamily="18" charset="0"/>
              </a:rPr>
              <a:t>statistically significant</a:t>
            </a:r>
            <a:r>
              <a:rPr kumimoji="1" lang="en-US" altLang="nb-NO" sz="2000" dirty="0">
                <a:latin typeface="Eurostile" panose="020B0504020202050204" pitchFamily="34" charset="77"/>
                <a:cs typeface="Times New Roman" panose="02020603050405020304" pitchFamily="18" charset="0"/>
              </a:rPr>
              <a:t>.</a:t>
            </a:r>
          </a:p>
        </p:txBody>
      </p:sp>
    </p:spTree>
    <p:extLst>
      <p:ext uri="{BB962C8B-B14F-4D97-AF65-F5344CB8AC3E}">
        <p14:creationId xmlns:p14="http://schemas.microsoft.com/office/powerpoint/2010/main" val="3790203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67D30B93-4DEE-AA4C-9EE5-698D2C230A3E}"/>
              </a:ext>
            </a:extLst>
          </p:cNvPr>
          <p:cNvSpPr>
            <a:spLocks noGrp="1" noChangeArrowheads="1"/>
          </p:cNvSpPr>
          <p:nvPr>
            <p:ph type="title"/>
          </p:nvPr>
        </p:nvSpPr>
        <p:spPr/>
        <p:txBody>
          <a:bodyPr/>
          <a:lstStyle/>
          <a:p>
            <a:r>
              <a:rPr lang="en-US" altLang="nb-NO"/>
              <a:t>ANOVA Summary</a:t>
            </a:r>
          </a:p>
        </p:txBody>
      </p:sp>
      <p:sp>
        <p:nvSpPr>
          <p:cNvPr id="448515" name="Rectangle 3">
            <a:extLst>
              <a:ext uri="{FF2B5EF4-FFF2-40B4-BE49-F238E27FC236}">
                <a16:creationId xmlns:a16="http://schemas.microsoft.com/office/drawing/2014/main" id="{B2A30466-2A6C-E14D-992D-AF9B9831E74C}"/>
              </a:ext>
            </a:extLst>
          </p:cNvPr>
          <p:cNvSpPr>
            <a:spLocks noGrp="1" noChangeArrowheads="1"/>
          </p:cNvSpPr>
          <p:nvPr>
            <p:ph type="body" idx="1"/>
          </p:nvPr>
        </p:nvSpPr>
        <p:spPr/>
        <p:txBody>
          <a:bodyPr/>
          <a:lstStyle/>
          <a:p>
            <a:r>
              <a:rPr lang="en-US" altLang="nb-NO"/>
              <a:t>Useful for partitioning total variation into components</a:t>
            </a:r>
          </a:p>
          <a:p>
            <a:pPr lvl="1"/>
            <a:r>
              <a:rPr lang="en-US" altLang="nb-NO"/>
              <a:t>Experimental error</a:t>
            </a:r>
          </a:p>
          <a:p>
            <a:pPr lvl="1"/>
            <a:r>
              <a:rPr lang="en-US" altLang="nb-NO"/>
              <a:t>Variation among alternatives</a:t>
            </a:r>
          </a:p>
          <a:p>
            <a:r>
              <a:rPr lang="en-US" altLang="nb-NO"/>
              <a:t>Compare more than two alternatives</a:t>
            </a:r>
          </a:p>
          <a:p>
            <a:r>
              <a:rPr lang="en-US" altLang="nb-NO"/>
              <a:t>Note, does not tell you </a:t>
            </a:r>
            <a:r>
              <a:rPr lang="en-US" altLang="nb-NO" i="1"/>
              <a:t>where</a:t>
            </a:r>
            <a:r>
              <a:rPr lang="en-US" altLang="nb-NO"/>
              <a:t> differences may lie</a:t>
            </a:r>
          </a:p>
          <a:p>
            <a:pPr lvl="1"/>
            <a:r>
              <a:rPr lang="en-US" altLang="nb-NO"/>
              <a:t>Use confidence intervals for pairs</a:t>
            </a:r>
          </a:p>
          <a:p>
            <a:pPr lvl="1"/>
            <a:r>
              <a:rPr lang="en-US" altLang="nb-NO"/>
              <a:t>Or use contrasts</a:t>
            </a:r>
          </a:p>
        </p:txBody>
      </p:sp>
    </p:spTree>
    <p:extLst>
      <p:ext uri="{BB962C8B-B14F-4D97-AF65-F5344CB8AC3E}">
        <p14:creationId xmlns:p14="http://schemas.microsoft.com/office/powerpoint/2010/main" val="1977275707"/>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r="http://schemas.openxmlformats.org/officeDocument/2006/relationships" xmlns:p="http://schemas.openxmlformats.org/presentationml/2006/main" xmlns="" xmlns:ma14="http://schemas.microsoft.com/office/mac/drawingml/2011/main" val="1"/>
          </a:ext>
          <a:ext uri="{909E8E84-426E-40dd-AFC4-6F175D3DCCD1}">
            <a14:hiddenFill xmlns:r="http://schemas.openxmlformats.org/officeDocument/2006/relationships" xmlns:p="http://schemas.openxmlformats.org/presentationml/2006/main" xmlns:a14="http://schemas.microsoft.com/office/drawing/2010/main" xmlns="">
              <a:solidFill>
                <a:srgbClr val="FFFFFF"/>
              </a:solidFill>
            </a14:hiddenFill>
          </a:ext>
          <a:ext uri="{91240B29-F687-4f45-9708-019B960494DF}">
            <a14:hiddenLine xmlns:r="http://schemas.openxmlformats.org/officeDocument/2006/relationships" xmlns:p="http://schemas.openxmlformats.org/presentationml/2006/main" xmlns:a14="http://schemas.microsoft.com/office/drawing/2010/main" xmln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59336</TotalTime>
  <Words>3924</Words>
  <Application>Microsoft Macintosh PowerPoint</Application>
  <PresentationFormat>On-screen Show (4:3)</PresentationFormat>
  <Paragraphs>1081</Paragraphs>
  <Slides>55</Slides>
  <Notes>15</Notes>
  <HiddenSlides>1</HiddenSlides>
  <MMClips>5</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55</vt:i4>
      </vt:variant>
    </vt:vector>
  </HeadingPairs>
  <TitlesOfParts>
    <vt:vector size="72" baseType="lpstr">
      <vt:lpstr>Arial</vt:lpstr>
      <vt:lpstr>Cambria Math</vt:lpstr>
      <vt:lpstr>Chalkduster</vt:lpstr>
      <vt:lpstr>Comic Sans MS</vt:lpstr>
      <vt:lpstr>Eurostile</vt:lpstr>
      <vt:lpstr>Helvetica</vt:lpstr>
      <vt:lpstr>Lucida Grande</vt:lpstr>
      <vt:lpstr>System Font Regular</vt:lpstr>
      <vt:lpstr>Tahoma</vt:lpstr>
      <vt:lpstr>Times New Roman</vt:lpstr>
      <vt:lpstr>Verdana</vt:lpstr>
      <vt:lpstr>Verdana Bold</vt:lpstr>
      <vt:lpstr>Verdana Bold Italic</vt:lpstr>
      <vt:lpstr>Verdana Italic</vt:lpstr>
      <vt:lpstr>Wingdings</vt:lpstr>
      <vt:lpstr>Wingdings 2</vt:lpstr>
      <vt:lpstr>OS-intro</vt:lpstr>
      <vt:lpstr>IN5060 </vt:lpstr>
      <vt:lpstr>Does blur hide asynchrony?</vt:lpstr>
      <vt:lpstr>Perception of synchrony</vt:lpstr>
      <vt:lpstr>Stimuli</vt:lpstr>
      <vt:lpstr>Stimuli</vt:lpstr>
      <vt:lpstr>Procedure</vt:lpstr>
      <vt:lpstr>PowerPoint Presentation</vt:lpstr>
      <vt:lpstr>Chess content - 200 ms audio lead </vt:lpstr>
      <vt:lpstr>Chess content - 200 ms audio lag, blurred</vt:lpstr>
      <vt:lpstr>News - 300 ms audio lag, blurred</vt:lpstr>
      <vt:lpstr>Drums - 100 ms audio lag, blurred</vt:lpstr>
      <vt:lpstr>Drums - 150 ms audio lead, slightly blurred</vt:lpstr>
      <vt:lpstr>Design &amp; Analysis</vt:lpstr>
      <vt:lpstr>Mean perceived synchrony, averaged across blur levels</vt:lpstr>
      <vt:lpstr>Assessment of relevance</vt:lpstr>
      <vt:lpstr>Assessment of relevance</vt:lpstr>
      <vt:lpstr>PowerPoint Presentation</vt:lpstr>
      <vt:lpstr>PowerPoint Presentation</vt:lpstr>
      <vt:lpstr>ANOVA</vt:lpstr>
      <vt:lpstr>Analysis of Variance (ANOVA)</vt:lpstr>
      <vt:lpstr>Before-and-After Comparison</vt:lpstr>
      <vt:lpstr>Before-and-After Comparison</vt:lpstr>
      <vt:lpstr>Comparing more than two alternatives</vt:lpstr>
      <vt:lpstr>ANOVA – Analysis of Variance</vt:lpstr>
      <vt:lpstr>ANOVA – Analysis of Variance</vt:lpstr>
      <vt:lpstr>All Measurements for All Alternatives</vt:lpstr>
      <vt:lpstr>Overall Mean</vt:lpstr>
      <vt:lpstr>Column Means</vt:lpstr>
      <vt:lpstr>Effect = Deviation From Overall Mean</vt:lpstr>
      <vt:lpstr>Error = Deviation From Column Mean</vt:lpstr>
      <vt:lpstr>Effects and Errors</vt:lpstr>
      <vt:lpstr>Sum of Squares of Differences</vt:lpstr>
      <vt:lpstr>ANOVA</vt:lpstr>
      <vt:lpstr>Comparing SSE and SSA</vt:lpstr>
      <vt:lpstr>Comparing SSE and SSA</vt:lpstr>
      <vt:lpstr>Degrees of Freedom for Effects</vt:lpstr>
      <vt:lpstr>Degrees of Freedom for Errors</vt:lpstr>
      <vt:lpstr>Degrees of Freedom for Total</vt:lpstr>
      <vt:lpstr>Variances from Sum of Squares (Mean Square Value)</vt:lpstr>
      <vt:lpstr>Comparing Variances</vt:lpstr>
      <vt:lpstr>Comparing Variances: 𝛼</vt:lpstr>
      <vt:lpstr>Comparing Variances</vt:lpstr>
      <vt:lpstr>The F-distribution</vt:lpstr>
      <vt:lpstr>The F-distribution</vt:lpstr>
      <vt:lpstr>The F-distribution</vt:lpstr>
      <vt:lpstr>The F-distribution</vt:lpstr>
      <vt:lpstr>ANOVA Summary</vt:lpstr>
      <vt:lpstr>ANOVA Example</vt:lpstr>
      <vt:lpstr>ANOVA Example</vt:lpstr>
      <vt:lpstr>ANOVA Example</vt:lpstr>
      <vt:lpstr>ANOVA Example</vt:lpstr>
      <vt:lpstr>ANOVA Example</vt:lpstr>
      <vt:lpstr>ANOVA Example</vt:lpstr>
      <vt:lpstr>ANOVA Example</vt:lpstr>
      <vt:lpstr>ANOVA Summary</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2494</cp:revision>
  <cp:lastPrinted>2019-10-15T06:13:58Z</cp:lastPrinted>
  <dcterms:created xsi:type="dcterms:W3CDTF">2010-09-03T09:30:25Z</dcterms:created>
  <dcterms:modified xsi:type="dcterms:W3CDTF">2020-11-10T12:38:04Z</dcterms:modified>
</cp:coreProperties>
</file>