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871" r:id="rId1"/>
  </p:sldMasterIdLst>
  <p:notesMasterIdLst>
    <p:notesMasterId r:id="rId39"/>
  </p:notesMasterIdLst>
  <p:handoutMasterIdLst>
    <p:handoutMasterId r:id="rId40"/>
  </p:handoutMasterIdLst>
  <p:sldIdLst>
    <p:sldId id="663" r:id="rId2"/>
    <p:sldId id="664" r:id="rId3"/>
    <p:sldId id="673" r:id="rId4"/>
    <p:sldId id="693" r:id="rId5"/>
    <p:sldId id="694" r:id="rId6"/>
    <p:sldId id="698" r:id="rId7"/>
    <p:sldId id="692" r:id="rId8"/>
    <p:sldId id="699" r:id="rId9"/>
    <p:sldId id="665" r:id="rId10"/>
    <p:sldId id="667" r:id="rId11"/>
    <p:sldId id="666" r:id="rId12"/>
    <p:sldId id="669" r:id="rId13"/>
    <p:sldId id="678" r:id="rId14"/>
    <p:sldId id="685" r:id="rId15"/>
    <p:sldId id="672" r:id="rId16"/>
    <p:sldId id="670" r:id="rId17"/>
    <p:sldId id="690" r:id="rId18"/>
    <p:sldId id="695" r:id="rId19"/>
    <p:sldId id="671" r:id="rId20"/>
    <p:sldId id="686" r:id="rId21"/>
    <p:sldId id="700" r:id="rId22"/>
    <p:sldId id="675" r:id="rId23"/>
    <p:sldId id="668" r:id="rId24"/>
    <p:sldId id="684" r:id="rId25"/>
    <p:sldId id="683" r:id="rId26"/>
    <p:sldId id="696" r:id="rId27"/>
    <p:sldId id="682" r:id="rId28"/>
    <p:sldId id="691" r:id="rId29"/>
    <p:sldId id="689" r:id="rId30"/>
    <p:sldId id="688" r:id="rId31"/>
    <p:sldId id="687" r:id="rId32"/>
    <p:sldId id="697" r:id="rId33"/>
    <p:sldId id="677" r:id="rId34"/>
    <p:sldId id="680" r:id="rId35"/>
    <p:sldId id="679" r:id="rId36"/>
    <p:sldId id="676" r:id="rId37"/>
    <p:sldId id="674" r:id="rId38"/>
  </p:sldIdLst>
  <p:sldSz cx="9144000" cy="6858000" type="screen4x3"/>
  <p:notesSz cx="7010400" cy="92360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31"/>
    <p:restoredTop sz="88571"/>
  </p:normalViewPr>
  <p:slideViewPr>
    <p:cSldViewPr>
      <p:cViewPr varScale="1">
        <p:scale>
          <a:sx n="108" d="100"/>
          <a:sy n="108" d="100"/>
        </p:scale>
        <p:origin x="2056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88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72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F96F6A55-3879-C44E-AAFA-F250F9D0720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19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830" tIns="46415" rIns="92830" bIns="46415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CS308 Data Structures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3DB0E872-8B59-214A-815D-080BB09535E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19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830" tIns="46415" rIns="92830" bIns="46415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56102754-30CA-AE4C-BE0F-5F766C31E62B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74113"/>
            <a:ext cx="3038475" cy="46196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830" tIns="46415" rIns="92830" bIns="46415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Image Processing Fundamentals</a:t>
            </a:r>
          </a:p>
        </p:txBody>
      </p:sp>
      <p:sp>
        <p:nvSpPr>
          <p:cNvPr id="15365" name="Rectangle 5">
            <a:extLst>
              <a:ext uri="{FF2B5EF4-FFF2-40B4-BE49-F238E27FC236}">
                <a16:creationId xmlns:a16="http://schemas.microsoft.com/office/drawing/2014/main" id="{B70695E4-F742-FE44-A047-D3A8F25B0891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774113"/>
            <a:ext cx="3038475" cy="46196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830" tIns="46415" rIns="92830" bIns="46415" numCol="1" anchor="b" anchorCtr="0" compatLnSpc="1">
            <a:prstTxWarp prst="textNoShape">
              <a:avLst/>
            </a:prstTxWarp>
          </a:bodyPr>
          <a:lstStyle>
            <a:lvl1pPr algn="r">
              <a:defRPr kumimoji="0" sz="1200"/>
            </a:lvl1pPr>
          </a:lstStyle>
          <a:p>
            <a:fld id="{6E36011A-4AFE-2240-9313-1C80F526F1EE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43E8E51D-42A0-BC47-B551-3E6789F1EEE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19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830" tIns="46415" rIns="92830" bIns="46415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F9F3F14D-1071-0646-B9BC-0464D15A8F6E}"/>
              </a:ext>
            </a:extLst>
          </p:cNvPr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95388" y="692150"/>
            <a:ext cx="4619625" cy="3463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01E7700C-7B12-FD4D-AD0D-553A13BD7DC6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387850"/>
            <a:ext cx="5140325" cy="41560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830" tIns="46415" rIns="92830" bIns="464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4035350E-7894-A340-963B-A23F5507654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19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830" tIns="46415" rIns="92830" bIns="46415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95A37FE5-C7D6-C746-847B-B8600B29849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4113"/>
            <a:ext cx="3038475" cy="46196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830" tIns="46415" rIns="92830" bIns="46415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407631DC-B12A-EE41-8FC0-5B14572BA1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774113"/>
            <a:ext cx="3038475" cy="46196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830" tIns="46415" rIns="92830" bIns="46415" numCol="1" anchor="b" anchorCtr="0" compatLnSpc="1">
            <a:prstTxWarp prst="textNoShape">
              <a:avLst/>
            </a:prstTxWarp>
          </a:bodyPr>
          <a:lstStyle>
            <a:lvl1pPr algn="r">
              <a:defRPr kumimoji="0" sz="1200"/>
            </a:lvl1pPr>
          </a:lstStyle>
          <a:p>
            <a:fld id="{8F731550-E514-BB48-BFDB-81B7D59AF646}" type="slidenum">
              <a:rPr lang="en-US" altLang="nb-NO"/>
              <a:pPr/>
              <a:t>‹#›</a:t>
            </a:fld>
            <a:endParaRPr lang="en-US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1031">
            <a:extLst>
              <a:ext uri="{FF2B5EF4-FFF2-40B4-BE49-F238E27FC236}">
                <a16:creationId xmlns:a16="http://schemas.microsoft.com/office/drawing/2014/main" id="{7BCAB6FA-E9B0-A248-84A2-20A18C9680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5038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35038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35038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35038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35038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5010AE84-7D0A-6A4C-9F76-F970B29AF93F}" type="slidenum">
              <a:rPr kumimoji="0" lang="en-US" altLang="nb-NO" sz="1200">
                <a:latin typeface="Arial" panose="020B0604020202020204" pitchFamily="34" charset="0"/>
              </a:rPr>
              <a:pPr eaLnBrk="1" hangingPunct="1"/>
              <a:t>1</a:t>
            </a:fld>
            <a:endParaRPr kumimoji="0" lang="en-US" altLang="nb-NO" sz="1200">
              <a:latin typeface="Arial" panose="020B0604020202020204" pitchFamily="34" charset="0"/>
            </a:endParaRPr>
          </a:p>
        </p:txBody>
      </p:sp>
      <p:sp>
        <p:nvSpPr>
          <p:cNvPr id="51202" name="Rectangle 2">
            <a:extLst>
              <a:ext uri="{FF2B5EF4-FFF2-40B4-BE49-F238E27FC236}">
                <a16:creationId xmlns:a16="http://schemas.microsoft.com/office/drawing/2014/main" id="{20B10538-2722-934A-9DE4-1B161D8D40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D37B63CE-702C-AC4B-9E08-4703016888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en-GB" altLang="nb-NO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463475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4674948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does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i7 </a:t>
            </a:r>
            <a:r>
              <a:rPr lang="nb-NO" dirty="0" err="1"/>
              <a:t>use</a:t>
            </a:r>
            <a:r>
              <a:rPr lang="nb-NO" dirty="0"/>
              <a:t> general or SIMD registers for float </a:t>
            </a:r>
            <a:r>
              <a:rPr lang="nb-NO" dirty="0" err="1"/>
              <a:t>ops</a:t>
            </a:r>
            <a:r>
              <a:rPr lang="nb-NO" dirty="0"/>
              <a:t>?</a:t>
            </a:r>
          </a:p>
          <a:p>
            <a:r>
              <a:rPr lang="nb-NO" dirty="0"/>
              <a:t>CUDA CC 8.X Ampere -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4232942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does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i7 </a:t>
            </a:r>
            <a:r>
              <a:rPr lang="nb-NO" dirty="0" err="1"/>
              <a:t>use</a:t>
            </a:r>
            <a:r>
              <a:rPr lang="nb-NO" dirty="0"/>
              <a:t> general or SIMD registers for float </a:t>
            </a:r>
            <a:r>
              <a:rPr lang="nb-NO" dirty="0" err="1"/>
              <a:t>ops</a:t>
            </a:r>
            <a:r>
              <a:rPr lang="nb-NO" dirty="0"/>
              <a:t>?</a:t>
            </a:r>
          </a:p>
          <a:p>
            <a:r>
              <a:rPr lang="nb-NO" dirty="0"/>
              <a:t>CUDA CC 8.X Ampere -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4103426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does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i7 </a:t>
            </a:r>
            <a:r>
              <a:rPr lang="nb-NO" dirty="0" err="1"/>
              <a:t>use</a:t>
            </a:r>
            <a:r>
              <a:rPr lang="nb-NO" dirty="0"/>
              <a:t> general or SIMD registers for float </a:t>
            </a:r>
            <a:r>
              <a:rPr lang="nb-NO" dirty="0" err="1"/>
              <a:t>ops</a:t>
            </a:r>
            <a:r>
              <a:rPr lang="nb-NO" dirty="0"/>
              <a:t>?</a:t>
            </a:r>
          </a:p>
          <a:p>
            <a:r>
              <a:rPr lang="nb-NO" dirty="0"/>
              <a:t>CUDA CC 8.X Ampere -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049955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0125106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POWER8: </a:t>
            </a:r>
            <a:r>
              <a:rPr lang="nb-NO" dirty="0" err="1"/>
              <a:t>low-level</a:t>
            </a:r>
            <a:r>
              <a:rPr lang="nb-NO" dirty="0"/>
              <a:t> NUMA design (</a:t>
            </a:r>
            <a:r>
              <a:rPr lang="nb-NO" dirty="0" err="1"/>
              <a:t>bought</a:t>
            </a:r>
            <a:r>
              <a:rPr lang="nb-NO" dirty="0"/>
              <a:t> </a:t>
            </a:r>
            <a:r>
              <a:rPr lang="nb-NO" dirty="0" err="1"/>
              <a:t>Sequent</a:t>
            </a:r>
            <a:r>
              <a:rPr lang="nb-NO" dirty="0"/>
              <a:t>?) </a:t>
            </a:r>
            <a:r>
              <a:rPr lang="nb-NO" dirty="0" err="1"/>
              <a:t>brings</a:t>
            </a:r>
            <a:r>
              <a:rPr lang="nb-NO" dirty="0"/>
              <a:t> RAM </a:t>
            </a:r>
            <a:r>
              <a:rPr lang="nb-NO" dirty="0" err="1"/>
              <a:t>assignment</a:t>
            </a:r>
            <a:r>
              <a:rPr lang="nb-NO" dirty="0"/>
              <a:t> </a:t>
            </a:r>
            <a:r>
              <a:rPr lang="nb-NO" dirty="0" err="1"/>
              <a:t>logic</a:t>
            </a:r>
            <a:endParaRPr lang="nb-NO" dirty="0"/>
          </a:p>
          <a:p>
            <a:r>
              <a:rPr lang="nb-NO" dirty="0"/>
              <a:t>Intel: QPI crossbar </a:t>
            </a:r>
            <a:r>
              <a:rPr lang="nb-NO" dirty="0" err="1"/>
              <a:t>switch</a:t>
            </a:r>
            <a:r>
              <a:rPr lang="nb-NO" dirty="0"/>
              <a:t>, </a:t>
            </a:r>
            <a:r>
              <a:rPr lang="nb-NO" dirty="0" err="1"/>
              <a:t>but</a:t>
            </a:r>
            <a:r>
              <a:rPr lang="nb-NO" dirty="0"/>
              <a:t> </a:t>
            </a:r>
            <a:r>
              <a:rPr lang="nb-NO" dirty="0" err="1"/>
              <a:t>no</a:t>
            </a:r>
            <a:r>
              <a:rPr lang="nb-NO" dirty="0"/>
              <a:t> RAM </a:t>
            </a:r>
            <a:r>
              <a:rPr lang="nb-NO" dirty="0" err="1"/>
              <a:t>reassignment</a:t>
            </a:r>
            <a:r>
              <a:rPr lang="nb-NO" dirty="0"/>
              <a:t> </a:t>
            </a:r>
            <a:r>
              <a:rPr lang="nb-NO" dirty="0" err="1"/>
              <a:t>logic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0302246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POWER8: </a:t>
            </a:r>
            <a:r>
              <a:rPr lang="nb-NO" dirty="0" err="1"/>
              <a:t>low-level</a:t>
            </a:r>
            <a:r>
              <a:rPr lang="nb-NO" dirty="0"/>
              <a:t> NUMA design (</a:t>
            </a:r>
            <a:r>
              <a:rPr lang="nb-NO" dirty="0" err="1"/>
              <a:t>bought</a:t>
            </a:r>
            <a:r>
              <a:rPr lang="nb-NO" dirty="0"/>
              <a:t> </a:t>
            </a:r>
            <a:r>
              <a:rPr lang="nb-NO" dirty="0" err="1"/>
              <a:t>Sequent</a:t>
            </a:r>
            <a:r>
              <a:rPr lang="nb-NO" dirty="0"/>
              <a:t>?) </a:t>
            </a:r>
            <a:r>
              <a:rPr lang="nb-NO" dirty="0" err="1"/>
              <a:t>brings</a:t>
            </a:r>
            <a:r>
              <a:rPr lang="nb-NO" dirty="0"/>
              <a:t> RAM </a:t>
            </a:r>
            <a:r>
              <a:rPr lang="nb-NO" dirty="0" err="1"/>
              <a:t>assignment</a:t>
            </a:r>
            <a:r>
              <a:rPr lang="nb-NO" dirty="0"/>
              <a:t> </a:t>
            </a:r>
            <a:r>
              <a:rPr lang="nb-NO" dirty="0" err="1"/>
              <a:t>logic</a:t>
            </a:r>
            <a:endParaRPr lang="nb-NO" dirty="0"/>
          </a:p>
          <a:p>
            <a:r>
              <a:rPr lang="nb-NO" dirty="0"/>
              <a:t>Intel: QPI crossbar </a:t>
            </a:r>
            <a:r>
              <a:rPr lang="nb-NO" dirty="0" err="1"/>
              <a:t>switch</a:t>
            </a:r>
            <a:r>
              <a:rPr lang="nb-NO" dirty="0"/>
              <a:t>, </a:t>
            </a:r>
            <a:r>
              <a:rPr lang="nb-NO" dirty="0" err="1"/>
              <a:t>but</a:t>
            </a:r>
            <a:r>
              <a:rPr lang="nb-NO" dirty="0"/>
              <a:t> </a:t>
            </a:r>
            <a:r>
              <a:rPr lang="nb-NO" dirty="0" err="1"/>
              <a:t>no</a:t>
            </a:r>
            <a:r>
              <a:rPr lang="nb-NO" dirty="0"/>
              <a:t> RAM </a:t>
            </a:r>
            <a:r>
              <a:rPr lang="nb-NO" dirty="0" err="1"/>
              <a:t>reassignment</a:t>
            </a:r>
            <a:r>
              <a:rPr lang="nb-NO" dirty="0"/>
              <a:t> </a:t>
            </a:r>
            <a:r>
              <a:rPr lang="nb-NO" dirty="0" err="1"/>
              <a:t>logic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7829152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MESIF – </a:t>
            </a:r>
            <a:r>
              <a:rPr lang="nb-NO" dirty="0" err="1"/>
              <a:t>modified</a:t>
            </a:r>
            <a:r>
              <a:rPr lang="nb-NO" dirty="0"/>
              <a:t> </a:t>
            </a:r>
            <a:r>
              <a:rPr lang="nb-NO" dirty="0" err="1"/>
              <a:t>exclusive</a:t>
            </a:r>
            <a:r>
              <a:rPr lang="nb-NO" dirty="0"/>
              <a:t> </a:t>
            </a:r>
            <a:r>
              <a:rPr lang="nb-NO" dirty="0" err="1"/>
              <a:t>shared</a:t>
            </a:r>
            <a:r>
              <a:rPr lang="nb-NO" dirty="0"/>
              <a:t> invalid forward – </a:t>
            </a:r>
            <a:r>
              <a:rPr lang="nb-NO" dirty="0" err="1"/>
              <a:t>only</a:t>
            </a:r>
            <a:r>
              <a:rPr lang="nb-NO" dirty="0"/>
              <a:t> S and F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unsafe</a:t>
            </a:r>
            <a:r>
              <a:rPr lang="nb-NO" dirty="0"/>
              <a:t>, at most </a:t>
            </a:r>
            <a:r>
              <a:rPr lang="nb-NO" dirty="0" err="1"/>
              <a:t>one</a:t>
            </a:r>
            <a:r>
              <a:rPr lang="nb-NO" dirty="0"/>
              <a:t> </a:t>
            </a:r>
            <a:r>
              <a:rPr lang="nb-NO" dirty="0" err="1"/>
              <a:t>cache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be in F </a:t>
            </a:r>
            <a:r>
              <a:rPr lang="nb-NO" dirty="0" err="1"/>
              <a:t>state</a:t>
            </a:r>
            <a:r>
              <a:rPr lang="nb-NO" dirty="0"/>
              <a:t> for a </a:t>
            </a:r>
            <a:r>
              <a:rPr lang="nb-NO" dirty="0" err="1"/>
              <a:t>cacheline</a:t>
            </a:r>
            <a:r>
              <a:rPr lang="nb-NO" dirty="0"/>
              <a:t>, it is </a:t>
            </a:r>
            <a:r>
              <a:rPr lang="nb-NO" dirty="0" err="1"/>
              <a:t>then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designated</a:t>
            </a:r>
            <a:r>
              <a:rPr lang="nb-NO" dirty="0"/>
              <a:t> responder for </a:t>
            </a:r>
            <a:r>
              <a:rPr lang="nb-NO" dirty="0" err="1"/>
              <a:t>incoming</a:t>
            </a:r>
            <a:r>
              <a:rPr lang="nb-NO" dirty="0"/>
              <a:t> S </a:t>
            </a:r>
            <a:r>
              <a:rPr lang="nb-NO" dirty="0" err="1"/>
              <a:t>requests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10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7187080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11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045252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12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5991586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13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389684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14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8249106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15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644802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16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379920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17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8116462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18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0166849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19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6718696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20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768418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21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2305484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22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814478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23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0814704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24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49027705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NVMe</a:t>
            </a:r>
            <a:r>
              <a:rPr lang="nb-NO" dirty="0"/>
              <a:t>: non-volatile </a:t>
            </a:r>
            <a:r>
              <a:rPr lang="nb-NO" dirty="0" err="1"/>
              <a:t>memory</a:t>
            </a:r>
            <a:r>
              <a:rPr lang="nb-NO" dirty="0"/>
              <a:t> </a:t>
            </a:r>
            <a:r>
              <a:rPr lang="nb-NO" dirty="0" err="1"/>
              <a:t>express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25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6618521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</a:t>
            </a:r>
            <a:r>
              <a:rPr lang="en-GB" dirty="0" err="1"/>
              <a:t>software.intel.com</a:t>
            </a:r>
            <a:r>
              <a:rPr lang="en-GB" dirty="0"/>
              <a:t>/content/www/us/</a:t>
            </a:r>
            <a:r>
              <a:rPr lang="en-GB" dirty="0" err="1"/>
              <a:t>en</a:t>
            </a:r>
            <a:r>
              <a:rPr lang="en-GB" dirty="0"/>
              <a:t>/develop/topics/persistent-</a:t>
            </a:r>
            <a:r>
              <a:rPr lang="en-GB" dirty="0" err="1"/>
              <a:t>memory.html</a:t>
            </a:r>
            <a:endParaRPr lang="en-GB" dirty="0"/>
          </a:p>
          <a:p>
            <a:r>
              <a:rPr lang="en-GB" dirty="0"/>
              <a:t>PMDK: https://</a:t>
            </a:r>
            <a:r>
              <a:rPr lang="en-GB" dirty="0" err="1"/>
              <a:t>pmem.io</a:t>
            </a:r>
            <a:r>
              <a:rPr lang="en-GB" dirty="0"/>
              <a:t>/</a:t>
            </a:r>
            <a:r>
              <a:rPr lang="en-GB" dirty="0" err="1"/>
              <a:t>pmdk</a:t>
            </a:r>
            <a:r>
              <a:rPr lang="en-GB" dirty="0"/>
              <a:t>/?</a:t>
            </a:r>
            <a:r>
              <a:rPr lang="en-GB" dirty="0" err="1"/>
              <a:t>utm_source</a:t>
            </a:r>
            <a:r>
              <a:rPr lang="en-GB" dirty="0"/>
              <a:t>=</a:t>
            </a:r>
            <a:r>
              <a:rPr lang="en-GB" dirty="0" err="1"/>
              <a:t>ISTV&amp;utm_medium</a:t>
            </a:r>
            <a:r>
              <a:rPr lang="en-GB" dirty="0"/>
              <a:t>=</a:t>
            </a:r>
            <a:r>
              <a:rPr lang="en-GB" dirty="0" err="1"/>
              <a:t>Video&amp;utm_campaign</a:t>
            </a:r>
            <a:r>
              <a:rPr lang="en-GB" dirty="0"/>
              <a:t>=ISTV2019_ISTV1926</a:t>
            </a:r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26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26373295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27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43629979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28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69003595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29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9421794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30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10724243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31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41760257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33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31760194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34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01647975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35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6236948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36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20876751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37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60187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>
            <a:extLst>
              <a:ext uri="{FF2B5EF4-FFF2-40B4-BE49-F238E27FC236}">
                <a16:creationId xmlns:a16="http://schemas.microsoft.com/office/drawing/2014/main" id="{FD0553B6-B11E-BE43-A837-61EBA34A1D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nb-NO" altLang="nb-NO" sz="180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C8F7825-4533-DE45-BB0B-636D38B2B3AA}"/>
              </a:ext>
            </a:extLst>
          </p:cNvPr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nb-NO" altLang="nb-N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745E4B4-70B9-8143-9A1B-D79DE2419756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nb-NO" altLang="nb-NO" sz="1800"/>
          </a:p>
        </p:txBody>
      </p:sp>
      <p:sp>
        <p:nvSpPr>
          <p:cNvPr id="1155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1155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-96" charset="2"/>
              <a:buNone/>
              <a:defRPr/>
            </a:lvl1pPr>
          </a:lstStyle>
          <a:p>
            <a:r>
              <a:rPr lang="nb-NO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568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80248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92733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6714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9651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tel, tekst og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Plassholder for diagram 3"/>
          <p:cNvSpPr>
            <a:spLocks noGrp="1"/>
          </p:cNvSpPr>
          <p:nvPr>
            <p:ph type="chart" sz="half" idx="2"/>
          </p:nvPr>
        </p:nvSpPr>
        <p:spPr>
          <a:xfrm>
            <a:off x="4648200" y="866775"/>
            <a:ext cx="4495800" cy="5648325"/>
          </a:xfrm>
        </p:spPr>
        <p:txBody>
          <a:bodyPr/>
          <a:lstStyle/>
          <a:p>
            <a:pPr lvl="0"/>
            <a:r>
              <a:rPr lang="nb-NO" noProof="0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1953084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093A587D-7CC3-6C42-9F88-CD1DCEE947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131763"/>
            <a:ext cx="928688" cy="598487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nb-NO" altLang="nb-NO" sz="1800"/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7CA1BF41-02FF-1E41-BE49-2A7EEE895E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title style</a:t>
            </a:r>
            <a:endParaRPr lang="en-US" altLang="nb-NO"/>
          </a:p>
        </p:txBody>
      </p:sp>
      <p:sp>
        <p:nvSpPr>
          <p:cNvPr id="41988" name="Rectangle 4">
            <a:extLst>
              <a:ext uri="{FF2B5EF4-FFF2-40B4-BE49-F238E27FC236}">
                <a16:creationId xmlns:a16="http://schemas.microsoft.com/office/drawing/2014/main" id="{E055CB09-FFB9-BB47-9DA0-0B3B90D4AC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866775"/>
            <a:ext cx="9144000" cy="564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text styles</a:t>
            </a:r>
          </a:p>
          <a:p>
            <a:pPr lvl="1"/>
            <a:r>
              <a:rPr lang="nb-NO" altLang="nb-NO"/>
              <a:t>Second level</a:t>
            </a:r>
          </a:p>
          <a:p>
            <a:pPr lvl="2"/>
            <a:r>
              <a:rPr lang="nb-NO" altLang="nb-NO"/>
              <a:t>Third level</a:t>
            </a:r>
          </a:p>
          <a:p>
            <a:pPr lvl="3"/>
            <a:r>
              <a:rPr lang="nb-NO" altLang="nb-NO"/>
              <a:t>Fourth level</a:t>
            </a:r>
          </a:p>
          <a:p>
            <a:pPr lvl="4"/>
            <a:r>
              <a:rPr lang="nb-NO" altLang="nb-NO"/>
              <a:t>Fifth level</a:t>
            </a:r>
            <a:endParaRPr lang="en-US" altLang="nb-NO"/>
          </a:p>
        </p:txBody>
      </p:sp>
      <p:sp>
        <p:nvSpPr>
          <p:cNvPr id="1154053" name="Text Box 5">
            <a:extLst>
              <a:ext uri="{FF2B5EF4-FFF2-40B4-BE49-F238E27FC236}">
                <a16:creationId xmlns:a16="http://schemas.microsoft.com/office/drawing/2014/main" id="{012F853C-9EEF-2E46-AA61-EC3D4267D1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5613" y="6654800"/>
            <a:ext cx="5113337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sz="900" dirty="0">
                <a:latin typeface="Arial" charset="0"/>
              </a:rPr>
              <a:t>IN5050</a:t>
            </a:r>
          </a:p>
        </p:txBody>
      </p:sp>
      <p:sp>
        <p:nvSpPr>
          <p:cNvPr id="41990" name="Rectangle 6">
            <a:extLst>
              <a:ext uri="{FF2B5EF4-FFF2-40B4-BE49-F238E27FC236}">
                <a16:creationId xmlns:a16="http://schemas.microsoft.com/office/drawing/2014/main" id="{B22B5662-0C88-EE44-9FA5-B07F6FFC3488}"/>
              </a:ext>
            </a:extLst>
          </p:cNvPr>
          <p:cNvSpPr>
            <a:spLocks noChangeArrowheads="1"/>
          </p:cNvSpPr>
          <p:nvPr/>
        </p:nvSpPr>
        <p:spPr bwMode="gray">
          <a:xfrm>
            <a:off x="9525" y="638175"/>
            <a:ext cx="9123363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nb-NO" altLang="nb-NO"/>
          </a:p>
        </p:txBody>
      </p:sp>
      <p:pic>
        <p:nvPicPr>
          <p:cNvPr id="41991" name="Picture 7">
            <a:extLst>
              <a:ext uri="{FF2B5EF4-FFF2-40B4-BE49-F238E27FC236}">
                <a16:creationId xmlns:a16="http://schemas.microsoft.com/office/drawing/2014/main" id="{D3741E14-3DDD-7947-8C6D-2014FBF9CD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2163" y="6665913"/>
            <a:ext cx="1966912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41992" name="Rectangle 8">
            <a:extLst>
              <a:ext uri="{FF2B5EF4-FFF2-40B4-BE49-F238E27FC236}">
                <a16:creationId xmlns:a16="http://schemas.microsoft.com/office/drawing/2014/main" id="{5776C689-D149-DE45-BA1E-7D6E68A44301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-165894" y="378619"/>
            <a:ext cx="731838" cy="635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rgbClr val="80808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nb-NO" altLang="nb-NO" sz="1800"/>
          </a:p>
        </p:txBody>
      </p:sp>
      <p:pic>
        <p:nvPicPr>
          <p:cNvPr id="41993" name="Picture 9" descr="Picture2">
            <a:extLst>
              <a:ext uri="{FF2B5EF4-FFF2-40B4-BE49-F238E27FC236}">
                <a16:creationId xmlns:a16="http://schemas.microsoft.com/office/drawing/2014/main" id="{27CEA663-6A1D-6844-AA03-1691AFCC69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537"/>
          <a:stretch>
            <a:fillRect/>
          </a:stretch>
        </p:blipFill>
        <p:spPr bwMode="auto">
          <a:xfrm>
            <a:off x="15875" y="6572250"/>
            <a:ext cx="29527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4" name="Rectangle 10">
            <a:extLst>
              <a:ext uri="{FF2B5EF4-FFF2-40B4-BE49-F238E27FC236}">
                <a16:creationId xmlns:a16="http://schemas.microsoft.com/office/drawing/2014/main" id="{7F76BBA4-C26F-FB48-A677-0D56D88E8644}"/>
              </a:ext>
            </a:extLst>
          </p:cNvPr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nb-NO" altLang="nb-NO"/>
          </a:p>
        </p:txBody>
      </p:sp>
      <p:sp>
        <p:nvSpPr>
          <p:cNvPr id="1035" name="Text Box 11">
            <a:extLst>
              <a:ext uri="{FF2B5EF4-FFF2-40B4-BE49-F238E27FC236}">
                <a16:creationId xmlns:a16="http://schemas.microsoft.com/office/drawing/2014/main" id="{4F4E848B-8E48-AE42-9367-808D1ADC2E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5200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2"/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2"/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2"/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2"/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1000" b="1"/>
              <a:t>University of Oslo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888" r:id="rId2"/>
    <p:sldLayoutId id="2147483890" r:id="rId3"/>
    <p:sldLayoutId id="2147483892" r:id="rId4"/>
    <p:sldLayoutId id="2147483893" r:id="rId5"/>
    <p:sldLayoutId id="2147483898" r:id="rId6"/>
  </p:sldLayoutIdLst>
  <p:txStyles>
    <p:titleStyle>
      <a:lvl1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2pPr>
      <a:lvl3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3pPr>
      <a:lvl4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4pPr>
      <a:lvl5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5pPr>
      <a:lvl6pPr marL="4572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6pPr>
      <a:lvl7pPr marL="9144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7pPr>
      <a:lvl8pPr marL="13716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8pPr>
      <a:lvl9pPr marL="18288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FF6600"/>
        </a:buClr>
        <a:buFont typeface="Tahoma" panose="020B0604030504040204" pitchFamily="34" charset="0"/>
        <a:buChar char="−"/>
        <a:defRPr sz="24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FF6600"/>
        </a:buClr>
        <a:buFont typeface="Wingdings" pitchFamily="2" charset="2"/>
        <a:buChar char="§"/>
        <a:defRPr sz="19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Hierarchical_storage_management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s.umass.edu/ece/wolf/courses/ECE697J/docs/IXP1200%20HW%20Ref%20Manual.pdf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3E59C011-25DE-E645-A7EA-E5B95B8247E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br>
              <a:rPr lang="en-US" altLang="nb-NO" sz="1200" b="1" noProof="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anose="020B0600070205080204" pitchFamily="34" charset="-128"/>
              </a:rPr>
            </a:br>
            <a:r>
              <a:rPr lang="en-US" altLang="nb-NO" sz="4800" b="1" noProof="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anose="020B0600070205080204" pitchFamily="34" charset="-128"/>
              </a:rPr>
              <a:t> Memory Hierarchies</a:t>
            </a:r>
          </a:p>
        </p:txBody>
      </p:sp>
      <p:sp>
        <p:nvSpPr>
          <p:cNvPr id="5122" name="Rectangle 3">
            <a:extLst>
              <a:ext uri="{FF2B5EF4-FFF2-40B4-BE49-F238E27FC236}">
                <a16:creationId xmlns:a16="http://schemas.microsoft.com/office/drawing/2014/main" id="{207DDA83-B96C-F249-86E7-6C7F02726FB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en-US" altLang="nb-NO" sz="1400" noProof="0" dirty="0">
              <a:ea typeface="ＭＳ Ｐゴシック" panose="020B0600070205080204" pitchFamily="34" charset="-128"/>
            </a:endParaRPr>
          </a:p>
          <a:p>
            <a:pPr>
              <a:buFont typeface="Wingdings" pitchFamily="2" charset="2"/>
              <a:buNone/>
            </a:pPr>
            <a:r>
              <a:rPr lang="en-US" altLang="nb-NO" noProof="0" dirty="0">
                <a:ea typeface="ＭＳ Ｐゴシック" panose="020B0600070205080204" pitchFamily="34" charset="-128"/>
              </a:rPr>
              <a:t>Carsten </a:t>
            </a:r>
            <a:r>
              <a:rPr lang="en-US" altLang="nb-NO" noProof="0" dirty="0" err="1">
                <a:ea typeface="ＭＳ Ｐゴシック" panose="020B0600070205080204" pitchFamily="34" charset="-128"/>
              </a:rPr>
              <a:t>Griwodz</a:t>
            </a:r>
            <a:endParaRPr lang="en-US" altLang="nb-NO" noProof="0" dirty="0">
              <a:ea typeface="ＭＳ Ｐゴシック" panose="020B0600070205080204" pitchFamily="34" charset="-128"/>
            </a:endParaRPr>
          </a:p>
          <a:p>
            <a:pPr>
              <a:buFont typeface="Wingdings" pitchFamily="2" charset="2"/>
              <a:buNone/>
            </a:pPr>
            <a:fld id="{393AC3AD-A333-6D4E-8713-CA90116AEAC3}" type="datetime4">
              <a:rPr lang="en-US" altLang="nb-NO" sz="2400" noProof="0" smtClean="0">
                <a:ea typeface="ＭＳ Ｐゴシック" panose="020B0600070205080204" pitchFamily="34" charset="-128"/>
              </a:rPr>
              <a:t>February 9, 2021</a:t>
            </a:fld>
            <a:endParaRPr lang="en-US" altLang="nb-NO" sz="1800" noProof="0" dirty="0">
              <a:ea typeface="ＭＳ Ｐゴシック" panose="020B0600070205080204" pitchFamily="34" charset="-128"/>
            </a:endParaRPr>
          </a:p>
        </p:txBody>
      </p:sp>
      <p:sp>
        <p:nvSpPr>
          <p:cNvPr id="44035" name="Text Box 4">
            <a:extLst>
              <a:ext uri="{FF2B5EF4-FFF2-40B4-BE49-F238E27FC236}">
                <a16:creationId xmlns:a16="http://schemas.microsoft.com/office/drawing/2014/main" id="{BC652DFE-E458-2B42-B597-9497B90281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2713" y="582613"/>
            <a:ext cx="67468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nb-NO" sz="2000" b="1" dirty="0">
                <a:latin typeface="Tahoma" panose="020B0604030504040204" pitchFamily="34" charset="0"/>
              </a:rPr>
              <a:t>IN5050:</a:t>
            </a:r>
            <a:br>
              <a:rPr lang="en-US" altLang="nb-NO" sz="2000" b="1" dirty="0">
                <a:latin typeface="Tahoma" panose="020B0604030504040204" pitchFamily="34" charset="0"/>
              </a:rPr>
            </a:br>
            <a:r>
              <a:rPr lang="en-US" altLang="nb-NO" sz="2000" b="1" dirty="0">
                <a:latin typeface="Tahoma" panose="020B0604030504040204" pitchFamily="34" charset="0"/>
              </a:rPr>
              <a:t>Programming heterogeneous multi-core processors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Oval 105">
            <a:extLst>
              <a:ext uri="{FF2B5EF4-FFF2-40B4-BE49-F238E27FC236}">
                <a16:creationId xmlns:a16="http://schemas.microsoft.com/office/drawing/2014/main" id="{B456071B-CA72-9D43-9BC4-8ACFB93F5DA6}"/>
              </a:ext>
            </a:extLst>
          </p:cNvPr>
          <p:cNvSpPr>
            <a:spLocks noChangeAspect="1"/>
          </p:cNvSpPr>
          <p:nvPr/>
        </p:nvSpPr>
        <p:spPr bwMode="auto">
          <a:xfrm>
            <a:off x="2101800" y="1416000"/>
            <a:ext cx="4680000" cy="4680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nb-NO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EC7BFB-C208-7445-BC81-DA95276F8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en-US" noProof="0" dirty="0"/>
              <a:t>Hierarchies</a:t>
            </a:r>
            <a:r>
              <a:rPr lang="en-US" baseline="0" noProof="0" dirty="0"/>
              <a:t> at scale</a:t>
            </a:r>
            <a:endParaRPr lang="en-US" noProof="0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6147914-92B3-EB46-A63C-807FD36D76D5}"/>
              </a:ext>
            </a:extLst>
          </p:cNvPr>
          <p:cNvSpPr>
            <a:spLocks noChangeAspect="1"/>
          </p:cNvSpPr>
          <p:nvPr/>
        </p:nvSpPr>
        <p:spPr bwMode="auto">
          <a:xfrm>
            <a:off x="2286000" y="1600200"/>
            <a:ext cx="4320000" cy="4320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nb-NO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29F9A8E-23C5-324F-82C7-372F456D3706}"/>
              </a:ext>
            </a:extLst>
          </p:cNvPr>
          <p:cNvSpPr>
            <a:spLocks noChangeAspect="1"/>
          </p:cNvSpPr>
          <p:nvPr/>
        </p:nvSpPr>
        <p:spPr bwMode="auto">
          <a:xfrm>
            <a:off x="2466000" y="1780200"/>
            <a:ext cx="3960000" cy="3960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nb-NO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DC50E78-F74F-2A4E-839C-20677BC5D20A}"/>
              </a:ext>
            </a:extLst>
          </p:cNvPr>
          <p:cNvSpPr>
            <a:spLocks noChangeAspect="1"/>
          </p:cNvSpPr>
          <p:nvPr/>
        </p:nvSpPr>
        <p:spPr bwMode="auto">
          <a:xfrm>
            <a:off x="2646000" y="1960200"/>
            <a:ext cx="3600000" cy="3600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nb-NO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7D5993D5-D046-DD42-9BB8-F1C65D8095FA}"/>
              </a:ext>
            </a:extLst>
          </p:cNvPr>
          <p:cNvSpPr>
            <a:spLocks noChangeAspect="1"/>
          </p:cNvSpPr>
          <p:nvPr/>
        </p:nvSpPr>
        <p:spPr bwMode="auto">
          <a:xfrm>
            <a:off x="2826000" y="2140200"/>
            <a:ext cx="3240000" cy="3240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nb-NO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7FF1225-110E-3E43-B2C3-A7236FCB52A0}"/>
              </a:ext>
            </a:extLst>
          </p:cNvPr>
          <p:cNvSpPr>
            <a:spLocks noChangeAspect="1"/>
          </p:cNvSpPr>
          <p:nvPr/>
        </p:nvSpPr>
        <p:spPr bwMode="auto">
          <a:xfrm>
            <a:off x="3006000" y="2320200"/>
            <a:ext cx="2880000" cy="2880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nb-NO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591FE2E-8485-CB4D-8D12-71780A5A3E1C}"/>
              </a:ext>
            </a:extLst>
          </p:cNvPr>
          <p:cNvSpPr>
            <a:spLocks noChangeAspect="1"/>
          </p:cNvSpPr>
          <p:nvPr/>
        </p:nvSpPr>
        <p:spPr bwMode="auto">
          <a:xfrm>
            <a:off x="3186000" y="2500200"/>
            <a:ext cx="2520000" cy="2520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nb-NO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4A8E53A-221E-2549-B25D-6B581D251CCB}"/>
              </a:ext>
            </a:extLst>
          </p:cNvPr>
          <p:cNvSpPr>
            <a:spLocks noChangeAspect="1"/>
          </p:cNvSpPr>
          <p:nvPr/>
        </p:nvSpPr>
        <p:spPr bwMode="auto">
          <a:xfrm>
            <a:off x="3366000" y="2680200"/>
            <a:ext cx="2160000" cy="2160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nb-NO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5DE6F69-B299-4E42-8725-C39017A53839}"/>
              </a:ext>
            </a:extLst>
          </p:cNvPr>
          <p:cNvSpPr>
            <a:spLocks noChangeAspect="1"/>
          </p:cNvSpPr>
          <p:nvPr/>
        </p:nvSpPr>
        <p:spPr bwMode="auto">
          <a:xfrm>
            <a:off x="3546000" y="2860200"/>
            <a:ext cx="1800000" cy="1800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nb-NO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2D1A3BC-C4FF-8148-9476-8A435DB089E9}"/>
              </a:ext>
            </a:extLst>
          </p:cNvPr>
          <p:cNvSpPr>
            <a:spLocks noChangeAspect="1"/>
          </p:cNvSpPr>
          <p:nvPr/>
        </p:nvSpPr>
        <p:spPr bwMode="auto">
          <a:xfrm>
            <a:off x="3726000" y="3040200"/>
            <a:ext cx="1440000" cy="1440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nb-NO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94CE8ED-337A-A046-B802-C5732F253C56}"/>
              </a:ext>
            </a:extLst>
          </p:cNvPr>
          <p:cNvSpPr>
            <a:spLocks noChangeAspect="1"/>
          </p:cNvSpPr>
          <p:nvPr/>
        </p:nvSpPr>
        <p:spPr bwMode="auto">
          <a:xfrm>
            <a:off x="3906000" y="3220200"/>
            <a:ext cx="1080000" cy="1080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nb-NO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77DE002-DA20-ED40-938E-7BB71B1808D1}"/>
              </a:ext>
            </a:extLst>
          </p:cNvPr>
          <p:cNvSpPr>
            <a:spLocks noChangeAspect="1"/>
          </p:cNvSpPr>
          <p:nvPr/>
        </p:nvSpPr>
        <p:spPr bwMode="auto">
          <a:xfrm>
            <a:off x="4086000" y="3400200"/>
            <a:ext cx="720000" cy="720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nb-NO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32CB960-6F55-624C-810D-16FD46286F21}"/>
              </a:ext>
            </a:extLst>
          </p:cNvPr>
          <p:cNvSpPr>
            <a:spLocks noChangeAspect="1"/>
          </p:cNvSpPr>
          <p:nvPr/>
        </p:nvSpPr>
        <p:spPr bwMode="auto">
          <a:xfrm>
            <a:off x="4266000" y="3580200"/>
            <a:ext cx="360000" cy="360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nb-NO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00C2036-1388-5A41-99CE-C32783A61607}"/>
              </a:ext>
            </a:extLst>
          </p:cNvPr>
          <p:cNvCxnSpPr>
            <a:cxnSpLocks/>
            <a:stCxn id="27" idx="1"/>
          </p:cNvCxnSpPr>
          <p:nvPr/>
        </p:nvCxnSpPr>
        <p:spPr bwMode="auto">
          <a:xfrm flipH="1">
            <a:off x="4466998" y="1575840"/>
            <a:ext cx="1600842" cy="2183071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B58CC5DE-7D26-2B4D-AE09-47892DD67059}"/>
              </a:ext>
            </a:extLst>
          </p:cNvPr>
          <p:cNvSpPr txBox="1"/>
          <p:nvPr/>
        </p:nvSpPr>
        <p:spPr>
          <a:xfrm>
            <a:off x="6067840" y="1391174"/>
            <a:ext cx="1544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b-NO" sz="1800" dirty="0">
                <a:latin typeface="+mn-lt"/>
              </a:rPr>
              <a:t>CPU registers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0D8C791A-4AA6-E14E-B712-0FB756A46370}"/>
              </a:ext>
            </a:extLst>
          </p:cNvPr>
          <p:cNvCxnSpPr>
            <a:cxnSpLocks/>
            <a:stCxn id="32" idx="1"/>
          </p:cNvCxnSpPr>
          <p:nvPr/>
        </p:nvCxnSpPr>
        <p:spPr bwMode="auto">
          <a:xfrm flipH="1">
            <a:off x="4705144" y="1952231"/>
            <a:ext cx="1839124" cy="1713985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4E6BEF00-A71F-2C4B-A012-366068163AED}"/>
              </a:ext>
            </a:extLst>
          </p:cNvPr>
          <p:cNvSpPr txBox="1"/>
          <p:nvPr/>
        </p:nvSpPr>
        <p:spPr>
          <a:xfrm>
            <a:off x="6544268" y="1767565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b-NO" dirty="0">
                <a:latin typeface="+mn-lt"/>
              </a:rPr>
              <a:t>L1 </a:t>
            </a:r>
            <a:r>
              <a:rPr lang="nb-NO" dirty="0" err="1">
                <a:latin typeface="+mn-lt"/>
              </a:rPr>
              <a:t>cache</a:t>
            </a:r>
            <a:endParaRPr lang="nb-NO" sz="1800" dirty="0">
              <a:latin typeface="+mn-lt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FF607B2-A571-D549-9377-FBC8C6E868C2}"/>
              </a:ext>
            </a:extLst>
          </p:cNvPr>
          <p:cNvSpPr txBox="1"/>
          <p:nvPr/>
        </p:nvSpPr>
        <p:spPr>
          <a:xfrm>
            <a:off x="7590153" y="2051799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b-NO" dirty="0">
                <a:latin typeface="+mn-lt"/>
              </a:rPr>
              <a:t>L2 </a:t>
            </a:r>
            <a:r>
              <a:rPr lang="nb-NO" dirty="0" err="1">
                <a:latin typeface="+mn-lt"/>
              </a:rPr>
              <a:t>cache</a:t>
            </a:r>
            <a:endParaRPr lang="nb-NO" sz="1800" dirty="0">
              <a:latin typeface="+mn-lt"/>
            </a:endParaRP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CD582C1D-6A4B-EF4B-A0BB-413692E7A252}"/>
              </a:ext>
            </a:extLst>
          </p:cNvPr>
          <p:cNvCxnSpPr>
            <a:cxnSpLocks/>
            <a:stCxn id="39" idx="1"/>
          </p:cNvCxnSpPr>
          <p:nvPr/>
        </p:nvCxnSpPr>
        <p:spPr bwMode="auto">
          <a:xfrm flipH="1">
            <a:off x="5044146" y="3369513"/>
            <a:ext cx="2801314" cy="402865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78AFD71E-7652-0440-AD7A-0642184AFDD3}"/>
              </a:ext>
            </a:extLst>
          </p:cNvPr>
          <p:cNvSpPr txBox="1"/>
          <p:nvPr/>
        </p:nvSpPr>
        <p:spPr>
          <a:xfrm>
            <a:off x="7845460" y="3046347"/>
            <a:ext cx="10182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b-NO" dirty="0">
                <a:latin typeface="+mn-lt"/>
              </a:rPr>
              <a:t>On-chip</a:t>
            </a:r>
          </a:p>
          <a:p>
            <a:pPr algn="l"/>
            <a:r>
              <a:rPr lang="nb-NO" dirty="0" err="1">
                <a:latin typeface="+mn-lt"/>
              </a:rPr>
              <a:t>memory</a:t>
            </a:r>
            <a:endParaRPr lang="nb-NO" sz="1800" dirty="0">
              <a:latin typeface="+mn-lt"/>
            </a:endParaRP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8FA08DBB-8469-7E44-B27F-ADF3CCFE181A}"/>
              </a:ext>
            </a:extLst>
          </p:cNvPr>
          <p:cNvCxnSpPr>
            <a:cxnSpLocks/>
            <a:stCxn id="34" idx="1"/>
          </p:cNvCxnSpPr>
          <p:nvPr/>
        </p:nvCxnSpPr>
        <p:spPr bwMode="auto">
          <a:xfrm flipH="1">
            <a:off x="4865312" y="2236465"/>
            <a:ext cx="2724841" cy="1406899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74E9B135-AFD8-254C-B354-82C4EBF4063C}"/>
              </a:ext>
            </a:extLst>
          </p:cNvPr>
          <p:cNvSpPr txBox="1"/>
          <p:nvPr/>
        </p:nvSpPr>
        <p:spPr>
          <a:xfrm>
            <a:off x="7456632" y="3880142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b-NO" dirty="0">
                <a:latin typeface="+mn-lt"/>
              </a:rPr>
              <a:t>L3 </a:t>
            </a:r>
            <a:r>
              <a:rPr lang="nb-NO" dirty="0" err="1">
                <a:latin typeface="+mn-lt"/>
              </a:rPr>
              <a:t>cache</a:t>
            </a:r>
            <a:endParaRPr lang="nb-NO" sz="1800" dirty="0">
              <a:latin typeface="+mn-lt"/>
            </a:endParaRP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E1F65163-EDD6-6548-87CD-01E53263EFBF}"/>
              </a:ext>
            </a:extLst>
          </p:cNvPr>
          <p:cNvCxnSpPr>
            <a:cxnSpLocks/>
            <a:stCxn id="50" idx="1"/>
          </p:cNvCxnSpPr>
          <p:nvPr/>
        </p:nvCxnSpPr>
        <p:spPr bwMode="auto">
          <a:xfrm flipH="1" flipV="1">
            <a:off x="5210170" y="3966530"/>
            <a:ext cx="2246462" cy="98278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8047870D-8A42-AE44-9563-2D41BACA2AC2}"/>
              </a:ext>
            </a:extLst>
          </p:cNvPr>
          <p:cNvSpPr txBox="1"/>
          <p:nvPr/>
        </p:nvSpPr>
        <p:spPr>
          <a:xfrm>
            <a:off x="7071140" y="4493539"/>
            <a:ext cx="18266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b-NO" dirty="0" err="1">
                <a:latin typeface="+mn-lt"/>
              </a:rPr>
              <a:t>Locally</a:t>
            </a:r>
            <a:r>
              <a:rPr lang="nb-NO" dirty="0">
                <a:latin typeface="+mn-lt"/>
              </a:rPr>
              <a:t> </a:t>
            </a:r>
            <a:r>
              <a:rPr lang="nb-NO" dirty="0" err="1">
                <a:latin typeface="+mn-lt"/>
              </a:rPr>
              <a:t>attached</a:t>
            </a:r>
            <a:endParaRPr lang="nb-NO" dirty="0">
              <a:latin typeface="+mn-lt"/>
            </a:endParaRPr>
          </a:p>
          <a:p>
            <a:pPr algn="l"/>
            <a:r>
              <a:rPr lang="nb-NO" dirty="0" err="1">
                <a:latin typeface="+mn-lt"/>
              </a:rPr>
              <a:t>main</a:t>
            </a:r>
            <a:r>
              <a:rPr lang="nb-NO" dirty="0">
                <a:latin typeface="+mn-lt"/>
              </a:rPr>
              <a:t> </a:t>
            </a:r>
            <a:r>
              <a:rPr lang="nb-NO" dirty="0" err="1">
                <a:latin typeface="+mn-lt"/>
              </a:rPr>
              <a:t>memory</a:t>
            </a:r>
            <a:endParaRPr lang="nb-NO" sz="1800" dirty="0">
              <a:latin typeface="+mn-lt"/>
            </a:endParaRP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BFA42C86-0A95-EC46-B46A-DA8696827E97}"/>
              </a:ext>
            </a:extLst>
          </p:cNvPr>
          <p:cNvCxnSpPr>
            <a:cxnSpLocks/>
            <a:stCxn id="58" idx="1"/>
          </p:cNvCxnSpPr>
          <p:nvPr/>
        </p:nvCxnSpPr>
        <p:spPr bwMode="auto">
          <a:xfrm flipH="1" flipV="1">
            <a:off x="5346000" y="4203085"/>
            <a:ext cx="1725140" cy="613620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E1E10657-AEEC-DF4F-B00C-E6DB2DCFD2C0}"/>
              </a:ext>
            </a:extLst>
          </p:cNvPr>
          <p:cNvSpPr txBox="1"/>
          <p:nvPr/>
        </p:nvSpPr>
        <p:spPr>
          <a:xfrm>
            <a:off x="6622961" y="5569491"/>
            <a:ext cx="15872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b-NO" dirty="0">
                <a:latin typeface="+mn-lt"/>
              </a:rPr>
              <a:t>Bus </a:t>
            </a:r>
            <a:r>
              <a:rPr lang="nb-NO" dirty="0" err="1">
                <a:latin typeface="+mn-lt"/>
              </a:rPr>
              <a:t>attached</a:t>
            </a:r>
            <a:endParaRPr lang="nb-NO" dirty="0">
              <a:latin typeface="+mn-lt"/>
            </a:endParaRPr>
          </a:p>
          <a:p>
            <a:pPr algn="l"/>
            <a:r>
              <a:rPr lang="nb-NO" dirty="0" err="1">
                <a:latin typeface="+mn-lt"/>
              </a:rPr>
              <a:t>main</a:t>
            </a:r>
            <a:r>
              <a:rPr lang="nb-NO" dirty="0">
                <a:latin typeface="+mn-lt"/>
              </a:rPr>
              <a:t> </a:t>
            </a:r>
            <a:r>
              <a:rPr lang="nb-NO" dirty="0" err="1">
                <a:latin typeface="+mn-lt"/>
              </a:rPr>
              <a:t>memory</a:t>
            </a:r>
            <a:endParaRPr lang="nb-NO" sz="1800" dirty="0">
              <a:latin typeface="+mn-lt"/>
            </a:endParaRP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088D5F59-D71B-DF40-BA95-80B1A9D48058}"/>
              </a:ext>
            </a:extLst>
          </p:cNvPr>
          <p:cNvCxnSpPr>
            <a:cxnSpLocks/>
            <a:stCxn id="64" idx="1"/>
          </p:cNvCxnSpPr>
          <p:nvPr/>
        </p:nvCxnSpPr>
        <p:spPr bwMode="auto">
          <a:xfrm flipH="1" flipV="1">
            <a:off x="5181740" y="4684560"/>
            <a:ext cx="1441221" cy="1208097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79EBCAB8-FF01-DB42-AD83-7F8E0E776865}"/>
              </a:ext>
            </a:extLst>
          </p:cNvPr>
          <p:cNvSpPr txBox="1"/>
          <p:nvPr/>
        </p:nvSpPr>
        <p:spPr>
          <a:xfrm>
            <a:off x="325810" y="5735533"/>
            <a:ext cx="17148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b-NO" dirty="0">
                <a:latin typeface="+mn-lt"/>
              </a:rPr>
              <a:t>Battery-</a:t>
            </a:r>
            <a:r>
              <a:rPr lang="nb-NO" dirty="0" err="1">
                <a:latin typeface="+mn-lt"/>
              </a:rPr>
              <a:t>backed</a:t>
            </a:r>
            <a:endParaRPr lang="nb-NO" dirty="0">
              <a:latin typeface="+mn-lt"/>
            </a:endParaRPr>
          </a:p>
          <a:p>
            <a:pPr algn="l"/>
            <a:r>
              <a:rPr lang="nb-NO" dirty="0">
                <a:latin typeface="+mn-lt"/>
              </a:rPr>
              <a:t>RAM</a:t>
            </a:r>
            <a:endParaRPr lang="nb-NO" sz="1800" dirty="0">
              <a:latin typeface="+mn-lt"/>
            </a:endParaRPr>
          </a:p>
        </p:txBody>
      </p: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33B45C5F-A8EA-7A4D-92F6-06F86BB50D05}"/>
              </a:ext>
            </a:extLst>
          </p:cNvPr>
          <p:cNvCxnSpPr>
            <a:cxnSpLocks/>
            <a:stCxn id="84" idx="3"/>
          </p:cNvCxnSpPr>
          <p:nvPr/>
        </p:nvCxnSpPr>
        <p:spPr bwMode="auto">
          <a:xfrm flipV="1">
            <a:off x="2040638" y="4774576"/>
            <a:ext cx="1505362" cy="1284123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54AD28E6-406A-A64E-8D5A-5BEB5DB2D6E3}"/>
              </a:ext>
            </a:extLst>
          </p:cNvPr>
          <p:cNvSpPr txBox="1"/>
          <p:nvPr/>
        </p:nvSpPr>
        <p:spPr>
          <a:xfrm>
            <a:off x="323112" y="4610326"/>
            <a:ext cx="12449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b-NO" dirty="0">
                <a:latin typeface="+mn-lt"/>
              </a:rPr>
              <a:t>Solid </a:t>
            </a:r>
            <a:r>
              <a:rPr lang="nb-NO" dirty="0" err="1">
                <a:latin typeface="+mn-lt"/>
              </a:rPr>
              <a:t>state</a:t>
            </a:r>
            <a:endParaRPr lang="nb-NO" dirty="0">
              <a:latin typeface="+mn-lt"/>
            </a:endParaRPr>
          </a:p>
          <a:p>
            <a:pPr algn="l"/>
            <a:r>
              <a:rPr lang="nb-NO" sz="1800" dirty="0">
                <a:latin typeface="+mn-lt"/>
              </a:rPr>
              <a:t>disks</a:t>
            </a:r>
          </a:p>
        </p:txBody>
      </p: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A15D1AD9-5410-7C44-AD5C-08C6578E8DE2}"/>
              </a:ext>
            </a:extLst>
          </p:cNvPr>
          <p:cNvCxnSpPr>
            <a:cxnSpLocks/>
            <a:stCxn id="89" idx="3"/>
          </p:cNvCxnSpPr>
          <p:nvPr/>
        </p:nvCxnSpPr>
        <p:spPr bwMode="auto">
          <a:xfrm flipV="1">
            <a:off x="1568068" y="4414189"/>
            <a:ext cx="1479129" cy="519303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CF03CCF6-127B-AC4F-B4B1-8C755613053D}"/>
              </a:ext>
            </a:extLst>
          </p:cNvPr>
          <p:cNvSpPr txBox="1"/>
          <p:nvPr/>
        </p:nvSpPr>
        <p:spPr>
          <a:xfrm>
            <a:off x="231868" y="3624886"/>
            <a:ext cx="17704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b-NO" dirty="0">
                <a:latin typeface="+mn-lt"/>
              </a:rPr>
              <a:t>Hard (spinning)</a:t>
            </a:r>
          </a:p>
          <a:p>
            <a:pPr algn="l"/>
            <a:r>
              <a:rPr lang="nb-NO" sz="1800" dirty="0">
                <a:latin typeface="+mn-lt"/>
              </a:rPr>
              <a:t>disks</a:t>
            </a:r>
          </a:p>
        </p:txBody>
      </p: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D4BB2A90-342E-EE4C-9589-CE9DF8FCA018}"/>
              </a:ext>
            </a:extLst>
          </p:cNvPr>
          <p:cNvCxnSpPr>
            <a:cxnSpLocks/>
            <a:stCxn id="93" idx="3"/>
          </p:cNvCxnSpPr>
          <p:nvPr/>
        </p:nvCxnSpPr>
        <p:spPr bwMode="auto">
          <a:xfrm flipV="1">
            <a:off x="2002353" y="3911793"/>
            <a:ext cx="764335" cy="36259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5A4CCC54-A860-1B48-A80A-8C270D646755}"/>
              </a:ext>
            </a:extLst>
          </p:cNvPr>
          <p:cNvSpPr txBox="1"/>
          <p:nvPr/>
        </p:nvSpPr>
        <p:spPr>
          <a:xfrm>
            <a:off x="288716" y="2889949"/>
            <a:ext cx="1410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b-NO" sz="1800" dirty="0">
                <a:latin typeface="+mn-lt"/>
              </a:rPr>
              <a:t>Disks </a:t>
            </a:r>
            <a:r>
              <a:rPr lang="nb-NO" sz="1800" dirty="0" err="1">
                <a:latin typeface="+mn-lt"/>
              </a:rPr>
              <a:t>arrays</a:t>
            </a:r>
            <a:endParaRPr lang="nb-NO" sz="1800" dirty="0">
              <a:latin typeface="+mn-lt"/>
            </a:endParaRPr>
          </a:p>
        </p:txBody>
      </p: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FEC627A5-C079-7547-BD13-F7A369D78AF6}"/>
              </a:ext>
            </a:extLst>
          </p:cNvPr>
          <p:cNvCxnSpPr>
            <a:cxnSpLocks/>
            <a:stCxn id="97" idx="3"/>
          </p:cNvCxnSpPr>
          <p:nvPr/>
        </p:nvCxnSpPr>
        <p:spPr bwMode="auto">
          <a:xfrm>
            <a:off x="1698910" y="3074615"/>
            <a:ext cx="901912" cy="234620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27969539-EE46-744E-B274-F43E30329E0C}"/>
              </a:ext>
            </a:extLst>
          </p:cNvPr>
          <p:cNvSpPr txBox="1"/>
          <p:nvPr/>
        </p:nvSpPr>
        <p:spPr>
          <a:xfrm>
            <a:off x="371636" y="2121445"/>
            <a:ext cx="1545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b-NO" sz="1800" dirty="0">
                <a:latin typeface="+mn-lt"/>
              </a:rPr>
              <a:t>NAS and SAN</a:t>
            </a:r>
          </a:p>
        </p:txBody>
      </p: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494FF81B-9048-7244-8D86-DF7725AEFF03}"/>
              </a:ext>
            </a:extLst>
          </p:cNvPr>
          <p:cNvCxnSpPr>
            <a:cxnSpLocks/>
            <a:stCxn id="101" idx="3"/>
          </p:cNvCxnSpPr>
          <p:nvPr/>
        </p:nvCxnSpPr>
        <p:spPr bwMode="auto">
          <a:xfrm>
            <a:off x="1916803" y="2306111"/>
            <a:ext cx="892236" cy="223483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107" name="TextBox 106">
            <a:extLst>
              <a:ext uri="{FF2B5EF4-FFF2-40B4-BE49-F238E27FC236}">
                <a16:creationId xmlns:a16="http://schemas.microsoft.com/office/drawing/2014/main" id="{92C775D6-ECE7-1143-A1FA-C6475F86CD2A}"/>
              </a:ext>
            </a:extLst>
          </p:cNvPr>
          <p:cNvSpPr txBox="1"/>
          <p:nvPr/>
        </p:nvSpPr>
        <p:spPr>
          <a:xfrm>
            <a:off x="446288" y="1133135"/>
            <a:ext cx="21219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b-NO" sz="1800" dirty="0">
                <a:latin typeface="+mn-lt"/>
              </a:rPr>
              <a:t>Distribut</a:t>
            </a:r>
            <a:r>
              <a:rPr lang="nb-NO" dirty="0">
                <a:latin typeface="+mn-lt"/>
              </a:rPr>
              <a:t>ed </a:t>
            </a:r>
            <a:r>
              <a:rPr lang="nb-NO" dirty="0" err="1">
                <a:latin typeface="+mn-lt"/>
              </a:rPr>
              <a:t>storage</a:t>
            </a:r>
            <a:endParaRPr lang="nb-NO" sz="1800" dirty="0">
              <a:latin typeface="+mn-lt"/>
            </a:endParaRPr>
          </a:p>
        </p:txBody>
      </p: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9A6B8C8B-0571-6C4F-A0B7-849E178A8766}"/>
              </a:ext>
            </a:extLst>
          </p:cNvPr>
          <p:cNvCxnSpPr>
            <a:cxnSpLocks/>
            <a:stCxn id="107" idx="3"/>
          </p:cNvCxnSpPr>
          <p:nvPr/>
        </p:nvCxnSpPr>
        <p:spPr bwMode="auto">
          <a:xfrm>
            <a:off x="2568216" y="1317801"/>
            <a:ext cx="920998" cy="419484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711855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 animBg="1"/>
      <p:bldP spid="7" grpId="0" animBg="1"/>
      <p:bldP spid="19" grpId="0" animBg="1"/>
      <p:bldP spid="8" grpId="0" animBg="1"/>
      <p:bldP spid="1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32" grpId="0"/>
      <p:bldP spid="34" grpId="0"/>
      <p:bldP spid="39" grpId="0"/>
      <p:bldP spid="50" grpId="0"/>
      <p:bldP spid="58" grpId="0"/>
      <p:bldP spid="64" grpId="0"/>
      <p:bldP spid="84" grpId="0"/>
      <p:bldP spid="89" grpId="0"/>
      <p:bldP spid="93" grpId="0"/>
      <p:bldP spid="97" grpId="0"/>
      <p:bldP spid="101" grpId="0"/>
      <p:bldP spid="10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069BF-0DCF-F549-AEBC-2F1F7AF8C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704DF3-49B6-244C-B214-FA32A18983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noProof="0" dirty="0"/>
              <a:t>Classical registers</a:t>
            </a:r>
          </a:p>
          <a:p>
            <a:pPr lvl="1"/>
            <a:r>
              <a:rPr lang="en-US" sz="2000" dirty="0"/>
              <a:t>6502: 4 (AX, DX, DY, stack pointer (SP))</a:t>
            </a:r>
          </a:p>
          <a:p>
            <a:pPr lvl="1"/>
            <a:r>
              <a:rPr lang="en-US" sz="2000" noProof="0" dirty="0"/>
              <a:t>8080: 7x 8-bit + SP OR 1x 8-bit and 3x 16-bit + SP</a:t>
            </a:r>
          </a:p>
          <a:p>
            <a:pPr lvl="1"/>
            <a:r>
              <a:rPr lang="en-US" sz="2000" dirty="0"/>
              <a:t>8086: 8x 16-bit </a:t>
            </a:r>
            <a:r>
              <a:rPr lang="en-US" sz="2000" dirty="0" err="1"/>
              <a:t>incl</a:t>
            </a:r>
            <a:r>
              <a:rPr lang="en-US" sz="2000" dirty="0"/>
              <a:t> SP OR 8x 8-bit, 4x 16-bit </a:t>
            </a:r>
            <a:r>
              <a:rPr lang="en-US" sz="2000" dirty="0" err="1"/>
              <a:t>incl</a:t>
            </a:r>
            <a:r>
              <a:rPr lang="en-US" sz="2000" dirty="0"/>
              <a:t> SP</a:t>
            </a:r>
          </a:p>
          <a:p>
            <a:pPr lvl="1"/>
            <a:r>
              <a:rPr lang="en-US" sz="2000" dirty="0"/>
              <a:t>68000: 8x 32-bit data, 8x 32-bit address, 8x 32-bit float</a:t>
            </a:r>
          </a:p>
          <a:p>
            <a:pPr lvl="1"/>
            <a:r>
              <a:rPr lang="en-US" sz="2000" dirty="0"/>
              <a:t>Cell PPE core: 32x 64bit, 32x 64-bit float, 32x 128-bit SIMD</a:t>
            </a:r>
          </a:p>
          <a:p>
            <a:pPr lvl="1"/>
            <a:r>
              <a:rPr lang="en-US" sz="2000" dirty="0"/>
              <a:t>Cell SPE core: 128x 128-bit SIMD</a:t>
            </a:r>
          </a:p>
          <a:p>
            <a:pPr lvl="1"/>
            <a:r>
              <a:rPr lang="en-US" sz="2000" noProof="0" dirty="0"/>
              <a:t>Core i7: 16x (64-/32-/16-/8-bit) + 32x (512-/256-/128-bit SIMD)</a:t>
            </a:r>
          </a:p>
          <a:p>
            <a:pPr lvl="1"/>
            <a:r>
              <a:rPr lang="en-US" sz="2000" dirty="0"/>
              <a:t>ARM A64: 31x 64-bit + 32x 64-bit float</a:t>
            </a:r>
            <a:endParaRPr lang="en-US" sz="2000" noProof="0" dirty="0"/>
          </a:p>
          <a:p>
            <a:pPr lvl="1"/>
            <a:r>
              <a:rPr lang="en-US" sz="2000" dirty="0"/>
              <a:t>CUDA CC 5.x: 1x (64-/32-bit) + 128x 512-bit SIMD</a:t>
            </a:r>
            <a:endParaRPr lang="en-US" sz="2000" noProof="0" dirty="0"/>
          </a:p>
        </p:txBody>
      </p:sp>
    </p:spTree>
    <p:extLst>
      <p:ext uri="{BB962C8B-B14F-4D97-AF65-F5344CB8AC3E}">
        <p14:creationId xmlns:p14="http://schemas.microsoft.com/office/powerpoint/2010/main" val="9947873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069BF-0DCF-F549-AEBC-2F1F7AF8C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704DF3-49B6-244C-B214-FA32A18983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66775"/>
            <a:ext cx="9144000" cy="581025"/>
          </a:xfrm>
        </p:spPr>
        <p:txBody>
          <a:bodyPr/>
          <a:lstStyle/>
          <a:p>
            <a:r>
              <a:rPr lang="en-US" sz="2400" dirty="0"/>
              <a:t>Register sets in typical processors</a:t>
            </a:r>
            <a:endParaRPr lang="en-US" sz="2400" noProof="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2BB4BCB-86D5-BE4F-AA96-CFDECE832D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4883958"/>
              </p:ext>
            </p:extLst>
          </p:nvPr>
        </p:nvGraphicFramePr>
        <p:xfrm>
          <a:off x="312738" y="1447800"/>
          <a:ext cx="8297860" cy="51392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9572">
                  <a:extLst>
                    <a:ext uri="{9D8B030D-6E8A-4147-A177-3AD203B41FA5}">
                      <a16:colId xmlns:a16="http://schemas.microsoft.com/office/drawing/2014/main" val="2792240829"/>
                    </a:ext>
                  </a:extLst>
                </a:gridCol>
                <a:gridCol w="1659572">
                  <a:extLst>
                    <a:ext uri="{9D8B030D-6E8A-4147-A177-3AD203B41FA5}">
                      <a16:colId xmlns:a16="http://schemas.microsoft.com/office/drawing/2014/main" val="1783849816"/>
                    </a:ext>
                  </a:extLst>
                </a:gridCol>
                <a:gridCol w="1659572">
                  <a:extLst>
                    <a:ext uri="{9D8B030D-6E8A-4147-A177-3AD203B41FA5}">
                      <a16:colId xmlns:a16="http://schemas.microsoft.com/office/drawing/2014/main" val="1239545385"/>
                    </a:ext>
                  </a:extLst>
                </a:gridCol>
                <a:gridCol w="1659572">
                  <a:extLst>
                    <a:ext uri="{9D8B030D-6E8A-4147-A177-3AD203B41FA5}">
                      <a16:colId xmlns:a16="http://schemas.microsoft.com/office/drawing/2014/main" val="4215097052"/>
                    </a:ext>
                  </a:extLst>
                </a:gridCol>
                <a:gridCol w="1659572">
                  <a:extLst>
                    <a:ext uri="{9D8B030D-6E8A-4147-A177-3AD203B41FA5}">
                      <a16:colId xmlns:a16="http://schemas.microsoft.com/office/drawing/2014/main" val="1027639133"/>
                    </a:ext>
                  </a:extLst>
                </a:gridCol>
              </a:tblGrid>
              <a:tr h="342440">
                <a:tc>
                  <a:txBody>
                    <a:bodyPr/>
                    <a:lstStyle/>
                    <a:p>
                      <a:r>
                        <a:rPr lang="nb-NO" sz="1600" dirty="0" err="1"/>
                        <a:t>processor</a:t>
                      </a:r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 err="1"/>
                        <a:t>Generic</a:t>
                      </a:r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Special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Float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SIMD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717926"/>
                  </a:ext>
                </a:extLst>
              </a:tr>
              <a:tr h="462928">
                <a:tc>
                  <a:txBody>
                    <a:bodyPr/>
                    <a:lstStyle/>
                    <a:p>
                      <a:r>
                        <a:rPr lang="nb-NO" sz="1600" dirty="0"/>
                        <a:t>MOS 6502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1xAccu 1x16 SP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719060"/>
                  </a:ext>
                </a:extLst>
              </a:tr>
              <a:tr h="570733">
                <a:tc>
                  <a:txBody>
                    <a:bodyPr/>
                    <a:lstStyle/>
                    <a:p>
                      <a:r>
                        <a:rPr lang="nb-NO" sz="1600" dirty="0"/>
                        <a:t>Intel 8080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7x8 or</a:t>
                      </a:r>
                    </a:p>
                    <a:p>
                      <a:pPr algn="ctr"/>
                      <a:r>
                        <a:rPr lang="nb-NO" sz="1600" dirty="0"/>
                        <a:t>1x8 + 3x16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1x16 SP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3536937"/>
                  </a:ext>
                </a:extLst>
              </a:tr>
              <a:tr h="570733">
                <a:tc>
                  <a:txBody>
                    <a:bodyPr/>
                    <a:lstStyle/>
                    <a:p>
                      <a:r>
                        <a:rPr lang="nb-NO" sz="1600" dirty="0"/>
                        <a:t>Intel 8086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8x16 or</a:t>
                      </a:r>
                    </a:p>
                    <a:p>
                      <a:pPr algn="ctr"/>
                      <a:r>
                        <a:rPr lang="nb-NO" sz="1600" dirty="0"/>
                        <a:t>8x8 + 4x16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456080"/>
                  </a:ext>
                </a:extLst>
              </a:tr>
              <a:tr h="462928">
                <a:tc>
                  <a:txBody>
                    <a:bodyPr/>
                    <a:lstStyle/>
                    <a:p>
                      <a:r>
                        <a:rPr lang="nb-NO" sz="1600" dirty="0"/>
                        <a:t>Motorola 68000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8x32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8x32 </a:t>
                      </a:r>
                      <a:r>
                        <a:rPr lang="nb-NO" sz="1600" dirty="0" err="1"/>
                        <a:t>address</a:t>
                      </a:r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8x32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692530"/>
                  </a:ext>
                </a:extLst>
              </a:tr>
              <a:tr h="462928">
                <a:tc>
                  <a:txBody>
                    <a:bodyPr/>
                    <a:lstStyle/>
                    <a:p>
                      <a:r>
                        <a:rPr lang="nb-NO" sz="1600" dirty="0"/>
                        <a:t>ARM A64</a:t>
                      </a:r>
                    </a:p>
                    <a:p>
                      <a:r>
                        <a:rPr lang="nb-NO" sz="1200" dirty="0"/>
                        <a:t>(</a:t>
                      </a:r>
                      <a:r>
                        <a:rPr lang="nb-NO" sz="1200" dirty="0" err="1"/>
                        <a:t>each</a:t>
                      </a:r>
                      <a:r>
                        <a:rPr lang="nb-NO" sz="1200" dirty="0"/>
                        <a:t> </a:t>
                      </a:r>
                      <a:r>
                        <a:rPr lang="nb-NO" sz="1200" dirty="0" err="1"/>
                        <a:t>core</a:t>
                      </a:r>
                      <a:r>
                        <a:rPr lang="nb-NO" sz="12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31x64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zero-register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32x64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872541"/>
                  </a:ext>
                </a:extLst>
              </a:tr>
              <a:tr h="462928">
                <a:tc>
                  <a:txBody>
                    <a:bodyPr/>
                    <a:lstStyle/>
                    <a:p>
                      <a:r>
                        <a:rPr lang="nb-NO" sz="1600" dirty="0"/>
                        <a:t>Intel </a:t>
                      </a:r>
                      <a:r>
                        <a:rPr lang="nb-NO" sz="1600" dirty="0" err="1"/>
                        <a:t>Core</a:t>
                      </a:r>
                      <a:r>
                        <a:rPr lang="nb-NO" sz="1600" dirty="0"/>
                        <a:t> i7</a:t>
                      </a:r>
                    </a:p>
                    <a:p>
                      <a:r>
                        <a:rPr lang="nb-NO" sz="1200" dirty="0"/>
                        <a:t>(</a:t>
                      </a:r>
                      <a:r>
                        <a:rPr lang="nb-NO" sz="1200" dirty="0" err="1"/>
                        <a:t>each</a:t>
                      </a:r>
                      <a:r>
                        <a:rPr lang="nb-NO" sz="1200" dirty="0"/>
                        <a:t> </a:t>
                      </a:r>
                      <a:r>
                        <a:rPr lang="nb-NO" sz="1200" dirty="0" err="1"/>
                        <a:t>core</a:t>
                      </a:r>
                      <a:r>
                        <a:rPr lang="nb-NO" sz="12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16x</a:t>
                      </a:r>
                    </a:p>
                    <a:p>
                      <a:pPr algn="ctr"/>
                      <a:r>
                        <a:rPr lang="nb-NO" sz="1600" dirty="0"/>
                        <a:t>(64|32|16|8)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32x</a:t>
                      </a:r>
                    </a:p>
                    <a:p>
                      <a:pPr algn="ctr"/>
                      <a:r>
                        <a:rPr lang="nb-NO" sz="1600" dirty="0"/>
                        <a:t>(512|256|128)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621170"/>
                  </a:ext>
                </a:extLst>
              </a:tr>
              <a:tr h="462928">
                <a:tc>
                  <a:txBody>
                    <a:bodyPr/>
                    <a:lstStyle/>
                    <a:p>
                      <a:r>
                        <a:rPr lang="nb-NO" sz="1600" dirty="0"/>
                        <a:t>Cell PPE</a:t>
                      </a:r>
                    </a:p>
                    <a:p>
                      <a:r>
                        <a:rPr lang="nb-NO" sz="1200" dirty="0"/>
                        <a:t>(</a:t>
                      </a:r>
                      <a:r>
                        <a:rPr lang="nb-NO" sz="1200" dirty="0" err="1"/>
                        <a:t>each</a:t>
                      </a:r>
                      <a:r>
                        <a:rPr lang="nb-NO" sz="1200" dirty="0"/>
                        <a:t> </a:t>
                      </a:r>
                      <a:r>
                        <a:rPr lang="nb-NO" sz="1200" dirty="0" err="1"/>
                        <a:t>core</a:t>
                      </a:r>
                      <a:r>
                        <a:rPr lang="nb-NO" sz="12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32x64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32x64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32x128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848965"/>
                  </a:ext>
                </a:extLst>
              </a:tr>
              <a:tr h="462928">
                <a:tc>
                  <a:txBody>
                    <a:bodyPr/>
                    <a:lstStyle/>
                    <a:p>
                      <a:r>
                        <a:rPr lang="nb-NO" sz="1600" dirty="0"/>
                        <a:t>Cell SPE</a:t>
                      </a:r>
                    </a:p>
                    <a:p>
                      <a:r>
                        <a:rPr lang="nb-NO" sz="1200" dirty="0"/>
                        <a:t>(</a:t>
                      </a:r>
                      <a:r>
                        <a:rPr lang="nb-NO" sz="1200" dirty="0" err="1"/>
                        <a:t>each</a:t>
                      </a:r>
                      <a:r>
                        <a:rPr lang="nb-NO" sz="1200" dirty="0"/>
                        <a:t> </a:t>
                      </a:r>
                      <a:r>
                        <a:rPr lang="nb-NO" sz="1200" dirty="0" err="1"/>
                        <a:t>core</a:t>
                      </a:r>
                      <a:r>
                        <a:rPr lang="nb-NO" sz="12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128x128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848127"/>
                  </a:ext>
                </a:extLst>
              </a:tr>
              <a:tr h="462928">
                <a:tc>
                  <a:txBody>
                    <a:bodyPr/>
                    <a:lstStyle/>
                    <a:p>
                      <a:r>
                        <a:rPr lang="nb-NO" sz="1600" dirty="0"/>
                        <a:t>CUDA CC 5.x</a:t>
                      </a:r>
                    </a:p>
                    <a:p>
                      <a:r>
                        <a:rPr lang="nb-NO" sz="1200" dirty="0"/>
                        <a:t>(</a:t>
                      </a:r>
                      <a:r>
                        <a:rPr lang="nb-NO" sz="1200" dirty="0" err="1"/>
                        <a:t>each</a:t>
                      </a:r>
                      <a:r>
                        <a:rPr lang="nb-NO" sz="1200" dirty="0"/>
                        <a:t> SM)</a:t>
                      </a:r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1x</a:t>
                      </a:r>
                    </a:p>
                    <a:p>
                      <a:pPr algn="ctr"/>
                      <a:r>
                        <a:rPr lang="nb-NO" sz="1600" dirty="0"/>
                        <a:t>(64|32)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128x512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5017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18221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069BF-0DCF-F549-AEBC-2F1F7AF8C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704DF3-49B6-244C-B214-FA32A18983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66775"/>
            <a:ext cx="9144000" cy="581025"/>
          </a:xfrm>
        </p:spPr>
        <p:txBody>
          <a:bodyPr/>
          <a:lstStyle/>
          <a:p>
            <a:r>
              <a:rPr lang="en-US" sz="2400" dirty="0"/>
              <a:t>Register sets in typical processors</a:t>
            </a:r>
            <a:endParaRPr lang="en-US" sz="2400" noProof="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2BB4BCB-86D5-BE4F-AA96-CFDECE832D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7079999"/>
              </p:ext>
            </p:extLst>
          </p:nvPr>
        </p:nvGraphicFramePr>
        <p:xfrm>
          <a:off x="312738" y="1447800"/>
          <a:ext cx="8297860" cy="21126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0862">
                  <a:extLst>
                    <a:ext uri="{9D8B030D-6E8A-4147-A177-3AD203B41FA5}">
                      <a16:colId xmlns:a16="http://schemas.microsoft.com/office/drawing/2014/main" val="2792240829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1783849816"/>
                    </a:ext>
                  </a:extLst>
                </a:gridCol>
                <a:gridCol w="1557654">
                  <a:extLst>
                    <a:ext uri="{9D8B030D-6E8A-4147-A177-3AD203B41FA5}">
                      <a16:colId xmlns:a16="http://schemas.microsoft.com/office/drawing/2014/main" val="1239545385"/>
                    </a:ext>
                  </a:extLst>
                </a:gridCol>
                <a:gridCol w="1490346">
                  <a:extLst>
                    <a:ext uri="{9D8B030D-6E8A-4147-A177-3AD203B41FA5}">
                      <a16:colId xmlns:a16="http://schemas.microsoft.com/office/drawing/2014/main" val="4215097052"/>
                    </a:ext>
                  </a:extLst>
                </a:gridCol>
                <a:gridCol w="1828798">
                  <a:extLst>
                    <a:ext uri="{9D8B030D-6E8A-4147-A177-3AD203B41FA5}">
                      <a16:colId xmlns:a16="http://schemas.microsoft.com/office/drawing/2014/main" val="1027639133"/>
                    </a:ext>
                  </a:extLst>
                </a:gridCol>
              </a:tblGrid>
              <a:tr h="342440">
                <a:tc>
                  <a:txBody>
                    <a:bodyPr/>
                    <a:lstStyle/>
                    <a:p>
                      <a:r>
                        <a:rPr lang="nb-NO" sz="1600" dirty="0" err="1"/>
                        <a:t>processor</a:t>
                      </a:r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 err="1"/>
                        <a:t>Generic</a:t>
                      </a:r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Special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Float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SIMD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717926"/>
                  </a:ext>
                </a:extLst>
              </a:tr>
              <a:tr h="462928">
                <a:tc>
                  <a:txBody>
                    <a:bodyPr/>
                    <a:lstStyle/>
                    <a:p>
                      <a:r>
                        <a:rPr lang="nb-NO" sz="1600" dirty="0"/>
                        <a:t>CUDA CC 8.x</a:t>
                      </a:r>
                    </a:p>
                    <a:p>
                      <a:r>
                        <a:rPr lang="nb-NO" sz="1200" dirty="0"/>
                        <a:t>(128 SMs per chip)</a:t>
                      </a:r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 x 16384 x 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dirty="0"/>
                        <a:t>4 x 512 x 1024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719060"/>
                  </a:ext>
                </a:extLst>
              </a:tr>
              <a:tr h="337632">
                <a:tc>
                  <a:txBody>
                    <a:bodyPr/>
                    <a:lstStyle/>
                    <a:p>
                      <a:r>
                        <a:rPr lang="nb-NO" sz="1600" dirty="0"/>
                        <a:t>IBM Power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32x32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1 link, 1 </a:t>
                      </a:r>
                      <a:r>
                        <a:rPr lang="nb-NO" sz="1600" dirty="0" err="1"/>
                        <a:t>count</a:t>
                      </a:r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32x32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3536937"/>
                  </a:ext>
                </a:extLst>
              </a:tr>
              <a:tr h="300299">
                <a:tc>
                  <a:txBody>
                    <a:bodyPr/>
                    <a:lstStyle/>
                    <a:p>
                      <a:r>
                        <a:rPr lang="nb-NO" sz="1600" dirty="0" err="1"/>
                        <a:t>OpenPOWER</a:t>
                      </a:r>
                      <a:endParaRPr lang="nb-NO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32x64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32x64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32x128 SIMD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456080"/>
                  </a:ext>
                </a:extLst>
              </a:tr>
              <a:tr h="462928">
                <a:tc>
                  <a:txBody>
                    <a:bodyPr/>
                    <a:lstStyle/>
                    <a:p>
                      <a:r>
                        <a:rPr lang="nb-NO" sz="1600" dirty="0"/>
                        <a:t>IBM Power 10</a:t>
                      </a:r>
                    </a:p>
                    <a:p>
                      <a:r>
                        <a:rPr lang="nb-NO" sz="1200" dirty="0"/>
                        <a:t>(15x or 30x per chip)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1xSMT</a:t>
                      </a:r>
                    </a:p>
                    <a:p>
                      <a:pPr algn="ctr"/>
                      <a:r>
                        <a:rPr lang="nb-NO" sz="1600" dirty="0"/>
                        <a:t>32x64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4x64 Matrix</a:t>
                      </a:r>
                    </a:p>
                    <a:p>
                      <a:pPr algn="ctr"/>
                      <a:r>
                        <a:rPr lang="nb-NO" sz="1600" dirty="0"/>
                        <a:t>(4 ML pipes)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32x64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32x128 SIMD</a:t>
                      </a:r>
                    </a:p>
                    <a:p>
                      <a:pPr algn="ctr"/>
                      <a:r>
                        <a:rPr lang="nb-NO" sz="1600" dirty="0"/>
                        <a:t>8x512 SIMD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692530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F3F3BC9-3D1C-0747-B0F2-92CF3562AA83}"/>
              </a:ext>
            </a:extLst>
          </p:cNvPr>
          <p:cNvSpPr txBox="1"/>
          <p:nvPr/>
        </p:nvSpPr>
        <p:spPr>
          <a:xfrm>
            <a:off x="3880820" y="1954763"/>
            <a:ext cx="29311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NO" sz="1400" dirty="0">
                <a:latin typeface="+mn-lt"/>
              </a:rPr>
              <a:t>PC per SIMD cell -&gt; nearly generic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9CD2909-4E60-DA41-988F-9FAE6626E7E8}"/>
              </a:ext>
            </a:extLst>
          </p:cNvPr>
          <p:cNvCxnSpPr/>
          <p:nvPr/>
        </p:nvCxnSpPr>
        <p:spPr bwMode="auto">
          <a:xfrm flipH="1">
            <a:off x="3677814" y="1970317"/>
            <a:ext cx="3200400" cy="0"/>
          </a:xfrm>
          <a:prstGeom prst="straightConnector1">
            <a:avLst/>
          </a:prstGeom>
          <a:ln w="25400" cap="flat" cmpd="sng" algn="ctr">
            <a:solidFill>
              <a:schemeClr val="bg2">
                <a:lumMod val="50000"/>
                <a:lumOff val="50000"/>
              </a:schemeClr>
            </a:solidFill>
            <a:prstDash val="dash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96968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069BF-0DCF-F549-AEBC-2F1F7AF8C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704DF3-49B6-244C-B214-FA32A18983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66775"/>
            <a:ext cx="9144000" cy="581025"/>
          </a:xfrm>
        </p:spPr>
        <p:txBody>
          <a:bodyPr/>
          <a:lstStyle/>
          <a:p>
            <a:r>
              <a:rPr lang="en-US" sz="2400" dirty="0"/>
              <a:t>Register sets in typical processors</a:t>
            </a:r>
            <a:endParaRPr lang="en-US" sz="2400" noProof="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2BB4BCB-86D5-BE4F-AA96-CFDECE832DA6}"/>
              </a:ext>
            </a:extLst>
          </p:cNvPr>
          <p:cNvGraphicFramePr>
            <a:graphicFrameLocks noGrp="1"/>
          </p:cNvGraphicFramePr>
          <p:nvPr/>
        </p:nvGraphicFramePr>
        <p:xfrm>
          <a:off x="312738" y="1447800"/>
          <a:ext cx="8297860" cy="21126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0862">
                  <a:extLst>
                    <a:ext uri="{9D8B030D-6E8A-4147-A177-3AD203B41FA5}">
                      <a16:colId xmlns:a16="http://schemas.microsoft.com/office/drawing/2014/main" val="2792240829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1783849816"/>
                    </a:ext>
                  </a:extLst>
                </a:gridCol>
                <a:gridCol w="1557654">
                  <a:extLst>
                    <a:ext uri="{9D8B030D-6E8A-4147-A177-3AD203B41FA5}">
                      <a16:colId xmlns:a16="http://schemas.microsoft.com/office/drawing/2014/main" val="1239545385"/>
                    </a:ext>
                  </a:extLst>
                </a:gridCol>
                <a:gridCol w="1490346">
                  <a:extLst>
                    <a:ext uri="{9D8B030D-6E8A-4147-A177-3AD203B41FA5}">
                      <a16:colId xmlns:a16="http://schemas.microsoft.com/office/drawing/2014/main" val="4215097052"/>
                    </a:ext>
                  </a:extLst>
                </a:gridCol>
                <a:gridCol w="1828798">
                  <a:extLst>
                    <a:ext uri="{9D8B030D-6E8A-4147-A177-3AD203B41FA5}">
                      <a16:colId xmlns:a16="http://schemas.microsoft.com/office/drawing/2014/main" val="1027639133"/>
                    </a:ext>
                  </a:extLst>
                </a:gridCol>
              </a:tblGrid>
              <a:tr h="342440">
                <a:tc>
                  <a:txBody>
                    <a:bodyPr/>
                    <a:lstStyle/>
                    <a:p>
                      <a:r>
                        <a:rPr lang="nb-NO" sz="1600" dirty="0" err="1"/>
                        <a:t>processor</a:t>
                      </a:r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 err="1"/>
                        <a:t>Generic</a:t>
                      </a:r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Special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Float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SIMD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717926"/>
                  </a:ext>
                </a:extLst>
              </a:tr>
              <a:tr h="462928">
                <a:tc>
                  <a:txBody>
                    <a:bodyPr/>
                    <a:lstStyle/>
                    <a:p>
                      <a:r>
                        <a:rPr lang="nb-NO" sz="1600" dirty="0"/>
                        <a:t>CUDA CC 8.x</a:t>
                      </a:r>
                    </a:p>
                    <a:p>
                      <a:r>
                        <a:rPr lang="nb-NO" sz="1200" dirty="0"/>
                        <a:t>(128 SMs per chip)</a:t>
                      </a:r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 x 16384 x 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dirty="0"/>
                        <a:t>4 x 512 x 1024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719060"/>
                  </a:ext>
                </a:extLst>
              </a:tr>
              <a:tr h="337632">
                <a:tc>
                  <a:txBody>
                    <a:bodyPr/>
                    <a:lstStyle/>
                    <a:p>
                      <a:r>
                        <a:rPr lang="nb-NO" sz="1600" dirty="0"/>
                        <a:t>IBM Power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32x32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1 link, 1 </a:t>
                      </a:r>
                      <a:r>
                        <a:rPr lang="nb-NO" sz="1600" dirty="0" err="1"/>
                        <a:t>count</a:t>
                      </a:r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32x32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3536937"/>
                  </a:ext>
                </a:extLst>
              </a:tr>
              <a:tr h="300299">
                <a:tc>
                  <a:txBody>
                    <a:bodyPr/>
                    <a:lstStyle/>
                    <a:p>
                      <a:r>
                        <a:rPr lang="nb-NO" sz="1600" dirty="0" err="1"/>
                        <a:t>OpenPOWER</a:t>
                      </a:r>
                      <a:endParaRPr lang="nb-NO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32x64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32x64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32x128 SIMD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456080"/>
                  </a:ext>
                </a:extLst>
              </a:tr>
              <a:tr h="462928">
                <a:tc>
                  <a:txBody>
                    <a:bodyPr/>
                    <a:lstStyle/>
                    <a:p>
                      <a:r>
                        <a:rPr lang="nb-NO" sz="1600" dirty="0"/>
                        <a:t>IBM Power 10</a:t>
                      </a:r>
                    </a:p>
                    <a:p>
                      <a:r>
                        <a:rPr lang="nb-NO" sz="1200" dirty="0"/>
                        <a:t>(15x or 30x per chip)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1xSMT</a:t>
                      </a:r>
                    </a:p>
                    <a:p>
                      <a:pPr algn="ctr"/>
                      <a:r>
                        <a:rPr lang="nb-NO" sz="1600" dirty="0"/>
                        <a:t>32x64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4x64 Matrix</a:t>
                      </a:r>
                    </a:p>
                    <a:p>
                      <a:pPr algn="ctr"/>
                      <a:r>
                        <a:rPr lang="nb-NO" sz="1600" dirty="0"/>
                        <a:t>(4 ML pipes)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32x64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32x128 SIMD</a:t>
                      </a:r>
                    </a:p>
                    <a:p>
                      <a:pPr algn="ctr"/>
                      <a:r>
                        <a:rPr lang="nb-NO" sz="1600" dirty="0"/>
                        <a:t>8x512 SIMD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692530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F3F3BC9-3D1C-0747-B0F2-92CF3562AA83}"/>
              </a:ext>
            </a:extLst>
          </p:cNvPr>
          <p:cNvSpPr txBox="1"/>
          <p:nvPr/>
        </p:nvSpPr>
        <p:spPr>
          <a:xfrm>
            <a:off x="3880820" y="1954763"/>
            <a:ext cx="29311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NO" sz="1400" dirty="0">
                <a:latin typeface="+mn-lt"/>
              </a:rPr>
              <a:t>PC per SIMD cell -&gt; nearly generic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9CD2909-4E60-DA41-988F-9FAE6626E7E8}"/>
              </a:ext>
            </a:extLst>
          </p:cNvPr>
          <p:cNvCxnSpPr/>
          <p:nvPr/>
        </p:nvCxnSpPr>
        <p:spPr bwMode="auto">
          <a:xfrm flipH="1">
            <a:off x="3677814" y="1970317"/>
            <a:ext cx="3200400" cy="0"/>
          </a:xfrm>
          <a:prstGeom prst="straightConnector1">
            <a:avLst/>
          </a:prstGeom>
          <a:ln w="25400" cap="flat" cmpd="sng" algn="ctr">
            <a:solidFill>
              <a:schemeClr val="bg2">
                <a:lumMod val="50000"/>
                <a:lumOff val="50000"/>
              </a:schemeClr>
            </a:solidFill>
            <a:prstDash val="dash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C0782487-BDB7-DC4A-9791-924F55B5CE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4096942"/>
            <a:ext cx="3935312" cy="2272982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C8F9ED6C-FA1B-C648-8459-B96E2B549487}"/>
              </a:ext>
            </a:extLst>
          </p:cNvPr>
          <p:cNvGrpSpPr/>
          <p:nvPr/>
        </p:nvGrpSpPr>
        <p:grpSpPr>
          <a:xfrm>
            <a:off x="533400" y="4289615"/>
            <a:ext cx="3460522" cy="1887636"/>
            <a:chOff x="454510" y="4267200"/>
            <a:chExt cx="3460522" cy="1887636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3A9481F-C5B7-E146-A29F-DB59435AE6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7612" y="4312029"/>
              <a:ext cx="3347420" cy="1842807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9211765-40CB-4246-A30E-74849D9F1ECD}"/>
                </a:ext>
              </a:extLst>
            </p:cNvPr>
            <p:cNvSpPr/>
            <p:nvPr/>
          </p:nvSpPr>
          <p:spPr bwMode="auto">
            <a:xfrm>
              <a:off x="457200" y="4267200"/>
              <a:ext cx="1752600" cy="2286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NO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79FA876-47EB-D04F-A1B2-2C68B7308130}"/>
                </a:ext>
              </a:extLst>
            </p:cNvPr>
            <p:cNvSpPr/>
            <p:nvPr/>
          </p:nvSpPr>
          <p:spPr bwMode="auto">
            <a:xfrm>
              <a:off x="454510" y="5807723"/>
              <a:ext cx="612290" cy="2286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NO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4DB33624-5038-1540-A66F-123E9C84B3A6}"/>
              </a:ext>
            </a:extLst>
          </p:cNvPr>
          <p:cNvSpPr txBox="1"/>
          <p:nvPr/>
        </p:nvSpPr>
        <p:spPr>
          <a:xfrm>
            <a:off x="457200" y="3897868"/>
            <a:ext cx="4278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b-NO" sz="1800" dirty="0">
                <a:latin typeface="+mn-lt"/>
              </a:rPr>
              <a:t>Single </a:t>
            </a:r>
            <a:r>
              <a:rPr lang="nb-NO" sz="1800" dirty="0" err="1">
                <a:latin typeface="+mn-lt"/>
              </a:rPr>
              <a:t>use-only</a:t>
            </a:r>
            <a:r>
              <a:rPr lang="nb-NO" sz="1800" dirty="0">
                <a:latin typeface="+mn-lt"/>
              </a:rPr>
              <a:t> </a:t>
            </a:r>
            <a:r>
              <a:rPr lang="nb-NO" sz="1800" dirty="0" err="1">
                <a:latin typeface="+mn-lt"/>
              </a:rPr>
              <a:t>with</a:t>
            </a:r>
            <a:r>
              <a:rPr lang="nb-NO" sz="1800" dirty="0">
                <a:latin typeface="+mn-lt"/>
              </a:rPr>
              <a:t> a </a:t>
            </a:r>
            <a:r>
              <a:rPr lang="nb-NO" sz="1800" dirty="0" err="1">
                <a:latin typeface="+mn-lt"/>
              </a:rPr>
              <a:t>weird</a:t>
            </a:r>
            <a:r>
              <a:rPr lang="nb-NO" sz="1800" dirty="0">
                <a:latin typeface="+mn-lt"/>
              </a:rPr>
              <a:t> </a:t>
            </a:r>
            <a:r>
              <a:rPr lang="nb-NO" sz="1800" dirty="0" err="1">
                <a:latin typeface="+mn-lt"/>
              </a:rPr>
              <a:t>load</a:t>
            </a:r>
            <a:r>
              <a:rPr lang="nb-NO" sz="1800" dirty="0">
                <a:latin typeface="+mn-lt"/>
              </a:rPr>
              <a:t>/store </a:t>
            </a:r>
            <a:r>
              <a:rPr lang="nb-NO" sz="1800" dirty="0" err="1">
                <a:latin typeface="+mn-lt"/>
              </a:rPr>
              <a:t>semantic</a:t>
            </a:r>
            <a:endParaRPr lang="en-NO" sz="1800" dirty="0">
              <a:latin typeface="+mn-lt"/>
            </a:endParaRPr>
          </a:p>
        </p:txBody>
      </p:sp>
      <p:sp>
        <p:nvSpPr>
          <p:cNvPr id="14" name="Left Brace 13">
            <a:extLst>
              <a:ext uri="{FF2B5EF4-FFF2-40B4-BE49-F238E27FC236}">
                <a16:creationId xmlns:a16="http://schemas.microsoft.com/office/drawing/2014/main" id="{2950FC7D-5909-E549-970B-E259A9F6E3ED}"/>
              </a:ext>
            </a:extLst>
          </p:cNvPr>
          <p:cNvSpPr/>
          <p:nvPr/>
        </p:nvSpPr>
        <p:spPr bwMode="auto">
          <a:xfrm rot="5400000">
            <a:off x="4113068" y="-104629"/>
            <a:ext cx="749750" cy="8038742"/>
          </a:xfrm>
          <a:prstGeom prst="leftBrace">
            <a:avLst>
              <a:gd name="adj1" fmla="val 8333"/>
              <a:gd name="adj2" fmla="val 50056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NO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D5D73CA-5400-0641-B982-1CB585ABDC77}"/>
              </a:ext>
            </a:extLst>
          </p:cNvPr>
          <p:cNvSpPr txBox="1"/>
          <p:nvPr/>
        </p:nvSpPr>
        <p:spPr>
          <a:xfrm>
            <a:off x="424961" y="6162175"/>
            <a:ext cx="3512745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nb-NO" sz="1400" dirty="0">
                <a:latin typeface="Eurostile" panose="020B0504020202050204" pitchFamily="34" charset="77"/>
              </a:rPr>
              <a:t>Note: CUDA </a:t>
            </a:r>
            <a:r>
              <a:rPr lang="nb-NO" sz="1400" dirty="0" err="1">
                <a:latin typeface="Eurostile" panose="020B0504020202050204" pitchFamily="34" charset="77"/>
              </a:rPr>
              <a:t>SM’s</a:t>
            </a:r>
            <a:r>
              <a:rPr lang="nb-NO" sz="1400" dirty="0">
                <a:latin typeface="Eurostile" panose="020B0504020202050204" pitchFamily="34" charset="77"/>
              </a:rPr>
              <a:t> </a:t>
            </a:r>
            <a:r>
              <a:rPr lang="nb-NO" sz="1400" dirty="0" err="1">
                <a:latin typeface="Eurostile" panose="020B0504020202050204" pitchFamily="34" charset="77"/>
              </a:rPr>
              <a:t>similar</a:t>
            </a:r>
            <a:r>
              <a:rPr lang="nb-NO" sz="1400" dirty="0">
                <a:latin typeface="Eurostile" panose="020B0504020202050204" pitchFamily="34" charset="77"/>
              </a:rPr>
              <a:t> </a:t>
            </a:r>
            <a:r>
              <a:rPr lang="nb-NO" sz="1400" dirty="0" err="1">
                <a:latin typeface="Eurostile" panose="020B0504020202050204" pitchFamily="34" charset="77"/>
              </a:rPr>
              <a:t>but</a:t>
            </a:r>
            <a:r>
              <a:rPr lang="nb-NO" sz="1400" dirty="0">
                <a:latin typeface="Eurostile" panose="020B0504020202050204" pitchFamily="34" charset="77"/>
              </a:rPr>
              <a:t> more </a:t>
            </a:r>
            <a:r>
              <a:rPr lang="nb-NO" sz="1400" dirty="0" err="1">
                <a:latin typeface="Eurostile" panose="020B0504020202050204" pitchFamily="34" charset="77"/>
              </a:rPr>
              <a:t>flexible</a:t>
            </a:r>
            <a:r>
              <a:rPr lang="nb-NO" sz="1400" dirty="0">
                <a:latin typeface="Eurostile" panose="020B0504020202050204" pitchFamily="34" charset="77"/>
              </a:rPr>
              <a:t> </a:t>
            </a:r>
            <a:r>
              <a:rPr lang="nb-NO" sz="1400" dirty="0" err="1">
                <a:latin typeface="Eurostile" panose="020B0504020202050204" pitchFamily="34" charset="77"/>
              </a:rPr>
              <a:t>TensorCore</a:t>
            </a:r>
            <a:r>
              <a:rPr lang="nb-NO" sz="1400" dirty="0">
                <a:latin typeface="Eurostile" panose="020B0504020202050204" pitchFamily="34" charset="77"/>
              </a:rPr>
              <a:t> is </a:t>
            </a:r>
            <a:r>
              <a:rPr lang="nb-NO" sz="1400" dirty="0" err="1">
                <a:latin typeface="Eurostile" panose="020B0504020202050204" pitchFamily="34" charset="77"/>
              </a:rPr>
              <a:t>counted</a:t>
            </a:r>
            <a:r>
              <a:rPr lang="nb-NO" sz="1400" dirty="0">
                <a:latin typeface="Eurostile" panose="020B0504020202050204" pitchFamily="34" charset="77"/>
              </a:rPr>
              <a:t> as a </a:t>
            </a:r>
            <a:r>
              <a:rPr lang="nb-NO" sz="1400" dirty="0" err="1">
                <a:latin typeface="Eurostile" panose="020B0504020202050204" pitchFamily="34" charset="77"/>
              </a:rPr>
              <a:t>compute</a:t>
            </a:r>
            <a:r>
              <a:rPr lang="nb-NO" sz="1400" dirty="0">
                <a:latin typeface="Eurostile" panose="020B0504020202050204" pitchFamily="34" charset="77"/>
              </a:rPr>
              <a:t> unit</a:t>
            </a:r>
            <a:endParaRPr lang="en-NO" sz="1400" dirty="0">
              <a:latin typeface="Eurostile" panose="020B0504020202050204" pitchFamily="34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250D3CF-D1C1-F848-92EB-CE66CF87A5CF}"/>
              </a:ext>
            </a:extLst>
          </p:cNvPr>
          <p:cNvSpPr txBox="1"/>
          <p:nvPr/>
        </p:nvSpPr>
        <p:spPr>
          <a:xfrm>
            <a:off x="5983709" y="6162175"/>
            <a:ext cx="297870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NO" sz="1050" b="1" dirty="0">
                <a:latin typeface="Eurostile" panose="020B0504020202050204" pitchFamily="34" charset="77"/>
              </a:rPr>
              <a:t>IBM’s POWER10 processor</a:t>
            </a:r>
          </a:p>
          <a:p>
            <a:pPr algn="r"/>
            <a:r>
              <a:rPr lang="en-NO" sz="1050" dirty="0">
                <a:latin typeface="Eurostile" panose="020B0504020202050204" pitchFamily="34" charset="77"/>
              </a:rPr>
              <a:t>Willian Stark, Brian Thompto, </a:t>
            </a:r>
            <a:r>
              <a:rPr lang="en-NO" sz="1050" i="1" dirty="0">
                <a:latin typeface="Eurostile" panose="020B0504020202050204" pitchFamily="34" charset="77"/>
              </a:rPr>
              <a:t>Hot Chips 32, 2020</a:t>
            </a:r>
          </a:p>
        </p:txBody>
      </p:sp>
    </p:spTree>
    <p:extLst>
      <p:ext uri="{BB962C8B-B14F-4D97-AF65-F5344CB8AC3E}">
        <p14:creationId xmlns:p14="http://schemas.microsoft.com/office/powerpoint/2010/main" val="2586179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069BF-0DCF-F549-AEBC-2F1F7AF8C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704DF3-49B6-244C-B214-FA32A18983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66775"/>
            <a:ext cx="9144000" cy="2105025"/>
          </a:xfrm>
        </p:spPr>
        <p:txBody>
          <a:bodyPr/>
          <a:lstStyle/>
          <a:p>
            <a:r>
              <a:rPr lang="en-US" sz="2400" baseline="0" noProof="0" dirty="0"/>
              <a:t>Register windows</a:t>
            </a:r>
          </a:p>
          <a:p>
            <a:pPr lvl="1"/>
            <a:r>
              <a:rPr lang="en-US" sz="2000" dirty="0"/>
              <a:t>Idea: compiler must optimize for a subset of actually existing registers</a:t>
            </a:r>
          </a:p>
          <a:p>
            <a:pPr lvl="1"/>
            <a:r>
              <a:rPr lang="en-US" sz="2000" dirty="0"/>
              <a:t>Function calls and context changes do not require register spilling to RAM</a:t>
            </a:r>
          </a:p>
          <a:p>
            <a:pPr lvl="1"/>
            <a:r>
              <a:rPr lang="en-US" sz="2000" dirty="0"/>
              <a:t>Berkeley RISC: 64 registers, but only 8 visible per context</a:t>
            </a:r>
          </a:p>
          <a:p>
            <a:pPr lvl="1"/>
            <a:r>
              <a:rPr lang="en-US" sz="2000" noProof="0" dirty="0"/>
              <a:t>Sun Sparc: 3x8 in a shifting register book, 8 always valid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20893F-10BD-DD4F-9F3C-F268708FE3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3200400"/>
            <a:ext cx="2895600" cy="30861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F3A44BD-1333-674E-83F7-8E4894C77DC5}"/>
              </a:ext>
            </a:extLst>
          </p:cNvPr>
          <p:cNvSpPr txBox="1"/>
          <p:nvPr/>
        </p:nvSpPr>
        <p:spPr>
          <a:xfrm>
            <a:off x="5787242" y="4722674"/>
            <a:ext cx="331946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1" dirty="0">
                <a:latin typeface="+mn-lt"/>
              </a:rPr>
              <a:t>very useful </a:t>
            </a:r>
            <a:r>
              <a:rPr lang="en-US" dirty="0">
                <a:latin typeface="+mn-lt"/>
              </a:rPr>
              <a:t>if OS should not yield on kernel calls</a:t>
            </a:r>
            <a:endParaRPr lang="en-US" sz="1800" dirty="0">
              <a:latin typeface="+mn-lt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b="1" dirty="0">
                <a:latin typeface="+mn-lt"/>
              </a:rPr>
              <a:t>nice</a:t>
            </a:r>
            <a:r>
              <a:rPr lang="en-US" sz="1800" dirty="0">
                <a:latin typeface="+mn-lt"/>
              </a:rPr>
              <a:t> with </a:t>
            </a:r>
            <a:r>
              <a:rPr lang="en-US" sz="1800" i="1" dirty="0">
                <a:latin typeface="+mn-lt"/>
              </a:rPr>
              <a:t>upcall</a:t>
            </a:r>
            <a:r>
              <a:rPr lang="en-US" sz="1800" dirty="0">
                <a:latin typeface="+mn-lt"/>
              </a:rPr>
              <a:t> concept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1" dirty="0">
                <a:latin typeface="+mn-lt"/>
              </a:rPr>
              <a:t>otherwise:</a:t>
            </a:r>
            <a:br>
              <a:rPr lang="en-US" b="1" i="1" dirty="0">
                <a:latin typeface="+mn-lt"/>
              </a:rPr>
            </a:br>
            <a:r>
              <a:rPr lang="en-US" dirty="0">
                <a:latin typeface="+mn-lt"/>
              </a:rPr>
              <a:t>totally useless with multi-threading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8655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F17BB-FCBC-2D43-ACA7-F45F6D040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CPU</a:t>
            </a:r>
            <a:r>
              <a:rPr lang="en-US" baseline="0" noProof="0" dirty="0"/>
              <a:t> caches</a:t>
            </a:r>
            <a:endParaRPr lang="en-US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40F858-5E7D-6044-8258-33F8ACCA10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/>
              <a:t>Effects of caches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3664517-A5F9-BC44-AE64-0E3C30E66BD2}"/>
              </a:ext>
            </a:extLst>
          </p:cNvPr>
          <p:cNvGraphicFramePr>
            <a:graphicFrameLocks noGrp="1"/>
          </p:cNvGraphicFramePr>
          <p:nvPr/>
        </p:nvGraphicFramePr>
        <p:xfrm>
          <a:off x="173037" y="1371600"/>
          <a:ext cx="8742808" cy="360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7163">
                  <a:extLst>
                    <a:ext uri="{9D8B030D-6E8A-4147-A177-3AD203B41FA5}">
                      <a16:colId xmlns:a16="http://schemas.microsoft.com/office/drawing/2014/main" val="454516777"/>
                    </a:ext>
                  </a:extLst>
                </a:gridCol>
                <a:gridCol w="1471930">
                  <a:extLst>
                    <a:ext uri="{9D8B030D-6E8A-4147-A177-3AD203B41FA5}">
                      <a16:colId xmlns:a16="http://schemas.microsoft.com/office/drawing/2014/main" val="3173331589"/>
                    </a:ext>
                  </a:extLst>
                </a:gridCol>
                <a:gridCol w="1903476">
                  <a:extLst>
                    <a:ext uri="{9D8B030D-6E8A-4147-A177-3AD203B41FA5}">
                      <a16:colId xmlns:a16="http://schemas.microsoft.com/office/drawing/2014/main" val="678711083"/>
                    </a:ext>
                  </a:extLst>
                </a:gridCol>
                <a:gridCol w="1903476">
                  <a:extLst>
                    <a:ext uri="{9D8B030D-6E8A-4147-A177-3AD203B41FA5}">
                      <a16:colId xmlns:a16="http://schemas.microsoft.com/office/drawing/2014/main" val="3880605525"/>
                    </a:ext>
                  </a:extLst>
                </a:gridCol>
                <a:gridCol w="2036763">
                  <a:extLst>
                    <a:ext uri="{9D8B030D-6E8A-4147-A177-3AD203B41FA5}">
                      <a16:colId xmlns:a16="http://schemas.microsoft.com/office/drawing/2014/main" val="2311123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nb-NO" dirty="0" err="1">
                          <a:solidFill>
                            <a:schemeClr val="tx1"/>
                          </a:solidFill>
                        </a:rPr>
                        <a:t>Latency</a:t>
                      </a:r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7924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Intel </a:t>
                      </a:r>
                      <a:r>
                        <a:rPr lang="nb-NO" sz="1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Broadwell</a:t>
                      </a:r>
                      <a:br>
                        <a:rPr lang="nb-NO" dirty="0">
                          <a:solidFill>
                            <a:schemeClr val="tx1"/>
                          </a:solidFill>
                        </a:rPr>
                      </a:br>
                      <a:r>
                        <a:rPr lang="nb-NO" sz="1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Xeon</a:t>
                      </a:r>
                      <a:r>
                        <a:rPr lang="nb-NO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E5-2699v4</a:t>
                      </a:r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Intel </a:t>
                      </a:r>
                      <a:r>
                        <a:rPr lang="nb-NO" sz="1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Broadwell</a:t>
                      </a:r>
                      <a:br>
                        <a:rPr lang="nb-NO" dirty="0">
                          <a:solidFill>
                            <a:schemeClr val="tx1"/>
                          </a:solidFill>
                        </a:rPr>
                      </a:br>
                      <a:r>
                        <a:rPr lang="nb-NO" sz="1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Xeon</a:t>
                      </a:r>
                      <a:r>
                        <a:rPr lang="nb-NO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E5-2640v4</a:t>
                      </a:r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IBM POWER8</a:t>
                      </a:r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395977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r>
                        <a:rPr lang="nb-NO" dirty="0" err="1"/>
                        <a:t>Cache</a:t>
                      </a:r>
                      <a:r>
                        <a:rPr lang="nb-NO" dirty="0"/>
                        <a:t> </a:t>
                      </a:r>
                      <a:r>
                        <a:rPr lang="nb-NO" dirty="0" err="1"/>
                        <a:t>level</a:t>
                      </a:r>
                      <a:endParaRPr lang="nb-NO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L1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4 </a:t>
                      </a:r>
                      <a:r>
                        <a:rPr lang="nb-NO" dirty="0" err="1"/>
                        <a:t>cyc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4 </a:t>
                      </a:r>
                      <a:r>
                        <a:rPr lang="nb-NO" dirty="0" err="1"/>
                        <a:t>cyc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3 </a:t>
                      </a:r>
                      <a:r>
                        <a:rPr lang="nb-NO" dirty="0" err="1"/>
                        <a:t>cyc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99572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L2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12-15 </a:t>
                      </a:r>
                      <a:r>
                        <a:rPr lang="nb-NO" dirty="0" err="1"/>
                        <a:t>cyc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12-15 </a:t>
                      </a:r>
                      <a:r>
                        <a:rPr lang="nb-NO" dirty="0" err="1"/>
                        <a:t>cyc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13 </a:t>
                      </a:r>
                      <a:r>
                        <a:rPr lang="nb-NO" dirty="0" err="1"/>
                        <a:t>cyc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733165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L3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4MB:</a:t>
                      </a:r>
                      <a:r>
                        <a:rPr lang="nb-NO" baseline="0" dirty="0"/>
                        <a:t> </a:t>
                      </a:r>
                      <a:r>
                        <a:rPr lang="nb-NO" dirty="0"/>
                        <a:t>50 </a:t>
                      </a:r>
                      <a:r>
                        <a:rPr lang="nb-NO" dirty="0" err="1"/>
                        <a:t>cyc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4 MB: 49-50 </a:t>
                      </a:r>
                      <a:r>
                        <a:rPr lang="nb-NO" dirty="0" err="1"/>
                        <a:t>cyc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8MB: 27-28 </a:t>
                      </a:r>
                      <a:r>
                        <a:rPr lang="nb-NO" dirty="0" err="1"/>
                        <a:t>cyc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794270"/>
                  </a:ext>
                </a:extLst>
              </a:tr>
              <a:tr h="370840">
                <a:tc rowSpan="4">
                  <a:txBody>
                    <a:bodyPr/>
                    <a:lstStyle/>
                    <a:p>
                      <a:r>
                        <a:rPr lang="nb-NO" dirty="0"/>
                        <a:t>Random </a:t>
                      </a:r>
                      <a:r>
                        <a:rPr lang="nb-NO" dirty="0" err="1"/>
                        <a:t>load</a:t>
                      </a:r>
                      <a:endParaRPr lang="nb-NO" dirty="0"/>
                    </a:p>
                    <a:p>
                      <a:r>
                        <a:rPr lang="nb-NO" dirty="0"/>
                        <a:t>from RAM regions </a:t>
                      </a:r>
                      <a:r>
                        <a:rPr lang="nb-NO" dirty="0" err="1"/>
                        <a:t>of</a:t>
                      </a:r>
                      <a:r>
                        <a:rPr lang="nb-NO" dirty="0"/>
                        <a:t> </a:t>
                      </a:r>
                      <a:r>
                        <a:rPr lang="nb-NO" dirty="0" err="1"/>
                        <a:t>size</a:t>
                      </a:r>
                      <a:r>
                        <a:rPr lang="nb-NO" dirty="0"/>
                        <a:t> ...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16</a:t>
                      </a:r>
                      <a:r>
                        <a:rPr lang="nb-NO" baseline="0" dirty="0"/>
                        <a:t> MB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21 </a:t>
                      </a:r>
                      <a:r>
                        <a:rPr lang="nb-NO" dirty="0" err="1"/>
                        <a:t>ns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26 </a:t>
                      </a:r>
                      <a:r>
                        <a:rPr lang="nb-NO" dirty="0" err="1"/>
                        <a:t>ns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55 </a:t>
                      </a:r>
                      <a:r>
                        <a:rPr lang="nb-NO" dirty="0" err="1"/>
                        <a:t>ns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028465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32-64 MB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80-96 </a:t>
                      </a:r>
                      <a:r>
                        <a:rPr lang="nb-NO" dirty="0" err="1"/>
                        <a:t>ns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75-92 </a:t>
                      </a:r>
                      <a:r>
                        <a:rPr lang="nb-NO" dirty="0" err="1"/>
                        <a:t>ns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55-57</a:t>
                      </a:r>
                      <a:r>
                        <a:rPr lang="nb-NO" baseline="0" dirty="0"/>
                        <a:t> </a:t>
                      </a:r>
                      <a:r>
                        <a:rPr lang="nb-NO" baseline="0" dirty="0" err="1"/>
                        <a:t>ns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18821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96-128 MB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96 </a:t>
                      </a:r>
                      <a:r>
                        <a:rPr lang="nb-NO" dirty="0" err="1"/>
                        <a:t>ns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90-91 </a:t>
                      </a:r>
                      <a:r>
                        <a:rPr lang="nb-NO" dirty="0" err="1"/>
                        <a:t>ns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67-74 </a:t>
                      </a:r>
                      <a:r>
                        <a:rPr lang="nb-NO" dirty="0" err="1"/>
                        <a:t>ns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56253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384-512</a:t>
                      </a:r>
                      <a:r>
                        <a:rPr lang="nb-NO" baseline="0" dirty="0"/>
                        <a:t> MB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95 </a:t>
                      </a:r>
                      <a:r>
                        <a:rPr lang="nb-NO" dirty="0" err="1"/>
                        <a:t>ns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91-93 </a:t>
                      </a:r>
                      <a:r>
                        <a:rPr lang="nb-NO" dirty="0" err="1"/>
                        <a:t>ns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89-91 </a:t>
                      </a:r>
                      <a:r>
                        <a:rPr lang="nb-NO" dirty="0" err="1"/>
                        <a:t>ns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9730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7374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F17BB-FCBC-2D43-ACA7-F45F6D040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CPU</a:t>
            </a:r>
            <a:r>
              <a:rPr lang="en-US" baseline="0" noProof="0" dirty="0"/>
              <a:t> caches</a:t>
            </a:r>
            <a:endParaRPr lang="en-US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40F858-5E7D-6044-8258-33F8ACCA10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/>
              <a:t>Effects of caches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3664517-A5F9-BC44-AE64-0E3C30E66B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5179419"/>
              </p:ext>
            </p:extLst>
          </p:nvPr>
        </p:nvGraphicFramePr>
        <p:xfrm>
          <a:off x="173037" y="1371600"/>
          <a:ext cx="7179660" cy="4414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1997">
                  <a:extLst>
                    <a:ext uri="{9D8B030D-6E8A-4147-A177-3AD203B41FA5}">
                      <a16:colId xmlns:a16="http://schemas.microsoft.com/office/drawing/2014/main" val="454516777"/>
                    </a:ext>
                  </a:extLst>
                </a:gridCol>
                <a:gridCol w="1208760">
                  <a:extLst>
                    <a:ext uri="{9D8B030D-6E8A-4147-A177-3AD203B41FA5}">
                      <a16:colId xmlns:a16="http://schemas.microsoft.com/office/drawing/2014/main" val="3173331589"/>
                    </a:ext>
                  </a:extLst>
                </a:gridCol>
                <a:gridCol w="1563149">
                  <a:extLst>
                    <a:ext uri="{9D8B030D-6E8A-4147-A177-3AD203B41FA5}">
                      <a16:colId xmlns:a16="http://schemas.microsoft.com/office/drawing/2014/main" val="3880605525"/>
                    </a:ext>
                  </a:extLst>
                </a:gridCol>
                <a:gridCol w="1563149">
                  <a:extLst>
                    <a:ext uri="{9D8B030D-6E8A-4147-A177-3AD203B41FA5}">
                      <a16:colId xmlns:a16="http://schemas.microsoft.com/office/drawing/2014/main" val="3592972438"/>
                    </a:ext>
                  </a:extLst>
                </a:gridCol>
                <a:gridCol w="1672605">
                  <a:extLst>
                    <a:ext uri="{9D8B030D-6E8A-4147-A177-3AD203B41FA5}">
                      <a16:colId xmlns:a16="http://schemas.microsoft.com/office/drawing/2014/main" val="2311123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7924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Intel </a:t>
                      </a:r>
                      <a:r>
                        <a:rPr lang="nb-NO" sz="1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Core</a:t>
                      </a:r>
                      <a:r>
                        <a:rPr lang="nb-NO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i7</a:t>
                      </a:r>
                      <a:br>
                        <a:rPr lang="nb-NO" dirty="0">
                          <a:solidFill>
                            <a:schemeClr val="tx1"/>
                          </a:solidFill>
                        </a:rPr>
                      </a:br>
                      <a:r>
                        <a:rPr lang="nb-NO" sz="1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Xeon</a:t>
                      </a:r>
                      <a:r>
                        <a:rPr lang="nb-NO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5500</a:t>
                      </a:r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Intel 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Core i9</a:t>
                      </a:r>
                    </a:p>
                    <a:p>
                      <a:r>
                        <a:rPr lang="nb-NO" dirty="0">
                          <a:solidFill>
                            <a:schemeClr val="tx1"/>
                          </a:solidFill>
                        </a:rPr>
                        <a:t>10885H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IBM POWER8</a:t>
                      </a:r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395977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r>
                        <a:rPr lang="nb-NO" dirty="0" err="1"/>
                        <a:t>Cache</a:t>
                      </a:r>
                      <a:r>
                        <a:rPr lang="nb-NO" dirty="0"/>
                        <a:t> </a:t>
                      </a:r>
                      <a:r>
                        <a:rPr lang="nb-NO" dirty="0" err="1"/>
                        <a:t>level</a:t>
                      </a:r>
                      <a:endParaRPr lang="nb-NO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L1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4 </a:t>
                      </a:r>
                      <a:r>
                        <a:rPr lang="nb-NO" dirty="0" err="1"/>
                        <a:t>cyc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4-5 </a:t>
                      </a:r>
                      <a:r>
                        <a:rPr lang="nb-NO" dirty="0" err="1"/>
                        <a:t>cyc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3 </a:t>
                      </a:r>
                      <a:r>
                        <a:rPr lang="nb-NO" dirty="0" err="1"/>
                        <a:t>cyc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99572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L2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10 </a:t>
                      </a:r>
                      <a:r>
                        <a:rPr lang="nb-NO" dirty="0" err="1"/>
                        <a:t>cyc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12 </a:t>
                      </a:r>
                      <a:r>
                        <a:rPr lang="nb-NO" dirty="0" err="1"/>
                        <a:t>cyc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13 </a:t>
                      </a:r>
                      <a:r>
                        <a:rPr lang="nb-NO" dirty="0" err="1"/>
                        <a:t>cyc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733165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L3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4 MB</a:t>
                      </a:r>
                      <a:br>
                        <a:rPr lang="nb-NO" dirty="0"/>
                      </a:br>
                      <a:r>
                        <a:rPr lang="nb-NO" dirty="0"/>
                        <a:t>40-180 </a:t>
                      </a:r>
                      <a:r>
                        <a:rPr lang="nb-NO" dirty="0" err="1"/>
                        <a:t>cyc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16 MB</a:t>
                      </a:r>
                      <a:br>
                        <a:rPr lang="nb-NO" dirty="0"/>
                      </a:br>
                      <a:r>
                        <a:rPr lang="nb-NO" dirty="0"/>
                        <a:t>58 </a:t>
                      </a:r>
                      <a:r>
                        <a:rPr lang="nb-NO" dirty="0" err="1"/>
                        <a:t>cyc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8 MB</a:t>
                      </a:r>
                      <a:br>
                        <a:rPr lang="nb-NO" dirty="0"/>
                      </a:br>
                      <a:r>
                        <a:rPr lang="nb-NO" dirty="0"/>
                        <a:t>27-28 </a:t>
                      </a:r>
                      <a:r>
                        <a:rPr lang="nb-NO" dirty="0" err="1"/>
                        <a:t>cyc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794270"/>
                  </a:ext>
                </a:extLst>
              </a:tr>
              <a:tr h="370840">
                <a:tc rowSpan="4">
                  <a:txBody>
                    <a:bodyPr/>
                    <a:lstStyle/>
                    <a:p>
                      <a:r>
                        <a:rPr lang="nb-NO" dirty="0"/>
                        <a:t>Random </a:t>
                      </a:r>
                      <a:r>
                        <a:rPr lang="nb-NO" dirty="0" err="1"/>
                        <a:t>load</a:t>
                      </a:r>
                      <a:endParaRPr lang="nb-NO" dirty="0"/>
                    </a:p>
                    <a:p>
                      <a:r>
                        <a:rPr lang="nb-NO" dirty="0"/>
                        <a:t>from RAM regions </a:t>
                      </a:r>
                      <a:r>
                        <a:rPr lang="nb-NO" dirty="0" err="1"/>
                        <a:t>of</a:t>
                      </a:r>
                      <a:r>
                        <a:rPr lang="nb-NO" dirty="0"/>
                        <a:t> </a:t>
                      </a:r>
                      <a:r>
                        <a:rPr lang="nb-NO" dirty="0" err="1"/>
                        <a:t>size</a:t>
                      </a:r>
                      <a:r>
                        <a:rPr lang="nb-NO" dirty="0"/>
                        <a:t> ...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16</a:t>
                      </a:r>
                      <a:r>
                        <a:rPr lang="nb-NO" baseline="0" dirty="0"/>
                        <a:t> MB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30 </a:t>
                      </a:r>
                      <a:r>
                        <a:rPr lang="nb-NO" dirty="0" err="1"/>
                        <a:t>ns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34 </a:t>
                      </a:r>
                      <a:r>
                        <a:rPr lang="nb-NO" dirty="0" err="1"/>
                        <a:t>ns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55 </a:t>
                      </a:r>
                      <a:r>
                        <a:rPr lang="nb-NO" dirty="0" err="1"/>
                        <a:t>ns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028465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32-64 MB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54 </a:t>
                      </a:r>
                      <a:r>
                        <a:rPr lang="nb-NO" dirty="0" err="1"/>
                        <a:t>ns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55-57</a:t>
                      </a:r>
                      <a:r>
                        <a:rPr lang="nb-NO" baseline="0" dirty="0"/>
                        <a:t> </a:t>
                      </a:r>
                      <a:r>
                        <a:rPr lang="nb-NO" baseline="0" dirty="0" err="1"/>
                        <a:t>ns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18821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96-128 MB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56 </a:t>
                      </a:r>
                      <a:r>
                        <a:rPr lang="nb-NO" dirty="0" err="1"/>
                        <a:t>ns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67-74 </a:t>
                      </a:r>
                      <a:r>
                        <a:rPr lang="nb-NO" dirty="0" err="1"/>
                        <a:t>ns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56253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384-512</a:t>
                      </a:r>
                      <a:r>
                        <a:rPr lang="nb-NO" baseline="0" dirty="0"/>
                        <a:t> MB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100 </a:t>
                      </a:r>
                      <a:r>
                        <a:rPr lang="nb-NO" dirty="0" err="1"/>
                        <a:t>ns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57 </a:t>
                      </a:r>
                      <a:r>
                        <a:rPr lang="nb-NO" dirty="0" err="1"/>
                        <a:t>ns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89-91 </a:t>
                      </a:r>
                      <a:r>
                        <a:rPr lang="nb-NO" dirty="0" err="1"/>
                        <a:t>ns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9730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34048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8942C-7400-954C-8465-AE6C37926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Cache coherence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61E517-A6B8-8A4D-9864-AA4B1070C6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Problems</a:t>
            </a:r>
          </a:p>
          <a:p>
            <a:pPr lvl="1"/>
            <a:r>
              <a:rPr lang="en-US" sz="2000" dirty="0"/>
              <a:t>User of one cache writes a </a:t>
            </a:r>
            <a:r>
              <a:rPr lang="en-US" sz="2000" dirty="0" err="1"/>
              <a:t>cacheline</a:t>
            </a:r>
            <a:r>
              <a:rPr lang="en-US" sz="2000" dirty="0"/>
              <a:t>, users of other caches read the same </a:t>
            </a:r>
            <a:r>
              <a:rPr lang="en-US" sz="2000" dirty="0" err="1"/>
              <a:t>cacheline</a:t>
            </a:r>
            <a:endParaRPr lang="en-US" sz="2000" dirty="0"/>
          </a:p>
          <a:p>
            <a:pPr lvl="2"/>
            <a:r>
              <a:rPr lang="en-US" sz="1800" dirty="0"/>
              <a:t>Needs write propagation from dirty cache to other cache</a:t>
            </a:r>
          </a:p>
          <a:p>
            <a:pPr lvl="1"/>
            <a:r>
              <a:rPr lang="en-US" sz="2000" noProof="0" dirty="0"/>
              <a:t>Users of two caches write to the same </a:t>
            </a:r>
            <a:r>
              <a:rPr lang="en-US" sz="2000" noProof="0" dirty="0" err="1"/>
              <a:t>cacheline</a:t>
            </a:r>
            <a:endParaRPr lang="en-US" sz="2000" noProof="0" dirty="0"/>
          </a:p>
          <a:p>
            <a:pPr lvl="2"/>
            <a:r>
              <a:rPr lang="en-US" sz="1800" dirty="0"/>
              <a:t>Needs write serialization among caches</a:t>
            </a:r>
          </a:p>
          <a:p>
            <a:pPr lvl="2"/>
            <a:r>
              <a:rPr lang="en-US" sz="1800" noProof="0" dirty="0" err="1"/>
              <a:t>Cacheline</a:t>
            </a:r>
            <a:r>
              <a:rPr lang="en-US" sz="1800" noProof="0" dirty="0"/>
              <a:t> implies that sharing </a:t>
            </a:r>
            <a:r>
              <a:rPr lang="en-US" sz="1800" dirty="0"/>
              <a:t>be true or false</a:t>
            </a:r>
            <a:endParaRPr lang="en-US" sz="1800" noProof="0" dirty="0"/>
          </a:p>
          <a:p>
            <a:endParaRPr lang="en-US" sz="2400" noProof="0" dirty="0"/>
          </a:p>
          <a:p>
            <a:r>
              <a:rPr lang="en-US" sz="2400" noProof="0" dirty="0"/>
              <a:t>Cache coherence algorithms</a:t>
            </a:r>
          </a:p>
          <a:p>
            <a:pPr lvl="1"/>
            <a:r>
              <a:rPr lang="en-US" sz="2000" dirty="0"/>
              <a:t>Snooping</a:t>
            </a:r>
          </a:p>
          <a:p>
            <a:pPr lvl="2"/>
            <a:r>
              <a:rPr lang="en-US" sz="1600" dirty="0"/>
              <a:t>Based on broadcast</a:t>
            </a:r>
          </a:p>
          <a:p>
            <a:pPr lvl="2"/>
            <a:r>
              <a:rPr lang="en-US" sz="1600" noProof="0" dirty="0"/>
              <a:t>Write-invalidate</a:t>
            </a:r>
            <a:r>
              <a:rPr lang="en-US" sz="1600" dirty="0"/>
              <a:t> or Write-update</a:t>
            </a:r>
          </a:p>
          <a:p>
            <a:pPr lvl="1"/>
            <a:r>
              <a:rPr lang="en-US" sz="2000" noProof="0" dirty="0"/>
              <a:t>Directory-based</a:t>
            </a:r>
          </a:p>
          <a:p>
            <a:pPr lvl="2"/>
            <a:r>
              <a:rPr lang="en-US" sz="1600" noProof="0" dirty="0"/>
              <a:t>Bit vector, tree structure, pointer chain</a:t>
            </a:r>
          </a:p>
          <a:p>
            <a:pPr lvl="2"/>
            <a:r>
              <a:rPr lang="en-US" sz="1600" dirty="0"/>
              <a:t>Intel Knights Mill: cache coherent interconnect with MESIF protocol</a:t>
            </a:r>
            <a:endParaRPr lang="en-US" sz="1600" noProof="0" dirty="0"/>
          </a:p>
        </p:txBody>
      </p:sp>
    </p:spTree>
    <p:extLst>
      <p:ext uri="{BB962C8B-B14F-4D97-AF65-F5344CB8AC3E}">
        <p14:creationId xmlns:p14="http://schemas.microsoft.com/office/powerpoint/2010/main" val="9528873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3F855-FE79-4143-828F-13880E8E1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GPU caches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8770A-4249-5046-B679-2E644F925A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/>
              <a:t>CUDA and OpenCL – the SIMT method</a:t>
            </a:r>
          </a:p>
          <a:p>
            <a:r>
              <a:rPr lang="en-US" noProof="0" dirty="0"/>
              <a:t>Relevance of alignment between threads</a:t>
            </a:r>
          </a:p>
          <a:p>
            <a:r>
              <a:rPr lang="en-US" noProof="0" dirty="0"/>
              <a:t>Cache</a:t>
            </a:r>
            <a:r>
              <a:rPr lang="en-US" baseline="0" noProof="0" dirty="0"/>
              <a:t> coherence</a:t>
            </a:r>
          </a:p>
        </p:txBody>
      </p:sp>
    </p:spTree>
    <p:extLst>
      <p:ext uri="{BB962C8B-B14F-4D97-AF65-F5344CB8AC3E}">
        <p14:creationId xmlns:p14="http://schemas.microsoft.com/office/powerpoint/2010/main" val="24023354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454B8-6B2C-5347-A0DA-C86351CDC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Main</a:t>
            </a:r>
            <a:r>
              <a:rPr lang="en-US" baseline="0" noProof="0" dirty="0"/>
              <a:t> memory</a:t>
            </a:r>
            <a:endParaRPr lang="en-US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BC94EC-EA72-1645-BF78-DA93EFB171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187106"/>
            <a:ext cx="3600000" cy="17129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381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5B18B3A-47D3-D04C-8451-F93995AA66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664677"/>
            <a:ext cx="3600000" cy="17186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381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7ABB515-E0ED-D04F-8DF2-6126937C44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3352800"/>
            <a:ext cx="3600000" cy="23424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38100"/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2BDE79D-F8D9-9649-B105-62ACFE901DD8}"/>
              </a:ext>
            </a:extLst>
          </p:cNvPr>
          <p:cNvSpPr txBox="1"/>
          <p:nvPr/>
        </p:nvSpPr>
        <p:spPr>
          <a:xfrm>
            <a:off x="1415564" y="5562600"/>
            <a:ext cx="22928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800" dirty="0">
                <a:latin typeface="+mn-lt"/>
              </a:rPr>
              <a:t>AMD </a:t>
            </a:r>
            <a:r>
              <a:rPr lang="nb-NO" sz="1800" dirty="0" err="1">
                <a:latin typeface="+mn-lt"/>
              </a:rPr>
              <a:t>HyperTransport</a:t>
            </a:r>
            <a:endParaRPr lang="nb-NO" dirty="0">
              <a:latin typeface="+mn-lt"/>
            </a:endParaRPr>
          </a:p>
          <a:p>
            <a:pPr algn="ctr"/>
            <a:r>
              <a:rPr lang="nb-NO" sz="1800" dirty="0" err="1">
                <a:latin typeface="+mn-lt"/>
              </a:rPr>
              <a:t>memory</a:t>
            </a:r>
            <a:r>
              <a:rPr lang="nb-NO" sz="1800" dirty="0">
                <a:latin typeface="+mn-lt"/>
              </a:rPr>
              <a:t> </a:t>
            </a:r>
            <a:r>
              <a:rPr lang="nb-NO" sz="1800" dirty="0" err="1">
                <a:latin typeface="+mn-lt"/>
              </a:rPr>
              <a:t>attachment</a:t>
            </a:r>
            <a:endParaRPr lang="nb-NO" sz="1800" dirty="0">
              <a:latin typeface="+mn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F493259-ADA1-EA4C-8200-E8D53FFA73E2}"/>
              </a:ext>
            </a:extLst>
          </p:cNvPr>
          <p:cNvSpPr txBox="1"/>
          <p:nvPr/>
        </p:nvSpPr>
        <p:spPr>
          <a:xfrm>
            <a:off x="6324600" y="1136573"/>
            <a:ext cx="215982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800" dirty="0" err="1">
                <a:latin typeface="+mn-lt"/>
              </a:rPr>
              <a:t>Classical</a:t>
            </a:r>
            <a:r>
              <a:rPr lang="nb-NO" sz="1800" dirty="0">
                <a:latin typeface="+mn-lt"/>
              </a:rPr>
              <a:t> </a:t>
            </a:r>
            <a:r>
              <a:rPr lang="nb-NO" sz="1800" dirty="0" err="1">
                <a:latin typeface="+mn-lt"/>
              </a:rPr>
              <a:t>memory</a:t>
            </a:r>
            <a:endParaRPr lang="nb-NO" sz="1800" dirty="0">
              <a:latin typeface="+mn-lt"/>
            </a:endParaRPr>
          </a:p>
          <a:p>
            <a:pPr algn="ctr"/>
            <a:r>
              <a:rPr lang="nb-NO" dirty="0" err="1">
                <a:latin typeface="+mn-lt"/>
              </a:rPr>
              <a:t>attachment</a:t>
            </a:r>
            <a:r>
              <a:rPr lang="nb-NO" dirty="0">
                <a:latin typeface="+mn-lt"/>
              </a:rPr>
              <a:t>,</a:t>
            </a:r>
          </a:p>
          <a:p>
            <a:pPr algn="ctr"/>
            <a:r>
              <a:rPr lang="nb-NO" sz="1800" dirty="0">
                <a:latin typeface="+mn-lt"/>
              </a:rPr>
              <a:t>e.g. Front-side bus</a:t>
            </a:r>
          </a:p>
          <a:p>
            <a:pPr algn="ctr"/>
            <a:r>
              <a:rPr lang="nb-NO" dirty="0">
                <a:latin typeface="+mn-lt"/>
              </a:rPr>
              <a:t>-</a:t>
            </a:r>
          </a:p>
          <a:p>
            <a:pPr algn="ctr"/>
            <a:r>
              <a:rPr lang="nb-NO" dirty="0">
                <a:latin typeface="+mn-lt"/>
              </a:rPr>
              <a:t>uniform </a:t>
            </a:r>
            <a:r>
              <a:rPr lang="nb-NO" dirty="0" err="1">
                <a:latin typeface="+mn-lt"/>
              </a:rPr>
              <a:t>addressing</a:t>
            </a:r>
            <a:endParaRPr lang="nb-NO" dirty="0">
              <a:latin typeface="+mn-lt"/>
            </a:endParaRPr>
          </a:p>
          <a:p>
            <a:pPr algn="ctr"/>
            <a:r>
              <a:rPr lang="nb-NO" dirty="0" err="1">
                <a:latin typeface="+mn-lt"/>
              </a:rPr>
              <a:t>but</a:t>
            </a:r>
            <a:r>
              <a:rPr lang="nb-NO" dirty="0">
                <a:latin typeface="+mn-lt"/>
              </a:rPr>
              <a:t> </a:t>
            </a:r>
            <a:r>
              <a:rPr lang="nb-NO" dirty="0" err="1">
                <a:latin typeface="+mn-lt"/>
              </a:rPr>
              <a:t>bottlenecked</a:t>
            </a:r>
            <a:endParaRPr lang="nb-NO" sz="1800" dirty="0">
              <a:latin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05D01E-6BCE-7A49-84E1-8C091AEAB5B6}"/>
              </a:ext>
            </a:extLst>
          </p:cNvPr>
          <p:cNvSpPr txBox="1"/>
          <p:nvPr/>
        </p:nvSpPr>
        <p:spPr>
          <a:xfrm>
            <a:off x="5486400" y="5791200"/>
            <a:ext cx="30949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800" dirty="0">
                <a:latin typeface="+mn-lt"/>
              </a:rPr>
              <a:t>Intel </a:t>
            </a:r>
            <a:r>
              <a:rPr lang="nb-NO" sz="1800" dirty="0" err="1">
                <a:latin typeface="+mn-lt"/>
              </a:rPr>
              <a:t>QuickPathInterconnect</a:t>
            </a:r>
            <a:endParaRPr lang="nb-NO" dirty="0">
              <a:latin typeface="+mn-lt"/>
            </a:endParaRPr>
          </a:p>
          <a:p>
            <a:pPr algn="ctr"/>
            <a:r>
              <a:rPr lang="nb-NO" sz="1800" dirty="0" err="1">
                <a:latin typeface="+mn-lt"/>
              </a:rPr>
              <a:t>memory</a:t>
            </a:r>
            <a:r>
              <a:rPr lang="nb-NO" sz="1800" dirty="0">
                <a:latin typeface="+mn-lt"/>
              </a:rPr>
              <a:t> </a:t>
            </a:r>
            <a:r>
              <a:rPr lang="nb-NO" sz="1800" dirty="0" err="1">
                <a:latin typeface="+mn-lt"/>
              </a:rPr>
              <a:t>attachment</a:t>
            </a:r>
            <a:endParaRPr lang="nb-NO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44642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D8A95-A9DE-124E-BD66-2C309A714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Types of memory: NUMA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3BD24D-F171-CD48-986E-01F3C681B6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66775"/>
            <a:ext cx="8610600" cy="5648325"/>
          </a:xfrm>
        </p:spPr>
        <p:txBody>
          <a:bodyPr/>
          <a:lstStyle/>
          <a:p>
            <a:r>
              <a:rPr lang="en-US" noProof="0" dirty="0"/>
              <a:t>Same</a:t>
            </a:r>
            <a:r>
              <a:rPr lang="en-US" baseline="0" noProof="0" dirty="0"/>
              <a:t> memory hierarchy level - different access latency</a:t>
            </a:r>
          </a:p>
          <a:p>
            <a:r>
              <a:rPr lang="en-US" noProof="0" dirty="0"/>
              <a:t>AMD </a:t>
            </a:r>
            <a:r>
              <a:rPr lang="en-US" noProof="0" dirty="0" err="1"/>
              <a:t>Hypertransport</a:t>
            </a:r>
            <a:r>
              <a:rPr lang="en-US" noProof="0" dirty="0"/>
              <a:t> hypercube interconnect example</a:t>
            </a:r>
          </a:p>
          <a:p>
            <a:pPr lvl="1"/>
            <a:r>
              <a:rPr lang="en-US" noProof="0" dirty="0"/>
              <a:t>Memory banks attached to different CPUs</a:t>
            </a:r>
          </a:p>
          <a:p>
            <a:pPr lvl="1"/>
            <a:r>
              <a:rPr lang="en-US" noProof="0" dirty="0"/>
              <a:t>Streaming between CPUs in hypercube topology</a:t>
            </a:r>
            <a:br>
              <a:rPr lang="en-US" noProof="0" dirty="0"/>
            </a:br>
            <a:r>
              <a:rPr lang="en-US" dirty="0"/>
              <a:t>(Fully mesh in QPI helps)</a:t>
            </a:r>
            <a:endParaRPr lang="en-US" noProof="0" dirty="0"/>
          </a:p>
          <a:p>
            <a:pPr lvl="1"/>
            <a:r>
              <a:rPr lang="en-US" noProof="0" dirty="0"/>
              <a:t>Living with it</a:t>
            </a:r>
          </a:p>
          <a:p>
            <a:pPr lvl="2"/>
            <a:r>
              <a:rPr lang="en-US" noProof="0" dirty="0" err="1"/>
              <a:t>Pthread</a:t>
            </a:r>
            <a:r>
              <a:rPr lang="en-US" noProof="0" dirty="0"/>
              <a:t> NUMA extensions to select core attachment</a:t>
            </a:r>
          </a:p>
          <a:p>
            <a:pPr lvl="2"/>
            <a:r>
              <a:rPr lang="en-US" noProof="0" dirty="0"/>
              <a:t>Problem with thread migration</a:t>
            </a:r>
          </a:p>
          <a:p>
            <a:pPr lvl="2"/>
            <a:r>
              <a:rPr lang="en-US" noProof="0" dirty="0"/>
              <a:t>Problem with some «nice» programming paradigms such as actor systems</a:t>
            </a:r>
          </a:p>
        </p:txBody>
      </p:sp>
    </p:spTree>
    <p:extLst>
      <p:ext uri="{BB962C8B-B14F-4D97-AF65-F5344CB8AC3E}">
        <p14:creationId xmlns:p14="http://schemas.microsoft.com/office/powerpoint/2010/main" val="7785216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DA2C8-4E5F-F44D-BEAB-C800394CC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Types</a:t>
            </a:r>
            <a:r>
              <a:rPr lang="en-US" baseline="0" noProof="0" dirty="0"/>
              <a:t> of memory: non-hierarchical</a:t>
            </a:r>
            <a:endParaRPr lang="en-US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957A0-06C7-4140-981D-1136006530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/>
              <a:t>Historical Amiga</a:t>
            </a:r>
          </a:p>
          <a:p>
            <a:pPr lvl="1"/>
            <a:r>
              <a:rPr lang="en-US" noProof="0" dirty="0"/>
              <a:t>Chip memory</a:t>
            </a:r>
          </a:p>
          <a:p>
            <a:pPr lvl="2"/>
            <a:r>
              <a:rPr lang="en-US" noProof="0" dirty="0"/>
              <a:t>shared with graphics chips</a:t>
            </a:r>
          </a:p>
          <a:p>
            <a:pPr lvl="2"/>
            <a:r>
              <a:rPr lang="en-US" dirty="0"/>
              <a:t>a</a:t>
            </a:r>
            <a:r>
              <a:rPr lang="en-US" noProof="0" dirty="0" err="1"/>
              <a:t>ccessible</a:t>
            </a:r>
            <a:r>
              <a:rPr lang="en-US" noProof="0" dirty="0"/>
              <a:t> for </a:t>
            </a:r>
            <a:r>
              <a:rPr lang="en-US" noProof="0" dirty="0" err="1"/>
              <a:t>Blitter</a:t>
            </a:r>
            <a:endParaRPr lang="en-US" noProof="0" dirty="0"/>
          </a:p>
          <a:p>
            <a:pPr lvl="1"/>
            <a:r>
              <a:rPr lang="en-US" noProof="0" dirty="0"/>
              <a:t>Local memory</a:t>
            </a:r>
          </a:p>
          <a:p>
            <a:pPr lvl="2"/>
            <a:r>
              <a:rPr lang="en-US" dirty="0"/>
              <a:t>o</a:t>
            </a:r>
            <a:r>
              <a:rPr lang="en-US" noProof="0" dirty="0" err="1"/>
              <a:t>nboard</a:t>
            </a:r>
            <a:r>
              <a:rPr lang="en-US" noProof="0" dirty="0"/>
              <a:t> memory</a:t>
            </a:r>
          </a:p>
          <a:p>
            <a:pPr lvl="1"/>
            <a:r>
              <a:rPr lang="en-US" noProof="0" dirty="0"/>
              <a:t>Fast memory</a:t>
            </a:r>
          </a:p>
          <a:p>
            <a:pPr lvl="2"/>
            <a:r>
              <a:rPr lang="en-US" dirty="0"/>
              <a:t>n</a:t>
            </a:r>
            <a:r>
              <a:rPr lang="en-US" noProof="0" dirty="0" err="1"/>
              <a:t>ot</a:t>
            </a:r>
            <a:r>
              <a:rPr lang="en-US" noProof="0" dirty="0"/>
              <a:t> DMA-capable, only CPU-accessible</a:t>
            </a:r>
          </a:p>
          <a:p>
            <a:pPr lvl="1"/>
            <a:r>
              <a:rPr lang="en-US" noProof="0" dirty="0"/>
              <a:t>DMA memory</a:t>
            </a:r>
          </a:p>
          <a:p>
            <a:pPr lvl="2"/>
            <a:r>
              <a:rPr lang="en-US" dirty="0"/>
              <a:t>a</a:t>
            </a:r>
            <a:r>
              <a:rPr lang="en-US" noProof="0" dirty="0" err="1"/>
              <a:t>ccessible</a:t>
            </a:r>
            <a:r>
              <a:rPr lang="en-US" noProof="0" dirty="0"/>
              <a:t> for </a:t>
            </a:r>
            <a:r>
              <a:rPr lang="en-US" noProof="0" dirty="0" err="1"/>
              <a:t>Blitter</a:t>
            </a:r>
            <a:endParaRPr lang="en-US" noProof="0" dirty="0"/>
          </a:p>
          <a:p>
            <a:pPr lvl="1"/>
            <a:r>
              <a:rPr lang="en-US" noProof="0" dirty="0"/>
              <a:t>Any memory</a:t>
            </a:r>
          </a:p>
          <a:p>
            <a:pPr lvl="2"/>
            <a:r>
              <a:rPr lang="en-US" dirty="0"/>
              <a:t>on riser cards over Zorro bus, very slow</a:t>
            </a:r>
            <a:endParaRPr lang="en-US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2CA2CB-B341-A14F-A5D8-2ECC07893C05}"/>
              </a:ext>
            </a:extLst>
          </p:cNvPr>
          <p:cNvSpPr txBox="1"/>
          <p:nvPr/>
        </p:nvSpPr>
        <p:spPr>
          <a:xfrm>
            <a:off x="5715000" y="1981200"/>
            <a:ext cx="2743200" cy="738664"/>
          </a:xfrm>
          <a:prstGeom prst="rect">
            <a:avLst/>
          </a:prstGeom>
          <a:ln w="3175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like a DMA engine only for memory, but 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also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+mn-lt"/>
              </a:rPr>
              <a:t>boolean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 operations on blocks of memory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249C241-F784-EC46-813C-11D2BE73E645}"/>
              </a:ext>
            </a:extLst>
          </p:cNvPr>
          <p:cNvCxnSpPr>
            <a:cxnSpLocks/>
            <a:stCxn id="4" idx="1"/>
          </p:cNvCxnSpPr>
          <p:nvPr/>
        </p:nvCxnSpPr>
        <p:spPr bwMode="auto">
          <a:xfrm flipH="1">
            <a:off x="3657600" y="2350532"/>
            <a:ext cx="2057400" cy="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4190642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54DDF-5A61-F747-9117-DD5437A35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Types of memory: throughput vs latency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F311F2-6613-8544-B32D-E3F85F25CC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/>
              <a:t>IXP</a:t>
            </a:r>
            <a:r>
              <a:rPr lang="en-US" baseline="0" noProof="0" dirty="0"/>
              <a:t> 1200</a:t>
            </a:r>
          </a:p>
          <a:p>
            <a:pPr lvl="1"/>
            <a:r>
              <a:rPr lang="en-US" baseline="0" noProof="0" dirty="0"/>
              <a:t>Explicit address spaces</a:t>
            </a:r>
          </a:p>
          <a:p>
            <a:pPr lvl="2"/>
            <a:r>
              <a:rPr lang="en-US" baseline="0" noProof="0" dirty="0"/>
              <a:t>latency, throughput, plus price</a:t>
            </a:r>
          </a:p>
          <a:p>
            <a:pPr lvl="2"/>
            <a:r>
              <a:rPr lang="en-US" noProof="0" dirty="0"/>
              <a:t>Scratchpad – 32bit alignment, to CPU only, very low latency</a:t>
            </a:r>
          </a:p>
          <a:p>
            <a:pPr lvl="2"/>
            <a:r>
              <a:rPr lang="en-US" noProof="0" dirty="0"/>
              <a:t>SRAM – 32bit alignment, 3.7Gbps throughput read, 3.7 Gbps write, to CPU only, low latency</a:t>
            </a:r>
          </a:p>
          <a:p>
            <a:pPr lvl="2"/>
            <a:r>
              <a:rPr lang="en-US" noProof="0" dirty="0"/>
              <a:t>SDRAM – 64bit alignment, 7.4Gps throughput, to all units, higher latency</a:t>
            </a:r>
          </a:p>
          <a:p>
            <a:pPr lvl="1"/>
            <a:r>
              <a:rPr lang="en-US" noProof="0" dirty="0"/>
              <a:t>Features</a:t>
            </a:r>
          </a:p>
          <a:p>
            <a:pPr lvl="2"/>
            <a:r>
              <a:rPr lang="en-US" noProof="0" dirty="0"/>
              <a:t>SRAM/SDRAM operations are non-blocking</a:t>
            </a:r>
            <a:br>
              <a:rPr lang="en-US" noProof="0" dirty="0"/>
            </a:br>
            <a:r>
              <a:rPr lang="en-US" noProof="0" dirty="0"/>
              <a:t>hardware context switching hides access latency</a:t>
            </a:r>
            <a:br>
              <a:rPr lang="en-US" noProof="0" dirty="0"/>
            </a:br>
            <a:r>
              <a:rPr lang="en-US" noProof="0" dirty="0"/>
              <a:t>(the same happens in CUDA)</a:t>
            </a:r>
            <a:endParaRPr lang="en-US" baseline="0" noProof="0" dirty="0"/>
          </a:p>
          <a:p>
            <a:pPr lvl="2"/>
            <a:r>
              <a:rPr lang="en-US" noProof="0" dirty="0"/>
              <a:t>«Byte aligner» unit from SDRAM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72BECD-CAA8-5C4F-9669-C1D085E6112B}"/>
              </a:ext>
            </a:extLst>
          </p:cNvPr>
          <p:cNvSpPr txBox="1"/>
          <p:nvPr/>
        </p:nvSpPr>
        <p:spPr>
          <a:xfrm>
            <a:off x="5410200" y="1143000"/>
            <a:ext cx="3276600" cy="738664"/>
          </a:xfrm>
          <a:prstGeom prst="rect">
            <a:avLst/>
          </a:prstGeom>
          <a:ln w="3175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not unified at all:</a:t>
            </a:r>
          </a:p>
          <a:p>
            <a:pPr algn="l"/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different assembler instru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c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tions for Scratchpad, SRAM and SDRAM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2131FC-6A8F-1F40-9ADE-1F6347A5B5E7}"/>
              </a:ext>
            </a:extLst>
          </p:cNvPr>
          <p:cNvSpPr txBox="1"/>
          <p:nvPr/>
        </p:nvSpPr>
        <p:spPr>
          <a:xfrm>
            <a:off x="4724400" y="5715000"/>
            <a:ext cx="4114800" cy="738664"/>
          </a:xfrm>
          <a:prstGeom prst="rect">
            <a:avLst/>
          </a:prstGeom>
          <a:ln w="3175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Intel sold the IXP family to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Netronome</a:t>
            </a:r>
            <a:endParaRPr lang="en-US" sz="1400" dirty="0">
              <a:solidFill>
                <a:schemeClr val="bg1">
                  <a:lumMod val="65000"/>
                </a:schemeClr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renamed to NFP-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xxxx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 chips, 100 Gbps speeds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C compiler is still broken in 2020</a:t>
            </a:r>
          </a:p>
        </p:txBody>
      </p:sp>
    </p:spTree>
    <p:extLst>
      <p:ext uri="{BB962C8B-B14F-4D97-AF65-F5344CB8AC3E}">
        <p14:creationId xmlns:p14="http://schemas.microsoft.com/office/powerpoint/2010/main" val="18362473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96B31-5445-CC45-9869-63E510D01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Hardware-supported atomicity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645180-18D2-C943-BCA2-EA99AF5F79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Ensure atomicity of memory across cores</a:t>
            </a:r>
          </a:p>
          <a:p>
            <a:endParaRPr lang="en-US" sz="2400" dirty="0"/>
          </a:p>
          <a:p>
            <a:r>
              <a:rPr lang="en-US" sz="2400" dirty="0"/>
              <a:t>Transactional memory</a:t>
            </a:r>
          </a:p>
          <a:p>
            <a:pPr lvl="1"/>
            <a:r>
              <a:rPr lang="en-US" sz="2000" dirty="0"/>
              <a:t>e.g. Intel TSX (Transactional Synchronization Extensions)</a:t>
            </a:r>
          </a:p>
          <a:p>
            <a:pPr lvl="2"/>
            <a:r>
              <a:rPr lang="en-US" sz="1800" dirty="0"/>
              <a:t>Supposedly operational in some Skylake processors</a:t>
            </a:r>
          </a:p>
          <a:p>
            <a:pPr lvl="2"/>
            <a:r>
              <a:rPr lang="en-US" sz="1800" i="1" dirty="0"/>
              <a:t>Hardware lock elision</a:t>
            </a:r>
            <a:r>
              <a:rPr lang="en-US" sz="1800" dirty="0"/>
              <a:t>: prefix for regular instruction to make them atomic</a:t>
            </a:r>
          </a:p>
          <a:p>
            <a:pPr lvl="2"/>
            <a:r>
              <a:rPr lang="en-US" sz="1800" i="1" dirty="0"/>
              <a:t>Restricted transactional memory</a:t>
            </a:r>
            <a:r>
              <a:rPr lang="en-US" sz="1800" dirty="0"/>
              <a:t>: extends to an instruction group including up to 8 write operations</a:t>
            </a:r>
          </a:p>
          <a:p>
            <a:pPr lvl="1"/>
            <a:r>
              <a:rPr lang="en-US" sz="2000" dirty="0"/>
              <a:t>e.g. Power 8</a:t>
            </a:r>
          </a:p>
          <a:p>
            <a:pPr lvl="2"/>
            <a:r>
              <a:rPr lang="en-US" sz="1800" dirty="0"/>
              <a:t>To be used conjunction with the compiler</a:t>
            </a:r>
          </a:p>
          <a:p>
            <a:pPr lvl="2"/>
            <a:r>
              <a:rPr lang="en-US" sz="1800" dirty="0"/>
              <a:t>Transaction BEGIN, END, ABORT, INQUIRY</a:t>
            </a:r>
          </a:p>
          <a:p>
            <a:pPr lvl="2"/>
            <a:r>
              <a:rPr lang="en-US" sz="1800" dirty="0"/>
              <a:t>Transaction fails in case of access collision within a transaction, exceeding a nesting limit, or exceeding a writeback buffer size</a:t>
            </a:r>
          </a:p>
          <a:p>
            <a:pPr lvl="1"/>
            <a:r>
              <a:rPr lang="en-US" sz="2000" dirty="0"/>
              <a:t>Allow speculative execution with memory writes</a:t>
            </a:r>
          </a:p>
          <a:p>
            <a:pPr lvl="1"/>
            <a:r>
              <a:rPr lang="en-US" sz="2000" dirty="0"/>
              <a:t>Conduct memory state rewind and instruction replay of transaction whenever serializability is violated</a:t>
            </a:r>
          </a:p>
        </p:txBody>
      </p:sp>
    </p:spTree>
    <p:extLst>
      <p:ext uri="{BB962C8B-B14F-4D97-AF65-F5344CB8AC3E}">
        <p14:creationId xmlns:p14="http://schemas.microsoft.com/office/powerpoint/2010/main" val="28609703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96B31-5445-CC45-9869-63E510D01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Hardware-supported atomicity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645180-18D2-C943-BCA2-EA99AF5F79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62000"/>
            <a:ext cx="9144000" cy="5791200"/>
          </a:xfrm>
        </p:spPr>
        <p:txBody>
          <a:bodyPr/>
          <a:lstStyle/>
          <a:p>
            <a:r>
              <a:rPr lang="en-US" sz="2400" dirty="0"/>
              <a:t>Ensure atomicity of memory across cores</a:t>
            </a:r>
          </a:p>
          <a:p>
            <a:endParaRPr lang="en-US" sz="2400" dirty="0"/>
          </a:p>
          <a:p>
            <a:r>
              <a:rPr lang="en-US" sz="2400" dirty="0"/>
              <a:t>IXP hardware queues</a:t>
            </a:r>
          </a:p>
          <a:p>
            <a:pPr lvl="1"/>
            <a:r>
              <a:rPr lang="en-US" sz="2000" dirty="0"/>
              <a:t>push/pop operations on 8 queues in SRAM</a:t>
            </a:r>
          </a:p>
          <a:p>
            <a:pPr lvl="1"/>
            <a:r>
              <a:rPr lang="en-US" sz="2000" dirty="0"/>
              <a:t>8 hardware mutexes</a:t>
            </a:r>
          </a:p>
          <a:p>
            <a:pPr lvl="1"/>
            <a:r>
              <a:rPr lang="en-US" sz="2000" dirty="0"/>
              <a:t>atomic bit operations</a:t>
            </a:r>
          </a:p>
          <a:p>
            <a:pPr lvl="1"/>
            <a:r>
              <a:rPr lang="en-US" sz="2000" dirty="0"/>
              <a:t>write transfer registers, read transfer registers for direct communication between </a:t>
            </a:r>
            <a:r>
              <a:rPr lang="en-US" sz="2000" dirty="0" err="1"/>
              <a:t>microengines</a:t>
            </a:r>
            <a:r>
              <a:rPr lang="en-US" sz="2000" dirty="0"/>
              <a:t> (cores)</a:t>
            </a:r>
          </a:p>
          <a:p>
            <a:pPr lvl="1"/>
            <a:endParaRPr lang="en-US" sz="2000" dirty="0"/>
          </a:p>
          <a:p>
            <a:r>
              <a:rPr lang="en-US" sz="2400" dirty="0"/>
              <a:t>Cell hardware queues</a:t>
            </a:r>
          </a:p>
          <a:p>
            <a:pPr lvl="1"/>
            <a:r>
              <a:rPr lang="en-US" sz="2000" dirty="0"/>
              <a:t>Mailbox to send queued 4-byte messages from PPE to SPE and reverse</a:t>
            </a:r>
          </a:p>
          <a:p>
            <a:pPr lvl="1"/>
            <a:r>
              <a:rPr lang="en-US" sz="2000" dirty="0"/>
              <a:t>Signals to post unqueued 4-byte messages from one SPE to another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7077804-8ADD-B842-AFAA-1EFB665B3174}"/>
              </a:ext>
            </a:extLst>
          </p:cNvPr>
          <p:cNvSpPr txBox="1"/>
          <p:nvPr/>
        </p:nvSpPr>
        <p:spPr>
          <a:xfrm>
            <a:off x="6248400" y="2057400"/>
            <a:ext cx="2514600" cy="523220"/>
          </a:xfrm>
          <a:prstGeom prst="rect">
            <a:avLst/>
          </a:prstGeom>
          <a:ln w="3175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“push/pop” is badly named: they are queues, not stacks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719415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96B31-5445-CC45-9869-63E510D01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Hardware-supported atomicity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645180-18D2-C943-BCA2-EA99AF5F79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62000"/>
            <a:ext cx="9144000" cy="5791200"/>
          </a:xfrm>
        </p:spPr>
        <p:txBody>
          <a:bodyPr/>
          <a:lstStyle/>
          <a:p>
            <a:r>
              <a:rPr lang="en-US" sz="2400" dirty="0"/>
              <a:t>Ensure atomicity of memory across cores</a:t>
            </a:r>
          </a:p>
          <a:p>
            <a:endParaRPr lang="en-US" sz="2400" dirty="0"/>
          </a:p>
          <a:p>
            <a:r>
              <a:rPr lang="en-US" sz="2400" dirty="0"/>
              <a:t>CUDA</a:t>
            </a:r>
          </a:p>
          <a:p>
            <a:pPr lvl="1"/>
            <a:r>
              <a:rPr lang="en-US" sz="2000" dirty="0"/>
              <a:t>Atomic in device memory</a:t>
            </a:r>
          </a:p>
          <a:p>
            <a:pPr lvl="1"/>
            <a:r>
              <a:rPr lang="en-US" sz="2000" dirty="0"/>
              <a:t>Atomic in shared memory</a:t>
            </a:r>
          </a:p>
          <a:p>
            <a:pPr lvl="1"/>
            <a:r>
              <a:rPr lang="en-US" sz="2000" dirty="0"/>
              <a:t>Atomic in all managed memory (incl. host)</a:t>
            </a:r>
          </a:p>
          <a:p>
            <a:pPr lvl="1"/>
            <a:r>
              <a:rPr lang="en-US" sz="2000" dirty="0"/>
              <a:t>shuffle, shuffle-op, ballot, reduce</a:t>
            </a:r>
          </a:p>
          <a:p>
            <a:pPr lvl="1"/>
            <a:r>
              <a:rPr lang="en-US" sz="2000" dirty="0"/>
              <a:t>cooperative groups</a:t>
            </a:r>
          </a:p>
          <a:p>
            <a:pPr lvl="2"/>
            <a:r>
              <a:rPr lang="en-US" sz="1600" dirty="0"/>
              <a:t>sync freely defined subset of a threads in block</a:t>
            </a:r>
          </a:p>
          <a:p>
            <a:pPr lvl="2"/>
            <a:r>
              <a:rPr lang="en-US" sz="1600" dirty="0"/>
              <a:t>multiple blocks</a:t>
            </a:r>
          </a:p>
          <a:p>
            <a:pPr lvl="2"/>
            <a:r>
              <a:rPr lang="en-US" sz="1600" dirty="0"/>
              <a:t>multiple devices</a:t>
            </a:r>
          </a:p>
          <a:p>
            <a:pPr lvl="1"/>
            <a:endParaRPr lang="en-US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8A749B-06A6-0A40-AF73-65F085553F26}"/>
              </a:ext>
            </a:extLst>
          </p:cNvPr>
          <p:cNvSpPr txBox="1"/>
          <p:nvPr/>
        </p:nvSpPr>
        <p:spPr>
          <a:xfrm>
            <a:off x="5119396" y="1905000"/>
            <a:ext cx="1219200" cy="307777"/>
          </a:xfrm>
          <a:prstGeom prst="rect">
            <a:avLst/>
          </a:prstGeom>
          <a:ln w="3175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really slow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241A00-ED88-DE43-B2CE-939F1D2A65CD}"/>
              </a:ext>
            </a:extLst>
          </p:cNvPr>
          <p:cNvSpPr txBox="1"/>
          <p:nvPr/>
        </p:nvSpPr>
        <p:spPr>
          <a:xfrm>
            <a:off x="5119396" y="2322809"/>
            <a:ext cx="1219200" cy="307777"/>
          </a:xfrm>
          <a:prstGeom prst="rect">
            <a:avLst/>
          </a:prstGeom>
          <a:ln w="3175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rather fast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662F4CC-752C-CC45-998B-00EBF90C7515}"/>
              </a:ext>
            </a:extLst>
          </p:cNvPr>
          <p:cNvCxnSpPr>
            <a:cxnSpLocks/>
            <a:stCxn id="4" idx="1"/>
          </p:cNvCxnSpPr>
          <p:nvPr/>
        </p:nvCxnSpPr>
        <p:spPr bwMode="auto">
          <a:xfrm flipH="1">
            <a:off x="3810000" y="2058889"/>
            <a:ext cx="1309396" cy="303311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7027A6E-3E6C-0E46-A413-A29438257220}"/>
              </a:ext>
            </a:extLst>
          </p:cNvPr>
          <p:cNvCxnSpPr>
            <a:cxnSpLocks/>
            <a:stCxn id="5" idx="1"/>
          </p:cNvCxnSpPr>
          <p:nvPr/>
        </p:nvCxnSpPr>
        <p:spPr bwMode="auto">
          <a:xfrm flipH="1">
            <a:off x="3810000" y="2476698"/>
            <a:ext cx="1309396" cy="153888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8254599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9FC0D-32BC-FE4B-A2E9-4F7ADCB29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Content-addressable memory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28844-B452-9A4D-B294-EEE86782AF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Content addressable memory (CAM)</a:t>
            </a:r>
          </a:p>
          <a:p>
            <a:pPr lvl="1"/>
            <a:r>
              <a:rPr lang="en-US" sz="2000" dirty="0"/>
              <a:t>solid state memory</a:t>
            </a:r>
          </a:p>
          <a:p>
            <a:pPr lvl="1"/>
            <a:r>
              <a:rPr lang="en-US" sz="2000" dirty="0"/>
              <a:t>data accessed by content instead of address</a:t>
            </a:r>
          </a:p>
          <a:p>
            <a:r>
              <a:rPr lang="en-US" sz="2400" dirty="0"/>
              <a:t>Design</a:t>
            </a:r>
          </a:p>
          <a:p>
            <a:pPr lvl="1"/>
            <a:r>
              <a:rPr lang="en-US" sz="2000" dirty="0"/>
              <a:t>simple storage cells</a:t>
            </a:r>
          </a:p>
          <a:p>
            <a:pPr lvl="1"/>
            <a:r>
              <a:rPr lang="en-US" sz="2000" dirty="0"/>
              <a:t>each bit has a comparison circuit</a:t>
            </a:r>
          </a:p>
          <a:p>
            <a:pPr lvl="1"/>
            <a:r>
              <a:rPr lang="en-US" sz="2000" dirty="0"/>
              <a:t>Inputs to compare: argument register, key register (mask)</a:t>
            </a:r>
          </a:p>
          <a:p>
            <a:pPr lvl="1"/>
            <a:r>
              <a:rPr lang="en-US" sz="2000" dirty="0"/>
              <a:t>Output: match register (1 bit for each CAM entry)</a:t>
            </a:r>
          </a:p>
          <a:p>
            <a:pPr lvl="1"/>
            <a:r>
              <a:rPr lang="en-US" sz="2000" dirty="0"/>
              <a:t>READ, WRITE, COMPARE operations</a:t>
            </a:r>
          </a:p>
          <a:p>
            <a:pPr lvl="1"/>
            <a:r>
              <a:rPr lang="en-US" sz="2000" dirty="0"/>
              <a:t>COMPARE: set bit in match register for all entries where Hamming distance between entry and argument is 0 at key register positions</a:t>
            </a:r>
          </a:p>
          <a:p>
            <a:r>
              <a:rPr lang="en-US" sz="2400" dirty="0"/>
              <a:t>Applications</a:t>
            </a:r>
          </a:p>
          <a:p>
            <a:pPr lvl="1"/>
            <a:r>
              <a:rPr lang="en-US" sz="2000" dirty="0"/>
              <a:t>Typical in routing tables</a:t>
            </a:r>
          </a:p>
          <a:p>
            <a:pPr lvl="2"/>
            <a:r>
              <a:rPr lang="en-US" sz="1600" dirty="0"/>
              <a:t>Write a destination IP address into a memory location</a:t>
            </a:r>
          </a:p>
          <a:p>
            <a:pPr lvl="2"/>
            <a:r>
              <a:rPr lang="en-US" sz="1600" dirty="0"/>
              <a:t>Read a forwarding port from the associated memory location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D08F7B-438E-E846-B4EC-9F163440F6DA}"/>
              </a:ext>
            </a:extLst>
          </p:cNvPr>
          <p:cNvSpPr txBox="1"/>
          <p:nvPr/>
        </p:nvSpPr>
        <p:spPr>
          <a:xfrm>
            <a:off x="6096000" y="2362200"/>
            <a:ext cx="2819400" cy="738664"/>
          </a:xfrm>
          <a:prstGeom prst="rect">
            <a:avLst/>
          </a:prstGeom>
          <a:ln w="3175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TCAM (ternary CAM) merges argument and key into a query register of 3-state symbols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150409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56414-39E1-E242-B242-92272F166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Swapping and paging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245BB5-01DD-DF47-BEBB-91230F3111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noProof="0" dirty="0"/>
              <a:t>Memory overlays</a:t>
            </a:r>
          </a:p>
          <a:p>
            <a:pPr lvl="1"/>
            <a:r>
              <a:rPr lang="en-US" sz="2000" dirty="0"/>
              <a:t>e</a:t>
            </a:r>
            <a:r>
              <a:rPr lang="en-US" sz="2000" noProof="0" dirty="0" err="1"/>
              <a:t>xplicit</a:t>
            </a:r>
            <a:r>
              <a:rPr lang="en-US" sz="2000" noProof="0" dirty="0"/>
              <a:t> choice of moving pages into a physical address space</a:t>
            </a:r>
          </a:p>
          <a:p>
            <a:pPr lvl="1"/>
            <a:r>
              <a:rPr lang="en-US" sz="2000" dirty="0"/>
              <a:t>w</a:t>
            </a:r>
            <a:r>
              <a:rPr lang="en-US" sz="2000" noProof="0" dirty="0" err="1"/>
              <a:t>orks</a:t>
            </a:r>
            <a:r>
              <a:rPr lang="en-US" sz="2000" noProof="0" dirty="0"/>
              <a:t> without MMU, for embedded systems</a:t>
            </a:r>
          </a:p>
          <a:p>
            <a:pPr lvl="1"/>
            <a:endParaRPr lang="en-US" sz="2000" noProof="0" dirty="0"/>
          </a:p>
          <a:p>
            <a:r>
              <a:rPr lang="en-US" sz="2400" noProof="0" dirty="0"/>
              <a:t>Swapping</a:t>
            </a:r>
          </a:p>
          <a:p>
            <a:pPr lvl="1"/>
            <a:r>
              <a:rPr lang="en-US" sz="2000" noProof="0" dirty="0"/>
              <a:t>virtualized addresses</a:t>
            </a:r>
          </a:p>
          <a:p>
            <a:pPr lvl="1"/>
            <a:r>
              <a:rPr lang="en-US" sz="2000" dirty="0"/>
              <a:t>p</a:t>
            </a:r>
            <a:r>
              <a:rPr lang="en-US" sz="2000" noProof="0" dirty="0"/>
              <a:t>reload required pages, LRU later</a:t>
            </a:r>
          </a:p>
          <a:p>
            <a:r>
              <a:rPr lang="en-US" sz="2400" noProof="0" dirty="0"/>
              <a:t>Demand paging</a:t>
            </a:r>
          </a:p>
          <a:p>
            <a:pPr lvl="1"/>
            <a:r>
              <a:rPr lang="en-US" sz="2000" dirty="0"/>
              <a:t>l</a:t>
            </a:r>
            <a:r>
              <a:rPr lang="en-US" sz="2000" noProof="0" dirty="0" err="1"/>
              <a:t>ike</a:t>
            </a:r>
            <a:r>
              <a:rPr lang="en-US" sz="2000" noProof="0" dirty="0"/>
              <a:t> swapping, but lazy loading</a:t>
            </a:r>
          </a:p>
          <a:p>
            <a:pPr lvl="1"/>
            <a:endParaRPr lang="en-US" sz="2000" noProof="0" dirty="0"/>
          </a:p>
          <a:p>
            <a:r>
              <a:rPr lang="en-US" sz="2400" noProof="0" dirty="0" err="1"/>
              <a:t>Zilog</a:t>
            </a:r>
            <a:r>
              <a:rPr lang="en-US" sz="2400" noProof="0" dirty="0"/>
              <a:t> memory style – non-numeric entities</a:t>
            </a:r>
          </a:p>
          <a:p>
            <a:pPr lvl="1"/>
            <a:r>
              <a:rPr lang="en-US" sz="2000" dirty="0"/>
              <a:t>no pointers → no pointer arithmetic possible</a:t>
            </a:r>
            <a:endParaRPr lang="en-US" sz="2400" noProof="0" dirty="0"/>
          </a:p>
          <a:p>
            <a:endParaRPr lang="en-US" sz="2400" noProof="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BA6235-B326-034A-96CE-D5F83E5C24A1}"/>
              </a:ext>
            </a:extLst>
          </p:cNvPr>
          <p:cNvSpPr/>
          <p:nvPr/>
        </p:nvSpPr>
        <p:spPr bwMode="auto">
          <a:xfrm>
            <a:off x="7620000" y="6096000"/>
            <a:ext cx="76200" cy="2286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4588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56414-39E1-E242-B242-92272F166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Swapping and paging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245BB5-01DD-DF47-BEBB-91230F3111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noProof="0" dirty="0"/>
              <a:t>More physical memory than CPU address range</a:t>
            </a:r>
          </a:p>
          <a:p>
            <a:pPr lvl="1"/>
            <a:r>
              <a:rPr lang="en-US" sz="2000" noProof="0" dirty="0"/>
              <a:t>Commodore C128</a:t>
            </a:r>
            <a:endParaRPr lang="en-US" sz="2000" dirty="0"/>
          </a:p>
          <a:p>
            <a:pPr lvl="2"/>
            <a:r>
              <a:rPr lang="en-US" sz="1600" dirty="0"/>
              <a:t>o</a:t>
            </a:r>
            <a:r>
              <a:rPr lang="en-US" sz="1600" noProof="0" dirty="0"/>
              <a:t>ne register for page mapping</a:t>
            </a:r>
          </a:p>
          <a:p>
            <a:pPr lvl="2"/>
            <a:r>
              <a:rPr lang="en-US" sz="1600" dirty="0"/>
              <a:t>set page choice globally</a:t>
            </a:r>
            <a:endParaRPr lang="en-US" sz="1600" noProof="0" dirty="0"/>
          </a:p>
          <a:p>
            <a:pPr lvl="1"/>
            <a:r>
              <a:rPr lang="en-US" sz="2000" dirty="0"/>
              <a:t>X86 ”Real Mode”</a:t>
            </a:r>
          </a:p>
          <a:p>
            <a:pPr lvl="2"/>
            <a:r>
              <a:rPr lang="en-US" sz="1600" noProof="0" dirty="0"/>
              <a:t>Select page at the “instruction group level”</a:t>
            </a:r>
          </a:p>
          <a:p>
            <a:pPr lvl="2"/>
            <a:r>
              <a:rPr lang="en-US" sz="1600" noProof="0" dirty="0"/>
              <a:t>Two address registers, some bits from one for the prefix, some bits from the other for the offset</a:t>
            </a:r>
            <a:endParaRPr lang="en-US" dirty="0"/>
          </a:p>
          <a:p>
            <a:pPr lvl="1"/>
            <a:r>
              <a:rPr lang="en-US" sz="2000" noProof="0" dirty="0"/>
              <a:t>Pentium Pro</a:t>
            </a:r>
          </a:p>
          <a:p>
            <a:pPr lvl="2"/>
            <a:r>
              <a:rPr lang="en-US" sz="1600" dirty="0"/>
              <a:t>Physical address extension</a:t>
            </a:r>
          </a:p>
          <a:p>
            <a:pPr lvl="2"/>
            <a:r>
              <a:rPr lang="en-US" sz="1600" noProof="0" dirty="0"/>
              <a:t>MMU gives each process up to 2^32 bytes of addressable memory</a:t>
            </a:r>
          </a:p>
          <a:p>
            <a:pPr lvl="2"/>
            <a:r>
              <a:rPr lang="en-US" sz="1600" dirty="0"/>
              <a:t>But the MMU can manage up to 2^64 bytes of physical memory</a:t>
            </a:r>
          </a:p>
          <a:p>
            <a:pPr lvl="1"/>
            <a:r>
              <a:rPr lang="en-US" sz="2000" noProof="0" dirty="0"/>
              <a:t>ARMv7</a:t>
            </a:r>
          </a:p>
          <a:p>
            <a:pPr lvl="2"/>
            <a:r>
              <a:rPr lang="en-US" sz="1600" dirty="0"/>
              <a:t>Large Physical Address Extension</a:t>
            </a:r>
          </a:p>
          <a:p>
            <a:pPr lvl="2"/>
            <a:r>
              <a:rPr lang="en-US" sz="1600" dirty="0"/>
              <a:t>As above</a:t>
            </a:r>
            <a:r>
              <a:rPr lang="en-US" sz="1600" noProof="0" dirty="0"/>
              <a:t>, but only up to 2^40 bytes of physical memory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BA6235-B326-034A-96CE-D5F83E5C24A1}"/>
              </a:ext>
            </a:extLst>
          </p:cNvPr>
          <p:cNvSpPr/>
          <p:nvPr/>
        </p:nvSpPr>
        <p:spPr bwMode="auto">
          <a:xfrm>
            <a:off x="7620000" y="6096000"/>
            <a:ext cx="76200" cy="2286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9096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183F4-A770-4249-A113-1E5A254C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DMA</a:t>
            </a:r>
            <a:r>
              <a:rPr lang="en-US" baseline="0" noProof="0" dirty="0"/>
              <a:t> – direct memory access</a:t>
            </a:r>
            <a:endParaRPr lang="en-US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E399E0-0A32-A741-8F6F-C667F78EDA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noProof="0" dirty="0"/>
              <a:t>DMA controller</a:t>
            </a:r>
          </a:p>
          <a:p>
            <a:pPr lvl="1"/>
            <a:r>
              <a:rPr lang="en-US" sz="2000" dirty="0"/>
              <a:t>Initialized by a compute unit</a:t>
            </a:r>
          </a:p>
          <a:p>
            <a:pPr lvl="1"/>
            <a:r>
              <a:rPr lang="en-US" sz="2000" dirty="0"/>
              <a:t>Transferring memory without occupying compute cycles</a:t>
            </a:r>
            <a:endParaRPr lang="en-US" sz="2000" noProof="0" dirty="0"/>
          </a:p>
          <a:p>
            <a:pPr lvl="1"/>
            <a:r>
              <a:rPr lang="en-US" sz="2000" noProof="0" dirty="0"/>
              <a:t>Usually </a:t>
            </a:r>
            <a:r>
              <a:rPr lang="en-US" sz="2000" baseline="0" noProof="0" dirty="0"/>
              <a:t>commands can be queued</a:t>
            </a:r>
          </a:p>
          <a:p>
            <a:pPr lvl="1"/>
            <a:r>
              <a:rPr lang="en-US" sz="2000" dirty="0"/>
              <a:t>Can often perform scatter-gather transfer, mapping to and from physically contiguous memory</a:t>
            </a:r>
          </a:p>
          <a:p>
            <a:r>
              <a:rPr lang="en-US" sz="2400" baseline="0" noProof="0" dirty="0"/>
              <a:t>Modes</a:t>
            </a:r>
          </a:p>
          <a:p>
            <a:pPr lvl="1"/>
            <a:r>
              <a:rPr lang="en-US" sz="2000" dirty="0"/>
              <a:t>Burst mode: use the bus fully</a:t>
            </a:r>
          </a:p>
          <a:p>
            <a:pPr lvl="1"/>
            <a:r>
              <a:rPr lang="en-US" sz="2000" baseline="0" noProof="0" dirty="0"/>
              <a:t>Cycle stealing mode: share bus cycles between devices</a:t>
            </a:r>
          </a:p>
          <a:p>
            <a:pPr lvl="1"/>
            <a:r>
              <a:rPr lang="en-US" sz="2000" baseline="0" noProof="0" dirty="0"/>
              <a:t>Background mode: use only cycles unused by the CPU</a:t>
            </a:r>
            <a:endParaRPr lang="en-US" sz="2000" dirty="0"/>
          </a:p>
          <a:p>
            <a:r>
              <a:rPr lang="en-US" sz="2400" baseline="0" noProof="0" dirty="0"/>
              <a:t>Challenges</a:t>
            </a:r>
          </a:p>
          <a:p>
            <a:pPr lvl="1"/>
            <a:r>
              <a:rPr lang="en-US" sz="2000" dirty="0"/>
              <a:t>Cache invalidation</a:t>
            </a:r>
          </a:p>
          <a:p>
            <a:pPr lvl="1"/>
            <a:r>
              <a:rPr lang="en-US" sz="2000" baseline="0" noProof="0" dirty="0"/>
              <a:t>Bus occupation</a:t>
            </a:r>
          </a:p>
          <a:p>
            <a:pPr lvl="1"/>
            <a:r>
              <a:rPr lang="en-US" sz="2000" dirty="0"/>
              <a:t>No understanding of virtual memory</a:t>
            </a:r>
            <a:endParaRPr lang="en-US" sz="2000" baseline="0" noProof="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EEC595-A4D1-8F49-A3E4-C9A6324CB8BD}"/>
              </a:ext>
            </a:extLst>
          </p:cNvPr>
          <p:cNvSpPr txBox="1"/>
          <p:nvPr/>
        </p:nvSpPr>
        <p:spPr>
          <a:xfrm>
            <a:off x="4953000" y="2846218"/>
            <a:ext cx="4114799" cy="83099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SCSI DMA, CUDA cards, Intel E10G Ethernet cards: own DMA controller, priorities implementation-defined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514AE6-5785-854C-8C73-64084D568CD0}"/>
              </a:ext>
            </a:extLst>
          </p:cNvPr>
          <p:cNvSpPr txBox="1"/>
          <p:nvPr/>
        </p:nvSpPr>
        <p:spPr>
          <a:xfrm>
            <a:off x="7162800" y="3810000"/>
            <a:ext cx="1904999" cy="83099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Amiga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+mn-lt"/>
              </a:rPr>
              <a:t>Blitter</a:t>
            </a:r>
            <a:br>
              <a:rPr lang="en-US" sz="1600" dirty="0">
                <a:solidFill>
                  <a:schemeClr val="bg1">
                    <a:lumMod val="65000"/>
                  </a:schemeClr>
                </a:solidFill>
                <a:latin typeface="+mn-lt"/>
              </a:rPr>
            </a:b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(bus cycles = 2x CPU cycles)</a:t>
            </a:r>
            <a:endParaRPr lang="en-US" sz="1600" baseline="0" noProof="0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C03272-1F9D-6B4A-A940-FC58578E109B}"/>
              </a:ext>
            </a:extLst>
          </p:cNvPr>
          <p:cNvSpPr txBox="1"/>
          <p:nvPr/>
        </p:nvSpPr>
        <p:spPr>
          <a:xfrm>
            <a:off x="3962400" y="4749225"/>
            <a:ext cx="5105400" cy="58477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ARM11 – background move between main memory and on-chip high-speed TCM (tightly coupled memory)</a:t>
            </a:r>
            <a:endParaRPr lang="en-US" sz="1600" baseline="0" noProof="0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949657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4B42B-C762-8B4F-ABF9-81376EE0A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Automatic</a:t>
            </a:r>
            <a:r>
              <a:rPr lang="en-US" baseline="0" noProof="0" dirty="0"/>
              <a:t> CPU-GPU memory transfer</a:t>
            </a:r>
            <a:endParaRPr lang="en-US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926BD4-5BA9-0F4D-8D8C-48F5E651AC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CUDA Managed Memory</a:t>
            </a:r>
          </a:p>
          <a:p>
            <a:pPr lvl="1"/>
            <a:r>
              <a:rPr lang="en-US" dirty="0"/>
              <a:t>Allocates a memory block like malloc</a:t>
            </a:r>
          </a:p>
          <a:p>
            <a:pPr lvl="1"/>
            <a:r>
              <a:rPr lang="en-US" dirty="0"/>
              <a:t>Can be accessed from CPU and from GPU</a:t>
            </a:r>
          </a:p>
          <a:p>
            <a:pPr lvl="2"/>
            <a:r>
              <a:rPr lang="en-US" dirty="0"/>
              <a:t>Easy on shared-memory designs (laptops, special HPC designs)</a:t>
            </a:r>
            <a:br>
              <a:rPr lang="en-US" dirty="0"/>
            </a:br>
            <a:r>
              <a:rPr lang="en-US" dirty="0"/>
              <a:t>“unified memory”</a:t>
            </a:r>
          </a:p>
          <a:p>
            <a:pPr lvl="2"/>
            <a:r>
              <a:rPr lang="en-US" dirty="0"/>
              <a:t>Hard on computers where CPU and GPU have different memories</a:t>
            </a:r>
          </a:p>
          <a:p>
            <a:pPr lvl="2"/>
            <a:endParaRPr lang="en-US" dirty="0"/>
          </a:p>
          <a:p>
            <a:r>
              <a:rPr lang="en-US" dirty="0"/>
              <a:t>DMA-capable</a:t>
            </a:r>
          </a:p>
          <a:p>
            <a:r>
              <a:rPr lang="en-US" dirty="0"/>
              <a:t>Compiler and runtime decide when to move data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3A32E7-7A02-5F40-BFF3-A1DD1AAADD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5034865"/>
            <a:ext cx="4572000" cy="139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6A7288E-23DC-B849-BD3B-1EB1EA9B1917}"/>
              </a:ext>
            </a:extLst>
          </p:cNvPr>
          <p:cNvSpPr txBox="1"/>
          <p:nvPr/>
        </p:nvSpPr>
        <p:spPr>
          <a:xfrm>
            <a:off x="312738" y="5410200"/>
            <a:ext cx="35404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>
                <a:latin typeface="+mn-lt"/>
              </a:rPr>
              <a:t>Rodinia</a:t>
            </a:r>
            <a:r>
              <a:rPr lang="nb-NO" dirty="0">
                <a:latin typeface="+mn-lt"/>
              </a:rPr>
              <a:t> </a:t>
            </a:r>
            <a:r>
              <a:rPr lang="nb-NO" dirty="0" err="1">
                <a:latin typeface="+mn-lt"/>
              </a:rPr>
              <a:t>benchmark</a:t>
            </a:r>
            <a:r>
              <a:rPr lang="nb-NO" dirty="0">
                <a:latin typeface="+mn-lt"/>
              </a:rPr>
              <a:t>,</a:t>
            </a:r>
          </a:p>
          <a:p>
            <a:r>
              <a:rPr lang="nb-NO" dirty="0" err="1">
                <a:latin typeface="+mn-lt"/>
              </a:rPr>
              <a:t>Normalized</a:t>
            </a:r>
            <a:r>
              <a:rPr lang="nb-NO" dirty="0">
                <a:latin typeface="+mn-lt"/>
              </a:rPr>
              <a:t> to hand-</a:t>
            </a:r>
            <a:r>
              <a:rPr lang="nb-NO" dirty="0" err="1">
                <a:latin typeface="+mn-lt"/>
              </a:rPr>
              <a:t>coded</a:t>
            </a:r>
            <a:r>
              <a:rPr lang="nb-NO" dirty="0">
                <a:latin typeface="+mn-lt"/>
              </a:rPr>
              <a:t> speed</a:t>
            </a:r>
          </a:p>
          <a:p>
            <a:r>
              <a:rPr lang="nb-NO" sz="1200" dirty="0">
                <a:latin typeface="+mn-lt"/>
              </a:rPr>
              <a:t>DOI 10.1109/HPEC.2014.7040988</a:t>
            </a:r>
          </a:p>
        </p:txBody>
      </p:sp>
    </p:spTree>
    <p:extLst>
      <p:ext uri="{BB962C8B-B14F-4D97-AF65-F5344CB8AC3E}">
        <p14:creationId xmlns:p14="http://schemas.microsoft.com/office/powerpoint/2010/main" val="13350549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8055B-BD68-7E47-974E-AB199DB4D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Battery-backed 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420221-AF3E-FF4A-AA18-28BEDCB7D6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noProof="0" dirty="0"/>
              <a:t>Battery-backed RAM is a form of disk</a:t>
            </a:r>
          </a:p>
          <a:p>
            <a:r>
              <a:rPr lang="en-US" sz="2400" noProof="0" dirty="0"/>
              <a:t>Faster than SSD, limited by bus speed</a:t>
            </a:r>
          </a:p>
          <a:p>
            <a:r>
              <a:rPr lang="en-US" sz="2400" noProof="0" dirty="0"/>
              <a:t>Requires power for memory refresh</a:t>
            </a:r>
          </a:p>
          <a:p>
            <a:r>
              <a:rPr lang="en-US" sz="2400" dirty="0"/>
              <a:t>N</a:t>
            </a:r>
            <a:r>
              <a:rPr lang="en-US" sz="2400" noProof="0" dirty="0" err="1"/>
              <a:t>ot</a:t>
            </a:r>
            <a:r>
              <a:rPr lang="en-US" sz="2400" noProof="0" dirty="0"/>
              <a:t> truly persistent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ECA670-96C1-354E-AD8F-4A8E360831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38" y="2938695"/>
            <a:ext cx="3962400" cy="2641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C653029-1895-804D-97E6-0E51C80A05EE}"/>
              </a:ext>
            </a:extLst>
          </p:cNvPr>
          <p:cNvSpPr txBox="1"/>
          <p:nvPr/>
        </p:nvSpPr>
        <p:spPr>
          <a:xfrm>
            <a:off x="312738" y="5792342"/>
            <a:ext cx="58680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latin typeface="+mn-lt"/>
              </a:rPr>
              <a:t>ALLONE </a:t>
            </a:r>
            <a:r>
              <a:rPr lang="nb-NO" dirty="0" err="1">
                <a:latin typeface="+mn-lt"/>
              </a:rPr>
              <a:t>Cloud</a:t>
            </a:r>
            <a:r>
              <a:rPr lang="nb-NO" dirty="0">
                <a:latin typeface="+mn-lt"/>
              </a:rPr>
              <a:t> Disk Drive 101 </a:t>
            </a:r>
            <a:r>
              <a:rPr lang="nb-NO" dirty="0" err="1">
                <a:latin typeface="+mn-lt"/>
              </a:rPr>
              <a:t>RAMDisk</a:t>
            </a:r>
            <a:r>
              <a:rPr lang="nb-NO" dirty="0">
                <a:latin typeface="+mn-lt"/>
              </a:rPr>
              <a:t> – 32GB </a:t>
            </a:r>
            <a:r>
              <a:rPr lang="nb-NO" dirty="0" err="1">
                <a:latin typeface="+mn-lt"/>
              </a:rPr>
              <a:t>capacity</a:t>
            </a:r>
            <a:endParaRPr lang="nb-NO" dirty="0">
              <a:latin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7F0592-AB81-CE4B-90A9-8E1FBC376405}"/>
              </a:ext>
            </a:extLst>
          </p:cNvPr>
          <p:cNvSpPr txBox="1"/>
          <p:nvPr/>
        </p:nvSpPr>
        <p:spPr>
          <a:xfrm>
            <a:off x="4583130" y="3902949"/>
            <a:ext cx="391876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Hybrid BBRAM/Flash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Speed of BBRAM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Battery for short-term persistence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SD card for long-term persistence</a:t>
            </a:r>
          </a:p>
        </p:txBody>
      </p:sp>
    </p:spTree>
    <p:extLst>
      <p:ext uri="{BB962C8B-B14F-4D97-AF65-F5344CB8AC3E}">
        <p14:creationId xmlns:p14="http://schemas.microsoft.com/office/powerpoint/2010/main" val="39871271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9CFA0F4-EB64-3B4E-9953-E65B5876E3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648200"/>
            <a:ext cx="3048000" cy="17096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4DA6E81-8718-3143-B8C4-16D5C40B49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9485" y="1676400"/>
            <a:ext cx="3701178" cy="27811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23AD88-4DDC-8E4B-B856-4B3594B96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SSD -</a:t>
            </a:r>
            <a:r>
              <a:rPr lang="en-US" baseline="0" noProof="0" dirty="0"/>
              <a:t> </a:t>
            </a:r>
            <a:r>
              <a:rPr lang="en-US" noProof="0" dirty="0"/>
              <a:t>Solid Stage Disks storage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6E208-6DA5-304F-A949-6F1919BE1F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/>
              <a:t>Emulation</a:t>
            </a:r>
            <a:r>
              <a:rPr lang="en-US" baseline="0" noProof="0" dirty="0"/>
              <a:t> of «older» spinning disks</a:t>
            </a:r>
          </a:p>
          <a:p>
            <a:r>
              <a:rPr lang="en-US" dirty="0"/>
              <a:t>i</a:t>
            </a:r>
            <a:r>
              <a:rPr lang="en-US" baseline="0" noProof="0" dirty="0"/>
              <a:t>n terms of latency between RAM and spinning disks</a:t>
            </a:r>
          </a:p>
          <a:p>
            <a:r>
              <a:rPr lang="en-US" dirty="0"/>
              <a:t>l</a:t>
            </a:r>
            <a:r>
              <a:rPr lang="en-US" baseline="0" noProof="0" dirty="0" err="1"/>
              <a:t>imited</a:t>
            </a:r>
            <a:r>
              <a:rPr lang="en-US" baseline="0" noProof="0" dirty="0"/>
              <a:t> lifetime is a major challenge</a:t>
            </a:r>
          </a:p>
          <a:p>
            <a:endParaRPr lang="en-US" baseline="0" noProof="0" dirty="0"/>
          </a:p>
          <a:p>
            <a:endParaRPr lang="en-US" noProof="0" dirty="0"/>
          </a:p>
          <a:p>
            <a:r>
              <a:rPr lang="en-US" baseline="0" noProof="0" dirty="0"/>
              <a:t>With </a:t>
            </a:r>
            <a:r>
              <a:rPr lang="en-US" baseline="0" noProof="0" dirty="0" err="1"/>
              <a:t>NVMe</a:t>
            </a:r>
            <a:endParaRPr lang="en-US" baseline="0" noProof="0" dirty="0"/>
          </a:p>
          <a:p>
            <a:pPr lvl="1"/>
            <a:r>
              <a:rPr lang="en-US" dirty="0"/>
              <a:t>e.g. </a:t>
            </a:r>
            <a:r>
              <a:rPr lang="en-US" baseline="0" noProof="0" dirty="0"/>
              <a:t>M.2 SSDs</a:t>
            </a:r>
          </a:p>
          <a:p>
            <a:pPr lvl="1"/>
            <a:r>
              <a:rPr lang="en-US" baseline="0" noProof="0" dirty="0"/>
              <a:t>Memory mapping</a:t>
            </a:r>
          </a:p>
          <a:p>
            <a:pPr lvl="1"/>
            <a:r>
              <a:rPr lang="en-US" noProof="0" dirty="0"/>
              <a:t>DMA</a:t>
            </a:r>
          </a:p>
          <a:p>
            <a:pPr lvl="1"/>
            <a:r>
              <a:rPr lang="en-US" dirty="0"/>
              <a:t>could make</a:t>
            </a:r>
            <a:r>
              <a:rPr lang="en-US" noProof="0" dirty="0"/>
              <a:t> serial device </a:t>
            </a:r>
            <a:br>
              <a:rPr lang="en-US" noProof="0" dirty="0"/>
            </a:br>
            <a:r>
              <a:rPr lang="en-US" noProof="0" dirty="0"/>
              <a:t>driver model obsolete</a:t>
            </a:r>
            <a:endParaRPr lang="en-US" baseline="0" noProof="0" dirty="0"/>
          </a:p>
        </p:txBody>
      </p:sp>
    </p:spTree>
    <p:extLst>
      <p:ext uri="{BB962C8B-B14F-4D97-AF65-F5344CB8AC3E}">
        <p14:creationId xmlns:p14="http://schemas.microsoft.com/office/powerpoint/2010/main" val="19215436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158F0-0CB7-4242-A403-A16D0A5FF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Persistent memory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71FC41-9B6A-614A-932E-C305A919CA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O" dirty="0"/>
              <a:t>Intel Optane persistent memory</a:t>
            </a:r>
          </a:p>
          <a:p>
            <a:pPr lvl="1"/>
            <a:r>
              <a:rPr lang="en-NO" dirty="0"/>
              <a:t>SSD package on the DRAM bus</a:t>
            </a:r>
          </a:p>
          <a:p>
            <a:pPr lvl="1"/>
            <a:r>
              <a:rPr lang="en-GB" dirty="0"/>
              <a:t>C</a:t>
            </a:r>
            <a:r>
              <a:rPr lang="en-NO" dirty="0"/>
              <a:t>an be partly volatile or partly persistent</a:t>
            </a:r>
          </a:p>
          <a:p>
            <a:pPr lvl="2"/>
            <a:r>
              <a:rPr lang="en-GB" dirty="0"/>
              <a:t>R</a:t>
            </a:r>
            <a:r>
              <a:rPr lang="en-NO" dirty="0"/>
              <a:t>econfigure and reboot</a:t>
            </a:r>
          </a:p>
          <a:p>
            <a:pPr lvl="1"/>
            <a:r>
              <a:rPr lang="en-GB" dirty="0"/>
              <a:t>F</a:t>
            </a:r>
            <a:r>
              <a:rPr lang="en-NO" dirty="0"/>
              <a:t>aster than SSD, slower than DRAM</a:t>
            </a:r>
          </a:p>
          <a:p>
            <a:pPr lvl="1"/>
            <a:endParaRPr lang="en-NO" dirty="0"/>
          </a:p>
          <a:p>
            <a:r>
              <a:rPr lang="en-NO" dirty="0"/>
              <a:t>Using persistent memory</a:t>
            </a:r>
          </a:p>
          <a:p>
            <a:pPr lvl="1"/>
            <a:r>
              <a:rPr lang="en-GB" sz="1800" dirty="0"/>
              <a:t>n</a:t>
            </a:r>
            <a:r>
              <a:rPr lang="en-NO" sz="1800" dirty="0"/>
              <a:t>dctl: vmalloc</a:t>
            </a:r>
          </a:p>
          <a:p>
            <a:pPr lvl="1"/>
            <a:r>
              <a:rPr lang="en-GB" sz="1800" dirty="0"/>
              <a:t>o</a:t>
            </a:r>
            <a:r>
              <a:rPr lang="en-NO" sz="1800" dirty="0"/>
              <a:t>pmctl: command line</a:t>
            </a:r>
          </a:p>
          <a:p>
            <a:pPr lvl="1"/>
            <a:r>
              <a:rPr lang="en-NO" sz="1800" dirty="0"/>
              <a:t>PMDK: </a:t>
            </a:r>
            <a:r>
              <a:rPr lang="en-GB" sz="1800" dirty="0"/>
              <a:t>l</a:t>
            </a:r>
            <a:r>
              <a:rPr lang="en-NO" sz="1800" dirty="0"/>
              <a:t>ibraries, C++ bindings</a:t>
            </a:r>
          </a:p>
          <a:p>
            <a:pPr lvl="2"/>
            <a:r>
              <a:rPr lang="en-GB" sz="1600" dirty="0"/>
              <a:t>Persistence</a:t>
            </a:r>
          </a:p>
          <a:p>
            <a:pPr lvl="2"/>
            <a:r>
              <a:rPr lang="en-GB" sz="1600" dirty="0"/>
              <a:t>Persistent smart pointers</a:t>
            </a:r>
          </a:p>
          <a:p>
            <a:pPr lvl="2"/>
            <a:r>
              <a:rPr lang="en-GB" sz="1600" dirty="0"/>
              <a:t>T</a:t>
            </a:r>
            <a:r>
              <a:rPr lang="en-NO" sz="1600" dirty="0"/>
              <a:t>ransactions</a:t>
            </a:r>
          </a:p>
          <a:p>
            <a:pPr lvl="2"/>
            <a:r>
              <a:rPr lang="en-GB" sz="1600" dirty="0"/>
              <a:t>S</a:t>
            </a:r>
            <a:r>
              <a:rPr lang="en-NO" sz="1600" dirty="0"/>
              <a:t>ynchronization</a:t>
            </a:r>
          </a:p>
          <a:p>
            <a:pPr lvl="2"/>
            <a:r>
              <a:rPr lang="en-GB" sz="1600" dirty="0"/>
              <a:t>C</a:t>
            </a:r>
            <a:r>
              <a:rPr lang="en-NO" sz="1600" dirty="0"/>
              <a:t>ontainers</a:t>
            </a:r>
          </a:p>
          <a:p>
            <a:pPr marL="1371600" lvl="3" indent="0">
              <a:buNone/>
            </a:pPr>
            <a:endParaRPr lang="en-NO" sz="1600" dirty="0"/>
          </a:p>
          <a:p>
            <a:pPr lvl="1"/>
            <a:endParaRPr lang="en-NO" dirty="0"/>
          </a:p>
        </p:txBody>
      </p:sp>
      <p:pic>
        <p:nvPicPr>
          <p:cNvPr id="6" name="Picture 5" descr="Graphical user interface&#10;&#10;Description automatically generated">
            <a:extLst>
              <a:ext uri="{FF2B5EF4-FFF2-40B4-BE49-F238E27FC236}">
                <a16:creationId xmlns:a16="http://schemas.microsoft.com/office/drawing/2014/main" id="{A29441F5-AE01-B543-AD7B-B024AF24B3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137" b="35318"/>
          <a:stretch/>
        </p:blipFill>
        <p:spPr>
          <a:xfrm>
            <a:off x="5410200" y="3733800"/>
            <a:ext cx="34925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3246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D4867-E830-CA40-89F7-149308CCA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Hard disks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7FF4F0-2D63-5244-A404-8CC31F805E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 dirty="0"/>
              <a:t>Baseline for persistent storage</a:t>
            </a:r>
          </a:p>
          <a:p>
            <a:pPr lvl="1"/>
            <a:r>
              <a:rPr lang="en-US" noProof="0" dirty="0"/>
              <a:t>Persistent</a:t>
            </a:r>
          </a:p>
          <a:p>
            <a:pPr lvl="1"/>
            <a:r>
              <a:rPr lang="en-US" dirty="0"/>
              <a:t>Re-writable</a:t>
            </a:r>
          </a:p>
          <a:p>
            <a:pPr lvl="1"/>
            <a:r>
              <a:rPr lang="en-US" noProof="0" dirty="0"/>
              <a:t>Moderate throughput</a:t>
            </a:r>
          </a:p>
          <a:p>
            <a:pPr lvl="1"/>
            <a:r>
              <a:rPr lang="en-US" dirty="0"/>
              <a:t>Decent lifetime</a:t>
            </a:r>
            <a:endParaRPr lang="en-US" noProof="0" dirty="0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766E15AD-B215-0547-A3B8-9CAA87A628CB}"/>
              </a:ext>
            </a:extLst>
          </p:cNvPr>
          <p:cNvGrpSpPr>
            <a:grpSpLocks/>
          </p:cNvGrpSpPr>
          <p:nvPr/>
        </p:nvGrpSpPr>
        <p:grpSpPr bwMode="auto">
          <a:xfrm>
            <a:off x="1386407" y="3276600"/>
            <a:ext cx="3185593" cy="3078050"/>
            <a:chOff x="73" y="1338"/>
            <a:chExt cx="2483" cy="2674"/>
          </a:xfrm>
        </p:grpSpPr>
        <p:sp>
          <p:nvSpPr>
            <p:cNvPr id="5" name="Oval 5">
              <a:extLst>
                <a:ext uri="{FF2B5EF4-FFF2-40B4-BE49-F238E27FC236}">
                  <a16:creationId xmlns:a16="http://schemas.microsoft.com/office/drawing/2014/main" id="{382E93D2-EA45-B247-BB62-C0A5CB1595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7" y="1762"/>
              <a:ext cx="1680" cy="168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 sz="1400">
                <a:latin typeface="+mn-lt"/>
              </a:endParaRPr>
            </a:p>
          </p:txBody>
        </p:sp>
        <p:sp>
          <p:nvSpPr>
            <p:cNvPr id="6" name="Oval 6">
              <a:extLst>
                <a:ext uri="{FF2B5EF4-FFF2-40B4-BE49-F238E27FC236}">
                  <a16:creationId xmlns:a16="http://schemas.microsoft.com/office/drawing/2014/main" id="{232CD20F-60AF-AA45-A246-C7AF4E2210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1954"/>
              <a:ext cx="1296" cy="129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 sz="1400">
                <a:latin typeface="+mn-lt"/>
              </a:endParaRPr>
            </a:p>
          </p:txBody>
        </p:sp>
        <p:sp>
          <p:nvSpPr>
            <p:cNvPr id="7" name="Line 7">
              <a:extLst>
                <a:ext uri="{FF2B5EF4-FFF2-40B4-BE49-F238E27FC236}">
                  <a16:creationId xmlns:a16="http://schemas.microsoft.com/office/drawing/2014/main" id="{4AC49A65-7A93-534F-BC3E-E217C0111F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1" y="1762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 sz="1400">
                <a:latin typeface="+mn-lt"/>
              </a:endParaRPr>
            </a:p>
          </p:txBody>
        </p:sp>
        <p:sp>
          <p:nvSpPr>
            <p:cNvPr id="8" name="Line 8">
              <a:extLst>
                <a:ext uri="{FF2B5EF4-FFF2-40B4-BE49-F238E27FC236}">
                  <a16:creationId xmlns:a16="http://schemas.microsoft.com/office/drawing/2014/main" id="{71A8B1C5-4CFA-6F4B-B926-92CE812FFA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1" y="3250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 sz="1400">
                <a:latin typeface="+mn-lt"/>
              </a:endParaRPr>
            </a:p>
          </p:txBody>
        </p:sp>
        <p:sp>
          <p:nvSpPr>
            <p:cNvPr id="9" name="Line 9">
              <a:extLst>
                <a:ext uri="{FF2B5EF4-FFF2-40B4-BE49-F238E27FC236}">
                  <a16:creationId xmlns:a16="http://schemas.microsoft.com/office/drawing/2014/main" id="{D7E19CF9-F666-864C-80F6-4FE45C6399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5" y="2626"/>
              <a:ext cx="192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 sz="1400">
                <a:latin typeface="+mn-lt"/>
              </a:endParaRPr>
            </a:p>
          </p:txBody>
        </p:sp>
        <p:sp>
          <p:nvSpPr>
            <p:cNvPr id="10" name="Line 10">
              <a:extLst>
                <a:ext uri="{FF2B5EF4-FFF2-40B4-BE49-F238E27FC236}">
                  <a16:creationId xmlns:a16="http://schemas.microsoft.com/office/drawing/2014/main" id="{E81516ED-3CD5-C942-9BBB-DE0F198D40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7" y="2626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 sz="1400">
                <a:latin typeface="+mn-lt"/>
              </a:endParaRPr>
            </a:p>
          </p:txBody>
        </p:sp>
        <p:sp>
          <p:nvSpPr>
            <p:cNvPr id="11" name="Line 11">
              <a:extLst>
                <a:ext uri="{FF2B5EF4-FFF2-40B4-BE49-F238E27FC236}">
                  <a16:creationId xmlns:a16="http://schemas.microsoft.com/office/drawing/2014/main" id="{F80589C1-5233-BD4C-8291-5C6FE69988A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23" y="2002"/>
              <a:ext cx="144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 sz="1400">
                <a:latin typeface="+mn-lt"/>
              </a:endParaRPr>
            </a:p>
          </p:txBody>
        </p:sp>
        <p:sp>
          <p:nvSpPr>
            <p:cNvPr id="12" name="Line 12">
              <a:extLst>
                <a:ext uri="{FF2B5EF4-FFF2-40B4-BE49-F238E27FC236}">
                  <a16:creationId xmlns:a16="http://schemas.microsoft.com/office/drawing/2014/main" id="{636E1E5C-292B-7245-B94F-B5C9EBBFD52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15" y="3106"/>
              <a:ext cx="144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 sz="1400">
                <a:latin typeface="+mn-lt"/>
              </a:endParaRPr>
            </a:p>
          </p:txBody>
        </p:sp>
        <p:sp>
          <p:nvSpPr>
            <p:cNvPr id="13" name="Line 13">
              <a:extLst>
                <a:ext uri="{FF2B5EF4-FFF2-40B4-BE49-F238E27FC236}">
                  <a16:creationId xmlns:a16="http://schemas.microsoft.com/office/drawing/2014/main" id="{630B19D5-8CA0-B14A-B430-BA519E7983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71" y="3010"/>
              <a:ext cx="144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 sz="1400">
                <a:latin typeface="+mn-lt"/>
              </a:endParaRPr>
            </a:p>
          </p:txBody>
        </p:sp>
        <p:sp>
          <p:nvSpPr>
            <p:cNvPr id="14" name="Line 14">
              <a:extLst>
                <a:ext uri="{FF2B5EF4-FFF2-40B4-BE49-F238E27FC236}">
                  <a16:creationId xmlns:a16="http://schemas.microsoft.com/office/drawing/2014/main" id="{D01F931F-D7DF-BC4D-BCC5-C1D3E18016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5" y="1954"/>
              <a:ext cx="144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 sz="1400">
                <a:latin typeface="+mn-lt"/>
              </a:endParaRPr>
            </a:p>
          </p:txBody>
        </p:sp>
        <p:sp>
          <p:nvSpPr>
            <p:cNvPr id="15" name="AutoShape 15">
              <a:extLst>
                <a:ext uri="{FF2B5EF4-FFF2-40B4-BE49-F238E27FC236}">
                  <a16:creationId xmlns:a16="http://schemas.microsoft.com/office/drawing/2014/main" id="{110B1C0D-24E0-DD42-AC69-19AC081F0BE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911" y="2338"/>
              <a:ext cx="864" cy="432"/>
            </a:xfrm>
            <a:prstGeom prst="curvedDownArrow">
              <a:avLst>
                <a:gd name="adj1" fmla="val 40000"/>
                <a:gd name="adj2" fmla="val 80000"/>
                <a:gd name="adj3" fmla="val 33333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 sz="1400">
                <a:latin typeface="+mn-lt"/>
              </a:endParaRPr>
            </a:p>
          </p:txBody>
        </p:sp>
        <p:sp>
          <p:nvSpPr>
            <p:cNvPr id="16" name="Line 16">
              <a:extLst>
                <a:ext uri="{FF2B5EF4-FFF2-40B4-BE49-F238E27FC236}">
                  <a16:creationId xmlns:a16="http://schemas.microsoft.com/office/drawing/2014/main" id="{D4E9D082-C6A2-0D4C-A8A7-BE333DEE1D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9" y="1593"/>
              <a:ext cx="162" cy="211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 sz="1400">
                <a:latin typeface="+mn-lt"/>
              </a:endParaRPr>
            </a:p>
          </p:txBody>
        </p:sp>
        <p:sp>
          <p:nvSpPr>
            <p:cNvPr id="17" name="Line 17">
              <a:extLst>
                <a:ext uri="{FF2B5EF4-FFF2-40B4-BE49-F238E27FC236}">
                  <a16:creationId xmlns:a16="http://schemas.microsoft.com/office/drawing/2014/main" id="{70F05A78-5344-CC4A-9F8D-FAB3BCEB9B1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775" y="3346"/>
              <a:ext cx="240" cy="288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 sz="1400">
                <a:latin typeface="+mn-lt"/>
              </a:endParaRPr>
            </a:p>
          </p:txBody>
        </p:sp>
        <p:sp>
          <p:nvSpPr>
            <p:cNvPr id="18" name="Text Box 18">
              <a:extLst>
                <a:ext uri="{FF2B5EF4-FFF2-40B4-BE49-F238E27FC236}">
                  <a16:creationId xmlns:a16="http://schemas.microsoft.com/office/drawing/2014/main" id="{4DEF539E-ECBF-8549-905F-B559A6C9D0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" y="1338"/>
              <a:ext cx="944" cy="3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nb-NO">
                  <a:latin typeface="+mn-lt"/>
                </a:rPr>
                <a:t>head here</a:t>
              </a:r>
            </a:p>
          </p:txBody>
        </p:sp>
        <p:sp>
          <p:nvSpPr>
            <p:cNvPr id="19" name="Text Box 19">
              <a:extLst>
                <a:ext uri="{FF2B5EF4-FFF2-40B4-BE49-F238E27FC236}">
                  <a16:creationId xmlns:a16="http://schemas.microsoft.com/office/drawing/2014/main" id="{F3AD9E4A-6246-CC4E-ADB4-7129DC29DF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34" y="3691"/>
              <a:ext cx="1122" cy="3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nb-NO">
                  <a:latin typeface="+mn-lt"/>
                </a:rPr>
                <a:t>block I want</a:t>
              </a:r>
            </a:p>
          </p:txBody>
        </p:sp>
      </p:grpSp>
      <p:sp>
        <p:nvSpPr>
          <p:cNvPr id="20" name="Rectangle 20">
            <a:extLst>
              <a:ext uri="{FF2B5EF4-FFF2-40B4-BE49-F238E27FC236}">
                <a16:creationId xmlns:a16="http://schemas.microsoft.com/office/drawing/2014/main" id="{B4564AB2-EFB1-2B4E-AF4F-FC78273DD0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1700" y="3875173"/>
            <a:ext cx="4071141" cy="2190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80000"/>
              </a:lnSpc>
              <a:defRPr sz="3600">
                <a:solidFill>
                  <a:schemeClr val="tx2"/>
                </a:solidFill>
                <a:latin typeface="Tahoma" panose="020B0604030504040204" pitchFamily="34" charset="0"/>
              </a:defRPr>
            </a:lvl1pPr>
            <a:lvl2pPr>
              <a:lnSpc>
                <a:spcPct val="80000"/>
              </a:lnSpc>
              <a:defRPr sz="3600">
                <a:solidFill>
                  <a:schemeClr val="tx2"/>
                </a:solidFill>
                <a:latin typeface="Tahoma" panose="020B0604030504040204" pitchFamily="34" charset="0"/>
              </a:defRPr>
            </a:lvl2pPr>
            <a:lvl3pPr>
              <a:lnSpc>
                <a:spcPct val="80000"/>
              </a:lnSpc>
              <a:defRPr sz="3600">
                <a:solidFill>
                  <a:schemeClr val="tx2"/>
                </a:solidFill>
                <a:latin typeface="Tahoma" panose="020B0604030504040204" pitchFamily="34" charset="0"/>
              </a:defRPr>
            </a:lvl3pPr>
            <a:lvl4pPr>
              <a:lnSpc>
                <a:spcPct val="80000"/>
              </a:lnSpc>
              <a:defRPr sz="3600">
                <a:solidFill>
                  <a:schemeClr val="tx2"/>
                </a:solidFill>
                <a:latin typeface="Tahoma" panose="020B0604030504040204" pitchFamily="34" charset="0"/>
              </a:defRPr>
            </a:lvl4pPr>
            <a:lvl5pPr>
              <a:lnSpc>
                <a:spcPct val="80000"/>
              </a:lnSpc>
              <a:defRPr sz="3600">
                <a:solidFill>
                  <a:schemeClr val="tx2"/>
                </a:solidFill>
                <a:latin typeface="Tahoma" panose="020B0604030504040204" pitchFamily="34" charset="0"/>
              </a:defRPr>
            </a:lvl5pPr>
            <a:lvl6pPr marL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ahoma" panose="020B0604030504040204" pitchFamily="34" charset="0"/>
              </a:defRPr>
            </a:lvl6pPr>
            <a:lvl7pPr marL="9144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ahoma" panose="020B0604030504040204" pitchFamily="34" charset="0"/>
              </a:defRPr>
            </a:lvl7pPr>
            <a:lvl8pPr marL="13716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ahoma" panose="020B0604030504040204" pitchFamily="34" charset="0"/>
              </a:defRPr>
            </a:lvl8pPr>
            <a:lvl9pPr marL="18288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nb-NO" sz="1800" dirty="0">
                <a:solidFill>
                  <a:schemeClr val="tx1"/>
                </a:solidFill>
              </a:rPr>
              <a:t>Average delay is 1/2 revolution</a:t>
            </a:r>
            <a:br>
              <a:rPr lang="en-US" altLang="nb-NO" sz="1800" dirty="0">
                <a:solidFill>
                  <a:schemeClr val="tx1"/>
                </a:solidFill>
              </a:rPr>
            </a:br>
            <a:br>
              <a:rPr lang="en-US" altLang="nb-NO" sz="1800" dirty="0">
                <a:solidFill>
                  <a:schemeClr val="tx1"/>
                </a:solidFill>
              </a:rPr>
            </a:br>
            <a:r>
              <a:rPr lang="en-US" altLang="nb-NO" sz="1800" dirty="0">
                <a:solidFill>
                  <a:schemeClr val="tx1"/>
                </a:solidFill>
              </a:rPr>
              <a:t>“Typical” average: </a:t>
            </a:r>
            <a:br>
              <a:rPr lang="en-US" altLang="nb-NO" sz="1800" dirty="0">
                <a:solidFill>
                  <a:schemeClr val="tx1"/>
                </a:solidFill>
              </a:rPr>
            </a:br>
            <a:r>
              <a:rPr lang="en-US" altLang="nb-NO" sz="1800" dirty="0">
                <a:solidFill>
                  <a:schemeClr val="tx1"/>
                </a:solidFill>
              </a:rPr>
              <a:t>	</a:t>
            </a:r>
            <a:r>
              <a:rPr lang="en-US" altLang="nb-NO" sz="1600" dirty="0">
                <a:solidFill>
                  <a:schemeClr val="tx1"/>
                </a:solidFill>
              </a:rPr>
              <a:t>  8.33 </a:t>
            </a:r>
            <a:r>
              <a:rPr lang="en-US" altLang="nb-NO" sz="1600" dirty="0" err="1">
                <a:solidFill>
                  <a:schemeClr val="tx1"/>
                </a:solidFill>
              </a:rPr>
              <a:t>ms</a:t>
            </a:r>
            <a:r>
              <a:rPr lang="en-US" altLang="nb-NO" sz="1600" dirty="0">
                <a:solidFill>
                  <a:schemeClr val="tx1"/>
                </a:solidFill>
              </a:rPr>
              <a:t> 	(3.600 RPM)</a:t>
            </a:r>
            <a:br>
              <a:rPr lang="en-US" altLang="nb-NO" sz="1600" dirty="0">
                <a:solidFill>
                  <a:schemeClr val="tx1"/>
                </a:solidFill>
              </a:rPr>
            </a:br>
            <a:r>
              <a:rPr lang="en-US" altLang="nb-NO" sz="1600" dirty="0">
                <a:solidFill>
                  <a:schemeClr val="tx1"/>
                </a:solidFill>
              </a:rPr>
              <a:t>	  5.56 </a:t>
            </a:r>
            <a:r>
              <a:rPr lang="en-US" altLang="nb-NO" sz="1600" dirty="0" err="1">
                <a:solidFill>
                  <a:schemeClr val="tx1"/>
                </a:solidFill>
              </a:rPr>
              <a:t>ms</a:t>
            </a:r>
            <a:r>
              <a:rPr lang="en-US" altLang="nb-NO" sz="1600" dirty="0">
                <a:solidFill>
                  <a:schemeClr val="tx1"/>
                </a:solidFill>
              </a:rPr>
              <a:t> 	(5.400 RPM)</a:t>
            </a:r>
            <a:br>
              <a:rPr lang="en-US" altLang="nb-NO" sz="1600" dirty="0">
                <a:solidFill>
                  <a:schemeClr val="tx1"/>
                </a:solidFill>
              </a:rPr>
            </a:br>
            <a:r>
              <a:rPr lang="en-US" altLang="nb-NO" sz="1600" dirty="0">
                <a:solidFill>
                  <a:schemeClr val="tx1"/>
                </a:solidFill>
              </a:rPr>
              <a:t> 	  4.17 </a:t>
            </a:r>
            <a:r>
              <a:rPr lang="en-US" altLang="nb-NO" sz="1600" dirty="0" err="1">
                <a:solidFill>
                  <a:schemeClr val="tx1"/>
                </a:solidFill>
              </a:rPr>
              <a:t>ms</a:t>
            </a:r>
            <a:r>
              <a:rPr lang="en-US" altLang="nb-NO" sz="1600" dirty="0">
                <a:solidFill>
                  <a:schemeClr val="tx1"/>
                </a:solidFill>
              </a:rPr>
              <a:t> 	(7.200 RPM)</a:t>
            </a:r>
            <a:br>
              <a:rPr lang="en-US" altLang="nb-NO" sz="1600" dirty="0">
                <a:solidFill>
                  <a:schemeClr val="tx1"/>
                </a:solidFill>
              </a:rPr>
            </a:br>
            <a:r>
              <a:rPr lang="en-US" altLang="nb-NO" sz="1600" dirty="0">
                <a:solidFill>
                  <a:schemeClr val="tx1"/>
                </a:solidFill>
              </a:rPr>
              <a:t> 	  3.00 </a:t>
            </a:r>
            <a:r>
              <a:rPr lang="en-US" altLang="nb-NO" sz="1600" dirty="0" err="1">
                <a:solidFill>
                  <a:schemeClr val="tx1"/>
                </a:solidFill>
              </a:rPr>
              <a:t>ms</a:t>
            </a:r>
            <a:r>
              <a:rPr lang="en-US" altLang="nb-NO" sz="1600" dirty="0">
                <a:solidFill>
                  <a:schemeClr val="tx1"/>
                </a:solidFill>
              </a:rPr>
              <a:t> 	(10.000 RPM)</a:t>
            </a:r>
            <a:br>
              <a:rPr lang="en-US" altLang="nb-NO" sz="1600" dirty="0">
                <a:solidFill>
                  <a:schemeClr val="tx1"/>
                </a:solidFill>
              </a:rPr>
            </a:br>
            <a:r>
              <a:rPr lang="en-US" altLang="nb-NO" sz="1600" dirty="0">
                <a:solidFill>
                  <a:schemeClr val="tx1"/>
                </a:solidFill>
              </a:rPr>
              <a:t> 	  2.00 </a:t>
            </a:r>
            <a:r>
              <a:rPr lang="en-US" altLang="nb-NO" sz="1600" dirty="0" err="1">
                <a:solidFill>
                  <a:schemeClr val="tx1"/>
                </a:solidFill>
              </a:rPr>
              <a:t>ms</a:t>
            </a:r>
            <a:r>
              <a:rPr lang="en-US" altLang="nb-NO" sz="1600" dirty="0">
                <a:solidFill>
                  <a:schemeClr val="tx1"/>
                </a:solidFill>
              </a:rPr>
              <a:t> 	(15.000 RPM)</a:t>
            </a:r>
          </a:p>
        </p:txBody>
      </p:sp>
    </p:spTree>
    <p:extLst>
      <p:ext uri="{BB962C8B-B14F-4D97-AF65-F5344CB8AC3E}">
        <p14:creationId xmlns:p14="http://schemas.microsoft.com/office/powerpoint/2010/main" val="29583534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D4867-E830-CA40-89F7-149308CCA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Disk storage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7FF4F0-2D63-5244-A404-8CC31F805E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 dirty="0"/>
              <a:t>Partitions</a:t>
            </a:r>
          </a:p>
          <a:p>
            <a:pPr lvl="1"/>
            <a:r>
              <a:rPr lang="en-US" noProof="0" dirty="0"/>
              <a:t>Location</a:t>
            </a:r>
            <a:r>
              <a:rPr lang="en-US" baseline="0" noProof="0" dirty="0"/>
              <a:t> matters on spinning disks</a:t>
            </a:r>
          </a:p>
          <a:p>
            <a:pPr lvl="2"/>
            <a:r>
              <a:rPr lang="en-US" baseline="0" noProof="0" dirty="0"/>
              <a:t>High sector density on outside of disk</a:t>
            </a:r>
            <a:br>
              <a:rPr lang="en-US" baseline="0" dirty="0"/>
            </a:br>
            <a:r>
              <a:rPr lang="en-US" noProof="0" dirty="0"/>
              <a:t>gives</a:t>
            </a:r>
            <a:r>
              <a:rPr lang="en-US" baseline="0" noProof="0" dirty="0"/>
              <a:t> more</a:t>
            </a:r>
            <a:r>
              <a:rPr lang="en-US" noProof="0" dirty="0"/>
              <a:t> throughput per rotation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Priorities between disks</a:t>
            </a:r>
          </a:p>
          <a:p>
            <a:pPr lvl="1"/>
            <a:r>
              <a:rPr lang="en-US" noProof="0" dirty="0"/>
              <a:t>SCSI / SAS / </a:t>
            </a:r>
            <a:r>
              <a:rPr lang="en-US" noProof="0" dirty="0" err="1"/>
              <a:t>FibreChannel</a:t>
            </a:r>
            <a:r>
              <a:rPr lang="en-US" noProof="0" dirty="0"/>
              <a:t> disks</a:t>
            </a:r>
          </a:p>
          <a:p>
            <a:pPr lvl="2"/>
            <a:r>
              <a:rPr lang="en-US" noProof="0" dirty="0"/>
              <a:t>Prioritized</a:t>
            </a:r>
            <a:r>
              <a:rPr lang="en-US" baseline="0" noProof="0" dirty="0"/>
              <a:t> Ids – gives DMA priority</a:t>
            </a:r>
          </a:p>
          <a:p>
            <a:pPr lvl="1"/>
            <a:r>
              <a:rPr lang="en-US" dirty="0"/>
              <a:t>PCIe-attached storage blades</a:t>
            </a:r>
          </a:p>
          <a:p>
            <a:pPr lvl="2"/>
            <a:r>
              <a:rPr lang="en-US" baseline="0" noProof="0" dirty="0"/>
              <a:t>Non-standardized priority</a:t>
            </a:r>
          </a:p>
          <a:p>
            <a:endParaRPr lang="en-US" noProof="0" dirty="0"/>
          </a:p>
        </p:txBody>
      </p:sp>
      <p:pic>
        <p:nvPicPr>
          <p:cNvPr id="4" name="Picture 9" descr="5-18">
            <a:extLst>
              <a:ext uri="{FF2B5EF4-FFF2-40B4-BE49-F238E27FC236}">
                <a16:creationId xmlns:a16="http://schemas.microsoft.com/office/drawing/2014/main" id="{B07AF0CC-5FD3-EE4B-A322-7DB7B2C21C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883"/>
          <a:stretch>
            <a:fillRect/>
          </a:stretch>
        </p:blipFill>
        <p:spPr bwMode="auto">
          <a:xfrm>
            <a:off x="6019800" y="866775"/>
            <a:ext cx="2514600" cy="2593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0">
            <a:extLst>
              <a:ext uri="{FF2B5EF4-FFF2-40B4-BE49-F238E27FC236}">
                <a16:creationId xmlns:a16="http://schemas.microsoft.com/office/drawing/2014/main" id="{5130CA80-F134-AB47-A7FA-E8589EC341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8816" y="3124200"/>
            <a:ext cx="4071141" cy="1417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80000"/>
              </a:lnSpc>
              <a:defRPr sz="3600">
                <a:solidFill>
                  <a:schemeClr val="tx2"/>
                </a:solidFill>
                <a:latin typeface="Tahoma" panose="020B0604030504040204" pitchFamily="34" charset="0"/>
              </a:defRPr>
            </a:lvl1pPr>
            <a:lvl2pPr>
              <a:lnSpc>
                <a:spcPct val="80000"/>
              </a:lnSpc>
              <a:defRPr sz="3600">
                <a:solidFill>
                  <a:schemeClr val="tx2"/>
                </a:solidFill>
                <a:latin typeface="Tahoma" panose="020B0604030504040204" pitchFamily="34" charset="0"/>
              </a:defRPr>
            </a:lvl2pPr>
            <a:lvl3pPr>
              <a:lnSpc>
                <a:spcPct val="80000"/>
              </a:lnSpc>
              <a:defRPr sz="3600">
                <a:solidFill>
                  <a:schemeClr val="tx2"/>
                </a:solidFill>
                <a:latin typeface="Tahoma" panose="020B0604030504040204" pitchFamily="34" charset="0"/>
              </a:defRPr>
            </a:lvl3pPr>
            <a:lvl4pPr>
              <a:lnSpc>
                <a:spcPct val="80000"/>
              </a:lnSpc>
              <a:defRPr sz="3600">
                <a:solidFill>
                  <a:schemeClr val="tx2"/>
                </a:solidFill>
                <a:latin typeface="Tahoma" panose="020B0604030504040204" pitchFamily="34" charset="0"/>
              </a:defRPr>
            </a:lvl4pPr>
            <a:lvl5pPr>
              <a:lnSpc>
                <a:spcPct val="80000"/>
              </a:lnSpc>
              <a:defRPr sz="3600">
                <a:solidFill>
                  <a:schemeClr val="tx2"/>
                </a:solidFill>
                <a:latin typeface="Tahoma" panose="020B0604030504040204" pitchFamily="34" charset="0"/>
              </a:defRPr>
            </a:lvl5pPr>
            <a:lvl6pPr marL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ahoma" panose="020B0604030504040204" pitchFamily="34" charset="0"/>
              </a:defRPr>
            </a:lvl6pPr>
            <a:lvl7pPr marL="9144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ahoma" panose="020B0604030504040204" pitchFamily="34" charset="0"/>
              </a:defRPr>
            </a:lvl7pPr>
            <a:lvl8pPr marL="13716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ahoma" panose="020B0604030504040204" pitchFamily="34" charset="0"/>
              </a:defRPr>
            </a:lvl8pPr>
            <a:lvl9pPr marL="18288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en-US" altLang="nb-NO" sz="1800" dirty="0">
                <a:solidFill>
                  <a:schemeClr val="tx1"/>
                </a:solidFill>
              </a:rPr>
              <a:t>Typical disk today</a:t>
            </a:r>
          </a:p>
          <a:p>
            <a:pPr marL="285750" indent="-285750" eaLnBrk="1" hangingPunct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nb-NO" sz="1800" dirty="0">
                <a:solidFill>
                  <a:schemeClr val="tx1"/>
                </a:solidFill>
              </a:rPr>
              <a:t>Zoned Constant-Area Velocity Disk</a:t>
            </a:r>
          </a:p>
          <a:p>
            <a:pPr marL="285750" indent="-285750" eaLnBrk="1" hangingPunct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nb-NO" sz="1800" dirty="0">
                <a:solidFill>
                  <a:schemeClr val="tx1"/>
                </a:solidFill>
              </a:rPr>
              <a:t>Spare sectors at the edge of each zone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53F518-7F12-B54D-92A1-6825C0B87EF9}"/>
              </a:ext>
            </a:extLst>
          </p:cNvPr>
          <p:cNvSpPr txBox="1"/>
          <p:nvPr/>
        </p:nvSpPr>
        <p:spPr>
          <a:xfrm>
            <a:off x="5943600" y="4495800"/>
            <a:ext cx="2819400" cy="954107"/>
          </a:xfrm>
          <a:prstGeom prst="rect">
            <a:avLst/>
          </a:prstGeom>
          <a:ln w="3175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note that some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zCAV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 disks are slowing down a bit on outer cylinders:</a:t>
            </a:r>
          </a:p>
          <a:p>
            <a:pPr algn="l"/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reduces transfer errors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80624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74BFB-B5BF-0B4C-877E-F6E4A8F8A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Disk storage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F50A2C-EA00-954B-B796-9906ECDF07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66775"/>
            <a:ext cx="9144000" cy="5648325"/>
          </a:xfrm>
        </p:spPr>
        <p:txBody>
          <a:bodyPr/>
          <a:lstStyle/>
          <a:p>
            <a:r>
              <a:rPr lang="en-US" noProof="0" dirty="0"/>
              <a:t>Filesystem considering location</a:t>
            </a:r>
          </a:p>
          <a:p>
            <a:pPr lvl="1"/>
            <a:r>
              <a:rPr lang="en-US" noProof="0" dirty="0"/>
              <a:t>JFS</a:t>
            </a:r>
          </a:p>
          <a:p>
            <a:pPr lvl="2"/>
            <a:r>
              <a:rPr lang="en-US" baseline="0" noProof="0" dirty="0"/>
              <a:t>PV - </a:t>
            </a:r>
            <a:r>
              <a:rPr lang="en-US" noProof="0" dirty="0"/>
              <a:t>p</a:t>
            </a:r>
            <a:r>
              <a:rPr lang="en-US" baseline="0" noProof="0" dirty="0"/>
              <a:t>hysical volume</a:t>
            </a:r>
          </a:p>
          <a:p>
            <a:pPr lvl="3"/>
            <a:r>
              <a:rPr lang="en-US" baseline="0" noProof="0" dirty="0"/>
              <a:t>a</a:t>
            </a:r>
            <a:r>
              <a:rPr lang="en-US" noProof="0" dirty="0"/>
              <a:t> disk or RAID system</a:t>
            </a:r>
          </a:p>
          <a:p>
            <a:pPr lvl="2"/>
            <a:r>
              <a:rPr lang="en-US" baseline="0" noProof="0" dirty="0"/>
              <a:t>VG - volume</a:t>
            </a:r>
            <a:r>
              <a:rPr lang="en-US" noProof="0" dirty="0"/>
              <a:t> group</a:t>
            </a:r>
          </a:p>
          <a:p>
            <a:pPr lvl="3"/>
            <a:r>
              <a:rPr lang="en-US" noProof="0" dirty="0"/>
              <a:t>physical volumes with </a:t>
            </a:r>
            <a:r>
              <a:rPr lang="en-US" noProof="0" dirty="0" err="1"/>
              <a:t>softraid</a:t>
            </a:r>
            <a:r>
              <a:rPr lang="en-US" noProof="0" dirty="0"/>
              <a:t> policy</a:t>
            </a:r>
            <a:endParaRPr lang="en-US" dirty="0"/>
          </a:p>
          <a:p>
            <a:pPr lvl="3"/>
            <a:r>
              <a:rPr lang="en-US" noProof="0" dirty="0"/>
              <a:t>enables physical move of disks</a:t>
            </a:r>
          </a:p>
          <a:p>
            <a:pPr lvl="2"/>
            <a:r>
              <a:rPr lang="en-US" baseline="0" noProof="0" dirty="0"/>
              <a:t>LV - logical volume</a:t>
            </a:r>
            <a:endParaRPr lang="en-US" baseline="0" dirty="0"/>
          </a:p>
          <a:p>
            <a:pPr lvl="3"/>
            <a:r>
              <a:rPr lang="en-US" noProof="0" dirty="0"/>
              <a:t>partition-like hot-movable entity on a VG</a:t>
            </a:r>
          </a:p>
          <a:p>
            <a:pPr lvl="3"/>
            <a:r>
              <a:rPr lang="en-US" b="1" noProof="0" dirty="0"/>
              <a:t>can prefer specific disk regions</a:t>
            </a:r>
            <a:r>
              <a:rPr lang="en-US" noProof="0" dirty="0"/>
              <a:t>, also </a:t>
            </a:r>
            <a:r>
              <a:rPr lang="en-US" dirty="0"/>
              <a:t>non-contiguous</a:t>
            </a:r>
          </a:p>
          <a:p>
            <a:pPr lvl="3"/>
            <a:r>
              <a:rPr lang="en-US" noProof="0" dirty="0"/>
              <a:t>another </a:t>
            </a:r>
            <a:r>
              <a:rPr lang="en-US" noProof="0" dirty="0" err="1"/>
              <a:t>softraid</a:t>
            </a:r>
            <a:r>
              <a:rPr lang="en-US" noProof="0" dirty="0"/>
              <a:t> layer</a:t>
            </a:r>
          </a:p>
          <a:p>
            <a:pPr lvl="2"/>
            <a:r>
              <a:rPr lang="en-US" baseline="0" noProof="0" dirty="0"/>
              <a:t>FS – file system</a:t>
            </a:r>
          </a:p>
          <a:p>
            <a:pPr lvl="3"/>
            <a:r>
              <a:rPr lang="en-US" baseline="0" noProof="0" dirty="0"/>
              <a:t>can grow</a:t>
            </a:r>
            <a:r>
              <a:rPr lang="en-US" dirty="0"/>
              <a:t> and shrink</a:t>
            </a:r>
            <a:endParaRPr lang="en-US" baseline="0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27F478-AB6D-324E-9C37-61EC2343A63D}"/>
              </a:ext>
            </a:extLst>
          </p:cNvPr>
          <p:cNvSpPr txBox="1"/>
          <p:nvPr/>
        </p:nvSpPr>
        <p:spPr>
          <a:xfrm>
            <a:off x="6400800" y="3273623"/>
            <a:ext cx="2362200" cy="307777"/>
          </a:xfrm>
          <a:prstGeom prst="rect">
            <a:avLst/>
          </a:prstGeom>
          <a:ln w="3175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like Linux UUID for disks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26D6E3F-43A2-3E4F-A0F1-3C54811C9723}"/>
              </a:ext>
            </a:extLst>
          </p:cNvPr>
          <p:cNvCxnSpPr>
            <a:stCxn id="4" idx="1"/>
          </p:cNvCxnSpPr>
          <p:nvPr/>
        </p:nvCxnSpPr>
        <p:spPr bwMode="auto">
          <a:xfrm flipH="1" flipV="1">
            <a:off x="5334000" y="3426023"/>
            <a:ext cx="1066800" cy="1489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7796464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9CD85-A938-6049-8022-3B323F43F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noProof="0" dirty="0"/>
              <a:t>HSM - Hierarchical storage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D17B46-F26F-8B41-A68C-F3C84C47A8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/>
              <a:t>See here: </a:t>
            </a:r>
            <a:r>
              <a:rPr lang="en-US" noProof="0" dirty="0">
                <a:hlinkClick r:id="rId3"/>
              </a:rPr>
              <a:t>https://en.wikipedia.org/wiki/Hierarchical_storage_management</a:t>
            </a:r>
            <a:endParaRPr lang="en-US" noProof="0" dirty="0"/>
          </a:p>
          <a:p>
            <a:pPr lvl="1"/>
            <a:r>
              <a:rPr lang="en-US" noProof="0" dirty="0"/>
              <a:t>Disk and tape</a:t>
            </a:r>
          </a:p>
          <a:p>
            <a:pPr lvl="1"/>
            <a:r>
              <a:rPr lang="en-US" noProof="0" dirty="0"/>
              <a:t>Old and new disks</a:t>
            </a:r>
          </a:p>
          <a:p>
            <a:pPr lvl="1"/>
            <a:r>
              <a:rPr lang="en-US" noProof="0" dirty="0"/>
              <a:t>Fast and slow disks</a:t>
            </a:r>
          </a:p>
          <a:p>
            <a:pPr lvl="1"/>
            <a:r>
              <a:rPr lang="en-US" noProof="0" dirty="0"/>
              <a:t>Older ideas:</a:t>
            </a:r>
          </a:p>
          <a:p>
            <a:pPr lvl="2"/>
            <a:r>
              <a:rPr lang="en-US" noProof="0" dirty="0"/>
              <a:t>Mixing low and high throughout sectors</a:t>
            </a:r>
          </a:p>
        </p:txBody>
      </p:sp>
    </p:spTree>
    <p:extLst>
      <p:ext uri="{BB962C8B-B14F-4D97-AF65-F5344CB8AC3E}">
        <p14:creationId xmlns:p14="http://schemas.microsoft.com/office/powerpoint/2010/main" val="1328224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EEF40-807F-D542-B3C0-7C1E956E0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Tape drives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890626-F4C1-D14D-86F8-0221BDBB41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/>
              <a:t>Features</a:t>
            </a:r>
          </a:p>
          <a:p>
            <a:pPr lvl="1"/>
            <a:r>
              <a:rPr lang="en-US" noProof="0" dirty="0"/>
              <a:t>High capacity (&gt;200 TB/tape)</a:t>
            </a:r>
          </a:p>
          <a:p>
            <a:pPr lvl="1"/>
            <a:r>
              <a:rPr lang="en-US" noProof="0" dirty="0"/>
              <a:t>Excellent price/GB (0,10 NOK)</a:t>
            </a:r>
          </a:p>
          <a:p>
            <a:pPr lvl="1"/>
            <a:r>
              <a:rPr lang="en-US" noProof="0" dirty="0"/>
              <a:t>Very long lifetime (1970s tapes still working)</a:t>
            </a:r>
          </a:p>
          <a:p>
            <a:pPr lvl="1"/>
            <a:r>
              <a:rPr lang="en-US" noProof="0" dirty="0"/>
              <a:t>Decent throughput due to high density (1 TB/</a:t>
            </a:r>
            <a:r>
              <a:rPr lang="en-US" noProof="0" dirty="0" err="1"/>
              <a:t>hr</a:t>
            </a:r>
            <a:r>
              <a:rPr lang="en-US" noProof="0" dirty="0"/>
              <a:t>)</a:t>
            </a:r>
          </a:p>
          <a:p>
            <a:pPr lvl="1"/>
            <a:r>
              <a:rPr lang="en-US" noProof="0" dirty="0"/>
              <a:t>Immense latency</a:t>
            </a:r>
          </a:p>
          <a:p>
            <a:pPr lvl="2"/>
            <a:r>
              <a:rPr lang="en-US" noProof="0" dirty="0"/>
              <a:t>Robotic tape loading</a:t>
            </a:r>
          </a:p>
          <a:p>
            <a:pPr lvl="2"/>
            <a:r>
              <a:rPr lang="en-US" noProof="0" dirty="0"/>
              <a:t>Spooling</a:t>
            </a:r>
          </a:p>
          <a:p>
            <a:r>
              <a:rPr lang="en-US" noProof="0" dirty="0"/>
              <a:t>Famous example</a:t>
            </a:r>
          </a:p>
          <a:p>
            <a:pPr lvl="1"/>
            <a:r>
              <a:rPr lang="en-US" noProof="0" dirty="0" err="1"/>
              <a:t>StorageTek</a:t>
            </a:r>
            <a:r>
              <a:rPr lang="en-US" noProof="0" dirty="0"/>
              <a:t> </a:t>
            </a:r>
            <a:r>
              <a:rPr lang="en-US" noProof="0" dirty="0" err="1"/>
              <a:t>Powderhorn</a:t>
            </a:r>
            <a:endParaRPr lang="en-US" noProof="0" dirty="0"/>
          </a:p>
          <a:p>
            <a:r>
              <a:rPr lang="en-US" noProof="0" dirty="0"/>
              <a:t>Google uses Tape for backup</a:t>
            </a:r>
          </a:p>
        </p:txBody>
      </p:sp>
    </p:spTree>
    <p:extLst>
      <p:ext uri="{BB962C8B-B14F-4D97-AF65-F5344CB8AC3E}">
        <p14:creationId xmlns:p14="http://schemas.microsoft.com/office/powerpoint/2010/main" val="11749863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B9FB0-956F-6D45-8DB5-AD269F9FE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Resource disaggregation</a:t>
            </a:r>
          </a:p>
        </p:txBody>
      </p:sp>
      <p:pic>
        <p:nvPicPr>
          <p:cNvPr id="8" name="Content Placeholder 7" descr="Diagram&#10;&#10;Description automatically generated">
            <a:extLst>
              <a:ext uri="{FF2B5EF4-FFF2-40B4-BE49-F238E27FC236}">
                <a16:creationId xmlns:a16="http://schemas.microsoft.com/office/drawing/2014/main" id="{BED097BB-FE21-5347-84F8-8DD3F436755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838200"/>
            <a:ext cx="3891596" cy="1694186"/>
          </a:xfr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C2AA23F-788E-FE47-B825-5CEF57B526F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sz="2400" dirty="0"/>
              <a:t>Build computers from infrastructure inside a cluster</a:t>
            </a:r>
          </a:p>
          <a:p>
            <a:pPr lvl="1"/>
            <a:r>
              <a:rPr lang="en-GB" sz="2000" dirty="0"/>
              <a:t>Build virtual machine</a:t>
            </a:r>
          </a:p>
          <a:p>
            <a:pPr lvl="1"/>
            <a:r>
              <a:rPr lang="en-GB" sz="2000" dirty="0"/>
              <a:t>From physical hardware</a:t>
            </a:r>
          </a:p>
          <a:p>
            <a:pPr lvl="1"/>
            <a:r>
              <a:rPr lang="en-GB" sz="2000" dirty="0"/>
              <a:t>Page mapping across a network infrastructure</a:t>
            </a:r>
          </a:p>
          <a:p>
            <a:pPr lvl="1"/>
            <a:r>
              <a:rPr lang="en-GB" sz="2000" dirty="0"/>
              <a:t>Different attachment for every kind of device</a:t>
            </a:r>
          </a:p>
          <a:p>
            <a:pPr lvl="1"/>
            <a:r>
              <a:rPr lang="en-GB" sz="2000" dirty="0"/>
              <a:t>Memory integrated by an MMU</a:t>
            </a:r>
          </a:p>
          <a:p>
            <a:pPr lvl="2"/>
            <a:r>
              <a:rPr lang="en-GB" sz="1600" dirty="0"/>
              <a:t>MMU is part of the CPU</a:t>
            </a:r>
          </a:p>
          <a:p>
            <a:endParaRPr lang="en-GB" sz="2400" dirty="0"/>
          </a:p>
          <a:p>
            <a:r>
              <a:rPr lang="en-GB" sz="2400" dirty="0"/>
              <a:t>Ancient vision</a:t>
            </a:r>
          </a:p>
          <a:p>
            <a:pPr lvl="1"/>
            <a:r>
              <a:rPr lang="en-GB" sz="2000" dirty="0"/>
              <a:t>ATM as internal and external interconnect</a:t>
            </a:r>
          </a:p>
          <a:p>
            <a:pPr lvl="1"/>
            <a:r>
              <a:rPr lang="en-GB" sz="2000" dirty="0"/>
              <a:t>i.e. a unified interconnect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6496281-3264-8D4A-BAE5-5297C85A3E4C}"/>
              </a:ext>
            </a:extLst>
          </p:cNvPr>
          <p:cNvSpPr txBox="1"/>
          <p:nvPr/>
        </p:nvSpPr>
        <p:spPr>
          <a:xfrm>
            <a:off x="5222398" y="2681611"/>
            <a:ext cx="3352800" cy="9144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GB" sz="1050" b="1" dirty="0">
                <a:latin typeface="Eurostile" panose="020B0504020202050204" pitchFamily="34" charset="77"/>
              </a:rPr>
              <a:t>Network support for resource disaggregation in next-generation </a:t>
            </a:r>
            <a:r>
              <a:rPr lang="en-GB" sz="1050" b="1" dirty="0" err="1">
                <a:latin typeface="Eurostile" panose="020B0504020202050204" pitchFamily="34" charset="77"/>
              </a:rPr>
              <a:t>datacenters</a:t>
            </a:r>
            <a:endParaRPr lang="en-GB" sz="1050" b="1" dirty="0">
              <a:latin typeface="Eurostile" panose="020B0504020202050204" pitchFamily="34" charset="77"/>
            </a:endParaRPr>
          </a:p>
          <a:p>
            <a:r>
              <a:rPr lang="en-GB" sz="1050" dirty="0" err="1">
                <a:latin typeface="Eurostile" panose="020B0504020202050204" pitchFamily="34" charset="77"/>
              </a:rPr>
              <a:t>Sangjin</a:t>
            </a:r>
            <a:r>
              <a:rPr lang="en-GB" sz="1050" dirty="0">
                <a:latin typeface="Eurostile" panose="020B0504020202050204" pitchFamily="34" charset="77"/>
              </a:rPr>
              <a:t> Han, Norbert </a:t>
            </a:r>
            <a:r>
              <a:rPr lang="en-GB" sz="1050" dirty="0" err="1">
                <a:latin typeface="Eurostile" panose="020B0504020202050204" pitchFamily="34" charset="77"/>
              </a:rPr>
              <a:t>Egi</a:t>
            </a:r>
            <a:r>
              <a:rPr lang="en-GB" sz="1050" dirty="0">
                <a:latin typeface="Eurostile" panose="020B0504020202050204" pitchFamily="34" charset="77"/>
              </a:rPr>
              <a:t>, </a:t>
            </a:r>
            <a:r>
              <a:rPr lang="en-GB" sz="1050" dirty="0" err="1">
                <a:latin typeface="Eurostile" panose="020B0504020202050204" pitchFamily="34" charset="77"/>
              </a:rPr>
              <a:t>Aurojit</a:t>
            </a:r>
            <a:r>
              <a:rPr lang="en-GB" sz="1050" dirty="0">
                <a:latin typeface="Eurostile" panose="020B0504020202050204" pitchFamily="34" charset="77"/>
              </a:rPr>
              <a:t> Panda, Sylvia Paul </a:t>
            </a:r>
            <a:r>
              <a:rPr lang="en-GB" sz="1050" dirty="0" err="1">
                <a:latin typeface="Eurostile" panose="020B0504020202050204" pitchFamily="34" charset="77"/>
              </a:rPr>
              <a:t>Ratnasamy</a:t>
            </a:r>
            <a:r>
              <a:rPr lang="en-GB" sz="1050" dirty="0">
                <a:latin typeface="Eurostile" panose="020B0504020202050204" pitchFamily="34" charset="77"/>
              </a:rPr>
              <a:t>, </a:t>
            </a:r>
            <a:r>
              <a:rPr lang="en-GB" sz="1050" dirty="0" err="1">
                <a:latin typeface="Eurostile" panose="020B0504020202050204" pitchFamily="34" charset="77"/>
              </a:rPr>
              <a:t>Guangyu</a:t>
            </a:r>
            <a:r>
              <a:rPr lang="en-GB" sz="1050" dirty="0">
                <a:latin typeface="Eurostile" panose="020B0504020202050204" pitchFamily="34" charset="77"/>
              </a:rPr>
              <a:t> Shi, Scott J. </a:t>
            </a:r>
            <a:r>
              <a:rPr lang="en-GB" sz="1050" dirty="0" err="1">
                <a:latin typeface="Eurostile" panose="020B0504020202050204" pitchFamily="34" charset="77"/>
              </a:rPr>
              <a:t>Shenker</a:t>
            </a:r>
            <a:endParaRPr lang="en-NO" sz="1050" dirty="0">
              <a:latin typeface="Eurostile" panose="020B0504020202050204" pitchFamily="34" charset="77"/>
            </a:endParaRPr>
          </a:p>
          <a:p>
            <a:r>
              <a:rPr lang="en-NO" sz="1050" i="1" dirty="0">
                <a:latin typeface="Eurostile" panose="020B0504020202050204" pitchFamily="34" charset="77"/>
              </a:rPr>
              <a:t>ACM HotNets 2013</a:t>
            </a:r>
            <a:endParaRPr lang="en-GB" sz="1050" i="1" dirty="0">
              <a:latin typeface="Eurostile" panose="020B0504020202050204" pitchFamily="34" charset="77"/>
            </a:endParaRPr>
          </a:p>
        </p:txBody>
      </p:sp>
      <p:pic>
        <p:nvPicPr>
          <p:cNvPr id="12" name="Picture 11" descr="Diagram&#10;&#10;Description automatically generated">
            <a:extLst>
              <a:ext uri="{FF2B5EF4-FFF2-40B4-BE49-F238E27FC236}">
                <a16:creationId xmlns:a16="http://schemas.microsoft.com/office/drawing/2014/main" id="{0F6976E8-F669-9241-9C88-FBCCE17141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237" y="3973836"/>
            <a:ext cx="3009122" cy="193232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276E572-6FEE-D541-B255-ED74CE20FAFC}"/>
              </a:ext>
            </a:extLst>
          </p:cNvPr>
          <p:cNvSpPr txBox="1"/>
          <p:nvPr/>
        </p:nvSpPr>
        <p:spPr>
          <a:xfrm>
            <a:off x="5222398" y="5791200"/>
            <a:ext cx="3352800" cy="762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GB" sz="1050" b="1" dirty="0">
                <a:latin typeface="Eurostile" panose="020B0504020202050204" pitchFamily="34" charset="77"/>
              </a:rPr>
              <a:t>Using an ATM interconnect as a high performance I/O </a:t>
            </a:r>
            <a:r>
              <a:rPr lang="en-GB" sz="1050" b="1" dirty="0" err="1">
                <a:latin typeface="Eurostile" panose="020B0504020202050204" pitchFamily="34" charset="77"/>
              </a:rPr>
              <a:t>backplanet</a:t>
            </a:r>
            <a:endParaRPr lang="en-GB" sz="1050" b="1" dirty="0">
              <a:latin typeface="Eurostile" panose="020B0504020202050204" pitchFamily="34" charset="77"/>
            </a:endParaRPr>
          </a:p>
          <a:p>
            <a:r>
              <a:rPr lang="en-GB" sz="1050" dirty="0">
                <a:latin typeface="Eurostile" panose="020B0504020202050204" pitchFamily="34" charset="77"/>
              </a:rPr>
              <a:t>Z.D. </a:t>
            </a:r>
            <a:r>
              <a:rPr lang="en-GB" sz="1050" dirty="0" err="1">
                <a:latin typeface="Eurostile" panose="020B0504020202050204" pitchFamily="34" charset="77"/>
              </a:rPr>
              <a:t>Dittia</a:t>
            </a:r>
            <a:r>
              <a:rPr lang="en-GB" sz="1050" dirty="0">
                <a:latin typeface="Eurostile" panose="020B0504020202050204" pitchFamily="34" charset="77"/>
              </a:rPr>
              <a:t>, J.R. Cox, G.M. </a:t>
            </a:r>
            <a:r>
              <a:rPr lang="en-GB" sz="1050" dirty="0" err="1">
                <a:latin typeface="Eurostile" panose="020B0504020202050204" pitchFamily="34" charset="77"/>
              </a:rPr>
              <a:t>Parulkar</a:t>
            </a:r>
            <a:endParaRPr lang="en-GB" sz="1050" dirty="0">
              <a:latin typeface="Eurostile" panose="020B0504020202050204" pitchFamily="34" charset="77"/>
            </a:endParaRPr>
          </a:p>
          <a:p>
            <a:r>
              <a:rPr lang="en-GB" sz="1050" i="1" dirty="0">
                <a:latin typeface="Eurostile" panose="020B0504020202050204" pitchFamily="34" charset="77"/>
              </a:rPr>
              <a:t>IEEE Hot Interconnects II, 1993</a:t>
            </a:r>
          </a:p>
        </p:txBody>
      </p:sp>
    </p:spTree>
    <p:extLst>
      <p:ext uri="{BB962C8B-B14F-4D97-AF65-F5344CB8AC3E}">
        <p14:creationId xmlns:p14="http://schemas.microsoft.com/office/powerpoint/2010/main" val="7109422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4A660-021B-0947-8A29-3F19E46FC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Remote memory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38241E-B273-B54A-AC5C-D3A333B862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/>
              <a:t>Distributed</a:t>
            </a:r>
            <a:r>
              <a:rPr lang="en-US" baseline="0" noProof="0" dirty="0"/>
              <a:t> operating systems</a:t>
            </a:r>
          </a:p>
          <a:p>
            <a:pPr lvl="1"/>
            <a:r>
              <a:rPr lang="en-US" noProof="0" dirty="0"/>
              <a:t>Remote memory access is deeply hardcoded into the OS</a:t>
            </a:r>
          </a:p>
          <a:p>
            <a:pPr lvl="1"/>
            <a:r>
              <a:rPr lang="en-US" baseline="0" noProof="0" dirty="0"/>
              <a:t>Treat like NUMA systems with extreme speed differences</a:t>
            </a:r>
          </a:p>
        </p:txBody>
      </p:sp>
    </p:spTree>
    <p:extLst>
      <p:ext uri="{BB962C8B-B14F-4D97-AF65-F5344CB8AC3E}">
        <p14:creationId xmlns:p14="http://schemas.microsoft.com/office/powerpoint/2010/main" val="33325313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B2DD5-001B-394B-834D-53D9AA570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noProof="0" dirty="0"/>
              <a:t>Network</a:t>
            </a:r>
            <a:r>
              <a:rPr lang="en-US" sz="2800" baseline="0" noProof="0" dirty="0"/>
              <a:t> attached storage and storage area networks</a:t>
            </a:r>
            <a:endParaRPr lang="en-US" sz="2800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799610-29DE-0B43-AF27-053F914D39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539957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152C8-28BD-CA4E-9E5F-DE47D10AF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Networked</a:t>
            </a:r>
            <a:r>
              <a:rPr lang="en-US" baseline="0" noProof="0" dirty="0"/>
              <a:t> file systems</a:t>
            </a:r>
            <a:endParaRPr lang="en-US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4C90F4-66A7-EC49-AB8A-6BB588C74B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noProof="0" dirty="0"/>
              <a:t>Remote file system</a:t>
            </a:r>
          </a:p>
          <a:p>
            <a:pPr lvl="1"/>
            <a:r>
              <a:rPr lang="en-US" sz="2000" noProof="0" dirty="0"/>
              <a:t>e.g. NFS - Network file system, CIFS – Common Internet file system</a:t>
            </a:r>
          </a:p>
          <a:p>
            <a:pPr lvl="1"/>
            <a:r>
              <a:rPr lang="en-US" sz="2000" noProof="0" dirty="0"/>
              <a:t>Limited</a:t>
            </a:r>
            <a:r>
              <a:rPr lang="en-US" sz="2000" baseline="0" noProof="0" dirty="0"/>
              <a:t> caching, file locking, explicit mount like a</a:t>
            </a:r>
            <a:r>
              <a:rPr lang="en-US" sz="2000" noProof="0" dirty="0"/>
              <a:t> separate file system</a:t>
            </a:r>
            <a:endParaRPr lang="en-US" sz="2000" baseline="0" noProof="0" dirty="0"/>
          </a:p>
          <a:p>
            <a:r>
              <a:rPr lang="en-US" sz="2400" noProof="0" dirty="0"/>
              <a:t>Distributed file system</a:t>
            </a:r>
          </a:p>
          <a:p>
            <a:pPr lvl="1"/>
            <a:r>
              <a:rPr lang="en-US" sz="2000" noProof="0" dirty="0" err="1"/>
              <a:t>e.g</a:t>
            </a:r>
            <a:r>
              <a:rPr lang="en-US" sz="2000" noProof="0" dirty="0"/>
              <a:t> AFS – Andrews file system, DFS – DCE file system</a:t>
            </a:r>
          </a:p>
          <a:p>
            <a:pPr lvl="1"/>
            <a:r>
              <a:rPr lang="en-US" sz="2000" noProof="0" dirty="0"/>
              <a:t>Aggressive caching, unique global directory structure</a:t>
            </a:r>
          </a:p>
          <a:p>
            <a:r>
              <a:rPr lang="en-US" sz="2400" noProof="0" dirty="0"/>
              <a:t>Cluster file systems</a:t>
            </a:r>
          </a:p>
          <a:p>
            <a:pPr lvl="1"/>
            <a:r>
              <a:rPr lang="en-US" sz="2000" dirty="0"/>
              <a:t>e</a:t>
            </a:r>
            <a:r>
              <a:rPr lang="en-US" sz="2000" noProof="0" dirty="0"/>
              <a:t>.g. </a:t>
            </a:r>
            <a:r>
              <a:rPr lang="en-US" sz="2000" noProof="0" dirty="0" err="1"/>
              <a:t>HadoopFS</a:t>
            </a:r>
            <a:r>
              <a:rPr lang="en-US" sz="2000" noProof="0" dirty="0"/>
              <a:t>, GPFS – General parallel file systems, </a:t>
            </a:r>
            <a:r>
              <a:rPr lang="en-US" sz="2000" noProof="0" dirty="0" err="1"/>
              <a:t>Lustre</a:t>
            </a:r>
            <a:endParaRPr lang="en-US" sz="2000" noProof="0" dirty="0"/>
          </a:p>
          <a:p>
            <a:pPr lvl="1"/>
            <a:r>
              <a:rPr lang="en-US" sz="2000" noProof="0" dirty="0"/>
              <a:t>Sacrifice ease of use for bandwidth</a:t>
            </a:r>
          </a:p>
          <a:p>
            <a:r>
              <a:rPr lang="en-US" sz="2400" dirty="0"/>
              <a:t>P2P file systems</a:t>
            </a:r>
          </a:p>
          <a:p>
            <a:pPr lvl="1"/>
            <a:r>
              <a:rPr lang="en-US" sz="2000" noProof="0" dirty="0"/>
              <a:t>e.g. </a:t>
            </a:r>
            <a:r>
              <a:rPr lang="en-US" sz="2000" noProof="0" dirty="0" err="1"/>
              <a:t>OceanStore</a:t>
            </a:r>
            <a:r>
              <a:rPr lang="en-US" sz="2000" noProof="0" dirty="0"/>
              <a:t> – files striped across peer nodes, location unknown</a:t>
            </a:r>
          </a:p>
          <a:p>
            <a:pPr lvl="1"/>
            <a:r>
              <a:rPr lang="en-US" sz="2000" dirty="0"/>
              <a:t>Sacrifice speed (latency and bandwidth) for resilience and anonymity</a:t>
            </a:r>
            <a:endParaRPr lang="en-US" sz="2000" noProof="0" dirty="0"/>
          </a:p>
        </p:txBody>
      </p:sp>
    </p:spTree>
    <p:extLst>
      <p:ext uri="{BB962C8B-B14F-4D97-AF65-F5344CB8AC3E}">
        <p14:creationId xmlns:p14="http://schemas.microsoft.com/office/powerpoint/2010/main" val="19312150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9A1E6-383C-A047-9887-99235C8DE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Network cards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5F87DE-DB42-A145-AC49-5CA25EBD00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/>
              <a:t>Interrupt</a:t>
            </a:r>
            <a:r>
              <a:rPr lang="en-US" baseline="0" noProof="0" dirty="0"/>
              <a:t> reduction</a:t>
            </a:r>
          </a:p>
          <a:p>
            <a:r>
              <a:rPr lang="en-US" baseline="0" noProof="0" dirty="0"/>
              <a:t>Collating receives, DMA on receive</a:t>
            </a:r>
          </a:p>
          <a:p>
            <a:r>
              <a:rPr lang="en-US" baseline="0" noProof="0" dirty="0"/>
              <a:t>No sending DMA; but both Nagle and Pacing increase latency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625816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DC6BA-18B0-EF42-825C-CE3CC867B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Links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4D1C19-A182-E74F-AA1F-0E14A535D5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/>
              <a:t>IXP memory</a:t>
            </a:r>
            <a:r>
              <a:rPr lang="en-US" baseline="0" noProof="0" dirty="0"/>
              <a:t> </a:t>
            </a:r>
            <a:r>
              <a:rPr lang="en-US" baseline="0" noProof="0" dirty="0">
                <a:hlinkClick r:id="rId3"/>
              </a:rPr>
              <a:t>http://www.ecs.umass.edu/ece/wolf/courses/ECE697J/docs/IXP1200%20HW%20Ref%20Manual.pdf</a:t>
            </a:r>
            <a:r>
              <a:rPr lang="en-US" baseline="0" noProof="0" dirty="0"/>
              <a:t> 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03097199"/>
      </p:ext>
    </p:extLst>
  </p:cSld>
  <p:clrMapOvr>
    <a:masterClrMapping/>
  </p:clrMapOvr>
</p:sld>
</file>

<file path=ppt/theme/theme1.xml><?xml version="1.0" encoding="utf-8"?>
<a:theme xmlns:a="http://schemas.openxmlformats.org/drawingml/2006/main" name="OS-intro">
  <a:themeElements>
    <a:clrScheme name="OS-intro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OS-intro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DDDDD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85000"/>
          <a:buFont typeface="Wingdings" pitchFamily="-96" charset="2"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-9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DDDDD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85000"/>
          <a:buFont typeface="Wingdings" pitchFamily="-96" charset="2"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-96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 sz="1800" dirty="0" smtClean="0">
            <a:latin typeface="+mn-lt"/>
          </a:defRPr>
        </a:defPPr>
      </a:lstStyle>
    </a:txDef>
  </a:objectDefaults>
  <a:extraClrSchemeLst>
    <a:extraClrScheme>
      <a:clrScheme name="OS-intro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intro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intro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INF5063-HKS-intro.pptx</Template>
  <TotalTime>14736</TotalTime>
  <Words>2818</Words>
  <Application>Microsoft Macintosh PowerPoint</Application>
  <PresentationFormat>On-screen Show (4:3)</PresentationFormat>
  <Paragraphs>597</Paragraphs>
  <Slides>37</Slides>
  <Notes>36</Notes>
  <HiddenSlides>8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3" baseType="lpstr">
      <vt:lpstr>Arial</vt:lpstr>
      <vt:lpstr>Eurostile</vt:lpstr>
      <vt:lpstr>Tahoma</vt:lpstr>
      <vt:lpstr>Times New Roman</vt:lpstr>
      <vt:lpstr>Wingdings</vt:lpstr>
      <vt:lpstr>OS-intro</vt:lpstr>
      <vt:lpstr>  Memory Hierarchies</vt:lpstr>
      <vt:lpstr>Hierarchies at scale</vt:lpstr>
      <vt:lpstr>Registers</vt:lpstr>
      <vt:lpstr>Registers</vt:lpstr>
      <vt:lpstr>Registers</vt:lpstr>
      <vt:lpstr>Registers</vt:lpstr>
      <vt:lpstr>Registers</vt:lpstr>
      <vt:lpstr>CPU caches</vt:lpstr>
      <vt:lpstr>CPU caches</vt:lpstr>
      <vt:lpstr>Cache coherence</vt:lpstr>
      <vt:lpstr>GPU caches</vt:lpstr>
      <vt:lpstr>Main memory</vt:lpstr>
      <vt:lpstr>Types of memory: NUMA</vt:lpstr>
      <vt:lpstr>Types of memory: non-hierarchical</vt:lpstr>
      <vt:lpstr>Types of memory: throughput vs latency</vt:lpstr>
      <vt:lpstr>Hardware-supported atomicity</vt:lpstr>
      <vt:lpstr>Hardware-supported atomicity</vt:lpstr>
      <vt:lpstr>Hardware-supported atomicity</vt:lpstr>
      <vt:lpstr>Content-addressable memory</vt:lpstr>
      <vt:lpstr>Swapping and paging</vt:lpstr>
      <vt:lpstr>Swapping and paging</vt:lpstr>
      <vt:lpstr>DMA – direct memory access</vt:lpstr>
      <vt:lpstr>Automatic CPU-GPU memory transfer</vt:lpstr>
      <vt:lpstr>Battery-backed RAM</vt:lpstr>
      <vt:lpstr>SSD - Solid Stage Disks storage</vt:lpstr>
      <vt:lpstr>Persistent memory</vt:lpstr>
      <vt:lpstr>Hard disks</vt:lpstr>
      <vt:lpstr>Disk storage</vt:lpstr>
      <vt:lpstr>Disk storage</vt:lpstr>
      <vt:lpstr>HSM - Hierarchical storage management</vt:lpstr>
      <vt:lpstr>Tape drives</vt:lpstr>
      <vt:lpstr>Resource disaggregation</vt:lpstr>
      <vt:lpstr>Remote memory</vt:lpstr>
      <vt:lpstr>Network attached storage and storage area networks</vt:lpstr>
      <vt:lpstr>Networked file systems</vt:lpstr>
      <vt:lpstr>Network cards</vt:lpstr>
      <vt:lpstr>Links</vt:lpstr>
    </vt:vector>
  </TitlesOfParts>
  <Company>Dell Computer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Image Processing Fundamentals</dc:title>
  <dc:creator>George Bebis</dc:creator>
  <cp:lastModifiedBy>Carsten Griwodz</cp:lastModifiedBy>
  <cp:revision>787</cp:revision>
  <cp:lastPrinted>2021-02-09T13:52:18Z</cp:lastPrinted>
  <dcterms:created xsi:type="dcterms:W3CDTF">2001-02-05T00:45:24Z</dcterms:created>
  <dcterms:modified xsi:type="dcterms:W3CDTF">2021-02-09T13:55:36Z</dcterms:modified>
</cp:coreProperties>
</file>