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1"/>
  </p:notesMasterIdLst>
  <p:handoutMasterIdLst>
    <p:handoutMasterId r:id="rId52"/>
  </p:handoutMasterIdLst>
  <p:sldIdLst>
    <p:sldId id="256" r:id="rId2"/>
    <p:sldId id="552" r:id="rId3"/>
    <p:sldId id="653" r:id="rId4"/>
    <p:sldId id="568" r:id="rId5"/>
    <p:sldId id="634" r:id="rId6"/>
    <p:sldId id="554" r:id="rId7"/>
    <p:sldId id="647" r:id="rId8"/>
    <p:sldId id="648" r:id="rId9"/>
    <p:sldId id="649" r:id="rId10"/>
    <p:sldId id="559" r:id="rId11"/>
    <p:sldId id="642" r:id="rId12"/>
    <p:sldId id="650" r:id="rId13"/>
    <p:sldId id="667" r:id="rId14"/>
    <p:sldId id="651" r:id="rId15"/>
    <p:sldId id="655" r:id="rId16"/>
    <p:sldId id="643" r:id="rId17"/>
    <p:sldId id="644" r:id="rId18"/>
    <p:sldId id="563" r:id="rId19"/>
    <p:sldId id="656" r:id="rId20"/>
    <p:sldId id="652" r:id="rId21"/>
    <p:sldId id="657" r:id="rId22"/>
    <p:sldId id="626" r:id="rId23"/>
    <p:sldId id="627" r:id="rId24"/>
    <p:sldId id="628" r:id="rId25"/>
    <p:sldId id="629" r:id="rId26"/>
    <p:sldId id="630" r:id="rId27"/>
    <p:sldId id="631" r:id="rId28"/>
    <p:sldId id="632" r:id="rId29"/>
    <p:sldId id="670" r:id="rId30"/>
    <p:sldId id="658" r:id="rId31"/>
    <p:sldId id="598" r:id="rId32"/>
    <p:sldId id="659" r:id="rId33"/>
    <p:sldId id="601" r:id="rId34"/>
    <p:sldId id="599" r:id="rId35"/>
    <p:sldId id="676" r:id="rId36"/>
    <p:sldId id="602" r:id="rId37"/>
    <p:sldId id="679" r:id="rId38"/>
    <p:sldId id="678" r:id="rId39"/>
    <p:sldId id="609" r:id="rId40"/>
    <p:sldId id="606" r:id="rId41"/>
    <p:sldId id="662" r:id="rId42"/>
    <p:sldId id="680" r:id="rId43"/>
    <p:sldId id="664" r:id="rId44"/>
    <p:sldId id="681" r:id="rId45"/>
    <p:sldId id="610" r:id="rId46"/>
    <p:sldId id="618" r:id="rId47"/>
    <p:sldId id="619" r:id="rId48"/>
    <p:sldId id="624" r:id="rId49"/>
    <p:sldId id="625" r:id="rId50"/>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extLst>
    <p:ext uri="{521415D9-36F7-43E2-AB2F-B90AF26B5E84}">
      <p14:sectionLst xmlns:p14="http://schemas.microsoft.com/office/powerpoint/2010/main">
        <p14:section name="Introduction" id="{1E3F2E38-BA05-5B42-9A4A-6315C0977CF7}">
          <p14:sldIdLst>
            <p14:sldId id="256"/>
            <p14:sldId id="552"/>
            <p14:sldId id="653"/>
            <p14:sldId id="568"/>
          </p14:sldIdLst>
        </p14:section>
        <p14:section name="Coding pictures" id="{5C235A0F-F979-9343-8F0F-8B5AE1A026E3}">
          <p14:sldIdLst>
            <p14:sldId id="634"/>
            <p14:sldId id="554"/>
            <p14:sldId id="647"/>
            <p14:sldId id="648"/>
            <p14:sldId id="649"/>
            <p14:sldId id="559"/>
            <p14:sldId id="642"/>
            <p14:sldId id="650"/>
            <p14:sldId id="667"/>
            <p14:sldId id="651"/>
            <p14:sldId id="655"/>
            <p14:sldId id="643"/>
            <p14:sldId id="644"/>
            <p14:sldId id="563"/>
            <p14:sldId id="656"/>
          </p14:sldIdLst>
        </p14:section>
        <p14:section name="Håvards slides" id="{62ABD9B8-FB11-B54C-BFC8-268EBC9B0809}">
          <p14:sldIdLst>
            <p14:sldId id="652"/>
            <p14:sldId id="657"/>
            <p14:sldId id="626"/>
            <p14:sldId id="627"/>
            <p14:sldId id="628"/>
            <p14:sldId id="629"/>
            <p14:sldId id="630"/>
            <p14:sldId id="631"/>
            <p14:sldId id="632"/>
            <p14:sldId id="670"/>
            <p14:sldId id="658"/>
            <p14:sldId id="598"/>
            <p14:sldId id="659"/>
            <p14:sldId id="601"/>
            <p14:sldId id="599"/>
            <p14:sldId id="676"/>
            <p14:sldId id="602"/>
            <p14:sldId id="679"/>
            <p14:sldId id="678"/>
            <p14:sldId id="609"/>
            <p14:sldId id="606"/>
            <p14:sldId id="662"/>
            <p14:sldId id="680"/>
            <p14:sldId id="664"/>
            <p14:sldId id="681"/>
            <p14:sldId id="610"/>
          </p14:sldIdLst>
        </p14:section>
        <p14:section name="Parallel Encoding" id="{0BF87FAD-E639-A04F-9D8A-2E8DE88C9BEE}">
          <p14:sldIdLst>
            <p14:sldId id="618"/>
            <p14:sldId id="619"/>
          </p14:sldIdLst>
        </p14:section>
        <p14:section name="Video quality" id="{863BCEA2-2096-C74A-80EE-66D806E9EBAB}">
          <p14:sldIdLst>
            <p14:sldId id="624"/>
          </p14:sldIdLst>
        </p14:section>
        <p14:section name="Conclusion" id="{031D700A-432F-224D-BA83-A2869A8E5D47}">
          <p14:sldIdLst>
            <p14:sldId id="6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hiddenSlides="1" frameSlides="1"/>
  <p:clrMru>
    <a:srgbClr val="CCECFF"/>
    <a:srgbClr val="66CCFF"/>
    <a:srgbClr val="C0C0C0"/>
    <a:srgbClr val="DDDDDD"/>
    <a:srgbClr val="3366FF"/>
    <a:srgbClr val="0066FF"/>
    <a:srgbClr val="3399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670"/>
    <p:restoredTop sz="88335" autoAdjust="0"/>
  </p:normalViewPr>
  <p:slideViewPr>
    <p:cSldViewPr snapToGrid="0">
      <p:cViewPr varScale="1">
        <p:scale>
          <a:sx n="91" d="100"/>
          <a:sy n="91" d="100"/>
        </p:scale>
        <p:origin x="200" y="1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p14="http://schemas.microsoft.com/office/powerpoint/2010/main"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p14="http://schemas.microsoft.com/office/powerpoint/2010/main"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xfrm>
            <a:off x="1335088" y="914400"/>
            <a:ext cx="4171950" cy="3130550"/>
          </a:xfrm>
          <a:solidFill>
            <a:srgbClr val="FFFFFF"/>
          </a:solidFill>
          <a:ln>
            <a:solidFill>
              <a:srgbClr val="000000"/>
            </a:solidFill>
            <a:miter lim="800000"/>
          </a:ln>
        </p:spPr>
      </p:sp>
      <p:sp>
        <p:nvSpPr>
          <p:cNvPr id="307203" name="Text Box 3"/>
          <p:cNvSpPr txBox="1">
            <a:spLocks noGrp="1" noChangeArrowheads="1"/>
          </p:cNvSpPr>
          <p:nvPr>
            <p:ph type="body" idx="1"/>
          </p:nvPr>
        </p:nvSpPr>
        <p:spPr>
          <a:xfrm>
            <a:off x="1044325" y="4346729"/>
            <a:ext cx="4761108" cy="3474061"/>
          </a:xfrm>
          <a:noFill/>
          <a:ln/>
        </p:spPr>
        <p:txBody>
          <a:bodyPr wrap="none" lIns="81919" tIns="40960" rIns="81919" bIns="40960"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5</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err="1">
                <a:ea typeface="ＭＳ Ｐゴシック" charset="-128"/>
              </a:rPr>
              <a:t>Originally</a:t>
            </a:r>
            <a:r>
              <a:rPr lang="nb-NO" dirty="0">
                <a:ea typeface="ＭＳ Ｐゴシック" charset="-128"/>
              </a:rPr>
              <a:t>, YUV</a:t>
            </a:r>
            <a:r>
              <a:rPr lang="nb-NO" baseline="0" dirty="0">
                <a:ea typeface="ＭＳ Ｐゴシック" charset="-128"/>
              </a:rPr>
              <a:t> </a:t>
            </a:r>
            <a:r>
              <a:rPr lang="nb-NO" baseline="0" dirty="0" err="1">
                <a:ea typeface="ＭＳ Ｐゴシック" charset="-128"/>
              </a:rPr>
              <a:t>was</a:t>
            </a:r>
            <a:r>
              <a:rPr lang="nb-NO" baseline="0" dirty="0">
                <a:ea typeface="ＭＳ Ｐゴシック" charset="-128"/>
              </a:rPr>
              <a:t> for analog signals and </a:t>
            </a:r>
            <a:r>
              <a:rPr lang="en-US" sz="1200" kern="1200" dirty="0" err="1">
                <a:solidFill>
                  <a:schemeClr val="tx1"/>
                </a:solidFill>
                <a:latin typeface="Arial" charset="0"/>
                <a:ea typeface="ＭＳ Ｐゴシック" pitchFamily="-112" charset="-128"/>
                <a:cs typeface="ＭＳ Ｐゴシック" pitchFamily="-112" charset="-128"/>
              </a:rPr>
              <a:t>YCbCr</a:t>
            </a:r>
            <a:r>
              <a:rPr lang="en-US" sz="1200" kern="1200" dirty="0">
                <a:solidFill>
                  <a:schemeClr val="tx1"/>
                </a:solidFill>
                <a:latin typeface="Arial" charset="0"/>
                <a:ea typeface="ＭＳ Ｐゴシック" pitchFamily="-112" charset="-128"/>
                <a:cs typeface="ＭＳ Ｐゴシック" pitchFamily="-112" charset="-128"/>
              </a:rPr>
              <a:t> was used for </a:t>
            </a:r>
            <a:r>
              <a:rPr lang="en-US" sz="1200" i="1" kern="1200" dirty="0">
                <a:solidFill>
                  <a:schemeClr val="tx1"/>
                </a:solidFill>
                <a:latin typeface="Arial" charset="0"/>
                <a:ea typeface="ＭＳ Ｐゴシック" pitchFamily="-112" charset="-128"/>
                <a:cs typeface="ＭＳ Ｐゴシック" pitchFamily="-112" charset="-128"/>
              </a:rPr>
              <a:t>digital encoding of color information suited for video and still-image compression. </a:t>
            </a:r>
            <a:r>
              <a:rPr lang="en-US" sz="1200" kern="1200" dirty="0">
                <a:solidFill>
                  <a:schemeClr val="tx1"/>
                </a:solidFill>
                <a:latin typeface="Arial" charset="0"/>
                <a:ea typeface="ＭＳ Ｐゴシック" pitchFamily="-112" charset="-128"/>
                <a:cs typeface="ＭＳ Ｐゴシック" pitchFamily="-112" charset="-128"/>
              </a:rPr>
              <a:t>Today, the term YUV is commonly used in the computer industry to describe </a:t>
            </a:r>
            <a:r>
              <a:rPr lang="en-US" sz="1200" i="1" kern="1200" dirty="0">
                <a:solidFill>
                  <a:schemeClr val="tx1"/>
                </a:solidFill>
                <a:latin typeface="Arial" charset="0"/>
                <a:ea typeface="ＭＳ Ｐゴシック" pitchFamily="-112" charset="-128"/>
                <a:cs typeface="ＭＳ Ｐゴシック" pitchFamily="-112" charset="-128"/>
              </a:rPr>
              <a:t>file-formats that are encoded using </a:t>
            </a:r>
            <a:r>
              <a:rPr lang="en-US" sz="1200" i="1" kern="1200" dirty="0" err="1">
                <a:solidFill>
                  <a:schemeClr val="tx1"/>
                </a:solidFill>
                <a:latin typeface="Arial" charset="0"/>
                <a:ea typeface="ＭＳ Ｐゴシック" pitchFamily="-112" charset="-128"/>
                <a:cs typeface="ＭＳ Ｐゴシック" pitchFamily="-112" charset="-128"/>
              </a:rPr>
              <a:t>YCbCr</a:t>
            </a:r>
            <a:r>
              <a:rPr lang="en-US" sz="1200" i="1" kern="1200" dirty="0">
                <a:solidFill>
                  <a:schemeClr val="tx1"/>
                </a:solidFill>
                <a:latin typeface="Arial" charset="0"/>
                <a:ea typeface="ＭＳ Ｐゴシック" pitchFamily="-112" charset="-128"/>
                <a:cs typeface="ＭＳ Ｐゴシック" pitchFamily="-112" charset="-128"/>
              </a:rPr>
              <a:t>.</a:t>
            </a:r>
          </a:p>
          <a:p>
            <a:endParaRPr lang="en-US" sz="1200" i="1" kern="1200" dirty="0">
              <a:solidFill>
                <a:schemeClr val="tx1"/>
              </a:solidFill>
              <a:latin typeface="Arial" charset="0"/>
              <a:ea typeface="ＭＳ Ｐゴシック" pitchFamily="-112" charset="-128"/>
              <a:cs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invented when engineers wanted color television in a black-and-white infrastructure -- </a:t>
            </a:r>
            <a:r>
              <a:rPr lang="en-US" sz="1200" kern="1200" dirty="0">
                <a:solidFill>
                  <a:schemeClr val="tx1"/>
                </a:solidFill>
                <a:latin typeface="Arial" charset="0"/>
                <a:ea typeface="ＭＳ Ｐゴシック" pitchFamily="-112" charset="-128"/>
                <a:cs typeface="ＭＳ Ｐゴシック" pitchFamily="-112" charset="-128"/>
              </a:rPr>
              <a:t>UV representation of chrominance was chosen over straight R and B signals because U and V are color difference signals. This meant that in a black and white scene the U and V signals would be zero and only the Y' signal would need to be transmitted.</a:t>
            </a:r>
            <a:endParaRPr lang="nb-NO" dirty="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7</a:t>
            </a:fld>
            <a:endParaRPr lang="en-US"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8</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9</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A discrete cosine transform (DCT) expresses a finite sequence of data points in terms of a sum of cosine functions oscillating at different frequencies.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ＭＳ Ｐゴシック" pitchFamily="-112" charset="-128"/>
                <a:cs typeface="ＭＳ Ｐゴシック" pitchFamily="-112" charset="-128"/>
              </a:rPr>
              <a:t>it has a strong "energy compaction" property: most of the signal information tends to be concentrated in a few low-frequency components of the DCT</a:t>
            </a:r>
            <a:r>
              <a:rPr lang="en-US" sz="1200" kern="1200" baseline="0" dirty="0">
                <a:solidFill>
                  <a:schemeClr val="tx1"/>
                </a:solidFill>
                <a:latin typeface="Arial" charset="0"/>
                <a:ea typeface="ＭＳ Ｐゴシック" pitchFamily="-112" charset="-128"/>
                <a:cs typeface="ＭＳ Ｐゴシック" pitchFamily="-112" charset="-128"/>
              </a:rPr>
              <a:t> -- </a:t>
            </a:r>
            <a:r>
              <a:rPr lang="en-US" sz="1200" kern="1200" dirty="0">
                <a:solidFill>
                  <a:schemeClr val="tx1"/>
                </a:solidFill>
                <a:latin typeface="Arial" charset="0"/>
                <a:ea typeface="ＭＳ Ｐゴシック" pitchFamily="-112" charset="-128"/>
                <a:cs typeface="ＭＳ Ｐゴシック" pitchFamily="-112" charset="-128"/>
              </a:rPr>
              <a:t>this stems from the boundary conditions implicit in the cosine functions.</a:t>
            </a:r>
            <a:endParaRPr lang="nb-NO" dirty="0">
              <a:ea typeface="ＭＳ Ｐゴシック" charset="-128"/>
            </a:endParaRP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AAA5690-BDF7-48FC-8769-5D8ACB0D7BFC}" type="slidenum">
              <a:rPr lang="en-US" sz="1200">
                <a:latin typeface="Arial" charset="0"/>
              </a:rPr>
              <a:pPr eaLnBrk="1" hangingPunct="1"/>
              <a:t>10</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t>Note:</a:t>
            </a:r>
            <a:r>
              <a:rPr lang="en-US" baseline="0" dirty="0"/>
              <a:t> if u and v are 0, </a:t>
            </a:r>
            <a:r>
              <a:rPr lang="en-US" baseline="0" dirty="0" err="1"/>
              <a:t>cos</a:t>
            </a:r>
            <a:r>
              <a:rPr lang="en-US" baseline="0" dirty="0"/>
              <a:t>(0)=1 has a lot of weight. So, we normalize “harder” by multiplying with 1/8. On the left and upper edge, one of the </a:t>
            </a:r>
            <a:r>
              <a:rPr lang="en-US" baseline="0" dirty="0" err="1"/>
              <a:t>cos</a:t>
            </a:r>
            <a:r>
              <a:rPr lang="en-US" baseline="0" dirty="0"/>
              <a:t> values is 1, so we multiply with </a:t>
            </a:r>
            <a:r>
              <a:rPr lang="en-US" baseline="0" dirty="0" err="1"/>
              <a:t>sqrt</a:t>
            </a:r>
            <a:r>
              <a:rPr lang="en-US" baseline="0" dirty="0"/>
              <a:t>(1/8)*</a:t>
            </a:r>
            <a:r>
              <a:rPr lang="en-US" baseline="0" dirty="0" err="1"/>
              <a:t>sqrt</a:t>
            </a:r>
            <a:r>
              <a:rPr lang="en-US" baseline="0" dirty="0"/>
              <a:t>(2/8)=1/4*</a:t>
            </a:r>
            <a:r>
              <a:rPr lang="en-US" baseline="0" dirty="0" err="1"/>
              <a:t>sqrt</a:t>
            </a:r>
            <a:r>
              <a:rPr lang="en-US" baseline="0" dirty="0"/>
              <a:t>(1/2)=1/5.66. Inside, no </a:t>
            </a:r>
            <a:r>
              <a:rPr lang="en-US" baseline="0" dirty="0" err="1"/>
              <a:t>cos</a:t>
            </a:r>
            <a:r>
              <a:rPr lang="en-US" baseline="0" dirty="0"/>
              <a:t> values are 1, so we multiply with </a:t>
            </a:r>
            <a:r>
              <a:rPr lang="en-US" baseline="0" dirty="0" err="1"/>
              <a:t>sqrt</a:t>
            </a:r>
            <a:r>
              <a:rPr lang="en-US" baseline="0" dirty="0"/>
              <a:t>(2/8)^2=1/4</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t>Note:</a:t>
            </a:r>
            <a:r>
              <a:rPr lang="en-US" baseline="0" dirty="0"/>
              <a:t> if u and v are 0, </a:t>
            </a:r>
            <a:r>
              <a:rPr lang="en-US" baseline="0" dirty="0" err="1"/>
              <a:t>cos</a:t>
            </a:r>
            <a:r>
              <a:rPr lang="en-US" baseline="0" dirty="0"/>
              <a:t>(0)=1 has a lot of weight. So, we normalize “harder” by multiplying with 1/8. On the left and upper edge, one of the </a:t>
            </a:r>
            <a:r>
              <a:rPr lang="en-US" baseline="0" dirty="0" err="1"/>
              <a:t>cos</a:t>
            </a:r>
            <a:r>
              <a:rPr lang="en-US" baseline="0" dirty="0"/>
              <a:t> values is 1, so we multiply with </a:t>
            </a:r>
            <a:r>
              <a:rPr lang="en-US" baseline="0" dirty="0" err="1"/>
              <a:t>sqrt</a:t>
            </a:r>
            <a:r>
              <a:rPr lang="en-US" baseline="0" dirty="0"/>
              <a:t>(1/8)*</a:t>
            </a:r>
            <a:r>
              <a:rPr lang="en-US" baseline="0" dirty="0" err="1"/>
              <a:t>sqrt</a:t>
            </a:r>
            <a:r>
              <a:rPr lang="en-US" baseline="0" dirty="0"/>
              <a:t>(2/8)=1/4*</a:t>
            </a:r>
            <a:r>
              <a:rPr lang="en-US" baseline="0" dirty="0" err="1"/>
              <a:t>sqrt</a:t>
            </a:r>
            <a:r>
              <a:rPr lang="en-US" baseline="0" dirty="0"/>
              <a:t>(1/2)=1/5.66. Inside, no </a:t>
            </a:r>
            <a:r>
              <a:rPr lang="en-US" baseline="0" dirty="0" err="1"/>
              <a:t>cos</a:t>
            </a:r>
            <a:r>
              <a:rPr lang="en-US" baseline="0" dirty="0"/>
              <a:t> values are 1, so we multiply with </a:t>
            </a:r>
            <a:r>
              <a:rPr lang="en-US" baseline="0" dirty="0" err="1"/>
              <a:t>sqrt</a:t>
            </a:r>
            <a:r>
              <a:rPr lang="en-US" baseline="0" dirty="0"/>
              <a:t>(2/8)^2=1/4</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782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885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18</a:t>
            </a:fld>
            <a:endParaRPr lang="en-US"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20</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63237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397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704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704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499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3152104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806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915112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572687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523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216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767657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192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811146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4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0445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0547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1059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1161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p14="http://schemas.microsoft.com/office/powerpoint/2010/main" val="155132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4495800" cy="56483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a:p>
        </p:txBody>
      </p:sp>
    </p:spTree>
    <p:extLst>
      <p:ext uri="{BB962C8B-B14F-4D97-AF65-F5344CB8AC3E}">
        <p14:creationId xmlns:p14="http://schemas.microsoft.com/office/powerpoint/2010/main"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9144000" cy="2747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0" y="3767138"/>
            <a:ext cx="9144000" cy="27479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4950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nb-NO"/>
              <a:t>Click to edit Master title style</a:t>
            </a:r>
            <a:endParaRPr lang="en-US"/>
          </a:p>
        </p:txBody>
      </p:sp>
      <p:sp>
        <p:nvSpPr>
          <p:cNvPr id="3" name="Text Placeholder 2"/>
          <p:cNvSpPr>
            <a:spLocks noGrp="1"/>
          </p:cNvSpPr>
          <p:nvPr>
            <p:ph type="body" sz="half" idx="1"/>
          </p:nvPr>
        </p:nvSpPr>
        <p:spPr>
          <a:xfrm>
            <a:off x="457200" y="1604963"/>
            <a:ext cx="4037013" cy="3976687"/>
          </a:xfrm>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lipArt Placeholder 3"/>
          <p:cNvSpPr>
            <a:spLocks noGrp="1"/>
          </p:cNvSpPr>
          <p:nvPr>
            <p:ph type="clipArt" sz="half" idx="2"/>
          </p:nvPr>
        </p:nvSpPr>
        <p:spPr>
          <a:xfrm>
            <a:off x="4646613" y="1604963"/>
            <a:ext cx="4038600" cy="3976687"/>
          </a:xfrm>
        </p:spPr>
        <p:txBody>
          <a:bodyPr/>
          <a:lstStyle/>
          <a:p>
            <a:endParaRPr lang="en-US"/>
          </a:p>
        </p:txBody>
      </p:sp>
    </p:spTree>
    <p:extLst>
      <p:ext uri="{BB962C8B-B14F-4D97-AF65-F5344CB8AC3E}">
        <p14:creationId xmlns:p14="http://schemas.microsoft.com/office/powerpoint/2010/main" val="3196038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a:latin typeface="Arial" charset="0"/>
              </a:rPr>
              <a:t>IN5050</a:t>
            </a: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7">
            <a:extLst>
              <a:ext uri="{28A0092B-C50C-407E-A947-70E740481C1C}">
                <a14:useLocalDpi xmlns:a14="http://schemas.microsoft.com/office/drawing/2010/main"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3" r:id="rId14"/>
  </p:sldLayoutIdLst>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4.xml"/><Relationship Id="rId7" Type="http://schemas.openxmlformats.org/officeDocument/2006/relationships/image" Target="../media/image8.emf"/><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0.emf"/><Relationship Id="rId5" Type="http://schemas.openxmlformats.org/officeDocument/2006/relationships/image" Target="../media/image12.png"/><Relationship Id="rId10" Type="http://schemas.openxmlformats.org/officeDocument/2006/relationships/oleObject" Target="../embeddings/oleObject3.bin"/><Relationship Id="rId4" Type="http://schemas.openxmlformats.org/officeDocument/2006/relationships/image" Target="../media/image11.png"/><Relationship Id="rId9"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png"/><Relationship Id="rId10" Type="http://schemas.openxmlformats.org/officeDocument/2006/relationships/image" Target="../media/image20.emf"/><Relationship Id="rId4" Type="http://schemas.openxmlformats.org/officeDocument/2006/relationships/image" Target="../media/image15.png"/><Relationship Id="rId9" Type="http://schemas.openxmlformats.org/officeDocument/2006/relationships/image" Target="../media/image19.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57538"/>
            <a:ext cx="4838700" cy="3221037"/>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Introduction to</a:t>
            </a:r>
            <a:br>
              <a:rPr lang="en-US" sz="4800" b="1" dirty="0">
                <a:effectLst>
                  <a:outerShdw blurRad="38100" dist="38100" dir="2700000" algn="tl">
                    <a:srgbClr val="C0C0C0"/>
                  </a:outerShdw>
                </a:effectLst>
                <a:ea typeface="ＭＳ Ｐゴシック" charset="-128"/>
              </a:rPr>
            </a:br>
            <a:r>
              <a:rPr lang="en-US" sz="4800" b="1" dirty="0">
                <a:effectLst>
                  <a:outerShdw blurRad="38100" dist="38100" dir="2700000" algn="tl">
                    <a:srgbClr val="C0C0C0"/>
                  </a:outerShdw>
                </a:effectLst>
                <a:ea typeface="ＭＳ Ｐゴシック" charset="-128"/>
              </a:rPr>
              <a:t>video coding</a:t>
            </a:r>
          </a:p>
        </p:txBody>
      </p:sp>
      <p:sp>
        <p:nvSpPr>
          <p:cNvPr id="18435" name="Rectangle 3"/>
          <p:cNvSpPr>
            <a:spLocks noGrp="1" noChangeArrowheads="1"/>
          </p:cNvSpPr>
          <p:nvPr>
            <p:ph type="subTitle" idx="1"/>
          </p:nvPr>
        </p:nvSpPr>
        <p:spPr>
          <a:xfrm>
            <a:off x="1371600" y="4697156"/>
            <a:ext cx="6400800" cy="1540131"/>
          </a:xfrm>
        </p:spPr>
        <p:txBody>
          <a:bodyPr/>
          <a:lstStyle/>
          <a:p>
            <a:pPr algn="l" eaLnBrk="1" hangingPunct="1">
              <a:buFont typeface="Wingdings" charset="2"/>
              <a:buNone/>
            </a:pPr>
            <a:fld id="{184AC950-0F84-4AA2-817B-8507926CC6FB}" type="datetime4">
              <a:rPr lang="en-US" smtClean="0">
                <a:ea typeface="ＭＳ Ｐゴシック" charset="-128"/>
              </a:rPr>
              <a:pPr algn="l" eaLnBrk="1" hangingPunct="1">
                <a:buFont typeface="Wingdings" charset="2"/>
                <a:buNone/>
              </a:pPr>
              <a:t>January 21, 2021</a:t>
            </a:fld>
            <a:endParaRPr lang="en-US" dirty="0">
              <a:ea typeface="ＭＳ Ｐゴシック" charset="-128"/>
            </a:endParaRPr>
          </a:p>
          <a:p>
            <a:pPr algn="l" eaLnBrk="1" hangingPunct="1">
              <a:buFont typeface="Wingdings" charset="2"/>
              <a:buNone/>
            </a:pPr>
            <a:endParaRPr lang="en-US" sz="1400" dirty="0">
              <a:ea typeface="ＭＳ Ｐゴシック" charset="-128"/>
            </a:endParaRPr>
          </a:p>
          <a:p>
            <a:pPr algn="l" eaLnBrk="1" hangingPunct="1">
              <a:buFont typeface="Wingdings" charset="2"/>
              <a:buNone/>
            </a:pPr>
            <a:r>
              <a:rPr lang="en-US" sz="1200" i="1" dirty="0">
                <a:ea typeface="ＭＳ Ｐゴシック" charset="-128"/>
              </a:rPr>
              <a:t>using slides by</a:t>
            </a:r>
          </a:p>
          <a:p>
            <a:pPr algn="l" eaLnBrk="1" hangingPunct="1">
              <a:buFont typeface="Wingdings" charset="2"/>
              <a:buNone/>
            </a:pPr>
            <a:r>
              <a:rPr lang="en-US" sz="1400" dirty="0" err="1">
                <a:ea typeface="ＭＳ Ｐゴシック" charset="-128"/>
              </a:rPr>
              <a:t>Håvard</a:t>
            </a:r>
            <a:r>
              <a:rPr lang="en-US" sz="1400" dirty="0">
                <a:ea typeface="ＭＳ Ｐゴシック" charset="-128"/>
              </a:rPr>
              <a:t> </a:t>
            </a:r>
            <a:r>
              <a:rPr lang="en-US" sz="1400" dirty="0" err="1">
                <a:ea typeface="ＭＳ Ｐゴシック" charset="-128"/>
              </a:rPr>
              <a:t>Espeland</a:t>
            </a:r>
            <a:r>
              <a:rPr lang="en-US" sz="1400" dirty="0">
                <a:ea typeface="ＭＳ Ｐゴシック" charset="-128"/>
              </a:rPr>
              <a:t>, </a:t>
            </a:r>
            <a:r>
              <a:rPr lang="en-US" sz="1400" dirty="0" err="1">
                <a:ea typeface="ＭＳ Ｐゴシック" charset="-128"/>
              </a:rPr>
              <a:t>Pål</a:t>
            </a:r>
            <a:r>
              <a:rPr lang="en-US" sz="1400" dirty="0">
                <a:ea typeface="ＭＳ Ｐゴシック" charset="-128"/>
              </a:rPr>
              <a:t> </a:t>
            </a:r>
            <a:r>
              <a:rPr lang="en-US" sz="1400" dirty="0" err="1">
                <a:ea typeface="ＭＳ Ｐゴシック" charset="-128"/>
              </a:rPr>
              <a:t>Halvorsen</a:t>
            </a:r>
            <a:r>
              <a:rPr lang="en-US" sz="1400" dirty="0">
                <a:ea typeface="ＭＳ Ｐゴシック" charset="-128"/>
              </a:rPr>
              <a:t>,</a:t>
            </a:r>
          </a:p>
          <a:p>
            <a:pPr algn="l" eaLnBrk="1" hangingPunct="1">
              <a:buFont typeface="Wingdings" charset="2"/>
              <a:buNone/>
            </a:pPr>
            <a:r>
              <a:rPr lang="en-US" sz="1400" dirty="0" err="1">
                <a:ea typeface="ＭＳ Ｐゴシック" charset="-128"/>
              </a:rPr>
              <a:t>Preben</a:t>
            </a:r>
            <a:r>
              <a:rPr lang="en-US" sz="1400" dirty="0">
                <a:ea typeface="ＭＳ Ｐゴシック" charset="-128"/>
              </a:rPr>
              <a:t> N. Olsen, Carsten Griwodz</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ea typeface="ＭＳ Ｐゴシック" charset="-128"/>
              </a:rPr>
              <a:t>Why ?</a:t>
            </a:r>
          </a:p>
        </p:txBody>
      </p:sp>
      <p:sp>
        <p:nvSpPr>
          <p:cNvPr id="22531" name="Content Placeholder 2"/>
          <p:cNvSpPr>
            <a:spLocks noGrp="1"/>
          </p:cNvSpPr>
          <p:nvPr>
            <p:ph idx="1"/>
          </p:nvPr>
        </p:nvSpPr>
        <p:spPr>
          <a:xfrm>
            <a:off x="141102" y="853042"/>
            <a:ext cx="8881951" cy="5648325"/>
          </a:xfrm>
        </p:spPr>
        <p:txBody>
          <a:bodyPr/>
          <a:lstStyle/>
          <a:p>
            <a:pPr marL="0" indent="0">
              <a:lnSpc>
                <a:spcPct val="80000"/>
              </a:lnSpc>
              <a:spcAft>
                <a:spcPts val="600"/>
              </a:spcAft>
              <a:buNone/>
            </a:pPr>
            <a:r>
              <a:rPr lang="en-US" sz="1800" dirty="0">
                <a:ea typeface="ＭＳ Ｐゴシック" charset="-128"/>
              </a:rPr>
              <a:t>INF5063 is about programming heterogeneous multi-core processors.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2400" b="1" i="1" dirty="0">
                <a:ea typeface="ＭＳ Ｐゴシック" charset="-128"/>
              </a:rPr>
              <a:t>Why an intro to video coding?</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Parallel processing without workloads has always targeted individual algorithms: counting, searching, sorting, ...</a:t>
            </a:r>
          </a:p>
          <a:p>
            <a:pPr marL="0" indent="0">
              <a:lnSpc>
                <a:spcPct val="80000"/>
              </a:lnSpc>
              <a:spcAft>
                <a:spcPts val="600"/>
              </a:spcAft>
              <a:buNone/>
            </a:pPr>
            <a:r>
              <a:rPr lang="en-US" sz="1800" dirty="0">
                <a:ea typeface="ＭＳ Ｐゴシック" charset="-128"/>
              </a:rPr>
              <a:t>Real workloads use multiple, different algorithms that need to cooperate and be interconnected and have non-parallelizable steps as well</a:t>
            </a:r>
          </a:p>
          <a:p>
            <a:pPr marL="0" indent="0">
              <a:lnSpc>
                <a:spcPct val="80000"/>
              </a:lnSpc>
              <a:spcAft>
                <a:spcPts val="600"/>
              </a:spcAft>
              <a:buNone/>
            </a:pPr>
            <a:r>
              <a:rPr lang="en-US" sz="1800" dirty="0">
                <a:ea typeface="ＭＳ Ｐゴシック" charset="-128"/>
              </a:rPr>
              <a:t>We want to look at parallelism that is required for everyday tasks, not at super-high-end scientific computing or incomprehensible machine learning stages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We know a bit more about video streaming than other casual tasks:</a:t>
            </a:r>
          </a:p>
          <a:p>
            <a:pPr>
              <a:lnSpc>
                <a:spcPct val="80000"/>
              </a:lnSpc>
              <a:spcAft>
                <a:spcPts val="600"/>
              </a:spcAft>
            </a:pPr>
            <a:r>
              <a:rPr lang="en-US" sz="1800" dirty="0">
                <a:ea typeface="ＭＳ Ｐゴシック" charset="-128"/>
              </a:rPr>
              <a:t>Many of its applications are time-critical</a:t>
            </a:r>
          </a:p>
          <a:p>
            <a:pPr>
              <a:lnSpc>
                <a:spcPct val="80000"/>
              </a:lnSpc>
              <a:spcAft>
                <a:spcPts val="600"/>
              </a:spcAft>
            </a:pPr>
            <a:r>
              <a:rPr lang="en-US" sz="1800" dirty="0">
                <a:ea typeface="ＭＳ Ｐゴシック" charset="-128"/>
              </a:rPr>
              <a:t>A codec can become memory-bound, CPU-bound, IO-bound</a:t>
            </a:r>
          </a:p>
          <a:p>
            <a:pPr>
              <a:lnSpc>
                <a:spcPct val="80000"/>
              </a:lnSpc>
              <a:spcAft>
                <a:spcPts val="600"/>
              </a:spcAft>
            </a:pPr>
            <a:r>
              <a:rPr lang="en-US" sz="1800" dirty="0">
                <a:ea typeface="ＭＳ Ｐゴシック" charset="-128"/>
              </a:rPr>
              <a:t>A single codec has opportunities for data parallelism, functional parallelism, and pipelining</a:t>
            </a:r>
          </a:p>
          <a:p>
            <a:pPr>
              <a:lnSpc>
                <a:spcPct val="80000"/>
              </a:lnSpc>
              <a:spcAft>
                <a:spcPts val="600"/>
              </a:spcAft>
            </a:pPr>
            <a:r>
              <a:rPr lang="en-US" sz="1800" dirty="0">
                <a:ea typeface="ＭＳ Ｐゴシック" charset="-128"/>
              </a:rPr>
              <a:t>It is also a very important workload in its own right</a:t>
            </a:r>
          </a:p>
        </p:txBody>
      </p:sp>
      <p:sp>
        <p:nvSpPr>
          <p:cNvPr id="6" name="TextBox 5"/>
          <p:cNvSpPr txBox="1"/>
          <p:nvPr/>
        </p:nvSpPr>
        <p:spPr>
          <a:xfrm rot="20374518">
            <a:off x="1749370" y="2299810"/>
            <a:ext cx="5787290" cy="1520416"/>
          </a:xfrm>
          <a:prstGeom prst="rect">
            <a:avLst/>
          </a:prstGeom>
          <a:solidFill>
            <a:srgbClr val="FFCF01"/>
          </a:solidFill>
        </p:spPr>
        <p:txBody>
          <a:bodyPr wrap="none" rtlCol="0">
            <a:spAutoFit/>
          </a:bodyPr>
          <a:lstStyle/>
          <a:p>
            <a:r>
              <a:rPr lang="en-US" sz="1600" dirty="0"/>
              <a:t>According to Cisco predictions in 2019, Internet video globally</a:t>
            </a:r>
          </a:p>
          <a:p>
            <a:pPr marL="285750" indent="-285750">
              <a:buFontTx/>
              <a:buChar char="-"/>
            </a:pPr>
            <a:r>
              <a:rPr lang="en-US" sz="1600" dirty="0"/>
              <a:t>… consumed 159 Exabytes per month in 2019.</a:t>
            </a:r>
          </a:p>
          <a:p>
            <a:pPr marL="285750" indent="-285750">
              <a:buFontTx/>
              <a:buChar char="-"/>
            </a:pPr>
            <a:r>
              <a:rPr lang="en-US" sz="1600" dirty="0"/>
              <a:t>… has a compound annual growth rate of 31%.</a:t>
            </a:r>
          </a:p>
          <a:p>
            <a:pPr marL="285750" indent="-285750">
              <a:buFontTx/>
              <a:buChar char="-"/>
            </a:pPr>
            <a:r>
              <a:rPr lang="en-US" sz="1600" dirty="0"/>
              <a:t>… is expected to reach 280 exabytes/month in 2022.</a:t>
            </a:r>
          </a:p>
          <a:p>
            <a:pPr marL="285750" indent="-285750">
              <a:buFontTx/>
              <a:buChar char="-"/>
            </a:pPr>
            <a:r>
              <a:rPr lang="en-US" sz="1600" dirty="0"/>
              <a:t>… has 82% of consumer Internet traffic in 2021.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4" end="4"/>
                                            </p:txEl>
                                          </p:spTgt>
                                        </p:tgtEl>
                                        <p:attrNameLst>
                                          <p:attrName>style.visibility</p:attrName>
                                        </p:attrNameLst>
                                      </p:cBhvr>
                                      <p:to>
                                        <p:strVal val="visible"/>
                                      </p:to>
                                    </p:set>
                                    <p:anim calcmode="lin" valueType="num">
                                      <p:cBhvr additive="base">
                                        <p:cTn id="7"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4" end="4"/>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531">
                                            <p:txEl>
                                              <p:pRg st="5" end="5"/>
                                            </p:txEl>
                                          </p:spTgt>
                                        </p:tgtEl>
                                        <p:attrNameLst>
                                          <p:attrName>style.visibility</p:attrName>
                                        </p:attrNameLst>
                                      </p:cBhvr>
                                      <p:to>
                                        <p:strVal val="visible"/>
                                      </p:to>
                                    </p:set>
                                    <p:anim calcmode="lin" valueType="num">
                                      <p:cBhvr additive="base">
                                        <p:cTn id="11" dur="500" fill="hold"/>
                                        <p:tgtEl>
                                          <p:spTgt spid="22531">
                                            <p:txEl>
                                              <p:pRg st="5" end="5"/>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31">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531">
                                            <p:txEl>
                                              <p:pRg st="6" end="6"/>
                                            </p:txEl>
                                          </p:spTgt>
                                        </p:tgtEl>
                                        <p:attrNameLst>
                                          <p:attrName>style.visibility</p:attrName>
                                        </p:attrNameLst>
                                      </p:cBhvr>
                                      <p:to>
                                        <p:strVal val="visible"/>
                                      </p:to>
                                    </p:set>
                                    <p:anim calcmode="lin" valueType="num">
                                      <p:cBhvr additive="base">
                                        <p:cTn id="15" dur="500" fill="hold"/>
                                        <p:tgtEl>
                                          <p:spTgt spid="22531">
                                            <p:txEl>
                                              <p:pRg st="6" end="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25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2531">
                                            <p:txEl>
                                              <p:pRg st="8" end="8"/>
                                            </p:txEl>
                                          </p:spTgt>
                                        </p:tgtEl>
                                        <p:attrNameLst>
                                          <p:attrName>style.visibility</p:attrName>
                                        </p:attrNameLst>
                                      </p:cBhvr>
                                      <p:to>
                                        <p:strVal val="visible"/>
                                      </p:to>
                                    </p:set>
                                    <p:anim calcmode="lin" valueType="num">
                                      <p:cBhvr additive="base">
                                        <p:cTn id="21" dur="500" fill="hold"/>
                                        <p:tgtEl>
                                          <p:spTgt spid="22531">
                                            <p:txEl>
                                              <p:pRg st="8" end="8"/>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2531">
                                            <p:txEl>
                                              <p:pRg st="8" end="8"/>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2531">
                                            <p:txEl>
                                              <p:pRg st="9" end="9"/>
                                            </p:txEl>
                                          </p:spTgt>
                                        </p:tgtEl>
                                        <p:attrNameLst>
                                          <p:attrName>style.visibility</p:attrName>
                                        </p:attrNameLst>
                                      </p:cBhvr>
                                      <p:to>
                                        <p:strVal val="visible"/>
                                      </p:to>
                                    </p:set>
                                    <p:anim calcmode="lin" valueType="num">
                                      <p:cBhvr additive="base">
                                        <p:cTn id="25" dur="500" fill="hold"/>
                                        <p:tgtEl>
                                          <p:spTgt spid="22531">
                                            <p:txEl>
                                              <p:pRg st="9" end="9"/>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2531">
                                            <p:txEl>
                                              <p:pRg st="9" end="9"/>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2531">
                                            <p:txEl>
                                              <p:pRg st="10" end="10"/>
                                            </p:txEl>
                                          </p:spTgt>
                                        </p:tgtEl>
                                        <p:attrNameLst>
                                          <p:attrName>style.visibility</p:attrName>
                                        </p:attrNameLst>
                                      </p:cBhvr>
                                      <p:to>
                                        <p:strVal val="visible"/>
                                      </p:to>
                                    </p:set>
                                    <p:anim calcmode="lin" valueType="num">
                                      <p:cBhvr additive="base">
                                        <p:cTn id="29" dur="500" fill="hold"/>
                                        <p:tgtEl>
                                          <p:spTgt spid="22531">
                                            <p:txEl>
                                              <p:pRg st="10" end="1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2531">
                                            <p:txEl>
                                              <p:pRg st="10" end="10"/>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2531">
                                            <p:txEl>
                                              <p:pRg st="11" end="11"/>
                                            </p:txEl>
                                          </p:spTgt>
                                        </p:tgtEl>
                                        <p:attrNameLst>
                                          <p:attrName>style.visibility</p:attrName>
                                        </p:attrNameLst>
                                      </p:cBhvr>
                                      <p:to>
                                        <p:strVal val="visible"/>
                                      </p:to>
                                    </p:set>
                                    <p:anim calcmode="lin" valueType="num">
                                      <p:cBhvr additive="base">
                                        <p:cTn id="33" dur="500" fill="hold"/>
                                        <p:tgtEl>
                                          <p:spTgt spid="22531">
                                            <p:txEl>
                                              <p:pRg st="11" end="11"/>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2531">
                                            <p:txEl>
                                              <p:pRg st="11" end="11"/>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22531">
                                            <p:txEl>
                                              <p:pRg st="12" end="12"/>
                                            </p:txEl>
                                          </p:spTgt>
                                        </p:tgtEl>
                                        <p:attrNameLst>
                                          <p:attrName>style.visibility</p:attrName>
                                        </p:attrNameLst>
                                      </p:cBhvr>
                                      <p:to>
                                        <p:strVal val="visible"/>
                                      </p:to>
                                    </p:set>
                                    <p:anim calcmode="lin" valueType="num">
                                      <p:cBhvr additive="base">
                                        <p:cTn id="37" dur="500" fill="hold"/>
                                        <p:tgtEl>
                                          <p:spTgt spid="22531">
                                            <p:txEl>
                                              <p:pRg st="12" end="1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1">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ea typeface="ＭＳ Ｐゴシック" charset="-128"/>
              </a:rPr>
              <a:t>High data volumes: Need for compression</a:t>
            </a:r>
          </a:p>
        </p:txBody>
      </p:sp>
      <p:sp>
        <p:nvSpPr>
          <p:cNvPr id="22531" name="Content Placeholder 2"/>
          <p:cNvSpPr>
            <a:spLocks noGrp="1"/>
          </p:cNvSpPr>
          <p:nvPr>
            <p:ph idx="1"/>
          </p:nvPr>
        </p:nvSpPr>
        <p:spPr>
          <a:xfrm>
            <a:off x="0" y="842963"/>
            <a:ext cx="9144000" cy="5648325"/>
          </a:xfrm>
        </p:spPr>
        <p:txBody>
          <a:bodyPr/>
          <a:lstStyle/>
          <a:p>
            <a:pPr>
              <a:lnSpc>
                <a:spcPct val="80000"/>
              </a:lnSpc>
              <a:spcAft>
                <a:spcPts val="600"/>
              </a:spcAft>
            </a:pPr>
            <a:r>
              <a:rPr lang="en-US" sz="2000" dirty="0">
                <a:ea typeface="ＭＳ Ｐゴシック" charset="-128"/>
              </a:rPr>
              <a:t>PAL video sequence</a:t>
            </a:r>
          </a:p>
          <a:p>
            <a:pPr lvl="1">
              <a:lnSpc>
                <a:spcPct val="80000"/>
              </a:lnSpc>
              <a:spcAft>
                <a:spcPts val="600"/>
              </a:spcAft>
            </a:pPr>
            <a:r>
              <a:rPr lang="en-US" sz="1800" dirty="0">
                <a:ea typeface="ＭＳ Ｐゴシック" charset="-128"/>
              </a:rPr>
              <a:t>25 images per second</a:t>
            </a:r>
          </a:p>
          <a:p>
            <a:pPr lvl="1">
              <a:lnSpc>
                <a:spcPct val="80000"/>
              </a:lnSpc>
              <a:spcAft>
                <a:spcPts val="600"/>
              </a:spcAft>
            </a:pPr>
            <a:r>
              <a:rPr lang="en-US" sz="1800" dirty="0">
                <a:ea typeface="ＭＳ Ｐゴシック" charset="-128"/>
              </a:rPr>
              <a:t>3 bytes per pixel</a:t>
            </a:r>
          </a:p>
          <a:p>
            <a:pPr lvl="2">
              <a:lnSpc>
                <a:spcPct val="80000"/>
              </a:lnSpc>
              <a:spcAft>
                <a:spcPts val="600"/>
              </a:spcAft>
            </a:pPr>
            <a:r>
              <a:rPr lang="en-US" sz="1600" dirty="0">
                <a:ea typeface="ＭＳ Ｐゴシック" charset="-128"/>
              </a:rPr>
              <a:t>RGB (red-green-blue values)</a:t>
            </a:r>
          </a:p>
          <a:p>
            <a:pPr lvl="2">
              <a:lnSpc>
                <a:spcPct val="80000"/>
              </a:lnSpc>
              <a:spcAft>
                <a:spcPts val="600"/>
              </a:spcAft>
            </a:pPr>
            <a:r>
              <a:rPr lang="en-US" sz="1600" dirty="0">
                <a:ea typeface="ＭＳ Ｐゴシック" charset="-128"/>
              </a:rPr>
              <a:t>YUV (luminance + 2 chrominance values), usually often a compression already</a:t>
            </a:r>
          </a:p>
          <a:p>
            <a:pPr lvl="1">
              <a:lnSpc>
                <a:spcPct val="80000"/>
              </a:lnSpc>
              <a:spcAft>
                <a:spcPts val="600"/>
              </a:spcAft>
            </a:pPr>
            <a:r>
              <a:rPr lang="en-US" sz="1800" dirty="0">
                <a:ea typeface="ＭＳ Ｐゴシック" charset="-128"/>
              </a:rPr>
              <a:t>Uncompressed data rate depending on resolution</a:t>
            </a:r>
            <a:r>
              <a:rPr lang="en-US" sz="1400" dirty="0">
                <a:ea typeface="ＭＳ Ｐゴシック" charset="-128"/>
              </a:rPr>
              <a:t>: </a:t>
            </a:r>
          </a:p>
          <a:p>
            <a:pPr lvl="2">
              <a:lnSpc>
                <a:spcPct val="80000"/>
              </a:lnSpc>
              <a:spcAft>
                <a:spcPts val="600"/>
              </a:spcAft>
            </a:pPr>
            <a:r>
              <a:rPr lang="en-US" sz="1600" dirty="0">
                <a:ea typeface="ＭＳ Ｐゴシック" charset="-128"/>
              </a:rPr>
              <a:t>VGA: </a:t>
            </a:r>
            <a:r>
              <a:rPr lang="en-US" sz="1600" i="1" dirty="0">
                <a:ea typeface="ＭＳ Ｐゴシック" charset="-128"/>
              </a:rPr>
              <a:t>640 * 480 * 3 Byte * 25/s = 23.040.000 byte/</a:t>
            </a:r>
            <a:r>
              <a:rPr lang="en-US" sz="1600" i="1" dirty="0" err="1">
                <a:ea typeface="ＭＳ Ｐゴシック" charset="-128"/>
              </a:rPr>
              <a:t>s</a:t>
            </a:r>
            <a:r>
              <a:rPr lang="en-US" sz="1600" i="1" dirty="0">
                <a:ea typeface="ＭＳ Ｐゴシック" charset="-128"/>
              </a:rPr>
              <a:t> = 		~   22 </a:t>
            </a:r>
            <a:r>
              <a:rPr lang="en-US" sz="1600" i="1" dirty="0" err="1">
                <a:ea typeface="ＭＳ Ｐゴシック" charset="-128"/>
              </a:rPr>
              <a:t>MByte/s</a:t>
            </a:r>
            <a:endParaRPr lang="en-US" sz="1600" dirty="0">
              <a:ea typeface="ＭＳ Ｐゴシック" charset="-128"/>
            </a:endParaRPr>
          </a:p>
          <a:p>
            <a:pPr lvl="2">
              <a:lnSpc>
                <a:spcPct val="80000"/>
              </a:lnSpc>
              <a:spcAft>
                <a:spcPts val="600"/>
              </a:spcAft>
            </a:pPr>
            <a:r>
              <a:rPr lang="en-US" sz="1600" dirty="0">
                <a:ea typeface="ＭＳ Ｐゴシック" charset="-128"/>
              </a:rPr>
              <a:t>HD 720p: </a:t>
            </a:r>
            <a:r>
              <a:rPr lang="en-US" sz="1600" i="1" dirty="0">
                <a:ea typeface="ＭＳ Ｐゴシック" charset="-128"/>
              </a:rPr>
              <a:t>1280 * 720 * 3 Byte * 25/s = 69.120.000 byte/</a:t>
            </a:r>
            <a:r>
              <a:rPr lang="en-US" sz="1600" i="1" dirty="0" err="1">
                <a:ea typeface="ＭＳ Ｐゴシック" charset="-128"/>
              </a:rPr>
              <a:t>s</a:t>
            </a:r>
            <a:r>
              <a:rPr lang="en-US" sz="1600" i="1" dirty="0">
                <a:ea typeface="ＭＳ Ｐゴシック" charset="-128"/>
              </a:rPr>
              <a:t> = 	~   66 </a:t>
            </a:r>
            <a:r>
              <a:rPr lang="en-US" sz="1600" i="1" dirty="0" err="1">
                <a:ea typeface="ＭＳ Ｐゴシック" charset="-128"/>
              </a:rPr>
              <a:t>Mbyte/s</a:t>
            </a:r>
            <a:endParaRPr lang="en-US" sz="1600" dirty="0">
              <a:ea typeface="ＭＳ Ｐゴシック" charset="-128"/>
            </a:endParaRPr>
          </a:p>
          <a:p>
            <a:pPr lvl="2">
              <a:lnSpc>
                <a:spcPct val="80000"/>
              </a:lnSpc>
              <a:spcAft>
                <a:spcPts val="600"/>
              </a:spcAft>
            </a:pPr>
            <a:r>
              <a:rPr lang="en-US" sz="1600" dirty="0">
                <a:ea typeface="ＭＳ Ｐゴシック" charset="-128"/>
              </a:rPr>
              <a:t>HD 1080p: </a:t>
            </a:r>
            <a:r>
              <a:rPr lang="en-US" sz="1600" i="1" dirty="0">
                <a:ea typeface="ＭＳ Ｐゴシック" charset="-128"/>
              </a:rPr>
              <a:t>1920 * 1080 * 3 Byte * 25/s = 155.520.000 byte/</a:t>
            </a:r>
            <a:r>
              <a:rPr lang="en-US" sz="1600" i="1" dirty="0" err="1">
                <a:ea typeface="ＭＳ Ｐゴシック" charset="-128"/>
              </a:rPr>
              <a:t>s</a:t>
            </a:r>
            <a:r>
              <a:rPr lang="en-US" sz="1600" i="1" dirty="0">
                <a:ea typeface="ＭＳ Ｐゴシック" charset="-128"/>
              </a:rPr>
              <a:t> = 	~ 148 </a:t>
            </a:r>
            <a:r>
              <a:rPr lang="en-US" sz="1600" i="1" dirty="0" err="1">
                <a:ea typeface="ＭＳ Ｐゴシック" charset="-128"/>
              </a:rPr>
              <a:t>Mbyte/s</a:t>
            </a:r>
            <a:br>
              <a:rPr lang="en-US" sz="1600" i="1" dirty="0">
                <a:ea typeface="ＭＳ Ｐゴシック" charset="-128"/>
              </a:rPr>
            </a:br>
            <a:r>
              <a:rPr lang="en-US" sz="1600" i="1" dirty="0">
                <a:ea typeface="ＭＳ Ｐゴシック" charset="-128"/>
              </a:rPr>
              <a:t>	</a:t>
            </a:r>
            <a:endParaRPr lang="en-US" sz="2400" dirty="0">
              <a:ea typeface="ＭＳ Ｐゴシック" charset="-128"/>
            </a:endParaRPr>
          </a:p>
          <a:p>
            <a:pPr>
              <a:lnSpc>
                <a:spcPct val="80000"/>
              </a:lnSpc>
              <a:spcAft>
                <a:spcPts val="600"/>
              </a:spcAft>
            </a:pPr>
            <a:r>
              <a:rPr lang="en-US" sz="2400" dirty="0">
                <a:ea typeface="ＭＳ Ｐゴシック" charset="-128"/>
              </a:rPr>
              <a:t>Network rates</a:t>
            </a:r>
          </a:p>
          <a:p>
            <a:pPr lvl="1">
              <a:lnSpc>
                <a:spcPct val="80000"/>
              </a:lnSpc>
              <a:spcAft>
                <a:spcPts val="600"/>
              </a:spcAft>
            </a:pPr>
            <a:r>
              <a:rPr lang="en-US" sz="2000" dirty="0">
                <a:ea typeface="ＭＳ Ｐゴシック" charset="-128"/>
              </a:rPr>
              <a:t>5 Mbps ADSL: 	 </a:t>
            </a:r>
            <a:r>
              <a:rPr lang="en-US" sz="2000" dirty="0">
                <a:solidFill>
                  <a:srgbClr val="FF0000"/>
                </a:solidFill>
                <a:ea typeface="ＭＳ Ｐゴシック" charset="-128"/>
              </a:rPr>
              <a:t>4% of 1 HD1080p </a:t>
            </a:r>
          </a:p>
          <a:p>
            <a:pPr lvl="1">
              <a:lnSpc>
                <a:spcPct val="80000"/>
              </a:lnSpc>
              <a:spcAft>
                <a:spcPts val="600"/>
              </a:spcAft>
            </a:pPr>
            <a:r>
              <a:rPr lang="en-US" sz="2000" dirty="0">
                <a:ea typeface="ＭＳ Ｐゴシック" charset="-128"/>
              </a:rPr>
              <a:t>1 </a:t>
            </a:r>
            <a:r>
              <a:rPr lang="en-US" sz="2000" dirty="0" err="1">
                <a:ea typeface="ＭＳ Ｐゴシック" charset="-128"/>
              </a:rPr>
              <a:t>Gbps</a:t>
            </a:r>
            <a:r>
              <a:rPr lang="en-US" sz="2000" dirty="0">
                <a:ea typeface="ＭＳ Ｐゴシック" charset="-128"/>
              </a:rPr>
              <a:t> Ethernet: </a:t>
            </a:r>
            <a:r>
              <a:rPr lang="en-US" sz="2000" dirty="0">
                <a:solidFill>
                  <a:srgbClr val="FF0000"/>
                </a:solidFill>
                <a:ea typeface="ＭＳ Ｐゴシック" charset="-128"/>
              </a:rPr>
              <a:t>84% of 1 HD1080p</a:t>
            </a:r>
            <a:r>
              <a:rPr lang="en-US" sz="2000" dirty="0">
                <a:ea typeface="ＭＳ Ｐゴシック" charset="-128"/>
              </a:rPr>
              <a:t> </a:t>
            </a:r>
            <a:br>
              <a:rPr lang="en-US" sz="2000" dirty="0">
                <a:ea typeface="ＭＳ Ｐゴシック" charset="-128"/>
              </a:rPr>
            </a:br>
            <a:br>
              <a:rPr lang="en-US" sz="2000" dirty="0">
                <a:ea typeface="ＭＳ Ｐゴシック" charset="-128"/>
              </a:rPr>
            </a:br>
            <a:endParaRPr lang="en-US" sz="2000" dirty="0">
              <a:ea typeface="ＭＳ Ｐゴシック" charset="-128"/>
            </a:endParaRPr>
          </a:p>
          <a:p>
            <a:pPr>
              <a:lnSpc>
                <a:spcPct val="80000"/>
              </a:lnSpc>
              <a:spcAft>
                <a:spcPts val="600"/>
              </a:spcAft>
              <a:buFont typeface="Lucida Grande" charset="0"/>
              <a:buChar char="➥"/>
            </a:pPr>
            <a:r>
              <a:rPr lang="en-US" sz="2400" dirty="0">
                <a:ea typeface="ＭＳ Ｐゴシック" charset="-128"/>
              </a:rPr>
              <a:t> </a:t>
            </a:r>
            <a:r>
              <a:rPr lang="en-US" sz="3600" b="1" dirty="0">
                <a:ea typeface="ＭＳ Ｐゴシック" charset="-128"/>
              </a:rPr>
              <a:t>Need for compression</a:t>
            </a:r>
            <a:endParaRPr lang="en-US" sz="2400" b="1" dirty="0">
              <a:ea typeface="ＭＳ Ｐゴシック" charset="-128"/>
            </a:endParaRPr>
          </a:p>
        </p:txBody>
      </p:sp>
    </p:spTree>
    <p:extLst>
      <p:ext uri="{BB962C8B-B14F-4D97-AF65-F5344CB8AC3E}">
        <p14:creationId xmlns:p14="http://schemas.microsoft.com/office/powerpoint/2010/main" val="142551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457200" y="1050252"/>
            <a:ext cx="8223250" cy="1057889"/>
          </a:xfrm>
          <a:ln/>
        </p:spPr>
        <p:txBody>
          <a:bodyPr lIns="0" tIns="0" rIns="0" bIns="0"/>
          <a:lstStyle/>
          <a:p>
            <a:pPr marL="427038" indent="-322263" defTabSz="449263">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t>Alternative description of data requiring less storage and bandwidth</a:t>
            </a:r>
          </a:p>
        </p:txBody>
      </p:sp>
      <p:pic>
        <p:nvPicPr>
          <p:cNvPr id="306180" name="Picture 4"/>
          <p:cNvPicPr>
            <a:picLocks noChangeAspect="1" noChangeArrowheads="1"/>
          </p:cNvPicPr>
          <p:nvPr/>
        </p:nvPicPr>
        <p:blipFill>
          <a:blip r:embed="rId3"/>
          <a:srcRect/>
          <a:stretch>
            <a:fillRect/>
          </a:stretch>
        </p:blipFill>
        <p:spPr bwMode="auto">
          <a:xfrm>
            <a:off x="809672" y="2528632"/>
            <a:ext cx="3365500" cy="2663825"/>
          </a:xfrm>
          <a:prstGeom prst="rect">
            <a:avLst/>
          </a:prstGeom>
          <a:noFill/>
        </p:spPr>
      </p:pic>
      <p:pic>
        <p:nvPicPr>
          <p:cNvPr id="306181" name="Picture 5"/>
          <p:cNvPicPr preferRelativeResize="0">
            <a:picLocks noChangeArrowheads="1"/>
          </p:cNvPicPr>
          <p:nvPr/>
        </p:nvPicPr>
        <p:blipFill>
          <a:blip r:embed="rId4"/>
          <a:srcRect/>
          <a:stretch>
            <a:fillRect/>
          </a:stretch>
        </p:blipFill>
        <p:spPr bwMode="auto">
          <a:xfrm>
            <a:off x="5086790" y="2541725"/>
            <a:ext cx="3366000" cy="2664000"/>
          </a:xfrm>
          <a:prstGeom prst="rect">
            <a:avLst/>
          </a:prstGeom>
          <a:noFill/>
        </p:spPr>
      </p:pic>
      <p:sp>
        <p:nvSpPr>
          <p:cNvPr id="306182" name="Text Box 6"/>
          <p:cNvSpPr txBox="1">
            <a:spLocks noChangeArrowheads="1"/>
          </p:cNvSpPr>
          <p:nvPr/>
        </p:nvSpPr>
        <p:spPr bwMode="auto">
          <a:xfrm>
            <a:off x="818504" y="5268286"/>
            <a:ext cx="3567190"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mn-lt"/>
              </a:rPr>
              <a:t>Uncompressed</a:t>
            </a:r>
            <a:r>
              <a:rPr lang="en-GB" dirty="0">
                <a:latin typeface="+mn-lt"/>
              </a:rPr>
              <a:t>: </a:t>
            </a:r>
            <a:r>
              <a:rPr lang="en-GB" b="1" dirty="0">
                <a:solidFill>
                  <a:schemeClr val="tx1"/>
                </a:solidFill>
                <a:latin typeface="+mn-lt"/>
              </a:rPr>
              <a:t>1 </a:t>
            </a:r>
            <a:r>
              <a:rPr lang="en-GB" b="1" dirty="0" err="1">
                <a:solidFill>
                  <a:schemeClr val="tx1"/>
                </a:solidFill>
                <a:latin typeface="+mn-lt"/>
              </a:rPr>
              <a:t>Mbyte</a:t>
            </a:r>
            <a:endParaRPr lang="en-GB" b="1" dirty="0">
              <a:solidFill>
                <a:schemeClr val="tx1"/>
              </a:solidFill>
              <a:latin typeface="+mn-lt"/>
            </a:endParaRPr>
          </a:p>
        </p:txBody>
      </p:sp>
      <p:sp>
        <p:nvSpPr>
          <p:cNvPr id="306183" name="Text Box 7"/>
          <p:cNvSpPr txBox="1">
            <a:spLocks noChangeArrowheads="1"/>
          </p:cNvSpPr>
          <p:nvPr/>
        </p:nvSpPr>
        <p:spPr bwMode="auto">
          <a:xfrm>
            <a:off x="5075346" y="5268286"/>
            <a:ext cx="3859166"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mn-lt"/>
              </a:rPr>
              <a:t>Compressed (JPEG)</a:t>
            </a:r>
            <a:r>
              <a:rPr lang="en-GB" b="1" dirty="0">
                <a:latin typeface="+mn-lt"/>
              </a:rPr>
              <a:t>: </a:t>
            </a:r>
            <a:r>
              <a:rPr lang="en-GB" b="1" dirty="0">
                <a:solidFill>
                  <a:schemeClr val="tx1"/>
                </a:solidFill>
                <a:latin typeface="+mn-lt"/>
              </a:rPr>
              <a:t>50 Kbyte </a:t>
            </a:r>
            <a:r>
              <a:rPr lang="en-GB" dirty="0">
                <a:solidFill>
                  <a:schemeClr val="tx1"/>
                </a:solidFill>
                <a:latin typeface="+mn-lt"/>
              </a:rPr>
              <a:t>(20:1)</a:t>
            </a:r>
          </a:p>
        </p:txBody>
      </p:sp>
      <p:sp>
        <p:nvSpPr>
          <p:cNvPr id="10" name="Title 9"/>
          <p:cNvSpPr>
            <a:spLocks noGrp="1"/>
          </p:cNvSpPr>
          <p:nvPr>
            <p:ph type="title"/>
          </p:nvPr>
        </p:nvSpPr>
        <p:spPr/>
        <p:txBody>
          <a:bodyPr/>
          <a:lstStyle/>
          <a:p>
            <a:r>
              <a:rPr lang="en-GB" dirty="0"/>
              <a:t>Data Compression</a:t>
            </a:r>
            <a:endParaRPr lang="en-US" dirty="0"/>
          </a:p>
        </p:txBody>
      </p:sp>
      <p:sp>
        <p:nvSpPr>
          <p:cNvPr id="8" name="Text Box 6"/>
          <p:cNvSpPr txBox="1">
            <a:spLocks noChangeArrowheads="1"/>
          </p:cNvSpPr>
          <p:nvPr/>
        </p:nvSpPr>
        <p:spPr bwMode="auto">
          <a:xfrm>
            <a:off x="785959" y="5839872"/>
            <a:ext cx="7709192" cy="473976"/>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latin typeface="+mn-lt"/>
              </a:rPr>
              <a:t>... while, for example,</a:t>
            </a:r>
            <a:r>
              <a:rPr lang="en-GB" dirty="0">
                <a:solidFill>
                  <a:schemeClr val="tx1"/>
                </a:solidFill>
                <a:latin typeface="+mn-lt"/>
              </a:rPr>
              <a:t> a 20 Megapixel camera creates </a:t>
            </a:r>
            <a:r>
              <a:rPr lang="it-IT" dirty="0">
                <a:latin typeface="+mn-lt"/>
              </a:rPr>
              <a:t>6016 x 4000 images,</a:t>
            </a:r>
          </a:p>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it-IT" dirty="0">
                <a:latin typeface="+mn-lt"/>
              </a:rPr>
              <a:t>in 8-bit RGB </a:t>
            </a:r>
            <a:r>
              <a:rPr lang="it-IT" dirty="0" err="1">
                <a:latin typeface="+mn-lt"/>
              </a:rPr>
              <a:t>that</a:t>
            </a:r>
            <a:r>
              <a:rPr lang="it-IT" dirty="0">
                <a:latin typeface="+mn-lt"/>
              </a:rPr>
              <a:t> </a:t>
            </a:r>
            <a:r>
              <a:rPr lang="it-IT" dirty="0" err="1">
                <a:latin typeface="+mn-lt"/>
              </a:rPr>
              <a:t>makes</a:t>
            </a:r>
            <a:r>
              <a:rPr lang="it-IT" dirty="0">
                <a:latin typeface="+mn-lt"/>
              </a:rPr>
              <a:t> more </a:t>
            </a:r>
            <a:r>
              <a:rPr lang="it-IT" dirty="0" err="1">
                <a:latin typeface="+mn-lt"/>
              </a:rPr>
              <a:t>than</a:t>
            </a:r>
            <a:r>
              <a:rPr lang="it-IT" dirty="0">
                <a:latin typeface="+mn-lt"/>
              </a:rPr>
              <a:t> 72 </a:t>
            </a:r>
            <a:r>
              <a:rPr lang="it-IT" dirty="0" err="1">
                <a:latin typeface="+mn-lt"/>
              </a:rPr>
              <a:t>uncompressed</a:t>
            </a:r>
            <a:r>
              <a:rPr lang="it-IT" dirty="0">
                <a:latin typeface="+mn-lt"/>
              </a:rPr>
              <a:t> </a:t>
            </a:r>
            <a:r>
              <a:rPr lang="it-IT" dirty="0" err="1">
                <a:latin typeface="+mn-lt"/>
              </a:rPr>
              <a:t>Mbytes</a:t>
            </a:r>
            <a:r>
              <a:rPr lang="it-IT" dirty="0">
                <a:latin typeface="+mn-lt"/>
              </a:rPr>
              <a:t> per image</a:t>
            </a:r>
            <a:endParaRPr lang="en-GB" dirty="0">
              <a:solidFill>
                <a:schemeClr val="tx1"/>
              </a:solidFill>
              <a:latin typeface="+mn-l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82"/>
                                        </p:tgtEl>
                                        <p:attrNameLst>
                                          <p:attrName>style.visibility</p:attrName>
                                        </p:attrNameLst>
                                      </p:cBhvr>
                                      <p:to>
                                        <p:strVal val="visible"/>
                                      </p:to>
                                    </p:set>
                                    <p:anim calcmode="lin" valueType="num">
                                      <p:cBhvr additive="base">
                                        <p:cTn id="7" dur="500" fill="hold"/>
                                        <p:tgtEl>
                                          <p:spTgt spid="306182"/>
                                        </p:tgtEl>
                                        <p:attrNameLst>
                                          <p:attrName>ppt_x</p:attrName>
                                        </p:attrNameLst>
                                      </p:cBhvr>
                                      <p:tavLst>
                                        <p:tav tm="0">
                                          <p:val>
                                            <p:strVal val="#ppt_x"/>
                                          </p:val>
                                        </p:tav>
                                        <p:tav tm="100000">
                                          <p:val>
                                            <p:strVal val="#ppt_x"/>
                                          </p:val>
                                        </p:tav>
                                      </p:tavLst>
                                    </p:anim>
                                    <p:anim calcmode="lin" valueType="num">
                                      <p:cBhvr additive="base">
                                        <p:cTn id="8" dur="500" fill="hold"/>
                                        <p:tgtEl>
                                          <p:spTgt spid="3061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6183"/>
                                        </p:tgtEl>
                                        <p:attrNameLst>
                                          <p:attrName>style.visibility</p:attrName>
                                        </p:attrNameLst>
                                      </p:cBhvr>
                                      <p:to>
                                        <p:strVal val="visible"/>
                                      </p:to>
                                    </p:set>
                                    <p:anim calcmode="lin" valueType="num">
                                      <p:cBhvr additive="base">
                                        <p:cTn id="11" dur="500" fill="hold"/>
                                        <p:tgtEl>
                                          <p:spTgt spid="306183"/>
                                        </p:tgtEl>
                                        <p:attrNameLst>
                                          <p:attrName>ppt_x</p:attrName>
                                        </p:attrNameLst>
                                      </p:cBhvr>
                                      <p:tavLst>
                                        <p:tav tm="0">
                                          <p:val>
                                            <p:strVal val="#ppt_x"/>
                                          </p:val>
                                        </p:tav>
                                        <p:tav tm="100000">
                                          <p:val>
                                            <p:strVal val="#ppt_x"/>
                                          </p:val>
                                        </p:tav>
                                      </p:tavLst>
                                    </p:anim>
                                    <p:anim calcmode="lin" valueType="num">
                                      <p:cBhvr additive="base">
                                        <p:cTn id="12" dur="500" fill="hold"/>
                                        <p:tgtEl>
                                          <p:spTgt spid="30618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2" grpId="0" autoUpdateAnimBg="0"/>
      <p:bldP spid="306183" grpId="0" autoUpdateAnimBg="0"/>
      <p:bldP spid="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82px-Kodak_No_2-A_Folding_Autographic_Brownie_(ca_19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5400" y="2965741"/>
            <a:ext cx="2628657" cy="3468902"/>
          </a:xfrm>
          <a:prstGeom prst="rect">
            <a:avLst/>
          </a:prstGeom>
        </p:spPr>
      </p:pic>
      <p:sp>
        <p:nvSpPr>
          <p:cNvPr id="2050" name="Rectangle 2"/>
          <p:cNvSpPr>
            <a:spLocks noGrp="1" noChangeArrowheads="1"/>
          </p:cNvSpPr>
          <p:nvPr>
            <p:ph type="ctrTitle"/>
          </p:nvPr>
        </p:nvSpPr>
        <p:spPr>
          <a:xfrm>
            <a:off x="990601" y="2409056"/>
            <a:ext cx="6892060" cy="675343"/>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Coding pictures</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a:t>INF5063:</a:t>
            </a:r>
            <a:br>
              <a:rPr lang="en-US" sz="2000" b="1"/>
            </a:br>
            <a:r>
              <a:rPr lang="en-US" sz="2000" b="1"/>
              <a:t>Programming heterogeneous multi-core processors</a:t>
            </a:r>
          </a:p>
        </p:txBody>
      </p:sp>
      <p:sp>
        <p:nvSpPr>
          <p:cNvPr id="3" name="Rectangle 2"/>
          <p:cNvSpPr/>
          <p:nvPr/>
        </p:nvSpPr>
        <p:spPr>
          <a:xfrm>
            <a:off x="4463022" y="6351357"/>
            <a:ext cx="4572000" cy="369332"/>
          </a:xfrm>
          <a:prstGeom prst="rect">
            <a:avLst/>
          </a:prstGeom>
        </p:spPr>
        <p:txBody>
          <a:bodyPr>
            <a:spAutoFit/>
          </a:bodyPr>
          <a:lstStyle/>
          <a:p>
            <a:r>
              <a:rPr lang="en-US" sz="900" dirty="0"/>
              <a:t>„Kodak No 2-A Folding Autographic Brownie (</a:t>
            </a:r>
            <a:r>
              <a:rPr lang="en-US" sz="900" dirty="0" err="1"/>
              <a:t>ca</a:t>
            </a:r>
            <a:r>
              <a:rPr lang="en-US" sz="900" dirty="0"/>
              <a:t> 1917)“ by Carsten </a:t>
            </a:r>
            <a:r>
              <a:rPr lang="en-US" sz="900" dirty="0" err="1"/>
              <a:t>Corleis</a:t>
            </a:r>
            <a:r>
              <a:rPr lang="en-US" sz="900" dirty="0"/>
              <a:t> – own work. Licensed under Creative Commons Attribution-Share Alike 3.0</a:t>
            </a:r>
          </a:p>
        </p:txBody>
      </p:sp>
    </p:spTree>
    <p:extLst>
      <p:ext uri="{BB962C8B-B14F-4D97-AF65-F5344CB8AC3E}">
        <p14:creationId xmlns:p14="http://schemas.microsoft.com/office/powerpoint/2010/main" val="8851290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ea typeface="ＭＳ Ｐゴシック" charset="-128"/>
              </a:rPr>
              <a:t>JPEG</a:t>
            </a:r>
          </a:p>
        </p:txBody>
      </p:sp>
      <p:sp>
        <p:nvSpPr>
          <p:cNvPr id="28675" name="Rectangle 3"/>
          <p:cNvSpPr>
            <a:spLocks noGrp="1" noChangeArrowheads="1"/>
          </p:cNvSpPr>
          <p:nvPr>
            <p:ph type="body" idx="1"/>
          </p:nvPr>
        </p:nvSpPr>
        <p:spPr/>
        <p:txBody>
          <a:bodyPr/>
          <a:lstStyle/>
          <a:p>
            <a:pPr eaLnBrk="1" hangingPunct="1"/>
            <a:r>
              <a:rPr lang="en-US" sz="2400" dirty="0">
                <a:ea typeface="ＭＳ Ｐゴシック" charset="-128"/>
              </a:rPr>
              <a:t>“JPEG”: Joint Photographic Expert Group</a:t>
            </a:r>
          </a:p>
          <a:p>
            <a:pPr eaLnBrk="1" hangingPunct="1"/>
            <a:endParaRPr lang="en-US" sz="2400" dirty="0">
              <a:ea typeface="ＭＳ Ｐゴシック" charset="-128"/>
            </a:endParaRPr>
          </a:p>
          <a:p>
            <a:pPr eaLnBrk="1" hangingPunct="1"/>
            <a:r>
              <a:rPr lang="en-US" sz="2400" dirty="0">
                <a:ea typeface="ＭＳ Ｐゴシック" charset="-128"/>
              </a:rPr>
              <a:t>International Standard:</a:t>
            </a:r>
          </a:p>
          <a:p>
            <a:pPr lvl="1" eaLnBrk="1" hangingPunct="1"/>
            <a:r>
              <a:rPr lang="en-US" sz="2000" dirty="0">
                <a:ea typeface="ＭＳ Ｐゴシック" charset="-128"/>
              </a:rPr>
              <a:t>For digital compression and </a:t>
            </a:r>
            <a:br>
              <a:rPr lang="en-US" sz="2000" dirty="0">
                <a:ea typeface="ＭＳ Ｐゴシック" charset="-128"/>
              </a:rPr>
            </a:br>
            <a:r>
              <a:rPr lang="en-US" sz="2000" dirty="0">
                <a:ea typeface="ＭＳ Ｐゴシック" charset="-128"/>
              </a:rPr>
              <a:t>coding of continuous-tone still images</a:t>
            </a:r>
          </a:p>
          <a:p>
            <a:pPr lvl="1" eaLnBrk="1" hangingPunct="1"/>
            <a:r>
              <a:rPr lang="en-US" sz="2000" dirty="0">
                <a:ea typeface="ＭＳ Ｐゴシック" charset="-128"/>
              </a:rPr>
              <a:t>Gray-scale and color</a:t>
            </a:r>
          </a:p>
          <a:p>
            <a:pPr lvl="2" eaLnBrk="1" hangingPunct="1"/>
            <a:endParaRPr lang="en-US" sz="1800" dirty="0">
              <a:ea typeface="ＭＳ Ｐゴシック" charset="-128"/>
            </a:endParaRPr>
          </a:p>
          <a:p>
            <a:pPr eaLnBrk="1" hangingPunct="1"/>
            <a:r>
              <a:rPr lang="en-US" sz="2400" dirty="0">
                <a:ea typeface="ＭＳ Ｐゴシック" charset="-128"/>
              </a:rPr>
              <a:t>Compression rate of 1:10 yields </a:t>
            </a:r>
            <a:br>
              <a:rPr lang="en-US" sz="2400" dirty="0">
                <a:ea typeface="ＭＳ Ｐゴシック" charset="-128"/>
              </a:rPr>
            </a:br>
            <a:r>
              <a:rPr lang="en-US" sz="2400" dirty="0">
                <a:ea typeface="ＭＳ Ｐゴシック" charset="-128"/>
              </a:rPr>
              <a:t>reasonable results </a:t>
            </a:r>
            <a:br>
              <a:rPr lang="en-US" sz="2400" dirty="0">
                <a:ea typeface="ＭＳ Ｐゴシック" charset="-128"/>
              </a:rPr>
            </a:br>
            <a:r>
              <a:rPr lang="en-US" sz="1600" dirty="0">
                <a:ea typeface="ＭＳ Ｐゴシック" charset="-128"/>
              </a:rPr>
              <a:t>(better rates are also possible)</a:t>
            </a:r>
            <a:endParaRPr lang="en-US" sz="2400" dirty="0">
              <a:ea typeface="ＭＳ Ｐゴシック" charset="-128"/>
            </a:endParaRPr>
          </a:p>
        </p:txBody>
      </p:sp>
      <p:pic>
        <p:nvPicPr>
          <p:cNvPr id="4" name="Picture 3"/>
          <p:cNvPicPr>
            <a:picLocks noChangeAspect="1"/>
          </p:cNvPicPr>
          <p:nvPr/>
        </p:nvPicPr>
        <p:blipFill>
          <a:blip r:embed="rId2"/>
          <a:stretch>
            <a:fillRect/>
          </a:stretch>
        </p:blipFill>
        <p:spPr>
          <a:xfrm>
            <a:off x="5249287" y="3090191"/>
            <a:ext cx="3725169" cy="31327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Color conversion: RGB to </a:t>
            </a:r>
            <a:r>
              <a:rPr lang="en-US" dirty="0" err="1">
                <a:ea typeface="ＭＳ Ｐゴシック" charset="-128"/>
              </a:rPr>
              <a:t>YCbCr</a:t>
            </a:r>
            <a:endParaRPr lang="en-US" dirty="0">
              <a:ea typeface="ＭＳ Ｐゴシック" charset="-128"/>
            </a:endParaRPr>
          </a:p>
        </p:txBody>
      </p:sp>
      <p:sp>
        <p:nvSpPr>
          <p:cNvPr id="31747" name="Text Placeholder 2"/>
          <p:cNvSpPr>
            <a:spLocks noGrp="1"/>
          </p:cNvSpPr>
          <p:nvPr>
            <p:ph type="body" sz="half" idx="1"/>
          </p:nvPr>
        </p:nvSpPr>
        <p:spPr>
          <a:xfrm>
            <a:off x="347578" y="2245896"/>
            <a:ext cx="4048209" cy="4200944"/>
          </a:xfrm>
        </p:spPr>
        <p:txBody>
          <a:bodyPr/>
          <a:lstStyle/>
          <a:p>
            <a:pPr marL="0" indent="0">
              <a:spcAft>
                <a:spcPts val="1200"/>
              </a:spcAft>
              <a:buNone/>
            </a:pPr>
            <a:r>
              <a:rPr lang="en-US" sz="2000" dirty="0">
                <a:ea typeface="ＭＳ Ｐゴシック" charset="-128"/>
              </a:rPr>
              <a:t>Y image is a greyscale version of the main image</a:t>
            </a:r>
          </a:p>
          <a:p>
            <a:pPr marL="0" indent="0">
              <a:spcAft>
                <a:spcPts val="1200"/>
              </a:spcAft>
              <a:buNone/>
            </a:pPr>
            <a:r>
              <a:rPr lang="en-US" sz="2000" dirty="0">
                <a:ea typeface="ＭＳ Ｐゴシック" charset="-128"/>
              </a:rPr>
              <a:t>the white snow is represented as a middle value in both Cr and </a:t>
            </a:r>
            <a:r>
              <a:rPr lang="en-US" sz="2000" dirty="0" err="1">
                <a:ea typeface="ＭＳ Ｐゴシック" charset="-128"/>
              </a:rPr>
              <a:t>Cb</a:t>
            </a:r>
            <a:endParaRPr lang="en-US" sz="2000" dirty="0">
              <a:ea typeface="ＭＳ Ｐゴシック" charset="-128"/>
            </a:endParaRPr>
          </a:p>
          <a:p>
            <a:pPr marL="0" indent="0">
              <a:spcAft>
                <a:spcPts val="1200"/>
              </a:spcAft>
              <a:buNone/>
            </a:pPr>
            <a:r>
              <a:rPr lang="en-US" sz="2000" dirty="0">
                <a:ea typeface="ＭＳ Ｐゴシック" charset="-128"/>
              </a:rPr>
              <a:t>the </a:t>
            </a:r>
            <a:r>
              <a:rPr lang="en-US" sz="2000" dirty="0">
                <a:solidFill>
                  <a:srgbClr val="AD8C01"/>
                </a:solidFill>
                <a:ea typeface="ＭＳ Ｐゴシック" charset="-128"/>
              </a:rPr>
              <a:t>brown </a:t>
            </a:r>
            <a:r>
              <a:rPr lang="en-US" sz="2000" dirty="0">
                <a:ea typeface="ＭＳ Ｐゴシック" charset="-128"/>
              </a:rPr>
              <a:t>barn is represented by weak </a:t>
            </a:r>
            <a:r>
              <a:rPr lang="en-US" sz="2000" dirty="0" err="1">
                <a:ea typeface="ＭＳ Ｐゴシック" charset="-128"/>
              </a:rPr>
              <a:t>Cb</a:t>
            </a:r>
            <a:r>
              <a:rPr lang="en-US" sz="2000" dirty="0">
                <a:ea typeface="ＭＳ Ｐゴシック" charset="-128"/>
              </a:rPr>
              <a:t> and strong Cr</a:t>
            </a:r>
          </a:p>
          <a:p>
            <a:pPr marL="0" indent="0">
              <a:spcAft>
                <a:spcPts val="1200"/>
              </a:spcAft>
              <a:buNone/>
            </a:pPr>
            <a:r>
              <a:rPr lang="en-US" sz="2000" dirty="0">
                <a:ea typeface="ＭＳ Ｐゴシック" charset="-128"/>
              </a:rPr>
              <a:t>the </a:t>
            </a:r>
            <a:r>
              <a:rPr lang="en-US" sz="2000" dirty="0">
                <a:solidFill>
                  <a:srgbClr val="008000"/>
                </a:solidFill>
                <a:ea typeface="ＭＳ Ｐゴシック" charset="-128"/>
              </a:rPr>
              <a:t>green </a:t>
            </a:r>
            <a:r>
              <a:rPr lang="en-US" sz="2000" dirty="0">
                <a:ea typeface="ＭＳ Ｐゴシック" charset="-128"/>
              </a:rPr>
              <a:t>grass is represented by weak </a:t>
            </a:r>
            <a:r>
              <a:rPr lang="en-US" sz="2000" dirty="0" err="1">
                <a:ea typeface="ＭＳ Ｐゴシック" charset="-128"/>
              </a:rPr>
              <a:t>Cb</a:t>
            </a:r>
            <a:r>
              <a:rPr lang="en-US" sz="2000" dirty="0">
                <a:ea typeface="ＭＳ Ｐゴシック" charset="-128"/>
              </a:rPr>
              <a:t> and weak Cr</a:t>
            </a:r>
          </a:p>
          <a:p>
            <a:pPr marL="0" indent="0">
              <a:spcAft>
                <a:spcPts val="1200"/>
              </a:spcAft>
              <a:buNone/>
            </a:pPr>
            <a:r>
              <a:rPr lang="en-US" sz="2000" dirty="0">
                <a:ea typeface="ＭＳ Ｐゴシック" charset="-128"/>
              </a:rPr>
              <a:t>the </a:t>
            </a:r>
            <a:r>
              <a:rPr lang="en-US" sz="2000" dirty="0">
                <a:solidFill>
                  <a:schemeClr val="tx2"/>
                </a:solidFill>
                <a:ea typeface="ＭＳ Ｐゴシック" charset="-128"/>
              </a:rPr>
              <a:t>blue </a:t>
            </a:r>
            <a:r>
              <a:rPr lang="en-US" sz="2000" dirty="0">
                <a:ea typeface="ＭＳ Ｐゴシック" charset="-128"/>
              </a:rPr>
              <a:t>sky is represented by strong </a:t>
            </a:r>
            <a:r>
              <a:rPr lang="en-US" sz="2000" dirty="0" err="1">
                <a:ea typeface="ＭＳ Ｐゴシック" charset="-128"/>
              </a:rPr>
              <a:t>Cb</a:t>
            </a:r>
            <a:r>
              <a:rPr lang="en-US" sz="2000" dirty="0">
                <a:ea typeface="ＭＳ Ｐゴシック" charset="-128"/>
              </a:rPr>
              <a:t> and weak Cr</a:t>
            </a:r>
          </a:p>
        </p:txBody>
      </p:sp>
      <p:pic>
        <p:nvPicPr>
          <p:cNvPr id="3174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1465601"/>
            <a:ext cx="1481137"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9"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37425" y="1465601"/>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0" name="TextBox 6"/>
          <p:cNvSpPr txBox="1">
            <a:spLocks noChangeArrowheads="1"/>
          </p:cNvSpPr>
          <p:nvPr/>
        </p:nvSpPr>
        <p:spPr bwMode="auto">
          <a:xfrm>
            <a:off x="5730875" y="1084601"/>
            <a:ext cx="5222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RGB</a:t>
            </a:r>
          </a:p>
        </p:txBody>
      </p:sp>
      <p:sp>
        <p:nvSpPr>
          <p:cNvPr id="31751" name="TextBox 7"/>
          <p:cNvSpPr txBox="1">
            <a:spLocks noChangeArrowheads="1"/>
          </p:cNvSpPr>
          <p:nvPr/>
        </p:nvSpPr>
        <p:spPr bwMode="auto">
          <a:xfrm>
            <a:off x="7669213" y="1084601"/>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3" name="TextBox 10"/>
          <p:cNvSpPr txBox="1">
            <a:spLocks noChangeArrowheads="1"/>
          </p:cNvSpPr>
          <p:nvPr/>
        </p:nvSpPr>
        <p:spPr bwMode="auto">
          <a:xfrm>
            <a:off x="4911725" y="4091326"/>
            <a:ext cx="304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G</a:t>
            </a:r>
          </a:p>
        </p:txBody>
      </p:sp>
      <p:sp>
        <p:nvSpPr>
          <p:cNvPr id="31754" name="TextBox 11"/>
          <p:cNvSpPr txBox="1">
            <a:spLocks noChangeArrowheads="1"/>
          </p:cNvSpPr>
          <p:nvPr/>
        </p:nvSpPr>
        <p:spPr bwMode="auto">
          <a:xfrm>
            <a:off x="4911725" y="5172413"/>
            <a:ext cx="290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B</a:t>
            </a:r>
          </a:p>
        </p:txBody>
      </p:sp>
      <p:sp>
        <p:nvSpPr>
          <p:cNvPr id="31755" name="TextBox 12"/>
          <p:cNvSpPr txBox="1">
            <a:spLocks noChangeArrowheads="1"/>
          </p:cNvSpPr>
          <p:nvPr/>
        </p:nvSpPr>
        <p:spPr bwMode="auto">
          <a:xfrm>
            <a:off x="8809038" y="2935626"/>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097676"/>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177176"/>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
        <p:nvSpPr>
          <p:cNvPr id="31758" name="Right Arrow 15"/>
          <p:cNvSpPr>
            <a:spLocks noChangeArrowheads="1"/>
          </p:cNvSpPr>
          <p:nvPr/>
        </p:nvSpPr>
        <p:spPr bwMode="auto">
          <a:xfrm>
            <a:off x="6821488" y="3591263"/>
            <a:ext cx="358775" cy="228600"/>
          </a:xfrm>
          <a:prstGeom prst="rightArrow">
            <a:avLst>
              <a:gd name="adj1" fmla="val 50000"/>
              <a:gd name="adj2" fmla="val 49932"/>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grpSp>
        <p:nvGrpSpPr>
          <p:cNvPr id="3" name="Group 2"/>
          <p:cNvGrpSpPr/>
          <p:nvPr/>
        </p:nvGrpSpPr>
        <p:grpSpPr>
          <a:xfrm>
            <a:off x="339356" y="1009549"/>
            <a:ext cx="4206505" cy="1025296"/>
            <a:chOff x="392829" y="2506804"/>
            <a:chExt cx="4206505" cy="1025296"/>
          </a:xfrm>
        </p:grpSpPr>
        <p:graphicFrame>
          <p:nvGraphicFramePr>
            <p:cNvPr id="15" name="Object 14"/>
            <p:cNvGraphicFramePr>
              <a:graphicFrameLocks noChangeAspect="1"/>
            </p:cNvGraphicFramePr>
            <p:nvPr>
              <p:extLst>
                <p:ext uri="{D42A27DB-BD31-4B8C-83A1-F6EECF244321}">
                  <p14:modId xmlns:p14="http://schemas.microsoft.com/office/powerpoint/2010/main" val="3123027018"/>
                </p:ext>
              </p:extLst>
            </p:nvPr>
          </p:nvGraphicFramePr>
          <p:xfrm>
            <a:off x="392829" y="2506804"/>
            <a:ext cx="3260324" cy="283506"/>
          </p:xfrm>
          <a:graphic>
            <a:graphicData uri="http://schemas.openxmlformats.org/presentationml/2006/ole">
              <mc:AlternateContent xmlns:mc="http://schemas.openxmlformats.org/markup-compatibility/2006">
                <mc:Choice xmlns:v="urn:schemas-microsoft-com:vml" Requires="v">
                  <p:oleObj spid="_x0000_s2881" name="Equation" r:id="rId6" imgW="2044700" imgH="177800" progId="Equation.3">
                    <p:embed/>
                  </p:oleObj>
                </mc:Choice>
                <mc:Fallback>
                  <p:oleObj name="Equation" r:id="rId6" imgW="2044700" imgH="177800" progId="Equation.3">
                    <p:embed/>
                    <p:pic>
                      <p:nvPicPr>
                        <p:cNvPr id="0" name=""/>
                        <p:cNvPicPr/>
                        <p:nvPr/>
                      </p:nvPicPr>
                      <p:blipFill>
                        <a:blip r:embed="rId7"/>
                        <a:stretch>
                          <a:fillRect/>
                        </a:stretch>
                      </p:blipFill>
                      <p:spPr>
                        <a:xfrm>
                          <a:off x="392829" y="2506804"/>
                          <a:ext cx="3260324" cy="283506"/>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95148398"/>
                </p:ext>
              </p:extLst>
            </p:nvPr>
          </p:nvGraphicFramePr>
          <p:xfrm>
            <a:off x="392829" y="2877825"/>
            <a:ext cx="4206505" cy="285879"/>
          </p:xfrm>
          <a:graphic>
            <a:graphicData uri="http://schemas.openxmlformats.org/presentationml/2006/ole">
              <mc:AlternateContent xmlns:mc="http://schemas.openxmlformats.org/markup-compatibility/2006">
                <mc:Choice xmlns:v="urn:schemas-microsoft-com:vml" Requires="v">
                  <p:oleObj spid="_x0000_s2882" name="Equation" r:id="rId8" imgW="2616200" imgH="177800" progId="Equation.3">
                    <p:embed/>
                  </p:oleObj>
                </mc:Choice>
                <mc:Fallback>
                  <p:oleObj name="Equation" r:id="rId8" imgW="2616200" imgH="177800" progId="Equation.3">
                    <p:embed/>
                    <p:pic>
                      <p:nvPicPr>
                        <p:cNvPr id="0" name=""/>
                        <p:cNvPicPr/>
                        <p:nvPr/>
                      </p:nvPicPr>
                      <p:blipFill>
                        <a:blip r:embed="rId9"/>
                        <a:stretch>
                          <a:fillRect/>
                        </a:stretch>
                      </p:blipFill>
                      <p:spPr>
                        <a:xfrm>
                          <a:off x="392829" y="2877825"/>
                          <a:ext cx="4206505" cy="285879"/>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48168874"/>
                </p:ext>
              </p:extLst>
            </p:nvPr>
          </p:nvGraphicFramePr>
          <p:xfrm>
            <a:off x="392829" y="3251218"/>
            <a:ext cx="4112915" cy="280882"/>
          </p:xfrm>
          <a:graphic>
            <a:graphicData uri="http://schemas.openxmlformats.org/presentationml/2006/ole">
              <mc:AlternateContent xmlns:mc="http://schemas.openxmlformats.org/markup-compatibility/2006">
                <mc:Choice xmlns:v="urn:schemas-microsoft-com:vml" Requires="v">
                  <p:oleObj spid="_x0000_s2883" name="Equation" r:id="rId10" imgW="2603500" imgH="177800" progId="Equation.3">
                    <p:embed/>
                  </p:oleObj>
                </mc:Choice>
                <mc:Fallback>
                  <p:oleObj name="Equation" r:id="rId10" imgW="2603500" imgH="177800" progId="Equation.3">
                    <p:embed/>
                    <p:pic>
                      <p:nvPicPr>
                        <p:cNvPr id="0" name=""/>
                        <p:cNvPicPr/>
                        <p:nvPr/>
                      </p:nvPicPr>
                      <p:blipFill>
                        <a:blip r:embed="rId11"/>
                        <a:stretch>
                          <a:fillRect/>
                        </a:stretch>
                      </p:blipFill>
                      <p:spPr>
                        <a:xfrm>
                          <a:off x="392829" y="3251218"/>
                          <a:ext cx="4112915" cy="280882"/>
                        </a:xfrm>
                        <a:prstGeom prst="rect">
                          <a:avLst/>
                        </a:prstGeom>
                      </p:spPr>
                    </p:pic>
                  </p:oleObj>
                </mc:Fallback>
              </mc:AlternateContent>
            </a:graphicData>
          </a:graphic>
        </p:graphicFrame>
      </p:grpSp>
    </p:spTree>
    <p:extLst>
      <p:ext uri="{BB962C8B-B14F-4D97-AF65-F5344CB8AC3E}">
        <p14:creationId xmlns:p14="http://schemas.microsoft.com/office/powerpoint/2010/main" val="420221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(Chroma) </a:t>
            </a:r>
            <a:r>
              <a:rPr lang="en-US" dirty="0" err="1">
                <a:ea typeface="ＭＳ Ｐゴシック" charset="-128"/>
              </a:rPr>
              <a:t>Downsampling</a:t>
            </a:r>
            <a:endParaRPr lang="en-US" dirty="0">
              <a:ea typeface="ＭＳ Ｐゴシック" charset="-128"/>
            </a:endParaRPr>
          </a:p>
        </p:txBody>
      </p:sp>
      <p:sp>
        <p:nvSpPr>
          <p:cNvPr id="31747" name="Text Placeholder 2"/>
          <p:cNvSpPr>
            <a:spLocks noGrp="1"/>
          </p:cNvSpPr>
          <p:nvPr>
            <p:ph type="body" sz="half" idx="1"/>
          </p:nvPr>
        </p:nvSpPr>
        <p:spPr>
          <a:xfrm>
            <a:off x="-2" y="775117"/>
            <a:ext cx="7319130" cy="5706430"/>
          </a:xfrm>
        </p:spPr>
        <p:txBody>
          <a:bodyPr/>
          <a:lstStyle/>
          <a:p>
            <a:r>
              <a:rPr lang="en-US" sz="2000" dirty="0" err="1">
                <a:ea typeface="ＭＳ Ｐゴシック" charset="-128"/>
              </a:rPr>
              <a:t>Downsampling</a:t>
            </a:r>
            <a:r>
              <a:rPr lang="en-US" sz="2000" dirty="0">
                <a:ea typeface="ＭＳ Ｐゴシック" charset="-128"/>
              </a:rPr>
              <a:t> (first compression step)</a:t>
            </a:r>
          </a:p>
          <a:p>
            <a:pPr lvl="1"/>
            <a:r>
              <a:rPr lang="en-US" sz="1600" dirty="0">
                <a:ea typeface="ＭＳ Ｐゴシック" charset="-128"/>
              </a:rPr>
              <a:t>humans can see considerably more fine detail in the brightness,</a:t>
            </a:r>
            <a:br>
              <a:rPr lang="en-US" sz="1600" dirty="0">
                <a:ea typeface="ＭＳ Ｐゴシック" charset="-128"/>
              </a:rPr>
            </a:br>
            <a:r>
              <a:rPr lang="en-US" sz="1600" dirty="0">
                <a:ea typeface="ＭＳ Ｐゴシック" charset="-128"/>
              </a:rPr>
              <a:t>i.e., </a:t>
            </a:r>
            <a:r>
              <a:rPr lang="en-US" sz="1600" dirty="0">
                <a:ea typeface="ＭＳ Ｐゴシック" charset="-128"/>
                <a:sym typeface="Wingdings"/>
              </a:rPr>
              <a:t>can </a:t>
            </a:r>
            <a:r>
              <a:rPr lang="en-US" sz="1600" dirty="0">
                <a:ea typeface="ＭＳ Ｐゴシック" charset="-128"/>
              </a:rPr>
              <a:t>reduce the spatial resolution of the </a:t>
            </a:r>
            <a:r>
              <a:rPr lang="en-US" sz="1600" dirty="0" err="1">
                <a:ea typeface="ＭＳ Ｐゴシック" charset="-128"/>
              </a:rPr>
              <a:t>Cb</a:t>
            </a:r>
            <a:r>
              <a:rPr lang="en-US" sz="1600" dirty="0">
                <a:ea typeface="ＭＳ Ｐゴシック" charset="-128"/>
              </a:rPr>
              <a:t> and Cr components</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4:4:4 </a:t>
            </a:r>
            <a:br>
              <a:rPr lang="en-US" sz="1600" dirty="0">
                <a:ea typeface="ＭＳ Ｐゴシック" charset="-128"/>
              </a:rPr>
            </a:br>
            <a:r>
              <a:rPr lang="en-US" sz="1600" dirty="0">
                <a:ea typeface="ＭＳ Ｐゴシック" charset="-128"/>
              </a:rPr>
              <a:t>(no </a:t>
            </a:r>
            <a:r>
              <a:rPr lang="en-US" sz="1600" dirty="0" err="1">
                <a:ea typeface="ＭＳ Ｐゴシック" charset="-128"/>
              </a:rPr>
              <a:t>downsampling</a:t>
            </a:r>
            <a:r>
              <a:rPr lang="en-US" sz="1600" dirty="0">
                <a:ea typeface="ＭＳ Ｐゴシック" charset="-128"/>
              </a:rPr>
              <a:t>)</a:t>
            </a:r>
            <a:br>
              <a:rPr lang="en-US" sz="1600" dirty="0">
                <a:ea typeface="ＭＳ Ｐゴシック" charset="-128"/>
              </a:rPr>
            </a:b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4:2:2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direction)</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4:2:0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and vertical </a:t>
            </a:r>
            <a:br>
              <a:rPr lang="en-US" sz="1600" dirty="0">
                <a:ea typeface="ＭＳ Ｐゴシック" charset="-128"/>
              </a:rPr>
            </a:br>
            <a:r>
              <a:rPr lang="en-US" sz="1600" dirty="0">
                <a:ea typeface="ＭＳ Ｐゴシック" charset="-128"/>
              </a:rPr>
              <a:t>directions)</a:t>
            </a:r>
          </a:p>
        </p:txBody>
      </p:sp>
      <p:pic>
        <p:nvPicPr>
          <p:cNvPr id="317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1" name="TextBox 7"/>
          <p:cNvSpPr txBox="1">
            <a:spLocks noChangeArrowheads="1"/>
          </p:cNvSpPr>
          <p:nvPr/>
        </p:nvSpPr>
        <p:spPr bwMode="auto">
          <a:xfrm>
            <a:off x="7669213" y="1204913"/>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5" name="TextBox 12"/>
          <p:cNvSpPr txBox="1">
            <a:spLocks noChangeArrowheads="1"/>
          </p:cNvSpPr>
          <p:nvPr/>
        </p:nvSpPr>
        <p:spPr bwMode="auto">
          <a:xfrm>
            <a:off x="8809038" y="3055938"/>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17988"/>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97488"/>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pic>
        <p:nvPicPr>
          <p:cNvPr id="15"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4611" y="2073722"/>
            <a:ext cx="1138628"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65313" y="2074420"/>
            <a:ext cx="1137600"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69106" y="2077449"/>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82988" y="34438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6783" y="34445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7483" y="344759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8272" y="47786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2067" y="47793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2767" y="477845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47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ea typeface="ＭＳ Ｐゴシック" charset="-128"/>
              </a:rPr>
              <a:t>Split each picture in </a:t>
            </a:r>
            <a:r>
              <a:rPr lang="en-US" dirty="0">
                <a:latin typeface="Courier New" charset="0"/>
                <a:ea typeface="ＭＳ Ｐゴシック" charset="-128"/>
                <a:cs typeface="Courier New" charset="0"/>
              </a:rPr>
              <a:t>8x8</a:t>
            </a:r>
            <a:r>
              <a:rPr lang="en-US" dirty="0">
                <a:ea typeface="ＭＳ Ｐゴシック" charset="-128"/>
              </a:rPr>
              <a:t> blocks</a:t>
            </a:r>
          </a:p>
        </p:txBody>
      </p:sp>
      <p:sp>
        <p:nvSpPr>
          <p:cNvPr id="33795" name="Text Placeholder 2"/>
          <p:cNvSpPr>
            <a:spLocks noGrp="1"/>
          </p:cNvSpPr>
          <p:nvPr>
            <p:ph type="body" sz="half" idx="1"/>
          </p:nvPr>
        </p:nvSpPr>
        <p:spPr>
          <a:xfrm>
            <a:off x="0" y="825500"/>
            <a:ext cx="8840788" cy="1006475"/>
          </a:xfrm>
        </p:spPr>
        <p:txBody>
          <a:bodyPr/>
          <a:lstStyle/>
          <a:p>
            <a:r>
              <a:rPr lang="en-US" b="1" dirty="0">
                <a:ea typeface="ＭＳ Ｐゴシック" charset="-128"/>
              </a:rPr>
              <a:t>Each </a:t>
            </a:r>
            <a:r>
              <a:rPr lang="en-US" dirty="0">
                <a:ea typeface="ＭＳ Ｐゴシック" charset="-128"/>
              </a:rPr>
              <a:t>Y, </a:t>
            </a:r>
            <a:r>
              <a:rPr lang="en-US" dirty="0" err="1">
                <a:ea typeface="ＭＳ Ｐゴシック" charset="-128"/>
              </a:rPr>
              <a:t>Cb</a:t>
            </a:r>
            <a:r>
              <a:rPr lang="en-US" dirty="0">
                <a:ea typeface="ＭＳ Ｐゴシック" charset="-128"/>
              </a:rPr>
              <a:t> and Cr picture is divided into 8x8 blocks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7343775" y="2705100"/>
            <a:ext cx="1481138" cy="1084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934666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accel="50000" decel="50000" fill="hold" nodeType="afterEffect">
                                  <p:stCondLst>
                                    <p:cond delay="0"/>
                                  </p:stCondLst>
                                  <p:childTnLst>
                                    <p:animScale>
                                      <p:cBhvr>
                                        <p:cTn id="9" dur="2000" fill="hold"/>
                                        <p:tgtEl>
                                          <p:spTgt spid="17"/>
                                        </p:tgtEl>
                                      </p:cBhvr>
                                      <p:by x="400000" y="400000"/>
                                    </p:animScale>
                                  </p:childTnLst>
                                </p:cTn>
                              </p:par>
                              <p:par>
                                <p:cTn id="10" presetID="0" presetClass="path" presetSubtype="0" accel="50000" decel="50000" fill="hold" nodeType="withEffect">
                                  <p:stCondLst>
                                    <p:cond delay="0"/>
                                  </p:stCondLst>
                                  <p:childTnLst>
                                    <p:animMotion origin="layout" path="M 6.10687E-7 1.40607E-6 L -0.45021 0.13991 " pathEditMode="relative" rAng="0" ptsTypes="AA">
                                      <p:cBhvr>
                                        <p:cTn id="11" dur="2000" fill="hold"/>
                                        <p:tgtEl>
                                          <p:spTgt spid="17"/>
                                        </p:tgtEl>
                                        <p:attrNameLst>
                                          <p:attrName>ppt_x</p:attrName>
                                          <p:attrName>ppt_y</p:attrName>
                                        </p:attrNameLst>
                                      </p:cBhvr>
                                      <p:rCtr x="-22519" y="6996"/>
                                    </p:animMotion>
                                  </p:childTnLst>
                                </p:cTn>
                              </p:par>
                            </p:childTnLst>
                          </p:cTn>
                        </p:par>
                        <p:par>
                          <p:cTn id="12" fill="hold" nodeType="afterGroup">
                            <p:stCondLst>
                              <p:cond delay="2000"/>
                            </p:stCondLst>
                            <p:childTnLst>
                              <p:par>
                                <p:cTn id="13" presetID="1" presetClass="exit" presetSubtype="0" fill="hold" nodeType="after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nodeType="afterGroup">
                            <p:stCondLst>
                              <p:cond delay="2000"/>
                            </p:stCondLst>
                            <p:childTnLst>
                              <p:par>
                                <p:cTn id="18" presetID="9" presetClass="exit" presetSubtype="0" fill="hold" nodeType="after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par>
                          <p:cTn id="21" fill="hold" nodeType="withGroup">
                            <p:stCondLst>
                              <p:cond delay="2500"/>
                            </p:stCondLst>
                            <p:childTnLst>
                              <p:par>
                                <p:cTn id="22" presetID="10"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ea typeface="ＭＳ Ｐゴシック" charset="-128"/>
              </a:rPr>
              <a:t>Discrete cosine transform (DCT)</a:t>
            </a:r>
          </a:p>
        </p:txBody>
      </p:sp>
      <p:sp>
        <p:nvSpPr>
          <p:cNvPr id="35843" name="Text Placeholder 2"/>
          <p:cNvSpPr>
            <a:spLocks noGrp="1"/>
          </p:cNvSpPr>
          <p:nvPr>
            <p:ph type="body" sz="half" idx="1"/>
          </p:nvPr>
        </p:nvSpPr>
        <p:spPr>
          <a:xfrm>
            <a:off x="0" y="825500"/>
            <a:ext cx="9144000" cy="1006475"/>
          </a:xfrm>
        </p:spPr>
        <p:txBody>
          <a:bodyPr/>
          <a:lstStyle/>
          <a:p>
            <a:r>
              <a:rPr lang="en-US" sz="2400">
                <a:ea typeface="ＭＳ Ｐゴシック" charset="-128"/>
              </a:rPr>
              <a:t>Each 8×8 block (Y, Cb, Cr) is converted to a frequency-domain representation, using a normalized, two-dimensional DCT </a:t>
            </a:r>
          </a:p>
        </p:txBody>
      </p:sp>
      <p:pic>
        <p:nvPicPr>
          <p:cNvPr id="35844"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79813" y="3402013"/>
            <a:ext cx="244475" cy="24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mph" presetSubtype="0" accel="50000" decel="50000" fill="hold" nodeType="withEffect">
                                  <p:stCondLst>
                                    <p:cond delay="0"/>
                                  </p:stCondLst>
                                  <p:childTnLst>
                                    <p:animScale>
                                      <p:cBhvr>
                                        <p:cTn id="8" dur="2000" fill="hold"/>
                                        <p:tgtEl>
                                          <p:spTgt spid="11"/>
                                        </p:tgtEl>
                                      </p:cBhvr>
                                      <p:by x="400000" y="400000"/>
                                    </p:animScale>
                                  </p:childTnLst>
                                </p:cTn>
                              </p:par>
                              <p:par>
                                <p:cTn id="9" presetID="0" presetClass="path" presetSubtype="0" accel="50000" decel="50000" fill="hold" nodeType="withEffect">
                                  <p:stCondLst>
                                    <p:cond delay="0"/>
                                  </p:stCondLst>
                                  <p:childTnLst>
                                    <p:animMotion origin="layout" path="M 4.95222E-6 2.82905E-6 L 0.43944 0.03562 " pathEditMode="relative" ptsTypes="AA">
                                      <p:cBhvr>
                                        <p:cTn id="10" dur="2000" fill="hold"/>
                                        <p:tgtEl>
                                          <p:spTgt spid="11"/>
                                        </p:tgtEl>
                                        <p:attrNameLst>
                                          <p:attrName>ppt_x</p:attrName>
                                          <p:attrName>ppt_y</p:attrName>
                                        </p:attrNameLst>
                                      </p:cBhvr>
                                    </p:animMotion>
                                  </p:childTnLst>
                                </p:cTn>
                              </p:par>
                            </p:childTnLst>
                          </p:cTn>
                        </p:par>
                        <p:par>
                          <p:cTn id="11" fill="hold" nodeType="afterGroup">
                            <p:stCondLst>
                              <p:cond delay="2000"/>
                            </p:stCondLst>
                            <p:childTnLst>
                              <p:par>
                                <p:cTn id="12" presetID="10" presetClass="exit" presetSubtype="0" fill="hold" nodeType="afterEffect">
                                  <p:stCondLst>
                                    <p:cond delay="0"/>
                                  </p:stCondLst>
                                  <p:childTnLst>
                                    <p:animEffect transition="out" filter="fade">
                                      <p:cBhvr>
                                        <p:cTn id="13" dur="2000"/>
                                        <p:tgtEl>
                                          <p:spTgt spid="11"/>
                                        </p:tgtEl>
                                      </p:cBhvr>
                                    </p:animEffect>
                                    <p:set>
                                      <p:cBhvr>
                                        <p:cTn id="14" dur="1" fill="hold">
                                          <p:stCondLst>
                                            <p:cond delay="1999"/>
                                          </p:stCondLst>
                                        </p:cTn>
                                        <p:tgtEl>
                                          <p:spTgt spid="1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2"/>
          <p:cNvSpPr txBox="1">
            <a:spLocks/>
          </p:cNvSpPr>
          <p:nvPr/>
        </p:nvSpPr>
        <p:spPr bwMode="auto">
          <a:xfrm>
            <a:off x="0" y="2966615"/>
            <a:ext cx="9144000" cy="2174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a:p>
            <a:pPr lvl="1">
              <a:buSzTx/>
            </a:pPr>
            <a:r>
              <a:rPr lang="en-US" sz="1800" dirty="0"/>
              <a:t>initially, each pixel is represented by a [0, 255]-value</a:t>
            </a:r>
          </a:p>
          <a:p>
            <a:pPr lvl="1">
              <a:buSzTx/>
            </a:pPr>
            <a:r>
              <a:rPr lang="en-US" sz="1800" dirty="0"/>
              <a:t>each pixel is transformed to a [-128, 127]-value</a:t>
            </a:r>
          </a:p>
          <a:p>
            <a:pPr marL="0" indent="0">
              <a:buNone/>
            </a:pPr>
            <a:endParaRPr lang="en-US" sz="2000" dirty="0">
              <a:ea typeface="ＭＳ Ｐゴシック" charset="-128"/>
            </a:endParaRPr>
          </a:p>
        </p:txBody>
      </p:sp>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49004427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6"/>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 Placeholder 2"/>
          <p:cNvSpPr txBox="1">
            <a:spLocks/>
          </p:cNvSpPr>
          <p:nvPr/>
        </p:nvSpPr>
        <p:spPr bwMode="auto">
          <a:xfrm>
            <a:off x="0" y="2966615"/>
            <a:ext cx="9144000" cy="722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p:txBody>
      </p:sp>
      <p:sp>
        <p:nvSpPr>
          <p:cNvPr id="11" name="Text Placeholder 2"/>
          <p:cNvSpPr txBox="1">
            <a:spLocks/>
          </p:cNvSpPr>
          <p:nvPr/>
        </p:nvSpPr>
        <p:spPr bwMode="auto">
          <a:xfrm>
            <a:off x="0" y="3890778"/>
            <a:ext cx="9144000" cy="2610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1800" dirty="0"/>
              <a:t>two-dimensional DCT:</a:t>
            </a:r>
            <a:endParaRPr lang="en-US" sz="1200" dirty="0"/>
          </a:p>
          <a:p>
            <a:pPr lvl="2">
              <a:spcAft>
                <a:spcPts val="600"/>
              </a:spcAft>
              <a:buClr>
                <a:srgbClr val="FF6600"/>
              </a:buClr>
              <a:buSzTx/>
              <a:buFont typeface="Tahoma" charset="0"/>
              <a:buChar char="−"/>
            </a:pPr>
            <a:endParaRPr lang="en-US" sz="1800" i="1" dirty="0"/>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u,v</a:t>
            </a:r>
            <a:r>
              <a:rPr lang="en-US" sz="1800" dirty="0"/>
              <a:t> is the DCT at output coordinates</a:t>
            </a:r>
            <a:r>
              <a:rPr lang="en-US" sz="1800" i="1" dirty="0"/>
              <a:t> </a:t>
            </a:r>
            <a:r>
              <a:rPr lang="en-US" sz="1800" i="1" dirty="0">
                <a:latin typeface="Times New Roman"/>
                <a:cs typeface="Times New Roman"/>
              </a:rPr>
              <a:t>(</a:t>
            </a:r>
            <a:r>
              <a:rPr lang="en-US" sz="1800" i="1" dirty="0" err="1">
                <a:latin typeface="Times New Roman"/>
                <a:cs typeface="Times New Roman"/>
              </a:rPr>
              <a:t>u,v</a:t>
            </a:r>
            <a:r>
              <a:rPr lang="en-US" sz="1800" i="1" dirty="0">
                <a:latin typeface="Times New Roman"/>
                <a:cs typeface="Times New Roman"/>
              </a:rPr>
              <a:t>)</a:t>
            </a:r>
          </a:p>
          <a:p>
            <a:pPr lvl="2">
              <a:spcAft>
                <a:spcPts val="600"/>
              </a:spcAft>
              <a:buClr>
                <a:srgbClr val="FF6600"/>
              </a:buClr>
              <a:buSzTx/>
              <a:buFont typeface="Tahoma" charset="0"/>
              <a:buChar char="−"/>
            </a:pPr>
            <a:r>
              <a:rPr lang="en-US" sz="1800" i="1" dirty="0">
                <a:latin typeface="Times New Roman"/>
                <a:cs typeface="Times New Roman"/>
              </a:rPr>
              <a:t>u</a:t>
            </a:r>
            <a:r>
              <a:rPr lang="en-US" sz="1800" dirty="0"/>
              <a:t> and </a:t>
            </a:r>
            <a:r>
              <a:rPr lang="en-US" sz="1800" dirty="0">
                <a:latin typeface="Times New Roman"/>
                <a:cs typeface="Times New Roman"/>
              </a:rPr>
              <a:t>v</a:t>
            </a:r>
            <a:r>
              <a:rPr lang="en-US" sz="1800" dirty="0"/>
              <a:t> are from </a:t>
            </a:r>
            <a:r>
              <a:rPr lang="en-US" sz="1800" i="1" dirty="0">
                <a:latin typeface="Times New Roman"/>
                <a:cs typeface="Times New Roman"/>
              </a:rPr>
              <a:t>{0, ..., 7}</a:t>
            </a:r>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x,y</a:t>
            </a:r>
            <a:r>
              <a:rPr lang="en-US" sz="1800" dirty="0"/>
              <a:t> is the pixel value at input coordinates </a:t>
            </a:r>
            <a:r>
              <a:rPr lang="en-US" sz="1800" i="1" dirty="0">
                <a:latin typeface="Times New Roman"/>
                <a:cs typeface="Times New Roman"/>
              </a:rPr>
              <a:t>(</a:t>
            </a:r>
            <a:r>
              <a:rPr lang="en-US" sz="1800" i="1" dirty="0" err="1">
                <a:latin typeface="Times New Roman"/>
                <a:cs typeface="Times New Roman"/>
              </a:rPr>
              <a:t>x,y</a:t>
            </a:r>
            <a:r>
              <a:rPr lang="en-US" sz="1800" i="1" dirty="0">
                <a:latin typeface="Times New Roman"/>
                <a:cs typeface="Times New Roman"/>
              </a:rPr>
              <a:t>)</a:t>
            </a:r>
            <a:br>
              <a:rPr lang="en-US" sz="1800" dirty="0"/>
            </a:br>
            <a:endParaRPr lang="en-US" sz="900" dirty="0"/>
          </a:p>
          <a:p>
            <a:pPr lvl="2">
              <a:spcAft>
                <a:spcPts val="600"/>
              </a:spcAft>
              <a:buClr>
                <a:srgbClr val="FF6600"/>
              </a:buClr>
              <a:buSzTx/>
              <a:buFont typeface="Tahoma" charset="0"/>
              <a:buChar char="−"/>
            </a:pPr>
            <a:r>
              <a:rPr lang="en-US" sz="1800" dirty="0">
                <a:latin typeface="Symbol" charset="2"/>
                <a:cs typeface="Symbol" charset="2"/>
              </a:rPr>
              <a:t>α</a:t>
            </a:r>
            <a:r>
              <a:rPr lang="en-US" sz="1800" dirty="0"/>
              <a:t> is a normalizing function: </a:t>
            </a:r>
          </a:p>
          <a:p>
            <a:pPr lvl="2">
              <a:spcAft>
                <a:spcPts val="600"/>
              </a:spcAft>
              <a:buClr>
                <a:srgbClr val="FF6600"/>
              </a:buClr>
              <a:buSzTx/>
            </a:pPr>
            <a:endParaRPr lang="en-US" sz="1800" dirty="0"/>
          </a:p>
          <a:p>
            <a:pPr lvl="2">
              <a:spcAft>
                <a:spcPts val="600"/>
              </a:spcAft>
              <a:buClr>
                <a:srgbClr val="FF6600"/>
              </a:buClr>
              <a:buSzTx/>
              <a:buFont typeface="Tahoma" charset="0"/>
              <a:buChar char="−"/>
            </a:pPr>
            <a:endParaRPr lang="en-US" sz="180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4758" y="3792902"/>
            <a:ext cx="5482100" cy="551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7"/>
          <a:stretch>
            <a:fillRect/>
          </a:stretch>
        </p:blipFill>
        <p:spPr>
          <a:xfrm>
            <a:off x="4265186" y="5943406"/>
            <a:ext cx="1868357" cy="628447"/>
          </a:xfrm>
          <a:prstGeom prst="rect">
            <a:avLst/>
          </a:prstGeom>
        </p:spPr>
      </p:pic>
    </p:spTree>
    <p:extLst>
      <p:ext uri="{BB962C8B-B14F-4D97-AF65-F5344CB8AC3E}">
        <p14:creationId xmlns:p14="http://schemas.microsoft.com/office/powerpoint/2010/main" val="380539935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 Placeholder 2"/>
          <p:cNvSpPr txBox="1">
            <a:spLocks/>
          </p:cNvSpPr>
          <p:nvPr/>
        </p:nvSpPr>
        <p:spPr bwMode="auto">
          <a:xfrm>
            <a:off x="0" y="2966615"/>
            <a:ext cx="9144000" cy="722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p:txBody>
      </p:sp>
      <p:sp>
        <p:nvSpPr>
          <p:cNvPr id="11" name="Text Placeholder 2"/>
          <p:cNvSpPr txBox="1">
            <a:spLocks/>
          </p:cNvSpPr>
          <p:nvPr/>
        </p:nvSpPr>
        <p:spPr bwMode="auto">
          <a:xfrm>
            <a:off x="0" y="3890778"/>
            <a:ext cx="9144000" cy="2610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1800" dirty="0"/>
              <a:t>two-dimensional DCT:</a:t>
            </a:r>
            <a:endParaRPr lang="en-US" sz="1200" dirty="0"/>
          </a:p>
          <a:p>
            <a:pPr lvl="2">
              <a:spcAft>
                <a:spcPts val="600"/>
              </a:spcAft>
              <a:buClr>
                <a:srgbClr val="FF6600"/>
              </a:buClr>
              <a:buSzTx/>
              <a:buFont typeface="Tahoma" charset="0"/>
              <a:buChar char="−"/>
            </a:pPr>
            <a:endParaRPr lang="en-US" sz="1800" i="1" dirty="0"/>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u,v</a:t>
            </a:r>
            <a:r>
              <a:rPr lang="en-US" sz="1800" dirty="0"/>
              <a:t> is the DCT at output coordinates</a:t>
            </a:r>
            <a:r>
              <a:rPr lang="en-US" sz="1800" i="1" dirty="0"/>
              <a:t> </a:t>
            </a:r>
            <a:r>
              <a:rPr lang="en-US" sz="1800" i="1" dirty="0">
                <a:latin typeface="Times New Roman"/>
                <a:cs typeface="Times New Roman"/>
              </a:rPr>
              <a:t>(</a:t>
            </a:r>
            <a:r>
              <a:rPr lang="en-US" sz="1800" i="1" dirty="0" err="1">
                <a:latin typeface="Times New Roman"/>
                <a:cs typeface="Times New Roman"/>
              </a:rPr>
              <a:t>u,v</a:t>
            </a:r>
            <a:r>
              <a:rPr lang="en-US" sz="1800" i="1" dirty="0">
                <a:latin typeface="Times New Roman"/>
                <a:cs typeface="Times New Roman"/>
              </a:rPr>
              <a:t>)</a:t>
            </a:r>
          </a:p>
          <a:p>
            <a:pPr lvl="2">
              <a:spcAft>
                <a:spcPts val="600"/>
              </a:spcAft>
              <a:buClr>
                <a:srgbClr val="FF6600"/>
              </a:buClr>
              <a:buSzTx/>
              <a:buFont typeface="Tahoma" charset="0"/>
              <a:buChar char="−"/>
            </a:pPr>
            <a:r>
              <a:rPr lang="en-US" sz="1800" i="1" dirty="0">
                <a:latin typeface="Times New Roman"/>
                <a:cs typeface="Times New Roman"/>
              </a:rPr>
              <a:t>u</a:t>
            </a:r>
            <a:r>
              <a:rPr lang="en-US" sz="1800" dirty="0"/>
              <a:t> and </a:t>
            </a:r>
            <a:r>
              <a:rPr lang="en-US" sz="1800" dirty="0">
                <a:latin typeface="Times New Roman"/>
                <a:cs typeface="Times New Roman"/>
              </a:rPr>
              <a:t>v</a:t>
            </a:r>
            <a:r>
              <a:rPr lang="en-US" sz="1800" dirty="0"/>
              <a:t> are from </a:t>
            </a:r>
            <a:r>
              <a:rPr lang="en-US" sz="1800" i="1" dirty="0">
                <a:latin typeface="Times New Roman"/>
                <a:cs typeface="Times New Roman"/>
              </a:rPr>
              <a:t>{0, ..., 7}</a:t>
            </a:r>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x,y</a:t>
            </a:r>
            <a:r>
              <a:rPr lang="en-US" sz="1800" dirty="0"/>
              <a:t> is the pixel value at input coordinates </a:t>
            </a:r>
            <a:r>
              <a:rPr lang="en-US" sz="1800" i="1" dirty="0">
                <a:latin typeface="Times New Roman"/>
                <a:cs typeface="Times New Roman"/>
              </a:rPr>
              <a:t>(</a:t>
            </a:r>
            <a:r>
              <a:rPr lang="en-US" sz="1800" i="1" dirty="0" err="1">
                <a:latin typeface="Times New Roman"/>
                <a:cs typeface="Times New Roman"/>
              </a:rPr>
              <a:t>x,y</a:t>
            </a:r>
            <a:r>
              <a:rPr lang="en-US" sz="1800" i="1" dirty="0">
                <a:latin typeface="Times New Roman"/>
                <a:cs typeface="Times New Roman"/>
              </a:rPr>
              <a:t>)</a:t>
            </a:r>
            <a:br>
              <a:rPr lang="en-US" sz="1800" dirty="0"/>
            </a:br>
            <a:endParaRPr lang="en-US" sz="900" dirty="0"/>
          </a:p>
          <a:p>
            <a:pPr lvl="2">
              <a:spcAft>
                <a:spcPts val="600"/>
              </a:spcAft>
              <a:buClr>
                <a:srgbClr val="FF6600"/>
              </a:buClr>
              <a:buSzTx/>
              <a:buFont typeface="Tahoma" charset="0"/>
              <a:buChar char="−"/>
            </a:pPr>
            <a:r>
              <a:rPr lang="en-US" sz="1800" dirty="0">
                <a:latin typeface="Symbol" charset="2"/>
                <a:cs typeface="Symbol" charset="2"/>
              </a:rPr>
              <a:t>α</a:t>
            </a:r>
            <a:r>
              <a:rPr lang="en-US" sz="1800" dirty="0"/>
              <a:t> is a normalizing function: </a:t>
            </a:r>
          </a:p>
          <a:p>
            <a:pPr lvl="2">
              <a:spcAft>
                <a:spcPts val="600"/>
              </a:spcAft>
              <a:buClr>
                <a:srgbClr val="FF6600"/>
              </a:buClr>
              <a:buSzTx/>
            </a:pPr>
            <a:endParaRPr lang="en-US" sz="1800" dirty="0"/>
          </a:p>
          <a:p>
            <a:pPr lvl="2">
              <a:spcAft>
                <a:spcPts val="600"/>
              </a:spcAft>
              <a:buClr>
                <a:srgbClr val="FF6600"/>
              </a:buClr>
              <a:buSzTx/>
              <a:buFont typeface="Tahoma" charset="0"/>
              <a:buChar char="−"/>
            </a:pPr>
            <a:endParaRPr lang="en-US" sz="180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4758" y="3792902"/>
            <a:ext cx="5482100" cy="551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7"/>
          <a:stretch>
            <a:fillRect/>
          </a:stretch>
        </p:blipFill>
        <p:spPr>
          <a:xfrm>
            <a:off x="4265186" y="5943406"/>
            <a:ext cx="1868357" cy="628447"/>
          </a:xfrm>
          <a:prstGeom prst="rect">
            <a:avLst/>
          </a:prstGeom>
        </p:spPr>
      </p:pic>
      <p:grpSp>
        <p:nvGrpSpPr>
          <p:cNvPr id="9" name="Group 8">
            <a:extLst>
              <a:ext uri="{FF2B5EF4-FFF2-40B4-BE49-F238E27FC236}">
                <a16:creationId xmlns:a16="http://schemas.microsoft.com/office/drawing/2014/main" id="{A5326549-A202-4B40-B39C-78324D06B650}"/>
              </a:ext>
            </a:extLst>
          </p:cNvPr>
          <p:cNvGrpSpPr/>
          <p:nvPr/>
        </p:nvGrpSpPr>
        <p:grpSpPr>
          <a:xfrm>
            <a:off x="178420" y="869795"/>
            <a:ext cx="8742556" cy="2124000"/>
            <a:chOff x="178420" y="869795"/>
            <a:chExt cx="8742556" cy="2124000"/>
          </a:xfrm>
        </p:grpSpPr>
        <p:sp>
          <p:nvSpPr>
            <p:cNvPr id="8" name="Rectangle 7">
              <a:extLst>
                <a:ext uri="{FF2B5EF4-FFF2-40B4-BE49-F238E27FC236}">
                  <a16:creationId xmlns:a16="http://schemas.microsoft.com/office/drawing/2014/main" id="{9A9143B9-A42F-2245-920E-386D55B633C3}"/>
                </a:ext>
              </a:extLst>
            </p:cNvPr>
            <p:cNvSpPr/>
            <p:nvPr/>
          </p:nvSpPr>
          <p:spPr bwMode="auto">
            <a:xfrm>
              <a:off x="178420" y="869795"/>
              <a:ext cx="8742556" cy="212400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grpSp>
          <p:nvGrpSpPr>
            <p:cNvPr id="7" name="Group 6">
              <a:extLst>
                <a:ext uri="{FF2B5EF4-FFF2-40B4-BE49-F238E27FC236}">
                  <a16:creationId xmlns:a16="http://schemas.microsoft.com/office/drawing/2014/main" id="{8DA1FD72-4708-3A40-8D64-3CF40B68AA6A}"/>
                </a:ext>
              </a:extLst>
            </p:cNvPr>
            <p:cNvGrpSpPr/>
            <p:nvPr/>
          </p:nvGrpSpPr>
          <p:grpSpPr>
            <a:xfrm>
              <a:off x="1081668" y="1694981"/>
              <a:ext cx="2118730" cy="959005"/>
              <a:chOff x="579865" y="2899316"/>
              <a:chExt cx="2118730" cy="959005"/>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DB727F0-D625-5F45-8819-B6A193FCCE5F}"/>
                      </a:ext>
                    </a:extLst>
                  </p:cNvPr>
                  <p:cNvSpPr txBox="1"/>
                  <p:nvPr/>
                </p:nvSpPr>
                <p:spPr>
                  <a:xfrm>
                    <a:off x="579865" y="3222703"/>
                    <a:ext cx="769435" cy="324769"/>
                  </a:xfrm>
                  <a:prstGeom prst="rect">
                    <a:avLst/>
                  </a:prstGeom>
                  <a:solidFill>
                    <a:schemeClr val="bg1"/>
                  </a:solidFill>
                  <a:ln>
                    <a:noFill/>
                  </a:ln>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𝑔</m:t>
                              </m:r>
                            </m:e>
                            <m:sub>
                              <m:r>
                                <a:rPr lang="nb-NO" b="0" i="1" smtClean="0">
                                  <a:latin typeface="Cambria Math" panose="02040503050406030204" pitchFamily="18" charset="0"/>
                                </a:rPr>
                                <m:t>𝑥</m:t>
                              </m:r>
                              <m:r>
                                <a:rPr lang="nb-NO" b="0" i="1" smtClean="0">
                                  <a:latin typeface="Cambria Math" panose="02040503050406030204" pitchFamily="18" charset="0"/>
                                </a:rPr>
                                <m:t>,</m:t>
                              </m:r>
                              <m:r>
                                <a:rPr lang="nb-NO" b="0" i="1" smtClean="0">
                                  <a:latin typeface="Cambria Math" panose="02040503050406030204" pitchFamily="18" charset="0"/>
                                </a:rPr>
                                <m:t>𝑦</m:t>
                              </m:r>
                            </m:sub>
                          </m:sSub>
                          <m:r>
                            <a:rPr lang="nb-NO" b="0" i="1" smtClean="0">
                              <a:latin typeface="Cambria Math" panose="02040503050406030204" pitchFamily="18" charset="0"/>
                            </a:rPr>
                            <m:t>=</m:t>
                          </m:r>
                        </m:oMath>
                      </m:oMathPara>
                    </a14:m>
                    <a:endParaRPr lang="nb-NO" dirty="0"/>
                  </a:p>
                </p:txBody>
              </p:sp>
            </mc:Choice>
            <mc:Fallback xmlns="">
              <p:sp>
                <p:nvSpPr>
                  <p:cNvPr id="6" name="TextBox 5">
                    <a:extLst>
                      <a:ext uri="{FF2B5EF4-FFF2-40B4-BE49-F238E27FC236}">
                        <a16:creationId xmlns:a16="http://schemas.microsoft.com/office/drawing/2014/main" id="{FDB727F0-D625-5F45-8819-B6A193FCCE5F}"/>
                      </a:ext>
                    </a:extLst>
                  </p:cNvPr>
                  <p:cNvSpPr txBox="1">
                    <a:spLocks noRot="1" noChangeAspect="1" noMove="1" noResize="1" noEditPoints="1" noAdjustHandles="1" noChangeArrowheads="1" noChangeShapeType="1" noTextEdit="1"/>
                  </p:cNvSpPr>
                  <p:nvPr/>
                </p:nvSpPr>
                <p:spPr>
                  <a:xfrm>
                    <a:off x="579865" y="3222703"/>
                    <a:ext cx="769435" cy="324769"/>
                  </a:xfrm>
                  <a:prstGeom prst="rect">
                    <a:avLst/>
                  </a:prstGeom>
                  <a:blipFill>
                    <a:blip r:embed="rId8"/>
                    <a:stretch>
                      <a:fillRect/>
                    </a:stretch>
                  </a:blipFill>
                  <a:ln>
                    <a:noFill/>
                  </a:ln>
                </p:spPr>
                <p:txBody>
                  <a:bodyPr/>
                  <a:lstStyle/>
                  <a:p>
                    <a:r>
                      <a:rPr lang="nb-NO">
                        <a:noFill/>
                      </a:rPr>
                      <a:t> </a:t>
                    </a:r>
                  </a:p>
                </p:txBody>
              </p:sp>
            </mc:Fallback>
          </mc:AlternateContent>
          <p:pic>
            <p:nvPicPr>
              <p:cNvPr id="5" name="Picture 4">
                <a:extLst>
                  <a:ext uri="{FF2B5EF4-FFF2-40B4-BE49-F238E27FC236}">
                    <a16:creationId xmlns:a16="http://schemas.microsoft.com/office/drawing/2014/main" id="{AFBB33CD-FAF0-5B49-8803-9CA30840179A}"/>
                  </a:ext>
                </a:extLst>
              </p:cNvPr>
              <p:cNvPicPr>
                <a:picLocks noChangeAspect="1"/>
              </p:cNvPicPr>
              <p:nvPr/>
            </p:nvPicPr>
            <p:blipFill rotWithShape="1">
              <a:blip r:embed="rId9">
                <a:extLst>
                  <a:ext uri="{28A0092B-C50C-407E-A947-70E740481C1C}">
                    <a14:useLocalDpi xmlns:a14="http://schemas.microsoft.com/office/drawing/2010/main" val="0"/>
                  </a:ext>
                </a:extLst>
              </a:blip>
              <a:srcRect l="7428" t="5681" r="52661" b="76383"/>
              <a:stretch/>
            </p:blipFill>
            <p:spPr>
              <a:xfrm>
                <a:off x="1193181" y="2899316"/>
                <a:ext cx="1505414" cy="959005"/>
              </a:xfrm>
              <a:prstGeom prst="rect">
                <a:avLst/>
              </a:prstGeom>
              <a:solidFill>
                <a:schemeClr val="bg1"/>
              </a:solidFill>
              <a:ln>
                <a:solidFill>
                  <a:schemeClr val="tx1"/>
                </a:solidFill>
              </a:ln>
            </p:spPr>
          </p:pic>
        </p:grpSp>
      </p:grpSp>
      <p:pic>
        <p:nvPicPr>
          <p:cNvPr id="3" name="Picture 2">
            <a:extLst>
              <a:ext uri="{FF2B5EF4-FFF2-40B4-BE49-F238E27FC236}">
                <a16:creationId xmlns:a16="http://schemas.microsoft.com/office/drawing/2014/main" id="{83269E71-E218-704A-8A72-DA9320AA61DE}"/>
              </a:ext>
            </a:extLst>
          </p:cNvPr>
          <p:cNvPicPr>
            <a:picLocks noChangeAspect="1"/>
          </p:cNvPicPr>
          <p:nvPr/>
        </p:nvPicPr>
        <p:blipFill rotWithShape="1">
          <a:blip r:embed="rId10">
            <a:alphaModFix/>
            <a:extLst>
              <a:ext uri="{28A0092B-C50C-407E-A947-70E740481C1C}">
                <a14:useLocalDpi xmlns:a14="http://schemas.microsoft.com/office/drawing/2010/main" val="0"/>
              </a:ext>
            </a:extLst>
          </a:blip>
          <a:srcRect l="8019" t="5888" r="29601" b="39259"/>
          <a:stretch/>
        </p:blipFill>
        <p:spPr>
          <a:xfrm>
            <a:off x="4103653" y="646768"/>
            <a:ext cx="5054726" cy="6300440"/>
          </a:xfrm>
          <a:prstGeom prst="rect">
            <a:avLst/>
          </a:prstGeom>
          <a:solidFill>
            <a:schemeClr val="bg1"/>
          </a:solidFill>
          <a:ln>
            <a:solidFill>
              <a:schemeClr val="tx1"/>
            </a:solidFill>
          </a:ln>
        </p:spPr>
      </p:pic>
      <p:pic>
        <p:nvPicPr>
          <p:cNvPr id="18" name="Picture 8">
            <a:extLst>
              <a:ext uri="{FF2B5EF4-FFF2-40B4-BE49-F238E27FC236}">
                <a16:creationId xmlns:a16="http://schemas.microsoft.com/office/drawing/2014/main" id="{74698429-9E8F-B343-BEA6-0256D185AA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4329" y="3992059"/>
            <a:ext cx="2854714" cy="285471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4788215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nodeType="clickEffect">
                                  <p:stCondLst>
                                    <p:cond delay="0"/>
                                  </p:stCondLst>
                                  <p:childTnLst>
                                    <p:animMotion origin="layout" path="M 0.00121 -0.00162 L 0.6 0.02592 " pathEditMode="relative" ptsTypes="AA">
                                      <p:cBhvr>
                                        <p:cTn id="20" dur="1000" fill="hold"/>
                                        <p:tgtEl>
                                          <p:spTgt spid="18"/>
                                        </p:tgtEl>
                                        <p:attrNameLst>
                                          <p:attrName>ppt_x</p:attrName>
                                          <p:attrName>ppt_y</p:attrName>
                                        </p:attrNameLst>
                                      </p:cBhvr>
                                    </p:animMotion>
                                  </p:childTnLst>
                                </p:cTn>
                              </p:par>
                              <p:par>
                                <p:cTn id="21" presetID="6" presetClass="emph" presetSubtype="0" fill="hold" nodeType="withEffect">
                                  <p:stCondLst>
                                    <p:cond delay="0"/>
                                  </p:stCondLst>
                                  <p:childTnLst>
                                    <p:animScale>
                                      <p:cBhvr>
                                        <p:cTn id="22" dur="1000" fill="hold"/>
                                        <p:tgtEl>
                                          <p:spTgt spid="18"/>
                                        </p:tgtEl>
                                      </p:cBhvr>
                                      <p:by x="56000" y="56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288"/>
          <a:stretch/>
        </p:blipFill>
        <p:spPr bwMode="auto">
          <a:xfrm>
            <a:off x="2286000" y="1600200"/>
            <a:ext cx="2118732"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402176"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dirty="0"/>
              <a:t>- 128 = </a:t>
            </a:r>
          </a:p>
        </p:txBody>
      </p:sp>
      <p:pic>
        <p:nvPicPr>
          <p:cNvPr id="2355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 r="571"/>
          <a:stretch/>
        </p:blipFill>
        <p:spPr bwMode="auto">
          <a:xfrm>
            <a:off x="5486400" y="1371600"/>
            <a:ext cx="331470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8" name="Text Box 6"/>
          <p:cNvSpPr txBox="1">
            <a:spLocks noChangeArrowheads="1"/>
          </p:cNvSpPr>
          <p:nvPr/>
        </p:nvSpPr>
        <p:spPr bwMode="auto">
          <a:xfrm>
            <a:off x="457200" y="3873500"/>
            <a:ext cx="1557338"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Apply DCT = </a:t>
            </a:r>
          </a:p>
        </p:txBody>
      </p:sp>
      <p:pic>
        <p:nvPicPr>
          <p:cNvPr id="23559"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r="542"/>
          <a:stretch/>
        </p:blipFill>
        <p:spPr bwMode="auto">
          <a:xfrm>
            <a:off x="2057400" y="3271838"/>
            <a:ext cx="46609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60"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800598"/>
            <a:ext cx="1602000" cy="16020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Box 9"/>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Note the rather large value of the top-left corner (DC coefficient).  The remaining 63 are AC coefficients. The advantage of the DCT is its tendency to aggregate most of the signal (the block average) in one corner of the result, as may be seen to the right.</a:t>
            </a:r>
            <a:br>
              <a:rPr lang="en-US" dirty="0"/>
            </a:br>
            <a:endParaRPr lang="en-US" dirty="0"/>
          </a:p>
          <a:p>
            <a:pPr eaLnBrk="1" hangingPunct="1"/>
            <a:r>
              <a:rPr lang="en-US" dirty="0"/>
              <a:t>Compression possible: the following </a:t>
            </a:r>
            <a:r>
              <a:rPr lang="en-US" b="1" dirty="0"/>
              <a:t>quantization </a:t>
            </a:r>
            <a:r>
              <a:rPr lang="en-US" dirty="0"/>
              <a:t>step accentuates this effect while simultaneously reducing the overall size of the DCT coefficients</a:t>
            </a:r>
          </a:p>
        </p:txBody>
      </p:sp>
    </p:spTree>
    <p:extLst>
      <p:ext uri="{BB962C8B-B14F-4D97-AF65-F5344CB8AC3E}">
        <p14:creationId xmlns:p14="http://schemas.microsoft.com/office/powerpoint/2010/main" val="230974416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8"/>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8" name="Text Box 6"/>
          <p:cNvSpPr txBox="1">
            <a:spLocks noChangeArrowheads="1"/>
          </p:cNvSpPr>
          <p:nvPr/>
        </p:nvSpPr>
        <p:spPr bwMode="auto">
          <a:xfrm>
            <a:off x="457200" y="3873500"/>
            <a:ext cx="1557338"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Apply DCT = </a:t>
            </a:r>
          </a:p>
        </p:txBody>
      </p:sp>
      <p:pic>
        <p:nvPicPr>
          <p:cNvPr id="235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3271838"/>
            <a:ext cx="46863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572000"/>
            <a:ext cx="1600200" cy="16287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Box 9"/>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Note the rather large value of the top-left corner (DC coefficient).  The remaining 63 are AC coefficients. The advantage of the DCT is its tendency to aggregate most of the signal in one corner of  the result, as may be seen to the right.</a:t>
            </a:r>
            <a:br>
              <a:rPr lang="en-US" dirty="0"/>
            </a:br>
            <a:endParaRPr lang="en-US" dirty="0"/>
          </a:p>
          <a:p>
            <a:pPr eaLnBrk="1" hangingPunct="1"/>
            <a:r>
              <a:rPr lang="en-US" dirty="0"/>
              <a:t>Compression possible: the following </a:t>
            </a:r>
            <a:r>
              <a:rPr lang="en-US" b="1" dirty="0"/>
              <a:t>quantization </a:t>
            </a:r>
            <a:r>
              <a:rPr lang="en-US" dirty="0"/>
              <a:t>step accentuates this effect while simultaneously reducing the overall size of the DCT coefficients</a:t>
            </a:r>
          </a:p>
        </p:txBody>
      </p:sp>
      <p:sp>
        <p:nvSpPr>
          <p:cNvPr id="11" name="Rectangle 10"/>
          <p:cNvSpPr/>
          <p:nvPr/>
        </p:nvSpPr>
        <p:spPr bwMode="auto">
          <a:xfrm>
            <a:off x="1639410" y="2096585"/>
            <a:ext cx="5170579" cy="925511"/>
          </a:xfrm>
          <a:prstGeom prst="rect">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5400" b="0" i="0" u="none" strike="noStrike" cap="none" normalizeH="0" baseline="0" dirty="0">
                <a:ln>
                  <a:noFill/>
                </a:ln>
                <a:solidFill>
                  <a:schemeClr val="tx1"/>
                </a:solidFill>
                <a:effectLst/>
                <a:latin typeface="Tahoma" pitchFamily="-96" charset="0"/>
              </a:rPr>
              <a:t>explain DC &amp; AC</a:t>
            </a:r>
          </a:p>
        </p:txBody>
      </p:sp>
    </p:spTree>
    <p:extLst>
      <p:ext uri="{BB962C8B-B14F-4D97-AF65-F5344CB8AC3E}">
        <p14:creationId xmlns:p14="http://schemas.microsoft.com/office/powerpoint/2010/main" val="189931960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8"/>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9"/>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235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Quantization</a:t>
            </a:r>
          </a:p>
        </p:txBody>
      </p:sp>
      <p:pic>
        <p:nvPicPr>
          <p:cNvPr id="7"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51430" y="2546637"/>
            <a:ext cx="6860212" cy="1996825"/>
          </a:xfrm>
          <a:prstGeom prst="rect">
            <a:avLst/>
          </a:prstGeom>
        </p:spPr>
      </p:pic>
      <p:sp>
        <p:nvSpPr>
          <p:cNvPr id="6" name="Text Box 2">
            <a:extLst>
              <a:ext uri="{FF2B5EF4-FFF2-40B4-BE49-F238E27FC236}">
                <a16:creationId xmlns:a16="http://schemas.microsoft.com/office/drawing/2014/main" id="{17397F19-6120-0C4B-8207-FBFFCE693DF5}"/>
              </a:ext>
            </a:extLst>
          </p:cNvPr>
          <p:cNvSpPr txBox="1">
            <a:spLocks noChangeArrowheads="1"/>
          </p:cNvSpPr>
          <p:nvPr/>
        </p:nvSpPr>
        <p:spPr bwMode="auto">
          <a:xfrm>
            <a:off x="107950" y="878625"/>
            <a:ext cx="9144000" cy="383834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rIns="54000"/>
          <a:lstStyle>
            <a:lvl1pPr marL="342900" indent="-34131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1pPr>
            <a:lvl2pPr indent="-28416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9pPr>
          </a:lstStyle>
          <a:p>
            <a:pPr marL="1587" indent="0" hangingPunct="0">
              <a:spcBef>
                <a:spcPts val="400"/>
              </a:spcBef>
              <a:buClr>
                <a:srgbClr val="FF6600"/>
              </a:buClr>
              <a:buSzPct val="120000"/>
            </a:pPr>
            <a:r>
              <a:rPr lang="en-US" sz="1800" dirty="0">
                <a:solidFill>
                  <a:srgbClr val="000000"/>
                </a:solidFill>
                <a:latin typeface="Tahoma" charset="0"/>
                <a:cs typeface="ＭＳ Ｐゴシック" charset="0"/>
              </a:rPr>
              <a:t>The human eye</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is good at seeing small differences in brightness over a large area </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not so good at distinguishing the exact strength of a high frequency brightness variation</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can reduce the amount of information in the high frequency components</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Tahoma" charset="0"/>
                <a:cs typeface="ＭＳ Ｐゴシック" charset="0"/>
              </a:rPr>
              <a:t>Simply dividing each component in the frequency domain by a known</a:t>
            </a:r>
            <a:br>
              <a:rPr lang="en-US" sz="1800" dirty="0">
                <a:solidFill>
                  <a:srgbClr val="000000"/>
                </a:solidFill>
                <a:latin typeface="Tahoma" charset="0"/>
                <a:cs typeface="ＭＳ Ｐゴシック" charset="0"/>
              </a:rPr>
            </a:br>
            <a:r>
              <a:rPr lang="en-US" sz="1800" dirty="0">
                <a:solidFill>
                  <a:srgbClr val="000000"/>
                </a:solidFill>
                <a:latin typeface="Tahoma" charset="0"/>
                <a:cs typeface="ＭＳ Ｐゴシック" charset="0"/>
              </a:rPr>
              <a:t>constant for that component, and then rounding to the nearest integer:</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Tahoma" charset="0"/>
                <a:cs typeface="ＭＳ Ｐゴシック" charset="0"/>
              </a:rPr>
              <a:t>where </a:t>
            </a:r>
            <a:r>
              <a:rPr lang="en-US" sz="1800" i="1" dirty="0" err="1">
                <a:solidFill>
                  <a:srgbClr val="000000"/>
                </a:solidFill>
                <a:latin typeface="Times New Roman"/>
                <a:cs typeface="Times New Roman"/>
              </a:rPr>
              <a:t>Q</a:t>
            </a:r>
            <a:r>
              <a:rPr lang="en-US" sz="1800" i="1" baseline="-25000" dirty="0" err="1">
                <a:solidFill>
                  <a:srgbClr val="000000"/>
                </a:solidFill>
                <a:latin typeface="Times New Roman"/>
                <a:cs typeface="Times New Roman"/>
              </a:rPr>
              <a:t>j,k</a:t>
            </a:r>
            <a:r>
              <a:rPr lang="en-US" sz="1800" dirty="0">
                <a:solidFill>
                  <a:srgbClr val="000000"/>
                </a:solidFill>
                <a:latin typeface="Tahoma" charset="0"/>
                <a:cs typeface="ＭＳ Ｐゴシック" charset="0"/>
              </a:rPr>
              <a:t> is a quantization matrix</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p:txBody>
      </p:sp>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205" y="5450843"/>
            <a:ext cx="7082686" cy="57606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0796320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Quantization Example</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3038"/>
            <a:ext cx="46863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419475"/>
            <a:ext cx="4772025" cy="4667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600200"/>
            <a:ext cx="2743200" cy="13716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4343400"/>
            <a:ext cx="3714750" cy="1828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4343400"/>
            <a:ext cx="1828800" cy="1828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 name="Rectangle 1"/>
          <p:cNvSpPr/>
          <p:nvPr/>
        </p:nvSpPr>
        <p:spPr bwMode="auto">
          <a:xfrm>
            <a:off x="5991225" y="1501334"/>
            <a:ext cx="317500" cy="1537142"/>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Rectangle 8"/>
          <p:cNvSpPr/>
          <p:nvPr/>
        </p:nvSpPr>
        <p:spPr bwMode="auto">
          <a:xfrm>
            <a:off x="5991225" y="1501334"/>
            <a:ext cx="2393950" cy="260350"/>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59152528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56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5605"/>
                                        </p:tgtEl>
                                        <p:attrNameLst>
                                          <p:attrName>style.visibility</p:attrName>
                                        </p:attrNameLst>
                                      </p:cBhvr>
                                      <p:to>
                                        <p:strVal val="visible"/>
                                      </p:to>
                                    </p:set>
                                  </p:childTnLst>
                                </p:cTn>
                              </p:par>
                              <p:par>
                                <p:cTn id="11" presetID="1" presetClass="entr" fill="hold" nodeType="withEffect">
                                  <p:stCondLst>
                                    <p:cond delay="0"/>
                                  </p:stCondLst>
                                  <p:childTnLst>
                                    <p:set>
                                      <p:cBhvr additive="repl">
                                        <p:cTn id="12" dur="1" fill="hold">
                                          <p:stCondLst>
                                            <p:cond delay="0"/>
                                          </p:stCondLst>
                                        </p:cTn>
                                        <p:tgtEl>
                                          <p:spTgt spid="256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a:ea typeface="ＭＳ Ｐゴシック" charset="-128"/>
              </a:rPr>
              <a:t>Lossless compression </a:t>
            </a:r>
          </a:p>
        </p:txBody>
      </p:sp>
      <p:sp>
        <p:nvSpPr>
          <p:cNvPr id="44035" name="Text Placeholder 2"/>
          <p:cNvSpPr>
            <a:spLocks noGrp="1"/>
          </p:cNvSpPr>
          <p:nvPr>
            <p:ph type="body" sz="half" idx="1"/>
          </p:nvPr>
        </p:nvSpPr>
        <p:spPr>
          <a:xfrm>
            <a:off x="201576" y="657224"/>
            <a:ext cx="8942424" cy="5803886"/>
          </a:xfrm>
        </p:spPr>
        <p:txBody>
          <a:bodyPr/>
          <a:lstStyle/>
          <a:p>
            <a:pPr marL="0" indent="0">
              <a:buNone/>
            </a:pPr>
            <a:r>
              <a:rPr lang="en-US" sz="2400" dirty="0">
                <a:ea typeface="ＭＳ Ｐゴシック" charset="-128"/>
              </a:rPr>
              <a:t>The resulting data for all 8×8 blocks is further compressed with a loss-less algorithm</a:t>
            </a:r>
          </a:p>
          <a:p>
            <a:pPr marL="0" indent="0">
              <a:buNone/>
            </a:pPr>
            <a:endParaRPr lang="en-US" sz="2400" dirty="0">
              <a:ea typeface="ＭＳ Ｐゴシック" charset="-128"/>
            </a:endParaRPr>
          </a:p>
          <a:p>
            <a:pPr marL="0" indent="0">
              <a:buNone/>
            </a:pPr>
            <a:r>
              <a:rPr lang="en-US" sz="2400" dirty="0">
                <a:ea typeface="ＭＳ Ｐゴシック" charset="-128"/>
              </a:rPr>
              <a:t>1. organize numbers in </a:t>
            </a:r>
            <a:r>
              <a:rPr lang="en-US" sz="2400" b="1" dirty="0">
                <a:ea typeface="ＭＳ Ｐゴシック" charset="-128"/>
              </a:rPr>
              <a:t>zigzag pattern</a:t>
            </a: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285750" lvl="1">
              <a:buSzPct val="120000"/>
              <a:buFont typeface="Tahoma"/>
              <a:buChar char="➔"/>
            </a:pPr>
            <a:r>
              <a:rPr lang="en-US" sz="1800" dirty="0"/>
              <a:t>-26,  -3,  0,  -3,  -2,  -6,  2,  -4,  1,  -4,  1,  1,  5,  1,  2,  -1,  1,  -1,  2,  0,  0,  0,  0,  0, -1,  -1,  0 ,  0,  0,  0,  0,  0,  0,  0,  0, …., 0,  0  	</a:t>
            </a:r>
            <a:endParaRPr lang="en-US" sz="2800" dirty="0"/>
          </a:p>
          <a:p>
            <a:pPr marL="0" indent="0">
              <a:buNone/>
            </a:pPr>
            <a:endParaRPr lang="en-US" sz="2400" dirty="0">
              <a:ea typeface="ＭＳ Ｐゴシック" charset="-128"/>
            </a:endParaRPr>
          </a:p>
          <a:p>
            <a:pPr marL="0" indent="0">
              <a:buNone/>
            </a:pPr>
            <a:r>
              <a:rPr lang="en-US" sz="2400" dirty="0">
                <a:ea typeface="ＭＳ Ｐゴシック" charset="-128"/>
              </a:rPr>
              <a:t>2. run-length coding</a:t>
            </a:r>
          </a:p>
        </p:txBody>
      </p:sp>
      <p:pic>
        <p:nvPicPr>
          <p:cNvPr id="44036"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5593" y="2726052"/>
            <a:ext cx="3421684" cy="2112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9187" y="2627951"/>
            <a:ext cx="2020887" cy="202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Freeform 27"/>
          <p:cNvSpPr>
            <a:spLocks noChangeAspect="1" noChangeArrowheads="1"/>
          </p:cNvSpPr>
          <p:nvPr/>
        </p:nvSpPr>
        <p:spPr bwMode="auto">
          <a:xfrm>
            <a:off x="1478943" y="2762720"/>
            <a:ext cx="3074392" cy="2052442"/>
          </a:xfrm>
          <a:custGeom>
            <a:avLst/>
            <a:gdLst>
              <a:gd name="T0" fmla="*/ 6350 w 1714500"/>
              <a:gd name="T1" fmla="*/ 12688 h 1145141"/>
              <a:gd name="T2" fmla="*/ 171450 w 1714500"/>
              <a:gd name="T3" fmla="*/ 19032 h 1145141"/>
              <a:gd name="T4" fmla="*/ 203200 w 1714500"/>
              <a:gd name="T5" fmla="*/ 25376 h 1145141"/>
              <a:gd name="T6" fmla="*/ 304800 w 1714500"/>
              <a:gd name="T7" fmla="*/ 19032 h 1145141"/>
              <a:gd name="T8" fmla="*/ 355600 w 1714500"/>
              <a:gd name="T9" fmla="*/ 19032 h 1145141"/>
              <a:gd name="T10" fmla="*/ 0 w 1714500"/>
              <a:gd name="T11" fmla="*/ 158596 h 1145141"/>
              <a:gd name="T12" fmla="*/ 31750 w 1714500"/>
              <a:gd name="T13" fmla="*/ 329882 h 1145141"/>
              <a:gd name="T14" fmla="*/ 603250 w 1714500"/>
              <a:gd name="T15" fmla="*/ 31720 h 1145141"/>
              <a:gd name="T16" fmla="*/ 825500 w 1714500"/>
              <a:gd name="T17" fmla="*/ 31720 h 1145141"/>
              <a:gd name="T18" fmla="*/ 12700 w 1714500"/>
              <a:gd name="T19" fmla="*/ 475790 h 1145141"/>
              <a:gd name="T20" fmla="*/ 12700 w 1714500"/>
              <a:gd name="T21" fmla="*/ 609012 h 1145141"/>
              <a:gd name="T22" fmla="*/ 1092200 w 1714500"/>
              <a:gd name="T23" fmla="*/ 0 h 1145141"/>
              <a:gd name="T24" fmla="*/ 1371600 w 1714500"/>
              <a:gd name="T25" fmla="*/ 6344 h 1145141"/>
              <a:gd name="T26" fmla="*/ 0 w 1714500"/>
              <a:gd name="T27" fmla="*/ 754920 h 1145141"/>
              <a:gd name="T28" fmla="*/ 0 w 1714500"/>
              <a:gd name="T29" fmla="*/ 894486 h 1145141"/>
              <a:gd name="T30" fmla="*/ 1562100 w 1714500"/>
              <a:gd name="T31" fmla="*/ 12688 h 1145141"/>
              <a:gd name="T32" fmla="*/ 1701800 w 1714500"/>
              <a:gd name="T33" fmla="*/ 19032 h 1145141"/>
              <a:gd name="T34" fmla="*/ 6350 w 1714500"/>
              <a:gd name="T35" fmla="*/ 1040394 h 1145141"/>
              <a:gd name="T36" fmla="*/ 323850 w 1714500"/>
              <a:gd name="T37" fmla="*/ 1053082 h 1145141"/>
              <a:gd name="T38" fmla="*/ 1714500 w 1714500"/>
              <a:gd name="T39" fmla="*/ 164940 h 1145141"/>
              <a:gd name="T40" fmla="*/ 1708150 w 1714500"/>
              <a:gd name="T41" fmla="*/ 304506 h 1145141"/>
              <a:gd name="T42" fmla="*/ 539750 w 1714500"/>
              <a:gd name="T43" fmla="*/ 1065770 h 1145141"/>
              <a:gd name="T44" fmla="*/ 800100 w 1714500"/>
              <a:gd name="T45" fmla="*/ 1059426 h 1145141"/>
              <a:gd name="T46" fmla="*/ 1708150 w 1714500"/>
              <a:gd name="T47" fmla="*/ 463102 h 1145141"/>
              <a:gd name="T48" fmla="*/ 1701800 w 1714500"/>
              <a:gd name="T49" fmla="*/ 609012 h 1145141"/>
              <a:gd name="T50" fmla="*/ 1708150 w 1714500"/>
              <a:gd name="T51" fmla="*/ 583636 h 1145141"/>
              <a:gd name="T52" fmla="*/ 1066800 w 1714500"/>
              <a:gd name="T53" fmla="*/ 1059426 h 1145141"/>
              <a:gd name="T54" fmla="*/ 1339850 w 1714500"/>
              <a:gd name="T55" fmla="*/ 1046738 h 1145141"/>
              <a:gd name="T56" fmla="*/ 1695450 w 1714500"/>
              <a:gd name="T57" fmla="*/ 748576 h 1145141"/>
              <a:gd name="T58" fmla="*/ 1689100 w 1714500"/>
              <a:gd name="T59" fmla="*/ 913517 h 1145141"/>
              <a:gd name="T60" fmla="*/ 1530350 w 1714500"/>
              <a:gd name="T61" fmla="*/ 1040394 h 1145141"/>
              <a:gd name="T62" fmla="*/ 1714500 w 1714500"/>
              <a:gd name="T63" fmla="*/ 1046738 h 11451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4500"/>
              <a:gd name="T97" fmla="*/ 0 h 1145141"/>
              <a:gd name="T98" fmla="*/ 1714500 w 1714500"/>
              <a:gd name="T99" fmla="*/ 1145141 h 11451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4500" h="1145141">
                <a:moveTo>
                  <a:pt x="6350" y="12700"/>
                </a:moveTo>
                <a:cubicBezTo>
                  <a:pt x="61383" y="14817"/>
                  <a:pt x="116490" y="15504"/>
                  <a:pt x="171450" y="19050"/>
                </a:cubicBezTo>
                <a:cubicBezTo>
                  <a:pt x="182221" y="19745"/>
                  <a:pt x="192407" y="25400"/>
                  <a:pt x="203200" y="25400"/>
                </a:cubicBezTo>
                <a:cubicBezTo>
                  <a:pt x="237133" y="25400"/>
                  <a:pt x="270897" y="20463"/>
                  <a:pt x="304800" y="19050"/>
                </a:cubicBezTo>
                <a:cubicBezTo>
                  <a:pt x="321719" y="18345"/>
                  <a:pt x="338667" y="19050"/>
                  <a:pt x="355600" y="19050"/>
                </a:cubicBezTo>
                <a:lnTo>
                  <a:pt x="0" y="158750"/>
                </a:lnTo>
                <a:lnTo>
                  <a:pt x="31750" y="330200"/>
                </a:lnTo>
                <a:lnTo>
                  <a:pt x="603250" y="31750"/>
                </a:lnTo>
                <a:lnTo>
                  <a:pt x="825500" y="31750"/>
                </a:lnTo>
                <a:lnTo>
                  <a:pt x="12700" y="476250"/>
                </a:lnTo>
                <a:lnTo>
                  <a:pt x="12700" y="609600"/>
                </a:lnTo>
                <a:lnTo>
                  <a:pt x="1092200" y="0"/>
                </a:lnTo>
                <a:lnTo>
                  <a:pt x="1371600" y="6350"/>
                </a:lnTo>
                <a:lnTo>
                  <a:pt x="0" y="755650"/>
                </a:lnTo>
                <a:lnTo>
                  <a:pt x="0" y="895350"/>
                </a:lnTo>
                <a:lnTo>
                  <a:pt x="1562100" y="12700"/>
                </a:lnTo>
                <a:lnTo>
                  <a:pt x="1701800" y="19050"/>
                </a:lnTo>
                <a:lnTo>
                  <a:pt x="6350" y="1041400"/>
                </a:lnTo>
                <a:lnTo>
                  <a:pt x="323850" y="1054100"/>
                </a:lnTo>
                <a:lnTo>
                  <a:pt x="1714500" y="165100"/>
                </a:lnTo>
                <a:lnTo>
                  <a:pt x="1708150" y="304800"/>
                </a:lnTo>
                <a:lnTo>
                  <a:pt x="539750" y="1066800"/>
                </a:lnTo>
                <a:cubicBezTo>
                  <a:pt x="626532" y="1064630"/>
                  <a:pt x="713291" y="1060450"/>
                  <a:pt x="800100" y="1060450"/>
                </a:cubicBezTo>
                <a:lnTo>
                  <a:pt x="1708150" y="463550"/>
                </a:lnTo>
                <a:cubicBezTo>
                  <a:pt x="1706033" y="512233"/>
                  <a:pt x="1701800" y="560871"/>
                  <a:pt x="1701800" y="609600"/>
                </a:cubicBezTo>
                <a:cubicBezTo>
                  <a:pt x="1701800" y="618327"/>
                  <a:pt x="1708150" y="584200"/>
                  <a:pt x="1708150" y="584200"/>
                </a:cubicBezTo>
                <a:lnTo>
                  <a:pt x="1066800" y="1060450"/>
                </a:lnTo>
                <a:cubicBezTo>
                  <a:pt x="1341966" y="1054051"/>
                  <a:pt x="1339850" y="1145141"/>
                  <a:pt x="1339850" y="1047750"/>
                </a:cubicBezTo>
                <a:cubicBezTo>
                  <a:pt x="1459428" y="949525"/>
                  <a:pt x="1695450" y="904048"/>
                  <a:pt x="1695450" y="749300"/>
                </a:cubicBezTo>
                <a:lnTo>
                  <a:pt x="1689100" y="914400"/>
                </a:lnTo>
                <a:lnTo>
                  <a:pt x="1530350" y="1041400"/>
                </a:lnTo>
                <a:lnTo>
                  <a:pt x="1714500" y="1047750"/>
                </a:lnTo>
              </a:path>
            </a:pathLst>
          </a:custGeom>
          <a:noFill/>
          <a:ln w="28575" cmpd="sng">
            <a:solidFill>
              <a:srgbClr val="800000"/>
            </a:solidFill>
            <a:round/>
            <a:headEnd/>
            <a:tailEnd/>
          </a:ln>
          <a:extLst>
            <a:ext uri="{909E8E84-426E-40dd-AFC4-6F175D3DCCD1}">
              <a14:hiddenFill xmlns="" xmlns:a14="http://schemas.microsoft.com/office/drawing/2010/main">
                <a:solidFill>
                  <a:srgbClr val="FFFFFF"/>
                </a:solidFill>
              </a14:hiddenFill>
            </a:ext>
          </a:extLst>
        </p:spPr>
        <p:txBody>
          <a:bodyPr wrap="square" lIns="90000" tIns="46800" rIns="90000" bIns="46800">
            <a:spAutoFit/>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strips(downRight)">
                                      <p:cBhvr>
                                        <p:cTn id="11" dur="2000"/>
                                        <p:tgtEl>
                                          <p:spTgt spid="28"/>
                                        </p:tgtEl>
                                      </p:cBhvr>
                                    </p:animEffec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4403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JPEG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pic>
        <p:nvPicPr>
          <p:cNvPr id="47" name="Picture 46"/>
          <p:cNvPicPr>
            <a:picLocks noChangeAspect="1"/>
          </p:cNvPicPr>
          <p:nvPr/>
        </p:nvPicPr>
        <p:blipFill>
          <a:blip r:embed="rId3"/>
          <a:srcRect b="54509"/>
          <a:stretch>
            <a:fillRect/>
          </a:stretch>
        </p:blipFill>
        <p:spPr>
          <a:xfrm>
            <a:off x="983422" y="3886224"/>
            <a:ext cx="6787273" cy="1770986"/>
          </a:xfrm>
          <a:prstGeom prst="rect">
            <a:avLst/>
          </a:prstGeom>
        </p:spPr>
      </p:pic>
      <p:sp>
        <p:nvSpPr>
          <p:cNvPr id="49" name="TextBox 48"/>
          <p:cNvSpPr txBox="1"/>
          <p:nvPr/>
        </p:nvSpPr>
        <p:spPr>
          <a:xfrm>
            <a:off x="669433" y="3306781"/>
            <a:ext cx="1712428" cy="461665"/>
          </a:xfrm>
          <a:prstGeom prst="rect">
            <a:avLst/>
          </a:prstGeom>
          <a:noFill/>
        </p:spPr>
        <p:txBody>
          <a:bodyPr wrap="none" rtlCol="0">
            <a:spAutoFit/>
          </a:bodyPr>
          <a:lstStyle/>
          <a:p>
            <a:r>
              <a:rPr lang="en-US" sz="2400" b="1" u="sng" dirty="0"/>
              <a:t>Encoding:</a:t>
            </a:r>
          </a:p>
        </p:txBody>
      </p:sp>
    </p:spTree>
    <p:extLst>
      <p:ext uri="{BB962C8B-B14F-4D97-AF65-F5344CB8AC3E}">
        <p14:creationId xmlns:p14="http://schemas.microsoft.com/office/powerpoint/2010/main" val="16024356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00px-Pathé-Baby_hand_movie_camera_(right).jpg"/>
          <p:cNvPicPr>
            <a:picLocks noChangeAspect="1"/>
          </p:cNvPicPr>
          <p:nvPr/>
        </p:nvPicPr>
        <p:blipFill rotWithShape="1">
          <a:blip r:embed="rId3" cstate="print">
            <a:extLst>
              <a:ext uri="{28A0092B-C50C-407E-A947-70E740481C1C}">
                <a14:useLocalDpi xmlns:a14="http://schemas.microsoft.com/office/drawing/2010/main" val="0"/>
              </a:ext>
            </a:extLst>
          </a:blip>
          <a:srcRect t="6367"/>
          <a:stretch/>
        </p:blipFill>
        <p:spPr>
          <a:xfrm>
            <a:off x="3002445" y="3064240"/>
            <a:ext cx="2651770" cy="3724434"/>
          </a:xfrm>
          <a:prstGeom prst="rect">
            <a:avLst/>
          </a:prstGeom>
        </p:spPr>
      </p:pic>
      <p:sp>
        <p:nvSpPr>
          <p:cNvPr id="2050" name="Rectangle 2"/>
          <p:cNvSpPr>
            <a:spLocks noGrp="1" noChangeArrowheads="1"/>
          </p:cNvSpPr>
          <p:nvPr>
            <p:ph type="ctrTitle"/>
          </p:nvPr>
        </p:nvSpPr>
        <p:spPr>
          <a:xfrm>
            <a:off x="990601" y="2409056"/>
            <a:ext cx="6892060" cy="675343"/>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Coding videos</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a:t>INF5063:</a:t>
            </a:r>
            <a:br>
              <a:rPr lang="en-US" sz="2000" b="1"/>
            </a:br>
            <a:r>
              <a:rPr lang="en-US" sz="2000" b="1"/>
              <a:t>Programming heterogeneous multi-core processors</a:t>
            </a:r>
          </a:p>
        </p:txBody>
      </p:sp>
      <p:sp>
        <p:nvSpPr>
          <p:cNvPr id="3" name="Rectangle 2"/>
          <p:cNvSpPr/>
          <p:nvPr/>
        </p:nvSpPr>
        <p:spPr>
          <a:xfrm>
            <a:off x="5452636" y="6351357"/>
            <a:ext cx="3582385" cy="369332"/>
          </a:xfrm>
          <a:prstGeom prst="rect">
            <a:avLst/>
          </a:prstGeom>
        </p:spPr>
        <p:txBody>
          <a:bodyPr wrap="square">
            <a:spAutoFit/>
          </a:bodyPr>
          <a:lstStyle/>
          <a:p>
            <a:pPr algn="r"/>
            <a:r>
              <a:rPr lang="en-US" sz="900" dirty="0"/>
              <a:t>"</a:t>
            </a:r>
            <a:r>
              <a:rPr lang="en-US" sz="900" dirty="0" err="1"/>
              <a:t>Pathé</a:t>
            </a:r>
            <a:r>
              <a:rPr lang="en-US" sz="900" dirty="0"/>
              <a:t>-Baby hand movie camera (right)” by </a:t>
            </a:r>
            <a:r>
              <a:rPr lang="en-US" sz="900" dirty="0" err="1"/>
              <a:t>Cquoi</a:t>
            </a:r>
            <a:r>
              <a:rPr lang="en-US" sz="900" dirty="0"/>
              <a:t> - Own work.</a:t>
            </a:r>
            <a:br>
              <a:rPr lang="en-US" sz="900" dirty="0"/>
            </a:br>
            <a:r>
              <a:rPr lang="en-US" sz="900" dirty="0"/>
              <a:t>Licensed under Creative Commons Attribution-Share Alike 3.0</a:t>
            </a:r>
          </a:p>
        </p:txBody>
      </p:sp>
    </p:spTree>
    <p:extLst>
      <p:ext uri="{BB962C8B-B14F-4D97-AF65-F5344CB8AC3E}">
        <p14:creationId xmlns:p14="http://schemas.microsoft.com/office/powerpoint/2010/main" val="381264417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Motion JPEG</a:t>
            </a:r>
          </a:p>
        </p:txBody>
      </p:sp>
      <p:sp>
        <p:nvSpPr>
          <p:cNvPr id="5" name="Content Placeholder 4"/>
          <p:cNvSpPr>
            <a:spLocks noGrp="1"/>
          </p:cNvSpPr>
          <p:nvPr>
            <p:ph sz="half" idx="1"/>
          </p:nvPr>
        </p:nvSpPr>
        <p:spPr>
          <a:xfrm>
            <a:off x="0" y="2953362"/>
            <a:ext cx="9144000" cy="3561738"/>
          </a:xfrm>
        </p:spPr>
        <p:txBody>
          <a:bodyPr/>
          <a:lstStyle/>
          <a:p>
            <a:r>
              <a:rPr lang="en-US" sz="2000" dirty="0"/>
              <a:t>Motion JPEG</a:t>
            </a:r>
          </a:p>
          <a:p>
            <a:pPr lvl="1"/>
            <a:r>
              <a:rPr lang="en-US" sz="1800" dirty="0"/>
              <a:t>compress video by repeating JPEG steps</a:t>
            </a:r>
          </a:p>
          <a:p>
            <a:pPr lvl="1"/>
            <a:r>
              <a:rPr lang="en-US" sz="1800" dirty="0"/>
              <a:t>allows pipelining of frames</a:t>
            </a:r>
          </a:p>
          <a:p>
            <a:pPr lvl="1"/>
            <a:endParaRPr lang="en-US" sz="1800" dirty="0"/>
          </a:p>
          <a:p>
            <a:r>
              <a:rPr lang="en-US" sz="2000" dirty="0"/>
              <a:t>Motion JPEG is not a standard</a:t>
            </a:r>
          </a:p>
          <a:p>
            <a:pPr lvl="1"/>
            <a:r>
              <a:rPr lang="en-US" sz="1800" dirty="0"/>
              <a:t>Apple has a </a:t>
            </a:r>
            <a:r>
              <a:rPr lang="en-US" sz="1800" dirty="0" err="1"/>
              <a:t>Quicktime</a:t>
            </a:r>
            <a:r>
              <a:rPr lang="en-US" sz="1800" dirty="0"/>
              <a:t> container</a:t>
            </a:r>
          </a:p>
          <a:p>
            <a:pPr lvl="1"/>
            <a:r>
              <a:rPr lang="en-US" sz="1800" dirty="0"/>
              <a:t>Microsoft has another container</a:t>
            </a:r>
          </a:p>
          <a:p>
            <a:pPr lvl="1"/>
            <a:r>
              <a:rPr lang="en-US" sz="1800" dirty="0"/>
              <a:t>the IETF has defined an RTP profile</a:t>
            </a:r>
          </a:p>
          <a:p>
            <a:pPr lvl="1"/>
            <a:r>
              <a:rPr lang="en-US" sz="1800" dirty="0"/>
              <a:t>...</a:t>
            </a:r>
          </a:p>
          <a:p>
            <a:pPr lvl="1"/>
            <a:r>
              <a:rPr lang="en-US" sz="1800" dirty="0"/>
              <a:t>and they are all (mostly) incompatible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 name="TextBox 8"/>
          <p:cNvSpPr txBox="1"/>
          <p:nvPr/>
        </p:nvSpPr>
        <p:spPr>
          <a:xfrm>
            <a:off x="-1165054" y="3789981"/>
            <a:ext cx="10073891" cy="1717393"/>
          </a:xfrm>
          <a:prstGeom prst="rect">
            <a:avLst/>
          </a:prstGeom>
          <a:noFill/>
        </p:spPr>
        <p:txBody>
          <a:bodyPr wrap="none" rtlCol="0">
            <a:spAutoFit/>
          </a:bodyPr>
          <a:lstStyle/>
          <a:p>
            <a:pPr algn="r"/>
            <a:r>
              <a:rPr lang="en-US" sz="2400" b="1" i="1" dirty="0">
                <a:solidFill>
                  <a:schemeClr val="bg1">
                    <a:lumMod val="50000"/>
                  </a:schemeClr>
                </a:solidFill>
              </a:rPr>
              <a:t>Still</a:t>
            </a:r>
          </a:p>
          <a:p>
            <a:pPr algn="r"/>
            <a:r>
              <a:rPr lang="en-US" sz="2400" b="1" i="1" dirty="0">
                <a:solidFill>
                  <a:schemeClr val="bg1">
                    <a:lumMod val="50000"/>
                  </a:schemeClr>
                </a:solidFill>
              </a:rPr>
              <a:t>very typical for</a:t>
            </a:r>
          </a:p>
          <a:p>
            <a:pPr algn="r"/>
            <a:r>
              <a:rPr lang="en-US" sz="2400" b="1" i="1" dirty="0">
                <a:solidFill>
                  <a:schemeClr val="bg1">
                    <a:lumMod val="50000"/>
                  </a:schemeClr>
                </a:solidFill>
              </a:rPr>
              <a:t>video editing tools</a:t>
            </a:r>
          </a:p>
          <a:p>
            <a:pPr algn="r"/>
            <a:r>
              <a:rPr lang="en-US" sz="2000" i="1" dirty="0">
                <a:solidFill>
                  <a:schemeClr val="bg1">
                    <a:lumMod val="50000"/>
                  </a:schemeClr>
                </a:solidFill>
              </a:rPr>
              <a:t>(but nothing else)</a:t>
            </a:r>
          </a:p>
        </p:txBody>
      </p:sp>
    </p:spTree>
    <p:extLst>
      <p:ext uri="{BB962C8B-B14F-4D97-AF65-F5344CB8AC3E}">
        <p14:creationId xmlns:p14="http://schemas.microsoft.com/office/powerpoint/2010/main" val="412624435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a:latin typeface="Arial" charset="0"/>
                <a:ea typeface="ＭＳ Ｐゴシック" charset="0"/>
                <a:cs typeface="ＭＳ Ｐゴシック" charset="0"/>
              </a:rPr>
              <a:t>A picture</a:t>
            </a:r>
          </a:p>
        </p:txBody>
      </p:sp>
      <p:pic>
        <p:nvPicPr>
          <p:cNvPr id="30723" name="Content Placeholder 3" descr="motion_search_01.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2651216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latin typeface="Arial" charset="0"/>
                <a:ea typeface="ＭＳ Ｐゴシック" charset="0"/>
                <a:cs typeface="ＭＳ Ｐゴシック" charset="0"/>
              </a:rPr>
              <a:t>A new pictures? A changed picture!</a:t>
            </a:r>
          </a:p>
        </p:txBody>
      </p:sp>
      <p:pic>
        <p:nvPicPr>
          <p:cNvPr id="31747" name="Content Placeholder 3" descr="motion_search_02.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628535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atin typeface="Arial" charset="0"/>
                <a:ea typeface="ＭＳ Ｐゴシック" charset="0"/>
                <a:cs typeface="ＭＳ Ｐゴシック" charset="0"/>
              </a:rPr>
              <a:t>Macro blocks</a:t>
            </a:r>
          </a:p>
        </p:txBody>
      </p:sp>
      <p:pic>
        <p:nvPicPr>
          <p:cNvPr id="32771" name="Content Placeholder 3" descr="motion_search_03.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545444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atin typeface="Arial" charset="0"/>
                <a:ea typeface="ＭＳ Ｐゴシック" charset="0"/>
                <a:cs typeface="ＭＳ Ｐゴシック" charset="0"/>
              </a:rPr>
              <a:t>Focusing on blocks A B C &amp; D</a:t>
            </a:r>
          </a:p>
        </p:txBody>
      </p:sp>
      <p:pic>
        <p:nvPicPr>
          <p:cNvPr id="33795" name="Content Placeholder 3" descr="motion_search_04.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3112470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atin typeface="Arial" charset="0"/>
                <a:ea typeface="ＭＳ Ｐゴシック" charset="0"/>
                <a:cs typeface="ＭＳ Ｐゴシック" charset="0"/>
              </a:rPr>
              <a:t>Best match in reference frame</a:t>
            </a:r>
          </a:p>
        </p:txBody>
      </p:sp>
      <p:pic>
        <p:nvPicPr>
          <p:cNvPr id="34819" name="Content Placeholder 3" descr="motion_search_05.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169243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latin typeface="Arial" charset="0"/>
                <a:ea typeface="ＭＳ Ｐゴシック" charset="0"/>
                <a:cs typeface="ＭＳ Ｐゴシック" charset="0"/>
              </a:rPr>
              <a:t>1. Challenge: small differences</a:t>
            </a:r>
          </a:p>
        </p:txBody>
      </p:sp>
      <p:pic>
        <p:nvPicPr>
          <p:cNvPr id="35843" name="Content Placeholder 3" descr="motion_search_06_detail.png"/>
          <p:cNvPicPr>
            <a:picLocks noGrp="1" noChangeAspect="1"/>
          </p:cNvPicPr>
          <p:nvPr>
            <p:ph idx="1"/>
          </p:nvPr>
        </p:nvPicPr>
        <p:blipFill>
          <a:blip r:embed="rId2">
            <a:extLst>
              <a:ext uri="{28A0092B-C50C-407E-A947-70E740481C1C}">
                <a14:useLocalDpi xmlns:a14="http://schemas.microsoft.com/office/drawing/2010/main" val="0"/>
              </a:ext>
            </a:extLst>
          </a:blip>
          <a:srcRect l="-12030" r="-12030"/>
          <a:stretch>
            <a:fillRect/>
          </a:stretch>
        </p:blipFill>
        <p:spPr/>
      </p:pic>
    </p:spTree>
    <p:extLst>
      <p:ext uri="{BB962C8B-B14F-4D97-AF65-F5344CB8AC3E}">
        <p14:creationId xmlns:p14="http://schemas.microsoft.com/office/powerpoint/2010/main" val="1961079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a:latin typeface="Arial" charset="0"/>
                <a:ea typeface="ＭＳ Ｐゴシック" charset="0"/>
                <a:cs typeface="ＭＳ Ｐゴシック" charset="0"/>
              </a:rPr>
              <a:t>Challenge: Displacement</a:t>
            </a:r>
          </a:p>
        </p:txBody>
      </p:sp>
      <p:pic>
        <p:nvPicPr>
          <p:cNvPr id="36867" name="Content Placeholder 3" descr="motion_search_07.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1839780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cxnSpLocks/>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48194517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cxnSpLocks/>
            <a:stCxn id="14" idx="3"/>
            <a:endCxn id="43" idx="4"/>
          </p:cNvCxnSpPr>
          <p:nvPr/>
        </p:nvCxnSpPr>
        <p:spPr bwMode="auto">
          <a:xfrm flipV="1">
            <a:off x="2474179" y="2366638"/>
            <a:ext cx="1432578" cy="475624"/>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128719445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Inter-Prediction</a:t>
            </a:r>
          </a:p>
        </p:txBody>
      </p:sp>
      <p:sp>
        <p:nvSpPr>
          <p:cNvPr id="30722"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Predict a </a:t>
            </a:r>
            <a:r>
              <a:rPr lang="en-US" dirty="0" err="1"/>
              <a:t>macroblock</a:t>
            </a:r>
            <a:r>
              <a:rPr lang="en-US" dirty="0"/>
              <a:t> by reusing pixels from another frame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i="1" dirty="0"/>
              <a:t>Motion vectors</a:t>
            </a:r>
            <a:r>
              <a:rPr lang="en-US" dirty="0"/>
              <a:t> are used to compensate for movement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H.263: search in 1 frame</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MPEG-1/2: search in 2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H.264 (AVC) + H.265 (HEVC):</a:t>
            </a:r>
            <a:br>
              <a:rPr lang="en-US" dirty="0"/>
            </a:br>
            <a:r>
              <a:rPr lang="en-US" dirty="0"/>
              <a:t>search in 16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884" y="3021443"/>
            <a:ext cx="3910013" cy="32004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0476861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Content Placeholder 3" descr="motion_search_02.jpg"/>
          <p:cNvPicPr>
            <a:picLocks noChangeAspect="1"/>
          </p:cNvPicPr>
          <p:nvPr/>
        </p:nvPicPr>
        <p:blipFill rotWithShape="1">
          <a:blip r:embed="rId3">
            <a:extLst>
              <a:ext uri="{28A0092B-C50C-407E-A947-70E740481C1C}">
                <a14:useLocalDpi xmlns:a14="http://schemas.microsoft.com/office/drawing/2010/main" val="0"/>
              </a:ext>
            </a:extLst>
          </a:blip>
          <a:srcRect l="20148" t="29425" r="39533" b="22214"/>
          <a:stretch/>
        </p:blipFill>
        <p:spPr bwMode="auto">
          <a:xfrm>
            <a:off x="4991529" y="1743779"/>
            <a:ext cx="3454249" cy="27316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7" name="Content Placeholder 3" descr="motion_search_01.jpg"/>
          <p:cNvPicPr>
            <a:picLocks noChangeAspect="1"/>
          </p:cNvPicPr>
          <p:nvPr/>
        </p:nvPicPr>
        <p:blipFill rotWithShape="1">
          <a:blip r:embed="rId4">
            <a:extLst>
              <a:ext uri="{28A0092B-C50C-407E-A947-70E740481C1C}">
                <a14:useLocalDpi xmlns:a14="http://schemas.microsoft.com/office/drawing/2010/main" val="0"/>
              </a:ext>
            </a:extLst>
          </a:blip>
          <a:srcRect l="20164" t="29268" r="39602" b="22549"/>
          <a:stretch/>
        </p:blipFill>
        <p:spPr bwMode="auto">
          <a:xfrm>
            <a:off x="473704" y="1743780"/>
            <a:ext cx="3446953" cy="2721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4" name="Rectangle 93"/>
          <p:cNvSpPr/>
          <p:nvPr/>
        </p:nvSpPr>
        <p:spPr bwMode="auto">
          <a:xfrm>
            <a:off x="47492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5" name="Rectangle 94"/>
          <p:cNvSpPr/>
          <p:nvPr/>
        </p:nvSpPr>
        <p:spPr bwMode="auto">
          <a:xfrm>
            <a:off x="654730"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6" name="Rectangle 95"/>
          <p:cNvSpPr/>
          <p:nvPr/>
        </p:nvSpPr>
        <p:spPr bwMode="auto">
          <a:xfrm>
            <a:off x="834538"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7" name="Rectangle 96"/>
          <p:cNvSpPr/>
          <p:nvPr/>
        </p:nvSpPr>
        <p:spPr bwMode="auto">
          <a:xfrm>
            <a:off x="1014346"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8" name="Rectangle 97"/>
          <p:cNvSpPr/>
          <p:nvPr/>
        </p:nvSpPr>
        <p:spPr bwMode="auto">
          <a:xfrm>
            <a:off x="1194154"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9" name="Rectangle 98"/>
          <p:cNvSpPr/>
          <p:nvPr/>
        </p:nvSpPr>
        <p:spPr bwMode="auto">
          <a:xfrm>
            <a:off x="137396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0" name="Rectangle 99"/>
          <p:cNvSpPr/>
          <p:nvPr/>
        </p:nvSpPr>
        <p:spPr bwMode="auto">
          <a:xfrm>
            <a:off x="1553770"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1" name="Rectangle 100"/>
          <p:cNvSpPr/>
          <p:nvPr/>
        </p:nvSpPr>
        <p:spPr bwMode="auto">
          <a:xfrm>
            <a:off x="1733578"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2" name="Rectangle 101"/>
          <p:cNvSpPr/>
          <p:nvPr/>
        </p:nvSpPr>
        <p:spPr bwMode="auto">
          <a:xfrm>
            <a:off x="1913386"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3" name="Rectangle 102"/>
          <p:cNvSpPr/>
          <p:nvPr/>
        </p:nvSpPr>
        <p:spPr bwMode="auto">
          <a:xfrm>
            <a:off x="2093194"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4" name="Rectangle 103"/>
          <p:cNvSpPr/>
          <p:nvPr/>
        </p:nvSpPr>
        <p:spPr bwMode="auto">
          <a:xfrm>
            <a:off x="227300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5" name="Rectangle 104"/>
          <p:cNvSpPr/>
          <p:nvPr/>
        </p:nvSpPr>
        <p:spPr bwMode="auto">
          <a:xfrm>
            <a:off x="2452805"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7" name="Rectangle 106"/>
          <p:cNvSpPr/>
          <p:nvPr/>
        </p:nvSpPr>
        <p:spPr bwMode="auto">
          <a:xfrm>
            <a:off x="476137" y="193386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 name="Rectangle 2"/>
          <p:cNvSpPr/>
          <p:nvPr/>
        </p:nvSpPr>
        <p:spPr bwMode="auto">
          <a:xfrm>
            <a:off x="6077522" y="2288085"/>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itle 3"/>
          <p:cNvSpPr>
            <a:spLocks noGrp="1"/>
          </p:cNvSpPr>
          <p:nvPr>
            <p:ph type="title"/>
          </p:nvPr>
        </p:nvSpPr>
        <p:spPr/>
        <p:txBody>
          <a:bodyPr/>
          <a:lstStyle/>
          <a:p>
            <a:r>
              <a:rPr lang="en-US" dirty="0"/>
              <a:t>Full Search Motion Estimation</a:t>
            </a:r>
          </a:p>
        </p:txBody>
      </p:sp>
      <p:grpSp>
        <p:nvGrpSpPr>
          <p:cNvPr id="2" name="Group 1"/>
          <p:cNvGrpSpPr/>
          <p:nvPr/>
        </p:nvGrpSpPr>
        <p:grpSpPr>
          <a:xfrm>
            <a:off x="4935820" y="1550940"/>
            <a:ext cx="3657600" cy="2971800"/>
            <a:chOff x="2597535" y="2075101"/>
            <a:chExt cx="3657600" cy="2971800"/>
          </a:xfrm>
        </p:grpSpPr>
        <p:sp>
          <p:nvSpPr>
            <p:cNvPr id="33794" name="Line 2"/>
            <p:cNvSpPr>
              <a:spLocks noChangeShapeType="1"/>
            </p:cNvSpPr>
            <p:nvPr/>
          </p:nvSpPr>
          <p:spPr bwMode="auto">
            <a:xfrm>
              <a:off x="302199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5" name="Line 3"/>
            <p:cNvSpPr>
              <a:spLocks noChangeShapeType="1"/>
            </p:cNvSpPr>
            <p:nvPr/>
          </p:nvSpPr>
          <p:spPr bwMode="auto">
            <a:xfrm>
              <a:off x="3384956"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6" name="Line 4"/>
            <p:cNvSpPr>
              <a:spLocks noChangeShapeType="1"/>
            </p:cNvSpPr>
            <p:nvPr/>
          </p:nvSpPr>
          <p:spPr bwMode="auto">
            <a:xfrm>
              <a:off x="374792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7" name="Line 5"/>
            <p:cNvSpPr>
              <a:spLocks noChangeShapeType="1"/>
            </p:cNvSpPr>
            <p:nvPr/>
          </p:nvSpPr>
          <p:spPr bwMode="auto">
            <a:xfrm>
              <a:off x="4110887"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8" name="Line 6"/>
            <p:cNvSpPr>
              <a:spLocks noChangeShapeType="1"/>
            </p:cNvSpPr>
            <p:nvPr/>
          </p:nvSpPr>
          <p:spPr bwMode="auto">
            <a:xfrm>
              <a:off x="4473852"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9" name="Line 7"/>
            <p:cNvSpPr>
              <a:spLocks noChangeShapeType="1"/>
            </p:cNvSpPr>
            <p:nvPr/>
          </p:nvSpPr>
          <p:spPr bwMode="auto">
            <a:xfrm>
              <a:off x="483681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0" name="Line 8"/>
            <p:cNvSpPr>
              <a:spLocks noChangeShapeType="1"/>
            </p:cNvSpPr>
            <p:nvPr/>
          </p:nvSpPr>
          <p:spPr bwMode="auto">
            <a:xfrm>
              <a:off x="5199783"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1" name="Line 9"/>
            <p:cNvSpPr>
              <a:spLocks noChangeShapeType="1"/>
            </p:cNvSpPr>
            <p:nvPr/>
          </p:nvSpPr>
          <p:spPr bwMode="auto">
            <a:xfrm>
              <a:off x="556274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2" name="Line 10"/>
            <p:cNvSpPr>
              <a:spLocks noChangeShapeType="1"/>
            </p:cNvSpPr>
            <p:nvPr/>
          </p:nvSpPr>
          <p:spPr bwMode="auto">
            <a:xfrm>
              <a:off x="5925714"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3" name="Line 11"/>
            <p:cNvSpPr>
              <a:spLocks noChangeShapeType="1"/>
            </p:cNvSpPr>
            <p:nvPr/>
          </p:nvSpPr>
          <p:spPr bwMode="auto">
            <a:xfrm>
              <a:off x="2597535" y="245600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4" name="Line 12"/>
            <p:cNvSpPr>
              <a:spLocks noChangeShapeType="1"/>
            </p:cNvSpPr>
            <p:nvPr/>
          </p:nvSpPr>
          <p:spPr bwMode="auto">
            <a:xfrm>
              <a:off x="2597535" y="2817849"/>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5" name="Line 13"/>
            <p:cNvSpPr>
              <a:spLocks noChangeShapeType="1"/>
            </p:cNvSpPr>
            <p:nvPr/>
          </p:nvSpPr>
          <p:spPr bwMode="auto">
            <a:xfrm>
              <a:off x="2597535" y="317969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6" name="Line 14"/>
            <p:cNvSpPr>
              <a:spLocks noChangeShapeType="1"/>
            </p:cNvSpPr>
            <p:nvPr/>
          </p:nvSpPr>
          <p:spPr bwMode="auto">
            <a:xfrm>
              <a:off x="2597535" y="3541546"/>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7" name="Line 15"/>
            <p:cNvSpPr>
              <a:spLocks noChangeShapeType="1"/>
            </p:cNvSpPr>
            <p:nvPr/>
          </p:nvSpPr>
          <p:spPr bwMode="auto">
            <a:xfrm>
              <a:off x="2597535" y="390339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8" name="Line 16"/>
            <p:cNvSpPr>
              <a:spLocks noChangeShapeType="1"/>
            </p:cNvSpPr>
            <p:nvPr/>
          </p:nvSpPr>
          <p:spPr bwMode="auto">
            <a:xfrm>
              <a:off x="2597535" y="426524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9" name="Line 17"/>
            <p:cNvSpPr>
              <a:spLocks noChangeShapeType="1"/>
            </p:cNvSpPr>
            <p:nvPr/>
          </p:nvSpPr>
          <p:spPr bwMode="auto">
            <a:xfrm>
              <a:off x="2597535" y="4627092"/>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5" name="Line 2"/>
            <p:cNvSpPr>
              <a:spLocks noChangeShapeType="1"/>
            </p:cNvSpPr>
            <p:nvPr/>
          </p:nvSpPr>
          <p:spPr bwMode="auto">
            <a:xfrm>
              <a:off x="3203473"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6" name="Line 2"/>
            <p:cNvSpPr>
              <a:spLocks noChangeShapeType="1"/>
            </p:cNvSpPr>
            <p:nvPr/>
          </p:nvSpPr>
          <p:spPr bwMode="auto">
            <a:xfrm>
              <a:off x="356643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7" name="Line 2"/>
            <p:cNvSpPr>
              <a:spLocks noChangeShapeType="1"/>
            </p:cNvSpPr>
            <p:nvPr/>
          </p:nvSpPr>
          <p:spPr bwMode="auto">
            <a:xfrm>
              <a:off x="392940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8" name="Line 2"/>
            <p:cNvSpPr>
              <a:spLocks noChangeShapeType="1"/>
            </p:cNvSpPr>
            <p:nvPr/>
          </p:nvSpPr>
          <p:spPr bwMode="auto">
            <a:xfrm>
              <a:off x="4292369"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9" name="Line 2"/>
            <p:cNvSpPr>
              <a:spLocks noChangeShapeType="1"/>
            </p:cNvSpPr>
            <p:nvPr/>
          </p:nvSpPr>
          <p:spPr bwMode="auto">
            <a:xfrm>
              <a:off x="465533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0" name="Line 2"/>
            <p:cNvSpPr>
              <a:spLocks noChangeShapeType="1"/>
            </p:cNvSpPr>
            <p:nvPr/>
          </p:nvSpPr>
          <p:spPr bwMode="auto">
            <a:xfrm>
              <a:off x="501830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1" name="Line 2"/>
            <p:cNvSpPr>
              <a:spLocks noChangeShapeType="1"/>
            </p:cNvSpPr>
            <p:nvPr/>
          </p:nvSpPr>
          <p:spPr bwMode="auto">
            <a:xfrm>
              <a:off x="538126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2" name="Line 2"/>
            <p:cNvSpPr>
              <a:spLocks noChangeShapeType="1"/>
            </p:cNvSpPr>
            <p:nvPr/>
          </p:nvSpPr>
          <p:spPr bwMode="auto">
            <a:xfrm>
              <a:off x="574423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3" name="Line 16"/>
            <p:cNvSpPr>
              <a:spLocks noChangeShapeType="1"/>
            </p:cNvSpPr>
            <p:nvPr/>
          </p:nvSpPr>
          <p:spPr bwMode="auto">
            <a:xfrm>
              <a:off x="2597535" y="444616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4" name="Line 16"/>
            <p:cNvSpPr>
              <a:spLocks noChangeShapeType="1"/>
            </p:cNvSpPr>
            <p:nvPr/>
          </p:nvSpPr>
          <p:spPr bwMode="auto">
            <a:xfrm>
              <a:off x="2597535" y="4084320"/>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5" name="Line 16"/>
            <p:cNvSpPr>
              <a:spLocks noChangeShapeType="1"/>
            </p:cNvSpPr>
            <p:nvPr/>
          </p:nvSpPr>
          <p:spPr bwMode="auto">
            <a:xfrm>
              <a:off x="2597535" y="372247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6" name="Line 16"/>
            <p:cNvSpPr>
              <a:spLocks noChangeShapeType="1"/>
            </p:cNvSpPr>
            <p:nvPr/>
          </p:nvSpPr>
          <p:spPr bwMode="auto">
            <a:xfrm>
              <a:off x="2597535" y="3360622"/>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7" name="Line 16"/>
            <p:cNvSpPr>
              <a:spLocks noChangeShapeType="1"/>
            </p:cNvSpPr>
            <p:nvPr/>
          </p:nvSpPr>
          <p:spPr bwMode="auto">
            <a:xfrm>
              <a:off x="2597535" y="299877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8" name="Line 16"/>
            <p:cNvSpPr>
              <a:spLocks noChangeShapeType="1"/>
            </p:cNvSpPr>
            <p:nvPr/>
          </p:nvSpPr>
          <p:spPr bwMode="auto">
            <a:xfrm>
              <a:off x="2597535" y="2636925"/>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9" name="Line 2"/>
            <p:cNvSpPr>
              <a:spLocks noChangeShapeType="1"/>
            </p:cNvSpPr>
            <p:nvPr/>
          </p:nvSpPr>
          <p:spPr bwMode="auto">
            <a:xfrm>
              <a:off x="284050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0" name="Line 2"/>
            <p:cNvSpPr>
              <a:spLocks noChangeShapeType="1"/>
            </p:cNvSpPr>
            <p:nvPr/>
          </p:nvSpPr>
          <p:spPr bwMode="auto">
            <a:xfrm>
              <a:off x="265902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1" name="Line 2"/>
            <p:cNvSpPr>
              <a:spLocks noChangeShapeType="1"/>
            </p:cNvSpPr>
            <p:nvPr/>
          </p:nvSpPr>
          <p:spPr bwMode="auto">
            <a:xfrm>
              <a:off x="610719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2" name="Line 11"/>
            <p:cNvSpPr>
              <a:spLocks noChangeShapeType="1"/>
            </p:cNvSpPr>
            <p:nvPr/>
          </p:nvSpPr>
          <p:spPr bwMode="auto">
            <a:xfrm>
              <a:off x="2597535" y="227507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3" name="Line 11"/>
            <p:cNvSpPr>
              <a:spLocks noChangeShapeType="1"/>
            </p:cNvSpPr>
            <p:nvPr/>
          </p:nvSpPr>
          <p:spPr bwMode="auto">
            <a:xfrm>
              <a:off x="2597535" y="480801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4" name="Line 11"/>
            <p:cNvSpPr>
              <a:spLocks noChangeShapeType="1"/>
            </p:cNvSpPr>
            <p:nvPr/>
          </p:nvSpPr>
          <p:spPr bwMode="auto">
            <a:xfrm>
              <a:off x="2597535" y="498893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grpSp>
        <p:nvGrpSpPr>
          <p:cNvPr id="56" name="Group 55"/>
          <p:cNvGrpSpPr/>
          <p:nvPr/>
        </p:nvGrpSpPr>
        <p:grpSpPr>
          <a:xfrm>
            <a:off x="411651" y="1552144"/>
            <a:ext cx="3657600" cy="2971800"/>
            <a:chOff x="2597535" y="2075101"/>
            <a:chExt cx="3657600" cy="2971800"/>
          </a:xfrm>
        </p:grpSpPr>
        <p:sp>
          <p:nvSpPr>
            <p:cNvPr id="57" name="Line 2"/>
            <p:cNvSpPr>
              <a:spLocks noChangeShapeType="1"/>
            </p:cNvSpPr>
            <p:nvPr/>
          </p:nvSpPr>
          <p:spPr bwMode="auto">
            <a:xfrm>
              <a:off x="302199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8" name="Line 3"/>
            <p:cNvSpPr>
              <a:spLocks noChangeShapeType="1"/>
            </p:cNvSpPr>
            <p:nvPr/>
          </p:nvSpPr>
          <p:spPr bwMode="auto">
            <a:xfrm>
              <a:off x="3384956"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9" name="Line 4"/>
            <p:cNvSpPr>
              <a:spLocks noChangeShapeType="1"/>
            </p:cNvSpPr>
            <p:nvPr/>
          </p:nvSpPr>
          <p:spPr bwMode="auto">
            <a:xfrm>
              <a:off x="374792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0" name="Line 5"/>
            <p:cNvSpPr>
              <a:spLocks noChangeShapeType="1"/>
            </p:cNvSpPr>
            <p:nvPr/>
          </p:nvSpPr>
          <p:spPr bwMode="auto">
            <a:xfrm>
              <a:off x="4110887"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1" name="Line 6"/>
            <p:cNvSpPr>
              <a:spLocks noChangeShapeType="1"/>
            </p:cNvSpPr>
            <p:nvPr/>
          </p:nvSpPr>
          <p:spPr bwMode="auto">
            <a:xfrm>
              <a:off x="4473852"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2" name="Line 7"/>
            <p:cNvSpPr>
              <a:spLocks noChangeShapeType="1"/>
            </p:cNvSpPr>
            <p:nvPr/>
          </p:nvSpPr>
          <p:spPr bwMode="auto">
            <a:xfrm>
              <a:off x="483681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3" name="Line 8"/>
            <p:cNvSpPr>
              <a:spLocks noChangeShapeType="1"/>
            </p:cNvSpPr>
            <p:nvPr/>
          </p:nvSpPr>
          <p:spPr bwMode="auto">
            <a:xfrm>
              <a:off x="5199783"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4" name="Line 9"/>
            <p:cNvSpPr>
              <a:spLocks noChangeShapeType="1"/>
            </p:cNvSpPr>
            <p:nvPr/>
          </p:nvSpPr>
          <p:spPr bwMode="auto">
            <a:xfrm>
              <a:off x="556274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5" name="Line 10"/>
            <p:cNvSpPr>
              <a:spLocks noChangeShapeType="1"/>
            </p:cNvSpPr>
            <p:nvPr/>
          </p:nvSpPr>
          <p:spPr bwMode="auto">
            <a:xfrm>
              <a:off x="5925714"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6" name="Line 11"/>
            <p:cNvSpPr>
              <a:spLocks noChangeShapeType="1"/>
            </p:cNvSpPr>
            <p:nvPr/>
          </p:nvSpPr>
          <p:spPr bwMode="auto">
            <a:xfrm>
              <a:off x="2597535" y="245600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7" name="Line 12"/>
            <p:cNvSpPr>
              <a:spLocks noChangeShapeType="1"/>
            </p:cNvSpPr>
            <p:nvPr/>
          </p:nvSpPr>
          <p:spPr bwMode="auto">
            <a:xfrm>
              <a:off x="2597535" y="2817849"/>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8" name="Line 13"/>
            <p:cNvSpPr>
              <a:spLocks noChangeShapeType="1"/>
            </p:cNvSpPr>
            <p:nvPr/>
          </p:nvSpPr>
          <p:spPr bwMode="auto">
            <a:xfrm>
              <a:off x="2597535" y="317969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9" name="Line 14"/>
            <p:cNvSpPr>
              <a:spLocks noChangeShapeType="1"/>
            </p:cNvSpPr>
            <p:nvPr/>
          </p:nvSpPr>
          <p:spPr bwMode="auto">
            <a:xfrm>
              <a:off x="2597535" y="3541546"/>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0" name="Line 15"/>
            <p:cNvSpPr>
              <a:spLocks noChangeShapeType="1"/>
            </p:cNvSpPr>
            <p:nvPr/>
          </p:nvSpPr>
          <p:spPr bwMode="auto">
            <a:xfrm>
              <a:off x="2597535" y="390339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1" name="Line 16"/>
            <p:cNvSpPr>
              <a:spLocks noChangeShapeType="1"/>
            </p:cNvSpPr>
            <p:nvPr/>
          </p:nvSpPr>
          <p:spPr bwMode="auto">
            <a:xfrm>
              <a:off x="2597535" y="426524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2" name="Line 17"/>
            <p:cNvSpPr>
              <a:spLocks noChangeShapeType="1"/>
            </p:cNvSpPr>
            <p:nvPr/>
          </p:nvSpPr>
          <p:spPr bwMode="auto">
            <a:xfrm>
              <a:off x="2597535" y="4627092"/>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3" name="Line 2"/>
            <p:cNvSpPr>
              <a:spLocks noChangeShapeType="1"/>
            </p:cNvSpPr>
            <p:nvPr/>
          </p:nvSpPr>
          <p:spPr bwMode="auto">
            <a:xfrm>
              <a:off x="3203473"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4" name="Line 2"/>
            <p:cNvSpPr>
              <a:spLocks noChangeShapeType="1"/>
            </p:cNvSpPr>
            <p:nvPr/>
          </p:nvSpPr>
          <p:spPr bwMode="auto">
            <a:xfrm>
              <a:off x="356643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5" name="Line 2"/>
            <p:cNvSpPr>
              <a:spLocks noChangeShapeType="1"/>
            </p:cNvSpPr>
            <p:nvPr/>
          </p:nvSpPr>
          <p:spPr bwMode="auto">
            <a:xfrm>
              <a:off x="392940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6" name="Line 2"/>
            <p:cNvSpPr>
              <a:spLocks noChangeShapeType="1"/>
            </p:cNvSpPr>
            <p:nvPr/>
          </p:nvSpPr>
          <p:spPr bwMode="auto">
            <a:xfrm>
              <a:off x="4292369"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7" name="Line 2"/>
            <p:cNvSpPr>
              <a:spLocks noChangeShapeType="1"/>
            </p:cNvSpPr>
            <p:nvPr/>
          </p:nvSpPr>
          <p:spPr bwMode="auto">
            <a:xfrm>
              <a:off x="465533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8" name="Line 2"/>
            <p:cNvSpPr>
              <a:spLocks noChangeShapeType="1"/>
            </p:cNvSpPr>
            <p:nvPr/>
          </p:nvSpPr>
          <p:spPr bwMode="auto">
            <a:xfrm>
              <a:off x="501830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9" name="Line 2"/>
            <p:cNvSpPr>
              <a:spLocks noChangeShapeType="1"/>
            </p:cNvSpPr>
            <p:nvPr/>
          </p:nvSpPr>
          <p:spPr bwMode="auto">
            <a:xfrm>
              <a:off x="538126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0" name="Line 2"/>
            <p:cNvSpPr>
              <a:spLocks noChangeShapeType="1"/>
            </p:cNvSpPr>
            <p:nvPr/>
          </p:nvSpPr>
          <p:spPr bwMode="auto">
            <a:xfrm>
              <a:off x="574423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1" name="Line 16"/>
            <p:cNvSpPr>
              <a:spLocks noChangeShapeType="1"/>
            </p:cNvSpPr>
            <p:nvPr/>
          </p:nvSpPr>
          <p:spPr bwMode="auto">
            <a:xfrm>
              <a:off x="2597535" y="444616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2" name="Line 16"/>
            <p:cNvSpPr>
              <a:spLocks noChangeShapeType="1"/>
            </p:cNvSpPr>
            <p:nvPr/>
          </p:nvSpPr>
          <p:spPr bwMode="auto">
            <a:xfrm>
              <a:off x="2597535" y="4084320"/>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3" name="Line 16"/>
            <p:cNvSpPr>
              <a:spLocks noChangeShapeType="1"/>
            </p:cNvSpPr>
            <p:nvPr/>
          </p:nvSpPr>
          <p:spPr bwMode="auto">
            <a:xfrm>
              <a:off x="2597535" y="372247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4" name="Line 16"/>
            <p:cNvSpPr>
              <a:spLocks noChangeShapeType="1"/>
            </p:cNvSpPr>
            <p:nvPr/>
          </p:nvSpPr>
          <p:spPr bwMode="auto">
            <a:xfrm>
              <a:off x="2597535" y="3360622"/>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5" name="Line 16"/>
            <p:cNvSpPr>
              <a:spLocks noChangeShapeType="1"/>
            </p:cNvSpPr>
            <p:nvPr/>
          </p:nvSpPr>
          <p:spPr bwMode="auto">
            <a:xfrm>
              <a:off x="2597535" y="299877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6" name="Line 16"/>
            <p:cNvSpPr>
              <a:spLocks noChangeShapeType="1"/>
            </p:cNvSpPr>
            <p:nvPr/>
          </p:nvSpPr>
          <p:spPr bwMode="auto">
            <a:xfrm>
              <a:off x="2597535" y="2636925"/>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7" name="Line 2"/>
            <p:cNvSpPr>
              <a:spLocks noChangeShapeType="1"/>
            </p:cNvSpPr>
            <p:nvPr/>
          </p:nvSpPr>
          <p:spPr bwMode="auto">
            <a:xfrm>
              <a:off x="284050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8" name="Line 2"/>
            <p:cNvSpPr>
              <a:spLocks noChangeShapeType="1"/>
            </p:cNvSpPr>
            <p:nvPr/>
          </p:nvSpPr>
          <p:spPr bwMode="auto">
            <a:xfrm>
              <a:off x="265902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9" name="Line 2"/>
            <p:cNvSpPr>
              <a:spLocks noChangeShapeType="1"/>
            </p:cNvSpPr>
            <p:nvPr/>
          </p:nvSpPr>
          <p:spPr bwMode="auto">
            <a:xfrm>
              <a:off x="610719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0" name="Line 11"/>
            <p:cNvSpPr>
              <a:spLocks noChangeShapeType="1"/>
            </p:cNvSpPr>
            <p:nvPr/>
          </p:nvSpPr>
          <p:spPr bwMode="auto">
            <a:xfrm>
              <a:off x="2597535" y="227507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1" name="Line 11"/>
            <p:cNvSpPr>
              <a:spLocks noChangeShapeType="1"/>
            </p:cNvSpPr>
            <p:nvPr/>
          </p:nvSpPr>
          <p:spPr bwMode="auto">
            <a:xfrm>
              <a:off x="2597535" y="480801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2" name="Line 11"/>
            <p:cNvSpPr>
              <a:spLocks noChangeShapeType="1"/>
            </p:cNvSpPr>
            <p:nvPr/>
          </p:nvSpPr>
          <p:spPr bwMode="auto">
            <a:xfrm>
              <a:off x="2597535" y="498893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sp>
        <p:nvSpPr>
          <p:cNvPr id="6" name="TextBox 5"/>
          <p:cNvSpPr txBox="1"/>
          <p:nvPr/>
        </p:nvSpPr>
        <p:spPr>
          <a:xfrm>
            <a:off x="1007880" y="3669008"/>
            <a:ext cx="2677135" cy="584776"/>
          </a:xfrm>
          <a:prstGeom prst="rect">
            <a:avLst/>
          </a:prstGeom>
          <a:noFill/>
        </p:spPr>
        <p:txBody>
          <a:bodyPr wrap="none" rtlCol="0">
            <a:spAutoFit/>
          </a:bodyPr>
          <a:lstStyle/>
          <a:p>
            <a:r>
              <a:rPr lang="en-US" sz="3200" b="1" dirty="0">
                <a:solidFill>
                  <a:schemeClr val="bg1"/>
                </a:solidFill>
              </a:rPr>
              <a:t>and so on ...</a:t>
            </a:r>
          </a:p>
        </p:txBody>
      </p:sp>
      <p:sp>
        <p:nvSpPr>
          <p:cNvPr id="7" name="Left Arrow 6"/>
          <p:cNvSpPr/>
          <p:nvPr/>
        </p:nvSpPr>
        <p:spPr bwMode="auto">
          <a:xfrm>
            <a:off x="4172628" y="2590477"/>
            <a:ext cx="1753714" cy="615719"/>
          </a:xfrm>
          <a:prstGeom prst="leftArrow">
            <a:avLst/>
          </a:prstGeom>
          <a:solidFill>
            <a:schemeClr val="bg1">
              <a:lumMod val="85000"/>
            </a:schemeClr>
          </a:solidFill>
          <a:ln w="9525" cap="flat" cmpd="sng" algn="ctr">
            <a:solidFill>
              <a:srgbClr val="80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dirty="0">
                <a:latin typeface="Tahoma" pitchFamily="-96" charset="0"/>
              </a:rPr>
              <a:t>Find best match</a:t>
            </a:r>
            <a:endParaRPr kumimoji="0" lang="en-US" sz="1400" b="0" i="0" u="none" strike="noStrike" cap="none" normalizeH="0" baseline="0" dirty="0">
              <a:ln>
                <a:noFill/>
              </a:ln>
              <a:solidFill>
                <a:schemeClr val="tx1"/>
              </a:solidFill>
              <a:effectLst/>
              <a:latin typeface="Tahoma" pitchFamily="-96" charset="0"/>
            </a:endParaRPr>
          </a:p>
        </p:txBody>
      </p:sp>
      <p:sp>
        <p:nvSpPr>
          <p:cNvPr id="193" name="Rectangle 192"/>
          <p:cNvSpPr/>
          <p:nvPr/>
        </p:nvSpPr>
        <p:spPr bwMode="auto">
          <a:xfrm>
            <a:off x="6450438" y="75890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194" name="Rectangle 193"/>
          <p:cNvSpPr/>
          <p:nvPr/>
        </p:nvSpPr>
        <p:spPr bwMode="auto">
          <a:xfrm>
            <a:off x="1754932" y="797489"/>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8" name="Content Placeholder 7"/>
          <p:cNvSpPr>
            <a:spLocks noGrp="1"/>
          </p:cNvSpPr>
          <p:nvPr>
            <p:ph idx="1"/>
          </p:nvPr>
        </p:nvSpPr>
        <p:spPr>
          <a:xfrm>
            <a:off x="0" y="4727397"/>
            <a:ext cx="9144000" cy="1787704"/>
          </a:xfrm>
        </p:spPr>
        <p:txBody>
          <a:bodyPr/>
          <a:lstStyle/>
          <a:p>
            <a:pPr marL="0" indent="0">
              <a:buNone/>
            </a:pPr>
            <a:r>
              <a:rPr lang="en-US" dirty="0"/>
              <a:t>For comparing blocks:</a:t>
            </a:r>
          </a:p>
          <a:p>
            <a:r>
              <a:rPr lang="en-US" dirty="0"/>
              <a:t>SAD - Sum of Absolute Differences</a:t>
            </a:r>
          </a:p>
        </p:txBody>
      </p:sp>
      <p:pic>
        <p:nvPicPr>
          <p:cNvPr id="10" name="Picture 9" descr="sum-of-absolute-differenc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5316" y="5725289"/>
            <a:ext cx="3581400" cy="754352"/>
          </a:xfrm>
          <a:prstGeom prst="rect">
            <a:avLst/>
          </a:prstGeom>
        </p:spPr>
      </p:pic>
      <p:sp>
        <p:nvSpPr>
          <p:cNvPr id="5" name="Line Callout 1 (Border and Accent Bar) 4"/>
          <p:cNvSpPr/>
          <p:nvPr/>
        </p:nvSpPr>
        <p:spPr bwMode="auto">
          <a:xfrm>
            <a:off x="7021312" y="5820759"/>
            <a:ext cx="1809148" cy="525401"/>
          </a:xfrm>
          <a:prstGeom prst="accentBorderCallout1">
            <a:avLst>
              <a:gd name="adj1" fmla="val 82070"/>
              <a:gd name="adj2" fmla="val -7024"/>
              <a:gd name="adj3" fmla="val 101671"/>
              <a:gd name="adj4" fmla="val -190279"/>
            </a:avLst>
          </a:prstGeom>
          <a:solidFill>
            <a:srgbClr val="DDDDDD"/>
          </a:solidFill>
          <a:ln w="9525" cap="flat" cmpd="sng" algn="ctr">
            <a:solidFill>
              <a:schemeClr val="bg2"/>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1" u="none" strike="noStrike" cap="none" normalizeH="0" baseline="0" dirty="0">
                <a:ln>
                  <a:noFill/>
                </a:ln>
                <a:solidFill>
                  <a:schemeClr val="tx1"/>
                </a:solidFill>
                <a:effectLst/>
                <a:latin typeface="Times New Roman" charset="0"/>
                <a:ea typeface="Times New Roman" charset="0"/>
                <a:cs typeface="Times New Roman" charset="0"/>
              </a:rPr>
              <a:t>W</a:t>
            </a:r>
            <a:r>
              <a:rPr kumimoji="0" lang="en-US" sz="1400" b="0" i="0" u="none" strike="noStrike" cap="none" normalizeH="0" baseline="0" dirty="0">
                <a:ln>
                  <a:noFill/>
                </a:ln>
                <a:solidFill>
                  <a:schemeClr val="tx1"/>
                </a:solidFill>
                <a:effectLst/>
                <a:latin typeface="Tahoma" pitchFamily="-96" charset="0"/>
              </a:rPr>
              <a:t>: fixed set, but</a:t>
            </a:r>
            <a:br>
              <a:rPr kumimoji="0" lang="en-US" sz="1400" b="0" i="0" u="none" strike="noStrike" cap="none" normalizeH="0" baseline="0" dirty="0">
                <a:ln>
                  <a:noFill/>
                </a:ln>
                <a:solidFill>
                  <a:schemeClr val="tx1"/>
                </a:solidFill>
                <a:effectLst/>
                <a:latin typeface="Tahoma" pitchFamily="-96" charset="0"/>
              </a:rPr>
            </a:br>
            <a:r>
              <a:rPr kumimoji="0" lang="en-US" sz="1400" b="0" i="0" u="none" strike="noStrike" cap="none" normalizeH="0" baseline="0" dirty="0">
                <a:ln>
                  <a:noFill/>
                </a:ln>
                <a:solidFill>
                  <a:schemeClr val="tx1"/>
                </a:solidFill>
                <a:effectLst/>
                <a:latin typeface="Tahoma" pitchFamily="-96" charset="0"/>
              </a:rPr>
              <a:t>not only</a:t>
            </a:r>
            <a:r>
              <a:rPr kumimoji="0" lang="en-US" sz="1400" b="0" i="0" u="none" strike="noStrike" cap="none" normalizeH="0" dirty="0">
                <a:ln>
                  <a:noFill/>
                </a:ln>
                <a:solidFill>
                  <a:schemeClr val="tx1"/>
                </a:solidFill>
                <a:effectLst/>
                <a:latin typeface="Tahoma" pitchFamily="-96" charset="0"/>
              </a:rPr>
              <a:t> </a:t>
            </a:r>
            <a:r>
              <a:rPr lang="en-US" dirty="0">
                <a:latin typeface="Tahoma" pitchFamily="-96" charset="0"/>
              </a:rPr>
              <a:t>integers !</a:t>
            </a:r>
            <a:endParaRPr kumimoji="0" lang="en-US" sz="14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38077602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9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9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9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9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9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9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1"/>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10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2"/>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10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3"/>
                                        </p:tgtEl>
                                        <p:attrNameLst>
                                          <p:attrName>style.visibility</p:attrName>
                                        </p:attrNameLst>
                                      </p:cBhvr>
                                      <p:to>
                                        <p:strVal val="visible"/>
                                      </p:to>
                                    </p:set>
                                  </p:childTnLst>
                                </p:cTn>
                              </p:par>
                              <p:par>
                                <p:cTn id="61" presetID="1" presetClass="exit" presetSubtype="0" fill="hold" grpId="1" nodeType="withEffect">
                                  <p:stCondLst>
                                    <p:cond delay="0"/>
                                  </p:stCondLst>
                                  <p:childTnLst>
                                    <p:set>
                                      <p:cBhvr>
                                        <p:cTn id="62" dur="1" fill="hold">
                                          <p:stCondLst>
                                            <p:cond delay="0"/>
                                          </p:stCondLst>
                                        </p:cTn>
                                        <p:tgtEl>
                                          <p:spTgt spid="10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4"/>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103"/>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05"/>
                                        </p:tgtEl>
                                        <p:attrNameLst>
                                          <p:attrName>style.visibility</p:attrName>
                                        </p:attrNameLst>
                                      </p:cBhvr>
                                      <p:to>
                                        <p:strVal val="visible"/>
                                      </p:to>
                                    </p:set>
                                  </p:childTnLst>
                                </p:cTn>
                              </p:par>
                              <p:par>
                                <p:cTn id="73" presetID="1" presetClass="exit" presetSubtype="0" fill="hold" grpId="1" nodeType="withEffect">
                                  <p:stCondLst>
                                    <p:cond delay="0"/>
                                  </p:stCondLst>
                                  <p:childTnLst>
                                    <p:set>
                                      <p:cBhvr>
                                        <p:cTn id="74" dur="1" fill="hold">
                                          <p:stCondLst>
                                            <p:cond delay="0"/>
                                          </p:stCondLst>
                                        </p:cTn>
                                        <p:tgtEl>
                                          <p:spTgt spid="10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7"/>
                                        </p:tgtEl>
                                        <p:attrNameLst>
                                          <p:attrName>style.visibility</p:attrName>
                                        </p:attrNameLst>
                                      </p:cBhvr>
                                      <p:to>
                                        <p:strVal val="visible"/>
                                      </p:to>
                                    </p:set>
                                  </p:childTnLst>
                                </p:cTn>
                              </p:par>
                              <p:par>
                                <p:cTn id="79" presetID="1" presetClass="exit" presetSubtype="0" fill="hold" grpId="1" nodeType="withEffect">
                                  <p:stCondLst>
                                    <p:cond delay="0"/>
                                  </p:stCondLst>
                                  <p:childTnLst>
                                    <p:set>
                                      <p:cBhvr>
                                        <p:cTn id="80" dur="1" fill="hold">
                                          <p:stCondLst>
                                            <p:cond delay="0"/>
                                          </p:stCondLst>
                                        </p:cTn>
                                        <p:tgtEl>
                                          <p:spTgt spid="105"/>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
                                            <p:txEl>
                                              <p:pRg st="0" end="0"/>
                                            </p:txEl>
                                          </p:spTgt>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107"/>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8">
                                            <p:txEl>
                                              <p:pRg st="0" end="0"/>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
                                            <p:txEl>
                                              <p:pRg st="1" end="1"/>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7" grpId="0" animBg="1"/>
      <p:bldP spid="107" grpId="1" animBg="1"/>
      <p:bldP spid="7" grpId="0" animBg="1"/>
      <p:bldP spid="8" grpId="0" build="p"/>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a:off x="3019425" y="1044160"/>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5" name="Line 3"/>
          <p:cNvSpPr>
            <a:spLocks noChangeShapeType="1"/>
          </p:cNvSpPr>
          <p:nvPr/>
        </p:nvSpPr>
        <p:spPr bwMode="auto">
          <a:xfrm>
            <a:off x="3379788" y="1044160"/>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6" name="Line 4"/>
          <p:cNvSpPr>
            <a:spLocks noChangeShapeType="1"/>
          </p:cNvSpPr>
          <p:nvPr/>
        </p:nvSpPr>
        <p:spPr bwMode="auto">
          <a:xfrm>
            <a:off x="3740150" y="1045748"/>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7" name="Line 5"/>
          <p:cNvSpPr>
            <a:spLocks noChangeShapeType="1"/>
          </p:cNvSpPr>
          <p:nvPr/>
        </p:nvSpPr>
        <p:spPr bwMode="auto">
          <a:xfrm>
            <a:off x="4100513"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8" name="Line 6"/>
          <p:cNvSpPr>
            <a:spLocks noChangeShapeType="1"/>
          </p:cNvSpPr>
          <p:nvPr/>
        </p:nvSpPr>
        <p:spPr bwMode="auto">
          <a:xfrm>
            <a:off x="4459288"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9" name="Line 7"/>
          <p:cNvSpPr>
            <a:spLocks noChangeShapeType="1"/>
          </p:cNvSpPr>
          <p:nvPr/>
        </p:nvSpPr>
        <p:spPr bwMode="auto">
          <a:xfrm>
            <a:off x="4819650" y="1045748"/>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0" name="Line 8"/>
          <p:cNvSpPr>
            <a:spLocks noChangeShapeType="1"/>
          </p:cNvSpPr>
          <p:nvPr/>
        </p:nvSpPr>
        <p:spPr bwMode="auto">
          <a:xfrm>
            <a:off x="5180013"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1" name="Line 9"/>
          <p:cNvSpPr>
            <a:spLocks noChangeShapeType="1"/>
          </p:cNvSpPr>
          <p:nvPr/>
        </p:nvSpPr>
        <p:spPr bwMode="auto">
          <a:xfrm>
            <a:off x="5540375" y="1047335"/>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2" name="Line 10"/>
          <p:cNvSpPr>
            <a:spLocks noChangeShapeType="1"/>
          </p:cNvSpPr>
          <p:nvPr/>
        </p:nvSpPr>
        <p:spPr bwMode="auto">
          <a:xfrm>
            <a:off x="5900738" y="1047335"/>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3" name="Line 11"/>
          <p:cNvSpPr>
            <a:spLocks noChangeShapeType="1"/>
          </p:cNvSpPr>
          <p:nvPr/>
        </p:nvSpPr>
        <p:spPr bwMode="auto">
          <a:xfrm>
            <a:off x="2587625" y="147754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4" name="Line 12"/>
          <p:cNvSpPr>
            <a:spLocks noChangeShapeType="1"/>
          </p:cNvSpPr>
          <p:nvPr/>
        </p:nvSpPr>
        <p:spPr bwMode="auto">
          <a:xfrm>
            <a:off x="2587625" y="1837910"/>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5" name="Line 13"/>
          <p:cNvSpPr>
            <a:spLocks noChangeShapeType="1"/>
          </p:cNvSpPr>
          <p:nvPr/>
        </p:nvSpPr>
        <p:spPr bwMode="auto">
          <a:xfrm>
            <a:off x="2587625" y="2198273"/>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6" name="Line 14"/>
          <p:cNvSpPr>
            <a:spLocks noChangeShapeType="1"/>
          </p:cNvSpPr>
          <p:nvPr/>
        </p:nvSpPr>
        <p:spPr bwMode="auto">
          <a:xfrm>
            <a:off x="2587625" y="255863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7" name="Line 15"/>
          <p:cNvSpPr>
            <a:spLocks noChangeShapeType="1"/>
          </p:cNvSpPr>
          <p:nvPr/>
        </p:nvSpPr>
        <p:spPr bwMode="auto">
          <a:xfrm>
            <a:off x="2587625" y="2917410"/>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8" name="Line 16"/>
          <p:cNvSpPr>
            <a:spLocks noChangeShapeType="1"/>
          </p:cNvSpPr>
          <p:nvPr/>
        </p:nvSpPr>
        <p:spPr bwMode="auto">
          <a:xfrm>
            <a:off x="2587625" y="3277773"/>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9" name="Line 17"/>
          <p:cNvSpPr>
            <a:spLocks noChangeShapeType="1"/>
          </p:cNvSpPr>
          <p:nvPr/>
        </p:nvSpPr>
        <p:spPr bwMode="auto">
          <a:xfrm>
            <a:off x="2587625" y="363813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10" name="Oval 18"/>
          <p:cNvSpPr>
            <a:spLocks noChangeArrowheads="1"/>
          </p:cNvSpPr>
          <p:nvPr/>
        </p:nvSpPr>
        <p:spPr bwMode="auto">
          <a:xfrm>
            <a:off x="4343400" y="24411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1" name="Oval 19"/>
          <p:cNvSpPr>
            <a:spLocks noChangeArrowheads="1"/>
          </p:cNvSpPr>
          <p:nvPr/>
        </p:nvSpPr>
        <p:spPr bwMode="auto">
          <a:xfrm>
            <a:off x="4713288" y="20919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2" name="Oval 20"/>
          <p:cNvSpPr>
            <a:spLocks noChangeArrowheads="1"/>
          </p:cNvSpPr>
          <p:nvPr/>
        </p:nvSpPr>
        <p:spPr bwMode="auto">
          <a:xfrm>
            <a:off x="4330700" y="17029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3" name="Oval 21"/>
          <p:cNvSpPr>
            <a:spLocks noChangeArrowheads="1"/>
          </p:cNvSpPr>
          <p:nvPr/>
        </p:nvSpPr>
        <p:spPr bwMode="auto">
          <a:xfrm>
            <a:off x="3986213" y="209032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4" name="Oval 22"/>
          <p:cNvSpPr>
            <a:spLocks noChangeArrowheads="1"/>
          </p:cNvSpPr>
          <p:nvPr/>
        </p:nvSpPr>
        <p:spPr bwMode="auto">
          <a:xfrm>
            <a:off x="3629025" y="24522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5" name="Oval 23"/>
          <p:cNvSpPr>
            <a:spLocks noChangeArrowheads="1"/>
          </p:cNvSpPr>
          <p:nvPr/>
        </p:nvSpPr>
        <p:spPr bwMode="auto">
          <a:xfrm>
            <a:off x="3978275" y="28094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6" name="Oval 24"/>
          <p:cNvSpPr>
            <a:spLocks noChangeArrowheads="1"/>
          </p:cNvSpPr>
          <p:nvPr/>
        </p:nvSpPr>
        <p:spPr bwMode="auto">
          <a:xfrm>
            <a:off x="4343400" y="31650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7" name="Oval 25"/>
          <p:cNvSpPr>
            <a:spLocks noChangeArrowheads="1"/>
          </p:cNvSpPr>
          <p:nvPr/>
        </p:nvSpPr>
        <p:spPr bwMode="auto">
          <a:xfrm>
            <a:off x="4705350" y="28031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8" name="Oval 26"/>
          <p:cNvSpPr>
            <a:spLocks noChangeArrowheads="1"/>
          </p:cNvSpPr>
          <p:nvPr/>
        </p:nvSpPr>
        <p:spPr bwMode="auto">
          <a:xfrm>
            <a:off x="5065713" y="2444335"/>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9" name="Oval 27"/>
          <p:cNvSpPr>
            <a:spLocks noChangeArrowheads="1"/>
          </p:cNvSpPr>
          <p:nvPr/>
        </p:nvSpPr>
        <p:spPr bwMode="auto">
          <a:xfrm>
            <a:off x="5067300" y="31761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0" name="Oval 28"/>
          <p:cNvSpPr>
            <a:spLocks noChangeArrowheads="1"/>
          </p:cNvSpPr>
          <p:nvPr/>
        </p:nvSpPr>
        <p:spPr bwMode="auto">
          <a:xfrm>
            <a:off x="5418138" y="28094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1" name="Oval 29"/>
          <p:cNvSpPr>
            <a:spLocks noChangeArrowheads="1"/>
          </p:cNvSpPr>
          <p:nvPr/>
        </p:nvSpPr>
        <p:spPr bwMode="auto">
          <a:xfrm>
            <a:off x="5775325" y="24475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2" name="Oval 30"/>
          <p:cNvSpPr>
            <a:spLocks noChangeArrowheads="1"/>
          </p:cNvSpPr>
          <p:nvPr/>
        </p:nvSpPr>
        <p:spPr bwMode="auto">
          <a:xfrm>
            <a:off x="5424488" y="20919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3" name="Oval 31"/>
          <p:cNvSpPr>
            <a:spLocks noChangeArrowheads="1"/>
          </p:cNvSpPr>
          <p:nvPr/>
        </p:nvSpPr>
        <p:spPr bwMode="auto">
          <a:xfrm>
            <a:off x="5065713" y="17236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4" name="Oval 32"/>
          <p:cNvSpPr>
            <a:spLocks noChangeArrowheads="1"/>
          </p:cNvSpPr>
          <p:nvPr/>
        </p:nvSpPr>
        <p:spPr bwMode="auto">
          <a:xfrm>
            <a:off x="5067300" y="2445923"/>
            <a:ext cx="228600" cy="228600"/>
          </a:xfrm>
          <a:prstGeom prst="ellipse">
            <a:avLst/>
          </a:prstGeom>
          <a:solidFill>
            <a:srgbClr val="0000FF"/>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5" name="Oval 33"/>
          <p:cNvSpPr>
            <a:spLocks noChangeArrowheads="1"/>
          </p:cNvSpPr>
          <p:nvPr/>
        </p:nvSpPr>
        <p:spPr bwMode="auto">
          <a:xfrm>
            <a:off x="5424488" y="2091910"/>
            <a:ext cx="228600" cy="228600"/>
          </a:xfrm>
          <a:prstGeom prst="ellipse">
            <a:avLst/>
          </a:prstGeom>
          <a:solidFill>
            <a:srgbClr val="0000FF"/>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 name="Title 3"/>
          <p:cNvSpPr>
            <a:spLocks noGrp="1"/>
          </p:cNvSpPr>
          <p:nvPr>
            <p:ph type="title"/>
          </p:nvPr>
        </p:nvSpPr>
        <p:spPr/>
        <p:txBody>
          <a:bodyPr/>
          <a:lstStyle/>
          <a:p>
            <a:r>
              <a:rPr lang="en-US" dirty="0"/>
              <a:t>Diamond Motion Estimation Pattern</a:t>
            </a:r>
          </a:p>
        </p:txBody>
      </p:sp>
      <p:sp>
        <p:nvSpPr>
          <p:cNvPr id="3" name="Content Placeholder 2"/>
          <p:cNvSpPr>
            <a:spLocks noGrp="1"/>
          </p:cNvSpPr>
          <p:nvPr>
            <p:ph sz="half" idx="1"/>
          </p:nvPr>
        </p:nvSpPr>
        <p:spPr>
          <a:xfrm>
            <a:off x="0" y="4203250"/>
            <a:ext cx="9144000" cy="2311850"/>
          </a:xfrm>
        </p:spPr>
        <p:txBody>
          <a:bodyPr/>
          <a:lstStyle/>
          <a:p>
            <a:pPr marL="0" indent="0">
              <a:buNone/>
            </a:pPr>
            <a:r>
              <a:rPr lang="en-US" dirty="0"/>
              <a:t>Heuristic</a:t>
            </a:r>
          </a:p>
          <a:p>
            <a:pPr lvl="1"/>
            <a:r>
              <a:rPr lang="en-US" dirty="0"/>
              <a:t>start at the same place in previous frame</a:t>
            </a:r>
          </a:p>
          <a:p>
            <a:pPr lvl="1"/>
            <a:r>
              <a:rPr lang="en-US" dirty="0"/>
              <a:t>search </a:t>
            </a:r>
            <a:r>
              <a:rPr lang="en-US" dirty="0" err="1"/>
              <a:t>neighourhood</a:t>
            </a:r>
            <a:r>
              <a:rPr lang="en-US" dirty="0"/>
              <a:t> first</a:t>
            </a:r>
          </a:p>
          <a:p>
            <a:pPr lvl="1"/>
            <a:r>
              <a:rPr lang="en-US" dirty="0"/>
              <a:t>move search center to location with smallest SAD</a:t>
            </a:r>
          </a:p>
          <a:p>
            <a:pPr lvl="1"/>
            <a:r>
              <a:rPr lang="en-US" dirty="0"/>
              <a:t>repeat until stable</a:t>
            </a:r>
          </a:p>
        </p:txBody>
      </p:sp>
    </p:spTree>
    <p:extLst>
      <p:ext uri="{BB962C8B-B14F-4D97-AF65-F5344CB8AC3E}">
        <p14:creationId xmlns:p14="http://schemas.microsoft.com/office/powerpoint/2010/main" val="33905585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grpId="0" nodeType="clickEffect">
                                  <p:stCondLst>
                                    <p:cond delay="0"/>
                                  </p:stCondLst>
                                  <p:childTnLst>
                                    <p:set>
                                      <p:cBhvr additive="repl">
                                        <p:cTn id="6" dur="1" fill="hold">
                                          <p:stCondLst>
                                            <p:cond delay="0"/>
                                          </p:stCondLst>
                                        </p:cTn>
                                        <p:tgtEl>
                                          <p:spTgt spid="338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grpId="0" nodeType="clickEffect">
                                  <p:stCondLst>
                                    <p:cond delay="0"/>
                                  </p:stCondLst>
                                  <p:childTnLst>
                                    <p:set>
                                      <p:cBhvr additive="repl">
                                        <p:cTn id="10" dur="1" fill="hold">
                                          <p:stCondLst>
                                            <p:cond delay="0"/>
                                          </p:stCondLst>
                                        </p:cTn>
                                        <p:tgtEl>
                                          <p:spTgt spid="338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grpId="0" nodeType="clickEffect">
                                  <p:stCondLst>
                                    <p:cond delay="0"/>
                                  </p:stCondLst>
                                  <p:childTnLst>
                                    <p:set>
                                      <p:cBhvr additive="repl">
                                        <p:cTn id="14" dur="1" fill="hold">
                                          <p:stCondLst>
                                            <p:cond delay="0"/>
                                          </p:stCondLst>
                                        </p:cTn>
                                        <p:tgtEl>
                                          <p:spTgt spid="338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grpId="0" nodeType="clickEffect">
                                  <p:stCondLst>
                                    <p:cond delay="0"/>
                                  </p:stCondLst>
                                  <p:childTnLst>
                                    <p:set>
                                      <p:cBhvr additive="repl">
                                        <p:cTn id="18" dur="1" fill="hold">
                                          <p:stCondLst>
                                            <p:cond delay="0"/>
                                          </p:stCondLst>
                                        </p:cTn>
                                        <p:tgtEl>
                                          <p:spTgt spid="338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grpId="0" nodeType="clickEffect">
                                  <p:stCondLst>
                                    <p:cond delay="0"/>
                                  </p:stCondLst>
                                  <p:childTnLst>
                                    <p:set>
                                      <p:cBhvr additive="repl">
                                        <p:cTn id="22" dur="1" fill="hold">
                                          <p:stCondLst>
                                            <p:cond delay="0"/>
                                          </p:stCondLst>
                                        </p:cTn>
                                        <p:tgtEl>
                                          <p:spTgt spid="338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grpId="0" nodeType="clickEffect">
                                  <p:stCondLst>
                                    <p:cond delay="0"/>
                                  </p:stCondLst>
                                  <p:childTnLst>
                                    <p:set>
                                      <p:cBhvr additive="repl">
                                        <p:cTn id="26" dur="1" fill="hold">
                                          <p:stCondLst>
                                            <p:cond delay="0"/>
                                          </p:stCondLst>
                                        </p:cTn>
                                        <p:tgtEl>
                                          <p:spTgt spid="3381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grpId="0" nodeType="clickEffect">
                                  <p:stCondLst>
                                    <p:cond delay="0"/>
                                  </p:stCondLst>
                                  <p:childTnLst>
                                    <p:set>
                                      <p:cBhvr additive="repl">
                                        <p:cTn id="30" dur="1" fill="hold">
                                          <p:stCondLst>
                                            <p:cond delay="0"/>
                                          </p:stCondLst>
                                        </p:cTn>
                                        <p:tgtEl>
                                          <p:spTgt spid="338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grpId="0" nodeType="clickEffect">
                                  <p:stCondLst>
                                    <p:cond delay="0"/>
                                  </p:stCondLst>
                                  <p:childTnLst>
                                    <p:set>
                                      <p:cBhvr additive="repl">
                                        <p:cTn id="34" dur="1" fill="hold">
                                          <p:stCondLst>
                                            <p:cond delay="0"/>
                                          </p:stCondLst>
                                        </p:cTn>
                                        <p:tgtEl>
                                          <p:spTgt spid="3381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grpId="0" nodeType="clickEffect">
                                  <p:stCondLst>
                                    <p:cond delay="0"/>
                                  </p:stCondLst>
                                  <p:childTnLst>
                                    <p:set>
                                      <p:cBhvr additive="repl">
                                        <p:cTn id="38" dur="1" fill="hold">
                                          <p:stCondLst>
                                            <p:cond delay="0"/>
                                          </p:stCondLst>
                                        </p:cTn>
                                        <p:tgtEl>
                                          <p:spTgt spid="3381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fill="hold" grpId="0" nodeType="clickEffect">
                                  <p:stCondLst>
                                    <p:cond delay="0"/>
                                  </p:stCondLst>
                                  <p:childTnLst>
                                    <p:set>
                                      <p:cBhvr additive="repl">
                                        <p:cTn id="42" dur="1" fill="hold">
                                          <p:stCondLst>
                                            <p:cond delay="0"/>
                                          </p:stCondLst>
                                        </p:cTn>
                                        <p:tgtEl>
                                          <p:spTgt spid="3382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fill="hold" grpId="0" nodeType="clickEffect">
                                  <p:stCondLst>
                                    <p:cond delay="0"/>
                                  </p:stCondLst>
                                  <p:childTnLst>
                                    <p:set>
                                      <p:cBhvr additive="repl">
                                        <p:cTn id="46" dur="1" fill="hold">
                                          <p:stCondLst>
                                            <p:cond delay="0"/>
                                          </p:stCondLst>
                                        </p:cTn>
                                        <p:tgtEl>
                                          <p:spTgt spid="338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fill="hold" grpId="0" nodeType="clickEffect">
                                  <p:stCondLst>
                                    <p:cond delay="0"/>
                                  </p:stCondLst>
                                  <p:childTnLst>
                                    <p:set>
                                      <p:cBhvr additive="repl">
                                        <p:cTn id="50" dur="1" fill="hold">
                                          <p:stCondLst>
                                            <p:cond delay="0"/>
                                          </p:stCondLst>
                                        </p:cTn>
                                        <p:tgtEl>
                                          <p:spTgt spid="3382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fill="hold" grpId="0" nodeType="clickEffect">
                                  <p:stCondLst>
                                    <p:cond delay="0"/>
                                  </p:stCondLst>
                                  <p:childTnLst>
                                    <p:set>
                                      <p:cBhvr additive="repl">
                                        <p:cTn id="54" dur="1" fill="hold">
                                          <p:stCondLst>
                                            <p:cond delay="0"/>
                                          </p:stCondLst>
                                        </p:cTn>
                                        <p:tgtEl>
                                          <p:spTgt spid="3382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fill="hold" grpId="0" nodeType="clickEffect">
                                  <p:stCondLst>
                                    <p:cond delay="0"/>
                                  </p:stCondLst>
                                  <p:childTnLst>
                                    <p:set>
                                      <p:cBhvr additive="repl">
                                        <p:cTn id="58" dur="1" fill="hold">
                                          <p:stCondLst>
                                            <p:cond delay="0"/>
                                          </p:stCondLst>
                                        </p:cTn>
                                        <p:tgtEl>
                                          <p:spTgt spid="3382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fill="hold" grpId="0" nodeType="clickEffect">
                                  <p:stCondLst>
                                    <p:cond delay="0"/>
                                  </p:stCondLst>
                                  <p:childTnLst>
                                    <p:set>
                                      <p:cBhvr additive="repl">
                                        <p:cTn id="62" dur="1" fill="hold">
                                          <p:stCondLst>
                                            <p:cond delay="0"/>
                                          </p:stCondLst>
                                        </p:cTn>
                                        <p:tgtEl>
                                          <p:spTgt spid="3382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fill="hold" grpId="0" nodeType="clickEffect">
                                  <p:stCondLst>
                                    <p:cond delay="0"/>
                                  </p:stCondLst>
                                  <p:childTnLst>
                                    <p:set>
                                      <p:cBhvr additive="repl">
                                        <p:cTn id="66" dur="1" fill="hold">
                                          <p:stCondLst>
                                            <p:cond delay="0"/>
                                          </p:stCondLst>
                                        </p:cTn>
                                        <p:tgtEl>
                                          <p:spTgt spid="338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0" grpId="0" animBg="1"/>
      <p:bldP spid="33811" grpId="0" animBg="1"/>
      <p:bldP spid="33812" grpId="0" animBg="1"/>
      <p:bldP spid="33813" grpId="0" animBg="1"/>
      <p:bldP spid="33814" grpId="0" animBg="1"/>
      <p:bldP spid="33815" grpId="0" animBg="1"/>
      <p:bldP spid="33816" grpId="0" animBg="1"/>
      <p:bldP spid="33817" grpId="0" animBg="1"/>
      <p:bldP spid="33818" grpId="0" animBg="1"/>
      <p:bldP spid="33819" grpId="0" animBg="1"/>
      <p:bldP spid="33820" grpId="0" animBg="1"/>
      <p:bldP spid="33821" grpId="0" animBg="1"/>
      <p:bldP spid="33822" grpId="0" animBg="1"/>
      <p:bldP spid="33823" grpId="0" animBg="1"/>
      <p:bldP spid="33824" grpId="0" animBg="1"/>
      <p:bldP spid="338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Motion Estimation</a:t>
            </a:r>
          </a:p>
        </p:txBody>
      </p:sp>
      <p:sp>
        <p:nvSpPr>
          <p:cNvPr id="3174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The estimators often use a two-step process, with initial coarse evaluation and refinements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Don’t do this for every frame, you must sometimes encode </a:t>
            </a:r>
            <a:r>
              <a:rPr lang="en-US" sz="2400" dirty="0" err="1"/>
              <a:t>macroblocks</a:t>
            </a:r>
            <a:r>
              <a:rPr lang="en-US" sz="2400" dirty="0"/>
              <a:t> in a “safe” mode that doesn’t rely on others</a:t>
            </a:r>
            <a:br>
              <a:rPr lang="en-US" sz="2400" dirty="0"/>
            </a:b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This is called “Intra”-mode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When a complete frame is encoded in I-mode (always in MPEG-1 and MPEG-2), this is called an I-frame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x264 calls I-frames "</a:t>
            </a:r>
            <a:r>
              <a:rPr lang="en-US" sz="1600" dirty="0" err="1"/>
              <a:t>keyframes</a:t>
            </a:r>
            <a:r>
              <a:rPr lang="en-US" sz="1600" dirty="0"/>
              <a:t>". But the word </a:t>
            </a:r>
            <a:r>
              <a:rPr lang="en-US" sz="1600" dirty="0" err="1"/>
              <a:t>keyframe</a:t>
            </a:r>
            <a:r>
              <a:rPr lang="en-US" sz="1600" dirty="0"/>
              <a:t> has many, many other meanings as well. Avoid misunderstandings by writing I-frame.</a:t>
            </a: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Refinements include trying every block in the area, and also using sub-pixel precision (interpolation)</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quarter pixel in H.264</a:t>
            </a:r>
          </a:p>
        </p:txBody>
      </p:sp>
    </p:spTree>
    <p:extLst>
      <p:ext uri="{BB962C8B-B14F-4D97-AF65-F5344CB8AC3E}">
        <p14:creationId xmlns:p14="http://schemas.microsoft.com/office/powerpoint/2010/main" val="41502176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cxnSpLocks/>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78386376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Motion Compensation</a:t>
            </a:r>
          </a:p>
        </p:txBody>
      </p:sp>
      <p:sp>
        <p:nvSpPr>
          <p:cNvPr id="34818"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When the best motion vector has been found and refined, a predicted image is generated using the motion vectors</a:t>
            </a:r>
            <a:br>
              <a:rPr lang="en-US" dirty="0"/>
            </a:b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reference frame can not be used directly as input to the motion compensator</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decoder never sees the original image. Instead, it sees a </a:t>
            </a:r>
            <a:r>
              <a:rPr lang="en-US" i="1" dirty="0"/>
              <a:t>reconstructed</a:t>
            </a:r>
            <a:r>
              <a:rPr lang="en-US" dirty="0"/>
              <a:t> image, i.e. an image that has been quantized (with loss)</a:t>
            </a:r>
            <a:br>
              <a:rPr lang="en-US" dirty="0"/>
            </a:b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 reconstructed reference image must be used as input to motion compensation</a:t>
            </a:r>
          </a:p>
        </p:txBody>
      </p:sp>
    </p:spTree>
    <p:extLst>
      <p:ext uri="{BB962C8B-B14F-4D97-AF65-F5344CB8AC3E}">
        <p14:creationId xmlns:p14="http://schemas.microsoft.com/office/powerpoint/2010/main" val="7658251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cxnSpLocks/>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29" name="Lightning Bolt 28">
            <a:extLst>
              <a:ext uri="{FF2B5EF4-FFF2-40B4-BE49-F238E27FC236}">
                <a16:creationId xmlns:a16="http://schemas.microsoft.com/office/drawing/2014/main" id="{E60C981B-3FF7-154E-9F5D-A51F19801354}"/>
              </a:ext>
            </a:extLst>
          </p:cNvPr>
          <p:cNvSpPr/>
          <p:nvPr/>
        </p:nvSpPr>
        <p:spPr bwMode="auto">
          <a:xfrm flipH="1">
            <a:off x="1960418" y="961660"/>
            <a:ext cx="4303060" cy="5301465"/>
          </a:xfrm>
          <a:prstGeom prst="lightningBolt">
            <a:avLst/>
          </a:prstGeom>
          <a:solidFill>
            <a:srgbClr val="FFFF00"/>
          </a:solidFill>
          <a:ln w="381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1170216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cxnSpLocks/>
            <a:stCxn id="9" idx="1"/>
            <a:endCxn id="6" idx="2"/>
          </p:cNvCxnSpPr>
          <p:nvPr/>
        </p:nvCxnSpPr>
        <p:spPr bwMode="auto">
          <a:xfrm rot="10800000">
            <a:off x="752090" y="3740787"/>
            <a:ext cx="3435488" cy="1571011"/>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cxnSpLocks/>
            <a:stCxn id="14" idx="3"/>
            <a:endCxn id="43" idx="4"/>
          </p:cNvCxnSpPr>
          <p:nvPr/>
        </p:nvCxnSpPr>
        <p:spPr bwMode="auto">
          <a:xfrm flipV="1">
            <a:off x="2474179" y="2366638"/>
            <a:ext cx="1432578" cy="475624"/>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85715702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Frame Reconstruction</a:t>
            </a:r>
          </a:p>
        </p:txBody>
      </p:sp>
      <p:sp>
        <p:nvSpPr>
          <p:cNvPr id="4198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motion compensator requires as input the same reference frame as the </a:t>
            </a:r>
            <a:r>
              <a:rPr lang="en-US" i="1" dirty="0"/>
              <a:t>decoder</a:t>
            </a:r>
            <a:r>
              <a:rPr lang="en-US" dirty="0"/>
              <a:t> will see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De-quantize and inverse-transform the residuals and add them to our predicted frame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result is (roughly) the same </a:t>
            </a:r>
            <a:r>
              <a:rPr lang="en-US" i="1" dirty="0"/>
              <a:t>reconstructed</a:t>
            </a:r>
            <a:r>
              <a:rPr lang="en-US" dirty="0"/>
              <a:t> frame as the decoder will receive</a:t>
            </a:r>
          </a:p>
          <a:p>
            <a:pPr marL="679450" indent="-660400">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p:txBody>
      </p:sp>
    </p:spTree>
    <p:extLst>
      <p:ext uri="{BB962C8B-B14F-4D97-AF65-F5344CB8AC3E}">
        <p14:creationId xmlns:p14="http://schemas.microsoft.com/office/powerpoint/2010/main" val="33466209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Residual Transformation</a:t>
            </a:r>
          </a:p>
        </p:txBody>
      </p:sp>
      <p:sp>
        <p:nvSpPr>
          <p:cNvPr id="38914"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pixel difference between the original frame and the reconstructed frame is called residuals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Since the residuals only express the difference from the prediction, they are much more compact than full pixel values such as in JPEG</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Residuals are transformed using DCT and Quantization</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solidFill>
                  <a:schemeClr val="bg1">
                    <a:lumMod val="50000"/>
                  </a:schemeClr>
                </a:solidFill>
              </a:rPr>
              <a:t>MPEG uses special Quantization tables for residuals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solidFill>
                  <a:schemeClr val="bg1">
                    <a:lumMod val="50000"/>
                  </a:schemeClr>
                </a:solidFill>
              </a:rPr>
              <a:t>in INF5063, we don’t (so far)</a:t>
            </a:r>
          </a:p>
        </p:txBody>
      </p:sp>
    </p:spTree>
    <p:extLst>
      <p:ext uri="{BB962C8B-B14F-4D97-AF65-F5344CB8AC3E}">
        <p14:creationId xmlns:p14="http://schemas.microsoft.com/office/powerpoint/2010/main" val="13003743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249999333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4235324852"/>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3441970"/>
            <a:ext cx="6172200" cy="21320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 name="TextBox 1"/>
          <p:cNvSpPr txBox="1"/>
          <p:nvPr/>
        </p:nvSpPr>
        <p:spPr>
          <a:xfrm>
            <a:off x="655123" y="4243555"/>
            <a:ext cx="659155" cy="566309"/>
          </a:xfrm>
          <a:prstGeom prst="rect">
            <a:avLst/>
          </a:prstGeom>
          <a:noFill/>
        </p:spPr>
        <p:txBody>
          <a:bodyPr wrap="none" rtlCol="0">
            <a:spAutoFit/>
          </a:bodyPr>
          <a:lstStyle/>
          <a:p>
            <a:pPr algn="ctr"/>
            <a:r>
              <a:rPr lang="en-US" dirty="0"/>
              <a:t>oldest</a:t>
            </a:r>
          </a:p>
          <a:p>
            <a:pPr algn="ctr"/>
            <a:r>
              <a:rPr lang="en-US" dirty="0"/>
              <a:t>frame</a:t>
            </a:r>
          </a:p>
        </p:txBody>
      </p:sp>
      <p:sp>
        <p:nvSpPr>
          <p:cNvPr id="6" name="TextBox 5"/>
          <p:cNvSpPr txBox="1"/>
          <p:nvPr/>
        </p:nvSpPr>
        <p:spPr>
          <a:xfrm>
            <a:off x="7757335" y="4244759"/>
            <a:ext cx="748923" cy="566309"/>
          </a:xfrm>
          <a:prstGeom prst="rect">
            <a:avLst/>
          </a:prstGeom>
          <a:noFill/>
        </p:spPr>
        <p:txBody>
          <a:bodyPr wrap="none" rtlCol="0">
            <a:spAutoFit/>
          </a:bodyPr>
          <a:lstStyle/>
          <a:p>
            <a:pPr algn="ctr"/>
            <a:r>
              <a:rPr lang="en-US" dirty="0"/>
              <a:t>newest</a:t>
            </a:r>
          </a:p>
          <a:p>
            <a:pPr algn="ctr"/>
            <a:r>
              <a:rPr lang="en-US" dirty="0"/>
              <a:t>frame</a:t>
            </a:r>
          </a:p>
        </p:txBody>
      </p:sp>
      <p:sp>
        <p:nvSpPr>
          <p:cNvPr id="2867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Macroblock Types</a:t>
            </a:r>
          </a:p>
        </p:txBody>
      </p:sp>
      <p:sp>
        <p:nvSpPr>
          <p:cNvPr id="28675" name="Rectangle 3"/>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MPEG-1 </a:t>
            </a:r>
            <a:r>
              <a:rPr lang="en-US" sz="2400" dirty="0" err="1"/>
              <a:t>macroblocks</a:t>
            </a:r>
            <a:r>
              <a:rPr lang="en-US" sz="2400" dirty="0"/>
              <a:t> are 8x8 pixels,</a:t>
            </a:r>
            <a:br>
              <a:rPr lang="en-US" sz="2400" dirty="0"/>
            </a:br>
            <a:r>
              <a:rPr lang="en-US" sz="2400" dirty="0"/>
              <a:t>they can be of type I, P or B</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Intra-MBs use Intra-prediction (like JPEG)</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Predicted MBs use Inter-prediction</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Bi-Directional Predicted MBs use prediction both backward and forward in time</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The frames are reordered in such a way that frames used for predicting other frames are decoded first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p:txBody>
      </p:sp>
    </p:spTree>
    <p:extLst>
      <p:ext uri="{BB962C8B-B14F-4D97-AF65-F5344CB8AC3E}">
        <p14:creationId xmlns:p14="http://schemas.microsoft.com/office/powerpoint/2010/main" val="10004811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284622910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96"/>
          <p:cNvSpPr/>
          <p:nvPr/>
        </p:nvSpPr>
        <p:spPr bwMode="auto">
          <a:xfrm>
            <a:off x="527752" y="3037613"/>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Simplified MPEG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Reorder</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sp>
        <p:nvSpPr>
          <p:cNvPr id="16" name="Rectangle 15"/>
          <p:cNvSpPr/>
          <p:nvPr/>
        </p:nvSpPr>
        <p:spPr bwMode="auto">
          <a:xfrm>
            <a:off x="2576191" y="3896798"/>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Intra prediction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8" name="Straight Arrow Connector 57"/>
          <p:cNvCxnSpPr>
            <a:stCxn id="61" idx="0"/>
            <a:endCxn id="43" idx="4"/>
          </p:cNvCxnSpPr>
          <p:nvPr/>
        </p:nvCxnSpPr>
        <p:spPr bwMode="auto">
          <a:xfrm flipV="1">
            <a:off x="3906756" y="2366638"/>
            <a:ext cx="1" cy="13720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61" name="Oval 60"/>
          <p:cNvSpPr/>
          <p:nvPr/>
        </p:nvSpPr>
        <p:spPr bwMode="auto">
          <a:xfrm>
            <a:off x="3831165" y="3738685"/>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63" name="Straight Arrow Connector 62"/>
          <p:cNvCxnSpPr>
            <a:stCxn id="15" idx="3"/>
            <a:endCxn id="61" idx="2"/>
          </p:cNvCxnSpPr>
          <p:nvPr/>
        </p:nvCxnSpPr>
        <p:spPr bwMode="auto">
          <a:xfrm>
            <a:off x="3382496" y="3478490"/>
            <a:ext cx="448669" cy="340833"/>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66" name="Straight Arrow Connector 65"/>
          <p:cNvCxnSpPr>
            <a:stCxn id="16" idx="3"/>
            <a:endCxn id="61" idx="2"/>
          </p:cNvCxnSpPr>
          <p:nvPr/>
        </p:nvCxnSpPr>
        <p:spPr bwMode="auto">
          <a:xfrm flipV="1">
            <a:off x="3372417" y="3819323"/>
            <a:ext cx="458748" cy="344588"/>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84" name="Elbow Connector 83"/>
          <p:cNvCxnSpPr>
            <a:stCxn id="14" idx="2"/>
            <a:endCxn id="16" idx="1"/>
          </p:cNvCxnSpPr>
          <p:nvPr/>
        </p:nvCxnSpPr>
        <p:spPr bwMode="auto">
          <a:xfrm rot="16200000" flipH="1">
            <a:off x="1798860" y="3386580"/>
            <a:ext cx="1054536" cy="5001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5" name="TextBox 44"/>
          <p:cNvSpPr txBox="1"/>
          <p:nvPr/>
        </p:nvSpPr>
        <p:spPr>
          <a:xfrm>
            <a:off x="2076235" y="4132690"/>
            <a:ext cx="416099" cy="307777"/>
          </a:xfrm>
          <a:prstGeom prst="rect">
            <a:avLst/>
          </a:prstGeom>
          <a:noFill/>
        </p:spPr>
        <p:txBody>
          <a:bodyPr wrap="none" rtlCol="0">
            <a:spAutoFit/>
          </a:bodyPr>
          <a:lstStyle/>
          <a:p>
            <a:r>
              <a:rPr lang="en-US" dirty="0"/>
              <a:t>fail</a:t>
            </a:r>
          </a:p>
        </p:txBody>
      </p:sp>
      <p:sp>
        <p:nvSpPr>
          <p:cNvPr id="95" name="TextBox 94"/>
          <p:cNvSpPr txBox="1"/>
          <p:nvPr/>
        </p:nvSpPr>
        <p:spPr>
          <a:xfrm>
            <a:off x="2702341" y="2581614"/>
            <a:ext cx="377026" cy="307777"/>
          </a:xfrm>
          <a:prstGeom prst="rect">
            <a:avLst/>
          </a:prstGeom>
          <a:noFill/>
        </p:spPr>
        <p:txBody>
          <a:bodyPr wrap="none" rtlCol="0">
            <a:spAutoFit/>
          </a:bodyPr>
          <a:lstStyle/>
          <a:p>
            <a:r>
              <a:rPr lang="en-US" dirty="0"/>
              <a:t>ok</a:t>
            </a:r>
          </a:p>
        </p:txBody>
      </p: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7576870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GOP-based Approach</a:t>
            </a:r>
          </a:p>
        </p:txBody>
      </p:sp>
      <p:sp>
        <p:nvSpPr>
          <p:cNvPr id="51202"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Delay pictures until there are multiple keyframes within the encoder pipeline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Intra-frames do not depend on previous frames, and thus can be used as starting points for multiple encodes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Adds a considerable pipeline to the encoder</a:t>
            </a:r>
          </a:p>
        </p:txBody>
      </p:sp>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488" y="3956050"/>
            <a:ext cx="6172200" cy="21320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9304549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Slice-Based Approach</a:t>
            </a:r>
          </a:p>
        </p:txBody>
      </p:sp>
      <p:sp>
        <p:nvSpPr>
          <p:cNvPr id="52226" name="Rectangle 2"/>
          <p:cNvSpPr>
            <a:spLocks noGrp="1" noChangeArrowheads="1"/>
          </p:cNvSpPr>
          <p:nvPr>
            <p:ph idx="1"/>
          </p:nvPr>
        </p:nvSpPr>
        <p:spPr>
          <a:xfrm>
            <a:off x="0" y="866775"/>
            <a:ext cx="4424597" cy="5648325"/>
          </a:xfrm>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Split every frame into one or more slices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Supported since MPEG-1</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Slices are completely independent – one may not predict across borders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Severely hurts compression efficiency</a:t>
            </a:r>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600" y="1866900"/>
            <a:ext cx="4014788" cy="34528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483619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Video Quality Assessment</a:t>
            </a:r>
          </a:p>
        </p:txBody>
      </p:sp>
      <p:sp>
        <p:nvSpPr>
          <p:cNvPr id="5734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Evaluating video quality is a research field by itself</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Usually requires a panel of subjects that rate which version is </a:t>
            </a:r>
            <a:r>
              <a:rPr lang="en-US" i="1" dirty="0"/>
              <a:t>best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Subjects have different preferences for artifacts and quality reductions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Objective measurements give a rough number which says something about the difference between the original frames and the reconstructed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Typically SSIM or PSNR</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 shell script for finding PSNR values of YUV frames can be found in the </a:t>
            </a:r>
            <a:r>
              <a:rPr lang="en-US" dirty="0" err="1"/>
              <a:t>mplayer</a:t>
            </a:r>
            <a:r>
              <a:rPr lang="en-US" dirty="0"/>
              <a:t> source tree under TOOLS/</a:t>
            </a:r>
          </a:p>
        </p:txBody>
      </p:sp>
    </p:spTree>
    <p:extLst>
      <p:ext uri="{BB962C8B-B14F-4D97-AF65-F5344CB8AC3E}">
        <p14:creationId xmlns:p14="http://schemas.microsoft.com/office/powerpoint/2010/main" val="26835653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Conclusion</a:t>
            </a:r>
          </a:p>
        </p:txBody>
      </p:sp>
      <p:sp>
        <p:nvSpPr>
          <p:cNvPr id="58370"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Video encoding is mainly about trying (and failing) different prediction modes limited by user-defined restrictions (resource usage)</a:t>
            </a:r>
            <a:br>
              <a:rPr lang="en-US" sz="2400" dirty="0"/>
            </a:b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The “actual” encoding of the video when the parameters are known (forgetting about all the failed tests) usually accounts for a small percentage of the running time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This makes </a:t>
            </a:r>
            <a:r>
              <a:rPr lang="en-US" b="1" i="1" dirty="0"/>
              <a:t>de</a:t>
            </a:r>
            <a:r>
              <a:rPr lang="en-US" i="1" dirty="0"/>
              <a:t>coding </a:t>
            </a:r>
            <a:r>
              <a:rPr lang="en-US" dirty="0"/>
              <a:t>cheap</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An important goal of MPEG</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Any (reasonable) codec can produce the desired video quality</a:t>
            </a:r>
            <a:br>
              <a:rPr lang="en-US" sz="2400" dirty="0"/>
            </a:br>
            <a:r>
              <a:rPr lang="en-US" sz="2400" dirty="0"/>
              <a:t>–</a:t>
            </a:r>
            <a:br>
              <a:rPr lang="en-US" sz="2400" dirty="0"/>
            </a:br>
            <a:r>
              <a:rPr lang="en-US" sz="2400" dirty="0"/>
              <a:t>what differs between them is the </a:t>
            </a:r>
            <a:r>
              <a:rPr lang="en-US" sz="2400" i="1" dirty="0"/>
              <a:t>size </a:t>
            </a:r>
            <a:r>
              <a:rPr lang="en-US" sz="2400" dirty="0"/>
              <a:t>of the output</a:t>
            </a:r>
          </a:p>
          <a:p>
            <a:pPr marL="679450" indent="-660400">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p:txBody>
      </p:sp>
    </p:spTree>
    <p:extLst>
      <p:ext uri="{BB962C8B-B14F-4D97-AF65-F5344CB8AC3E}">
        <p14:creationId xmlns:p14="http://schemas.microsoft.com/office/powerpoint/2010/main" val="40795660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55759</TotalTime>
  <Words>2733</Words>
  <Application>Microsoft Macintosh PowerPoint</Application>
  <PresentationFormat>On-screen Show (4:3)</PresentationFormat>
  <Paragraphs>440</Paragraphs>
  <Slides>49</Slides>
  <Notes>39</Notes>
  <HiddenSlides>5</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1" baseType="lpstr">
      <vt:lpstr>Arial</vt:lpstr>
      <vt:lpstr>Cambria Math</vt:lpstr>
      <vt:lpstr>Courier New</vt:lpstr>
      <vt:lpstr>DejaVu Sans Mono</vt:lpstr>
      <vt:lpstr>Lucida Grande</vt:lpstr>
      <vt:lpstr>StarSymbol</vt:lpstr>
      <vt:lpstr>Symbol</vt:lpstr>
      <vt:lpstr>Tahoma</vt:lpstr>
      <vt:lpstr>Times New Roman</vt:lpstr>
      <vt:lpstr>Wingdings</vt:lpstr>
      <vt:lpstr>OS-intro</vt:lpstr>
      <vt:lpstr>Equation</vt:lpstr>
      <vt:lpstr>Introduction to video coding</vt:lpstr>
      <vt:lpstr>Why ?</vt:lpstr>
      <vt:lpstr>High data volumes: Need for compression</vt:lpstr>
      <vt:lpstr>Data Compression</vt:lpstr>
      <vt:lpstr>Coding pictures</vt:lpstr>
      <vt:lpstr>JPEG</vt:lpstr>
      <vt:lpstr>Color conversion: RGB to YCbCr</vt:lpstr>
      <vt:lpstr>(Chroma) Downsampling</vt:lpstr>
      <vt:lpstr>Split each picture in 8x8 blocks</vt:lpstr>
      <vt:lpstr>Discrete cosine transform (DCT)</vt:lpstr>
      <vt:lpstr>DCT</vt:lpstr>
      <vt:lpstr>DCT</vt:lpstr>
      <vt:lpstr>DCT</vt:lpstr>
      <vt:lpstr>DCT</vt:lpstr>
      <vt:lpstr>DCT</vt:lpstr>
      <vt:lpstr>Quantization</vt:lpstr>
      <vt:lpstr>Quantization Example</vt:lpstr>
      <vt:lpstr>Lossless compression </vt:lpstr>
      <vt:lpstr>JPEG Encoder Overview</vt:lpstr>
      <vt:lpstr>Coding videos</vt:lpstr>
      <vt:lpstr>Motion JPEG</vt:lpstr>
      <vt:lpstr>A picture</vt:lpstr>
      <vt:lpstr>A new pictures? A changed picture!</vt:lpstr>
      <vt:lpstr>Macro blocks</vt:lpstr>
      <vt:lpstr>Focusing on blocks A B C &amp; D</vt:lpstr>
      <vt:lpstr>Best match in reference frame</vt:lpstr>
      <vt:lpstr>1. Challenge: small differences</vt:lpstr>
      <vt:lpstr>Challenge: Displacement</vt:lpstr>
      <vt:lpstr>Adding Motion to the JPEG pipeline</vt:lpstr>
      <vt:lpstr>Adding Motion to the JPEG pipeline</vt:lpstr>
      <vt:lpstr>Inter-Prediction</vt:lpstr>
      <vt:lpstr>Full Search Motion Estimation</vt:lpstr>
      <vt:lpstr>Diamond Motion Estimation Pattern</vt:lpstr>
      <vt:lpstr>Motion Estimation</vt:lpstr>
      <vt:lpstr>Adding Motion to the JPEG pipeline</vt:lpstr>
      <vt:lpstr>Motion Compensation</vt:lpstr>
      <vt:lpstr>Adding Motion to the JPEG pipeline</vt:lpstr>
      <vt:lpstr>Adding Motion to the JPEG pipeline</vt:lpstr>
      <vt:lpstr>Frame Reconstruction</vt:lpstr>
      <vt:lpstr>Residual Transformation</vt:lpstr>
      <vt:lpstr>Adding Motion to the JPEG pipeline</vt:lpstr>
      <vt:lpstr>Adding Motion to the JPEG pipeline</vt:lpstr>
      <vt:lpstr>Macroblock Types</vt:lpstr>
      <vt:lpstr>Adding Motion to the JPEG pipeline</vt:lpstr>
      <vt:lpstr>Simplified MPEG Encoder Overview</vt:lpstr>
      <vt:lpstr>GOP-based Approach</vt:lpstr>
      <vt:lpstr>Slice-Based Approach</vt:lpstr>
      <vt:lpstr>Video Quality Assessment</vt:lpstr>
      <vt:lpstr>Conclusion</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2237</cp:revision>
  <cp:lastPrinted>2021-01-21T12:41:47Z</cp:lastPrinted>
  <dcterms:created xsi:type="dcterms:W3CDTF">2013-08-19T10:06:27Z</dcterms:created>
  <dcterms:modified xsi:type="dcterms:W3CDTF">2021-01-21T12:42:24Z</dcterms:modified>
</cp:coreProperties>
</file>