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6"/>
  </p:notesMasterIdLst>
  <p:handoutMasterIdLst>
    <p:handoutMasterId r:id="rId47"/>
  </p:handoutMasterIdLst>
  <p:sldIdLst>
    <p:sldId id="618" r:id="rId2"/>
    <p:sldId id="607" r:id="rId3"/>
    <p:sldId id="608" r:id="rId4"/>
    <p:sldId id="609" r:id="rId5"/>
    <p:sldId id="610" r:id="rId6"/>
    <p:sldId id="611" r:id="rId7"/>
    <p:sldId id="612" r:id="rId8"/>
    <p:sldId id="613" r:id="rId9"/>
    <p:sldId id="547" r:id="rId10"/>
    <p:sldId id="601" r:id="rId11"/>
    <p:sldId id="616" r:id="rId12"/>
    <p:sldId id="620" r:id="rId13"/>
    <p:sldId id="597" r:id="rId14"/>
    <p:sldId id="592" r:id="rId15"/>
    <p:sldId id="593" r:id="rId16"/>
    <p:sldId id="590" r:id="rId17"/>
    <p:sldId id="594" r:id="rId18"/>
    <p:sldId id="595" r:id="rId19"/>
    <p:sldId id="591" r:id="rId20"/>
    <p:sldId id="581" r:id="rId21"/>
    <p:sldId id="538" r:id="rId22"/>
    <p:sldId id="539" r:id="rId23"/>
    <p:sldId id="540" r:id="rId24"/>
    <p:sldId id="604" r:id="rId25"/>
    <p:sldId id="586" r:id="rId26"/>
    <p:sldId id="623" r:id="rId27"/>
    <p:sldId id="602" r:id="rId28"/>
    <p:sldId id="542" r:id="rId29"/>
    <p:sldId id="543" r:id="rId30"/>
    <p:sldId id="544" r:id="rId31"/>
    <p:sldId id="546" r:id="rId32"/>
    <p:sldId id="545" r:id="rId33"/>
    <p:sldId id="569" r:id="rId34"/>
    <p:sldId id="570" r:id="rId35"/>
    <p:sldId id="571" r:id="rId36"/>
    <p:sldId id="572" r:id="rId37"/>
    <p:sldId id="599" r:id="rId38"/>
    <p:sldId id="574" r:id="rId39"/>
    <p:sldId id="605" r:id="rId40"/>
    <p:sldId id="619" r:id="rId41"/>
    <p:sldId id="621" r:id="rId42"/>
    <p:sldId id="622" r:id="rId43"/>
    <p:sldId id="600" r:id="rId44"/>
    <p:sldId id="603" r:id="rId45"/>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ECFF"/>
    <a:srgbClr val="66CCFF"/>
    <a:srgbClr val="C0C0C0"/>
    <a:srgbClr val="DDDDDD"/>
    <a:srgbClr val="3366FF"/>
    <a:srgbClr val="0066FF"/>
    <a:srgbClr val="3399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27" autoAdjust="0"/>
    <p:restoredTop sz="74636" autoAdjust="0"/>
  </p:normalViewPr>
  <p:slideViewPr>
    <p:cSldViewPr snapToGrid="0">
      <p:cViewPr varScale="1">
        <p:scale>
          <a:sx n="106" d="100"/>
          <a:sy n="106" d="100"/>
        </p:scale>
        <p:origin x="2904" y="176"/>
      </p:cViewPr>
      <p:guideLst>
        <p:guide orient="horz" pos="2160"/>
        <p:guide pos="2880"/>
      </p:guideLst>
    </p:cSldViewPr>
  </p:slideViewPr>
  <p:outlineViewPr>
    <p:cViewPr>
      <p:scale>
        <a:sx n="33" d="100"/>
        <a:sy n="33" d="100"/>
      </p:scale>
      <p:origin x="0" y="-25408"/>
    </p:cViewPr>
  </p:outlineViewPr>
  <p:notesTextViewPr>
    <p:cViewPr>
      <p:scale>
        <a:sx n="100" d="100"/>
        <a:sy n="100" d="100"/>
      </p:scale>
      <p:origin x="0" y="0"/>
    </p:cViewPr>
  </p:notesTextViewPr>
  <p:sorterViewPr>
    <p:cViewPr>
      <p:scale>
        <a:sx n="154" d="100"/>
        <a:sy n="15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p14="http://schemas.microsoft.com/office/powerpoint/2010/main"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p14="http://schemas.microsoft.com/office/powerpoint/2010/main"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dirty="0">
                <a:ea typeface="ＭＳ Ｐゴシック" charset="-128"/>
              </a:rPr>
              <a:t>scull: 2000m world records: </a:t>
            </a:r>
          </a:p>
          <a:p>
            <a:pPr eaLnBrk="1" hangingPunct="1"/>
            <a:r>
              <a:rPr lang="en-GB" dirty="0">
                <a:ea typeface="ＭＳ Ｐゴシック" charset="-128"/>
              </a:rPr>
              <a:t>-- single: 6.30</a:t>
            </a:r>
          </a:p>
          <a:p>
            <a:pPr eaLnBrk="1" hangingPunct="1"/>
            <a:r>
              <a:rPr lang="en-GB" dirty="0">
                <a:ea typeface="ＭＳ Ｐゴシック" charset="-128"/>
              </a:rPr>
              <a:t>--</a:t>
            </a:r>
            <a:r>
              <a:rPr lang="en-GB" baseline="0" dirty="0">
                <a:ea typeface="ＭＳ Ｐゴシック" charset="-128"/>
              </a:rPr>
              <a:t> </a:t>
            </a:r>
            <a:r>
              <a:rPr lang="en-GB" dirty="0">
                <a:ea typeface="ＭＳ Ｐゴシック" charset="-128"/>
              </a:rPr>
              <a:t>quad: 5.32</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ＭＳ Ｐゴシック" charset="0"/>
              <a:cs typeface="ＭＳ Ｐゴシック" charset="0"/>
            </a:endParaRPr>
          </a:p>
          <a:p>
            <a:r>
              <a:rPr lang="en-US" dirty="0">
                <a:ea typeface="ＭＳ Ｐゴシック" charset="0"/>
                <a:cs typeface="ＭＳ Ｐゴシック" charset="0"/>
              </a:rPr>
              <a:t>An </a:t>
            </a:r>
            <a:r>
              <a:rPr lang="en-US" b="1" dirty="0" err="1">
                <a:ea typeface="ＭＳ Ｐゴシック" charset="0"/>
                <a:cs typeface="ＭＳ Ｐゴシック" charset="0"/>
              </a:rPr>
              <a:t>instructionn</a:t>
            </a:r>
            <a:r>
              <a:rPr lang="en-US" b="1" dirty="0">
                <a:ea typeface="ＭＳ Ｐゴシック" charset="0"/>
                <a:cs typeface="ＭＳ Ｐゴシック" charset="0"/>
              </a:rPr>
              <a:t> pipeline </a:t>
            </a:r>
            <a:r>
              <a:rPr lang="en-US" dirty="0">
                <a:ea typeface="ＭＳ Ｐゴシック" charset="0"/>
                <a:cs typeface="ＭＳ Ｐゴシック" charset="0"/>
              </a:rPr>
              <a:t>is a technique used in the design of computers to increase their instruction throughput (the number of instructions that can be executed in a unit of time). Pipelining does not reduce the time to complete an instruction, but increases instruction throughput by performing multiple operations in parallel.</a:t>
            </a:r>
          </a:p>
          <a:p>
            <a:endParaRPr lang="en-US" dirty="0">
              <a:ea typeface="ＭＳ Ｐゴシック" charset="0"/>
              <a:cs typeface="ＭＳ Ｐゴシック" charset="0"/>
            </a:endParaRPr>
          </a:p>
          <a:p>
            <a:r>
              <a:rPr lang="en-US" dirty="0">
                <a:ea typeface="ＭＳ Ｐゴシック" charset="0"/>
                <a:cs typeface="ＭＳ Ｐゴシック" charset="0"/>
              </a:rPr>
              <a:t>Today, in the Core series II processors (i3, i5, and i7), there are 14 stages in the processor pipeline.</a:t>
            </a:r>
          </a:p>
          <a:p>
            <a:r>
              <a:rPr lang="en-US" dirty="0">
                <a:ea typeface="ＭＳ Ｐゴシック" charset="0"/>
                <a:cs typeface="ＭＳ Ｐゴシック" charset="0"/>
              </a:rPr>
              <a:t>Microarchitecture   Pipeline stages</a:t>
            </a:r>
          </a:p>
          <a:p>
            <a:r>
              <a:rPr lang="en-US" dirty="0">
                <a:ea typeface="ＭＳ Ｐゴシック" charset="0"/>
                <a:cs typeface="ＭＳ Ｐゴシック" charset="0"/>
              </a:rPr>
              <a:t>P5 (Pentium)             5</a:t>
            </a:r>
          </a:p>
          <a:p>
            <a:r>
              <a:rPr lang="en-US" dirty="0">
                <a:ea typeface="ＭＳ Ｐゴシック" charset="0"/>
                <a:cs typeface="ＭＳ Ｐゴシック" charset="0"/>
              </a:rPr>
              <a:t>P6 (Pentium 3)          10</a:t>
            </a:r>
          </a:p>
          <a:p>
            <a:r>
              <a:rPr lang="en-US" dirty="0">
                <a:ea typeface="ＭＳ Ｐゴシック" charset="0"/>
                <a:cs typeface="ＭＳ Ｐゴシック" charset="0"/>
              </a:rPr>
              <a:t>P6 (Pentium Pro)        14</a:t>
            </a:r>
          </a:p>
          <a:p>
            <a:r>
              <a:rPr lang="en-US" dirty="0" err="1">
                <a:ea typeface="ＭＳ Ｐゴシック" charset="0"/>
                <a:cs typeface="ＭＳ Ｐゴシック" charset="0"/>
              </a:rPr>
              <a:t>NetBurst</a:t>
            </a:r>
            <a:r>
              <a:rPr lang="en-US" dirty="0">
                <a:ea typeface="ＭＳ Ｐゴシック" charset="0"/>
                <a:cs typeface="ＭＳ Ｐゴシック" charset="0"/>
              </a:rPr>
              <a:t> (Willamette)   20</a:t>
            </a:r>
          </a:p>
          <a:p>
            <a:r>
              <a:rPr lang="en-US" dirty="0" err="1">
                <a:ea typeface="ＭＳ Ｐゴシック" charset="0"/>
                <a:cs typeface="ＭＳ Ｐゴシック" charset="0"/>
              </a:rPr>
              <a:t>NetBurst</a:t>
            </a:r>
            <a:r>
              <a:rPr lang="en-US" dirty="0">
                <a:ea typeface="ＭＳ Ｐゴシック" charset="0"/>
                <a:cs typeface="ＭＳ Ｐゴシック" charset="0"/>
              </a:rPr>
              <a:t> (Northwood)    20</a:t>
            </a:r>
          </a:p>
          <a:p>
            <a:r>
              <a:rPr lang="en-US" dirty="0" err="1">
                <a:ea typeface="ＭＳ Ｐゴシック" charset="0"/>
                <a:cs typeface="ＭＳ Ｐゴシック" charset="0"/>
              </a:rPr>
              <a:t>NetBurst</a:t>
            </a:r>
            <a:r>
              <a:rPr lang="en-US" dirty="0">
                <a:ea typeface="ＭＳ Ｐゴシック" charset="0"/>
                <a:cs typeface="ＭＳ Ｐゴシック" charset="0"/>
              </a:rPr>
              <a:t> (Prescott)     31</a:t>
            </a:r>
          </a:p>
          <a:p>
            <a:r>
              <a:rPr lang="en-US" dirty="0" err="1">
                <a:ea typeface="ＭＳ Ｐゴシック" charset="0"/>
                <a:cs typeface="ＭＳ Ｐゴシック" charset="0"/>
              </a:rPr>
              <a:t>NetBurst</a:t>
            </a:r>
            <a:r>
              <a:rPr lang="en-US" dirty="0">
                <a:ea typeface="ＭＳ Ｐゴシック" charset="0"/>
                <a:cs typeface="ＭＳ Ｐゴシック" charset="0"/>
              </a:rPr>
              <a:t> (Cedar Mill)   31</a:t>
            </a:r>
          </a:p>
          <a:p>
            <a:r>
              <a:rPr lang="en-US" dirty="0">
                <a:ea typeface="ＭＳ Ｐゴシック" charset="0"/>
                <a:cs typeface="ＭＳ Ｐゴシック" charset="0"/>
              </a:rPr>
              <a:t>Core                    14</a:t>
            </a:r>
          </a:p>
          <a:p>
            <a:r>
              <a:rPr lang="en-US" dirty="0" err="1">
                <a:ea typeface="ＭＳ Ｐゴシック" charset="0"/>
                <a:cs typeface="ＭＳ Ｐゴシック" charset="0"/>
              </a:rPr>
              <a:t>Bonnell</a:t>
            </a:r>
            <a:r>
              <a:rPr lang="en-US" dirty="0">
                <a:ea typeface="ＭＳ Ｐゴシック" charset="0"/>
                <a:cs typeface="ＭＳ Ｐゴシック" charset="0"/>
              </a:rPr>
              <a:t>                 16</a:t>
            </a:r>
          </a:p>
          <a:p>
            <a:r>
              <a:rPr lang="en-US" dirty="0">
                <a:ea typeface="ＭＳ Ｐゴシック" charset="0"/>
                <a:cs typeface="ＭＳ Ｐゴシック" charset="0"/>
              </a:rPr>
              <a:t>Sandy Bridge            14</a:t>
            </a:r>
          </a:p>
          <a:p>
            <a:r>
              <a:rPr lang="en-US" dirty="0" err="1">
                <a:ea typeface="ＭＳ Ｐゴシック" charset="0"/>
                <a:cs typeface="ＭＳ Ｐゴシック" charset="0"/>
              </a:rPr>
              <a:t>Silvermont</a:t>
            </a:r>
            <a:r>
              <a:rPr lang="en-US" dirty="0">
                <a:ea typeface="ＭＳ Ｐゴシック" charset="0"/>
                <a:cs typeface="ＭＳ Ｐゴシック" charset="0"/>
              </a:rPr>
              <a:t>              14 to 17</a:t>
            </a:r>
          </a:p>
          <a:p>
            <a:r>
              <a:rPr lang="en-US" dirty="0">
                <a:ea typeface="ＭＳ Ｐゴシック" charset="0"/>
                <a:cs typeface="ＭＳ Ｐゴシック" charset="0"/>
              </a:rPr>
              <a:t>Haswell                 14</a:t>
            </a:r>
          </a:p>
          <a:p>
            <a:r>
              <a:rPr lang="en-US" dirty="0">
                <a:ea typeface="ＭＳ Ｐゴシック" charset="0"/>
                <a:cs typeface="ＭＳ Ｐゴシック" charset="0"/>
              </a:rPr>
              <a:t>Skylake                 14</a:t>
            </a:r>
          </a:p>
          <a:p>
            <a:r>
              <a:rPr lang="en-US" dirty="0" err="1">
                <a:ea typeface="ＭＳ Ｐゴシック" charset="0"/>
                <a:cs typeface="ＭＳ Ｐゴシック" charset="0"/>
              </a:rPr>
              <a:t>Kabylake</a:t>
            </a:r>
            <a:r>
              <a:rPr lang="en-US" dirty="0">
                <a:ea typeface="ＭＳ Ｐゴシック" charset="0"/>
                <a:cs typeface="ＭＳ Ｐゴシック" charset="0"/>
              </a:rPr>
              <a:t>                14</a:t>
            </a:r>
          </a:p>
          <a:p>
            <a:endParaRPr lang="en-US" dirty="0">
              <a:ea typeface="ＭＳ Ｐゴシック" charset="0"/>
              <a:cs typeface="ＭＳ Ｐゴシック" charset="0"/>
            </a:endParaRPr>
          </a:p>
          <a:p>
            <a:r>
              <a:rPr lang="en-US" dirty="0">
                <a:ea typeface="ＭＳ Ｐゴシック" charset="0"/>
                <a:cs typeface="ＭＳ Ｐゴシック" charset="0"/>
              </a:rPr>
              <a:t>ARM up to 7: 3 stages (still widely used is simpler devices)</a:t>
            </a:r>
          </a:p>
          <a:p>
            <a:r>
              <a:rPr lang="en-US" dirty="0">
                <a:ea typeface="ＭＳ Ｐゴシック" charset="0"/>
                <a:cs typeface="ＭＳ Ｐゴシック" charset="0"/>
              </a:rPr>
              <a:t>ARM 8-9: 5 stages;</a:t>
            </a:r>
          </a:p>
          <a:p>
            <a:r>
              <a:rPr lang="en-US" dirty="0">
                <a:ea typeface="ＭＳ Ｐゴシック" charset="0"/>
                <a:cs typeface="ＭＳ Ｐゴシック" charset="0"/>
              </a:rPr>
              <a:t>ARM 11: 8 stages;</a:t>
            </a:r>
          </a:p>
          <a:p>
            <a:r>
              <a:rPr lang="en-US" dirty="0">
                <a:ea typeface="ＭＳ Ｐゴシック" charset="0"/>
                <a:cs typeface="ＭＳ Ｐゴシック" charset="0"/>
              </a:rPr>
              <a:t>Cortex A7: 8-10 stages;</a:t>
            </a:r>
          </a:p>
          <a:p>
            <a:r>
              <a:rPr lang="en-US" dirty="0">
                <a:ea typeface="ＭＳ Ｐゴシック" charset="0"/>
                <a:cs typeface="ＭＳ Ｐゴシック" charset="0"/>
              </a:rPr>
              <a:t>Cortex A8: 13 stages;</a:t>
            </a:r>
          </a:p>
          <a:p>
            <a:r>
              <a:rPr lang="en-US" dirty="0">
                <a:ea typeface="ＭＳ Ｐゴシック" charset="0"/>
                <a:cs typeface="ＭＳ Ｐゴシック" charset="0"/>
              </a:rPr>
              <a:t>Cortex A15: 15-25 stages</a:t>
            </a:r>
          </a:p>
          <a:p>
            <a:endParaRPr lang="en-US" dirty="0">
              <a:ea typeface="ＭＳ Ｐゴシック" charset="0"/>
              <a:cs typeface="ＭＳ Ｐゴシック" charset="0"/>
            </a:endParaRP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ECB84F19-0CD8-AD46-ACA9-EC0B77D6CE9A}" type="slidenum">
              <a:rPr lang="en-US" sz="1200">
                <a:latin typeface="Arial" charset="0"/>
              </a:rPr>
              <a:pPr eaLnBrk="1" hangingPunct="1"/>
              <a:t>2</a:t>
            </a:fld>
            <a:endParaRPr lang="en-US" sz="1200">
              <a:latin typeface="Arial" charset="0"/>
            </a:endParaRPr>
          </a:p>
        </p:txBody>
      </p:sp>
    </p:spTree>
    <p:extLst>
      <p:ext uri="{BB962C8B-B14F-4D97-AF65-F5344CB8AC3E}">
        <p14:creationId xmlns:p14="http://schemas.microsoft.com/office/powerpoint/2010/main" val="1941396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B832B42-670F-0A41-B15A-A5F6072A7DEB}" type="slidenum">
              <a:rPr lang="en-US" sz="1200">
                <a:latin typeface="Arial" charset="0"/>
              </a:rPr>
              <a:pPr eaLnBrk="1" hangingPunct="1"/>
              <a:t>3</a:t>
            </a:fld>
            <a:endParaRPr lang="en-US" sz="1200">
              <a:latin typeface="Arial" charset="0"/>
            </a:endParaRPr>
          </a:p>
        </p:txBody>
      </p:sp>
    </p:spTree>
    <p:extLst>
      <p:ext uri="{BB962C8B-B14F-4D97-AF65-F5344CB8AC3E}">
        <p14:creationId xmlns:p14="http://schemas.microsoft.com/office/powerpoint/2010/main" val="176392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charset="0"/>
                <a:cs typeface="ＭＳ Ｐゴシック" charset="0"/>
              </a:rPr>
              <a:t>NOT WHEN:  </a:t>
            </a:r>
            <a:r>
              <a:rPr lang="en-US" dirty="0">
                <a:ea typeface="ＭＳ Ｐゴシック" charset="0"/>
                <a:cs typeface="ＭＳ Ｐゴシック" charset="0"/>
                <a:sym typeface="Wingdings" pitchFamily="2" charset="2"/>
              </a:rPr>
              <a:t> dependencies </a:t>
            </a:r>
          </a:p>
          <a:p>
            <a:endParaRPr lang="en-US" dirty="0">
              <a:ea typeface="ＭＳ Ｐゴシック" charset="0"/>
              <a:cs typeface="ＭＳ Ｐゴシック" charset="0"/>
            </a:endParaRPr>
          </a:p>
          <a:p>
            <a:r>
              <a:rPr lang="en-US" dirty="0">
                <a:ea typeface="ＭＳ Ｐゴシック" charset="0"/>
                <a:cs typeface="ＭＳ Ｐゴシック" charset="0"/>
              </a:rPr>
              <a:t>- using the "results so far" for the next iteration and the order is important -- Fibonacci numbers</a:t>
            </a:r>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24494746-FF8D-A24B-A5B2-44402285B20B}" type="slidenum">
              <a:rPr lang="en-US" sz="1200">
                <a:latin typeface="Arial" charset="0"/>
              </a:rPr>
              <a:pPr eaLnBrk="1" hangingPunct="1"/>
              <a:t>4</a:t>
            </a:fld>
            <a:endParaRPr lang="en-US" sz="1200">
              <a:latin typeface="Arial" charset="0"/>
            </a:endParaRPr>
          </a:p>
        </p:txBody>
      </p:sp>
    </p:spTree>
    <p:extLst>
      <p:ext uri="{BB962C8B-B14F-4D97-AF65-F5344CB8AC3E}">
        <p14:creationId xmlns:p14="http://schemas.microsoft.com/office/powerpoint/2010/main" val="1100121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charset="0"/>
                <a:cs typeface="ＭＳ Ｐゴシック" charset="0"/>
              </a:rPr>
              <a:t>SISD </a:t>
            </a:r>
          </a:p>
          <a:p>
            <a:r>
              <a:rPr lang="en-US" dirty="0">
                <a:ea typeface="ＭＳ Ｐゴシック" charset="0"/>
                <a:cs typeface="ＭＳ Ｐゴシック" charset="0"/>
              </a:rPr>
              <a:t>A sequential computer which exploits no parallelism in either the instruction or data streams. i.e. one operation at a -- traditional uniprocessor machines (PC) or old mainframes.</a:t>
            </a:r>
          </a:p>
          <a:p>
            <a:endParaRPr lang="en-US" dirty="0">
              <a:ea typeface="ＭＳ Ｐゴシック" charset="0"/>
              <a:cs typeface="ＭＳ Ｐゴシック" charset="0"/>
            </a:endParaRPr>
          </a:p>
          <a:p>
            <a:r>
              <a:rPr lang="en-US" dirty="0">
                <a:ea typeface="ＭＳ Ｐゴシック" charset="0"/>
                <a:cs typeface="ＭＳ Ｐゴシック" charset="0"/>
              </a:rPr>
              <a:t>SIMD</a:t>
            </a:r>
            <a:br>
              <a:rPr lang="en-US" dirty="0">
                <a:ea typeface="ＭＳ Ｐゴシック" charset="0"/>
                <a:cs typeface="ＭＳ Ｐゴシック" charset="0"/>
              </a:rPr>
            </a:br>
            <a:r>
              <a:rPr lang="en-US" dirty="0">
                <a:ea typeface="ＭＳ Ｐゴシック" charset="0"/>
                <a:cs typeface="ＭＳ Ｐゴシック" charset="0"/>
              </a:rPr>
              <a:t>A computer which exploits multiple data streams against a single instruction stream to perform operations which may be naturally parallelized. Example:  array processor</a:t>
            </a:r>
          </a:p>
          <a:p>
            <a:endParaRPr lang="en-US" dirty="0">
              <a:ea typeface="ＭＳ Ｐゴシック" charset="0"/>
              <a:cs typeface="ＭＳ Ｐゴシック" charset="0"/>
            </a:endParaRPr>
          </a:p>
          <a:p>
            <a:r>
              <a:rPr lang="en-US" dirty="0">
                <a:ea typeface="ＭＳ Ｐゴシック" charset="0"/>
                <a:cs typeface="ＭＳ Ｐゴシック" charset="0"/>
              </a:rPr>
              <a:t>MISD</a:t>
            </a:r>
          </a:p>
          <a:p>
            <a:r>
              <a:rPr lang="en-US" dirty="0">
                <a:ea typeface="ＭＳ Ｐゴシック" charset="0"/>
                <a:cs typeface="ＭＳ Ｐゴシック" charset="0"/>
              </a:rPr>
              <a:t>Multiple instructions operate on a single data stream. Uncommon architecture which is generally used for fault tolerance. Heterogeneous systems operate on the same data stream and must agree on the result. Example: Space Shuttle flight control computer.</a:t>
            </a:r>
          </a:p>
          <a:p>
            <a:endParaRPr lang="en-US" dirty="0">
              <a:ea typeface="ＭＳ Ｐゴシック" charset="0"/>
              <a:cs typeface="ＭＳ Ｐゴシック" charset="0"/>
            </a:endParaRPr>
          </a:p>
          <a:p>
            <a:r>
              <a:rPr lang="en-US" dirty="0">
                <a:ea typeface="ＭＳ Ｐゴシック" charset="0"/>
                <a:cs typeface="ＭＳ Ｐゴシック" charset="0"/>
              </a:rPr>
              <a:t>MIMD</a:t>
            </a:r>
            <a:br>
              <a:rPr lang="en-US" dirty="0">
                <a:ea typeface="ＭＳ Ｐゴシック" charset="0"/>
                <a:cs typeface="ＭＳ Ｐゴシック" charset="0"/>
              </a:rPr>
            </a:br>
            <a:r>
              <a:rPr lang="en-US" dirty="0">
                <a:ea typeface="ＭＳ Ｐゴシック" charset="0"/>
                <a:cs typeface="ＭＳ Ｐゴシック" charset="0"/>
              </a:rPr>
              <a:t> Multiple autonomous processors simultaneously executing different instructions on different data. Distributed systems are generally recognized to be MIMD architectures; either exploiting a single shared memory space or a distributed memory space. A multi-core superscalar processor is an MIMD processor.</a:t>
            </a: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0F373CB4-5B56-B84D-8E79-F7A1D169ECB3}" type="slidenum">
              <a:rPr lang="en-US" sz="1200">
                <a:latin typeface="Arial" charset="0"/>
              </a:rPr>
              <a:pPr eaLnBrk="1" hangingPunct="1"/>
              <a:t>5</a:t>
            </a:fld>
            <a:endParaRPr lang="en-US" sz="1200">
              <a:latin typeface="Arial" charset="0"/>
            </a:endParaRPr>
          </a:p>
        </p:txBody>
      </p:sp>
    </p:spTree>
    <p:extLst>
      <p:ext uri="{BB962C8B-B14F-4D97-AF65-F5344CB8AC3E}">
        <p14:creationId xmlns:p14="http://schemas.microsoft.com/office/powerpoint/2010/main" val="796287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441D1341-ECCD-554A-ACE1-9F397EF515C1}" type="slidenum">
              <a:rPr lang="en-US" sz="1200">
                <a:latin typeface="Arial" charset="0"/>
              </a:rPr>
              <a:pPr eaLnBrk="1" hangingPunct="1"/>
              <a:t>8</a:t>
            </a:fld>
            <a:endParaRPr lang="en-US" sz="1200">
              <a:latin typeface="Arial" charset="0"/>
            </a:endParaRPr>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nb-NO">
              <a:ea typeface="ＭＳ Ｐゴシック" charset="0"/>
              <a:cs typeface="ＭＳ Ｐゴシック" charset="0"/>
            </a:endParaRPr>
          </a:p>
        </p:txBody>
      </p:sp>
    </p:spTree>
    <p:extLst>
      <p:ext uri="{BB962C8B-B14F-4D97-AF65-F5344CB8AC3E}">
        <p14:creationId xmlns:p14="http://schemas.microsoft.com/office/powerpoint/2010/main" val="609985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D0FB38B5-80E9-499D-9CF7-A1937908F7C3}" type="slidenum">
              <a:rPr lang="en-US" sz="1200">
                <a:latin typeface="Arial" charset="0"/>
              </a:rPr>
              <a:pPr eaLnBrk="1" hangingPunct="1"/>
              <a:t>9</a:t>
            </a:fld>
            <a:endParaRPr lang="en-US" sz="1200">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nb-NO" dirty="0" err="1">
                <a:ea typeface="ＭＳ Ｐゴシック" charset="-128"/>
              </a:rPr>
              <a:t>Altivec</a:t>
            </a:r>
            <a:r>
              <a:rPr lang="nb-NO" dirty="0">
                <a:ea typeface="ＭＳ Ｐゴシック" charset="-128"/>
              </a:rPr>
              <a:t> – Apple, IBM, Motorola (Freescale)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en.wikipedia.org</a:t>
            </a:r>
            <a:r>
              <a:rPr lang="en-US" dirty="0"/>
              <a:t>/wiki/AVX-512</a:t>
            </a:r>
          </a:p>
        </p:txBody>
      </p:sp>
      <p:sp>
        <p:nvSpPr>
          <p:cNvPr id="4" name="Slide Number Placeholder 3"/>
          <p:cNvSpPr>
            <a:spLocks noGrp="1"/>
          </p:cNvSpPr>
          <p:nvPr>
            <p:ph type="sldNum" sz="quarter" idx="5"/>
          </p:nvPr>
        </p:nvSpPr>
        <p:spPr/>
        <p:txBody>
          <a:bodyPr/>
          <a:lstStyle/>
          <a:p>
            <a:fld id="{EBF1B11A-1591-436C-9FCB-B45FBF3E5120}" type="slidenum">
              <a:rPr lang="en-US" smtClean="0"/>
              <a:pPr/>
              <a:t>10</a:t>
            </a:fld>
            <a:endParaRPr lang="en-US"/>
          </a:p>
        </p:txBody>
      </p:sp>
    </p:spTree>
    <p:extLst>
      <p:ext uri="{BB962C8B-B14F-4D97-AF65-F5344CB8AC3E}">
        <p14:creationId xmlns:p14="http://schemas.microsoft.com/office/powerpoint/2010/main" val="1721216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13</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a:t>
            </a:r>
          </a:p>
          <a:p>
            <a:r>
              <a:rPr lang="en-US" b="1" dirty="0"/>
              <a:t>MULPS</a:t>
            </a:r>
            <a:r>
              <a:rPr lang="en-US" baseline="0" dirty="0"/>
              <a:t> may use a 128-bit memory element as first operand, i.e., the b does not really need to be moved to xmm2 first</a:t>
            </a:r>
          </a:p>
          <a:p>
            <a:r>
              <a:rPr lang="en-US" b="1" baseline="0" dirty="0"/>
              <a:t>MOVUPS</a:t>
            </a:r>
            <a:r>
              <a:rPr lang="en-US" baseline="0" dirty="0"/>
              <a:t> may have either </a:t>
            </a:r>
            <a:r>
              <a:rPr lang="en-US" baseline="0" dirty="0" err="1"/>
              <a:t>xmm</a:t>
            </a:r>
            <a:r>
              <a:rPr lang="en-US" baseline="0" dirty="0"/>
              <a:t> registers or 128-bit memory elements as operands</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a:t>LOOP </a:t>
            </a:r>
            <a:r>
              <a:rPr lang="en-US" sz="1200" dirty="0"/>
              <a:t>decrements ECX and jumps to the address specified by </a:t>
            </a:r>
            <a:r>
              <a:rPr lang="en-US" sz="1200" dirty="0" err="1"/>
              <a:t>arg</a:t>
            </a:r>
            <a:r>
              <a:rPr lang="en-US" sz="1200" dirty="0"/>
              <a:t> unless decrementing ECX caused its value to become zero.</a:t>
            </a:r>
          </a:p>
          <a:p>
            <a:endParaRPr lang="en-US" dirty="0"/>
          </a:p>
          <a:p>
            <a:r>
              <a:rPr lang="en-US" b="1" u="sng" dirty="0"/>
              <a:t>Different move</a:t>
            </a:r>
            <a:r>
              <a:rPr lang="en-US" b="1" u="sng" baseline="0" dirty="0"/>
              <a:t> instructions:</a:t>
            </a:r>
            <a:endParaRPr lang="en-US" b="1" u="sng" dirty="0"/>
          </a:p>
          <a:p>
            <a:r>
              <a:rPr lang="en-US" sz="1200" b="0" kern="1200" dirty="0" err="1">
                <a:solidFill>
                  <a:schemeClr val="tx1"/>
                </a:solidFill>
                <a:latin typeface="Arial" charset="0"/>
                <a:ea typeface="ＭＳ Ｐゴシック" pitchFamily="-112" charset="-128"/>
                <a:cs typeface="ＭＳ Ｐゴシック" pitchFamily="-112" charset="-128"/>
              </a:rPr>
              <a:t>movss</a:t>
            </a:r>
            <a:r>
              <a:rPr lang="en-US" sz="1200" b="0" kern="1200" dirty="0">
                <a:solidFill>
                  <a:schemeClr val="tx1"/>
                </a:solidFill>
                <a:latin typeface="Arial" charset="0"/>
                <a:ea typeface="ＭＳ Ｐゴシック" pitchFamily="-112" charset="-128"/>
                <a:cs typeface="ＭＳ Ｐゴシック" pitchFamily="-112" charset="-128"/>
              </a:rPr>
              <a:t>: copy a single floating-point data  </a:t>
            </a:r>
            <a:r>
              <a:rPr lang="en-US" sz="1200" b="0" kern="1200" dirty="0" err="1">
                <a:solidFill>
                  <a:schemeClr val="tx1"/>
                </a:solidFill>
                <a:latin typeface="Arial" charset="0"/>
                <a:ea typeface="ＭＳ Ｐゴシック" pitchFamily="-112" charset="-128"/>
                <a:cs typeface="ＭＳ Ｐゴシック" pitchFamily="-112" charset="-128"/>
              </a:rPr>
              <a:t>movlps</a:t>
            </a:r>
            <a:r>
              <a:rPr lang="en-US" sz="1200" b="0" kern="1200" dirty="0">
                <a:solidFill>
                  <a:schemeClr val="tx1"/>
                </a:solidFill>
                <a:latin typeface="Arial" charset="0"/>
                <a:ea typeface="ＭＳ Ｐゴシック" pitchFamily="-112" charset="-128"/>
                <a:cs typeface="ＭＳ Ｐゴシック" pitchFamily="-112" charset="-128"/>
              </a:rPr>
              <a:t>: copy 2 floating-point data (low packed)  </a:t>
            </a:r>
            <a:r>
              <a:rPr lang="en-US" sz="1200" b="0" kern="1200" dirty="0" err="1">
                <a:solidFill>
                  <a:schemeClr val="tx1"/>
                </a:solidFill>
                <a:latin typeface="Arial" charset="0"/>
                <a:ea typeface="ＭＳ Ｐゴシック" pitchFamily="-112" charset="-128"/>
                <a:cs typeface="ＭＳ Ｐゴシック" pitchFamily="-112" charset="-128"/>
              </a:rPr>
              <a:t>movhps</a:t>
            </a:r>
            <a:r>
              <a:rPr lang="en-US" sz="1200" b="0" kern="1200" dirty="0">
                <a:solidFill>
                  <a:schemeClr val="tx1"/>
                </a:solidFill>
                <a:latin typeface="Arial" charset="0"/>
                <a:ea typeface="ＭＳ Ｐゴシック" pitchFamily="-112" charset="-128"/>
                <a:cs typeface="ＭＳ Ｐゴシック" pitchFamily="-112" charset="-128"/>
              </a:rPr>
              <a:t>: copy 2 floating-point data (high packed)  </a:t>
            </a:r>
            <a:r>
              <a:rPr lang="en-US" sz="1200" b="0" kern="1200" dirty="0" err="1">
                <a:solidFill>
                  <a:schemeClr val="tx1"/>
                </a:solidFill>
                <a:latin typeface="Arial" charset="0"/>
                <a:ea typeface="ＭＳ Ｐゴシック" pitchFamily="-112" charset="-128"/>
                <a:cs typeface="ＭＳ Ｐゴシック" pitchFamily="-112" charset="-128"/>
              </a:rPr>
              <a:t>movaps</a:t>
            </a:r>
            <a:r>
              <a:rPr lang="en-US" sz="1200" b="0" kern="1200" dirty="0">
                <a:solidFill>
                  <a:schemeClr val="tx1"/>
                </a:solidFill>
                <a:latin typeface="Arial" charset="0"/>
                <a:ea typeface="ＭＳ Ｐゴシック" pitchFamily="-112" charset="-128"/>
                <a:cs typeface="ＭＳ Ｐゴシック" pitchFamily="-112" charset="-128"/>
              </a:rPr>
              <a:t>: copy aligned 4 floating-point data (fast)  </a:t>
            </a:r>
            <a:r>
              <a:rPr lang="en-US" sz="1200" b="0" kern="1200" dirty="0" err="1">
                <a:solidFill>
                  <a:schemeClr val="tx1"/>
                </a:solidFill>
                <a:latin typeface="Arial" charset="0"/>
                <a:ea typeface="ＭＳ Ｐゴシック" pitchFamily="-112" charset="-128"/>
                <a:cs typeface="ＭＳ Ｐゴシック" pitchFamily="-112" charset="-128"/>
              </a:rPr>
              <a:t>movups</a:t>
            </a:r>
            <a:r>
              <a:rPr lang="en-US" sz="1200" b="0" kern="1200" dirty="0">
                <a:solidFill>
                  <a:schemeClr val="tx1"/>
                </a:solidFill>
                <a:latin typeface="Arial" charset="0"/>
                <a:ea typeface="ＭＳ Ｐゴシック" pitchFamily="-112" charset="-128"/>
                <a:cs typeface="ＭＳ Ｐゴシック" pitchFamily="-112" charset="-128"/>
              </a:rPr>
              <a:t>: copy unaligned 4 floating-point data (slow)  </a:t>
            </a:r>
            <a:r>
              <a:rPr lang="en-US" sz="1200" b="0" kern="1200" dirty="0" err="1">
                <a:solidFill>
                  <a:schemeClr val="tx1"/>
                </a:solidFill>
                <a:latin typeface="Arial" charset="0"/>
                <a:ea typeface="ＭＳ Ｐゴシック" pitchFamily="-112" charset="-128"/>
                <a:cs typeface="ＭＳ Ｐゴシック" pitchFamily="-112" charset="-128"/>
              </a:rPr>
              <a:t>movhlps</a:t>
            </a:r>
            <a:r>
              <a:rPr lang="en-US" sz="1200" b="0" kern="1200" dirty="0">
                <a:solidFill>
                  <a:schemeClr val="tx1"/>
                </a:solidFill>
                <a:latin typeface="Arial" charset="0"/>
                <a:ea typeface="ＭＳ Ｐゴシック" pitchFamily="-112" charset="-128"/>
                <a:cs typeface="ＭＳ Ｐゴシック" pitchFamily="-112" charset="-128"/>
              </a:rPr>
              <a:t>: copy 2 high elements to low position  </a:t>
            </a:r>
            <a:r>
              <a:rPr lang="en-US" sz="1200" b="0" kern="1200" dirty="0" err="1">
                <a:solidFill>
                  <a:schemeClr val="tx1"/>
                </a:solidFill>
                <a:latin typeface="Arial" charset="0"/>
                <a:ea typeface="ＭＳ Ｐゴシック" pitchFamily="-112" charset="-128"/>
                <a:cs typeface="ＭＳ Ｐゴシック" pitchFamily="-112" charset="-128"/>
              </a:rPr>
              <a:t>movlhps</a:t>
            </a:r>
            <a:r>
              <a:rPr lang="en-US" sz="1200" b="0" kern="1200" dirty="0">
                <a:solidFill>
                  <a:schemeClr val="tx1"/>
                </a:solidFill>
                <a:latin typeface="Arial" charset="0"/>
                <a:ea typeface="ＭＳ Ｐゴシック" pitchFamily="-112" charset="-128"/>
                <a:cs typeface="ＭＳ Ｐゴシック" pitchFamily="-112" charset="-128"/>
              </a:rPr>
              <a:t>: copy 2 low elements to high position</a:t>
            </a:r>
          </a:p>
          <a:p>
            <a:r>
              <a:rPr lang="en-US" sz="1200" b="0" kern="1200" dirty="0" err="1">
                <a:solidFill>
                  <a:schemeClr val="tx1"/>
                </a:solidFill>
                <a:latin typeface="Arial" charset="0"/>
                <a:ea typeface="ＭＳ Ｐゴシック" pitchFamily="-112" charset="-128"/>
                <a:cs typeface="ＭＳ Ｐゴシック" pitchFamily="-112" charset="-128"/>
              </a:rPr>
              <a:t>movaps</a:t>
            </a:r>
            <a:r>
              <a:rPr lang="en-US" sz="1200" b="0" kern="1200" dirty="0">
                <a:solidFill>
                  <a:schemeClr val="tx1"/>
                </a:solidFill>
                <a:latin typeface="Arial" charset="0"/>
                <a:ea typeface="ＭＳ Ｐゴシック" pitchFamily="-112" charset="-128"/>
                <a:cs typeface="ＭＳ Ｐゴシック" pitchFamily="-112" charset="-128"/>
              </a:rPr>
              <a:t> requires that the data in memory must be aligned 16 byte boundary for better performance.</a:t>
            </a:r>
            <a:endParaRPr lang="en-US" b="0" dirty="0"/>
          </a:p>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Usually: </a:t>
            </a:r>
            <a:r>
              <a:rPr lang="en-US" sz="1200" b="1" dirty="0">
                <a:latin typeface="Courier"/>
                <a:cs typeface="Courier"/>
              </a:rPr>
              <a:t>SSE </a:t>
            </a:r>
            <a:r>
              <a:rPr lang="en-US" sz="1200" b="1" dirty="0" err="1">
                <a:latin typeface="Courier"/>
                <a:cs typeface="Courier"/>
              </a:rPr>
              <a:t>datatypes</a:t>
            </a:r>
            <a:r>
              <a:rPr lang="en-US" sz="1200" b="1" dirty="0">
                <a:latin typeface="Courier"/>
                <a:cs typeface="Courier"/>
              </a:rPr>
              <a:t>:</a:t>
            </a:r>
          </a:p>
          <a:p>
            <a:pPr marL="285750" indent="-285750">
              <a:buFont typeface="Arial"/>
              <a:buChar char="•"/>
            </a:pPr>
            <a:r>
              <a:rPr lang="en-US" sz="1200" b="1" dirty="0">
                <a:latin typeface="Courier"/>
                <a:cs typeface="Courier"/>
              </a:rPr>
              <a:t>__m128</a:t>
            </a:r>
            <a:r>
              <a:rPr lang="en-US" sz="1200" dirty="0">
                <a:latin typeface="Courier"/>
                <a:cs typeface="Courier"/>
              </a:rPr>
              <a:t> </a:t>
            </a:r>
            <a:r>
              <a:rPr lang="en-US" sz="1200" dirty="0"/>
              <a:t>for </a:t>
            </a:r>
            <a:r>
              <a:rPr lang="en-US" sz="1200" b="1" dirty="0"/>
              <a:t>float</a:t>
            </a:r>
            <a:endParaRPr lang="en-US" sz="1200" dirty="0"/>
          </a:p>
          <a:p>
            <a:pPr marL="285750" indent="-285750">
              <a:buFont typeface="Arial"/>
              <a:buChar char="•"/>
            </a:pPr>
            <a:r>
              <a:rPr lang="en-US" sz="1200" b="1" dirty="0">
                <a:latin typeface="Courier"/>
                <a:cs typeface="Courier"/>
              </a:rPr>
              <a:t>__m128d</a:t>
            </a:r>
            <a:r>
              <a:rPr lang="en-US" sz="1200" dirty="0">
                <a:latin typeface="Courier"/>
                <a:cs typeface="Courier"/>
              </a:rPr>
              <a:t> </a:t>
            </a:r>
            <a:r>
              <a:rPr lang="en-US" sz="1200" dirty="0"/>
              <a:t>for </a:t>
            </a:r>
            <a:r>
              <a:rPr lang="en-US" sz="1200" b="1" dirty="0"/>
              <a:t>double</a:t>
            </a:r>
            <a:endParaRPr lang="en-US" sz="1200" dirty="0"/>
          </a:p>
          <a:p>
            <a:pPr marL="285750" indent="-285750">
              <a:buFont typeface="Arial"/>
              <a:buChar char="•"/>
            </a:pPr>
            <a:r>
              <a:rPr lang="en-US" sz="1200" b="1" dirty="0">
                <a:latin typeface="Courier"/>
                <a:cs typeface="Courier"/>
              </a:rPr>
              <a:t>__m128i</a:t>
            </a:r>
            <a:r>
              <a:rPr lang="en-US" sz="1200" dirty="0"/>
              <a:t> for </a:t>
            </a:r>
            <a:r>
              <a:rPr lang="en-US" sz="1200" b="1" dirty="0" err="1"/>
              <a:t>int</a:t>
            </a:r>
            <a:r>
              <a:rPr lang="en-US" sz="1200" b="1" dirty="0"/>
              <a:t>, short, char</a:t>
            </a:r>
            <a:r>
              <a:rPr lang="en-US" sz="1200" dirty="0"/>
              <a:t>.</a:t>
            </a:r>
          </a:p>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17</a:t>
            </a:fld>
            <a:endParaRPr lang="en-US"/>
          </a:p>
        </p:txBody>
      </p:sp>
    </p:spTree>
    <p:extLst>
      <p:ext uri="{BB962C8B-B14F-4D97-AF65-F5344CB8AC3E}">
        <p14:creationId xmlns:p14="http://schemas.microsoft.com/office/powerpoint/2010/main" val="1981606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20</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dirty="0">
                <a:ea typeface="ＭＳ Ｐゴシック" charset="-128"/>
              </a:rPr>
              <a:t>m x n</a:t>
            </a:r>
            <a:r>
              <a:rPr lang="en-GB" baseline="0" dirty="0">
                <a:ea typeface="ＭＳ Ｐゴシック" charset="-128"/>
              </a:rPr>
              <a:t> * </a:t>
            </a:r>
            <a:endParaRPr lang="en-GB" dirty="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[h1 </a:t>
            </a:r>
            <a:r>
              <a:rPr lang="en-US" dirty="0" err="1"/>
              <a:t>x</a:t>
            </a:r>
            <a:r>
              <a:rPr lang="en-US" dirty="0"/>
              <a:t> b1][h2</a:t>
            </a:r>
            <a:r>
              <a:rPr lang="en-US" baseline="0" dirty="0"/>
              <a:t> </a:t>
            </a:r>
            <a:r>
              <a:rPr lang="en-US" dirty="0" err="1"/>
              <a:t>x</a:t>
            </a:r>
            <a:r>
              <a:rPr lang="en-US" dirty="0"/>
              <a:t> b2] = [h1 </a:t>
            </a:r>
            <a:r>
              <a:rPr lang="en-US" dirty="0" err="1"/>
              <a:t>x</a:t>
            </a:r>
            <a:r>
              <a:rPr lang="en-US" dirty="0"/>
              <a:t> b2] </a:t>
            </a:r>
            <a:r>
              <a:rPr lang="en-US" dirty="0" err="1">
                <a:sym typeface="Wingdings"/>
              </a:rPr>
              <a:t></a:t>
            </a:r>
            <a:r>
              <a:rPr lang="en-US" dirty="0">
                <a:sym typeface="Wingdings"/>
              </a:rPr>
              <a:t> [4 </a:t>
            </a:r>
            <a:r>
              <a:rPr lang="en-US" dirty="0" err="1">
                <a:sym typeface="Wingdings"/>
              </a:rPr>
              <a:t>x</a:t>
            </a:r>
            <a:r>
              <a:rPr lang="en-US" dirty="0">
                <a:sym typeface="Wingdings"/>
              </a:rPr>
              <a:t> 4][4 </a:t>
            </a:r>
            <a:r>
              <a:rPr lang="en-US" dirty="0" err="1">
                <a:sym typeface="Wingdings"/>
              </a:rPr>
              <a:t>x</a:t>
            </a:r>
            <a:r>
              <a:rPr lang="en-US" dirty="0">
                <a:sym typeface="Wingdings"/>
              </a:rPr>
              <a:t> 1] = [4 </a:t>
            </a:r>
            <a:r>
              <a:rPr lang="en-US" dirty="0" err="1">
                <a:sym typeface="Wingdings"/>
              </a:rPr>
              <a:t>x</a:t>
            </a:r>
            <a:r>
              <a:rPr lang="en-US" dirty="0">
                <a:sym typeface="Wingdings"/>
              </a:rPr>
              <a:t> 1]</a:t>
            </a:r>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SLOW </a:t>
            </a:r>
            <a:r>
              <a:rPr lang="en-US" dirty="0" err="1"/>
              <a:t>horisontal</a:t>
            </a:r>
            <a:r>
              <a:rPr lang="en-US" dirty="0"/>
              <a:t> ADD (2 instructions) + move instruction into </a:t>
            </a:r>
            <a:r>
              <a:rPr lang="en-US" dirty="0" err="1"/>
              <a:t>dest</a:t>
            </a:r>
            <a:r>
              <a:rPr lang="en-US" dirty="0"/>
              <a:t> register </a:t>
            </a:r>
            <a:r>
              <a:rPr lang="en-US" dirty="0">
                <a:sym typeface="Wingdings"/>
              </a:rPr>
              <a:t> column-major order</a:t>
            </a:r>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SLOW </a:t>
            </a:r>
            <a:r>
              <a:rPr lang="en-US" dirty="0" err="1"/>
              <a:t>horisontal</a:t>
            </a:r>
            <a:r>
              <a:rPr lang="en-US" dirty="0"/>
              <a:t> ADD (2 instructions) + move instruction into </a:t>
            </a:r>
            <a:r>
              <a:rPr lang="en-US" dirty="0" err="1"/>
              <a:t>dest</a:t>
            </a:r>
            <a:r>
              <a:rPr lang="en-US" dirty="0"/>
              <a:t> register </a:t>
            </a:r>
            <a:r>
              <a:rPr lang="en-US" dirty="0">
                <a:sym typeface="Wingdings"/>
              </a:rPr>
              <a:t> column-major order</a:t>
            </a:r>
          </a:p>
          <a:p>
            <a:endParaRPr lang="en-US" dirty="0">
              <a:sym typeface="Wingdings"/>
            </a:endParaRPr>
          </a:p>
        </p:txBody>
      </p:sp>
      <p:sp>
        <p:nvSpPr>
          <p:cNvPr id="4" name="Slide Number Placeholder 3"/>
          <p:cNvSpPr>
            <a:spLocks noGrp="1"/>
          </p:cNvSpPr>
          <p:nvPr>
            <p:ph type="sldNum" sz="quarter" idx="10"/>
          </p:nvPr>
        </p:nvSpPr>
        <p:spPr/>
        <p:txBody>
          <a:bodyPr/>
          <a:lstStyle/>
          <a:p>
            <a:fld id="{EBF1B11A-1591-436C-9FCB-B45FBF3E5120}"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25</a:t>
            </a:fld>
            <a:endParaRPr lang="en-US"/>
          </a:p>
        </p:txBody>
      </p:sp>
    </p:spTree>
    <p:extLst>
      <p:ext uri="{BB962C8B-B14F-4D97-AF65-F5344CB8AC3E}">
        <p14:creationId xmlns:p14="http://schemas.microsoft.com/office/powerpoint/2010/main" val="2708039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err="1">
                <a:solidFill>
                  <a:schemeClr val="tx1"/>
                </a:solidFill>
                <a:latin typeface="Arial" charset="0"/>
                <a:ea typeface="ＭＳ Ｐゴシック" pitchFamily="-112" charset="-128"/>
                <a:cs typeface="ＭＳ Ｐゴシック" pitchFamily="-112" charset="-128"/>
              </a:rPr>
              <a:t>movss</a:t>
            </a:r>
            <a:r>
              <a:rPr lang="en-US" sz="1200" b="1" kern="1200" dirty="0">
                <a:solidFill>
                  <a:schemeClr val="tx1"/>
                </a:solidFill>
                <a:latin typeface="Arial" charset="0"/>
                <a:ea typeface="ＭＳ Ｐゴシック" pitchFamily="-112" charset="-128"/>
                <a:cs typeface="ＭＳ Ｐゴシック" pitchFamily="-112" charset="-128"/>
              </a:rPr>
              <a:t>: copy a single </a:t>
            </a:r>
            <a:r>
              <a:rPr lang="en-US" sz="1200" b="0" kern="1200" dirty="0">
                <a:solidFill>
                  <a:schemeClr val="tx1"/>
                </a:solidFill>
                <a:latin typeface="Arial" charset="0"/>
                <a:ea typeface="ＭＳ Ｐゴシック" pitchFamily="-112" charset="-128"/>
                <a:cs typeface="ＭＳ Ｐゴシック" pitchFamily="-112" charset="-128"/>
              </a:rPr>
              <a:t>floating-point data  </a:t>
            </a:r>
            <a:r>
              <a:rPr lang="en-US" sz="1200" b="0" kern="1200" dirty="0" err="1">
                <a:solidFill>
                  <a:schemeClr val="tx1"/>
                </a:solidFill>
                <a:latin typeface="Arial" charset="0"/>
                <a:ea typeface="ＭＳ Ｐゴシック" pitchFamily="-112" charset="-128"/>
                <a:cs typeface="ＭＳ Ｐゴシック" pitchFamily="-112" charset="-128"/>
              </a:rPr>
              <a:t>movlps</a:t>
            </a:r>
            <a:r>
              <a:rPr lang="en-US" sz="1200" b="0" kern="1200" dirty="0">
                <a:solidFill>
                  <a:schemeClr val="tx1"/>
                </a:solidFill>
                <a:latin typeface="Arial" charset="0"/>
                <a:ea typeface="ＭＳ Ｐゴシック" pitchFamily="-112" charset="-128"/>
                <a:cs typeface="ＭＳ Ｐゴシック" pitchFamily="-112" charset="-128"/>
              </a:rPr>
              <a:t>: copy 2 floating-point data (low packed)  </a:t>
            </a:r>
            <a:r>
              <a:rPr lang="en-US" sz="1200" b="0" kern="1200" dirty="0" err="1">
                <a:solidFill>
                  <a:schemeClr val="tx1"/>
                </a:solidFill>
                <a:latin typeface="Arial" charset="0"/>
                <a:ea typeface="ＭＳ Ｐゴシック" pitchFamily="-112" charset="-128"/>
                <a:cs typeface="ＭＳ Ｐゴシック" pitchFamily="-112" charset="-128"/>
              </a:rPr>
              <a:t>movhps</a:t>
            </a:r>
            <a:r>
              <a:rPr lang="en-US" sz="1200" b="0" kern="1200" dirty="0">
                <a:solidFill>
                  <a:schemeClr val="tx1"/>
                </a:solidFill>
                <a:latin typeface="Arial" charset="0"/>
                <a:ea typeface="ＭＳ Ｐゴシック" pitchFamily="-112" charset="-128"/>
                <a:cs typeface="ＭＳ Ｐゴシック" pitchFamily="-112" charset="-128"/>
              </a:rPr>
              <a:t>: copy 2 floating-point data (high packed)  </a:t>
            </a:r>
            <a:r>
              <a:rPr lang="en-US" sz="1200" b="0" kern="1200" dirty="0" err="1">
                <a:solidFill>
                  <a:schemeClr val="tx1"/>
                </a:solidFill>
                <a:latin typeface="Arial" charset="0"/>
                <a:ea typeface="ＭＳ Ｐゴシック" pitchFamily="-112" charset="-128"/>
                <a:cs typeface="ＭＳ Ｐゴシック" pitchFamily="-112" charset="-128"/>
              </a:rPr>
              <a:t>movaps</a:t>
            </a:r>
            <a:r>
              <a:rPr lang="en-US" sz="1200" b="0" kern="1200" dirty="0">
                <a:solidFill>
                  <a:schemeClr val="tx1"/>
                </a:solidFill>
                <a:latin typeface="Arial" charset="0"/>
                <a:ea typeface="ＭＳ Ｐゴシック" pitchFamily="-112" charset="-128"/>
                <a:cs typeface="ＭＳ Ｐゴシック" pitchFamily="-112" charset="-128"/>
              </a:rPr>
              <a:t>: copy aligned 4 floating-point data (fast)  </a:t>
            </a:r>
            <a:r>
              <a:rPr lang="en-US" sz="1200" b="0" kern="1200" dirty="0" err="1">
                <a:solidFill>
                  <a:schemeClr val="tx1"/>
                </a:solidFill>
                <a:latin typeface="Arial" charset="0"/>
                <a:ea typeface="ＭＳ Ｐゴシック" pitchFamily="-112" charset="-128"/>
                <a:cs typeface="ＭＳ Ｐゴシック" pitchFamily="-112" charset="-128"/>
              </a:rPr>
              <a:t>movups</a:t>
            </a:r>
            <a:r>
              <a:rPr lang="en-US" sz="1200" b="0" kern="1200" dirty="0">
                <a:solidFill>
                  <a:schemeClr val="tx1"/>
                </a:solidFill>
                <a:latin typeface="Arial" charset="0"/>
                <a:ea typeface="ＭＳ Ｐゴシック" pitchFamily="-112" charset="-128"/>
                <a:cs typeface="ＭＳ Ｐゴシック" pitchFamily="-112" charset="-128"/>
              </a:rPr>
              <a:t>: copy unaligned 4 floating-point data (slow)  </a:t>
            </a:r>
            <a:r>
              <a:rPr lang="en-US" sz="1200" b="0" kern="1200" dirty="0" err="1">
                <a:solidFill>
                  <a:schemeClr val="tx1"/>
                </a:solidFill>
                <a:latin typeface="Arial" charset="0"/>
                <a:ea typeface="ＭＳ Ｐゴシック" pitchFamily="-112" charset="-128"/>
                <a:cs typeface="ＭＳ Ｐゴシック" pitchFamily="-112" charset="-128"/>
              </a:rPr>
              <a:t>movhlps</a:t>
            </a:r>
            <a:r>
              <a:rPr lang="en-US" sz="1200" b="0" kern="1200" dirty="0">
                <a:solidFill>
                  <a:schemeClr val="tx1"/>
                </a:solidFill>
                <a:latin typeface="Arial" charset="0"/>
                <a:ea typeface="ＭＳ Ｐゴシック" pitchFamily="-112" charset="-128"/>
                <a:cs typeface="ＭＳ Ｐゴシック" pitchFamily="-112" charset="-128"/>
              </a:rPr>
              <a:t>: copy 2 high elements to low position  </a:t>
            </a:r>
            <a:r>
              <a:rPr lang="en-US" sz="1200" b="0" kern="1200" dirty="0" err="1">
                <a:solidFill>
                  <a:schemeClr val="tx1"/>
                </a:solidFill>
                <a:latin typeface="Arial" charset="0"/>
                <a:ea typeface="ＭＳ Ｐゴシック" pitchFamily="-112" charset="-128"/>
                <a:cs typeface="ＭＳ Ｐゴシック" pitchFamily="-112" charset="-128"/>
              </a:rPr>
              <a:t>movlhps</a:t>
            </a:r>
            <a:r>
              <a:rPr lang="en-US" sz="1200" b="0" kern="1200" dirty="0">
                <a:solidFill>
                  <a:schemeClr val="tx1"/>
                </a:solidFill>
                <a:latin typeface="Arial" charset="0"/>
                <a:ea typeface="ＭＳ Ｐゴシック" pitchFamily="-112" charset="-128"/>
                <a:cs typeface="ＭＳ Ｐゴシック" pitchFamily="-112" charset="-128"/>
              </a:rPr>
              <a:t>: copy 2 low elements to high position</a:t>
            </a:r>
          </a:p>
          <a:p>
            <a:r>
              <a:rPr lang="en-US" sz="1200" b="0" kern="1200" dirty="0" err="1">
                <a:solidFill>
                  <a:schemeClr val="tx1"/>
                </a:solidFill>
                <a:latin typeface="Arial" charset="0"/>
                <a:ea typeface="ＭＳ Ｐゴシック" pitchFamily="-112" charset="-128"/>
                <a:cs typeface="ＭＳ Ｐゴシック" pitchFamily="-112" charset="-128"/>
              </a:rPr>
              <a:t>movaps</a:t>
            </a:r>
            <a:r>
              <a:rPr lang="en-US" sz="1200" b="0" kern="1200" dirty="0">
                <a:solidFill>
                  <a:schemeClr val="tx1"/>
                </a:solidFill>
                <a:latin typeface="Arial" charset="0"/>
                <a:ea typeface="ＭＳ Ｐゴシック" pitchFamily="-112" charset="-128"/>
                <a:cs typeface="ＭＳ Ｐゴシック" pitchFamily="-112" charset="-128"/>
              </a:rPr>
              <a:t> requires that the data in memory must be aligned 16 byte boundary for better performance.</a:t>
            </a:r>
            <a:endParaRPr lang="en-US" b="0"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dirty="0">
                <a:solidFill>
                  <a:schemeClr val="tx1"/>
                </a:solidFill>
                <a:latin typeface="Arial" charset="0"/>
                <a:ea typeface="ＭＳ Ｐゴシック" pitchFamily="-112" charset="-128"/>
                <a:cs typeface="ＭＳ Ｐゴシック" pitchFamily="-112" charset="-128"/>
              </a:rPr>
              <a:t>Shuffle Instruction</a:t>
            </a:r>
          </a:p>
          <a:p>
            <a:endParaRPr lang="en-US" sz="1200" b="0" kern="1200" dirty="0">
              <a:solidFill>
                <a:schemeClr val="tx1"/>
              </a:solidFill>
              <a:latin typeface="Arial" charset="0"/>
              <a:ea typeface="ＭＳ Ｐゴシック" pitchFamily="-112" charset="-128"/>
              <a:cs typeface="ＭＳ Ｐゴシック" pitchFamily="-112" charset="-128"/>
            </a:endParaRPr>
          </a:p>
          <a:p>
            <a:r>
              <a:rPr lang="en-US" sz="1200" b="0" kern="1200" dirty="0" err="1">
                <a:solidFill>
                  <a:schemeClr val="tx1"/>
                </a:solidFill>
                <a:latin typeface="Arial" charset="0"/>
                <a:ea typeface="ＭＳ Ｐゴシック" pitchFamily="-112" charset="-128"/>
                <a:cs typeface="ＭＳ Ｐゴシック" pitchFamily="-112" charset="-128"/>
              </a:rPr>
              <a:t>shufps</a:t>
            </a:r>
            <a:r>
              <a:rPr lang="en-US" sz="1200" b="0" kern="1200" dirty="0">
                <a:solidFill>
                  <a:schemeClr val="tx1"/>
                </a:solidFill>
                <a:latin typeface="Arial" charset="0"/>
                <a:ea typeface="ＭＳ Ｐゴシック" pitchFamily="-112" charset="-128"/>
                <a:cs typeface="ＭＳ Ｐゴシック" pitchFamily="-112" charset="-128"/>
              </a:rPr>
              <a:t> requires 2 operands and 1 mask. </a:t>
            </a:r>
            <a:r>
              <a:rPr lang="en-US" sz="1200" b="0" kern="1200" dirty="0" err="1">
                <a:solidFill>
                  <a:schemeClr val="tx1"/>
                </a:solidFill>
                <a:latin typeface="Arial" charset="0"/>
                <a:ea typeface="ＭＳ Ｐゴシック" pitchFamily="-112" charset="-128"/>
                <a:cs typeface="ＭＳ Ｐゴシック" pitchFamily="-112" charset="-128"/>
              </a:rPr>
              <a:t>shufps</a:t>
            </a:r>
            <a:r>
              <a:rPr lang="en-US" sz="1200" b="0" kern="1200" dirty="0">
                <a:solidFill>
                  <a:schemeClr val="tx1"/>
                </a:solidFill>
                <a:latin typeface="Arial" charset="0"/>
                <a:ea typeface="ＭＳ Ｐゴシック" pitchFamily="-112" charset="-128"/>
                <a:cs typeface="ＭＳ Ｐゴシック" pitchFamily="-112" charset="-128"/>
              </a:rPr>
              <a:t> selects 2 elements from each operand (register) based on the mask. 2 elements from the first operand are copied to the lower 2 elements in destination register and 2 elements from the second operand are copied to the higher 2 elements in the destination register.  Using </a:t>
            </a:r>
            <a:r>
              <a:rPr lang="en-US" sz="1200" b="0" kern="1200" dirty="0" err="1">
                <a:solidFill>
                  <a:schemeClr val="tx1"/>
                </a:solidFill>
                <a:latin typeface="Arial" charset="0"/>
                <a:ea typeface="ＭＳ Ｐゴシック" pitchFamily="-112" charset="-128"/>
                <a:cs typeface="ＭＳ Ｐゴシック" pitchFamily="-112" charset="-128"/>
              </a:rPr>
              <a:t>shufps</a:t>
            </a:r>
            <a:r>
              <a:rPr lang="en-US" sz="1200" b="0" kern="1200" dirty="0">
                <a:solidFill>
                  <a:schemeClr val="tx1"/>
                </a:solidFill>
                <a:latin typeface="Arial" charset="0"/>
                <a:ea typeface="ＭＳ Ｐゴシック" pitchFamily="-112" charset="-128"/>
                <a:cs typeface="ＭＳ Ｐゴシック" pitchFamily="-112" charset="-128"/>
              </a:rPr>
              <a:t> instruction, you can shuffle any 4 data elements with any order. The frequent usages of </a:t>
            </a:r>
            <a:r>
              <a:rPr lang="en-US" sz="1200" b="0" kern="1200" dirty="0" err="1">
                <a:solidFill>
                  <a:schemeClr val="tx1"/>
                </a:solidFill>
                <a:latin typeface="Arial" charset="0"/>
                <a:ea typeface="ＭＳ Ｐゴシック" pitchFamily="-112" charset="-128"/>
                <a:cs typeface="ＭＳ Ｐゴシック" pitchFamily="-112" charset="-128"/>
              </a:rPr>
              <a:t>shufps</a:t>
            </a:r>
            <a:r>
              <a:rPr lang="en-US" sz="1200" b="0" kern="1200" dirty="0">
                <a:solidFill>
                  <a:schemeClr val="tx1"/>
                </a:solidFill>
                <a:latin typeface="Arial" charset="0"/>
                <a:ea typeface="ＭＳ Ｐゴシック" pitchFamily="-112" charset="-128"/>
                <a:cs typeface="ＭＳ Ｐゴシック" pitchFamily="-112" charset="-128"/>
              </a:rPr>
              <a:t> are broadcast, swap and </a:t>
            </a:r>
            <a:r>
              <a:rPr lang="en-US" sz="1200" b="0" kern="1200" dirty="0" err="1">
                <a:solidFill>
                  <a:schemeClr val="tx1"/>
                </a:solidFill>
                <a:latin typeface="Arial" charset="0"/>
                <a:ea typeface="ＭＳ Ｐゴシック" pitchFamily="-112" charset="-128"/>
                <a:cs typeface="ＭＳ Ｐゴシック" pitchFamily="-112" charset="-128"/>
              </a:rPr>
              <a:t>rotate.BroadcastIt</a:t>
            </a:r>
            <a:r>
              <a:rPr lang="en-US" sz="1200" b="0" kern="1200" dirty="0">
                <a:solidFill>
                  <a:schemeClr val="tx1"/>
                </a:solidFill>
                <a:latin typeface="Arial" charset="0"/>
                <a:ea typeface="ＭＳ Ｐゴシック" pitchFamily="-112" charset="-128"/>
                <a:cs typeface="ＭＳ Ｐゴシック" pitchFamily="-112" charset="-128"/>
              </a:rPr>
              <a:t> copies all 4 fields with a single data element. The possible masks are</a:t>
            </a:r>
          </a:p>
          <a:p>
            <a:r>
              <a:rPr lang="en-US" sz="1200" b="0" kern="1200" dirty="0">
                <a:solidFill>
                  <a:schemeClr val="tx1"/>
                </a:solidFill>
                <a:latin typeface="Arial" charset="0"/>
                <a:ea typeface="ＭＳ Ｐゴシック" pitchFamily="-112" charset="-128"/>
                <a:cs typeface="ＭＳ Ｐゴシック" pitchFamily="-112" charset="-128"/>
              </a:rPr>
              <a:t>00h: Broadcast the least significant data element  55h: Broadcast the second data element  </a:t>
            </a:r>
            <a:r>
              <a:rPr lang="en-US" sz="1200" b="0" kern="1200" dirty="0" err="1">
                <a:solidFill>
                  <a:schemeClr val="tx1"/>
                </a:solidFill>
                <a:latin typeface="Arial" charset="0"/>
                <a:ea typeface="ＭＳ Ｐゴシック" pitchFamily="-112" charset="-128"/>
                <a:cs typeface="ＭＳ Ｐゴシック" pitchFamily="-112" charset="-128"/>
              </a:rPr>
              <a:t>AAh</a:t>
            </a:r>
            <a:r>
              <a:rPr lang="en-US" sz="1200" b="0" kern="1200" dirty="0">
                <a:solidFill>
                  <a:schemeClr val="tx1"/>
                </a:solidFill>
                <a:latin typeface="Arial" charset="0"/>
                <a:ea typeface="ＭＳ Ｐゴシック" pitchFamily="-112" charset="-128"/>
                <a:cs typeface="ＭＳ Ｐゴシック" pitchFamily="-112" charset="-128"/>
              </a:rPr>
              <a:t>: Broadcast the third data element  </a:t>
            </a:r>
            <a:r>
              <a:rPr lang="en-US" sz="1200" b="0" kern="1200" dirty="0" err="1">
                <a:solidFill>
                  <a:schemeClr val="tx1"/>
                </a:solidFill>
                <a:latin typeface="Arial" charset="0"/>
                <a:ea typeface="ＭＳ Ｐゴシック" pitchFamily="-112" charset="-128"/>
                <a:cs typeface="ＭＳ Ｐゴシック" pitchFamily="-112" charset="-128"/>
              </a:rPr>
              <a:t>FFh</a:t>
            </a:r>
            <a:r>
              <a:rPr lang="en-US" sz="1200" b="0" kern="1200" dirty="0">
                <a:solidFill>
                  <a:schemeClr val="tx1"/>
                </a:solidFill>
                <a:latin typeface="Arial" charset="0"/>
                <a:ea typeface="ＭＳ Ｐゴシック" pitchFamily="-112" charset="-128"/>
                <a:cs typeface="ＭＳ Ｐゴシック" pitchFamily="-112" charset="-128"/>
              </a:rPr>
              <a:t>: Broadcast the most significant data element </a:t>
            </a:r>
            <a:r>
              <a:rPr lang="en-US" sz="1200" b="1" kern="1200" dirty="0">
                <a:solidFill>
                  <a:schemeClr val="tx1"/>
                </a:solidFill>
                <a:latin typeface="Arial" charset="0"/>
                <a:ea typeface="ＭＳ Ｐゴシック" pitchFamily="-112" charset="-128"/>
                <a:cs typeface="ＭＳ Ｐゴシック" pitchFamily="-112" charset="-128"/>
              </a:rPr>
              <a:t> </a:t>
            </a:r>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33</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36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eax</a:t>
            </a:r>
            <a:r>
              <a:rPr lang="en-US" dirty="0"/>
              <a:t> contains </a:t>
            </a:r>
            <a:r>
              <a:rPr lang="en-US" dirty="0" err="1"/>
              <a:t>v</a:t>
            </a:r>
            <a:r>
              <a:rPr lang="en-US" dirty="0"/>
              <a:t> in lower</a:t>
            </a:r>
            <a:r>
              <a:rPr lang="en-US" baseline="0" dirty="0"/>
              <a:t> 8 bits, move</a:t>
            </a:r>
            <a:endParaRPr lang="en-US" dirty="0"/>
          </a:p>
          <a:p>
            <a:endParaRPr lang="en-US" dirty="0"/>
          </a:p>
          <a:p>
            <a:r>
              <a:rPr lang="en-US" dirty="0"/>
              <a:t>lower 16-bit </a:t>
            </a:r>
            <a:r>
              <a:rPr lang="en-US" dirty="0" err="1"/>
              <a:t>eax</a:t>
            </a:r>
            <a:r>
              <a:rPr lang="en-US" dirty="0"/>
              <a:t> = ax</a:t>
            </a:r>
          </a:p>
          <a:p>
            <a:r>
              <a:rPr lang="en-US" dirty="0"/>
              <a:t>lower 8-bit ax = al</a:t>
            </a:r>
          </a:p>
          <a:p>
            <a:r>
              <a:rPr lang="en-US" dirty="0"/>
              <a:t>higher 8-bit ax = ah -</a:t>
            </a:r>
            <a:r>
              <a:rPr lang="en-US" dirty="0">
                <a:sym typeface="Wingdings"/>
              </a:rPr>
              <a:t> </a:t>
            </a:r>
            <a:r>
              <a:rPr lang="en-US" dirty="0" err="1">
                <a:sym typeface="Wingdings"/>
              </a:rPr>
              <a:t>ah,al</a:t>
            </a:r>
            <a:r>
              <a:rPr lang="en-US" baseline="0" dirty="0">
                <a:sym typeface="Wingdings"/>
              </a:rPr>
              <a:t> = ax</a:t>
            </a:r>
            <a:r>
              <a:rPr lang="en-US" dirty="0">
                <a:sym typeface="Wingdings"/>
              </a:rPr>
              <a:t> </a:t>
            </a:r>
            <a:r>
              <a:rPr lang="en-US" dirty="0"/>
              <a:t> </a:t>
            </a:r>
          </a:p>
          <a:p>
            <a:endParaRPr lang="en-US" dirty="0"/>
          </a:p>
          <a:p>
            <a:r>
              <a:rPr lang="en-US" dirty="0"/>
              <a:t>Test sets ZF based on condition bitwise AND on two operands</a:t>
            </a:r>
          </a:p>
          <a:p>
            <a:r>
              <a:rPr lang="en-US" dirty="0"/>
              <a:t>Jump if not zero (ZF=0)</a:t>
            </a:r>
          </a:p>
        </p:txBody>
      </p:sp>
      <p:sp>
        <p:nvSpPr>
          <p:cNvPr id="4" name="Slide Number Placeholder 3"/>
          <p:cNvSpPr>
            <a:spLocks noGrp="1"/>
          </p:cNvSpPr>
          <p:nvPr>
            <p:ph type="sldNum" sz="quarter" idx="10"/>
          </p:nvPr>
        </p:nvSpPr>
        <p:spPr/>
        <p:txBody>
          <a:bodyPr/>
          <a:lstStyle/>
          <a:p>
            <a:fld id="{EBF1B11A-1591-436C-9FCB-B45FBF3E5120}" type="slidenum">
              <a:rPr lang="en-US" smtClean="0"/>
              <a:pPr/>
              <a:t>37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38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39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40</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dirty="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SMT = Simultaneous Multi Threading</a:t>
            </a:r>
          </a:p>
          <a:p>
            <a:endParaRPr lang="en-US" dirty="0"/>
          </a:p>
          <a:p>
            <a:r>
              <a:rPr lang="en-US" dirty="0"/>
              <a:t>https://</a:t>
            </a:r>
            <a:r>
              <a:rPr lang="en-US" dirty="0" err="1"/>
              <a:t>yosefk.com</a:t>
            </a:r>
            <a:r>
              <a:rPr lang="en-US" dirty="0"/>
              <a:t>/blog/</a:t>
            </a:r>
            <a:r>
              <a:rPr lang="en-US" dirty="0" err="1"/>
              <a:t>simd</a:t>
            </a:r>
            <a:r>
              <a:rPr lang="en-US" dirty="0"/>
              <a:t>-</a:t>
            </a:r>
            <a:r>
              <a:rPr lang="en-US" dirty="0" err="1"/>
              <a:t>simt</a:t>
            </a:r>
            <a:r>
              <a:rPr lang="en-US" dirty="0"/>
              <a:t>-</a:t>
            </a:r>
            <a:r>
              <a:rPr lang="en-US" dirty="0" err="1"/>
              <a:t>smt</a:t>
            </a:r>
            <a:r>
              <a:rPr lang="en-US" dirty="0"/>
              <a:t>-parallelism-in-</a:t>
            </a:r>
            <a:r>
              <a:rPr lang="en-US" dirty="0" err="1"/>
              <a:t>nvidia</a:t>
            </a:r>
            <a:r>
              <a:rPr lang="en-US" dirty="0"/>
              <a:t>-</a:t>
            </a:r>
            <a:r>
              <a:rPr lang="en-US" dirty="0" err="1"/>
              <a:t>gpus.html</a:t>
            </a:r>
            <a:endParaRPr lang="en-US" dirty="0"/>
          </a:p>
          <a:p>
            <a:endParaRPr lang="en-US" dirty="0"/>
          </a:p>
        </p:txBody>
      </p:sp>
      <p:sp>
        <p:nvSpPr>
          <p:cNvPr id="4" name="Slide Number Placeholder 3"/>
          <p:cNvSpPr>
            <a:spLocks noGrp="1"/>
          </p:cNvSpPr>
          <p:nvPr>
            <p:ph type="sldNum" sz="quarter" idx="10"/>
          </p:nvPr>
        </p:nvSpPr>
        <p:spPr/>
        <p:txBody>
          <a:bodyPr/>
          <a:lstStyle/>
          <a:p>
            <a:fld id="{EBF1B11A-1591-436C-9FCB-B45FBF3E5120}" type="slidenum">
              <a:rPr lang="en-US" smtClean="0"/>
              <a:pPr/>
              <a:t>41</a:t>
            </a:fld>
            <a:endParaRPr lang="en-US"/>
          </a:p>
        </p:txBody>
      </p:sp>
    </p:spTree>
    <p:extLst>
      <p:ext uri="{BB962C8B-B14F-4D97-AF65-F5344CB8AC3E}">
        <p14:creationId xmlns:p14="http://schemas.microsoft.com/office/powerpoint/2010/main" val="2327812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42</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F1B11A-1591-436C-9FCB-B45FBF3E5120}" type="slidenum">
              <a:rPr lang="en-US" smtClean="0"/>
              <a:pPr/>
              <a:t>43</a:t>
            </a:fld>
            <a:endParaRPr lang="en-US"/>
          </a:p>
        </p:txBody>
      </p:sp>
    </p:spTree>
    <p:extLst>
      <p:ext uri="{BB962C8B-B14F-4D97-AF65-F5344CB8AC3E}">
        <p14:creationId xmlns:p14="http://schemas.microsoft.com/office/powerpoint/2010/main" val="2448619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w="9525">
            <a:noFill/>
            <a:round/>
            <a:headEnd/>
            <a:tailEnd/>
          </a:ln>
          <a:effec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w="9525">
            <a:noFill/>
            <a:round/>
            <a:headEnd/>
            <a:tailEnd/>
          </a:ln>
          <a:effec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p14="http://schemas.microsoft.com/office/powerpoint/2010/main" val="155132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4495800" cy="56483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a:p>
        </p:txBody>
      </p:sp>
    </p:spTree>
    <p:extLst>
      <p:ext uri="{BB962C8B-B14F-4D97-AF65-F5344CB8AC3E}">
        <p14:creationId xmlns:p14="http://schemas.microsoft.com/office/powerpoint/2010/main"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9144000" cy="2747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0" y="3767138"/>
            <a:ext cx="9144000" cy="27479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4950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665621" y="6644389"/>
            <a:ext cx="5225379" cy="210112"/>
          </a:xfrm>
          <a:prstGeom prst="rect">
            <a:avLst/>
          </a:prstGeom>
          <a:noFill/>
          <a:ln w="9525">
            <a:noFill/>
            <a:miter lim="800000"/>
            <a:headEnd/>
            <a:tailEnd/>
          </a:ln>
          <a:effectLst/>
        </p:spPr>
        <p:txBody>
          <a:bodyPr wrap="square"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a:latin typeface="Arial" charset="0"/>
              </a:rPr>
              <a:t>IN5050</a:t>
            </a:r>
            <a:r>
              <a:rPr lang="en-US" sz="900" baseline="0" dirty="0">
                <a:latin typeface="Arial" charset="0"/>
              </a:rPr>
              <a:t> </a:t>
            </a:r>
            <a:endParaRPr lang="en-US" sz="900" dirty="0">
              <a:latin typeface="Arial" charset="0"/>
            </a:endParaRP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142163" y="6665913"/>
            <a:ext cx="1966912"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6">
            <a:extLst>
              <a:ext uri="{28A0092B-C50C-407E-A947-70E740481C1C}">
                <a14:useLocalDpi xmlns:a14="http://schemas.microsoft.com/office/drawing/2010/main"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Lst>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emf"/><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tiff"/></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software.intel.com/en-us/node/582251" TargetMode="External"/><Relationship Id="rId2" Type="http://schemas.openxmlformats.org/officeDocument/2006/relationships/hyperlink" Target="https://msdn.microsoft.com/en-us/library/t467de55(v=vs.90).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6347" y="1769285"/>
            <a:ext cx="8787653" cy="1462087"/>
          </a:xfrm>
        </p:spPr>
        <p:txBody>
          <a:bodyPr/>
          <a:lstStyle/>
          <a:p>
            <a:pPr eaLnBrk="1" hangingPunct="1"/>
            <a:r>
              <a:rPr lang="en-US" sz="4800" b="1" dirty="0">
                <a:effectLst>
                  <a:outerShdw blurRad="38100" dist="38100" dir="2700000" algn="tl">
                    <a:srgbClr val="C0C0C0"/>
                  </a:outerShdw>
                </a:effectLst>
              </a:rPr>
              <a:t>Vector processing - SIMD</a:t>
            </a:r>
            <a:endParaRPr lang="en-US" sz="4800" b="1" dirty="0">
              <a:solidFill>
                <a:srgbClr val="DDDDDD"/>
              </a:solidFill>
              <a:effectLst>
                <a:outerShdw blurRad="38100" dist="38100" dir="2700000" algn="tl">
                  <a:srgbClr val="C0C0C0"/>
                </a:outerShdw>
              </a:effectLst>
              <a:ea typeface="ＭＳ Ｐゴシック" charset="-128"/>
            </a:endParaRPr>
          </a:p>
        </p:txBody>
      </p:sp>
      <p:sp>
        <p:nvSpPr>
          <p:cNvPr id="18436" name="Text Box 4"/>
          <p:cNvSpPr txBox="1">
            <a:spLocks noChangeArrowheads="1"/>
          </p:cNvSpPr>
          <p:nvPr/>
        </p:nvSpPr>
        <p:spPr bwMode="auto">
          <a:xfrm>
            <a:off x="1382713" y="582613"/>
            <a:ext cx="68177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pic>
        <p:nvPicPr>
          <p:cNvPr id="4" name="Picture 3"/>
          <p:cNvPicPr>
            <a:picLocks noChangeAspect="1"/>
          </p:cNvPicPr>
          <p:nvPr/>
        </p:nvPicPr>
        <p:blipFill>
          <a:blip r:embed="rId3"/>
          <a:stretch>
            <a:fillRect/>
          </a:stretch>
        </p:blipFill>
        <p:spPr>
          <a:xfrm>
            <a:off x="6825449" y="5551332"/>
            <a:ext cx="2231784" cy="1234132"/>
          </a:xfrm>
          <a:prstGeom prst="rect">
            <a:avLst/>
          </a:prstGeom>
        </p:spPr>
      </p:pic>
      <p:pic>
        <p:nvPicPr>
          <p:cNvPr id="6" name="Picture 5"/>
          <p:cNvPicPr>
            <a:picLocks noChangeAspect="1"/>
          </p:cNvPicPr>
          <p:nvPr/>
        </p:nvPicPr>
        <p:blipFill>
          <a:blip r:embed="rId4"/>
          <a:stretch>
            <a:fillRect/>
          </a:stretch>
        </p:blipFill>
        <p:spPr>
          <a:xfrm>
            <a:off x="173605" y="4380701"/>
            <a:ext cx="1627245" cy="1082858"/>
          </a:xfrm>
          <a:prstGeom prst="rect">
            <a:avLst/>
          </a:prstGeom>
        </p:spPr>
      </p:pic>
      <p:pic>
        <p:nvPicPr>
          <p:cNvPr id="7" name="Picture 6"/>
          <p:cNvPicPr>
            <a:picLocks noChangeAspect="1"/>
          </p:cNvPicPr>
          <p:nvPr/>
        </p:nvPicPr>
        <p:blipFill>
          <a:blip r:embed="rId5"/>
          <a:stretch>
            <a:fillRect/>
          </a:stretch>
        </p:blipFill>
        <p:spPr>
          <a:xfrm>
            <a:off x="164467" y="5628014"/>
            <a:ext cx="1635597" cy="1088415"/>
          </a:xfrm>
          <a:prstGeom prst="rect">
            <a:avLst/>
          </a:prstGeom>
        </p:spPr>
      </p:pic>
      <p:sp>
        <p:nvSpPr>
          <p:cNvPr id="8" name="TextBox 7"/>
          <p:cNvSpPr txBox="1"/>
          <p:nvPr/>
        </p:nvSpPr>
        <p:spPr>
          <a:xfrm>
            <a:off x="1818293" y="4330649"/>
            <a:ext cx="1528822" cy="253916"/>
          </a:xfrm>
          <a:prstGeom prst="rect">
            <a:avLst/>
          </a:prstGeom>
          <a:noFill/>
        </p:spPr>
        <p:txBody>
          <a:bodyPr wrap="none" rtlCol="0">
            <a:spAutoFit/>
          </a:bodyPr>
          <a:lstStyle/>
          <a:p>
            <a:r>
              <a:rPr lang="en-US" sz="1050" dirty="0"/>
              <a:t>single scull: one is fast</a:t>
            </a:r>
          </a:p>
        </p:txBody>
      </p:sp>
      <p:sp>
        <p:nvSpPr>
          <p:cNvPr id="12" name="TextBox 11"/>
          <p:cNvSpPr txBox="1"/>
          <p:nvPr/>
        </p:nvSpPr>
        <p:spPr>
          <a:xfrm>
            <a:off x="1778815" y="5588555"/>
            <a:ext cx="1805030" cy="253916"/>
          </a:xfrm>
          <a:prstGeom prst="rect">
            <a:avLst/>
          </a:prstGeom>
          <a:noFill/>
        </p:spPr>
        <p:txBody>
          <a:bodyPr wrap="none" rtlCol="0">
            <a:spAutoFit/>
          </a:bodyPr>
          <a:lstStyle/>
          <a:p>
            <a:r>
              <a:rPr lang="en-US" sz="1050" dirty="0"/>
              <a:t>quad scull: many are faster</a:t>
            </a:r>
          </a:p>
        </p:txBody>
      </p:sp>
    </p:spTree>
    <p:extLst>
      <p:ext uri="{BB962C8B-B14F-4D97-AF65-F5344CB8AC3E}">
        <p14:creationId xmlns:p14="http://schemas.microsoft.com/office/powerpoint/2010/main" val="138862736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dirty="0">
                <a:latin typeface="Tahoma" charset="0"/>
                <a:ea typeface="ＭＳ Ｐゴシック" charset="0"/>
                <a:cs typeface="ＭＳ Ｐゴシック" charset="0"/>
              </a:rPr>
              <a:t>Types of Parallel Processing/Computing?</a:t>
            </a:r>
          </a:p>
        </p:txBody>
      </p:sp>
      <p:sp>
        <p:nvSpPr>
          <p:cNvPr id="65538" name="Content Placeholder 2"/>
          <p:cNvSpPr>
            <a:spLocks noGrp="1"/>
          </p:cNvSpPr>
          <p:nvPr>
            <p:ph idx="1"/>
          </p:nvPr>
        </p:nvSpPr>
        <p:spPr/>
        <p:txBody>
          <a:bodyPr/>
          <a:lstStyle/>
          <a:p>
            <a:r>
              <a:rPr lang="en-US" dirty="0">
                <a:latin typeface="Tahoma" charset="0"/>
                <a:ea typeface="ＭＳ Ｐゴシック" charset="0"/>
                <a:cs typeface="ＭＳ Ｐゴシック" charset="0"/>
              </a:rPr>
              <a:t>Bit-level parallelism</a:t>
            </a:r>
          </a:p>
          <a:p>
            <a:pPr lvl="1"/>
            <a:r>
              <a:rPr lang="en-US" dirty="0">
                <a:latin typeface="Tahoma" charset="0"/>
                <a:ea typeface="ＭＳ Ｐゴシック" charset="0"/>
              </a:rPr>
              <a:t>4-bit </a:t>
            </a:r>
            <a:r>
              <a:rPr lang="en-US" dirty="0">
                <a:latin typeface="Tahoma" charset="0"/>
                <a:ea typeface="ＭＳ Ｐゴシック" charset="0"/>
                <a:sym typeface="Wingdings" charset="0"/>
              </a:rPr>
              <a:t> 8-bit  16-bit  32-bit  64-bit  … </a:t>
            </a:r>
            <a:br>
              <a:rPr lang="en-US" dirty="0">
                <a:latin typeface="Tahoma" charset="0"/>
                <a:ea typeface="ＭＳ Ｐゴシック" charset="0"/>
                <a:sym typeface="Wingdings" charset="0"/>
              </a:rPr>
            </a:br>
            <a:endParaRPr lang="en-US" dirty="0">
              <a:latin typeface="Tahoma" charset="0"/>
              <a:ea typeface="ＭＳ Ｐゴシック" charset="0"/>
            </a:endParaRPr>
          </a:p>
          <a:p>
            <a:r>
              <a:rPr lang="en-US" dirty="0">
                <a:latin typeface="Tahoma" charset="0"/>
                <a:ea typeface="ＭＳ Ｐゴシック" charset="0"/>
                <a:cs typeface="ＭＳ Ｐゴシック" charset="0"/>
              </a:rPr>
              <a:t>Instruction level parallelism</a:t>
            </a:r>
          </a:p>
          <a:p>
            <a:pPr lvl="1"/>
            <a:r>
              <a:rPr lang="en-US" dirty="0">
                <a:latin typeface="Tahoma" charset="0"/>
                <a:ea typeface="ＭＳ Ｐゴシック" charset="0"/>
              </a:rPr>
              <a:t>classic RISC pipeline </a:t>
            </a:r>
            <a:br>
              <a:rPr lang="en-US" dirty="0">
                <a:latin typeface="Tahoma" charset="0"/>
                <a:ea typeface="ＭＳ Ｐゴシック" charset="0"/>
              </a:rPr>
            </a:br>
            <a:r>
              <a:rPr lang="en-US" dirty="0">
                <a:latin typeface="Tahoma" charset="0"/>
                <a:ea typeface="ＭＳ Ｐゴシック" charset="0"/>
              </a:rPr>
              <a:t>(fetch, decode, execute, memory, write back)</a:t>
            </a:r>
            <a:br>
              <a:rPr lang="en-US" dirty="0">
                <a:latin typeface="Tahoma" charset="0"/>
                <a:ea typeface="ＭＳ Ｐゴシック" charset="0"/>
              </a:rPr>
            </a:br>
            <a:br>
              <a:rPr lang="en-US" dirty="0">
                <a:latin typeface="Tahoma" charset="0"/>
                <a:ea typeface="ＭＳ Ｐゴシック" charset="0"/>
              </a:rPr>
            </a:br>
            <a:br>
              <a:rPr lang="en-US" dirty="0">
                <a:latin typeface="Tahoma" charset="0"/>
                <a:ea typeface="ＭＳ Ｐゴシック" charset="0"/>
              </a:rPr>
            </a:br>
            <a:br>
              <a:rPr lang="en-US" dirty="0">
                <a:latin typeface="Tahoma" charset="0"/>
                <a:ea typeface="ＭＳ Ｐゴシック" charset="0"/>
              </a:rPr>
            </a:br>
            <a:endParaRPr lang="en-US" dirty="0">
              <a:latin typeface="Tahoma" charset="0"/>
              <a:ea typeface="ＭＳ Ｐゴシック" charset="0"/>
            </a:endParaRPr>
          </a:p>
        </p:txBody>
      </p:sp>
      <p:graphicFrame>
        <p:nvGraphicFramePr>
          <p:cNvPr id="5" name="Table 4"/>
          <p:cNvGraphicFramePr>
            <a:graphicFrameLocks noGrp="1"/>
          </p:cNvGraphicFramePr>
          <p:nvPr>
            <p:extLst>
              <p:ext uri="{D42A27DB-BD31-4B8C-83A1-F6EECF244321}">
                <p14:modId xmlns:p14="http://schemas.microsoft.com/office/powerpoint/2010/main" val="616824846"/>
              </p:ext>
            </p:extLst>
          </p:nvPr>
        </p:nvGraphicFramePr>
        <p:xfrm>
          <a:off x="889000" y="3926777"/>
          <a:ext cx="4100515" cy="371475"/>
        </p:xfrm>
        <a:graphic>
          <a:graphicData uri="http://schemas.openxmlformats.org/drawingml/2006/table">
            <a:tbl>
              <a:tblPr firstRow="1" bandRow="1">
                <a:tableStyleId>{5C22544A-7EE6-4342-B048-85BDC9FD1C3A}</a:tableStyleId>
              </a:tblPr>
              <a:tblGrid>
                <a:gridCol w="820103">
                  <a:extLst>
                    <a:ext uri="{9D8B030D-6E8A-4147-A177-3AD203B41FA5}">
                      <a16:colId xmlns:a16="http://schemas.microsoft.com/office/drawing/2014/main" val="20000"/>
                    </a:ext>
                  </a:extLst>
                </a:gridCol>
                <a:gridCol w="820103">
                  <a:extLst>
                    <a:ext uri="{9D8B030D-6E8A-4147-A177-3AD203B41FA5}">
                      <a16:colId xmlns:a16="http://schemas.microsoft.com/office/drawing/2014/main" val="20001"/>
                    </a:ext>
                  </a:extLst>
                </a:gridCol>
                <a:gridCol w="820103">
                  <a:extLst>
                    <a:ext uri="{9D8B030D-6E8A-4147-A177-3AD203B41FA5}">
                      <a16:colId xmlns:a16="http://schemas.microsoft.com/office/drawing/2014/main" val="20002"/>
                    </a:ext>
                  </a:extLst>
                </a:gridCol>
                <a:gridCol w="820103">
                  <a:extLst>
                    <a:ext uri="{9D8B030D-6E8A-4147-A177-3AD203B41FA5}">
                      <a16:colId xmlns:a16="http://schemas.microsoft.com/office/drawing/2014/main" val="20003"/>
                    </a:ext>
                  </a:extLst>
                </a:gridCol>
                <a:gridCol w="820103">
                  <a:extLst>
                    <a:ext uri="{9D8B030D-6E8A-4147-A177-3AD203B41FA5}">
                      <a16:colId xmlns:a16="http://schemas.microsoft.com/office/drawing/2014/main" val="20004"/>
                    </a:ext>
                  </a:extLst>
                </a:gridCol>
              </a:tblGrid>
              <a:tr h="371475">
                <a:tc>
                  <a:txBody>
                    <a:bodyPr/>
                    <a:lstStyle/>
                    <a:p>
                      <a:pPr algn="ctr"/>
                      <a:r>
                        <a:rPr lang="en-US" sz="1400" dirty="0"/>
                        <a:t>IF</a:t>
                      </a:r>
                    </a:p>
                  </a:txBody>
                  <a:tcPr marL="91450" marR="91450" marT="45798" marB="45798"/>
                </a:tc>
                <a:tc>
                  <a:txBody>
                    <a:bodyPr/>
                    <a:lstStyle/>
                    <a:p>
                      <a:pPr algn="ctr"/>
                      <a:r>
                        <a:rPr lang="en-US" sz="1400" dirty="0"/>
                        <a:t>ID</a:t>
                      </a:r>
                    </a:p>
                  </a:txBody>
                  <a:tcPr marL="91450" marR="91450" marT="45798" marB="45798"/>
                </a:tc>
                <a:tc>
                  <a:txBody>
                    <a:bodyPr/>
                    <a:lstStyle/>
                    <a:p>
                      <a:pPr algn="ctr"/>
                      <a:r>
                        <a:rPr lang="en-US" sz="1400" dirty="0"/>
                        <a:t>EX</a:t>
                      </a:r>
                    </a:p>
                  </a:txBody>
                  <a:tcPr marL="91450" marR="91450" marT="45798" marB="45798"/>
                </a:tc>
                <a:tc>
                  <a:txBody>
                    <a:bodyPr/>
                    <a:lstStyle/>
                    <a:p>
                      <a:pPr algn="ctr"/>
                      <a:r>
                        <a:rPr lang="en-US" sz="1400" dirty="0"/>
                        <a:t>MEM</a:t>
                      </a:r>
                    </a:p>
                  </a:txBody>
                  <a:tcPr marL="91450" marR="91450" marT="45798" marB="45798"/>
                </a:tc>
                <a:tc>
                  <a:txBody>
                    <a:bodyPr/>
                    <a:lstStyle/>
                    <a:p>
                      <a:pPr algn="ctr"/>
                      <a:r>
                        <a:rPr lang="en-US" sz="1400" dirty="0"/>
                        <a:t>WB</a:t>
                      </a:r>
                    </a:p>
                  </a:txBody>
                  <a:tcPr marL="91450" marR="91450" marT="45798" marB="45798"/>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91892202"/>
              </p:ext>
            </p:extLst>
          </p:nvPr>
        </p:nvGraphicFramePr>
        <p:xfrm>
          <a:off x="4164013" y="5841302"/>
          <a:ext cx="4100510" cy="371475"/>
        </p:xfrm>
        <a:graphic>
          <a:graphicData uri="http://schemas.openxmlformats.org/drawingml/2006/table">
            <a:tbl>
              <a:tblPr firstRow="1" bandRow="1">
                <a:tableStyleId>{5C22544A-7EE6-4342-B048-85BDC9FD1C3A}</a:tableStyleId>
              </a:tblPr>
              <a:tblGrid>
                <a:gridCol w="820102">
                  <a:extLst>
                    <a:ext uri="{9D8B030D-6E8A-4147-A177-3AD203B41FA5}">
                      <a16:colId xmlns:a16="http://schemas.microsoft.com/office/drawing/2014/main" val="20000"/>
                    </a:ext>
                  </a:extLst>
                </a:gridCol>
                <a:gridCol w="820102">
                  <a:extLst>
                    <a:ext uri="{9D8B030D-6E8A-4147-A177-3AD203B41FA5}">
                      <a16:colId xmlns:a16="http://schemas.microsoft.com/office/drawing/2014/main" val="20001"/>
                    </a:ext>
                  </a:extLst>
                </a:gridCol>
                <a:gridCol w="820102">
                  <a:extLst>
                    <a:ext uri="{9D8B030D-6E8A-4147-A177-3AD203B41FA5}">
                      <a16:colId xmlns:a16="http://schemas.microsoft.com/office/drawing/2014/main" val="20002"/>
                    </a:ext>
                  </a:extLst>
                </a:gridCol>
                <a:gridCol w="820102">
                  <a:extLst>
                    <a:ext uri="{9D8B030D-6E8A-4147-A177-3AD203B41FA5}">
                      <a16:colId xmlns:a16="http://schemas.microsoft.com/office/drawing/2014/main" val="20003"/>
                    </a:ext>
                  </a:extLst>
                </a:gridCol>
                <a:gridCol w="820102">
                  <a:extLst>
                    <a:ext uri="{9D8B030D-6E8A-4147-A177-3AD203B41FA5}">
                      <a16:colId xmlns:a16="http://schemas.microsoft.com/office/drawing/2014/main" val="20004"/>
                    </a:ext>
                  </a:extLst>
                </a:gridCol>
              </a:tblGrid>
              <a:tr h="371475">
                <a:tc>
                  <a:txBody>
                    <a:bodyPr/>
                    <a:lstStyle/>
                    <a:p>
                      <a:pPr algn="ctr"/>
                      <a:r>
                        <a:rPr lang="en-US" sz="1400" dirty="0"/>
                        <a:t>IF</a:t>
                      </a:r>
                    </a:p>
                  </a:txBody>
                  <a:tcPr marL="91450" marR="91450" marT="45798" marB="45798"/>
                </a:tc>
                <a:tc>
                  <a:txBody>
                    <a:bodyPr/>
                    <a:lstStyle/>
                    <a:p>
                      <a:pPr algn="ctr"/>
                      <a:r>
                        <a:rPr lang="en-US" sz="1400" dirty="0"/>
                        <a:t>ID</a:t>
                      </a:r>
                    </a:p>
                  </a:txBody>
                  <a:tcPr marL="91450" marR="91450" marT="45798" marB="45798"/>
                </a:tc>
                <a:tc>
                  <a:txBody>
                    <a:bodyPr/>
                    <a:lstStyle/>
                    <a:p>
                      <a:pPr algn="ctr"/>
                      <a:r>
                        <a:rPr lang="en-US" sz="1400" dirty="0"/>
                        <a:t>EX</a:t>
                      </a:r>
                    </a:p>
                  </a:txBody>
                  <a:tcPr marL="91450" marR="91450" marT="45798" marB="45798"/>
                </a:tc>
                <a:tc>
                  <a:txBody>
                    <a:bodyPr/>
                    <a:lstStyle/>
                    <a:p>
                      <a:pPr algn="ctr"/>
                      <a:r>
                        <a:rPr lang="en-US" sz="1400" dirty="0"/>
                        <a:t>MEM</a:t>
                      </a:r>
                    </a:p>
                  </a:txBody>
                  <a:tcPr marL="91450" marR="91450" marT="45798" marB="45798"/>
                </a:tc>
                <a:tc>
                  <a:txBody>
                    <a:bodyPr/>
                    <a:lstStyle/>
                    <a:p>
                      <a:pPr algn="ctr"/>
                      <a:r>
                        <a:rPr lang="en-US" sz="1400" dirty="0"/>
                        <a:t>WB</a:t>
                      </a:r>
                    </a:p>
                  </a:txBody>
                  <a:tcPr marL="91450" marR="91450" marT="45798" marB="45798"/>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084782903"/>
              </p:ext>
            </p:extLst>
          </p:nvPr>
        </p:nvGraphicFramePr>
        <p:xfrm>
          <a:off x="1708150" y="4406202"/>
          <a:ext cx="4100515" cy="371475"/>
        </p:xfrm>
        <a:graphic>
          <a:graphicData uri="http://schemas.openxmlformats.org/drawingml/2006/table">
            <a:tbl>
              <a:tblPr firstRow="1" bandRow="1">
                <a:tableStyleId>{5C22544A-7EE6-4342-B048-85BDC9FD1C3A}</a:tableStyleId>
              </a:tblPr>
              <a:tblGrid>
                <a:gridCol w="820103">
                  <a:extLst>
                    <a:ext uri="{9D8B030D-6E8A-4147-A177-3AD203B41FA5}">
                      <a16:colId xmlns:a16="http://schemas.microsoft.com/office/drawing/2014/main" val="20000"/>
                    </a:ext>
                  </a:extLst>
                </a:gridCol>
                <a:gridCol w="820103">
                  <a:extLst>
                    <a:ext uri="{9D8B030D-6E8A-4147-A177-3AD203B41FA5}">
                      <a16:colId xmlns:a16="http://schemas.microsoft.com/office/drawing/2014/main" val="20001"/>
                    </a:ext>
                  </a:extLst>
                </a:gridCol>
                <a:gridCol w="820103">
                  <a:extLst>
                    <a:ext uri="{9D8B030D-6E8A-4147-A177-3AD203B41FA5}">
                      <a16:colId xmlns:a16="http://schemas.microsoft.com/office/drawing/2014/main" val="20002"/>
                    </a:ext>
                  </a:extLst>
                </a:gridCol>
                <a:gridCol w="820103">
                  <a:extLst>
                    <a:ext uri="{9D8B030D-6E8A-4147-A177-3AD203B41FA5}">
                      <a16:colId xmlns:a16="http://schemas.microsoft.com/office/drawing/2014/main" val="20003"/>
                    </a:ext>
                  </a:extLst>
                </a:gridCol>
                <a:gridCol w="820103">
                  <a:extLst>
                    <a:ext uri="{9D8B030D-6E8A-4147-A177-3AD203B41FA5}">
                      <a16:colId xmlns:a16="http://schemas.microsoft.com/office/drawing/2014/main" val="20004"/>
                    </a:ext>
                  </a:extLst>
                </a:gridCol>
              </a:tblGrid>
              <a:tr h="371475">
                <a:tc>
                  <a:txBody>
                    <a:bodyPr/>
                    <a:lstStyle/>
                    <a:p>
                      <a:pPr algn="ctr"/>
                      <a:r>
                        <a:rPr lang="en-US" sz="1400" dirty="0"/>
                        <a:t>IF</a:t>
                      </a:r>
                    </a:p>
                  </a:txBody>
                  <a:tcPr marL="91450" marR="91450" marT="45798" marB="45798"/>
                </a:tc>
                <a:tc>
                  <a:txBody>
                    <a:bodyPr/>
                    <a:lstStyle/>
                    <a:p>
                      <a:pPr algn="ctr"/>
                      <a:r>
                        <a:rPr lang="en-US" sz="1400" dirty="0"/>
                        <a:t>ID</a:t>
                      </a:r>
                    </a:p>
                  </a:txBody>
                  <a:tcPr marL="91450" marR="91450" marT="45798" marB="45798"/>
                </a:tc>
                <a:tc>
                  <a:txBody>
                    <a:bodyPr/>
                    <a:lstStyle/>
                    <a:p>
                      <a:pPr algn="ctr"/>
                      <a:r>
                        <a:rPr lang="en-US" sz="1400" dirty="0"/>
                        <a:t>EX</a:t>
                      </a:r>
                    </a:p>
                  </a:txBody>
                  <a:tcPr marL="91450" marR="91450" marT="45798" marB="45798"/>
                </a:tc>
                <a:tc>
                  <a:txBody>
                    <a:bodyPr/>
                    <a:lstStyle/>
                    <a:p>
                      <a:pPr algn="ctr"/>
                      <a:r>
                        <a:rPr lang="en-US" sz="1400" dirty="0"/>
                        <a:t>MEM</a:t>
                      </a:r>
                    </a:p>
                  </a:txBody>
                  <a:tcPr marL="91450" marR="91450" marT="45798" marB="45798"/>
                </a:tc>
                <a:tc>
                  <a:txBody>
                    <a:bodyPr/>
                    <a:lstStyle/>
                    <a:p>
                      <a:pPr algn="ctr"/>
                      <a:r>
                        <a:rPr lang="en-US" sz="1400" dirty="0"/>
                        <a:t>WB</a:t>
                      </a:r>
                    </a:p>
                  </a:txBody>
                  <a:tcPr marL="91450" marR="91450" marT="45798" marB="45798"/>
                </a:tc>
                <a:extLst>
                  <a:ext uri="{0D108BD9-81ED-4DB2-BD59-A6C34878D82A}">
                    <a16:rowId xmlns:a16="http://schemas.microsoft.com/office/drawing/2014/main" val="10000"/>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170884178"/>
              </p:ext>
            </p:extLst>
          </p:nvPr>
        </p:nvGraphicFramePr>
        <p:xfrm>
          <a:off x="2527300" y="4884040"/>
          <a:ext cx="4098925" cy="371475"/>
        </p:xfrm>
        <a:graphic>
          <a:graphicData uri="http://schemas.openxmlformats.org/drawingml/2006/table">
            <a:tbl>
              <a:tblPr firstRow="1" bandRow="1">
                <a:tableStyleId>{5C22544A-7EE6-4342-B048-85BDC9FD1C3A}</a:tableStyleId>
              </a:tblPr>
              <a:tblGrid>
                <a:gridCol w="819785">
                  <a:extLst>
                    <a:ext uri="{9D8B030D-6E8A-4147-A177-3AD203B41FA5}">
                      <a16:colId xmlns:a16="http://schemas.microsoft.com/office/drawing/2014/main" val="20000"/>
                    </a:ext>
                  </a:extLst>
                </a:gridCol>
                <a:gridCol w="819785">
                  <a:extLst>
                    <a:ext uri="{9D8B030D-6E8A-4147-A177-3AD203B41FA5}">
                      <a16:colId xmlns:a16="http://schemas.microsoft.com/office/drawing/2014/main" val="20001"/>
                    </a:ext>
                  </a:extLst>
                </a:gridCol>
                <a:gridCol w="819785">
                  <a:extLst>
                    <a:ext uri="{9D8B030D-6E8A-4147-A177-3AD203B41FA5}">
                      <a16:colId xmlns:a16="http://schemas.microsoft.com/office/drawing/2014/main" val="20002"/>
                    </a:ext>
                  </a:extLst>
                </a:gridCol>
                <a:gridCol w="819785">
                  <a:extLst>
                    <a:ext uri="{9D8B030D-6E8A-4147-A177-3AD203B41FA5}">
                      <a16:colId xmlns:a16="http://schemas.microsoft.com/office/drawing/2014/main" val="20003"/>
                    </a:ext>
                  </a:extLst>
                </a:gridCol>
                <a:gridCol w="819785">
                  <a:extLst>
                    <a:ext uri="{9D8B030D-6E8A-4147-A177-3AD203B41FA5}">
                      <a16:colId xmlns:a16="http://schemas.microsoft.com/office/drawing/2014/main" val="20004"/>
                    </a:ext>
                  </a:extLst>
                </a:gridCol>
              </a:tblGrid>
              <a:tr h="371475">
                <a:tc>
                  <a:txBody>
                    <a:bodyPr/>
                    <a:lstStyle/>
                    <a:p>
                      <a:pPr algn="ctr"/>
                      <a:r>
                        <a:rPr lang="en-US" sz="1400" dirty="0"/>
                        <a:t>IF</a:t>
                      </a:r>
                    </a:p>
                  </a:txBody>
                  <a:tcPr marL="91414" marR="91414" marT="45798" marB="45798"/>
                </a:tc>
                <a:tc>
                  <a:txBody>
                    <a:bodyPr/>
                    <a:lstStyle/>
                    <a:p>
                      <a:pPr algn="ctr"/>
                      <a:r>
                        <a:rPr lang="en-US" sz="1400" dirty="0"/>
                        <a:t>ID</a:t>
                      </a:r>
                    </a:p>
                  </a:txBody>
                  <a:tcPr marL="91414" marR="91414" marT="45798" marB="45798"/>
                </a:tc>
                <a:tc>
                  <a:txBody>
                    <a:bodyPr/>
                    <a:lstStyle/>
                    <a:p>
                      <a:pPr algn="ctr"/>
                      <a:r>
                        <a:rPr lang="en-US" sz="1400" dirty="0"/>
                        <a:t>EX</a:t>
                      </a:r>
                    </a:p>
                  </a:txBody>
                  <a:tcPr marL="91414" marR="91414" marT="45798" marB="45798"/>
                </a:tc>
                <a:tc>
                  <a:txBody>
                    <a:bodyPr/>
                    <a:lstStyle/>
                    <a:p>
                      <a:pPr algn="ctr"/>
                      <a:r>
                        <a:rPr lang="en-US" sz="1400" dirty="0"/>
                        <a:t>MEM</a:t>
                      </a:r>
                    </a:p>
                  </a:txBody>
                  <a:tcPr marL="91414" marR="91414" marT="45798" marB="45798"/>
                </a:tc>
                <a:tc>
                  <a:txBody>
                    <a:bodyPr/>
                    <a:lstStyle/>
                    <a:p>
                      <a:pPr algn="ctr"/>
                      <a:r>
                        <a:rPr lang="en-US" sz="1400" dirty="0"/>
                        <a:t>WB</a:t>
                      </a:r>
                    </a:p>
                  </a:txBody>
                  <a:tcPr marL="91414" marR="91414" marT="45798" marB="45798"/>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919293967"/>
              </p:ext>
            </p:extLst>
          </p:nvPr>
        </p:nvGraphicFramePr>
        <p:xfrm>
          <a:off x="3344863" y="5363465"/>
          <a:ext cx="4100510" cy="371475"/>
        </p:xfrm>
        <a:graphic>
          <a:graphicData uri="http://schemas.openxmlformats.org/drawingml/2006/table">
            <a:tbl>
              <a:tblPr firstRow="1" bandRow="1">
                <a:tableStyleId>{5C22544A-7EE6-4342-B048-85BDC9FD1C3A}</a:tableStyleId>
              </a:tblPr>
              <a:tblGrid>
                <a:gridCol w="820102">
                  <a:extLst>
                    <a:ext uri="{9D8B030D-6E8A-4147-A177-3AD203B41FA5}">
                      <a16:colId xmlns:a16="http://schemas.microsoft.com/office/drawing/2014/main" val="20000"/>
                    </a:ext>
                  </a:extLst>
                </a:gridCol>
                <a:gridCol w="820102">
                  <a:extLst>
                    <a:ext uri="{9D8B030D-6E8A-4147-A177-3AD203B41FA5}">
                      <a16:colId xmlns:a16="http://schemas.microsoft.com/office/drawing/2014/main" val="20001"/>
                    </a:ext>
                  </a:extLst>
                </a:gridCol>
                <a:gridCol w="820102">
                  <a:extLst>
                    <a:ext uri="{9D8B030D-6E8A-4147-A177-3AD203B41FA5}">
                      <a16:colId xmlns:a16="http://schemas.microsoft.com/office/drawing/2014/main" val="20002"/>
                    </a:ext>
                  </a:extLst>
                </a:gridCol>
                <a:gridCol w="820102">
                  <a:extLst>
                    <a:ext uri="{9D8B030D-6E8A-4147-A177-3AD203B41FA5}">
                      <a16:colId xmlns:a16="http://schemas.microsoft.com/office/drawing/2014/main" val="20003"/>
                    </a:ext>
                  </a:extLst>
                </a:gridCol>
                <a:gridCol w="820102">
                  <a:extLst>
                    <a:ext uri="{9D8B030D-6E8A-4147-A177-3AD203B41FA5}">
                      <a16:colId xmlns:a16="http://schemas.microsoft.com/office/drawing/2014/main" val="20004"/>
                    </a:ext>
                  </a:extLst>
                </a:gridCol>
              </a:tblGrid>
              <a:tr h="371475">
                <a:tc>
                  <a:txBody>
                    <a:bodyPr/>
                    <a:lstStyle/>
                    <a:p>
                      <a:pPr algn="ctr"/>
                      <a:r>
                        <a:rPr lang="en-US" sz="1400" dirty="0"/>
                        <a:t>IF</a:t>
                      </a:r>
                    </a:p>
                  </a:txBody>
                  <a:tcPr marL="91450" marR="91450" marT="45798" marB="45798"/>
                </a:tc>
                <a:tc>
                  <a:txBody>
                    <a:bodyPr/>
                    <a:lstStyle/>
                    <a:p>
                      <a:pPr algn="ctr"/>
                      <a:r>
                        <a:rPr lang="en-US" sz="1400" dirty="0"/>
                        <a:t>ID</a:t>
                      </a:r>
                    </a:p>
                  </a:txBody>
                  <a:tcPr marL="91450" marR="91450" marT="45798" marB="45798"/>
                </a:tc>
                <a:tc>
                  <a:txBody>
                    <a:bodyPr/>
                    <a:lstStyle/>
                    <a:p>
                      <a:pPr algn="ctr"/>
                      <a:r>
                        <a:rPr lang="en-US" sz="1400" dirty="0"/>
                        <a:t>EX</a:t>
                      </a:r>
                    </a:p>
                  </a:txBody>
                  <a:tcPr marL="91450" marR="91450" marT="45798" marB="45798"/>
                </a:tc>
                <a:tc>
                  <a:txBody>
                    <a:bodyPr/>
                    <a:lstStyle/>
                    <a:p>
                      <a:pPr algn="ctr"/>
                      <a:r>
                        <a:rPr lang="en-US" sz="1400" dirty="0"/>
                        <a:t>MEM</a:t>
                      </a:r>
                    </a:p>
                  </a:txBody>
                  <a:tcPr marL="91450" marR="91450" marT="45798" marB="45798"/>
                </a:tc>
                <a:tc>
                  <a:txBody>
                    <a:bodyPr/>
                    <a:lstStyle/>
                    <a:p>
                      <a:pPr algn="ctr"/>
                      <a:r>
                        <a:rPr lang="en-US" sz="1400" dirty="0"/>
                        <a:t>WB</a:t>
                      </a:r>
                    </a:p>
                  </a:txBody>
                  <a:tcPr marL="91450" marR="91450" marT="45798" marB="4579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50159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a:latin typeface="Tahoma" charset="0"/>
                <a:ea typeface="ＭＳ Ｐゴシック" charset="0"/>
                <a:cs typeface="ＭＳ Ｐゴシック" charset="0"/>
              </a:rPr>
              <a:t>Types of Parallel Processing/Computing?</a:t>
            </a:r>
          </a:p>
        </p:txBody>
      </p:sp>
      <p:sp>
        <p:nvSpPr>
          <p:cNvPr id="67586" name="Content Placeholder 2"/>
          <p:cNvSpPr>
            <a:spLocks noGrp="1"/>
          </p:cNvSpPr>
          <p:nvPr>
            <p:ph idx="1"/>
          </p:nvPr>
        </p:nvSpPr>
        <p:spPr/>
        <p:txBody>
          <a:bodyPr/>
          <a:lstStyle/>
          <a:p>
            <a:pPr>
              <a:spcAft>
                <a:spcPts val="1200"/>
              </a:spcAft>
            </a:pPr>
            <a:r>
              <a:rPr lang="en-US" b="1" dirty="0">
                <a:solidFill>
                  <a:srgbClr val="0000FF"/>
                </a:solidFill>
                <a:latin typeface="Tahoma" charset="0"/>
                <a:ea typeface="ＭＳ Ｐゴシック" charset="0"/>
                <a:cs typeface="ＭＳ Ｐゴシック" charset="0"/>
              </a:rPr>
              <a:t>Task</a:t>
            </a:r>
            <a:r>
              <a:rPr lang="en-US" dirty="0">
                <a:solidFill>
                  <a:srgbClr val="0000FF"/>
                </a:solidFill>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parallelism</a:t>
            </a:r>
            <a:br>
              <a:rPr lang="en-US" dirty="0">
                <a:latin typeface="Tahoma" charset="0"/>
                <a:ea typeface="ＭＳ Ｐゴシック" charset="0"/>
                <a:cs typeface="ＭＳ Ｐゴシック" charset="0"/>
              </a:rPr>
            </a:br>
            <a:endParaRPr lang="en-US" dirty="0">
              <a:latin typeface="Tahoma" charset="0"/>
              <a:ea typeface="ＭＳ Ｐゴシック" charset="0"/>
              <a:cs typeface="ＭＳ Ｐゴシック" charset="0"/>
            </a:endParaRPr>
          </a:p>
          <a:p>
            <a:pPr lvl="1">
              <a:spcAft>
                <a:spcPts val="1200"/>
              </a:spcAft>
            </a:pPr>
            <a:r>
              <a:rPr lang="en-US" dirty="0">
                <a:latin typeface="Tahoma" charset="0"/>
                <a:ea typeface="ＭＳ Ｐゴシック" charset="0"/>
              </a:rPr>
              <a:t>Different operations are performed concurrently </a:t>
            </a:r>
            <a:br>
              <a:rPr lang="en-US" dirty="0">
                <a:latin typeface="Tahoma" charset="0"/>
                <a:ea typeface="ＭＳ Ｐゴシック" charset="0"/>
              </a:rPr>
            </a:br>
            <a:endParaRPr lang="en-US" dirty="0">
              <a:latin typeface="Tahoma" charset="0"/>
              <a:ea typeface="ＭＳ Ｐゴシック" charset="0"/>
            </a:endParaRPr>
          </a:p>
          <a:p>
            <a:pPr lvl="1">
              <a:spcAft>
                <a:spcPts val="1200"/>
              </a:spcAft>
            </a:pPr>
            <a:r>
              <a:rPr lang="en-US" dirty="0">
                <a:latin typeface="Tahoma" charset="0"/>
                <a:ea typeface="ＭＳ Ｐゴシック" charset="0"/>
              </a:rPr>
              <a:t>Task parallelism is achieved when the processors execute </a:t>
            </a:r>
            <a:r>
              <a:rPr lang="en-US" b="1" dirty="0">
                <a:solidFill>
                  <a:srgbClr val="FF0000"/>
                </a:solidFill>
                <a:latin typeface="Tahoma" charset="0"/>
                <a:ea typeface="ＭＳ Ｐゴシック" charset="0"/>
              </a:rPr>
              <a:t>different </a:t>
            </a:r>
            <a:r>
              <a:rPr lang="en-US" dirty="0">
                <a:latin typeface="Tahoma" charset="0"/>
                <a:ea typeface="ＭＳ Ｐゴシック" charset="0"/>
              </a:rPr>
              <a:t>threads (or processes) on the same or different data</a:t>
            </a:r>
            <a:br>
              <a:rPr lang="en-US" dirty="0">
                <a:latin typeface="Tahoma" charset="0"/>
                <a:ea typeface="ＭＳ Ｐゴシック" charset="0"/>
              </a:rPr>
            </a:br>
            <a:endParaRPr lang="en-US" dirty="0">
              <a:latin typeface="Tahoma" charset="0"/>
              <a:ea typeface="ＭＳ Ｐゴシック" charset="0"/>
            </a:endParaRPr>
          </a:p>
          <a:p>
            <a:pPr lvl="1">
              <a:spcAft>
                <a:spcPts val="1200"/>
              </a:spcAft>
            </a:pPr>
            <a:r>
              <a:rPr lang="en-US" dirty="0">
                <a:latin typeface="Tahoma" charset="0"/>
                <a:ea typeface="ＭＳ Ｐゴシック" charset="0"/>
              </a:rPr>
              <a:t>Examples: Scheduling on a multicore</a:t>
            </a:r>
          </a:p>
        </p:txBody>
      </p:sp>
      <p:pic>
        <p:nvPicPr>
          <p:cNvPr id="2" name="Picture 1"/>
          <p:cNvPicPr>
            <a:picLocks noChangeAspect="1"/>
          </p:cNvPicPr>
          <p:nvPr/>
        </p:nvPicPr>
        <p:blipFill rotWithShape="1">
          <a:blip r:embed="rId3"/>
          <a:srcRect t="14703" b="20489"/>
          <a:stretch/>
        </p:blipFill>
        <p:spPr>
          <a:xfrm>
            <a:off x="6032306" y="909395"/>
            <a:ext cx="2375294" cy="989621"/>
          </a:xfrm>
          <a:prstGeom prst="rect">
            <a:avLst/>
          </a:prstGeom>
        </p:spPr>
      </p:pic>
    </p:spTree>
    <p:extLst>
      <p:ext uri="{BB962C8B-B14F-4D97-AF65-F5344CB8AC3E}">
        <p14:creationId xmlns:p14="http://schemas.microsoft.com/office/powerpoint/2010/main" val="517664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a:latin typeface="Tahoma" charset="0"/>
                <a:ea typeface="ＭＳ Ｐゴシック" charset="0"/>
                <a:cs typeface="ＭＳ Ｐゴシック" charset="0"/>
              </a:rPr>
              <a:t>Types of Parallel Processing/Computing?</a:t>
            </a:r>
          </a:p>
        </p:txBody>
      </p:sp>
      <p:sp>
        <p:nvSpPr>
          <p:cNvPr id="69634" name="Content Placeholder 2"/>
          <p:cNvSpPr>
            <a:spLocks noGrp="1"/>
          </p:cNvSpPr>
          <p:nvPr>
            <p:ph idx="1"/>
          </p:nvPr>
        </p:nvSpPr>
        <p:spPr/>
        <p:txBody>
          <a:bodyPr/>
          <a:lstStyle/>
          <a:p>
            <a:r>
              <a:rPr lang="en-US" b="1" dirty="0">
                <a:solidFill>
                  <a:srgbClr val="0000FF"/>
                </a:solidFill>
                <a:latin typeface="Tahoma" charset="0"/>
                <a:ea typeface="ＭＳ Ｐゴシック" charset="0"/>
                <a:cs typeface="ＭＳ Ｐゴシック" charset="0"/>
              </a:rPr>
              <a:t>Data</a:t>
            </a:r>
            <a:r>
              <a:rPr lang="en-US" dirty="0">
                <a:latin typeface="Tahoma" charset="0"/>
                <a:ea typeface="ＭＳ Ｐゴシック" charset="0"/>
                <a:cs typeface="ＭＳ Ｐゴシック" charset="0"/>
              </a:rPr>
              <a:t> parallelism</a:t>
            </a:r>
          </a:p>
          <a:p>
            <a:pPr lvl="1"/>
            <a:r>
              <a:rPr lang="en-US" dirty="0">
                <a:latin typeface="Tahoma" charset="0"/>
                <a:ea typeface="ＭＳ Ｐゴシック" charset="0"/>
              </a:rPr>
              <a:t>Distribution of data across </a:t>
            </a:r>
            <a:br>
              <a:rPr lang="en-US" dirty="0">
                <a:latin typeface="Tahoma" charset="0"/>
                <a:ea typeface="ＭＳ Ｐゴシック" charset="0"/>
              </a:rPr>
            </a:br>
            <a:r>
              <a:rPr lang="en-US" dirty="0">
                <a:latin typeface="Tahoma" charset="0"/>
                <a:ea typeface="ＭＳ Ｐゴシック" charset="0"/>
              </a:rPr>
              <a:t>different parallel computing nodes</a:t>
            </a:r>
            <a:br>
              <a:rPr lang="en-US" dirty="0">
                <a:latin typeface="Tahoma" charset="0"/>
                <a:ea typeface="ＭＳ Ｐゴシック" charset="0"/>
              </a:rPr>
            </a:br>
            <a:endParaRPr lang="en-US" dirty="0">
              <a:latin typeface="Tahoma" charset="0"/>
              <a:ea typeface="ＭＳ Ｐゴシック" charset="0"/>
            </a:endParaRPr>
          </a:p>
          <a:p>
            <a:pPr lvl="1"/>
            <a:r>
              <a:rPr lang="en-US" dirty="0">
                <a:latin typeface="Tahoma" charset="0"/>
                <a:ea typeface="ＭＳ Ｐゴシック" charset="0"/>
              </a:rPr>
              <a:t>Data parallelism is achieved when each </a:t>
            </a:r>
            <a:br>
              <a:rPr lang="en-US" dirty="0">
                <a:latin typeface="Tahoma" charset="0"/>
                <a:ea typeface="ＭＳ Ｐゴシック" charset="0"/>
              </a:rPr>
            </a:br>
            <a:r>
              <a:rPr lang="en-US" dirty="0">
                <a:latin typeface="Tahoma" charset="0"/>
                <a:ea typeface="ＭＳ Ｐゴシック" charset="0"/>
              </a:rPr>
              <a:t>processor performs the </a:t>
            </a:r>
            <a:r>
              <a:rPr lang="en-US" b="1" dirty="0">
                <a:solidFill>
                  <a:srgbClr val="FF0000"/>
                </a:solidFill>
                <a:latin typeface="Tahoma" charset="0"/>
                <a:ea typeface="ＭＳ Ｐゴシック" charset="0"/>
              </a:rPr>
              <a:t>same </a:t>
            </a:r>
            <a:r>
              <a:rPr lang="en-US" dirty="0">
                <a:latin typeface="Tahoma" charset="0"/>
                <a:ea typeface="ＭＳ Ｐゴシック" charset="0"/>
              </a:rPr>
              <a:t>task on different </a:t>
            </a:r>
            <a:br>
              <a:rPr lang="en-US" dirty="0">
                <a:latin typeface="Tahoma" charset="0"/>
                <a:ea typeface="ＭＳ Ｐゴシック" charset="0"/>
              </a:rPr>
            </a:br>
            <a:r>
              <a:rPr lang="en-US" dirty="0">
                <a:latin typeface="Tahoma" charset="0"/>
                <a:ea typeface="ＭＳ Ｐゴシック" charset="0"/>
              </a:rPr>
              <a:t>pieces of the data</a:t>
            </a:r>
            <a:br>
              <a:rPr lang="en-US" dirty="0">
                <a:latin typeface="Tahoma" charset="0"/>
                <a:ea typeface="ＭＳ Ｐゴシック" charset="0"/>
              </a:rPr>
            </a:br>
            <a:endParaRPr lang="en-US" dirty="0">
              <a:latin typeface="Tahoma" charset="0"/>
              <a:ea typeface="ＭＳ Ｐゴシック" charset="0"/>
            </a:endParaRPr>
          </a:p>
          <a:p>
            <a:pPr lvl="1"/>
            <a:r>
              <a:rPr lang="en-US" dirty="0">
                <a:latin typeface="Tahoma" charset="0"/>
                <a:ea typeface="ＭＳ Ｐゴシック" charset="0"/>
              </a:rPr>
              <a:t>Examples?</a:t>
            </a:r>
            <a:br>
              <a:rPr lang="en-US" dirty="0">
                <a:latin typeface="Tahoma" charset="0"/>
                <a:ea typeface="ＭＳ Ｐゴシック" charset="0"/>
              </a:rPr>
            </a:br>
            <a:br>
              <a:rPr lang="en-US" dirty="0">
                <a:latin typeface="Tahoma" charset="0"/>
                <a:ea typeface="ＭＳ Ｐゴシック" charset="0"/>
              </a:rPr>
            </a:br>
            <a:br>
              <a:rPr lang="en-US" dirty="0">
                <a:latin typeface="Tahoma" charset="0"/>
                <a:ea typeface="ＭＳ Ｐゴシック" charset="0"/>
              </a:rPr>
            </a:br>
            <a:br>
              <a:rPr lang="en-US" dirty="0">
                <a:latin typeface="Tahoma" charset="0"/>
                <a:ea typeface="ＭＳ Ｐゴシック" charset="0"/>
              </a:rPr>
            </a:br>
            <a:endParaRPr lang="en-US" dirty="0">
              <a:latin typeface="Tahoma" charset="0"/>
              <a:ea typeface="ＭＳ Ｐゴシック" charset="0"/>
            </a:endParaRPr>
          </a:p>
          <a:p>
            <a:pPr lvl="1"/>
            <a:r>
              <a:rPr lang="en-US" dirty="0">
                <a:latin typeface="Tahoma" charset="0"/>
                <a:ea typeface="ＭＳ Ｐゴシック" charset="0"/>
              </a:rPr>
              <a:t>When should we not use data parallelism?</a:t>
            </a:r>
            <a:br>
              <a:rPr lang="en-US" dirty="0">
                <a:latin typeface="Tahoma" charset="0"/>
                <a:ea typeface="ＭＳ Ｐゴシック" charset="0"/>
              </a:rPr>
            </a:br>
            <a:br>
              <a:rPr lang="en-US" dirty="0">
                <a:latin typeface="Tahoma" charset="0"/>
                <a:ea typeface="ＭＳ Ｐゴシック" charset="0"/>
              </a:rPr>
            </a:br>
            <a:endParaRPr lang="en-US" dirty="0">
              <a:latin typeface="Tahoma" charset="0"/>
              <a:ea typeface="ＭＳ Ｐゴシック" charset="0"/>
            </a:endParaRPr>
          </a:p>
        </p:txBody>
      </p:sp>
      <p:sp>
        <p:nvSpPr>
          <p:cNvPr id="69635" name="TextBox 3"/>
          <p:cNvSpPr txBox="1">
            <a:spLocks noChangeArrowheads="1"/>
          </p:cNvSpPr>
          <p:nvPr/>
        </p:nvSpPr>
        <p:spPr bwMode="auto">
          <a:xfrm>
            <a:off x="834921" y="4714649"/>
            <a:ext cx="4998484" cy="92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r>
              <a:rPr lang="en-US" sz="1600" dirty="0">
                <a:latin typeface="Courier New" charset="0"/>
                <a:cs typeface="Courier New" charset="0"/>
              </a:rPr>
              <a:t>for each element </a:t>
            </a:r>
            <a:r>
              <a:rPr lang="en-US" sz="1600" b="1" dirty="0">
                <a:latin typeface="Courier New" charset="0"/>
                <a:cs typeface="Courier New" charset="0"/>
              </a:rPr>
              <a:t>a </a:t>
            </a:r>
            <a:r>
              <a:rPr lang="en-US" sz="1600" dirty="0">
                <a:latin typeface="Courier New" charset="0"/>
                <a:cs typeface="Courier New" charset="0"/>
              </a:rPr>
              <a:t>in A</a:t>
            </a:r>
          </a:p>
          <a:p>
            <a:pPr eaLnBrk="1" hangingPunct="1"/>
            <a:r>
              <a:rPr lang="en-US" sz="1600" dirty="0">
                <a:latin typeface="Courier New" charset="0"/>
                <a:cs typeface="Courier New" charset="0"/>
              </a:rPr>
              <a:t>   perform the same instruction(s) on </a:t>
            </a:r>
            <a:r>
              <a:rPr lang="en-US" sz="1600" b="1" dirty="0">
                <a:latin typeface="Courier New" charset="0"/>
                <a:cs typeface="Courier New" charset="0"/>
              </a:rPr>
              <a:t>a</a:t>
            </a:r>
          </a:p>
          <a:p>
            <a:pPr eaLnBrk="1" hangingPunct="1"/>
            <a:r>
              <a:rPr lang="en-US" sz="1600" dirty="0">
                <a:latin typeface="Courier New" charset="0"/>
                <a:cs typeface="Courier New" charset="0"/>
              </a:rPr>
              <a:t>end</a:t>
            </a:r>
          </a:p>
        </p:txBody>
      </p:sp>
      <p:pic>
        <p:nvPicPr>
          <p:cNvPr id="2" name="Picture 1"/>
          <p:cNvPicPr>
            <a:picLocks noChangeAspect="1"/>
          </p:cNvPicPr>
          <p:nvPr/>
        </p:nvPicPr>
        <p:blipFill>
          <a:blip r:embed="rId3"/>
          <a:stretch>
            <a:fillRect/>
          </a:stretch>
        </p:blipFill>
        <p:spPr>
          <a:xfrm>
            <a:off x="5985270" y="839197"/>
            <a:ext cx="2979976" cy="14201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95204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a:latin typeface="Tahoma" charset="0"/>
                <a:ea typeface="ＭＳ Ｐゴシック" charset="0"/>
                <a:cs typeface="ＭＳ Ｐゴシック" charset="0"/>
              </a:rPr>
              <a:t>Flynn's taxonomy</a:t>
            </a:r>
          </a:p>
        </p:txBody>
      </p:sp>
      <p:graphicFrame>
        <p:nvGraphicFramePr>
          <p:cNvPr id="4" name="Content Placeholder 3"/>
          <p:cNvGraphicFramePr>
            <a:graphicFrameLocks noGrp="1"/>
          </p:cNvGraphicFramePr>
          <p:nvPr>
            <p:ph idx="1"/>
          </p:nvPr>
        </p:nvGraphicFramePr>
        <p:xfrm>
          <a:off x="344488" y="868363"/>
          <a:ext cx="8415337" cy="5597525"/>
        </p:xfrm>
        <a:graphic>
          <a:graphicData uri="http://schemas.openxmlformats.org/drawingml/2006/table">
            <a:tbl>
              <a:tblPr firstRow="1" bandRow="1">
                <a:tableStyleId>{073A0DAA-6AF3-43AB-8588-CEC1D06C72B9}</a:tableStyleId>
              </a:tblPr>
              <a:tblGrid>
                <a:gridCol w="1995390">
                  <a:extLst>
                    <a:ext uri="{9D8B030D-6E8A-4147-A177-3AD203B41FA5}">
                      <a16:colId xmlns:a16="http://schemas.microsoft.com/office/drawing/2014/main" val="20000"/>
                    </a:ext>
                  </a:extLst>
                </a:gridCol>
                <a:gridCol w="3219040">
                  <a:extLst>
                    <a:ext uri="{9D8B030D-6E8A-4147-A177-3AD203B41FA5}">
                      <a16:colId xmlns:a16="http://schemas.microsoft.com/office/drawing/2014/main" val="20001"/>
                    </a:ext>
                  </a:extLst>
                </a:gridCol>
                <a:gridCol w="3200907">
                  <a:extLst>
                    <a:ext uri="{9D8B030D-6E8A-4147-A177-3AD203B41FA5}">
                      <a16:colId xmlns:a16="http://schemas.microsoft.com/office/drawing/2014/main" val="20002"/>
                    </a:ext>
                  </a:extLst>
                </a:gridCol>
              </a:tblGrid>
              <a:tr h="858515">
                <a:tc>
                  <a:txBody>
                    <a:bodyPr/>
                    <a:lstStyle/>
                    <a:p>
                      <a:pPr algn="ctr"/>
                      <a:endParaRPr lang="en-US" sz="1800" dirty="0"/>
                    </a:p>
                  </a:txBody>
                  <a:tcPr marL="91443" marR="91443" marT="45717" marB="45717" anchor="ctr"/>
                </a:tc>
                <a:tc>
                  <a:txBody>
                    <a:bodyPr/>
                    <a:lstStyle/>
                    <a:p>
                      <a:pPr algn="ctr"/>
                      <a:r>
                        <a:rPr lang="en-US" sz="1800" dirty="0"/>
                        <a:t>Single instruction</a:t>
                      </a:r>
                    </a:p>
                  </a:txBody>
                  <a:tcPr marL="91443" marR="91443" marT="45717" marB="45717" anchor="ctr"/>
                </a:tc>
                <a:tc>
                  <a:txBody>
                    <a:bodyPr/>
                    <a:lstStyle/>
                    <a:p>
                      <a:pPr algn="ctr"/>
                      <a:r>
                        <a:rPr lang="en-US" sz="1800" dirty="0"/>
                        <a:t>Multiple</a:t>
                      </a:r>
                      <a:r>
                        <a:rPr lang="en-US" sz="1800" baseline="0" dirty="0"/>
                        <a:t> instruction</a:t>
                      </a:r>
                      <a:endParaRPr lang="en-US" sz="1800" dirty="0"/>
                    </a:p>
                  </a:txBody>
                  <a:tcPr marL="91443" marR="91443" marT="45717" marB="45717" anchor="ctr"/>
                </a:tc>
                <a:extLst>
                  <a:ext uri="{0D108BD9-81ED-4DB2-BD59-A6C34878D82A}">
                    <a16:rowId xmlns:a16="http://schemas.microsoft.com/office/drawing/2014/main" val="10000"/>
                  </a:ext>
                </a:extLst>
              </a:tr>
              <a:tr h="2369505">
                <a:tc>
                  <a:txBody>
                    <a:bodyPr/>
                    <a:lstStyle/>
                    <a:p>
                      <a:pPr algn="ctr"/>
                      <a:r>
                        <a:rPr lang="en-US" sz="1800" dirty="0"/>
                        <a:t>Single data</a:t>
                      </a:r>
                    </a:p>
                  </a:txBody>
                  <a:tcPr marL="91443" marR="91443" marT="45717" marB="45717" anchor="ctr"/>
                </a:tc>
                <a:tc>
                  <a:txBody>
                    <a:bodyPr/>
                    <a:lstStyle/>
                    <a:p>
                      <a:pPr algn="ctr"/>
                      <a:endParaRPr lang="en-US" sz="1800" dirty="0"/>
                    </a:p>
                  </a:txBody>
                  <a:tcPr marL="91443" marR="91443" marT="45717" marB="45717" anchor="ctr"/>
                </a:tc>
                <a:tc>
                  <a:txBody>
                    <a:bodyPr/>
                    <a:lstStyle/>
                    <a:p>
                      <a:pPr algn="ctr"/>
                      <a:endParaRPr lang="en-US" sz="1800"/>
                    </a:p>
                  </a:txBody>
                  <a:tcPr marL="91443" marR="91443" marT="45717" marB="45717" anchor="ctr"/>
                </a:tc>
                <a:extLst>
                  <a:ext uri="{0D108BD9-81ED-4DB2-BD59-A6C34878D82A}">
                    <a16:rowId xmlns:a16="http://schemas.microsoft.com/office/drawing/2014/main" val="10001"/>
                  </a:ext>
                </a:extLst>
              </a:tr>
              <a:tr h="2369505">
                <a:tc>
                  <a:txBody>
                    <a:bodyPr/>
                    <a:lstStyle/>
                    <a:p>
                      <a:pPr algn="ctr"/>
                      <a:r>
                        <a:rPr lang="en-US" sz="1800" dirty="0"/>
                        <a:t>Multiple data</a:t>
                      </a:r>
                    </a:p>
                  </a:txBody>
                  <a:tcPr marL="91443" marR="91443" marT="45717" marB="45717" anchor="ctr"/>
                </a:tc>
                <a:tc>
                  <a:txBody>
                    <a:bodyPr/>
                    <a:lstStyle/>
                    <a:p>
                      <a:pPr algn="ctr"/>
                      <a:endParaRPr lang="en-US" sz="1800" dirty="0"/>
                    </a:p>
                  </a:txBody>
                  <a:tcPr marL="91443" marR="91443" marT="45717" marB="45717" anchor="ctr"/>
                </a:tc>
                <a:tc>
                  <a:txBody>
                    <a:bodyPr/>
                    <a:lstStyle/>
                    <a:p>
                      <a:pPr algn="ctr"/>
                      <a:endParaRPr lang="en-US" sz="1800" dirty="0"/>
                    </a:p>
                  </a:txBody>
                  <a:tcPr marL="91443" marR="91443" marT="45717" marB="45717" anchor="ctr"/>
                </a:tc>
                <a:extLst>
                  <a:ext uri="{0D108BD9-81ED-4DB2-BD59-A6C34878D82A}">
                    <a16:rowId xmlns:a16="http://schemas.microsoft.com/office/drawing/2014/main" val="10002"/>
                  </a:ext>
                </a:extLst>
              </a:tr>
            </a:tbl>
          </a:graphicData>
        </a:graphic>
      </p:graphicFrame>
      <p:pic>
        <p:nvPicPr>
          <p:cNvPr id="7170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5200" y="4056063"/>
            <a:ext cx="2416175" cy="241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0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79713" y="4065588"/>
            <a:ext cx="2416175" cy="241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0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79713" y="1684338"/>
            <a:ext cx="2416175" cy="2417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03"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32500" y="1671638"/>
            <a:ext cx="2416175" cy="241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1660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atin typeface="Tahoma" charset="0"/>
                <a:ea typeface="ＭＳ Ｐゴシック" charset="0"/>
                <a:cs typeface="ＭＳ Ｐゴシック" charset="0"/>
              </a:rPr>
              <a:t>Vector processors</a:t>
            </a:r>
          </a:p>
        </p:txBody>
      </p:sp>
      <p:pic>
        <p:nvPicPr>
          <p:cNvPr id="73730"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27825" y="657225"/>
            <a:ext cx="2416175" cy="241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Content Placeholder 9"/>
          <p:cNvSpPr>
            <a:spLocks noGrp="1"/>
          </p:cNvSpPr>
          <p:nvPr>
            <p:ph idx="1"/>
          </p:nvPr>
        </p:nvSpPr>
        <p:spPr>
          <a:xfrm>
            <a:off x="0" y="866775"/>
            <a:ext cx="9144000" cy="5581548"/>
          </a:xfrm>
        </p:spPr>
        <p:txBody>
          <a:bodyPr/>
          <a:lstStyle/>
          <a:p>
            <a:pPr>
              <a:defRPr/>
            </a:pPr>
            <a:r>
              <a:rPr lang="en-US" sz="2400" dirty="0"/>
              <a:t>A vector processor (or array processor) </a:t>
            </a:r>
          </a:p>
          <a:p>
            <a:pPr lvl="1">
              <a:defRPr/>
            </a:pPr>
            <a:r>
              <a:rPr lang="en-US" sz="2000" dirty="0"/>
              <a:t>CPU that implements an instruction set </a:t>
            </a:r>
            <a:br>
              <a:rPr lang="en-US" sz="2000" dirty="0"/>
            </a:br>
            <a:r>
              <a:rPr lang="en-US" sz="2000" dirty="0"/>
              <a:t>containing instructions that operate on </a:t>
            </a:r>
            <a:br>
              <a:rPr lang="en-US" sz="2000" dirty="0"/>
            </a:br>
            <a:r>
              <a:rPr lang="en-US" sz="2000" dirty="0"/>
              <a:t>one-dimensional arrays (vectors)</a:t>
            </a:r>
          </a:p>
          <a:p>
            <a:pPr lvl="1">
              <a:defRPr/>
            </a:pPr>
            <a:r>
              <a:rPr lang="en-US" sz="2000" dirty="0"/>
              <a:t>Example systems:</a:t>
            </a:r>
          </a:p>
          <a:p>
            <a:pPr lvl="2">
              <a:defRPr/>
            </a:pPr>
            <a:r>
              <a:rPr lang="en-US" sz="1600" dirty="0"/>
              <a:t>Cray-1 (1976) </a:t>
            </a:r>
          </a:p>
          <a:p>
            <a:pPr lvl="3">
              <a:defRPr/>
            </a:pPr>
            <a:r>
              <a:rPr lang="en-US" sz="1500" dirty="0"/>
              <a:t>4096 bits registers (64x64-bit floats)</a:t>
            </a:r>
          </a:p>
          <a:p>
            <a:pPr lvl="2">
              <a:defRPr/>
            </a:pPr>
            <a:r>
              <a:rPr lang="en-US" sz="1600" dirty="0"/>
              <a:t>IBM</a:t>
            </a:r>
          </a:p>
          <a:p>
            <a:pPr lvl="3">
              <a:defRPr/>
            </a:pPr>
            <a:r>
              <a:rPr lang="en-US" sz="1400" dirty="0"/>
              <a:t>POWER with </a:t>
            </a:r>
            <a:r>
              <a:rPr lang="en-US" sz="1400" dirty="0" err="1"/>
              <a:t>ViVA</a:t>
            </a:r>
            <a:r>
              <a:rPr lang="en-US" sz="1400" dirty="0"/>
              <a:t> (Virtual Vector Architecture) 128-bits registers </a:t>
            </a:r>
          </a:p>
          <a:p>
            <a:pPr lvl="3">
              <a:defRPr/>
            </a:pPr>
            <a:r>
              <a:rPr lang="en-US" sz="1400" dirty="0"/>
              <a:t>Cell – SPE 128 bit registers</a:t>
            </a:r>
          </a:p>
          <a:p>
            <a:pPr lvl="2">
              <a:defRPr/>
            </a:pPr>
            <a:r>
              <a:rPr lang="en-US" sz="1500" dirty="0"/>
              <a:t>SUN</a:t>
            </a:r>
          </a:p>
          <a:p>
            <a:pPr lvl="3">
              <a:defRPr/>
            </a:pPr>
            <a:r>
              <a:rPr lang="en-US" sz="1400" dirty="0" err="1"/>
              <a:t>UltraSPARC</a:t>
            </a:r>
            <a:r>
              <a:rPr lang="en-US" sz="1400" dirty="0"/>
              <a:t> with VIS 64-bit registers</a:t>
            </a:r>
          </a:p>
          <a:p>
            <a:pPr lvl="2">
              <a:defRPr/>
            </a:pPr>
            <a:r>
              <a:rPr lang="en-US" sz="1500" dirty="0"/>
              <a:t>NEC</a:t>
            </a:r>
          </a:p>
          <a:p>
            <a:pPr lvl="3">
              <a:defRPr/>
            </a:pPr>
            <a:r>
              <a:rPr lang="en-US" sz="1400" dirty="0"/>
              <a:t>SX-6/SX-9 (2008) with 72x 4096-bit registers</a:t>
            </a:r>
            <a:br>
              <a:rPr lang="en-US" sz="1400" dirty="0"/>
            </a:br>
            <a:endParaRPr lang="en-US" sz="1400" dirty="0"/>
          </a:p>
          <a:p>
            <a:pPr lvl="2">
              <a:defRPr/>
            </a:pPr>
            <a:r>
              <a:rPr lang="en-US" sz="1500" dirty="0"/>
              <a:t>Intel</a:t>
            </a:r>
          </a:p>
          <a:p>
            <a:pPr lvl="2">
              <a:defRPr/>
            </a:pPr>
            <a:r>
              <a:rPr lang="en-US" sz="1500" dirty="0"/>
              <a:t>ARM</a:t>
            </a:r>
          </a:p>
          <a:p>
            <a:pPr lvl="2">
              <a:defRPr/>
            </a:pPr>
            <a:r>
              <a:rPr lang="en-US" sz="1500" dirty="0"/>
              <a:t>…</a:t>
            </a:r>
          </a:p>
        </p:txBody>
      </p:sp>
    </p:spTree>
    <p:extLst>
      <p:ext uri="{BB962C8B-B14F-4D97-AF65-F5344CB8AC3E}">
        <p14:creationId xmlns:p14="http://schemas.microsoft.com/office/powerpoint/2010/main" val="2594944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dirty="0">
                <a:latin typeface="Tahoma" charset="0"/>
                <a:ea typeface="ＭＳ Ｐゴシック" charset="0"/>
                <a:cs typeface="ＭＳ Ｐゴシック" charset="0"/>
              </a:rPr>
              <a:t>Vector processors – for what use?</a:t>
            </a:r>
          </a:p>
        </p:txBody>
      </p:sp>
      <p:sp>
        <p:nvSpPr>
          <p:cNvPr id="74754" name="Content Placeholder 9"/>
          <p:cNvSpPr>
            <a:spLocks noGrp="1"/>
          </p:cNvSpPr>
          <p:nvPr>
            <p:ph idx="1"/>
          </p:nvPr>
        </p:nvSpPr>
        <p:spPr/>
        <p:txBody>
          <a:bodyPr/>
          <a:lstStyle/>
          <a:p>
            <a:pPr>
              <a:lnSpc>
                <a:spcPct val="80000"/>
              </a:lnSpc>
              <a:spcAft>
                <a:spcPts val="600"/>
              </a:spcAft>
              <a:buFont typeface="Wingdings" charset="0"/>
              <a:buNone/>
            </a:pPr>
            <a:r>
              <a:rPr lang="en-US" sz="2000" dirty="0">
                <a:latin typeface="Tahoma" charset="0"/>
                <a:ea typeface="ＭＳ Ｐゴシック" charset="0"/>
                <a:cs typeface="ＭＳ Ｐゴシック" charset="0"/>
              </a:rPr>
              <a:t>People use vector processing in many areas…</a:t>
            </a:r>
          </a:p>
          <a:p>
            <a:pPr>
              <a:lnSpc>
                <a:spcPct val="80000"/>
              </a:lnSpc>
              <a:spcAft>
                <a:spcPts val="600"/>
              </a:spcAft>
            </a:pPr>
            <a:r>
              <a:rPr lang="en-US" sz="2000" dirty="0">
                <a:latin typeface="Tahoma" charset="0"/>
                <a:ea typeface="ＭＳ Ｐゴシック" charset="0"/>
                <a:cs typeface="ＭＳ Ｐゴシック" charset="0"/>
              </a:rPr>
              <a:t>Scientific computing</a:t>
            </a:r>
          </a:p>
          <a:p>
            <a:pPr>
              <a:lnSpc>
                <a:spcPct val="80000"/>
              </a:lnSpc>
              <a:spcAft>
                <a:spcPts val="600"/>
              </a:spcAft>
            </a:pPr>
            <a:r>
              <a:rPr lang="en-US" sz="2000" dirty="0">
                <a:latin typeface="Tahoma" charset="0"/>
                <a:ea typeface="ＭＳ Ｐゴシック" charset="0"/>
                <a:cs typeface="ＭＳ Ｐゴシック" charset="0"/>
              </a:rPr>
              <a:t>Multimedia Processing </a:t>
            </a:r>
            <a:br>
              <a:rPr lang="en-US" sz="2000" dirty="0">
                <a:latin typeface="Tahoma" charset="0"/>
                <a:ea typeface="ＭＳ Ｐゴシック" charset="0"/>
                <a:cs typeface="ＭＳ Ｐゴシック" charset="0"/>
              </a:rPr>
            </a:br>
            <a:r>
              <a:rPr lang="en-US" sz="1600" dirty="0">
                <a:latin typeface="Tahoma" charset="0"/>
                <a:ea typeface="ＭＳ Ｐゴシック" charset="0"/>
                <a:cs typeface="ＭＳ Ｐゴシック" charset="0"/>
              </a:rPr>
              <a:t>(compression, graphics, image processing, …)</a:t>
            </a:r>
          </a:p>
          <a:p>
            <a:pPr>
              <a:lnSpc>
                <a:spcPct val="80000"/>
              </a:lnSpc>
              <a:spcAft>
                <a:spcPts val="600"/>
              </a:spcAft>
            </a:pPr>
            <a:r>
              <a:rPr lang="en-US" sz="2000" dirty="0">
                <a:latin typeface="Tahoma" charset="0"/>
                <a:ea typeface="ＭＳ Ｐゴシック" charset="0"/>
                <a:cs typeface="ＭＳ Ｐゴシック" charset="0"/>
              </a:rPr>
              <a:t>Standard benchmark kernels </a:t>
            </a:r>
            <a:br>
              <a:rPr lang="en-US" sz="2000" dirty="0">
                <a:latin typeface="Tahoma" charset="0"/>
                <a:ea typeface="ＭＳ Ｐゴシック" charset="0"/>
                <a:cs typeface="ＭＳ Ｐゴシック" charset="0"/>
              </a:rPr>
            </a:br>
            <a:r>
              <a:rPr lang="en-US" sz="1600" dirty="0">
                <a:latin typeface="Tahoma" charset="0"/>
                <a:ea typeface="ＭＳ Ｐゴシック" charset="0"/>
                <a:cs typeface="ＭＳ Ｐゴシック" charset="0"/>
              </a:rPr>
              <a:t>(Matrix Multiply, FFT, Convolution, Sort)</a:t>
            </a:r>
            <a:endParaRPr lang="en-US" sz="2000" dirty="0">
              <a:latin typeface="Tahoma" charset="0"/>
              <a:ea typeface="ＭＳ Ｐゴシック" charset="0"/>
              <a:cs typeface="ＭＳ Ｐゴシック" charset="0"/>
            </a:endParaRPr>
          </a:p>
          <a:p>
            <a:pPr>
              <a:lnSpc>
                <a:spcPct val="80000"/>
              </a:lnSpc>
              <a:spcAft>
                <a:spcPts val="600"/>
              </a:spcAft>
            </a:pPr>
            <a:r>
              <a:rPr lang="en-US" sz="2000" dirty="0" err="1">
                <a:latin typeface="Tahoma" charset="0"/>
                <a:ea typeface="ＭＳ Ｐゴシック" charset="0"/>
                <a:cs typeface="ＭＳ Ｐゴシック" charset="0"/>
              </a:rPr>
              <a:t>Lossy</a:t>
            </a:r>
            <a:r>
              <a:rPr lang="en-US" sz="2000" dirty="0">
                <a:latin typeface="Tahoma" charset="0"/>
                <a:ea typeface="ＭＳ Ｐゴシック" charset="0"/>
                <a:cs typeface="ＭＳ Ｐゴシック" charset="0"/>
              </a:rPr>
              <a:t> Compression </a:t>
            </a:r>
            <a:r>
              <a:rPr lang="en-US" sz="1600" dirty="0">
                <a:latin typeface="Tahoma" charset="0"/>
                <a:ea typeface="ＭＳ Ｐゴシック" charset="0"/>
                <a:cs typeface="ＭＳ Ｐゴシック" charset="0"/>
              </a:rPr>
              <a:t>(JPEG, MPEG video and audio)</a:t>
            </a:r>
            <a:endParaRPr lang="en-US" sz="2000" dirty="0">
              <a:latin typeface="Tahoma" charset="0"/>
              <a:ea typeface="ＭＳ Ｐゴシック" charset="0"/>
              <a:cs typeface="ＭＳ Ｐゴシック" charset="0"/>
            </a:endParaRPr>
          </a:p>
          <a:p>
            <a:pPr>
              <a:lnSpc>
                <a:spcPct val="80000"/>
              </a:lnSpc>
              <a:spcAft>
                <a:spcPts val="600"/>
              </a:spcAft>
            </a:pPr>
            <a:r>
              <a:rPr lang="en-US" sz="2000" dirty="0">
                <a:latin typeface="Tahoma" charset="0"/>
                <a:ea typeface="ＭＳ Ｐゴシック" charset="0"/>
                <a:cs typeface="ＭＳ Ｐゴシック" charset="0"/>
              </a:rPr>
              <a:t>Lossless Compression </a:t>
            </a:r>
            <a:r>
              <a:rPr lang="en-US" sz="1600" dirty="0">
                <a:latin typeface="Tahoma" charset="0"/>
                <a:ea typeface="ＭＳ Ｐゴシック" charset="0"/>
                <a:cs typeface="ＭＳ Ｐゴシック" charset="0"/>
              </a:rPr>
              <a:t>(Zero removal, RLE, Differencing, LZW)</a:t>
            </a:r>
            <a:endParaRPr lang="en-US" sz="2000" dirty="0">
              <a:latin typeface="Tahoma" charset="0"/>
              <a:ea typeface="ＭＳ Ｐゴシック" charset="0"/>
              <a:cs typeface="ＭＳ Ｐゴシック" charset="0"/>
            </a:endParaRPr>
          </a:p>
          <a:p>
            <a:pPr>
              <a:lnSpc>
                <a:spcPct val="80000"/>
              </a:lnSpc>
              <a:spcAft>
                <a:spcPts val="600"/>
              </a:spcAft>
            </a:pPr>
            <a:r>
              <a:rPr lang="en-US" sz="2000" dirty="0">
                <a:latin typeface="Tahoma" charset="0"/>
                <a:ea typeface="ＭＳ Ｐゴシック" charset="0"/>
                <a:cs typeface="ＭＳ Ｐゴシック" charset="0"/>
              </a:rPr>
              <a:t>Cryptography </a:t>
            </a:r>
            <a:r>
              <a:rPr lang="en-US" sz="1600" dirty="0">
                <a:latin typeface="Tahoma" charset="0"/>
                <a:ea typeface="ＭＳ Ｐゴシック" charset="0"/>
                <a:cs typeface="ＭＳ Ｐゴシック" charset="0"/>
              </a:rPr>
              <a:t>(RSA, DES/IDEA, SHA/MD5)</a:t>
            </a:r>
            <a:endParaRPr lang="en-US" sz="2000" dirty="0">
              <a:latin typeface="Tahoma" charset="0"/>
              <a:ea typeface="ＭＳ Ｐゴシック" charset="0"/>
              <a:cs typeface="ＭＳ Ｐゴシック" charset="0"/>
            </a:endParaRPr>
          </a:p>
          <a:p>
            <a:pPr>
              <a:lnSpc>
                <a:spcPct val="80000"/>
              </a:lnSpc>
              <a:spcAft>
                <a:spcPts val="600"/>
              </a:spcAft>
            </a:pPr>
            <a:r>
              <a:rPr lang="en-US" sz="2000" dirty="0">
                <a:latin typeface="Tahoma" charset="0"/>
                <a:ea typeface="ＭＳ Ｐゴシック" charset="0"/>
                <a:cs typeface="ＭＳ Ｐゴシック" charset="0"/>
              </a:rPr>
              <a:t>Speech and handwriting recognition</a:t>
            </a:r>
          </a:p>
          <a:p>
            <a:pPr>
              <a:lnSpc>
                <a:spcPct val="80000"/>
              </a:lnSpc>
              <a:spcAft>
                <a:spcPts val="600"/>
              </a:spcAft>
            </a:pPr>
            <a:r>
              <a:rPr lang="en-US" sz="2000" dirty="0">
                <a:latin typeface="Tahoma" charset="0"/>
                <a:ea typeface="ＭＳ Ｐゴシック" charset="0"/>
                <a:cs typeface="ＭＳ Ｐゴシック" charset="0"/>
              </a:rPr>
              <a:t>Operating systems </a:t>
            </a:r>
            <a:r>
              <a:rPr lang="en-US" sz="1600" dirty="0">
                <a:solidFill>
                  <a:srgbClr val="000000"/>
                </a:solidFill>
                <a:latin typeface="Tahoma" charset="0"/>
                <a:ea typeface="ＭＳ Ｐゴシック" charset="0"/>
                <a:cs typeface="ＭＳ Ｐゴシック" charset="0"/>
              </a:rPr>
              <a:t>(</a:t>
            </a:r>
            <a:r>
              <a:rPr lang="en-US" sz="1600" dirty="0" err="1">
                <a:solidFill>
                  <a:srgbClr val="000000"/>
                </a:solidFill>
                <a:latin typeface="Courier New" charset="0"/>
                <a:ea typeface="ＭＳ Ｐゴシック" charset="0"/>
                <a:cs typeface="ＭＳ Ｐゴシック" charset="0"/>
              </a:rPr>
              <a:t>memcpy</a:t>
            </a:r>
            <a:r>
              <a:rPr lang="en-US" sz="1600" dirty="0">
                <a:solidFill>
                  <a:srgbClr val="000000"/>
                </a:solidFill>
                <a:latin typeface="Tahoma" charset="0"/>
                <a:ea typeface="ＭＳ Ｐゴシック" charset="0"/>
                <a:cs typeface="ＭＳ Ｐゴシック" charset="0"/>
              </a:rPr>
              <a:t>, </a:t>
            </a:r>
            <a:r>
              <a:rPr lang="en-US" sz="1600" dirty="0" err="1">
                <a:solidFill>
                  <a:srgbClr val="000000"/>
                </a:solidFill>
                <a:latin typeface="Courier New" charset="0"/>
                <a:ea typeface="ＭＳ Ｐゴシック" charset="0"/>
                <a:cs typeface="ＭＳ Ｐゴシック" charset="0"/>
              </a:rPr>
              <a:t>memset</a:t>
            </a:r>
            <a:r>
              <a:rPr lang="en-US" sz="1600" dirty="0">
                <a:solidFill>
                  <a:srgbClr val="000000"/>
                </a:solidFill>
                <a:latin typeface="Tahoma" charset="0"/>
                <a:ea typeface="ＭＳ Ｐゴシック" charset="0"/>
                <a:cs typeface="ＭＳ Ｐゴシック" charset="0"/>
              </a:rPr>
              <a:t>, parity, …)</a:t>
            </a:r>
            <a:endParaRPr lang="en-US" sz="2000" dirty="0">
              <a:latin typeface="Tahoma" charset="0"/>
              <a:ea typeface="ＭＳ Ｐゴシック" charset="0"/>
              <a:cs typeface="ＭＳ Ｐゴシック" charset="0"/>
            </a:endParaRPr>
          </a:p>
          <a:p>
            <a:pPr>
              <a:lnSpc>
                <a:spcPct val="80000"/>
              </a:lnSpc>
              <a:spcAft>
                <a:spcPts val="600"/>
              </a:spcAft>
            </a:pPr>
            <a:r>
              <a:rPr lang="en-US" sz="2000" dirty="0">
                <a:latin typeface="Tahoma" charset="0"/>
                <a:ea typeface="ＭＳ Ｐゴシック" charset="0"/>
                <a:cs typeface="ＭＳ Ｐゴシック" charset="0"/>
              </a:rPr>
              <a:t>Networking </a:t>
            </a:r>
            <a:r>
              <a:rPr lang="en-US" sz="1600" dirty="0">
                <a:latin typeface="Tahoma" charset="0"/>
                <a:ea typeface="ＭＳ Ｐゴシック" charset="0"/>
                <a:cs typeface="ＭＳ Ｐゴシック" charset="0"/>
              </a:rPr>
              <a:t>(checksum, …)</a:t>
            </a:r>
            <a:endParaRPr lang="en-US" sz="2000" dirty="0">
              <a:latin typeface="Tahoma" charset="0"/>
              <a:ea typeface="ＭＳ Ｐゴシック" charset="0"/>
              <a:cs typeface="ＭＳ Ｐゴシック" charset="0"/>
            </a:endParaRPr>
          </a:p>
          <a:p>
            <a:pPr>
              <a:lnSpc>
                <a:spcPct val="80000"/>
              </a:lnSpc>
              <a:spcAft>
                <a:spcPts val="600"/>
              </a:spcAft>
            </a:pPr>
            <a:r>
              <a:rPr lang="en-US" sz="2000" dirty="0">
                <a:latin typeface="Tahoma" charset="0"/>
                <a:ea typeface="ＭＳ Ｐゴシック" charset="0"/>
                <a:cs typeface="ＭＳ Ｐゴシック" charset="0"/>
              </a:rPr>
              <a:t>Databases </a:t>
            </a:r>
            <a:r>
              <a:rPr lang="en-US" sz="1600" dirty="0">
                <a:latin typeface="Tahoma" charset="0"/>
                <a:ea typeface="ＭＳ Ｐゴシック" charset="0"/>
                <a:cs typeface="ＭＳ Ｐゴシック" charset="0"/>
              </a:rPr>
              <a:t>(hash/join, data mining, updates)</a:t>
            </a:r>
          </a:p>
          <a:p>
            <a:pPr>
              <a:lnSpc>
                <a:spcPct val="80000"/>
              </a:lnSpc>
              <a:spcAft>
                <a:spcPts val="600"/>
              </a:spcAft>
            </a:pPr>
            <a:r>
              <a:rPr lang="en-US" sz="1600" dirty="0">
                <a:latin typeface="Tahoma" charset="0"/>
                <a:ea typeface="ＭＳ Ｐゴシック" charset="0"/>
                <a:cs typeface="ＭＳ Ｐゴシック" charset="0"/>
              </a:rPr>
              <a:t>…</a:t>
            </a:r>
            <a:endParaRPr lang="en-US" sz="1400" dirty="0">
              <a:latin typeface="Tahoma" charset="0"/>
              <a:ea typeface="ＭＳ Ｐゴシック" charset="0"/>
              <a:cs typeface="ＭＳ Ｐゴシック" charset="0"/>
            </a:endParaRPr>
          </a:p>
          <a:p>
            <a:pPr lvl="1"/>
            <a:endParaRPr lang="en-US" sz="1400" dirty="0">
              <a:latin typeface="Tahoma" charset="0"/>
              <a:ea typeface="ＭＳ Ｐゴシック" charset="0"/>
            </a:endParaRPr>
          </a:p>
          <a:p>
            <a:pPr lvl="1"/>
            <a:endParaRPr lang="en-US" sz="1400" dirty="0">
              <a:latin typeface="Tahoma" charset="0"/>
              <a:ea typeface="ＭＳ Ｐゴシック" charset="0"/>
            </a:endParaRPr>
          </a:p>
        </p:txBody>
      </p:sp>
      <p:pic>
        <p:nvPicPr>
          <p:cNvPr id="7475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23050" y="784225"/>
            <a:ext cx="2417763" cy="241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Content Placeholder 9"/>
          <p:cNvSpPr txBox="1">
            <a:spLocks/>
          </p:cNvSpPr>
          <p:nvPr/>
        </p:nvSpPr>
        <p:spPr bwMode="auto">
          <a:xfrm>
            <a:off x="6378476" y="3719257"/>
            <a:ext cx="2705878" cy="2704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mn-lt"/>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r>
              <a:rPr lang="en-US" sz="2400" kern="0" dirty="0">
                <a:latin typeface="Tahoma" charset="0"/>
                <a:ea typeface="ＭＳ Ｐゴシック" charset="0"/>
                <a:cs typeface="ＭＳ Ｐゴシック" charset="0"/>
              </a:rPr>
              <a:t>Instruction sets:</a:t>
            </a:r>
          </a:p>
          <a:p>
            <a:pPr lvl="1">
              <a:buSzTx/>
            </a:pPr>
            <a:r>
              <a:rPr lang="en-US" sz="1600" kern="0" dirty="0">
                <a:latin typeface="Tahoma" charset="0"/>
                <a:ea typeface="ＭＳ Ｐゴシック" charset="0"/>
              </a:rPr>
              <a:t>MMX</a:t>
            </a:r>
          </a:p>
          <a:p>
            <a:pPr lvl="1">
              <a:buSzTx/>
            </a:pPr>
            <a:r>
              <a:rPr lang="en-US" sz="1600" kern="0" dirty="0">
                <a:latin typeface="Tahoma" charset="0"/>
                <a:ea typeface="ＭＳ Ｐゴシック" charset="0"/>
              </a:rPr>
              <a:t>SSE</a:t>
            </a:r>
          </a:p>
          <a:p>
            <a:pPr lvl="1">
              <a:buSzTx/>
            </a:pPr>
            <a:r>
              <a:rPr lang="en-US" sz="1600" kern="0" dirty="0">
                <a:latin typeface="Tahoma" charset="0"/>
                <a:ea typeface="ＭＳ Ｐゴシック" charset="0"/>
              </a:rPr>
              <a:t>AVX</a:t>
            </a:r>
          </a:p>
          <a:p>
            <a:pPr lvl="1">
              <a:buSzTx/>
            </a:pPr>
            <a:r>
              <a:rPr lang="en-US" sz="1600" kern="0" dirty="0" err="1">
                <a:latin typeface="Tahoma" charset="0"/>
                <a:ea typeface="ＭＳ Ｐゴシック" charset="0"/>
              </a:rPr>
              <a:t>AltiVec</a:t>
            </a:r>
            <a:endParaRPr lang="en-US" sz="1600" kern="0" dirty="0">
              <a:latin typeface="Tahoma" charset="0"/>
              <a:ea typeface="ＭＳ Ｐゴシック" charset="0"/>
            </a:endParaRPr>
          </a:p>
          <a:p>
            <a:pPr lvl="1">
              <a:buSzTx/>
            </a:pPr>
            <a:r>
              <a:rPr lang="en-US" sz="1600" kern="0" dirty="0">
                <a:latin typeface="Tahoma" charset="0"/>
                <a:ea typeface="ＭＳ Ｐゴシック" charset="0"/>
              </a:rPr>
              <a:t>3DNow!</a:t>
            </a:r>
          </a:p>
          <a:p>
            <a:pPr lvl="1">
              <a:buSzTx/>
            </a:pPr>
            <a:r>
              <a:rPr lang="en-US" sz="1600" kern="0" dirty="0">
                <a:latin typeface="Tahoma" charset="0"/>
                <a:ea typeface="ＭＳ Ｐゴシック" charset="0"/>
              </a:rPr>
              <a:t>NEON</a:t>
            </a:r>
          </a:p>
          <a:p>
            <a:pPr lvl="1">
              <a:buSzTx/>
            </a:pPr>
            <a:r>
              <a:rPr lang="en-US" sz="1600" kern="0" dirty="0">
                <a:latin typeface="Tahoma" charset="0"/>
                <a:ea typeface="ＭＳ Ｐゴシック" charset="0"/>
              </a:rPr>
              <a:t>…</a:t>
            </a:r>
          </a:p>
          <a:p>
            <a:pPr lvl="1">
              <a:buSzTx/>
              <a:buFont typeface="Tahoma" charset="0"/>
              <a:buNone/>
            </a:pPr>
            <a:endParaRPr lang="en-US" sz="1600" kern="0" dirty="0">
              <a:latin typeface="Tahoma" charset="0"/>
              <a:ea typeface="ＭＳ Ｐゴシック" charset="0"/>
            </a:endParaRPr>
          </a:p>
          <a:p>
            <a:pPr lvl="1">
              <a:buSzTx/>
            </a:pPr>
            <a:endParaRPr lang="en-US" sz="1600" kern="0" dirty="0">
              <a:latin typeface="Tahoma" charset="0"/>
              <a:ea typeface="ＭＳ Ｐゴシック" charset="0"/>
            </a:endParaRPr>
          </a:p>
          <a:p>
            <a:pPr lvl="1">
              <a:buSzTx/>
            </a:pPr>
            <a:endParaRPr lang="en-US" sz="1600" kern="0" dirty="0">
              <a:latin typeface="Tahoma" charset="0"/>
              <a:ea typeface="ＭＳ Ｐゴシック" charset="0"/>
            </a:endParaRPr>
          </a:p>
        </p:txBody>
      </p:sp>
    </p:spTree>
    <p:extLst>
      <p:ext uri="{BB962C8B-B14F-4D97-AF65-F5344CB8AC3E}">
        <p14:creationId xmlns:p14="http://schemas.microsoft.com/office/powerpoint/2010/main" val="1205060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pPr eaLnBrk="1" hangingPunct="1"/>
            <a:r>
              <a:rPr lang="en-US">
                <a:latin typeface="Tahoma" charset="0"/>
                <a:ea typeface="ＭＳ Ｐゴシック" charset="0"/>
                <a:cs typeface="ＭＳ Ｐゴシック" charset="0"/>
              </a:rPr>
              <a:t>Vector Instruction sets</a:t>
            </a:r>
          </a:p>
        </p:txBody>
      </p:sp>
      <p:sp>
        <p:nvSpPr>
          <p:cNvPr id="77826" name="Rectangle 3"/>
          <p:cNvSpPr>
            <a:spLocks noGrp="1" noChangeArrowheads="1"/>
          </p:cNvSpPr>
          <p:nvPr>
            <p:ph type="body" idx="1"/>
          </p:nvPr>
        </p:nvSpPr>
        <p:spPr>
          <a:xfrm>
            <a:off x="0" y="717550"/>
            <a:ext cx="9144000" cy="5827713"/>
          </a:xfrm>
        </p:spPr>
        <p:txBody>
          <a:bodyPr/>
          <a:lstStyle/>
          <a:p>
            <a:pPr eaLnBrk="1" hangingPunct="1"/>
            <a:r>
              <a:rPr lang="en-US" sz="2400" b="1" dirty="0">
                <a:latin typeface="Tahoma" charset="0"/>
                <a:ea typeface="ＭＳ Ｐゴシック" charset="0"/>
                <a:cs typeface="ＭＳ Ｐゴシック" charset="0"/>
              </a:rPr>
              <a:t>MMX</a:t>
            </a:r>
          </a:p>
          <a:p>
            <a:pPr lvl="1" eaLnBrk="1" hangingPunct="1"/>
            <a:r>
              <a:rPr lang="en-US" sz="2000" dirty="0">
                <a:latin typeface="Tahoma" charset="0"/>
                <a:ea typeface="ＭＳ Ｐゴシック" charset="0"/>
              </a:rPr>
              <a:t>MMX is officially a meaningless </a:t>
            </a:r>
            <a:r>
              <a:rPr lang="en-US" sz="2000" dirty="0" err="1">
                <a:latin typeface="Tahoma" charset="0"/>
                <a:ea typeface="ＭＳ Ｐゴシック" charset="0"/>
              </a:rPr>
              <a:t>initialism</a:t>
            </a:r>
            <a:r>
              <a:rPr lang="en-US" sz="2000" dirty="0">
                <a:latin typeface="Tahoma" charset="0"/>
                <a:ea typeface="ＭＳ Ｐゴシック" charset="0"/>
              </a:rPr>
              <a:t> trademarked by Intel; unofficially, </a:t>
            </a:r>
          </a:p>
          <a:p>
            <a:pPr lvl="2" eaLnBrk="1" hangingPunct="1"/>
            <a:r>
              <a:rPr lang="en-US" sz="1600" dirty="0" err="1">
                <a:latin typeface="Tahoma" charset="0"/>
                <a:ea typeface="ＭＳ Ｐゴシック" charset="0"/>
              </a:rPr>
              <a:t>MultiMedia</a:t>
            </a:r>
            <a:r>
              <a:rPr lang="en-US" sz="1600" dirty="0">
                <a:latin typeface="Tahoma" charset="0"/>
                <a:ea typeface="ＭＳ Ｐゴシック" charset="0"/>
              </a:rPr>
              <a:t> </a:t>
            </a:r>
            <a:r>
              <a:rPr lang="en-US" sz="1600" dirty="0" err="1">
                <a:latin typeface="Tahoma" charset="0"/>
                <a:ea typeface="ＭＳ Ｐゴシック" charset="0"/>
              </a:rPr>
              <a:t>eXtension</a:t>
            </a:r>
            <a:endParaRPr lang="en-US" sz="1600" dirty="0">
              <a:latin typeface="Tahoma" charset="0"/>
              <a:ea typeface="ＭＳ Ｐゴシック" charset="0"/>
            </a:endParaRPr>
          </a:p>
          <a:p>
            <a:pPr lvl="2" eaLnBrk="1" hangingPunct="1"/>
            <a:r>
              <a:rPr lang="en-US" sz="1600" dirty="0">
                <a:latin typeface="Tahoma" charset="0"/>
                <a:ea typeface="ＭＳ Ｐゴシック" charset="0"/>
              </a:rPr>
              <a:t>Multiple Math </a:t>
            </a:r>
            <a:r>
              <a:rPr lang="en-US" sz="1600" dirty="0" err="1">
                <a:latin typeface="Tahoma" charset="0"/>
                <a:ea typeface="ＭＳ Ｐゴシック" charset="0"/>
              </a:rPr>
              <a:t>eXtension</a:t>
            </a:r>
            <a:endParaRPr lang="en-US" sz="1600" dirty="0">
              <a:latin typeface="Tahoma" charset="0"/>
              <a:ea typeface="ＭＳ Ｐゴシック" charset="0"/>
            </a:endParaRPr>
          </a:p>
          <a:p>
            <a:pPr lvl="2" eaLnBrk="1" hangingPunct="1"/>
            <a:r>
              <a:rPr lang="en-US" sz="1600" dirty="0">
                <a:latin typeface="Tahoma" charset="0"/>
                <a:ea typeface="ＭＳ Ｐゴシック" charset="0"/>
              </a:rPr>
              <a:t>Matrix Math </a:t>
            </a:r>
            <a:r>
              <a:rPr lang="en-US" sz="1600" dirty="0" err="1">
                <a:latin typeface="Tahoma" charset="0"/>
                <a:ea typeface="ＭＳ Ｐゴシック" charset="0"/>
              </a:rPr>
              <a:t>eXtension</a:t>
            </a:r>
            <a:endParaRPr lang="en-US" sz="1600" dirty="0">
              <a:latin typeface="Tahoma" charset="0"/>
              <a:ea typeface="ＭＳ Ｐゴシック" charset="0"/>
            </a:endParaRPr>
          </a:p>
          <a:p>
            <a:pPr lvl="1" eaLnBrk="1" hangingPunct="1"/>
            <a:r>
              <a:rPr lang="en-US" sz="2000" dirty="0">
                <a:latin typeface="Tahoma" charset="0"/>
                <a:ea typeface="ＭＳ Ｐゴシック" charset="0"/>
              </a:rPr>
              <a:t>Introduced on the “Pentium with MMX Technology” in 1998.</a:t>
            </a:r>
            <a:br>
              <a:rPr lang="en-US" sz="2000" dirty="0">
                <a:latin typeface="Tahoma" charset="0"/>
                <a:ea typeface="ＭＳ Ｐゴシック" charset="0"/>
              </a:rPr>
            </a:br>
            <a:endParaRPr lang="en-US" sz="2000" dirty="0">
              <a:latin typeface="Tahoma" charset="0"/>
              <a:ea typeface="ＭＳ Ｐゴシック" charset="0"/>
            </a:endParaRPr>
          </a:p>
          <a:p>
            <a:pPr lvl="1" eaLnBrk="1" hangingPunct="1"/>
            <a:r>
              <a:rPr lang="en-US" sz="2000" dirty="0">
                <a:latin typeface="ArialMT" charset="0"/>
                <a:ea typeface="ＭＳ Ｐゴシック" charset="0"/>
              </a:rPr>
              <a:t>SIMD computation processes multiple data in parallel with a single instruction, resulting in “significant performance” improvements; </a:t>
            </a:r>
            <a:br>
              <a:rPr lang="en-US" sz="2000" dirty="0">
                <a:latin typeface="ArialMT" charset="0"/>
                <a:ea typeface="ＭＳ Ｐゴシック" charset="0"/>
              </a:rPr>
            </a:br>
            <a:r>
              <a:rPr lang="en-US" sz="2000" dirty="0">
                <a:latin typeface="ArialMT" charset="0"/>
                <a:ea typeface="ＭＳ Ｐゴシック" charset="0"/>
              </a:rPr>
              <a:t>MMX gives 2 x 32-bit computations at once.</a:t>
            </a:r>
            <a:br>
              <a:rPr lang="en-US" sz="2000" dirty="0">
                <a:latin typeface="ArialMT" charset="0"/>
                <a:ea typeface="ＭＳ Ｐゴシック" charset="0"/>
              </a:rPr>
            </a:br>
            <a:endParaRPr lang="en-US" sz="2000" dirty="0">
              <a:latin typeface="ArialMT" charset="0"/>
              <a:ea typeface="ＭＳ Ｐゴシック" charset="0"/>
            </a:endParaRPr>
          </a:p>
          <a:p>
            <a:pPr lvl="1" eaLnBrk="1" hangingPunct="1"/>
            <a:r>
              <a:rPr lang="en-US" sz="2000" dirty="0">
                <a:latin typeface="ArialMT" charset="0"/>
                <a:ea typeface="ＭＳ Ｐゴシック" charset="0"/>
              </a:rPr>
              <a:t>MMX defined 8 “new” 64-bit integer registers (mm0 ~ mm7), which were aliases for the existing x87 FPU registers – reusing 64 (out of 80) bits in the floating point registers.</a:t>
            </a:r>
            <a:br>
              <a:rPr lang="en-US" sz="2000" dirty="0">
                <a:latin typeface="ArialMT" charset="0"/>
                <a:ea typeface="ＭＳ Ｐゴシック" charset="0"/>
              </a:rPr>
            </a:br>
            <a:endParaRPr lang="en-US" sz="2000" dirty="0">
              <a:latin typeface="ArialMT" charset="0"/>
              <a:ea typeface="ＭＳ Ｐゴシック" charset="0"/>
            </a:endParaRPr>
          </a:p>
          <a:p>
            <a:pPr lvl="1" eaLnBrk="1" hangingPunct="1"/>
            <a:r>
              <a:rPr lang="en-US" sz="2000" b="1" dirty="0">
                <a:latin typeface="ArialMT" charset="0"/>
                <a:ea typeface="ＭＳ Ｐゴシック" charset="0"/>
              </a:rPr>
              <a:t>3DNow! </a:t>
            </a:r>
            <a:r>
              <a:rPr lang="en-US" sz="2000" dirty="0">
                <a:latin typeface="ArialMT" charset="0"/>
                <a:ea typeface="ＭＳ Ｐゴシック" charset="0"/>
              </a:rPr>
              <a:t>was the AMD extension of MMX (closed down in 2010).</a:t>
            </a:r>
            <a:endParaRPr lang="en-US" sz="2000" dirty="0">
              <a:latin typeface="Tahoma" charset="0"/>
              <a:ea typeface="ＭＳ Ｐゴシック" charset="0"/>
            </a:endParaRPr>
          </a:p>
        </p:txBody>
      </p:sp>
    </p:spTree>
    <p:extLst>
      <p:ext uri="{BB962C8B-B14F-4D97-AF65-F5344CB8AC3E}">
        <p14:creationId xmlns:p14="http://schemas.microsoft.com/office/powerpoint/2010/main" val="2145247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dirty="0">
                <a:latin typeface="Tahoma" charset="0"/>
                <a:ea typeface="ＭＳ Ｐゴシック" charset="0"/>
                <a:cs typeface="ＭＳ Ｐゴシック" charset="0"/>
              </a:rPr>
              <a:t>Vector Instruction sets</a:t>
            </a:r>
            <a:endParaRPr lang="en-US" dirty="0">
              <a:ea typeface="ＭＳ Ｐゴシック" charset="-128"/>
            </a:endParaRPr>
          </a:p>
        </p:txBody>
      </p:sp>
      <p:sp>
        <p:nvSpPr>
          <p:cNvPr id="20483" name="Rectangle 3"/>
          <p:cNvSpPr>
            <a:spLocks noGrp="1" noChangeArrowheads="1"/>
          </p:cNvSpPr>
          <p:nvPr>
            <p:ph type="body" idx="1"/>
          </p:nvPr>
        </p:nvSpPr>
        <p:spPr>
          <a:xfrm>
            <a:off x="0" y="702163"/>
            <a:ext cx="9144000" cy="5648325"/>
          </a:xfrm>
        </p:spPr>
        <p:txBody>
          <a:bodyPr/>
          <a:lstStyle/>
          <a:p>
            <a:pPr eaLnBrk="1" hangingPunct="1"/>
            <a:r>
              <a:rPr lang="en-US" sz="2400" b="1" dirty="0">
                <a:ea typeface="ＭＳ Ｐゴシック" charset="-128"/>
              </a:rPr>
              <a:t>SSE</a:t>
            </a:r>
          </a:p>
          <a:p>
            <a:pPr lvl="1" eaLnBrk="1" hangingPunct="1"/>
            <a:r>
              <a:rPr lang="en-US" sz="2000" dirty="0">
                <a:ea typeface="ＭＳ Ｐゴシック" charset="-128"/>
              </a:rPr>
              <a:t>Streaming SIMD Extensions (SSE)</a:t>
            </a:r>
          </a:p>
          <a:p>
            <a:pPr lvl="1" eaLnBrk="1" hangingPunct="1"/>
            <a:r>
              <a:rPr lang="en-US" sz="2000" dirty="0">
                <a:latin typeface="ArialMT"/>
              </a:rPr>
              <a:t>SIMD; 4 simultaneous 32-bit computations</a:t>
            </a:r>
            <a:br>
              <a:rPr lang="en-US" sz="2000" dirty="0">
                <a:latin typeface="ArialMT"/>
              </a:rPr>
            </a:br>
            <a:endParaRPr lang="en-US" sz="2000" dirty="0">
              <a:latin typeface="ArialMT"/>
            </a:endParaRPr>
          </a:p>
          <a:p>
            <a:pPr lvl="1" eaLnBrk="1" hangingPunct="1"/>
            <a:r>
              <a:rPr lang="en-US" sz="2000" dirty="0">
                <a:latin typeface="ArialMT"/>
              </a:rPr>
              <a:t>SSE defines 8 </a:t>
            </a:r>
            <a:r>
              <a:rPr lang="en-US" sz="2000" b="1" u="sng" dirty="0">
                <a:latin typeface="ArialMT"/>
              </a:rPr>
              <a:t>new</a:t>
            </a:r>
            <a:r>
              <a:rPr lang="en-US" sz="2000" dirty="0">
                <a:latin typeface="ArialMT"/>
              </a:rPr>
              <a:t> 128-bit registers (xmm0 ~ xmm7) for single-precision floating-point computations. Since each register is 128-bit long, we can store total 4 of 32-bit floating-point numbers (1-bit sign, 8-bit exponent, 23-bit mantissa/fraction).</a:t>
            </a:r>
            <a:br>
              <a:rPr lang="en-US" sz="2000" dirty="0">
                <a:latin typeface="ArialMT"/>
              </a:rPr>
            </a:br>
            <a:br>
              <a:rPr lang="en-US" sz="2000" dirty="0">
                <a:latin typeface="ArialMT"/>
              </a:rPr>
            </a:br>
            <a:endParaRPr lang="en-US" sz="2000" dirty="0">
              <a:latin typeface="ArialMT"/>
            </a:endParaRPr>
          </a:p>
          <a:p>
            <a:pPr lvl="1" eaLnBrk="1" hangingPunct="1"/>
            <a:r>
              <a:rPr lang="en-US" sz="2000" dirty="0">
                <a:latin typeface="ArialMT"/>
              </a:rPr>
              <a:t>Single or packed scalar operations: </a:t>
            </a:r>
            <a:r>
              <a:rPr lang="en-US" sz="2000" dirty="0">
                <a:solidFill>
                  <a:srgbClr val="FF0000"/>
                </a:solidFill>
                <a:latin typeface="Courier New"/>
                <a:cs typeface="Courier New"/>
              </a:rPr>
              <a:t>__SS</a:t>
            </a:r>
            <a:r>
              <a:rPr lang="en-US" sz="2000" dirty="0">
                <a:latin typeface="ArialMT"/>
              </a:rPr>
              <a:t>  </a:t>
            </a:r>
            <a:r>
              <a:rPr lang="en-US" sz="2000" dirty="0" err="1">
                <a:latin typeface="ArialMT"/>
              </a:rPr>
              <a:t>vs</a:t>
            </a:r>
            <a:r>
              <a:rPr lang="en-US" sz="2000" dirty="0">
                <a:latin typeface="ArialMT"/>
              </a:rPr>
              <a:t>  </a:t>
            </a:r>
            <a:r>
              <a:rPr lang="en-US" sz="2000" dirty="0">
                <a:solidFill>
                  <a:srgbClr val="0000FF"/>
                </a:solidFill>
                <a:latin typeface="Courier New"/>
                <a:cs typeface="Courier New"/>
              </a:rPr>
              <a:t>__PS</a:t>
            </a:r>
            <a:r>
              <a:rPr lang="en-US" sz="2000" dirty="0">
                <a:solidFill>
                  <a:srgbClr val="0000FF"/>
                </a:solidFill>
                <a:latin typeface="ArialMT"/>
              </a:rPr>
              <a:t> </a:t>
            </a:r>
            <a:endParaRPr lang="en-US" sz="2000" dirty="0">
              <a:solidFill>
                <a:srgbClr val="0000FF"/>
              </a:solidFill>
              <a:ea typeface="ＭＳ Ｐゴシック" charset="-128"/>
            </a:endParaRPr>
          </a:p>
        </p:txBody>
      </p:sp>
      <p:pic>
        <p:nvPicPr>
          <p:cNvPr id="4" name="Picture 3"/>
          <p:cNvPicPr>
            <a:picLocks noChangeAspect="1"/>
          </p:cNvPicPr>
          <p:nvPr/>
        </p:nvPicPr>
        <p:blipFill>
          <a:blip r:embed="rId3"/>
          <a:stretch>
            <a:fillRect/>
          </a:stretch>
        </p:blipFill>
        <p:spPr>
          <a:xfrm>
            <a:off x="4198746" y="3164037"/>
            <a:ext cx="3898008" cy="662407"/>
          </a:xfrm>
          <a:prstGeom prst="rect">
            <a:avLst/>
          </a:prstGeom>
        </p:spPr>
      </p:pic>
      <p:pic>
        <p:nvPicPr>
          <p:cNvPr id="5" name="Picture 4"/>
          <p:cNvPicPr>
            <a:picLocks noChangeAspect="1"/>
          </p:cNvPicPr>
          <p:nvPr/>
        </p:nvPicPr>
        <p:blipFill>
          <a:blip r:embed="rId4"/>
          <a:stretch>
            <a:fillRect/>
          </a:stretch>
        </p:blipFill>
        <p:spPr>
          <a:xfrm>
            <a:off x="569123" y="4519557"/>
            <a:ext cx="7513606" cy="1929515"/>
          </a:xfrm>
          <a:prstGeom prst="rect">
            <a:avLst/>
          </a:prstGeom>
        </p:spPr>
      </p:pic>
      <p:grpSp>
        <p:nvGrpSpPr>
          <p:cNvPr id="15" name="Group 14"/>
          <p:cNvGrpSpPr/>
          <p:nvPr/>
        </p:nvGrpSpPr>
        <p:grpSpPr>
          <a:xfrm>
            <a:off x="4962522" y="5052176"/>
            <a:ext cx="2929690" cy="1371038"/>
            <a:chOff x="4962522" y="5052176"/>
            <a:chExt cx="2929690" cy="1371038"/>
          </a:xfrm>
        </p:grpSpPr>
        <p:sp>
          <p:nvSpPr>
            <p:cNvPr id="11" name="Frame 10"/>
            <p:cNvSpPr/>
            <p:nvPr/>
          </p:nvSpPr>
          <p:spPr bwMode="auto">
            <a:xfrm>
              <a:off x="4962522" y="5052176"/>
              <a:ext cx="606884" cy="1371038"/>
            </a:xfrm>
            <a:prstGeom prst="frame">
              <a:avLst>
                <a:gd name="adj1" fmla="val 8762"/>
              </a:avLst>
            </a:prstGeom>
            <a:solidFill>
              <a:srgbClr val="0000FF"/>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Frame 11"/>
            <p:cNvSpPr/>
            <p:nvPr/>
          </p:nvSpPr>
          <p:spPr bwMode="auto">
            <a:xfrm>
              <a:off x="5736791" y="5052176"/>
              <a:ext cx="606884" cy="1371038"/>
            </a:xfrm>
            <a:prstGeom prst="frame">
              <a:avLst>
                <a:gd name="adj1" fmla="val 8762"/>
              </a:avLst>
            </a:prstGeom>
            <a:solidFill>
              <a:srgbClr val="0000FF"/>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3" name="Frame 12"/>
            <p:cNvSpPr/>
            <p:nvPr/>
          </p:nvSpPr>
          <p:spPr bwMode="auto">
            <a:xfrm>
              <a:off x="6511060" y="5052176"/>
              <a:ext cx="606884" cy="1371038"/>
            </a:xfrm>
            <a:prstGeom prst="frame">
              <a:avLst>
                <a:gd name="adj1" fmla="val 8762"/>
              </a:avLst>
            </a:prstGeom>
            <a:solidFill>
              <a:srgbClr val="0000FF"/>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Frame 13"/>
            <p:cNvSpPr/>
            <p:nvPr/>
          </p:nvSpPr>
          <p:spPr bwMode="auto">
            <a:xfrm>
              <a:off x="7285328" y="5052176"/>
              <a:ext cx="606884" cy="1371038"/>
            </a:xfrm>
            <a:prstGeom prst="frame">
              <a:avLst>
                <a:gd name="adj1" fmla="val 8762"/>
              </a:avLst>
            </a:prstGeom>
            <a:solidFill>
              <a:srgbClr val="0000FF"/>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pic>
        <p:nvPicPr>
          <p:cNvPr id="16" name="Picture 15"/>
          <p:cNvPicPr>
            <a:picLocks noChangeAspect="1"/>
          </p:cNvPicPr>
          <p:nvPr/>
        </p:nvPicPr>
        <p:blipFill rotWithShape="1">
          <a:blip r:embed="rId4"/>
          <a:srcRect l="9328" t="26413" r="48415" b="53841"/>
          <a:stretch/>
        </p:blipFill>
        <p:spPr>
          <a:xfrm>
            <a:off x="1269999" y="5549900"/>
            <a:ext cx="3175001" cy="381000"/>
          </a:xfrm>
          <a:prstGeom prst="rect">
            <a:avLst/>
          </a:prstGeom>
        </p:spPr>
      </p:pic>
      <p:pic>
        <p:nvPicPr>
          <p:cNvPr id="17" name="Picture 16"/>
          <p:cNvPicPr>
            <a:picLocks noChangeAspect="1"/>
          </p:cNvPicPr>
          <p:nvPr/>
        </p:nvPicPr>
        <p:blipFill rotWithShape="1">
          <a:blip r:embed="rId4"/>
          <a:srcRect l="9328" t="52083" r="48415" b="27513"/>
          <a:stretch/>
        </p:blipFill>
        <p:spPr>
          <a:xfrm>
            <a:off x="1282699" y="5003800"/>
            <a:ext cx="3175001" cy="393700"/>
          </a:xfrm>
          <a:prstGeom prst="rect">
            <a:avLst/>
          </a:prstGeom>
        </p:spPr>
      </p:pic>
      <p:sp>
        <p:nvSpPr>
          <p:cNvPr id="6" name="Frame 5"/>
          <p:cNvSpPr/>
          <p:nvPr/>
        </p:nvSpPr>
        <p:spPr bwMode="auto">
          <a:xfrm>
            <a:off x="3708740" y="5040836"/>
            <a:ext cx="606884" cy="1371038"/>
          </a:xfrm>
          <a:prstGeom prst="frame">
            <a:avLst>
              <a:gd name="adj1" fmla="val 8762"/>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 name="TextBox 1"/>
          <p:cNvSpPr txBox="1"/>
          <p:nvPr/>
        </p:nvSpPr>
        <p:spPr>
          <a:xfrm>
            <a:off x="5885474" y="705497"/>
            <a:ext cx="3334439" cy="646331"/>
          </a:xfrm>
          <a:prstGeom prst="rect">
            <a:avLst/>
          </a:prstGeom>
          <a:noFill/>
        </p:spPr>
        <p:txBody>
          <a:bodyPr wrap="none" rtlCol="0">
            <a:spAutoFit/>
          </a:bodyPr>
          <a:lstStyle/>
          <a:p>
            <a:r>
              <a:rPr lang="en-US" sz="1200" b="1" dirty="0" err="1"/>
              <a:t>Altivec</a:t>
            </a:r>
            <a:r>
              <a:rPr lang="en-US" sz="1200" dirty="0"/>
              <a:t> has same size (128-bit), </a:t>
            </a:r>
            <a:br>
              <a:rPr lang="en-US" sz="1200" dirty="0"/>
            </a:br>
            <a:r>
              <a:rPr lang="en-US" sz="1200" dirty="0"/>
              <a:t>has some more advanced instructions,</a:t>
            </a:r>
            <a:br>
              <a:rPr lang="en-US" sz="1200" dirty="0"/>
            </a:br>
            <a:r>
              <a:rPr lang="en-US" sz="1200" dirty="0"/>
              <a:t>but seems to have lost the performance battle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ahoma" charset="0"/>
                <a:ea typeface="ＭＳ Ｐゴシック" charset="0"/>
                <a:cs typeface="ＭＳ Ｐゴシック" charset="0"/>
              </a:rPr>
              <a:t>Vector Instruction sets</a:t>
            </a:r>
            <a:endParaRPr lang="en-US" dirty="0"/>
          </a:p>
        </p:txBody>
      </p:sp>
      <p:sp>
        <p:nvSpPr>
          <p:cNvPr id="3" name="Content Placeholder 2"/>
          <p:cNvSpPr>
            <a:spLocks noGrp="1"/>
          </p:cNvSpPr>
          <p:nvPr>
            <p:ph idx="1"/>
          </p:nvPr>
        </p:nvSpPr>
        <p:spPr>
          <a:xfrm>
            <a:off x="0" y="866775"/>
            <a:ext cx="6481097" cy="5648325"/>
          </a:xfrm>
        </p:spPr>
        <p:txBody>
          <a:bodyPr/>
          <a:lstStyle/>
          <a:p>
            <a:r>
              <a:rPr lang="en-US" sz="2000" b="1" dirty="0"/>
              <a:t>AVX</a:t>
            </a:r>
          </a:p>
          <a:p>
            <a:pPr lvl="1"/>
            <a:r>
              <a:rPr lang="en-US" sz="1800" dirty="0"/>
              <a:t>Advanced Vector Extensions (AVX) </a:t>
            </a:r>
          </a:p>
          <a:p>
            <a:pPr lvl="1"/>
            <a:r>
              <a:rPr lang="en-US" sz="1800" dirty="0"/>
              <a:t>SIMD; </a:t>
            </a:r>
            <a:r>
              <a:rPr lang="en-US" sz="1800" dirty="0">
                <a:latin typeface="ArialMT"/>
              </a:rPr>
              <a:t>8 simultaneous 32-bit computations</a:t>
            </a:r>
            <a:br>
              <a:rPr lang="en-US" sz="1800" dirty="0">
                <a:latin typeface="ArialMT"/>
              </a:rPr>
            </a:br>
            <a:br>
              <a:rPr lang="en-US" sz="1800" dirty="0">
                <a:latin typeface="ArialMT"/>
              </a:rPr>
            </a:br>
            <a:endParaRPr lang="en-US" sz="1800" dirty="0">
              <a:latin typeface="ArialMT"/>
            </a:endParaRPr>
          </a:p>
          <a:p>
            <a:pPr lvl="1"/>
            <a:r>
              <a:rPr lang="en-US" sz="1800" dirty="0"/>
              <a:t>A new-256 bit instruction set extension to SSE</a:t>
            </a:r>
          </a:p>
          <a:p>
            <a:pPr lvl="1"/>
            <a:r>
              <a:rPr lang="en-US" sz="1800" dirty="0"/>
              <a:t>16-registers available in x86-64</a:t>
            </a:r>
          </a:p>
          <a:p>
            <a:pPr lvl="1"/>
            <a:r>
              <a:rPr lang="en-US" sz="1800" dirty="0"/>
              <a:t>Registers renamed from </a:t>
            </a:r>
            <a:r>
              <a:rPr lang="en-US" sz="1800" dirty="0" err="1"/>
              <a:t>XMM</a:t>
            </a:r>
            <a:r>
              <a:rPr lang="en-US" sz="1800" baseline="-25000" dirty="0" err="1"/>
              <a:t>i</a:t>
            </a:r>
            <a:r>
              <a:rPr lang="en-US" sz="1800" dirty="0"/>
              <a:t> to </a:t>
            </a:r>
            <a:r>
              <a:rPr lang="en-US" sz="1800" dirty="0" err="1"/>
              <a:t>YMM</a:t>
            </a:r>
            <a:r>
              <a:rPr lang="en-US" sz="1800" baseline="-25000" dirty="0" err="1"/>
              <a:t>i</a:t>
            </a:r>
            <a:br>
              <a:rPr lang="en-US" sz="1800" baseline="-25000" dirty="0"/>
            </a:br>
            <a:br>
              <a:rPr lang="en-US" sz="1800" baseline="-25000" dirty="0"/>
            </a:br>
            <a:endParaRPr lang="en-US" sz="1800" baseline="-25000" dirty="0"/>
          </a:p>
          <a:p>
            <a:pPr lvl="1"/>
            <a:r>
              <a:rPr lang="en-US" sz="1800" dirty="0"/>
              <a:t>Yet an extension is AXV-512</a:t>
            </a:r>
          </a:p>
          <a:p>
            <a:pPr lvl="1"/>
            <a:r>
              <a:rPr lang="en-US" sz="1800" dirty="0"/>
              <a:t>A 512-bit extension to the 256-bit XMM </a:t>
            </a:r>
          </a:p>
          <a:p>
            <a:pPr lvl="1"/>
            <a:r>
              <a:rPr lang="en-US" sz="1800" dirty="0"/>
              <a:t>supported in from Intel's Xeon Phi x200 (Knights Landing) and Skylake-SP, and onwards</a:t>
            </a:r>
          </a:p>
        </p:txBody>
      </p:sp>
      <p:pic>
        <p:nvPicPr>
          <p:cNvPr id="4" name="Picture 3" descr="Untitled.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683" y="909496"/>
            <a:ext cx="1929137" cy="5678127"/>
          </a:xfrm>
          <a:prstGeom prst="rect">
            <a:avLst/>
          </a:prstGeom>
        </p:spPr>
      </p:pic>
      <p:sp>
        <p:nvSpPr>
          <p:cNvPr id="5" name="TextBox 4"/>
          <p:cNvSpPr txBox="1"/>
          <p:nvPr/>
        </p:nvSpPr>
        <p:spPr>
          <a:xfrm>
            <a:off x="7103808" y="721040"/>
            <a:ext cx="1771639" cy="215444"/>
          </a:xfrm>
          <a:prstGeom prst="rect">
            <a:avLst/>
          </a:prstGeom>
          <a:noFill/>
        </p:spPr>
        <p:txBody>
          <a:bodyPr wrap="none" rtlCol="0">
            <a:spAutoFit/>
          </a:bodyPr>
          <a:lstStyle/>
          <a:p>
            <a:r>
              <a:rPr lang="en-US" sz="800" b="1" dirty="0">
                <a:solidFill>
                  <a:srgbClr val="0000FF"/>
                </a:solidFill>
              </a:rPr>
              <a:t>AVX-512          AVX              SSE</a:t>
            </a:r>
          </a:p>
        </p:txBody>
      </p:sp>
      <p:sp>
        <p:nvSpPr>
          <p:cNvPr id="6" name="Freeform 5"/>
          <p:cNvSpPr/>
          <p:nvPr/>
        </p:nvSpPr>
        <p:spPr>
          <a:xfrm>
            <a:off x="7046452" y="725842"/>
            <a:ext cx="2023806" cy="5825613"/>
          </a:xfrm>
          <a:custGeom>
            <a:avLst/>
            <a:gdLst>
              <a:gd name="connsiteX0" fmla="*/ 0 w 2023806"/>
              <a:gd name="connsiteY0" fmla="*/ 0 h 5825613"/>
              <a:gd name="connsiteX1" fmla="*/ 8193 w 2023806"/>
              <a:gd name="connsiteY1" fmla="*/ 5825613 h 5825613"/>
              <a:gd name="connsiteX2" fmla="*/ 2023806 w 2023806"/>
              <a:gd name="connsiteY2" fmla="*/ 5825613 h 5825613"/>
              <a:gd name="connsiteX3" fmla="*/ 2007419 w 2023806"/>
              <a:gd name="connsiteY3" fmla="*/ 2621936 h 5825613"/>
              <a:gd name="connsiteX4" fmla="*/ 655483 w 2023806"/>
              <a:gd name="connsiteY4" fmla="*/ 2621936 h 5825613"/>
              <a:gd name="connsiteX5" fmla="*/ 655483 w 2023806"/>
              <a:gd name="connsiteY5" fmla="*/ 24581 h 5825613"/>
              <a:gd name="connsiteX6" fmla="*/ 57354 w 2023806"/>
              <a:gd name="connsiteY6" fmla="*/ 24581 h 582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3806" h="5825613">
                <a:moveTo>
                  <a:pt x="0" y="0"/>
                </a:moveTo>
                <a:lnTo>
                  <a:pt x="8193" y="5825613"/>
                </a:lnTo>
                <a:lnTo>
                  <a:pt x="2023806" y="5825613"/>
                </a:lnTo>
                <a:cubicBezTo>
                  <a:pt x="2018344" y="4757721"/>
                  <a:pt x="2012881" y="3689828"/>
                  <a:pt x="2007419" y="2621936"/>
                </a:cubicBezTo>
                <a:lnTo>
                  <a:pt x="655483" y="2621936"/>
                </a:lnTo>
                <a:lnTo>
                  <a:pt x="655483" y="24581"/>
                </a:lnTo>
                <a:lnTo>
                  <a:pt x="57354" y="24581"/>
                </a:lnTo>
              </a:path>
            </a:pathLst>
          </a:custGeom>
          <a:solidFill>
            <a:schemeClr val="bg1"/>
          </a:solidFill>
          <a:ln>
            <a:noFill/>
          </a:ln>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dirty="0">
              <a:ln>
                <a:noFill/>
              </a:ln>
              <a:solidFill>
                <a:schemeClr val="tx1"/>
              </a:solidFill>
              <a:effectLst/>
              <a:latin typeface="Tahoma" pitchFamily="-96" charset="0"/>
            </a:endParaRPr>
          </a:p>
        </p:txBody>
      </p:sp>
      <p:sp>
        <p:nvSpPr>
          <p:cNvPr id="11" name="Freeform 10"/>
          <p:cNvSpPr/>
          <p:nvPr/>
        </p:nvSpPr>
        <p:spPr>
          <a:xfrm>
            <a:off x="7660969" y="745614"/>
            <a:ext cx="1417484" cy="2720258"/>
          </a:xfrm>
          <a:custGeom>
            <a:avLst/>
            <a:gdLst>
              <a:gd name="connsiteX0" fmla="*/ 0 w 1417484"/>
              <a:gd name="connsiteY0" fmla="*/ 0 h 2720258"/>
              <a:gd name="connsiteX1" fmla="*/ 16387 w 1417484"/>
              <a:gd name="connsiteY1" fmla="*/ 2687484 h 2720258"/>
              <a:gd name="connsiteX2" fmla="*/ 1417484 w 1417484"/>
              <a:gd name="connsiteY2" fmla="*/ 2720258 h 2720258"/>
              <a:gd name="connsiteX3" fmla="*/ 1417484 w 1417484"/>
              <a:gd name="connsiteY3" fmla="*/ 1409290 h 2720258"/>
              <a:gd name="connsiteX4" fmla="*/ 704645 w 1417484"/>
              <a:gd name="connsiteY4" fmla="*/ 1409290 h 2720258"/>
              <a:gd name="connsiteX5" fmla="*/ 696452 w 1417484"/>
              <a:gd name="connsiteY5" fmla="*/ 8193 h 2720258"/>
              <a:gd name="connsiteX6" fmla="*/ 0 w 1417484"/>
              <a:gd name="connsiteY6" fmla="*/ 0 h 272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484" h="2720258">
                <a:moveTo>
                  <a:pt x="0" y="0"/>
                </a:moveTo>
                <a:cubicBezTo>
                  <a:pt x="5462" y="895828"/>
                  <a:pt x="10925" y="1791656"/>
                  <a:pt x="16387" y="2687484"/>
                </a:cubicBezTo>
                <a:lnTo>
                  <a:pt x="1417484" y="2720258"/>
                </a:lnTo>
                <a:lnTo>
                  <a:pt x="1417484" y="1409290"/>
                </a:lnTo>
                <a:lnTo>
                  <a:pt x="704645" y="1409290"/>
                </a:lnTo>
                <a:lnTo>
                  <a:pt x="696452" y="8193"/>
                </a:lnTo>
                <a:lnTo>
                  <a:pt x="0" y="0"/>
                </a:lnTo>
                <a:close/>
              </a:path>
            </a:pathLst>
          </a:custGeom>
          <a:solidFill>
            <a:srgbClr val="FFFFFF"/>
          </a:solidFill>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44372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ahoma" charset="0"/>
                <a:ea typeface="ＭＳ Ｐゴシック" charset="0"/>
                <a:cs typeface="ＭＳ Ｐゴシック" charset="0"/>
              </a:rPr>
              <a:t>Vector Instruction sets</a:t>
            </a:r>
            <a:endParaRPr lang="nb-NO" dirty="0"/>
          </a:p>
        </p:txBody>
      </p:sp>
      <p:sp>
        <p:nvSpPr>
          <p:cNvPr id="3" name="Content Placeholder 2"/>
          <p:cNvSpPr>
            <a:spLocks noGrp="1"/>
          </p:cNvSpPr>
          <p:nvPr>
            <p:ph idx="1"/>
          </p:nvPr>
        </p:nvSpPr>
        <p:spPr/>
        <p:txBody>
          <a:bodyPr/>
          <a:lstStyle/>
          <a:p>
            <a:r>
              <a:rPr lang="en-US" b="1" dirty="0"/>
              <a:t>NEON</a:t>
            </a:r>
          </a:p>
          <a:p>
            <a:pPr lvl="1"/>
            <a:r>
              <a:rPr lang="en-US" sz="2000" dirty="0"/>
              <a:t>Also known as ”Advanced SIMD Extensions”.</a:t>
            </a:r>
          </a:p>
          <a:p>
            <a:pPr lvl="2"/>
            <a:endParaRPr lang="en-US" sz="1600" dirty="0"/>
          </a:p>
          <a:p>
            <a:pPr lvl="1"/>
            <a:r>
              <a:rPr lang="en-US" sz="2000" dirty="0"/>
              <a:t>Introduced by ARM in 2004 to accelerate media and signal processing</a:t>
            </a:r>
          </a:p>
          <a:p>
            <a:pPr lvl="2"/>
            <a:r>
              <a:rPr lang="en-US" sz="1600" dirty="0"/>
              <a:t>NEON can for example execute MP3 decoding on CPUs running at 10 MHz</a:t>
            </a:r>
            <a:endParaRPr lang="en-US" sz="2000" dirty="0"/>
          </a:p>
          <a:p>
            <a:pPr lvl="1"/>
            <a:endParaRPr lang="en-US" sz="2000" dirty="0"/>
          </a:p>
          <a:p>
            <a:pPr lvl="1"/>
            <a:r>
              <a:rPr lang="en-US" sz="2000" dirty="0"/>
              <a:t>128-bit SIMD Extension for the ARMv7 &amp; ARMv8.</a:t>
            </a:r>
          </a:p>
          <a:p>
            <a:pPr lvl="2"/>
            <a:r>
              <a:rPr lang="en-US" sz="1600" dirty="0"/>
              <a:t>Data types can be: signed/unsigned 8-bit, 16-bit, 32-bit or 64-bit.</a:t>
            </a:r>
          </a:p>
          <a:p>
            <a:pPr lvl="2"/>
            <a:endParaRPr lang="en-US" sz="1600" dirty="0"/>
          </a:p>
          <a:p>
            <a:pPr marL="457200" lvl="1"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2172" y="4103630"/>
            <a:ext cx="4949041" cy="2214696"/>
          </a:xfrm>
          <a:prstGeom prst="rect">
            <a:avLst/>
          </a:prstGeom>
        </p:spPr>
      </p:pic>
      <p:sp>
        <p:nvSpPr>
          <p:cNvPr id="5" name="TextBox 4"/>
          <p:cNvSpPr txBox="1"/>
          <p:nvPr/>
        </p:nvSpPr>
        <p:spPr>
          <a:xfrm rot="20974404">
            <a:off x="149371" y="4931206"/>
            <a:ext cx="3755806" cy="369332"/>
          </a:xfrm>
          <a:prstGeom prst="rect">
            <a:avLst/>
          </a:prstGeom>
          <a:noFill/>
        </p:spPr>
        <p:txBody>
          <a:bodyPr wrap="none" rtlCol="0">
            <a:spAutoFit/>
          </a:bodyPr>
          <a:lstStyle/>
          <a:p>
            <a:r>
              <a:rPr lang="en-US" sz="1800" b="1" dirty="0"/>
              <a:t>More next week – home exam!</a:t>
            </a:r>
          </a:p>
        </p:txBody>
      </p:sp>
    </p:spTree>
    <p:extLst>
      <p:ext uri="{BB962C8B-B14F-4D97-AF65-F5344CB8AC3E}">
        <p14:creationId xmlns:p14="http://schemas.microsoft.com/office/powerpoint/2010/main" val="2305046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593038" y="4143340"/>
            <a:ext cx="1236384" cy="692375"/>
          </a:xfrm>
          <a:prstGeom prst="rect">
            <a:avLst/>
          </a:prstGeom>
        </p:spPr>
      </p:pic>
      <p:sp>
        <p:nvSpPr>
          <p:cNvPr id="2" name="Title 1"/>
          <p:cNvSpPr>
            <a:spLocks noGrp="1"/>
          </p:cNvSpPr>
          <p:nvPr>
            <p:ph type="title"/>
          </p:nvPr>
        </p:nvSpPr>
        <p:spPr/>
        <p:txBody>
          <a:bodyPr/>
          <a:lstStyle/>
          <a:p>
            <a:r>
              <a:rPr lang="en-US" dirty="0"/>
              <a:t>SIMD: Why not just “auto-magical”? </a:t>
            </a:r>
          </a:p>
        </p:txBody>
      </p:sp>
      <p:sp>
        <p:nvSpPr>
          <p:cNvPr id="3" name="Content Placeholder 2"/>
          <p:cNvSpPr>
            <a:spLocks noGrp="1"/>
          </p:cNvSpPr>
          <p:nvPr>
            <p:ph idx="1"/>
          </p:nvPr>
        </p:nvSpPr>
        <p:spPr/>
        <p:txBody>
          <a:bodyPr/>
          <a:lstStyle/>
          <a:p>
            <a:r>
              <a:rPr lang="en-US" sz="2400" dirty="0"/>
              <a:t>Why should I bother? Libraries, frameworks and </a:t>
            </a:r>
            <a:br>
              <a:rPr lang="en-US" sz="2400" dirty="0"/>
            </a:br>
            <a:r>
              <a:rPr lang="en-US" sz="2400" dirty="0"/>
              <a:t>compiler optimizations can do the work for me…</a:t>
            </a:r>
            <a:br>
              <a:rPr lang="en-US" sz="2400" dirty="0"/>
            </a:br>
            <a:endParaRPr lang="en-US" sz="2400" dirty="0"/>
          </a:p>
          <a:p>
            <a:r>
              <a:rPr lang="en-US" sz="2400" dirty="0"/>
              <a:t>True… but… lot of performance at stake!</a:t>
            </a:r>
          </a:p>
          <a:p>
            <a:pPr lvl="1"/>
            <a:r>
              <a:rPr lang="en-US" sz="2000" dirty="0"/>
              <a:t>simplified</a:t>
            </a:r>
          </a:p>
          <a:p>
            <a:pPr lvl="2"/>
            <a:r>
              <a:rPr lang="en-US" sz="1800" dirty="0"/>
              <a:t>4 cores can potentially give a 4x speedup</a:t>
            </a:r>
          </a:p>
          <a:p>
            <a:pPr lvl="2"/>
            <a:r>
              <a:rPr lang="en-US" sz="1800" dirty="0"/>
              <a:t>AVX-512 can potentially give an 8x speedup </a:t>
            </a:r>
          </a:p>
          <a:p>
            <a:pPr lvl="2"/>
            <a:r>
              <a:rPr lang="en-US" sz="1800" dirty="0"/>
              <a:t>Combined, 32x!!</a:t>
            </a:r>
            <a:br>
              <a:rPr lang="en-US" sz="1800" dirty="0"/>
            </a:br>
            <a:br>
              <a:rPr lang="en-US" sz="1800" dirty="0"/>
            </a:br>
            <a:endParaRPr lang="en-US" sz="1800" dirty="0"/>
          </a:p>
          <a:p>
            <a:pPr lvl="1"/>
            <a:r>
              <a:rPr lang="en-US" sz="2000" dirty="0"/>
              <a:t>optimizers are good, but sometimes fail to meet your needs!</a:t>
            </a:r>
            <a:br>
              <a:rPr lang="en-US" sz="2000" dirty="0"/>
            </a:br>
            <a:br>
              <a:rPr lang="en-US" sz="2000" dirty="0"/>
            </a:br>
            <a:endParaRPr lang="en-US" sz="2000" dirty="0"/>
          </a:p>
          <a:p>
            <a:pPr lvl="1"/>
            <a:r>
              <a:rPr lang="en-US" sz="2000" dirty="0"/>
              <a:t>learn invaluable understanding of the best use of </a:t>
            </a:r>
            <a:r>
              <a:rPr lang="en-US" sz="2000" dirty="0" err="1"/>
              <a:t>vectorization</a:t>
            </a:r>
            <a:r>
              <a:rPr lang="en-US" sz="2000" dirty="0"/>
              <a:t>!</a:t>
            </a:r>
          </a:p>
        </p:txBody>
      </p:sp>
      <p:pic>
        <p:nvPicPr>
          <p:cNvPr id="4" name="Picture 3"/>
          <p:cNvPicPr>
            <a:picLocks noChangeAspect="1"/>
          </p:cNvPicPr>
          <p:nvPr/>
        </p:nvPicPr>
        <p:blipFill>
          <a:blip r:embed="rId3"/>
          <a:stretch>
            <a:fillRect/>
          </a:stretch>
        </p:blipFill>
        <p:spPr>
          <a:xfrm>
            <a:off x="7958055" y="5032530"/>
            <a:ext cx="986044" cy="1316419"/>
          </a:xfrm>
          <a:prstGeom prst="rect">
            <a:avLst/>
          </a:prstGeom>
        </p:spPr>
      </p:pic>
      <p:pic>
        <p:nvPicPr>
          <p:cNvPr id="6" name="Picture 5"/>
          <p:cNvPicPr>
            <a:picLocks noChangeAspect="1"/>
          </p:cNvPicPr>
          <p:nvPr/>
        </p:nvPicPr>
        <p:blipFill>
          <a:blip r:embed="rId4"/>
          <a:stretch>
            <a:fillRect/>
          </a:stretch>
        </p:blipFill>
        <p:spPr>
          <a:xfrm>
            <a:off x="7078846" y="2303411"/>
            <a:ext cx="1949832" cy="1188792"/>
          </a:xfrm>
          <a:prstGeom prst="rect">
            <a:avLst/>
          </a:prstGeom>
        </p:spPr>
      </p:pic>
      <p:pic>
        <p:nvPicPr>
          <p:cNvPr id="7" name="Picture 6"/>
          <p:cNvPicPr>
            <a:picLocks noChangeAspect="1"/>
          </p:cNvPicPr>
          <p:nvPr/>
        </p:nvPicPr>
        <p:blipFill>
          <a:blip r:embed="rId5"/>
          <a:stretch>
            <a:fillRect/>
          </a:stretch>
        </p:blipFill>
        <p:spPr>
          <a:xfrm>
            <a:off x="7080574" y="760251"/>
            <a:ext cx="1926729" cy="1040583"/>
          </a:xfrm>
          <a:prstGeom prst="rect">
            <a:avLst/>
          </a:prstGeom>
        </p:spPr>
      </p:pic>
    </p:spTree>
    <p:extLst>
      <p:ext uri="{BB962C8B-B14F-4D97-AF65-F5344CB8AC3E}">
        <p14:creationId xmlns:p14="http://schemas.microsoft.com/office/powerpoint/2010/main" val="33867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1751013"/>
            <a:ext cx="7407275" cy="1462087"/>
          </a:xfrm>
        </p:spPr>
        <p:txBody>
          <a:bodyPr/>
          <a:lstStyle/>
          <a:p>
            <a:pPr eaLnBrk="1" hangingPunct="1"/>
            <a:br>
              <a:rPr lang="en-US" sz="1200" dirty="0">
                <a:effectLst>
                  <a:outerShdw blurRad="38100" dist="38100" dir="2700000" algn="tl">
                    <a:srgbClr val="C0C0C0"/>
                  </a:outerShdw>
                </a:effectLst>
                <a:ea typeface="ＭＳ Ｐゴシック" charset="-128"/>
              </a:rPr>
            </a:br>
            <a:r>
              <a:rPr lang="en-US" sz="4800" dirty="0">
                <a:effectLst>
                  <a:outerShdw blurRad="38100" dist="38100" dir="2700000" algn="tl">
                    <a:srgbClr val="C0C0C0"/>
                  </a:outerShdw>
                </a:effectLst>
                <a:ea typeface="ＭＳ Ｐゴシック" charset="-128"/>
              </a:rPr>
              <a:t> </a:t>
            </a:r>
            <a:r>
              <a:rPr lang="en-US" sz="4800" dirty="0"/>
              <a:t>Vector Multiplication</a:t>
            </a:r>
            <a:br>
              <a:rPr lang="en-US" sz="4800" dirty="0">
                <a:effectLst>
                  <a:outerShdw blurRad="38100" dist="38100" dir="2700000" algn="tl">
                    <a:srgbClr val="C0C0C0"/>
                  </a:outerShdw>
                </a:effectLst>
                <a:ea typeface="ＭＳ Ｐゴシック" charset="-128"/>
              </a:rPr>
            </a:br>
            <a:r>
              <a:rPr lang="en-US" sz="4800" dirty="0">
                <a:effectLst>
                  <a:outerShdw blurRad="38100" dist="38100" dir="2700000" algn="tl">
                    <a:srgbClr val="C0C0C0"/>
                  </a:outerShdw>
                </a:effectLst>
                <a:ea typeface="ＭＳ Ｐゴシック" charset="-128"/>
              </a:rPr>
              <a:t>using SSE </a:t>
            </a:r>
            <a:r>
              <a:rPr lang="en-US" sz="2400" dirty="0">
                <a:effectLst>
                  <a:outerShdw blurRad="38100" dist="38100" dir="2700000" algn="tl">
                    <a:srgbClr val="C0C0C0"/>
                  </a:outerShdw>
                </a:effectLst>
                <a:ea typeface="ＭＳ Ｐゴシック" charset="-128"/>
              </a:rPr>
              <a:t>(and AVX)</a:t>
            </a:r>
            <a:r>
              <a:rPr lang="en-US" sz="4800" dirty="0">
                <a:effectLst>
                  <a:outerShdw blurRad="38100" dist="38100" dir="2700000" algn="tl">
                    <a:srgbClr val="C0C0C0"/>
                  </a:outerShdw>
                </a:effectLst>
                <a:ea typeface="ＭＳ Ｐゴシック" charset="-128"/>
              </a:rPr>
              <a:t>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Element-wise Vector Multiplication</a:t>
            </a:r>
          </a:p>
        </p:txBody>
      </p:sp>
      <p:sp>
        <p:nvSpPr>
          <p:cNvPr id="8" name="Content Placeholder 7"/>
          <p:cNvSpPr>
            <a:spLocks noGrp="1"/>
          </p:cNvSpPr>
          <p:nvPr>
            <p:ph idx="1"/>
          </p:nvPr>
        </p:nvSpPr>
        <p:spPr>
          <a:xfrm>
            <a:off x="0" y="866775"/>
            <a:ext cx="9144000" cy="568325"/>
          </a:xfrm>
        </p:spPr>
        <p:txBody>
          <a:bodyPr/>
          <a:lstStyle/>
          <a:p>
            <a:r>
              <a:rPr lang="en-US" sz="2400" dirty="0"/>
              <a:t>Find element-wise product of 2 vectors:</a:t>
            </a:r>
          </a:p>
        </p:txBody>
      </p:sp>
      <p:sp>
        <p:nvSpPr>
          <p:cNvPr id="5" name="Rectangle 4"/>
          <p:cNvSpPr/>
          <p:nvPr/>
        </p:nvSpPr>
        <p:spPr>
          <a:xfrm>
            <a:off x="1254088" y="3987157"/>
            <a:ext cx="6001349" cy="1606594"/>
          </a:xfrm>
          <a:prstGeom prst="rect">
            <a:avLst/>
          </a:prstGeom>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 a-&gt;</a:t>
            </a:r>
            <a:r>
              <a:rPr lang="en-US" sz="1200" dirty="0" err="1">
                <a:solidFill>
                  <a:srgbClr val="19376A"/>
                </a:solidFill>
                <a:latin typeface="Courier"/>
                <a:cs typeface="Courier"/>
              </a:rPr>
              <a:t>data[i</a:t>
            </a:r>
            <a:r>
              <a:rPr lang="en-US" sz="1200" dirty="0">
                <a:solidFill>
                  <a:srgbClr val="19376A"/>
                </a:solidFill>
                <a:latin typeface="Courier"/>
                <a:cs typeface="Courier"/>
              </a:rPr>
              <a:t>] * </a:t>
            </a:r>
            <a:r>
              <a:rPr lang="en-US" sz="1200" dirty="0" err="1">
                <a:solidFill>
                  <a:srgbClr val="19376A"/>
                </a:solidFill>
                <a:latin typeface="Courier"/>
                <a:cs typeface="Courier"/>
              </a:rPr>
              <a:t>b</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graphicFrame>
        <p:nvGraphicFramePr>
          <p:cNvPr id="6" name="Table 5"/>
          <p:cNvGraphicFramePr>
            <a:graphicFrameLocks noGrp="1"/>
          </p:cNvGraphicFramePr>
          <p:nvPr/>
        </p:nvGraphicFramePr>
        <p:xfrm>
          <a:off x="1250431" y="1522750"/>
          <a:ext cx="6096000" cy="37084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a:txBody>
                    <a:bodyPr/>
                    <a:lstStyle/>
                    <a:p>
                      <a:pPr algn="ctr"/>
                      <a:r>
                        <a:rPr lang="en-US" sz="1400" dirty="0">
                          <a:solidFill>
                            <a:schemeClr val="tx1">
                              <a:lumMod val="95000"/>
                              <a:lumOff val="5000"/>
                            </a:schemeClr>
                          </a:solidFill>
                        </a:rPr>
                        <a:t>a</a:t>
                      </a:r>
                      <a:r>
                        <a:rPr lang="en-US" sz="1400" baseline="-25000" dirty="0">
                          <a:solidFill>
                            <a:schemeClr val="tx1">
                              <a:lumMod val="95000"/>
                              <a:lumOff val="5000"/>
                            </a:schemeClr>
                          </a:solidFill>
                        </a:rPr>
                        <a:t>1</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a</a:t>
                      </a:r>
                      <a:r>
                        <a:rPr lang="en-US" sz="1400" baseline="-25000" dirty="0">
                          <a:solidFill>
                            <a:schemeClr val="tx1">
                              <a:lumMod val="95000"/>
                              <a:lumOff val="5000"/>
                            </a:schemeClr>
                          </a:solidFill>
                        </a:rPr>
                        <a:t>2</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a</a:t>
                      </a:r>
                      <a:r>
                        <a:rPr lang="en-US" sz="1400" baseline="-25000" dirty="0">
                          <a:solidFill>
                            <a:schemeClr val="tx1">
                              <a:lumMod val="95000"/>
                              <a:lumOff val="5000"/>
                            </a:schemeClr>
                          </a:solidFill>
                        </a:rPr>
                        <a:t>3</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a</a:t>
                      </a:r>
                      <a:r>
                        <a:rPr lang="en-US" sz="1400" baseline="-25000" dirty="0">
                          <a:solidFill>
                            <a:schemeClr val="tx1">
                              <a:lumMod val="95000"/>
                              <a:lumOff val="5000"/>
                            </a:schemeClr>
                          </a:solidFill>
                        </a:rPr>
                        <a:t>4</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a</a:t>
                      </a:r>
                      <a:r>
                        <a:rPr lang="en-US" sz="1400" baseline="-25000" dirty="0">
                          <a:solidFill>
                            <a:schemeClr val="tx1">
                              <a:lumMod val="95000"/>
                              <a:lumOff val="5000"/>
                            </a:schemeClr>
                          </a:solidFill>
                        </a:rPr>
                        <a:t>5</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a</a:t>
                      </a:r>
                      <a:r>
                        <a:rPr lang="en-US" sz="1400" baseline="-25000" dirty="0">
                          <a:solidFill>
                            <a:schemeClr val="tx1">
                              <a:lumMod val="95000"/>
                              <a:lumOff val="5000"/>
                            </a:schemeClr>
                          </a:solidFill>
                        </a:rPr>
                        <a:t>6</a:t>
                      </a:r>
                    </a:p>
                  </a:txBody>
                  <a:tcPr>
                    <a:solidFill>
                      <a:srgbClr val="DDDDDD"/>
                    </a:solidFill>
                  </a:tcPr>
                </a:tc>
                <a:tc>
                  <a:txBody>
                    <a:bodyPr/>
                    <a:lstStyle/>
                    <a:p>
                      <a:pPr algn="ctr"/>
                      <a:r>
                        <a:rPr lang="en-US" sz="1400" dirty="0">
                          <a:solidFill>
                            <a:schemeClr val="tx1">
                              <a:lumMod val="95000"/>
                              <a:lumOff val="5000"/>
                            </a:schemeClr>
                          </a:solidFill>
                        </a:rPr>
                        <a:t>…</a:t>
                      </a:r>
                    </a:p>
                  </a:txBody>
                  <a:tcPr>
                    <a:solidFill>
                      <a:srgbClr val="F8F8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a</a:t>
                      </a:r>
                      <a:r>
                        <a:rPr lang="en-US" sz="1400" baseline="-25000" dirty="0">
                          <a:solidFill>
                            <a:schemeClr val="tx1">
                              <a:lumMod val="95000"/>
                              <a:lumOff val="5000"/>
                            </a:schemeClr>
                          </a:solidFill>
                        </a:rPr>
                        <a:t>n</a:t>
                      </a:r>
                    </a:p>
                  </a:txBody>
                  <a:tcPr>
                    <a:solidFill>
                      <a:srgbClr val="DDDDDD"/>
                    </a:soli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nvGraphicFramePr>
        <p:xfrm>
          <a:off x="1250431" y="2322756"/>
          <a:ext cx="6096000" cy="37084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a:txBody>
                    <a:bodyPr/>
                    <a:lstStyle/>
                    <a:p>
                      <a:pPr algn="ctr"/>
                      <a:r>
                        <a:rPr lang="en-US" sz="1400" dirty="0">
                          <a:solidFill>
                            <a:schemeClr val="tx1">
                              <a:lumMod val="95000"/>
                              <a:lumOff val="5000"/>
                            </a:schemeClr>
                          </a:solidFill>
                        </a:rPr>
                        <a:t>b</a:t>
                      </a:r>
                      <a:r>
                        <a:rPr lang="en-US" sz="1400" baseline="-25000" dirty="0">
                          <a:solidFill>
                            <a:schemeClr val="tx1">
                              <a:lumMod val="95000"/>
                              <a:lumOff val="5000"/>
                            </a:schemeClr>
                          </a:solidFill>
                        </a:rPr>
                        <a:t>1</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b</a:t>
                      </a:r>
                      <a:r>
                        <a:rPr lang="en-US" sz="1400" baseline="-25000" dirty="0">
                          <a:solidFill>
                            <a:schemeClr val="tx1">
                              <a:lumMod val="95000"/>
                              <a:lumOff val="5000"/>
                            </a:schemeClr>
                          </a:solidFill>
                        </a:rPr>
                        <a:t>2</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b</a:t>
                      </a:r>
                      <a:r>
                        <a:rPr lang="en-US" sz="1400" baseline="-25000" dirty="0">
                          <a:solidFill>
                            <a:schemeClr val="tx1">
                              <a:lumMod val="95000"/>
                              <a:lumOff val="5000"/>
                            </a:schemeClr>
                          </a:solidFill>
                        </a:rPr>
                        <a:t>3</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b</a:t>
                      </a:r>
                      <a:r>
                        <a:rPr lang="en-US" sz="1400" baseline="-25000" dirty="0">
                          <a:solidFill>
                            <a:schemeClr val="tx1">
                              <a:lumMod val="95000"/>
                              <a:lumOff val="5000"/>
                            </a:schemeClr>
                          </a:solidFill>
                        </a:rPr>
                        <a:t>4</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b</a:t>
                      </a:r>
                      <a:r>
                        <a:rPr lang="en-US" sz="1400" baseline="-25000" dirty="0">
                          <a:solidFill>
                            <a:schemeClr val="tx1">
                              <a:lumMod val="95000"/>
                              <a:lumOff val="5000"/>
                            </a:schemeClr>
                          </a:solidFill>
                        </a:rPr>
                        <a:t>5</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95000"/>
                              <a:lumOff val="5000"/>
                            </a:schemeClr>
                          </a:solidFill>
                        </a:rPr>
                        <a:t>b</a:t>
                      </a:r>
                      <a:r>
                        <a:rPr lang="en-US" sz="1400" baseline="-25000" dirty="0">
                          <a:solidFill>
                            <a:schemeClr val="tx1">
                              <a:lumMod val="95000"/>
                              <a:lumOff val="5000"/>
                            </a:schemeClr>
                          </a:solidFill>
                        </a:rPr>
                        <a:t>6</a:t>
                      </a:r>
                    </a:p>
                  </a:txBody>
                  <a:tcPr>
                    <a:solidFill>
                      <a:srgbClr val="DDDDDD"/>
                    </a:solidFill>
                  </a:tcPr>
                </a:tc>
                <a:tc>
                  <a:txBody>
                    <a:bodyPr/>
                    <a:lstStyle/>
                    <a:p>
                      <a:pPr algn="ctr"/>
                      <a:r>
                        <a:rPr lang="en-US" sz="1400" dirty="0">
                          <a:solidFill>
                            <a:schemeClr val="tx1">
                              <a:lumMod val="95000"/>
                              <a:lumOff val="5000"/>
                            </a:schemeClr>
                          </a:solidFill>
                        </a:rPr>
                        <a:t>…</a:t>
                      </a:r>
                    </a:p>
                  </a:txBody>
                  <a:tcPr>
                    <a:solidFill>
                      <a:srgbClr val="F8F8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err="1">
                          <a:solidFill>
                            <a:schemeClr val="tx1">
                              <a:lumMod val="95000"/>
                              <a:lumOff val="5000"/>
                            </a:schemeClr>
                          </a:solidFill>
                        </a:rPr>
                        <a:t>b</a:t>
                      </a:r>
                      <a:r>
                        <a:rPr lang="en-US" sz="1400" baseline="-25000" dirty="0" err="1">
                          <a:solidFill>
                            <a:schemeClr val="tx1">
                              <a:lumMod val="95000"/>
                              <a:lumOff val="5000"/>
                            </a:schemeClr>
                          </a:solidFill>
                        </a:rPr>
                        <a:t>n</a:t>
                      </a:r>
                      <a:endParaRPr lang="en-US" sz="1400" baseline="-25000" dirty="0">
                        <a:solidFill>
                          <a:schemeClr val="tx1">
                            <a:lumMod val="95000"/>
                            <a:lumOff val="5000"/>
                          </a:schemeClr>
                        </a:solidFill>
                      </a:endParaRPr>
                    </a:p>
                  </a:txBody>
                  <a:tcPr>
                    <a:solidFill>
                      <a:srgbClr val="DDDDDD"/>
                    </a:solidFill>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nvGraphicFramePr>
        <p:xfrm>
          <a:off x="1250431" y="3122763"/>
          <a:ext cx="6096000" cy="37084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1</a:t>
                      </a:r>
                      <a:r>
                        <a:rPr lang="en-US" sz="1200" dirty="0">
                          <a:solidFill>
                            <a:schemeClr val="tx1">
                              <a:lumMod val="95000"/>
                              <a:lumOff val="5000"/>
                            </a:schemeClr>
                          </a:solidFill>
                        </a:rPr>
                        <a:t>*b</a:t>
                      </a:r>
                      <a:r>
                        <a:rPr lang="en-US" sz="1200" baseline="-25000" dirty="0">
                          <a:solidFill>
                            <a:schemeClr val="tx1">
                              <a:lumMod val="95000"/>
                              <a:lumOff val="5000"/>
                            </a:schemeClr>
                          </a:solidFill>
                        </a:rPr>
                        <a:t>1</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2</a:t>
                      </a:r>
                      <a:r>
                        <a:rPr lang="en-US" sz="1200" dirty="0">
                          <a:solidFill>
                            <a:schemeClr val="tx1">
                              <a:lumMod val="95000"/>
                              <a:lumOff val="5000"/>
                            </a:schemeClr>
                          </a:solidFill>
                        </a:rPr>
                        <a:t>*b</a:t>
                      </a:r>
                      <a:r>
                        <a:rPr lang="en-US" sz="1200" baseline="-25000" dirty="0">
                          <a:solidFill>
                            <a:schemeClr val="tx1">
                              <a:lumMod val="95000"/>
                              <a:lumOff val="5000"/>
                            </a:schemeClr>
                          </a:solidFill>
                        </a:rPr>
                        <a:t>2</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3</a:t>
                      </a:r>
                      <a:r>
                        <a:rPr lang="en-US" sz="1200" dirty="0">
                          <a:solidFill>
                            <a:schemeClr val="tx1">
                              <a:lumMod val="95000"/>
                              <a:lumOff val="5000"/>
                            </a:schemeClr>
                          </a:solidFill>
                        </a:rPr>
                        <a:t>*b</a:t>
                      </a:r>
                      <a:r>
                        <a:rPr lang="en-US" sz="1200" baseline="-25000" dirty="0">
                          <a:solidFill>
                            <a:schemeClr val="tx1">
                              <a:lumMod val="95000"/>
                              <a:lumOff val="5000"/>
                            </a:schemeClr>
                          </a:solidFill>
                        </a:rPr>
                        <a:t>3</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4</a:t>
                      </a:r>
                      <a:r>
                        <a:rPr lang="en-US" sz="1200" dirty="0">
                          <a:solidFill>
                            <a:schemeClr val="tx1">
                              <a:lumMod val="95000"/>
                              <a:lumOff val="5000"/>
                            </a:schemeClr>
                          </a:solidFill>
                        </a:rPr>
                        <a:t>*b</a:t>
                      </a:r>
                      <a:r>
                        <a:rPr lang="en-US" sz="1200" baseline="-25000" dirty="0">
                          <a:solidFill>
                            <a:schemeClr val="tx1">
                              <a:lumMod val="95000"/>
                              <a:lumOff val="5000"/>
                            </a:schemeClr>
                          </a:solidFill>
                        </a:rPr>
                        <a:t>4</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5</a:t>
                      </a:r>
                      <a:r>
                        <a:rPr lang="en-US" sz="1200" dirty="0">
                          <a:solidFill>
                            <a:schemeClr val="tx1">
                              <a:lumMod val="95000"/>
                              <a:lumOff val="5000"/>
                            </a:schemeClr>
                          </a:solidFill>
                        </a:rPr>
                        <a:t>*b</a:t>
                      </a:r>
                      <a:r>
                        <a:rPr lang="en-US" sz="1200" baseline="-25000" dirty="0">
                          <a:solidFill>
                            <a:schemeClr val="tx1">
                              <a:lumMod val="95000"/>
                              <a:lumOff val="5000"/>
                            </a:schemeClr>
                          </a:solidFill>
                        </a:rPr>
                        <a:t>5</a:t>
                      </a:r>
                    </a:p>
                  </a:txBody>
                  <a:tcPr>
                    <a:solidFill>
                      <a:srgbClr val="DDDD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6</a:t>
                      </a:r>
                      <a:r>
                        <a:rPr lang="en-US" sz="1200" dirty="0">
                          <a:solidFill>
                            <a:schemeClr val="tx1">
                              <a:lumMod val="95000"/>
                              <a:lumOff val="5000"/>
                            </a:schemeClr>
                          </a:solidFill>
                        </a:rPr>
                        <a:t>*b</a:t>
                      </a:r>
                      <a:r>
                        <a:rPr lang="en-US" sz="1200" baseline="-25000" dirty="0">
                          <a:solidFill>
                            <a:schemeClr val="tx1">
                              <a:lumMod val="95000"/>
                              <a:lumOff val="5000"/>
                            </a:schemeClr>
                          </a:solidFill>
                        </a:rPr>
                        <a:t>6</a:t>
                      </a:r>
                    </a:p>
                  </a:txBody>
                  <a:tcPr>
                    <a:solidFill>
                      <a:srgbClr val="DDDDDD"/>
                    </a:solidFill>
                  </a:tcPr>
                </a:tc>
                <a:tc>
                  <a:txBody>
                    <a:bodyPr/>
                    <a:lstStyle/>
                    <a:p>
                      <a:pPr algn="ctr"/>
                      <a:r>
                        <a:rPr lang="en-US" sz="1200" dirty="0">
                          <a:solidFill>
                            <a:schemeClr val="tx1">
                              <a:lumMod val="95000"/>
                              <a:lumOff val="5000"/>
                            </a:schemeClr>
                          </a:solidFill>
                        </a:rPr>
                        <a:t>…</a:t>
                      </a:r>
                    </a:p>
                  </a:txBody>
                  <a:tcPr>
                    <a:solidFill>
                      <a:srgbClr val="F8F8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95000"/>
                              <a:lumOff val="5000"/>
                            </a:schemeClr>
                          </a:solidFill>
                        </a:rPr>
                        <a:t>a</a:t>
                      </a:r>
                      <a:r>
                        <a:rPr lang="en-US" sz="1200" baseline="-25000" dirty="0">
                          <a:solidFill>
                            <a:schemeClr val="tx1">
                              <a:lumMod val="95000"/>
                              <a:lumOff val="5000"/>
                            </a:schemeClr>
                          </a:solidFill>
                        </a:rPr>
                        <a:t>n</a:t>
                      </a:r>
                      <a:r>
                        <a:rPr lang="en-US" sz="1200" dirty="0">
                          <a:solidFill>
                            <a:schemeClr val="tx1">
                              <a:lumMod val="95000"/>
                              <a:lumOff val="5000"/>
                            </a:schemeClr>
                          </a:solidFill>
                        </a:rPr>
                        <a:t>*</a:t>
                      </a:r>
                      <a:r>
                        <a:rPr lang="en-US" sz="1200" dirty="0" err="1">
                          <a:solidFill>
                            <a:schemeClr val="tx1">
                              <a:lumMod val="95000"/>
                              <a:lumOff val="5000"/>
                            </a:schemeClr>
                          </a:solidFill>
                        </a:rPr>
                        <a:t>b</a:t>
                      </a:r>
                      <a:r>
                        <a:rPr lang="en-US" sz="1200" baseline="-25000" dirty="0" err="1">
                          <a:solidFill>
                            <a:schemeClr val="tx1">
                              <a:lumMod val="95000"/>
                              <a:lumOff val="5000"/>
                            </a:schemeClr>
                          </a:solidFill>
                        </a:rPr>
                        <a:t>n</a:t>
                      </a:r>
                      <a:endParaRPr lang="en-US" sz="1200" baseline="-25000" dirty="0">
                        <a:solidFill>
                          <a:schemeClr val="tx1">
                            <a:lumMod val="95000"/>
                            <a:lumOff val="5000"/>
                          </a:schemeClr>
                        </a:solidFill>
                      </a:endParaRPr>
                    </a:p>
                  </a:txBody>
                  <a:tcPr>
                    <a:solidFill>
                      <a:srgbClr val="DDDDDD"/>
                    </a:solidFill>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nvGraphicFramePr>
        <p:xfrm>
          <a:off x="1250431" y="1922753"/>
          <a:ext cx="6096000" cy="37084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a:txBody>
                    <a:bodyPr/>
                    <a:lstStyle/>
                    <a:p>
                      <a:pPr algn="ctr"/>
                      <a:r>
                        <a:rPr lang="en-US" sz="140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25000" dirty="0">
                          <a:solidFill>
                            <a:schemeClr val="tx1">
                              <a:lumMod val="95000"/>
                              <a:lumOff val="5000"/>
                            </a:schemeClr>
                          </a:solidFill>
                        </a:rPr>
                        <a:t>*</a:t>
                      </a:r>
                    </a:p>
                  </a:txBody>
                  <a:tcPr>
                    <a:noFill/>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nvGraphicFramePr>
        <p:xfrm>
          <a:off x="1250431" y="2722759"/>
          <a:ext cx="6096000" cy="37084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a:txBody>
                    <a:bodyPr/>
                    <a:lstStyle/>
                    <a:p>
                      <a:pPr algn="ctr"/>
                      <a:r>
                        <a:rPr lang="en-US" sz="140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endParaRPr lang="en-US" sz="1400" baseline="-2500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aseline="0" dirty="0">
                        <a:solidFill>
                          <a:schemeClr val="tx1">
                            <a:lumMod val="95000"/>
                            <a:lumOff val="5000"/>
                          </a:schemeClr>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tx1">
                              <a:lumMod val="95000"/>
                              <a:lumOff val="5000"/>
                            </a:schemeClr>
                          </a:solidFill>
                        </a:rPr>
                        <a:t>=</a:t>
                      </a:r>
                    </a:p>
                  </a:txBody>
                  <a:tcP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Element-wise Vector Multiplication</a:t>
            </a:r>
          </a:p>
        </p:txBody>
      </p:sp>
      <p:sp>
        <p:nvSpPr>
          <p:cNvPr id="5" name="Rectangle 4"/>
          <p:cNvSpPr/>
          <p:nvPr/>
        </p:nvSpPr>
        <p:spPr>
          <a:xfrm>
            <a:off x="210496" y="1723678"/>
            <a:ext cx="6001349" cy="1606594"/>
          </a:xfrm>
          <a:prstGeom prst="rect">
            <a:avLst/>
          </a:prstGeom>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 a-&gt;</a:t>
            </a:r>
            <a:r>
              <a:rPr lang="en-US" sz="1200" dirty="0" err="1">
                <a:solidFill>
                  <a:srgbClr val="19376A"/>
                </a:solidFill>
                <a:latin typeface="Courier"/>
                <a:cs typeface="Courier"/>
              </a:rPr>
              <a:t>data[i</a:t>
            </a:r>
            <a:r>
              <a:rPr lang="en-US" sz="1200" dirty="0">
                <a:solidFill>
                  <a:srgbClr val="19376A"/>
                </a:solidFill>
                <a:latin typeface="Courier"/>
                <a:cs typeface="Courier"/>
              </a:rPr>
              <a:t>] * </a:t>
            </a:r>
            <a:r>
              <a:rPr lang="en-US" sz="1200" dirty="0" err="1">
                <a:solidFill>
                  <a:srgbClr val="19376A"/>
                </a:solidFill>
                <a:latin typeface="Courier"/>
                <a:cs typeface="Courier"/>
              </a:rPr>
              <a:t>b</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
        <p:nvSpPr>
          <p:cNvPr id="7" name="Rectangle 6"/>
          <p:cNvSpPr/>
          <p:nvPr/>
        </p:nvSpPr>
        <p:spPr>
          <a:xfrm>
            <a:off x="1254088" y="3987157"/>
            <a:ext cx="6001349" cy="1606594"/>
          </a:xfrm>
          <a:prstGeom prst="rect">
            <a:avLst/>
          </a:prstGeom>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 a-&gt;</a:t>
            </a:r>
            <a:r>
              <a:rPr lang="en-US" sz="1200" dirty="0" err="1">
                <a:solidFill>
                  <a:srgbClr val="19376A"/>
                </a:solidFill>
                <a:latin typeface="Courier"/>
                <a:cs typeface="Courier"/>
              </a:rPr>
              <a:t>data[i</a:t>
            </a:r>
            <a:r>
              <a:rPr lang="en-US" sz="1200" dirty="0">
                <a:solidFill>
                  <a:srgbClr val="19376A"/>
                </a:solidFill>
                <a:latin typeface="Courier"/>
                <a:cs typeface="Courier"/>
              </a:rPr>
              <a:t>] * </a:t>
            </a:r>
            <a:r>
              <a:rPr lang="en-US" sz="1200" dirty="0" err="1">
                <a:solidFill>
                  <a:srgbClr val="19376A"/>
                </a:solidFill>
                <a:latin typeface="Courier"/>
                <a:cs typeface="Courier"/>
              </a:rPr>
              <a:t>b</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
        <p:nvSpPr>
          <p:cNvPr id="6" name="Rectangle 5"/>
          <p:cNvSpPr/>
          <p:nvPr/>
        </p:nvSpPr>
        <p:spPr>
          <a:xfrm>
            <a:off x="231520" y="3704501"/>
            <a:ext cx="6696419" cy="2492990"/>
          </a:xfrm>
          <a:prstGeom prst="rect">
            <a:avLst/>
          </a:prstGeom>
          <a:solidFill>
            <a:srgbClr val="FFFFFF"/>
          </a:solidFill>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vec_eltwise_product_unrolled(vec_t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   </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+=4) {</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-&gt;data[i+0] = a-&gt;data[i+0] * </a:t>
            </a:r>
            <a:r>
              <a:rPr lang="en-US" sz="1200" dirty="0" err="1">
                <a:solidFill>
                  <a:srgbClr val="19376A"/>
                </a:solidFill>
                <a:latin typeface="Courier"/>
                <a:cs typeface="Courier"/>
              </a:rPr>
              <a:t>b</a:t>
            </a:r>
            <a:r>
              <a:rPr lang="en-US" sz="1200" dirty="0">
                <a:solidFill>
                  <a:srgbClr val="19376A"/>
                </a:solidFill>
                <a:latin typeface="Courier"/>
                <a:cs typeface="Courier"/>
              </a:rPr>
              <a:t>-&gt;data[i+0];</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-&gt;data[i+1] = a-&gt;data[i+1] * </a:t>
            </a:r>
            <a:r>
              <a:rPr lang="en-US" sz="1200" dirty="0" err="1">
                <a:solidFill>
                  <a:srgbClr val="19376A"/>
                </a:solidFill>
                <a:latin typeface="Courier"/>
                <a:cs typeface="Courier"/>
              </a:rPr>
              <a:t>b</a:t>
            </a:r>
            <a:r>
              <a:rPr lang="en-US" sz="1200" dirty="0">
                <a:solidFill>
                  <a:srgbClr val="19376A"/>
                </a:solidFill>
                <a:latin typeface="Courier"/>
                <a:cs typeface="Courier"/>
              </a:rPr>
              <a:t>-&gt;data[i+1];</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-&gt;data[i+2] = a-&gt;data[i+2] * </a:t>
            </a:r>
            <a:r>
              <a:rPr lang="en-US" sz="1200" dirty="0" err="1">
                <a:solidFill>
                  <a:srgbClr val="19376A"/>
                </a:solidFill>
                <a:latin typeface="Courier"/>
                <a:cs typeface="Courier"/>
              </a:rPr>
              <a:t>b</a:t>
            </a:r>
            <a:r>
              <a:rPr lang="en-US" sz="1200" dirty="0">
                <a:solidFill>
                  <a:srgbClr val="19376A"/>
                </a:solidFill>
                <a:latin typeface="Courier"/>
                <a:cs typeface="Courier"/>
              </a:rPr>
              <a:t>-&gt;data[i+2];</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-&gt;data[i+3] = a-&gt;data[i+3] * </a:t>
            </a:r>
            <a:r>
              <a:rPr lang="en-US" sz="1200" dirty="0" err="1">
                <a:solidFill>
                  <a:srgbClr val="19376A"/>
                </a:solidFill>
                <a:latin typeface="Courier"/>
                <a:cs typeface="Courier"/>
              </a:rPr>
              <a:t>b</a:t>
            </a:r>
            <a:r>
              <a:rPr lang="en-US" sz="1200" dirty="0">
                <a:solidFill>
                  <a:srgbClr val="19376A"/>
                </a:solidFill>
                <a:latin typeface="Courier"/>
                <a:cs typeface="Courier"/>
              </a:rPr>
              <a:t>-&gt;data[i+3];</a:t>
            </a:r>
          </a:p>
          <a:p>
            <a:endParaRPr lang="en-US" sz="1200" dirty="0">
              <a:solidFill>
                <a:srgbClr val="19376A"/>
              </a:solidFill>
              <a:latin typeface="Courier"/>
              <a:cs typeface="Courier"/>
            </a:endParaRP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grpSp>
        <p:nvGrpSpPr>
          <p:cNvPr id="11" name="Group 10"/>
          <p:cNvGrpSpPr/>
          <p:nvPr/>
        </p:nvGrpSpPr>
        <p:grpSpPr>
          <a:xfrm>
            <a:off x="1622009" y="3118557"/>
            <a:ext cx="6100151" cy="540719"/>
            <a:chOff x="2954747" y="3118557"/>
            <a:chExt cx="6100151" cy="540719"/>
          </a:xfrm>
        </p:grpSpPr>
        <p:sp>
          <p:nvSpPr>
            <p:cNvPr id="9" name="Down Arrow 8"/>
            <p:cNvSpPr/>
            <p:nvPr/>
          </p:nvSpPr>
          <p:spPr bwMode="auto">
            <a:xfrm>
              <a:off x="2954747" y="3143708"/>
              <a:ext cx="301762" cy="515568"/>
            </a:xfrm>
            <a:prstGeom prst="downArrow">
              <a:avLst/>
            </a:prstGeom>
            <a:solidFill>
              <a:srgbClr val="C0C0C0"/>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TextBox 9"/>
            <p:cNvSpPr txBox="1"/>
            <p:nvPr/>
          </p:nvSpPr>
          <p:spPr>
            <a:xfrm>
              <a:off x="3243942" y="3118557"/>
              <a:ext cx="5810956" cy="523220"/>
            </a:xfrm>
            <a:prstGeom prst="rect">
              <a:avLst/>
            </a:prstGeom>
            <a:noFill/>
          </p:spPr>
          <p:txBody>
            <a:bodyPr wrap="none" rtlCol="0">
              <a:spAutoFit/>
            </a:bodyPr>
            <a:lstStyle/>
            <a:p>
              <a:r>
                <a:rPr lang="en-US" dirty="0"/>
                <a:t>SSE can take 4 x 32-bit operations in parallel </a:t>
              </a:r>
              <a:r>
                <a:rPr lang="en-US" dirty="0">
                  <a:sym typeface="Wingdings"/>
                </a:rPr>
                <a:t>using the 128-bit registers</a:t>
              </a:r>
              <a:r>
                <a:rPr lang="en-US" dirty="0"/>
                <a:t> </a:t>
              </a:r>
              <a:br>
                <a:rPr lang="en-US" dirty="0"/>
              </a:br>
              <a:r>
                <a:rPr lang="en-US" dirty="0">
                  <a:sym typeface="Wingdings"/>
                </a:rPr>
                <a:t> unroll loop to a 4-element operation</a:t>
              </a:r>
              <a:endParaRPr lang="en-US" dirty="0"/>
            </a:p>
          </p:txBody>
        </p:sp>
      </p:grpSp>
      <p:sp>
        <p:nvSpPr>
          <p:cNvPr id="13" name="Content Placeholder 7"/>
          <p:cNvSpPr>
            <a:spLocks noGrp="1"/>
          </p:cNvSpPr>
          <p:nvPr>
            <p:ph idx="1"/>
          </p:nvPr>
        </p:nvSpPr>
        <p:spPr>
          <a:xfrm>
            <a:off x="0" y="866775"/>
            <a:ext cx="9144000" cy="568325"/>
          </a:xfrm>
        </p:spPr>
        <p:txBody>
          <a:bodyPr/>
          <a:lstStyle/>
          <a:p>
            <a:r>
              <a:rPr lang="en-US" sz="2400" dirty="0"/>
              <a:t>Unroll loop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6.11323E-7 3.40514E-6 L -0.11271 -0.32662 " pathEditMode="relative" rAng="0" ptsTypes="AA">
                                      <p:cBhvr>
                                        <p:cTn id="6" dur="2000" fill="hold"/>
                                        <p:tgtEl>
                                          <p:spTgt spid="7"/>
                                        </p:tgtEl>
                                        <p:attrNameLst>
                                          <p:attrName>ppt_x</p:attrName>
                                          <p:attrName>ppt_y</p:attrName>
                                        </p:attrNameLst>
                                      </p:cBhvr>
                                      <p:rCtr x="-5600" y="-16300"/>
                                    </p:animMotion>
                                  </p:childTnLst>
                                </p:cTn>
                              </p:par>
                            </p:childTnLst>
                          </p:cTn>
                        </p:par>
                        <p:par>
                          <p:cTn id="7" fill="hold">
                            <p:stCondLst>
                              <p:cond delay="2000"/>
                            </p:stCondLst>
                            <p:childTnLst>
                              <p:par>
                                <p:cTn id="8" presetID="1" presetClass="exit" presetSubtype="0" fill="hold" grpId="1" nodeType="afterEffect">
                                  <p:stCondLst>
                                    <p:cond delay="0"/>
                                  </p:stCondLst>
                                  <p:childTnLst>
                                    <p:set>
                                      <p:cBhvr>
                                        <p:cTn id="9" dur="1" fill="hold">
                                          <p:stCondLst>
                                            <p:cond delay="0"/>
                                          </p:stCondLst>
                                        </p:cTn>
                                        <p:tgtEl>
                                          <p:spTgt spid="7"/>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0"/>
                                        <p:tgtEl>
                                          <p:spTgt spid="11"/>
                                        </p:tgtEl>
                                      </p:cBhvr>
                                    </p:animEffect>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Element-wise Vector Multiplication</a:t>
            </a:r>
            <a:endParaRPr lang="en-US" dirty="0"/>
          </a:p>
        </p:txBody>
      </p:sp>
      <p:sp>
        <p:nvSpPr>
          <p:cNvPr id="7" name="Rectangle 6"/>
          <p:cNvSpPr/>
          <p:nvPr/>
        </p:nvSpPr>
        <p:spPr>
          <a:xfrm>
            <a:off x="231520" y="3704501"/>
            <a:ext cx="6696419" cy="2492990"/>
          </a:xfrm>
          <a:prstGeom prst="rect">
            <a:avLst/>
          </a:prstGeom>
          <a:noFill/>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vec_eltwise_product_unrolled(vec_t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   </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+=4) {</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-&gt;data[i+0] = a-&gt;data[i+0] * </a:t>
            </a:r>
            <a:r>
              <a:rPr lang="en-US" sz="1200" dirty="0" err="1">
                <a:solidFill>
                  <a:srgbClr val="19376A"/>
                </a:solidFill>
                <a:latin typeface="Courier"/>
                <a:cs typeface="Courier"/>
              </a:rPr>
              <a:t>b</a:t>
            </a:r>
            <a:r>
              <a:rPr lang="en-US" sz="1200" dirty="0">
                <a:solidFill>
                  <a:srgbClr val="19376A"/>
                </a:solidFill>
                <a:latin typeface="Courier"/>
                <a:cs typeface="Courier"/>
              </a:rPr>
              <a:t>-&gt;data[i+0];</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-&gt;data[i+1] = a-&gt;data[i+1] * </a:t>
            </a:r>
            <a:r>
              <a:rPr lang="en-US" sz="1200" dirty="0" err="1">
                <a:solidFill>
                  <a:srgbClr val="19376A"/>
                </a:solidFill>
                <a:latin typeface="Courier"/>
                <a:cs typeface="Courier"/>
              </a:rPr>
              <a:t>b</a:t>
            </a:r>
            <a:r>
              <a:rPr lang="en-US" sz="1200" dirty="0">
                <a:solidFill>
                  <a:srgbClr val="19376A"/>
                </a:solidFill>
                <a:latin typeface="Courier"/>
                <a:cs typeface="Courier"/>
              </a:rPr>
              <a:t>-&gt;data[i+1];</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-&gt;data[i+2] = a-&gt;data[i+2] * </a:t>
            </a:r>
            <a:r>
              <a:rPr lang="en-US" sz="1200" dirty="0" err="1">
                <a:solidFill>
                  <a:srgbClr val="19376A"/>
                </a:solidFill>
                <a:latin typeface="Courier"/>
                <a:cs typeface="Courier"/>
              </a:rPr>
              <a:t>b</a:t>
            </a:r>
            <a:r>
              <a:rPr lang="en-US" sz="1200" dirty="0">
                <a:solidFill>
                  <a:srgbClr val="19376A"/>
                </a:solidFill>
                <a:latin typeface="Courier"/>
                <a:cs typeface="Courier"/>
              </a:rPr>
              <a:t>-&gt;data[i+2];</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-&gt;data[i+3] = a-&gt;data[i+3] * </a:t>
            </a:r>
            <a:r>
              <a:rPr lang="en-US" sz="1200" dirty="0" err="1">
                <a:solidFill>
                  <a:srgbClr val="19376A"/>
                </a:solidFill>
                <a:latin typeface="Courier"/>
                <a:cs typeface="Courier"/>
              </a:rPr>
              <a:t>b</a:t>
            </a:r>
            <a:r>
              <a:rPr lang="en-US" sz="1200" dirty="0">
                <a:solidFill>
                  <a:srgbClr val="19376A"/>
                </a:solidFill>
                <a:latin typeface="Courier"/>
                <a:cs typeface="Courier"/>
              </a:rPr>
              <a:t>-&gt;data[i+3];</a:t>
            </a:r>
          </a:p>
          <a:p>
            <a:endParaRPr lang="en-US" sz="1200" dirty="0">
              <a:solidFill>
                <a:srgbClr val="19376A"/>
              </a:solidFill>
              <a:latin typeface="Courier"/>
              <a:cs typeface="Courier"/>
            </a:endParaRP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
        <p:nvSpPr>
          <p:cNvPr id="12" name="Rectangle 11"/>
          <p:cNvSpPr/>
          <p:nvPr/>
        </p:nvSpPr>
        <p:spPr>
          <a:xfrm>
            <a:off x="245620" y="1442532"/>
            <a:ext cx="6696419" cy="2492990"/>
          </a:xfrm>
          <a:prstGeom prst="rect">
            <a:avLst/>
          </a:prstGeom>
          <a:noFill/>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vec_eltwise_product_unrolled(vec_t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   </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+=4) {</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-&gt;data[i+0] = a-&gt;data[i+0] * </a:t>
            </a:r>
            <a:r>
              <a:rPr lang="en-US" sz="1200" dirty="0" err="1">
                <a:solidFill>
                  <a:srgbClr val="19376A"/>
                </a:solidFill>
                <a:latin typeface="Courier"/>
                <a:cs typeface="Courier"/>
              </a:rPr>
              <a:t>b</a:t>
            </a:r>
            <a:r>
              <a:rPr lang="en-US" sz="1200" dirty="0">
                <a:solidFill>
                  <a:srgbClr val="19376A"/>
                </a:solidFill>
                <a:latin typeface="Courier"/>
                <a:cs typeface="Courier"/>
              </a:rPr>
              <a:t>-&gt;data[i+0];</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-&gt;data[i+1] = a-&gt;data[i+1] * </a:t>
            </a:r>
            <a:r>
              <a:rPr lang="en-US" sz="1200" dirty="0" err="1">
                <a:solidFill>
                  <a:srgbClr val="19376A"/>
                </a:solidFill>
                <a:latin typeface="Courier"/>
                <a:cs typeface="Courier"/>
              </a:rPr>
              <a:t>b</a:t>
            </a:r>
            <a:r>
              <a:rPr lang="en-US" sz="1200" dirty="0">
                <a:solidFill>
                  <a:srgbClr val="19376A"/>
                </a:solidFill>
                <a:latin typeface="Courier"/>
                <a:cs typeface="Courier"/>
              </a:rPr>
              <a:t>-&gt;data[i+1];</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-&gt;data[i+2] = a-&gt;data[i+2] * </a:t>
            </a:r>
            <a:r>
              <a:rPr lang="en-US" sz="1200" dirty="0" err="1">
                <a:solidFill>
                  <a:srgbClr val="19376A"/>
                </a:solidFill>
                <a:latin typeface="Courier"/>
                <a:cs typeface="Courier"/>
              </a:rPr>
              <a:t>b</a:t>
            </a:r>
            <a:r>
              <a:rPr lang="en-US" sz="1200" dirty="0">
                <a:solidFill>
                  <a:srgbClr val="19376A"/>
                </a:solidFill>
                <a:latin typeface="Courier"/>
                <a:cs typeface="Courier"/>
              </a:rPr>
              <a:t>-&gt;data[i+2];</a:t>
            </a:r>
          </a:p>
          <a:p>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-&gt;data[i+3] = a-&gt;data[i+3] * </a:t>
            </a:r>
            <a:r>
              <a:rPr lang="en-US" sz="1200" dirty="0" err="1">
                <a:solidFill>
                  <a:srgbClr val="19376A"/>
                </a:solidFill>
                <a:latin typeface="Courier"/>
                <a:cs typeface="Courier"/>
              </a:rPr>
              <a:t>b</a:t>
            </a:r>
            <a:r>
              <a:rPr lang="en-US" sz="1200" dirty="0">
                <a:solidFill>
                  <a:srgbClr val="19376A"/>
                </a:solidFill>
                <a:latin typeface="Courier"/>
                <a:cs typeface="Courier"/>
              </a:rPr>
              <a:t>-&gt;data[i+3];</a:t>
            </a:r>
          </a:p>
          <a:p>
            <a:endParaRPr lang="en-US" sz="1200" dirty="0">
              <a:solidFill>
                <a:srgbClr val="19376A"/>
              </a:solidFill>
              <a:latin typeface="Courier"/>
              <a:cs typeface="Courier"/>
            </a:endParaRP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
        <p:nvSpPr>
          <p:cNvPr id="10" name="TextBox 9"/>
          <p:cNvSpPr txBox="1"/>
          <p:nvPr/>
        </p:nvSpPr>
        <p:spPr>
          <a:xfrm>
            <a:off x="4962761" y="3679965"/>
            <a:ext cx="3918142" cy="2711000"/>
          </a:xfrm>
          <a:prstGeom prst="rect">
            <a:avLst/>
          </a:prstGeom>
          <a:solidFill>
            <a:srgbClr val="FFFFFF"/>
          </a:solidFill>
        </p:spPr>
        <p:txBody>
          <a:bodyPr wrap="square" tIns="0" bIns="0" rtlCol="0">
            <a:spAutoFit/>
          </a:bodyPr>
          <a:lstStyle/>
          <a:p>
            <a:pPr>
              <a:lnSpc>
                <a:spcPts val="960"/>
              </a:lnSpc>
              <a:spcBef>
                <a:spcPts val="0"/>
              </a:spcBef>
              <a:spcAft>
                <a:spcPts val="0"/>
              </a:spcAft>
              <a:buClr>
                <a:srgbClr val="3333CC"/>
              </a:buClr>
            </a:pPr>
            <a:r>
              <a:rPr lang="en-US" sz="900" b="1" dirty="0">
                <a:solidFill>
                  <a:srgbClr val="000000"/>
                </a:solidFill>
                <a:latin typeface="Courier New"/>
                <a:cs typeface="Courier New"/>
              </a:rPr>
              <a:t>; void </a:t>
            </a:r>
            <a:r>
              <a:rPr lang="en-US" sz="900" b="1" dirty="0" err="1">
                <a:solidFill>
                  <a:srgbClr val="000000"/>
                </a:solidFill>
                <a:latin typeface="Courier New"/>
                <a:cs typeface="Courier New"/>
              </a:rPr>
              <a:t>vec_eltwise_product_unrolled</a:t>
            </a:r>
            <a:r>
              <a:rPr lang="en-US" sz="900" b="1" dirty="0">
                <a:solidFill>
                  <a:srgbClr val="000000"/>
                </a:solidFill>
                <a:latin typeface="Courier New"/>
                <a:cs typeface="Courier New"/>
              </a:rPr>
              <a:t> (a, </a:t>
            </a:r>
            <a:r>
              <a:rPr lang="en-US" sz="900" b="1" dirty="0" err="1">
                <a:solidFill>
                  <a:srgbClr val="000000"/>
                </a:solidFill>
                <a:latin typeface="Courier New"/>
                <a:cs typeface="Courier New"/>
              </a:rPr>
              <a:t>b</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r>
              <a:rPr lang="en-US" sz="900" b="1" dirty="0">
                <a:solidFill>
                  <a:srgbClr val="000000"/>
                </a:solidFill>
                <a:latin typeface="Courier New"/>
                <a:cs typeface="Courier New"/>
              </a:rPr>
              <a:t>)</a:t>
            </a: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buClr>
                <a:srgbClr val="3333CC"/>
              </a:buClr>
            </a:pPr>
            <a:r>
              <a:rPr lang="en-US" sz="900" b="1" i="1" dirty="0" err="1">
                <a:solidFill>
                  <a:srgbClr val="0000FF"/>
                </a:solidFill>
                <a:latin typeface="Courier New"/>
                <a:cs typeface="Courier New"/>
              </a:rPr>
              <a:t>vec_eltwise_product_SSE</a:t>
            </a:r>
            <a:r>
              <a:rPr lang="en-US" sz="900" b="1" i="1" dirty="0">
                <a:solidFill>
                  <a:srgbClr val="0000FF"/>
                </a:solidFill>
                <a:latin typeface="Courier New"/>
                <a:cs typeface="Courier New"/>
              </a:rPr>
              <a:t>:</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pushall</a:t>
            </a:r>
            <a:r>
              <a:rPr lang="en-US" sz="900" dirty="0">
                <a:solidFill>
                  <a:srgbClr val="000000"/>
                </a:solidFill>
                <a:latin typeface="Courier New"/>
                <a:cs typeface="Courier New"/>
              </a:rPr>
              <a:t> </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ebp</a:t>
            </a:r>
            <a:r>
              <a:rPr lang="en-US" sz="900" dirty="0">
                <a:solidFill>
                  <a:srgbClr val="000000"/>
                </a:solidFill>
                <a:latin typeface="Courier New"/>
                <a:cs typeface="Courier New"/>
              </a:rPr>
              <a:t>, </a:t>
            </a:r>
            <a:r>
              <a:rPr lang="en-US" sz="900" dirty="0" err="1">
                <a:solidFill>
                  <a:srgbClr val="000000"/>
                </a:solidFill>
                <a:latin typeface="Courier New"/>
                <a:cs typeface="Courier New"/>
              </a:rPr>
              <a:t>esp</a:t>
            </a:r>
            <a:endParaRPr lang="en-US" sz="900"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edi</a:t>
            </a:r>
            <a:r>
              <a:rPr lang="en-US" sz="900" dirty="0">
                <a:solidFill>
                  <a:srgbClr val="000000"/>
                </a:solidFill>
                <a:latin typeface="Courier New"/>
                <a:cs typeface="Courier New"/>
              </a:rPr>
              <a:t>, [ebp+12]   	</a:t>
            </a:r>
            <a:r>
              <a:rPr lang="en-US" sz="900" b="1" dirty="0">
                <a:solidFill>
                  <a:srgbClr val="000000"/>
                </a:solidFill>
                <a:latin typeface="Courier New"/>
                <a:cs typeface="Courier New"/>
              </a:rPr>
              <a:t>; a</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ebx</a:t>
            </a:r>
            <a:r>
              <a:rPr lang="en-US" sz="900" dirty="0">
                <a:solidFill>
                  <a:srgbClr val="000000"/>
                </a:solidFill>
                <a:latin typeface="Courier New"/>
                <a:cs typeface="Courier New"/>
              </a:rPr>
              <a:t>, [ebp+16]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b</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eax</a:t>
            </a:r>
            <a:r>
              <a:rPr lang="en-US" sz="900" dirty="0">
                <a:solidFill>
                  <a:srgbClr val="000000"/>
                </a:solidFill>
                <a:latin typeface="Courier New"/>
                <a:cs typeface="Courier New"/>
              </a:rPr>
              <a:t>, [ebp+20]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solidFill>
                  <a:schemeClr val="tx1">
                    <a:lumMod val="95000"/>
                    <a:lumOff val="5000"/>
                  </a:schemeClr>
                </a:solidFill>
                <a:latin typeface="Courier New"/>
                <a:cs typeface="Courier New"/>
              </a:rPr>
              <a:t>mov</a:t>
            </a:r>
            <a:r>
              <a:rPr lang="en-US" sz="900" dirty="0">
                <a:solidFill>
                  <a:schemeClr val="tx1">
                    <a:lumMod val="95000"/>
                    <a:lumOff val="5000"/>
                  </a:schemeClr>
                </a:solidFill>
                <a:latin typeface="Courier New"/>
                <a:cs typeface="Courier New"/>
              </a:rPr>
              <a:t>   </a:t>
            </a:r>
            <a:r>
              <a:rPr lang="en-US" sz="900" dirty="0" err="1">
                <a:solidFill>
                  <a:schemeClr val="tx1">
                    <a:lumMod val="95000"/>
                    <a:lumOff val="5000"/>
                  </a:schemeClr>
                </a:solidFill>
                <a:latin typeface="Courier New"/>
                <a:cs typeface="Courier New"/>
              </a:rPr>
              <a:t>ecx</a:t>
            </a:r>
            <a:r>
              <a:rPr lang="en-US" sz="900" dirty="0">
                <a:solidFill>
                  <a:schemeClr val="tx1">
                    <a:lumMod val="95000"/>
                    <a:lumOff val="5000"/>
                  </a:schemeClr>
                </a:solidFill>
                <a:latin typeface="Courier New"/>
                <a:cs typeface="Courier New"/>
              </a:rPr>
              <a:t>, SIZE_OF_VECTOR </a:t>
            </a:r>
            <a:r>
              <a:rPr lang="en-US" sz="900" dirty="0">
                <a:latin typeface="Courier New"/>
                <a:cs typeface="Courier New"/>
              </a:rPr>
              <a:t> ; counting </a:t>
            </a:r>
            <a:r>
              <a:rPr lang="en-US" sz="900" dirty="0" err="1">
                <a:latin typeface="Courier New"/>
                <a:cs typeface="Courier New"/>
              </a:rPr>
              <a:t>i</a:t>
            </a:r>
            <a:r>
              <a:rPr lang="en-US" sz="900" dirty="0">
                <a:latin typeface="Courier New"/>
                <a:cs typeface="Courier New"/>
              </a:rPr>
              <a:t> down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shr</a:t>
            </a:r>
            <a:r>
              <a:rPr lang="en-US" sz="900" dirty="0">
                <a:latin typeface="Courier New"/>
                <a:cs typeface="Courier New"/>
              </a:rPr>
              <a:t>   </a:t>
            </a:r>
            <a:r>
              <a:rPr lang="en-US" sz="900" dirty="0" err="1">
                <a:latin typeface="Courier New"/>
                <a:cs typeface="Courier New"/>
              </a:rPr>
              <a:t>ecx</a:t>
            </a:r>
            <a:r>
              <a:rPr lang="en-US" sz="900" dirty="0">
                <a:latin typeface="Courier New"/>
                <a:cs typeface="Courier New"/>
              </a:rPr>
              <a:t>, 2	; use 4-increment of </a:t>
            </a:r>
            <a:r>
              <a:rPr lang="en-US" sz="900" dirty="0" err="1">
                <a:latin typeface="Courier New"/>
                <a:cs typeface="Courier New"/>
              </a:rPr>
              <a:t>i</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xor</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 array index = 0</a:t>
            </a:r>
          </a:p>
          <a:p>
            <a:pPr>
              <a:lnSpc>
                <a:spcPts val="960"/>
              </a:lnSpc>
              <a:spcBef>
                <a:spcPts val="0"/>
              </a:spcBef>
              <a:spcAft>
                <a:spcPts val="0"/>
              </a:spcAft>
            </a:pPr>
            <a:r>
              <a:rPr lang="en-US" sz="900" dirty="0">
                <a:latin typeface="Courier New"/>
                <a:cs typeface="Courier New"/>
              </a:rPr>
              <a:t>for-loop:</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xmm1, [</a:t>
            </a:r>
            <a:r>
              <a:rPr lang="en-US" sz="900" dirty="0" err="1">
                <a:latin typeface="Courier New"/>
                <a:cs typeface="Courier New"/>
              </a:rPr>
              <a:t>edi</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 read in a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xmm2, [</a:t>
            </a:r>
            <a:r>
              <a:rPr lang="en-US" sz="900" dirty="0" err="1">
                <a:latin typeface="Courier New"/>
                <a:cs typeface="Courier New"/>
              </a:rPr>
              <a:t>ebx</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 read in </a:t>
            </a:r>
            <a:r>
              <a:rPr lang="en-US" sz="900" dirty="0" err="1">
                <a:latin typeface="Courier New"/>
                <a:cs typeface="Courier New"/>
              </a:rPr>
              <a:t>b</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mulps</a:t>
            </a:r>
            <a:r>
              <a:rPr lang="en-US" sz="900" dirty="0">
                <a:latin typeface="Courier New"/>
                <a:cs typeface="Courier New"/>
              </a:rPr>
              <a:t>    xmm1, xmm2         ; multiply</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a:t>
            </a:r>
            <a:r>
              <a:rPr lang="en-US" sz="900" dirty="0" err="1">
                <a:latin typeface="Courier New"/>
                <a:cs typeface="Courier New"/>
              </a:rPr>
              <a:t>eax</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xmm1  ; result back in </a:t>
            </a:r>
            <a:r>
              <a:rPr lang="en-US" sz="900" dirty="0" err="1">
                <a:latin typeface="Courier New"/>
                <a:cs typeface="Courier New"/>
              </a:rPr>
              <a:t>c</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add      </a:t>
            </a:r>
            <a:r>
              <a:rPr lang="en-US" sz="900" dirty="0" err="1">
                <a:latin typeface="Courier New"/>
                <a:cs typeface="Courier New"/>
              </a:rPr>
              <a:t>esi</a:t>
            </a:r>
            <a:r>
              <a:rPr lang="en-US" sz="900" dirty="0">
                <a:latin typeface="Courier New"/>
                <a:cs typeface="Courier New"/>
              </a:rPr>
              <a:t>, 4             ; next 4 </a:t>
            </a:r>
            <a:r>
              <a:rPr lang="en-US" sz="900" dirty="0" err="1">
                <a:latin typeface="Courier New"/>
                <a:cs typeface="Courier New"/>
              </a:rPr>
              <a:t>elemens</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loop for-loop</a:t>
            </a:r>
          </a:p>
          <a:p>
            <a:pPr>
              <a:lnSpc>
                <a:spcPts val="960"/>
              </a:lnSpc>
              <a:spcBef>
                <a:spcPts val="0"/>
              </a:spcBef>
              <a:spcAft>
                <a:spcPts val="0"/>
              </a:spcAft>
            </a:pPr>
            <a:r>
              <a:rPr lang="en-US" sz="900" dirty="0">
                <a:latin typeface="Courier New"/>
                <a:cs typeface="Courier New"/>
              </a:rPr>
              <a:t>exit:</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popall</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ret</a:t>
            </a:r>
          </a:p>
        </p:txBody>
      </p:sp>
      <p:sp>
        <p:nvSpPr>
          <p:cNvPr id="14" name="Bent-Up Arrow 13"/>
          <p:cNvSpPr/>
          <p:nvPr/>
        </p:nvSpPr>
        <p:spPr bwMode="auto">
          <a:xfrm rot="5400000">
            <a:off x="3338194" y="3288464"/>
            <a:ext cx="1508890" cy="1747701"/>
          </a:xfrm>
          <a:prstGeom prst="bentUpArrow">
            <a:avLst>
              <a:gd name="adj1" fmla="val 14414"/>
              <a:gd name="adj2" fmla="val 16428"/>
              <a:gd name="adj3" fmla="val 17615"/>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17" name="Group 16"/>
          <p:cNvGrpSpPr/>
          <p:nvPr/>
        </p:nvGrpSpPr>
        <p:grpSpPr>
          <a:xfrm>
            <a:off x="1936302" y="2213170"/>
            <a:ext cx="7119687" cy="1219759"/>
            <a:chOff x="1936302" y="2213170"/>
            <a:chExt cx="7119687" cy="1219759"/>
          </a:xfrm>
        </p:grpSpPr>
        <p:sp>
          <p:nvSpPr>
            <p:cNvPr id="13" name="Frame 12"/>
            <p:cNvSpPr/>
            <p:nvPr/>
          </p:nvSpPr>
          <p:spPr bwMode="auto">
            <a:xfrm>
              <a:off x="1936302" y="2213170"/>
              <a:ext cx="4400687" cy="1219759"/>
            </a:xfrm>
            <a:prstGeom prst="frame">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TextBox 14"/>
            <p:cNvSpPr txBox="1"/>
            <p:nvPr/>
          </p:nvSpPr>
          <p:spPr>
            <a:xfrm>
              <a:off x="6380520" y="2464665"/>
              <a:ext cx="2675469" cy="566309"/>
            </a:xfrm>
            <a:prstGeom prst="rect">
              <a:avLst/>
            </a:prstGeom>
            <a:solidFill>
              <a:srgbClr val="FFFFFF"/>
            </a:solidFill>
          </p:spPr>
          <p:txBody>
            <a:bodyPr wrap="none" rtlCol="0">
              <a:spAutoFit/>
            </a:bodyPr>
            <a:lstStyle/>
            <a:p>
              <a:r>
                <a:rPr lang="en-US" dirty="0"/>
                <a:t>operations on these 4 elements </a:t>
              </a:r>
            </a:p>
            <a:p>
              <a:r>
                <a:rPr lang="en-US" dirty="0"/>
                <a:t>can be performed in parallel</a:t>
              </a:r>
            </a:p>
          </p:txBody>
        </p:sp>
      </p:grpSp>
      <p:sp>
        <p:nvSpPr>
          <p:cNvPr id="18" name="Rounded Rectangular Callout 17"/>
          <p:cNvSpPr/>
          <p:nvPr/>
        </p:nvSpPr>
        <p:spPr bwMode="auto">
          <a:xfrm>
            <a:off x="411642" y="4843915"/>
            <a:ext cx="3448421" cy="717503"/>
          </a:xfrm>
          <a:prstGeom prst="wedgeRoundRectCallout">
            <a:avLst>
              <a:gd name="adj1" fmla="val 87312"/>
              <a:gd name="adj2" fmla="val 23479"/>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MOVUPS </a:t>
            </a:r>
            <a:r>
              <a:rPr lang="en-US" sz="900" dirty="0"/>
              <a:t>(Move Unaligned Packed Single-Precision Floating-Point Values) moves four packed single-precision floating-point numbers from the source operand (second operand) to the destination operand (first operand)</a:t>
            </a:r>
          </a:p>
        </p:txBody>
      </p:sp>
      <p:sp>
        <p:nvSpPr>
          <p:cNvPr id="19" name="Rounded Rectangular Callout 18"/>
          <p:cNvSpPr/>
          <p:nvPr/>
        </p:nvSpPr>
        <p:spPr bwMode="auto">
          <a:xfrm>
            <a:off x="398942" y="5593215"/>
            <a:ext cx="3448421" cy="1023969"/>
          </a:xfrm>
          <a:prstGeom prst="wedgeRoundRectCallout">
            <a:avLst>
              <a:gd name="adj1" fmla="val 88269"/>
              <a:gd name="adj2" fmla="val -45413"/>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MULPS </a:t>
            </a:r>
            <a:r>
              <a:rPr lang="en-US" sz="900" dirty="0"/>
              <a:t>(Packed Single-Precision Floating-Point Multiply) performs a SIMD multiply of the four packed single-precision floating-point values from the source operand (second operand) and the destination operand (first operand), and stores the packed single-precision floating-point results in the destination operand. </a:t>
            </a:r>
          </a:p>
        </p:txBody>
      </p:sp>
      <p:sp>
        <p:nvSpPr>
          <p:cNvPr id="21" name="Content Placeholder 7"/>
          <p:cNvSpPr>
            <a:spLocks noGrp="1"/>
          </p:cNvSpPr>
          <p:nvPr>
            <p:ph idx="1"/>
          </p:nvPr>
        </p:nvSpPr>
        <p:spPr>
          <a:xfrm>
            <a:off x="0" y="866775"/>
            <a:ext cx="9144000" cy="568325"/>
          </a:xfrm>
        </p:spPr>
        <p:txBody>
          <a:bodyPr/>
          <a:lstStyle/>
          <a:p>
            <a:r>
              <a:rPr lang="en-US" sz="2400" dirty="0"/>
              <a:t>Use SSE assembly instructions:</a:t>
            </a:r>
          </a:p>
        </p:txBody>
      </p:sp>
      <p:sp>
        <p:nvSpPr>
          <p:cNvPr id="16" name="Rounded Rectangular Callout 15"/>
          <p:cNvSpPr/>
          <p:nvPr/>
        </p:nvSpPr>
        <p:spPr bwMode="auto">
          <a:xfrm>
            <a:off x="5695579" y="6198523"/>
            <a:ext cx="3448421" cy="411036"/>
          </a:xfrm>
          <a:prstGeom prst="wedgeRoundRectCallout">
            <a:avLst>
              <a:gd name="adj1" fmla="val -57457"/>
              <a:gd name="adj2" fmla="val -76428"/>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LOOP </a:t>
            </a:r>
            <a:r>
              <a:rPr lang="en-US" sz="900" dirty="0"/>
              <a:t>decrements ECX and jumps to the address specified by </a:t>
            </a:r>
            <a:r>
              <a:rPr lang="en-US" sz="900" dirty="0" err="1"/>
              <a:t>arg</a:t>
            </a:r>
            <a:r>
              <a:rPr lang="en-US" sz="900" dirty="0"/>
              <a:t> unless decrementing ECX caused its value to become zero.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9.6214E-7 -2.47162E-6 L 0.00139 -0.33217 " pathEditMode="relative" rAng="0" ptsTypes="AA">
                                      <p:cBhvr>
                                        <p:cTn id="6" dur="2000" fill="hold"/>
                                        <p:tgtEl>
                                          <p:spTgt spid="7"/>
                                        </p:tgtEl>
                                        <p:attrNameLst>
                                          <p:attrName>ppt_x</p:attrName>
                                          <p:attrName>ppt_y</p:attrName>
                                        </p:attrNameLst>
                                      </p:cBhvr>
                                      <p:rCtr x="100" y="-16600"/>
                                    </p:animMotion>
                                  </p:childTnLst>
                                </p:cTn>
                              </p:par>
                            </p:childTnLst>
                          </p:cTn>
                        </p:par>
                        <p:par>
                          <p:cTn id="7" fill="hold">
                            <p:stCondLst>
                              <p:cond delay="2000"/>
                            </p:stCondLst>
                            <p:childTnLst>
                              <p:par>
                                <p:cTn id="8" presetID="1" presetClass="exit" presetSubtype="0" fill="hold" grpId="1" nodeType="afterEffect">
                                  <p:stCondLst>
                                    <p:cond delay="0"/>
                                  </p:stCondLst>
                                  <p:childTnLst>
                                    <p:set>
                                      <p:cBhvr>
                                        <p:cTn id="9" dur="1" fill="hold">
                                          <p:stCondLst>
                                            <p:cond delay="0"/>
                                          </p:stCondLst>
                                        </p:cTn>
                                        <p:tgtEl>
                                          <p:spTgt spid="7"/>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1"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childTnLst>
                                </p:cTn>
                              </p:par>
                              <p:par>
                                <p:cTn id="20" presetID="10" presetClass="exit" presetSubtype="0" fill="hold" nodeType="withEffect">
                                  <p:stCondLst>
                                    <p:cond delay="0"/>
                                  </p:stCondLst>
                                  <p:childTnLst>
                                    <p:animEffect transition="out" filter="fade">
                                      <p:cBhvr>
                                        <p:cTn id="21" dur="2000"/>
                                        <p:tgtEl>
                                          <p:spTgt spid="17"/>
                                        </p:tgtEl>
                                      </p:cBhvr>
                                    </p:animEffect>
                                    <p:set>
                                      <p:cBhvr>
                                        <p:cTn id="22" dur="1" fill="hold">
                                          <p:stCondLst>
                                            <p:cond delay="1999"/>
                                          </p:stCondLst>
                                        </p:cTn>
                                        <p:tgtEl>
                                          <p:spTgt spid="17"/>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2" grpId="0"/>
      <p:bldP spid="10" grpId="0" animBg="1"/>
      <p:bldP spid="14" grpId="1" animBg="1"/>
      <p:bldP spid="18" grpId="0" animBg="1"/>
      <p:bldP spid="19"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62761" y="3679965"/>
            <a:ext cx="3615454" cy="2711000"/>
          </a:xfrm>
          <a:prstGeom prst="rect">
            <a:avLst/>
          </a:prstGeom>
          <a:solidFill>
            <a:srgbClr val="FFFFFF"/>
          </a:solidFill>
        </p:spPr>
        <p:txBody>
          <a:bodyPr wrap="square" tIns="0" bIns="0" rtlCol="0">
            <a:spAutoFit/>
          </a:bodyPr>
          <a:lstStyle/>
          <a:p>
            <a:pPr>
              <a:lnSpc>
                <a:spcPts val="960"/>
              </a:lnSpc>
              <a:spcBef>
                <a:spcPts val="0"/>
              </a:spcBef>
              <a:spcAft>
                <a:spcPts val="0"/>
              </a:spcAft>
              <a:buClr>
                <a:srgbClr val="3333CC"/>
              </a:buClr>
            </a:pPr>
            <a:r>
              <a:rPr lang="en-US" sz="900" b="1" dirty="0">
                <a:solidFill>
                  <a:srgbClr val="000000"/>
                </a:solidFill>
                <a:latin typeface="Courier New"/>
                <a:cs typeface="Courier New"/>
              </a:rPr>
              <a:t>; void </a:t>
            </a:r>
            <a:r>
              <a:rPr lang="en-US" sz="900" b="1" dirty="0" err="1">
                <a:solidFill>
                  <a:srgbClr val="000000"/>
                </a:solidFill>
                <a:latin typeface="Courier New"/>
                <a:cs typeface="Courier New"/>
              </a:rPr>
              <a:t>vec_eltwise_product_unrolled</a:t>
            </a:r>
            <a:r>
              <a:rPr lang="en-US" sz="900" b="1" dirty="0">
                <a:solidFill>
                  <a:srgbClr val="000000"/>
                </a:solidFill>
                <a:latin typeface="Courier New"/>
                <a:cs typeface="Courier New"/>
              </a:rPr>
              <a:t> (a, </a:t>
            </a:r>
            <a:r>
              <a:rPr lang="en-US" sz="900" b="1" dirty="0" err="1">
                <a:solidFill>
                  <a:srgbClr val="000000"/>
                </a:solidFill>
                <a:latin typeface="Courier New"/>
                <a:cs typeface="Courier New"/>
              </a:rPr>
              <a:t>b</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r>
              <a:rPr lang="en-US" sz="900" b="1" dirty="0">
                <a:solidFill>
                  <a:srgbClr val="000000"/>
                </a:solidFill>
                <a:latin typeface="Courier New"/>
                <a:cs typeface="Courier New"/>
              </a:rPr>
              <a:t>)</a:t>
            </a: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buClr>
                <a:srgbClr val="3333CC"/>
              </a:buClr>
            </a:pPr>
            <a:r>
              <a:rPr lang="en-US" sz="900" b="1" i="1" dirty="0" err="1">
                <a:solidFill>
                  <a:srgbClr val="0000FF"/>
                </a:solidFill>
                <a:latin typeface="Courier New"/>
                <a:cs typeface="Courier New"/>
              </a:rPr>
              <a:t>vec_eltwise_product_SSE</a:t>
            </a:r>
            <a:r>
              <a:rPr lang="en-US" sz="900" b="1" i="1" dirty="0">
                <a:solidFill>
                  <a:srgbClr val="0000FF"/>
                </a:solidFill>
                <a:latin typeface="Courier New"/>
                <a:cs typeface="Courier New"/>
              </a:rPr>
              <a:t>:</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pushall</a:t>
            </a:r>
            <a:r>
              <a:rPr lang="en-US" sz="900" dirty="0">
                <a:solidFill>
                  <a:srgbClr val="000000"/>
                </a:solidFill>
                <a:latin typeface="Courier New"/>
                <a:cs typeface="Courier New"/>
              </a:rPr>
              <a:t> </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ebp</a:t>
            </a:r>
            <a:r>
              <a:rPr lang="en-US" sz="900" dirty="0">
                <a:solidFill>
                  <a:srgbClr val="000000"/>
                </a:solidFill>
                <a:latin typeface="Courier New"/>
                <a:cs typeface="Courier New"/>
              </a:rPr>
              <a:t>, </a:t>
            </a:r>
            <a:r>
              <a:rPr lang="en-US" sz="900" dirty="0" err="1">
                <a:solidFill>
                  <a:srgbClr val="000000"/>
                </a:solidFill>
                <a:latin typeface="Courier New"/>
                <a:cs typeface="Courier New"/>
              </a:rPr>
              <a:t>esp</a:t>
            </a:r>
            <a:endParaRPr lang="en-US" sz="900"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edi</a:t>
            </a:r>
            <a:r>
              <a:rPr lang="en-US" sz="900" dirty="0">
                <a:solidFill>
                  <a:srgbClr val="000000"/>
                </a:solidFill>
                <a:latin typeface="Courier New"/>
                <a:cs typeface="Courier New"/>
              </a:rPr>
              <a:t>, [ebp+12]   	</a:t>
            </a:r>
            <a:r>
              <a:rPr lang="en-US" sz="900" b="1" dirty="0">
                <a:solidFill>
                  <a:srgbClr val="000000"/>
                </a:solidFill>
                <a:latin typeface="Courier New"/>
                <a:cs typeface="Courier New"/>
              </a:rPr>
              <a:t>; a</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ebx</a:t>
            </a:r>
            <a:r>
              <a:rPr lang="en-US" sz="900" dirty="0">
                <a:solidFill>
                  <a:srgbClr val="000000"/>
                </a:solidFill>
                <a:latin typeface="Courier New"/>
                <a:cs typeface="Courier New"/>
              </a:rPr>
              <a:t>, [ebp+16]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b</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eax</a:t>
            </a:r>
            <a:r>
              <a:rPr lang="en-US" sz="900" dirty="0">
                <a:solidFill>
                  <a:srgbClr val="000000"/>
                </a:solidFill>
                <a:latin typeface="Courier New"/>
                <a:cs typeface="Courier New"/>
              </a:rPr>
              <a:t>, [ebp+20]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solidFill>
                  <a:schemeClr val="tx1">
                    <a:lumMod val="95000"/>
                    <a:lumOff val="5000"/>
                  </a:schemeClr>
                </a:solidFill>
                <a:latin typeface="Courier New"/>
                <a:cs typeface="Courier New"/>
              </a:rPr>
              <a:t>mov</a:t>
            </a:r>
            <a:r>
              <a:rPr lang="en-US" sz="900" dirty="0">
                <a:solidFill>
                  <a:schemeClr val="tx1">
                    <a:lumMod val="95000"/>
                    <a:lumOff val="5000"/>
                  </a:schemeClr>
                </a:solidFill>
                <a:latin typeface="Courier New"/>
                <a:cs typeface="Courier New"/>
              </a:rPr>
              <a:t>   </a:t>
            </a:r>
            <a:r>
              <a:rPr lang="en-US" sz="900" dirty="0" err="1">
                <a:solidFill>
                  <a:schemeClr val="tx1">
                    <a:lumMod val="95000"/>
                    <a:lumOff val="5000"/>
                  </a:schemeClr>
                </a:solidFill>
                <a:latin typeface="Courier New"/>
                <a:cs typeface="Courier New"/>
              </a:rPr>
              <a:t>ecx</a:t>
            </a:r>
            <a:r>
              <a:rPr lang="en-US" sz="900" dirty="0">
                <a:solidFill>
                  <a:schemeClr val="tx1">
                    <a:lumMod val="95000"/>
                    <a:lumOff val="5000"/>
                  </a:schemeClr>
                </a:solidFill>
                <a:latin typeface="Courier New"/>
                <a:cs typeface="Courier New"/>
              </a:rPr>
              <a:t>, SIZE_OF_VECTOR </a:t>
            </a:r>
            <a:r>
              <a:rPr lang="en-US" sz="900" dirty="0">
                <a:latin typeface="Courier New"/>
                <a:cs typeface="Courier New"/>
              </a:rPr>
              <a:t> ; counting </a:t>
            </a:r>
            <a:r>
              <a:rPr lang="en-US" sz="900" dirty="0" err="1">
                <a:latin typeface="Courier New"/>
                <a:cs typeface="Courier New"/>
              </a:rPr>
              <a:t>i</a:t>
            </a:r>
            <a:r>
              <a:rPr lang="en-US" sz="900" dirty="0">
                <a:latin typeface="Courier New"/>
                <a:cs typeface="Courier New"/>
              </a:rPr>
              <a:t> down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shr</a:t>
            </a:r>
            <a:r>
              <a:rPr lang="en-US" sz="900" dirty="0">
                <a:latin typeface="Courier New"/>
                <a:cs typeface="Courier New"/>
              </a:rPr>
              <a:t>   </a:t>
            </a:r>
            <a:r>
              <a:rPr lang="en-US" sz="900" dirty="0" err="1">
                <a:latin typeface="Courier New"/>
                <a:cs typeface="Courier New"/>
              </a:rPr>
              <a:t>ecx</a:t>
            </a:r>
            <a:r>
              <a:rPr lang="en-US" sz="900" dirty="0">
                <a:latin typeface="Courier New"/>
                <a:cs typeface="Courier New"/>
              </a:rPr>
              <a:t>, 2	; use 4-increment of </a:t>
            </a:r>
            <a:r>
              <a:rPr lang="en-US" sz="900" dirty="0" err="1">
                <a:latin typeface="Courier New"/>
                <a:cs typeface="Courier New"/>
              </a:rPr>
              <a:t>i</a:t>
            </a:r>
            <a:r>
              <a:rPr lang="en-US" sz="900" dirty="0">
                <a:latin typeface="Courier New"/>
                <a:cs typeface="Courier New"/>
              </a:rPr>
              <a:t>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xor</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 array index = 0</a:t>
            </a:r>
          </a:p>
          <a:p>
            <a:pPr>
              <a:lnSpc>
                <a:spcPts val="960"/>
              </a:lnSpc>
              <a:spcBef>
                <a:spcPts val="0"/>
              </a:spcBef>
              <a:spcAft>
                <a:spcPts val="0"/>
              </a:spcAft>
            </a:pPr>
            <a:r>
              <a:rPr lang="en-US" sz="900" dirty="0">
                <a:latin typeface="Courier New"/>
                <a:cs typeface="Courier New"/>
              </a:rPr>
              <a:t>for-loop:</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xmm1, [</a:t>
            </a:r>
            <a:r>
              <a:rPr lang="en-US" sz="900" dirty="0" err="1">
                <a:latin typeface="Courier New"/>
                <a:cs typeface="Courier New"/>
              </a:rPr>
              <a:t>edi</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 read in a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xmm2, [</a:t>
            </a:r>
            <a:r>
              <a:rPr lang="en-US" sz="900" dirty="0" err="1">
                <a:latin typeface="Courier New"/>
                <a:cs typeface="Courier New"/>
              </a:rPr>
              <a:t>ebx</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 read in </a:t>
            </a:r>
            <a:r>
              <a:rPr lang="en-US" sz="900" dirty="0" err="1">
                <a:latin typeface="Courier New"/>
                <a:cs typeface="Courier New"/>
              </a:rPr>
              <a:t>b</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mulps</a:t>
            </a:r>
            <a:r>
              <a:rPr lang="en-US" sz="900" dirty="0">
                <a:latin typeface="Courier New"/>
                <a:cs typeface="Courier New"/>
              </a:rPr>
              <a:t>    xmm1, xmm2         ; multiply</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a:t>
            </a:r>
            <a:r>
              <a:rPr lang="en-US" sz="900" dirty="0" err="1">
                <a:latin typeface="Courier New"/>
                <a:cs typeface="Courier New"/>
              </a:rPr>
              <a:t>eax</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xmm1  ; result back in </a:t>
            </a:r>
            <a:r>
              <a:rPr lang="en-US" sz="900" dirty="0" err="1">
                <a:latin typeface="Courier New"/>
                <a:cs typeface="Courier New"/>
              </a:rPr>
              <a:t>c</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add      </a:t>
            </a:r>
            <a:r>
              <a:rPr lang="en-US" sz="900" dirty="0" err="1">
                <a:latin typeface="Courier New"/>
                <a:cs typeface="Courier New"/>
              </a:rPr>
              <a:t>esi</a:t>
            </a:r>
            <a:r>
              <a:rPr lang="en-US" sz="900" dirty="0">
                <a:latin typeface="Courier New"/>
                <a:cs typeface="Courier New"/>
              </a:rPr>
              <a:t>, 4             ; next 4 </a:t>
            </a:r>
            <a:r>
              <a:rPr lang="en-US" sz="900" dirty="0" err="1">
                <a:latin typeface="Courier New"/>
                <a:cs typeface="Courier New"/>
              </a:rPr>
              <a:t>elemens</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loop for-loop</a:t>
            </a:r>
          </a:p>
          <a:p>
            <a:pPr>
              <a:lnSpc>
                <a:spcPts val="960"/>
              </a:lnSpc>
              <a:spcBef>
                <a:spcPts val="0"/>
              </a:spcBef>
              <a:spcAft>
                <a:spcPts val="0"/>
              </a:spcAft>
            </a:pPr>
            <a:r>
              <a:rPr lang="en-US" sz="900" dirty="0">
                <a:latin typeface="Courier New"/>
                <a:cs typeface="Courier New"/>
              </a:rPr>
              <a:t>exit:</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popall</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ret</a:t>
            </a:r>
          </a:p>
        </p:txBody>
      </p:sp>
      <p:sp>
        <p:nvSpPr>
          <p:cNvPr id="2" name="Title 1"/>
          <p:cNvSpPr>
            <a:spLocks noGrp="1"/>
          </p:cNvSpPr>
          <p:nvPr>
            <p:ph type="title"/>
          </p:nvPr>
        </p:nvSpPr>
        <p:spPr/>
        <p:txBody>
          <a:bodyPr/>
          <a:lstStyle/>
          <a:p>
            <a:r>
              <a:rPr lang="en-US"/>
              <a:t>Element-wise Vector Multiplication</a:t>
            </a:r>
            <a:endParaRPr lang="en-US" dirty="0"/>
          </a:p>
        </p:txBody>
      </p:sp>
      <p:sp>
        <p:nvSpPr>
          <p:cNvPr id="7" name="TextBox 6"/>
          <p:cNvSpPr txBox="1"/>
          <p:nvPr/>
        </p:nvSpPr>
        <p:spPr>
          <a:xfrm>
            <a:off x="289161" y="1381265"/>
            <a:ext cx="3615454" cy="2711000"/>
          </a:xfrm>
          <a:prstGeom prst="rect">
            <a:avLst/>
          </a:prstGeom>
          <a:noFill/>
        </p:spPr>
        <p:txBody>
          <a:bodyPr wrap="square" tIns="0" bIns="0" rtlCol="0">
            <a:spAutoFit/>
          </a:bodyPr>
          <a:lstStyle/>
          <a:p>
            <a:pPr>
              <a:lnSpc>
                <a:spcPts val="960"/>
              </a:lnSpc>
              <a:spcBef>
                <a:spcPts val="0"/>
              </a:spcBef>
              <a:spcAft>
                <a:spcPts val="0"/>
              </a:spcAft>
              <a:buClr>
                <a:srgbClr val="3333CC"/>
              </a:buClr>
            </a:pPr>
            <a:r>
              <a:rPr lang="en-US" sz="900" b="1" dirty="0">
                <a:solidFill>
                  <a:srgbClr val="000000"/>
                </a:solidFill>
                <a:latin typeface="Courier New"/>
                <a:cs typeface="Courier New"/>
              </a:rPr>
              <a:t>; void </a:t>
            </a:r>
            <a:r>
              <a:rPr lang="en-US" sz="900" b="1" dirty="0" err="1">
                <a:solidFill>
                  <a:srgbClr val="000000"/>
                </a:solidFill>
                <a:latin typeface="Courier New"/>
                <a:cs typeface="Courier New"/>
              </a:rPr>
              <a:t>vec_eltwise_product_unrolled</a:t>
            </a:r>
            <a:r>
              <a:rPr lang="en-US" sz="900" b="1" dirty="0">
                <a:solidFill>
                  <a:srgbClr val="000000"/>
                </a:solidFill>
                <a:latin typeface="Courier New"/>
                <a:cs typeface="Courier New"/>
              </a:rPr>
              <a:t> (a, </a:t>
            </a:r>
            <a:r>
              <a:rPr lang="en-US" sz="900" b="1" dirty="0" err="1">
                <a:solidFill>
                  <a:srgbClr val="000000"/>
                </a:solidFill>
                <a:latin typeface="Courier New"/>
                <a:cs typeface="Courier New"/>
              </a:rPr>
              <a:t>b</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r>
              <a:rPr lang="en-US" sz="900" b="1" dirty="0">
                <a:solidFill>
                  <a:srgbClr val="000000"/>
                </a:solidFill>
                <a:latin typeface="Courier New"/>
                <a:cs typeface="Courier New"/>
              </a:rPr>
              <a:t>)</a:t>
            </a: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buClr>
                <a:srgbClr val="3333CC"/>
              </a:buClr>
            </a:pPr>
            <a:r>
              <a:rPr lang="en-US" sz="900" b="1" i="1" dirty="0" err="1">
                <a:solidFill>
                  <a:srgbClr val="0000FF"/>
                </a:solidFill>
                <a:latin typeface="Courier New"/>
                <a:cs typeface="Courier New"/>
              </a:rPr>
              <a:t>vec_eltwise_product_SSE</a:t>
            </a:r>
            <a:r>
              <a:rPr lang="en-US" sz="900" b="1" i="1" dirty="0">
                <a:solidFill>
                  <a:srgbClr val="0000FF"/>
                </a:solidFill>
                <a:latin typeface="Courier New"/>
                <a:cs typeface="Courier New"/>
              </a:rPr>
              <a:t>:</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pushall</a:t>
            </a:r>
            <a:r>
              <a:rPr lang="en-US" sz="900" dirty="0">
                <a:solidFill>
                  <a:srgbClr val="000000"/>
                </a:solidFill>
                <a:latin typeface="Courier New"/>
                <a:cs typeface="Courier New"/>
              </a:rPr>
              <a:t> </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ebp</a:t>
            </a:r>
            <a:r>
              <a:rPr lang="en-US" sz="900" dirty="0">
                <a:solidFill>
                  <a:srgbClr val="000000"/>
                </a:solidFill>
                <a:latin typeface="Courier New"/>
                <a:cs typeface="Courier New"/>
              </a:rPr>
              <a:t>, </a:t>
            </a:r>
            <a:r>
              <a:rPr lang="en-US" sz="900" dirty="0" err="1">
                <a:solidFill>
                  <a:srgbClr val="000000"/>
                </a:solidFill>
                <a:latin typeface="Courier New"/>
                <a:cs typeface="Courier New"/>
              </a:rPr>
              <a:t>esp</a:t>
            </a:r>
            <a:endParaRPr lang="en-US" sz="900"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edi</a:t>
            </a:r>
            <a:r>
              <a:rPr lang="en-US" sz="900" dirty="0">
                <a:solidFill>
                  <a:srgbClr val="000000"/>
                </a:solidFill>
                <a:latin typeface="Courier New"/>
                <a:cs typeface="Courier New"/>
              </a:rPr>
              <a:t>, [ebp+12]   	</a:t>
            </a:r>
            <a:r>
              <a:rPr lang="en-US" sz="900" b="1" dirty="0">
                <a:solidFill>
                  <a:srgbClr val="000000"/>
                </a:solidFill>
                <a:latin typeface="Courier New"/>
                <a:cs typeface="Courier New"/>
              </a:rPr>
              <a:t>; a</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ebx</a:t>
            </a:r>
            <a:r>
              <a:rPr lang="en-US" sz="900" dirty="0">
                <a:solidFill>
                  <a:srgbClr val="000000"/>
                </a:solidFill>
                <a:latin typeface="Courier New"/>
                <a:cs typeface="Courier New"/>
              </a:rPr>
              <a:t>, [ebp+16]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b</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eax</a:t>
            </a:r>
            <a:r>
              <a:rPr lang="en-US" sz="900" dirty="0">
                <a:solidFill>
                  <a:srgbClr val="000000"/>
                </a:solidFill>
                <a:latin typeface="Courier New"/>
                <a:cs typeface="Courier New"/>
              </a:rPr>
              <a:t>, [ebp+20]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solidFill>
                  <a:schemeClr val="tx1">
                    <a:lumMod val="95000"/>
                    <a:lumOff val="5000"/>
                  </a:schemeClr>
                </a:solidFill>
                <a:latin typeface="Courier New"/>
                <a:cs typeface="Courier New"/>
              </a:rPr>
              <a:t>mov</a:t>
            </a:r>
            <a:r>
              <a:rPr lang="en-US" sz="900" dirty="0">
                <a:solidFill>
                  <a:schemeClr val="tx1">
                    <a:lumMod val="95000"/>
                    <a:lumOff val="5000"/>
                  </a:schemeClr>
                </a:solidFill>
                <a:latin typeface="Courier New"/>
                <a:cs typeface="Courier New"/>
              </a:rPr>
              <a:t>   </a:t>
            </a:r>
            <a:r>
              <a:rPr lang="en-US" sz="900" dirty="0" err="1">
                <a:solidFill>
                  <a:schemeClr val="tx1">
                    <a:lumMod val="95000"/>
                    <a:lumOff val="5000"/>
                  </a:schemeClr>
                </a:solidFill>
                <a:latin typeface="Courier New"/>
                <a:cs typeface="Courier New"/>
              </a:rPr>
              <a:t>ecx</a:t>
            </a:r>
            <a:r>
              <a:rPr lang="en-US" sz="900" dirty="0">
                <a:solidFill>
                  <a:schemeClr val="tx1">
                    <a:lumMod val="95000"/>
                    <a:lumOff val="5000"/>
                  </a:schemeClr>
                </a:solidFill>
                <a:latin typeface="Courier New"/>
                <a:cs typeface="Courier New"/>
              </a:rPr>
              <a:t>, SIZE_OF_VECTOR </a:t>
            </a:r>
            <a:r>
              <a:rPr lang="en-US" sz="900" dirty="0">
                <a:latin typeface="Courier New"/>
                <a:cs typeface="Courier New"/>
              </a:rPr>
              <a:t> ; counting </a:t>
            </a:r>
            <a:r>
              <a:rPr lang="en-US" sz="900" dirty="0" err="1">
                <a:latin typeface="Courier New"/>
                <a:cs typeface="Courier New"/>
              </a:rPr>
              <a:t>i</a:t>
            </a:r>
            <a:r>
              <a:rPr lang="en-US" sz="900" dirty="0">
                <a:latin typeface="Courier New"/>
                <a:cs typeface="Courier New"/>
              </a:rPr>
              <a:t> down    </a:t>
            </a:r>
            <a:br>
              <a:rPr lang="en-US" sz="900" dirty="0">
                <a:latin typeface="Courier New"/>
                <a:cs typeface="Courier New"/>
              </a:rPr>
            </a:br>
            <a:r>
              <a:rPr lang="en-US" sz="900" dirty="0">
                <a:latin typeface="Courier New"/>
                <a:cs typeface="Courier New"/>
              </a:rPr>
              <a:t>  </a:t>
            </a:r>
            <a:r>
              <a:rPr lang="en-US" sz="900" dirty="0" err="1">
                <a:latin typeface="Courier New"/>
                <a:cs typeface="Courier New"/>
              </a:rPr>
              <a:t>shr</a:t>
            </a:r>
            <a:r>
              <a:rPr lang="en-US" sz="900" dirty="0">
                <a:latin typeface="Courier New"/>
                <a:cs typeface="Courier New"/>
              </a:rPr>
              <a:t>   </a:t>
            </a:r>
            <a:r>
              <a:rPr lang="en-US" sz="900" dirty="0" err="1">
                <a:latin typeface="Courier New"/>
                <a:cs typeface="Courier New"/>
              </a:rPr>
              <a:t>ecx</a:t>
            </a:r>
            <a:r>
              <a:rPr lang="en-US" sz="900" dirty="0">
                <a:latin typeface="Courier New"/>
                <a:cs typeface="Courier New"/>
              </a:rPr>
              <a:t>, 2	; use 4-increment of </a:t>
            </a:r>
            <a:r>
              <a:rPr lang="en-US" sz="900" dirty="0" err="1">
                <a:latin typeface="Courier New"/>
                <a:cs typeface="Courier New"/>
              </a:rPr>
              <a:t>i</a:t>
            </a:r>
            <a:r>
              <a:rPr lang="en-US" sz="900" dirty="0">
                <a:latin typeface="Courier New"/>
                <a:cs typeface="Courier New"/>
              </a:rPr>
              <a:t>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xor</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 array index = 0</a:t>
            </a:r>
          </a:p>
          <a:p>
            <a:pPr>
              <a:lnSpc>
                <a:spcPts val="960"/>
              </a:lnSpc>
              <a:spcBef>
                <a:spcPts val="0"/>
              </a:spcBef>
              <a:spcAft>
                <a:spcPts val="0"/>
              </a:spcAft>
            </a:pPr>
            <a:r>
              <a:rPr lang="en-US" sz="900" dirty="0">
                <a:latin typeface="Courier New"/>
                <a:cs typeface="Courier New"/>
              </a:rPr>
              <a:t>for-loop:</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xmm1, [</a:t>
            </a:r>
            <a:r>
              <a:rPr lang="en-US" sz="900" dirty="0" err="1">
                <a:latin typeface="Courier New"/>
                <a:cs typeface="Courier New"/>
              </a:rPr>
              <a:t>edi</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 read in a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xmm2, [</a:t>
            </a:r>
            <a:r>
              <a:rPr lang="en-US" sz="900" dirty="0" err="1">
                <a:latin typeface="Courier New"/>
                <a:cs typeface="Courier New"/>
              </a:rPr>
              <a:t>ebx</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 read in </a:t>
            </a:r>
            <a:r>
              <a:rPr lang="en-US" sz="900" dirty="0" err="1">
                <a:latin typeface="Courier New"/>
                <a:cs typeface="Courier New"/>
              </a:rPr>
              <a:t>b</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mulps</a:t>
            </a:r>
            <a:r>
              <a:rPr lang="en-US" sz="900" dirty="0">
                <a:latin typeface="Courier New"/>
                <a:cs typeface="Courier New"/>
              </a:rPr>
              <a:t>    xmm1, xmm2         ; multiply</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movups</a:t>
            </a:r>
            <a:r>
              <a:rPr lang="en-US" sz="900" dirty="0">
                <a:latin typeface="Courier New"/>
                <a:cs typeface="Courier New"/>
              </a:rPr>
              <a:t>   [</a:t>
            </a:r>
            <a:r>
              <a:rPr lang="en-US" sz="900" dirty="0" err="1">
                <a:latin typeface="Courier New"/>
                <a:cs typeface="Courier New"/>
              </a:rPr>
              <a:t>eax</a:t>
            </a:r>
            <a:r>
              <a:rPr lang="en-US" sz="900" dirty="0">
                <a:latin typeface="Courier New"/>
                <a:cs typeface="Courier New"/>
              </a:rPr>
              <a:t> + </a:t>
            </a:r>
            <a:r>
              <a:rPr lang="en-US" sz="900" dirty="0" err="1">
                <a:latin typeface="Courier New"/>
                <a:cs typeface="Courier New"/>
              </a:rPr>
              <a:t>esi</a:t>
            </a:r>
            <a:r>
              <a:rPr lang="en-US" sz="900" dirty="0">
                <a:latin typeface="Courier New"/>
                <a:cs typeface="Courier New"/>
              </a:rPr>
              <a:t>], xmm1  ; result back in </a:t>
            </a:r>
            <a:r>
              <a:rPr lang="en-US" sz="900" dirty="0" err="1">
                <a:latin typeface="Courier New"/>
                <a:cs typeface="Courier New"/>
              </a:rPr>
              <a:t>c</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add      </a:t>
            </a:r>
            <a:r>
              <a:rPr lang="en-US" sz="900" dirty="0" err="1">
                <a:latin typeface="Courier New"/>
                <a:cs typeface="Courier New"/>
              </a:rPr>
              <a:t>esi</a:t>
            </a:r>
            <a:r>
              <a:rPr lang="en-US" sz="900" dirty="0">
                <a:latin typeface="Courier New"/>
                <a:cs typeface="Courier New"/>
              </a:rPr>
              <a:t>, 4             ; next 4 </a:t>
            </a:r>
            <a:r>
              <a:rPr lang="en-US" sz="900" dirty="0" err="1">
                <a:latin typeface="Courier New"/>
                <a:cs typeface="Courier New"/>
              </a:rPr>
              <a:t>elemens</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loop for-loop</a:t>
            </a:r>
          </a:p>
          <a:p>
            <a:pPr>
              <a:lnSpc>
                <a:spcPts val="960"/>
              </a:lnSpc>
              <a:spcBef>
                <a:spcPts val="0"/>
              </a:spcBef>
              <a:spcAft>
                <a:spcPts val="0"/>
              </a:spcAft>
            </a:pPr>
            <a:r>
              <a:rPr lang="en-US" sz="900" dirty="0">
                <a:latin typeface="Courier New"/>
                <a:cs typeface="Courier New"/>
              </a:rPr>
              <a:t>exit:</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popall</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ret</a:t>
            </a:r>
          </a:p>
        </p:txBody>
      </p:sp>
      <p:sp>
        <p:nvSpPr>
          <p:cNvPr id="11" name="Bent-Up Arrow 10"/>
          <p:cNvSpPr/>
          <p:nvPr/>
        </p:nvSpPr>
        <p:spPr bwMode="auto">
          <a:xfrm rot="5400000">
            <a:off x="1979294" y="3885364"/>
            <a:ext cx="1508890" cy="1747701"/>
          </a:xfrm>
          <a:prstGeom prst="bentUpArrow">
            <a:avLst>
              <a:gd name="adj1" fmla="val 14414"/>
              <a:gd name="adj2" fmla="val 16428"/>
              <a:gd name="adj3" fmla="val 17615"/>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3" name="Content Placeholder 7"/>
          <p:cNvSpPr>
            <a:spLocks noGrp="1"/>
          </p:cNvSpPr>
          <p:nvPr>
            <p:ph idx="1"/>
          </p:nvPr>
        </p:nvSpPr>
        <p:spPr>
          <a:xfrm>
            <a:off x="0" y="866775"/>
            <a:ext cx="9144000" cy="568325"/>
          </a:xfrm>
        </p:spPr>
        <p:txBody>
          <a:bodyPr/>
          <a:lstStyle/>
          <a:p>
            <a:r>
              <a:rPr lang="en-US" sz="2400" dirty="0"/>
              <a:t>Use SSE intrinsic functions:</a:t>
            </a:r>
          </a:p>
        </p:txBody>
      </p:sp>
      <p:sp>
        <p:nvSpPr>
          <p:cNvPr id="14" name="Content Placeholder 2"/>
          <p:cNvSpPr txBox="1">
            <a:spLocks/>
          </p:cNvSpPr>
          <p:nvPr/>
        </p:nvSpPr>
        <p:spPr bwMode="auto">
          <a:xfrm>
            <a:off x="330200" y="1260475"/>
            <a:ext cx="8394700" cy="262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rgbClr val="FF6600"/>
              </a:buClr>
              <a:buSzPct val="120000"/>
              <a:buFont typeface="Wingdings" charset="2"/>
              <a:buChar char="§"/>
              <a:tabLst/>
              <a:defRPr/>
            </a:pPr>
            <a:r>
              <a:rPr lang="en-US" sz="1800" b="1" kern="0" dirty="0" err="1">
                <a:solidFill>
                  <a:srgbClr val="008000"/>
                </a:solidFill>
                <a:latin typeface="+mn-lt"/>
                <a:ea typeface="ＭＳ Ｐゴシック" pitchFamily="-112" charset="-128"/>
                <a:cs typeface="ＭＳ Ｐゴシック" pitchFamily="-112" charset="-128"/>
              </a:rPr>
              <a:t>i</a:t>
            </a:r>
            <a:r>
              <a:rPr kumimoji="0" lang="en-US" sz="1800" b="1" i="0" u="none" strike="noStrike" kern="0" cap="none" spc="0" normalizeH="0" baseline="0" noProof="0" dirty="0" err="1">
                <a:ln>
                  <a:noFill/>
                </a:ln>
                <a:solidFill>
                  <a:srgbClr val="008000"/>
                </a:solidFill>
                <a:effectLst/>
                <a:uLnTx/>
                <a:uFillTx/>
                <a:latin typeface="+mn-lt"/>
                <a:ea typeface="ＭＳ Ｐゴシック" pitchFamily="-112" charset="-128"/>
                <a:cs typeface="ＭＳ Ｐゴシック" pitchFamily="-112" charset="-128"/>
              </a:rPr>
              <a:t>ntrinsic</a:t>
            </a:r>
            <a:r>
              <a:rPr kumimoji="0" lang="en-US" sz="1800" b="1" i="0" u="none" strike="noStrike" kern="0" cap="none" spc="0" normalizeH="0" baseline="0" noProof="0" dirty="0">
                <a:ln>
                  <a:noFill/>
                </a:ln>
                <a:solidFill>
                  <a:srgbClr val="008000"/>
                </a:solidFill>
                <a:effectLst/>
                <a:uLnTx/>
                <a:uFillTx/>
                <a:latin typeface="+mn-lt"/>
                <a:ea typeface="ＭＳ Ｐゴシック" pitchFamily="-112" charset="-128"/>
                <a:cs typeface="ＭＳ Ｐゴシック" pitchFamily="-112" charset="-128"/>
              </a:rPr>
              <a:t> SSE functions </a:t>
            </a:r>
            <a: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t>exist, </a:t>
            </a:r>
            <a:b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br>
            <a: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t>e.g., for </a:t>
            </a:r>
            <a:r>
              <a:rPr kumimoji="0" lang="en-US" sz="1800" b="0" i="0" u="none" strike="noStrike" kern="0" cap="none" spc="0" normalizeH="0" baseline="0" noProof="0" dirty="0" err="1">
                <a:ln>
                  <a:noFill/>
                </a:ln>
                <a:solidFill>
                  <a:schemeClr val="tx1"/>
                </a:solidFill>
                <a:effectLst/>
                <a:uLnTx/>
                <a:uFillTx/>
                <a:latin typeface="+mn-lt"/>
                <a:ea typeface="ＭＳ Ｐゴシック" pitchFamily="-112" charset="-128"/>
                <a:cs typeface="ＭＳ Ｐゴシック" pitchFamily="-112" charset="-128"/>
              </a:rPr>
              <a:t>gcc</a:t>
            </a:r>
            <a: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t> on Intel Linux:</a:t>
            </a:r>
          </a:p>
          <a:p>
            <a:pPr marL="742950" marR="0" lvl="1" indent="-285750" algn="l" defTabSz="914400" rtl="0" eaLnBrk="0" fontAlgn="base" latinLnBrk="0" hangingPunct="0">
              <a:lnSpc>
                <a:spcPct val="100000"/>
              </a:lnSpc>
              <a:spcBef>
                <a:spcPct val="20000"/>
              </a:spcBef>
              <a:spcAft>
                <a:spcPct val="0"/>
              </a:spcAft>
              <a:buClr>
                <a:srgbClr val="FF6600"/>
              </a:buClr>
              <a:buSzTx/>
              <a:buFont typeface="Tahoma" charset="0"/>
              <a:buChar char="−"/>
              <a:tabLst/>
              <a:defRPr/>
            </a:pPr>
            <a:r>
              <a:rPr kumimoji="0" lang="en-US" sz="1600" b="1" i="0" u="none" strike="noStrike" kern="0" cap="none" spc="0" normalizeH="0" baseline="0" noProof="0" dirty="0" err="1">
                <a:ln>
                  <a:noFill/>
                </a:ln>
                <a:solidFill>
                  <a:srgbClr val="FF0000"/>
                </a:solidFill>
                <a:effectLst/>
                <a:uLnTx/>
                <a:uFillTx/>
                <a:latin typeface="Courier"/>
                <a:ea typeface="ＭＳ Ｐゴシック" pitchFamily="-112" charset="-128"/>
                <a:cs typeface="Courier"/>
              </a:rPr>
              <a:t>dst</a:t>
            </a:r>
            <a:r>
              <a:rPr kumimoji="0" lang="en-US" sz="1600" b="1" i="0" u="none" strike="noStrike" kern="0" cap="none" spc="0" normalizeH="0" baseline="0" noProof="0" dirty="0">
                <a:ln>
                  <a:noFill/>
                </a:ln>
                <a:solidFill>
                  <a:srgbClr val="FF0000"/>
                </a:solidFill>
                <a:effectLst/>
                <a:uLnTx/>
                <a:uFillTx/>
                <a:latin typeface="Courier"/>
                <a:ea typeface="ＭＳ Ｐゴシック" pitchFamily="-112" charset="-128"/>
                <a:cs typeface="Courier"/>
              </a:rPr>
              <a:t>  = _</a:t>
            </a:r>
            <a:r>
              <a:rPr kumimoji="0" lang="en-US" sz="1600" b="1" i="0" u="none" strike="noStrike" kern="0" cap="none" spc="0" normalizeH="0" baseline="0" noProof="0" dirty="0" err="1">
                <a:ln>
                  <a:noFill/>
                </a:ln>
                <a:solidFill>
                  <a:srgbClr val="FF0000"/>
                </a:solidFill>
                <a:effectLst/>
                <a:uLnTx/>
                <a:uFillTx/>
                <a:latin typeface="Courier"/>
                <a:ea typeface="ＭＳ Ｐゴシック" pitchFamily="-112" charset="-128"/>
                <a:cs typeface="Courier"/>
              </a:rPr>
              <a:t>mm_loadu_ps(src</a:t>
            </a:r>
            <a:r>
              <a:rPr kumimoji="0" lang="en-US" sz="1600" b="1" i="0" u="none" strike="noStrike" kern="0" cap="none" spc="0" normalizeH="0" baseline="0" noProof="0" dirty="0">
                <a:ln>
                  <a:noFill/>
                </a:ln>
                <a:solidFill>
                  <a:srgbClr val="FF0000"/>
                </a:solidFill>
                <a:effectLst/>
                <a:uLnTx/>
                <a:uFillTx/>
                <a:latin typeface="Courier"/>
                <a:ea typeface="ＭＳ Ｐゴシック" pitchFamily="-112" charset="-128"/>
                <a:cs typeface="Courier"/>
              </a:rPr>
              <a:t>)</a:t>
            </a:r>
            <a:r>
              <a:rPr lang="en-US" sz="1600" b="1" kern="0" dirty="0">
                <a:latin typeface="Courier"/>
                <a:ea typeface="ＭＳ Ｐゴシック" pitchFamily="-112" charset="-128"/>
                <a:cs typeface="Courier"/>
              </a:rPr>
              <a:t>	</a:t>
            </a:r>
            <a:r>
              <a:rPr kumimoji="0" lang="en-US" sz="1600" b="0" i="0" u="none" strike="noStrike" kern="0" cap="none" spc="0" normalizeH="0" baseline="0" noProof="0" dirty="0">
                <a:ln>
                  <a:noFill/>
                </a:ln>
                <a:solidFill>
                  <a:schemeClr val="tx1"/>
                </a:solidFill>
                <a:effectLst/>
                <a:uLnTx/>
                <a:uFillTx/>
                <a:latin typeface="+mn-lt"/>
                <a:ea typeface="ＭＳ Ｐゴシック" pitchFamily="-112" charset="-128"/>
                <a:sym typeface="Wingdings"/>
              </a:rPr>
              <a:t> </a:t>
            </a:r>
            <a:r>
              <a:rPr kumimoji="0" lang="en-US" sz="1600" b="0" i="0" u="none" strike="noStrike" kern="0" cap="none" spc="0" normalizeH="0" noProof="0" dirty="0">
                <a:ln>
                  <a:noFill/>
                </a:ln>
                <a:solidFill>
                  <a:schemeClr val="tx1"/>
                </a:solidFill>
                <a:effectLst/>
                <a:uLnTx/>
                <a:uFillTx/>
                <a:latin typeface="+mn-lt"/>
                <a:ea typeface="ＭＳ Ｐゴシック" pitchFamily="-112" charset="-128"/>
                <a:sym typeface="Wingdings"/>
              </a:rPr>
              <a:t> </a:t>
            </a:r>
            <a:r>
              <a:rPr kumimoji="0" lang="en-US" sz="1600" b="0" i="0" u="none" strike="noStrike" kern="0" cap="none" spc="0" normalizeH="0" baseline="0" noProof="0" dirty="0" err="1">
                <a:ln>
                  <a:noFill/>
                </a:ln>
                <a:solidFill>
                  <a:srgbClr val="0000FF"/>
                </a:solidFill>
                <a:effectLst/>
                <a:uLnTx/>
                <a:uFillTx/>
                <a:latin typeface="Courier"/>
                <a:ea typeface="ＭＳ Ｐゴシック" pitchFamily="-112" charset="-128"/>
                <a:cs typeface="Courier"/>
                <a:sym typeface="Wingdings"/>
              </a:rPr>
              <a:t>movups</a:t>
            </a:r>
            <a:r>
              <a:rPr kumimoji="0" lang="en-US" sz="1600" b="0" i="0" u="none" strike="noStrike" kern="0" cap="none" spc="0" normalizeH="0" noProof="0" dirty="0">
                <a:ln>
                  <a:noFill/>
                </a:ln>
                <a:solidFill>
                  <a:srgbClr val="0000FF"/>
                </a:solidFill>
                <a:effectLst/>
                <a:uLnTx/>
                <a:uFillTx/>
                <a:latin typeface="Courier"/>
                <a:ea typeface="ＭＳ Ｐゴシック" pitchFamily="-112" charset="-128"/>
                <a:cs typeface="Courier"/>
                <a:sym typeface="Wingdings"/>
              </a:rPr>
              <a:t> </a:t>
            </a:r>
            <a:r>
              <a:rPr kumimoji="0" lang="en-US" sz="1600" b="0" i="0" u="none" strike="noStrike" kern="0" cap="none" spc="0" normalizeH="0" baseline="0" noProof="0" dirty="0" err="1">
                <a:ln>
                  <a:noFill/>
                </a:ln>
                <a:solidFill>
                  <a:srgbClr val="0000FF"/>
                </a:solidFill>
                <a:effectLst/>
                <a:uLnTx/>
                <a:uFillTx/>
                <a:latin typeface="Courier"/>
                <a:ea typeface="ＭＳ Ｐゴシック" pitchFamily="-112" charset="-128"/>
                <a:cs typeface="Courier"/>
                <a:sym typeface="Wingdings"/>
              </a:rPr>
              <a:t>dst</a:t>
            </a:r>
            <a:r>
              <a:rPr kumimoji="0" lang="en-US" sz="1600" b="0" i="0" u="none" strike="noStrike" kern="0" cap="none" spc="0" normalizeH="0" baseline="0" noProof="0" dirty="0">
                <a:ln>
                  <a:noFill/>
                </a:ln>
                <a:solidFill>
                  <a:srgbClr val="0000FF"/>
                </a:solidFill>
                <a:effectLst/>
                <a:uLnTx/>
                <a:uFillTx/>
                <a:latin typeface="Courier"/>
                <a:ea typeface="ＭＳ Ｐゴシック" pitchFamily="-112" charset="-128"/>
                <a:cs typeface="Courier"/>
                <a:sym typeface="Wingdings"/>
              </a:rPr>
              <a:t>, </a:t>
            </a:r>
            <a:r>
              <a:rPr kumimoji="0" lang="en-US" sz="1600" b="0" i="0" u="none" strike="noStrike" kern="0" cap="none" spc="0" normalizeH="0" baseline="0" noProof="0" dirty="0" err="1">
                <a:ln>
                  <a:noFill/>
                </a:ln>
                <a:solidFill>
                  <a:srgbClr val="0000FF"/>
                </a:solidFill>
                <a:effectLst/>
                <a:uLnTx/>
                <a:uFillTx/>
                <a:latin typeface="Courier"/>
                <a:ea typeface="ＭＳ Ｐゴシック" pitchFamily="-112" charset="-128"/>
                <a:cs typeface="Courier"/>
                <a:sym typeface="Wingdings"/>
              </a:rPr>
              <a:t>src</a:t>
            </a:r>
            <a:endParaRPr kumimoji="0" lang="en-US" sz="1600" b="0" i="0" u="none" strike="noStrike" kern="0" cap="none" spc="0" normalizeH="0" baseline="0" noProof="0" dirty="0">
              <a:ln>
                <a:noFill/>
              </a:ln>
              <a:solidFill>
                <a:srgbClr val="0000FF"/>
              </a:solidFill>
              <a:effectLst/>
              <a:uLnTx/>
              <a:uFillTx/>
              <a:latin typeface="Courier"/>
              <a:ea typeface="ＭＳ Ｐゴシック" pitchFamily="-112" charset="-128"/>
              <a:cs typeface="Courier"/>
              <a:sym typeface="Wingdings"/>
            </a:endParaRPr>
          </a:p>
          <a:p>
            <a:pPr marL="742950" lvl="1" indent="-285750" eaLnBrk="0" hangingPunct="0">
              <a:buClr>
                <a:srgbClr val="FF6600"/>
              </a:buClr>
              <a:buSzTx/>
              <a:buFont typeface="Tahoma" charset="0"/>
              <a:buChar char="−"/>
            </a:pPr>
            <a:r>
              <a:rPr lang="en-US" sz="1600" b="1" kern="0" dirty="0">
                <a:solidFill>
                  <a:srgbClr val="FF0000"/>
                </a:solidFill>
                <a:latin typeface="Courier"/>
                <a:ea typeface="ＭＳ Ｐゴシック" pitchFamily="-112" charset="-128"/>
                <a:cs typeface="Courier"/>
              </a:rPr>
              <a:t>src1 = _mm_mul_ps(src1, src2)</a:t>
            </a:r>
            <a:r>
              <a:rPr lang="en-US" sz="1600" b="1" kern="0" dirty="0">
                <a:latin typeface="Courier"/>
                <a:ea typeface="ＭＳ Ｐゴシック" pitchFamily="-112" charset="-128"/>
                <a:cs typeface="Courier"/>
              </a:rPr>
              <a:t> 	</a:t>
            </a:r>
            <a:r>
              <a:rPr lang="en-US" sz="1600" kern="0" dirty="0" err="1">
                <a:ea typeface="ＭＳ Ｐゴシック" pitchFamily="-112" charset="-128"/>
                <a:sym typeface="Wingdings"/>
              </a:rPr>
              <a:t></a:t>
            </a:r>
            <a:r>
              <a:rPr lang="en-US" sz="1600" kern="0" dirty="0">
                <a:ea typeface="ＭＳ Ｐゴシック" pitchFamily="-112" charset="-128"/>
                <a:sym typeface="Wingdings"/>
              </a:rPr>
              <a:t>  </a:t>
            </a:r>
            <a:r>
              <a:rPr lang="en-US" sz="1600" kern="0" dirty="0" err="1">
                <a:solidFill>
                  <a:srgbClr val="0000FF"/>
                </a:solidFill>
                <a:latin typeface="Courier"/>
                <a:ea typeface="ＭＳ Ｐゴシック" pitchFamily="-112" charset="-128"/>
                <a:cs typeface="Courier"/>
                <a:sym typeface="Wingdings"/>
              </a:rPr>
              <a:t>mulps</a:t>
            </a:r>
            <a:r>
              <a:rPr lang="en-US" sz="1600" kern="0" dirty="0">
                <a:solidFill>
                  <a:srgbClr val="0000FF"/>
                </a:solidFill>
                <a:latin typeface="Courier"/>
                <a:ea typeface="ＭＳ Ｐゴシック" pitchFamily="-112" charset="-128"/>
                <a:cs typeface="Courier"/>
                <a:sym typeface="Wingdings"/>
              </a:rPr>
              <a:t> src1, src2</a:t>
            </a:r>
            <a:endParaRPr kumimoji="0" lang="en-US" sz="1600" b="0" i="0" u="none" strike="noStrike" kern="0" cap="none" spc="0" normalizeH="0" baseline="0" noProof="0" dirty="0">
              <a:ln>
                <a:noFill/>
              </a:ln>
              <a:solidFill>
                <a:srgbClr val="0000FF"/>
              </a:solidFill>
              <a:effectLst/>
              <a:uLnTx/>
              <a:uFillTx/>
              <a:latin typeface="Courier"/>
              <a:ea typeface="ＭＳ Ｐゴシック" pitchFamily="-112" charset="-128"/>
              <a:cs typeface="Courier"/>
              <a:sym typeface="Wingdings"/>
            </a:endParaRPr>
          </a:p>
          <a:p>
            <a:pPr marL="742950" marR="0" lvl="1" indent="-285750" algn="l" defTabSz="914400" rtl="0" eaLnBrk="0" fontAlgn="base" latinLnBrk="0" hangingPunct="0">
              <a:lnSpc>
                <a:spcPct val="100000"/>
              </a:lnSpc>
              <a:spcBef>
                <a:spcPct val="20000"/>
              </a:spcBef>
              <a:spcAft>
                <a:spcPct val="0"/>
              </a:spcAft>
              <a:buClr>
                <a:srgbClr val="FF6600"/>
              </a:buClr>
              <a:buSzTx/>
              <a:buFont typeface="Tahoma" charset="0"/>
              <a:buChar char="−"/>
              <a:tabLst/>
              <a:defRPr/>
            </a:pPr>
            <a:r>
              <a:rPr kumimoji="0" lang="en-US" sz="1600" b="1" i="0" u="none" strike="noStrike" kern="0" cap="none" spc="0" normalizeH="0" baseline="0" noProof="0" dirty="0">
                <a:ln>
                  <a:noFill/>
                </a:ln>
                <a:solidFill>
                  <a:srgbClr val="FF0000"/>
                </a:solidFill>
                <a:effectLst/>
                <a:uLnTx/>
                <a:uFillTx/>
                <a:latin typeface="Courier"/>
                <a:ea typeface="ＭＳ Ｐゴシック" pitchFamily="-112" charset="-128"/>
                <a:cs typeface="Courier"/>
              </a:rPr>
              <a:t>src1 = _mm_add_ps(src1, src2)</a:t>
            </a:r>
            <a:r>
              <a:rPr kumimoji="0" lang="en-US" sz="1600" b="1" i="0" u="none" strike="noStrike" kern="0" cap="none" spc="0" normalizeH="0" baseline="0" noProof="0" dirty="0">
                <a:ln>
                  <a:noFill/>
                </a:ln>
                <a:solidFill>
                  <a:schemeClr val="tx1"/>
                </a:solidFill>
                <a:effectLst/>
                <a:uLnTx/>
                <a:uFillTx/>
                <a:latin typeface="Courier"/>
                <a:ea typeface="ＭＳ Ｐゴシック" pitchFamily="-112" charset="-128"/>
                <a:cs typeface="Courier"/>
              </a:rPr>
              <a:t> 	</a:t>
            </a:r>
            <a:r>
              <a:rPr kumimoji="0" lang="en-US" sz="1600" b="0" i="0" u="none" strike="noStrike" kern="0" cap="none" spc="0" normalizeH="0" baseline="0" noProof="0" dirty="0" err="1">
                <a:ln>
                  <a:noFill/>
                </a:ln>
                <a:solidFill>
                  <a:schemeClr val="tx1"/>
                </a:solidFill>
                <a:effectLst/>
                <a:uLnTx/>
                <a:uFillTx/>
                <a:latin typeface="+mn-lt"/>
                <a:ea typeface="ＭＳ Ｐゴシック" pitchFamily="-112" charset="-128"/>
                <a:sym typeface="Wingdings"/>
              </a:rPr>
              <a:t></a:t>
            </a:r>
            <a:r>
              <a:rPr lang="en-US" sz="1600" kern="0" dirty="0">
                <a:latin typeface="+mn-lt"/>
                <a:ea typeface="ＭＳ Ｐゴシック" pitchFamily="-112" charset="-128"/>
                <a:sym typeface="Wingdings"/>
              </a:rPr>
              <a:t>  </a:t>
            </a:r>
            <a:r>
              <a:rPr kumimoji="0" lang="en-US" sz="1600" b="0" i="0" u="none" strike="noStrike" kern="0" cap="none" spc="0" normalizeH="0" baseline="0" noProof="0" dirty="0" err="1">
                <a:ln>
                  <a:noFill/>
                </a:ln>
                <a:solidFill>
                  <a:srgbClr val="0000FF"/>
                </a:solidFill>
                <a:effectLst/>
                <a:uLnTx/>
                <a:uFillTx/>
                <a:latin typeface="Courier"/>
                <a:ea typeface="ＭＳ Ｐゴシック" pitchFamily="-112" charset="-128"/>
                <a:cs typeface="Courier"/>
                <a:sym typeface="Wingdings"/>
              </a:rPr>
              <a:t>addps</a:t>
            </a:r>
            <a:r>
              <a:rPr kumimoji="0" lang="en-US" sz="1600" b="0" i="0" u="none" strike="noStrike" kern="0" cap="none" spc="0" normalizeH="0" baseline="0" noProof="0" dirty="0">
                <a:ln>
                  <a:noFill/>
                </a:ln>
                <a:solidFill>
                  <a:srgbClr val="0000FF"/>
                </a:solidFill>
                <a:effectLst/>
                <a:uLnTx/>
                <a:uFillTx/>
                <a:latin typeface="Courier"/>
                <a:ea typeface="ＭＳ Ｐゴシック" pitchFamily="-112" charset="-128"/>
                <a:cs typeface="Courier"/>
                <a:sym typeface="Wingdings"/>
              </a:rPr>
              <a:t> src1, src2</a:t>
            </a:r>
            <a:endParaRPr kumimoji="0" lang="en-US" sz="1600" b="0" i="0" u="none" strike="noStrike" kern="0" cap="none" spc="0" normalizeH="0" baseline="0" noProof="0" dirty="0">
              <a:ln>
                <a:noFill/>
              </a:ln>
              <a:solidFill>
                <a:schemeClr val="tx1">
                  <a:lumMod val="95000"/>
                  <a:lumOff val="5000"/>
                </a:schemeClr>
              </a:solidFill>
              <a:effectLst/>
              <a:uLnTx/>
              <a:uFillTx/>
              <a:latin typeface="Courier"/>
              <a:ea typeface="ＭＳ Ｐゴシック" pitchFamily="-112" charset="-128"/>
              <a:cs typeface="Courier"/>
              <a:sym typeface="Wingdings"/>
            </a:endParaRPr>
          </a:p>
          <a:p>
            <a:pPr marL="742950" marR="0" lvl="1" indent="-285750" algn="l" defTabSz="914400" rtl="0" eaLnBrk="0" fontAlgn="base" latinLnBrk="0" hangingPunct="0">
              <a:lnSpc>
                <a:spcPct val="100000"/>
              </a:lnSpc>
              <a:spcBef>
                <a:spcPct val="20000"/>
              </a:spcBef>
              <a:spcAft>
                <a:spcPct val="0"/>
              </a:spcAft>
              <a:buClr>
                <a:srgbClr val="FF6600"/>
              </a:buClr>
              <a:buSzTx/>
              <a:buFont typeface="Tahoma" charset="0"/>
              <a:buChar char="−"/>
              <a:tabLst/>
              <a:defRPr/>
            </a:pPr>
            <a:r>
              <a:rPr lang="en-US" sz="1600" kern="0" dirty="0">
                <a:solidFill>
                  <a:schemeClr val="tx1">
                    <a:lumMod val="95000"/>
                    <a:lumOff val="5000"/>
                  </a:schemeClr>
                </a:solidFill>
                <a:latin typeface="Courier"/>
                <a:ea typeface="ＭＳ Ｐゴシック" pitchFamily="-112" charset="-128"/>
                <a:cs typeface="Courier"/>
                <a:sym typeface="Wingdings"/>
              </a:rPr>
              <a:t>…</a:t>
            </a:r>
            <a:endParaRPr kumimoji="0" lang="en-US" sz="1600" b="0" i="0" u="none" strike="noStrike" kern="0" cap="none" spc="0" normalizeH="0" baseline="0" noProof="0" dirty="0">
              <a:ln>
                <a:noFill/>
              </a:ln>
              <a:solidFill>
                <a:schemeClr val="tx1">
                  <a:lumMod val="95000"/>
                  <a:lumOff val="5000"/>
                </a:schemeClr>
              </a:solidFill>
              <a:effectLst/>
              <a:uLnTx/>
              <a:uFillTx/>
              <a:latin typeface="Courier"/>
              <a:ea typeface="ＭＳ Ｐゴシック" pitchFamily="-112" charset="-128"/>
              <a:cs typeface="Courier"/>
            </a:endParaRPr>
          </a:p>
          <a:p>
            <a:pPr marL="342900" marR="0" lvl="0" indent="-342900" algn="l" defTabSz="914400" rtl="0" eaLnBrk="0" fontAlgn="base" latinLnBrk="0" hangingPunct="0">
              <a:lnSpc>
                <a:spcPct val="100000"/>
              </a:lnSpc>
              <a:spcBef>
                <a:spcPct val="20000"/>
              </a:spcBef>
              <a:spcAft>
                <a:spcPct val="0"/>
              </a:spcAft>
              <a:buClr>
                <a:srgbClr val="FF6600"/>
              </a:buClr>
              <a:buSzPct val="120000"/>
              <a:buFont typeface="Wingdings" charset="2"/>
              <a:buChar char="§"/>
              <a:tabLst/>
              <a:defRPr/>
            </a:pPr>
            <a: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t>…which can be used without any </a:t>
            </a:r>
            <a:b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br>
            <a:r>
              <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rPr>
              <a:t>(noticeable) performance loss</a:t>
            </a:r>
            <a:endParaRPr kumimoji="0" lang="en-US" sz="1800" b="0" i="0" u="none" strike="noStrike" kern="0" cap="none" spc="0" normalizeH="0" baseline="0" noProof="0" dirty="0">
              <a:ln>
                <a:noFill/>
              </a:ln>
              <a:solidFill>
                <a:schemeClr val="tx1"/>
              </a:solidFill>
              <a:effectLst/>
              <a:uLnTx/>
              <a:uFillTx/>
              <a:latin typeface="Courier"/>
              <a:ea typeface="ＭＳ Ｐゴシック" pitchFamily="-112" charset="-128"/>
              <a:cs typeface="Courier"/>
            </a:endParaRPr>
          </a:p>
          <a:p>
            <a:pPr marL="342900" marR="0" lvl="0" indent="-342900" algn="l" defTabSz="914400" rtl="0" eaLnBrk="0" fontAlgn="base" latinLnBrk="0" hangingPunct="0">
              <a:lnSpc>
                <a:spcPct val="100000"/>
              </a:lnSpc>
              <a:spcBef>
                <a:spcPct val="20000"/>
              </a:spcBef>
              <a:spcAft>
                <a:spcPct val="0"/>
              </a:spcAft>
              <a:buClr>
                <a:srgbClr val="FF6600"/>
              </a:buClr>
              <a:buSzPct val="120000"/>
              <a:buFont typeface="Wingdings" charset="2"/>
              <a:buChar char="§"/>
              <a:tabLst/>
              <a:defRPr/>
            </a:pPr>
            <a:endParaRPr kumimoji="0" lang="en-US" sz="1800" b="0" i="0" u="none" strike="noStrike" kern="0" cap="none" spc="0" normalizeH="0" baseline="0" noProof="0" dirty="0">
              <a:ln>
                <a:noFill/>
              </a:ln>
              <a:solidFill>
                <a:schemeClr val="tx1"/>
              </a:solidFill>
              <a:effectLst/>
              <a:uLnTx/>
              <a:uFillTx/>
              <a:latin typeface="+mn-lt"/>
              <a:ea typeface="ＭＳ Ｐゴシック" pitchFamily="-112" charset="-128"/>
              <a:cs typeface="ＭＳ Ｐゴシック" pitchFamily="-112" charset="-128"/>
            </a:endParaRPr>
          </a:p>
        </p:txBody>
      </p:sp>
      <p:sp>
        <p:nvSpPr>
          <p:cNvPr id="9" name="Rectangle 8"/>
          <p:cNvSpPr/>
          <p:nvPr/>
        </p:nvSpPr>
        <p:spPr>
          <a:xfrm>
            <a:off x="3638373" y="3642412"/>
            <a:ext cx="5581827" cy="2936188"/>
          </a:xfrm>
          <a:prstGeom prst="rect">
            <a:avLst/>
          </a:prstGeom>
          <a:solidFill>
            <a:srgbClr val="FFFFFF"/>
          </a:solidFill>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vec_eltwise_product_SSE(vec_t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va</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vb</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vc</a:t>
            </a:r>
            <a:r>
              <a:rPr lang="en-US" sz="1200" dirty="0">
                <a:solidFill>
                  <a:srgbClr val="19376A"/>
                </a:solidFill>
                <a:latin typeface="Courier"/>
                <a:cs typeface="Courier"/>
              </a:rPr>
              <a:t>;</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4) {</a:t>
            </a:r>
          </a:p>
          <a:p>
            <a:r>
              <a:rPr lang="en-US" sz="1200" dirty="0">
                <a:solidFill>
                  <a:srgbClr val="19376A"/>
                </a:solidFill>
                <a:latin typeface="Courier"/>
                <a:cs typeface="Courier"/>
              </a:rPr>
              <a:t>		</a:t>
            </a:r>
            <a:r>
              <a:rPr lang="en-US" sz="1200" dirty="0" err="1">
                <a:solidFill>
                  <a:srgbClr val="19376A"/>
                </a:solidFill>
                <a:latin typeface="Courier"/>
                <a:cs typeface="Courier"/>
              </a:rPr>
              <a:t>va</a:t>
            </a:r>
            <a:r>
              <a:rPr lang="en-US" sz="1200" dirty="0">
                <a:solidFill>
                  <a:srgbClr val="19376A"/>
                </a:solidFill>
                <a:latin typeface="Courier"/>
                <a:cs typeface="Courier"/>
              </a:rPr>
              <a:t> = _</a:t>
            </a:r>
            <a:r>
              <a:rPr lang="en-US" sz="1200" dirty="0" err="1">
                <a:solidFill>
                  <a:srgbClr val="19376A"/>
                </a:solidFill>
                <a:latin typeface="Courier"/>
                <a:cs typeface="Courier"/>
              </a:rPr>
              <a:t>mm_loadu_ps(&amp;a</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vb</a:t>
            </a:r>
            <a:r>
              <a:rPr lang="en-US" sz="1200" dirty="0">
                <a:solidFill>
                  <a:srgbClr val="19376A"/>
                </a:solidFill>
                <a:latin typeface="Courier"/>
                <a:cs typeface="Courier"/>
              </a:rPr>
              <a:t> = _</a:t>
            </a:r>
            <a:r>
              <a:rPr lang="en-US" sz="1200" dirty="0" err="1">
                <a:solidFill>
                  <a:srgbClr val="19376A"/>
                </a:solidFill>
                <a:latin typeface="Courier"/>
                <a:cs typeface="Courier"/>
              </a:rPr>
              <a:t>mm_loadu_ps(&amp;b</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vc</a:t>
            </a:r>
            <a:r>
              <a:rPr lang="en-US" sz="1200" dirty="0">
                <a:solidFill>
                  <a:srgbClr val="19376A"/>
                </a:solidFill>
                <a:latin typeface="Courier"/>
                <a:cs typeface="Courier"/>
              </a:rPr>
              <a:t> = _</a:t>
            </a:r>
            <a:r>
              <a:rPr lang="en-US" sz="1200" dirty="0" err="1">
                <a:solidFill>
                  <a:srgbClr val="19376A"/>
                </a:solidFill>
                <a:latin typeface="Courier"/>
                <a:cs typeface="Courier"/>
              </a:rPr>
              <a:t>mm_mul_ps(va</a:t>
            </a:r>
            <a:r>
              <a:rPr lang="en-US" sz="1200" dirty="0">
                <a:solidFill>
                  <a:srgbClr val="19376A"/>
                </a:solidFill>
                <a:latin typeface="Courier"/>
                <a:cs typeface="Courier"/>
              </a:rPr>
              <a:t>, </a:t>
            </a:r>
            <a:r>
              <a:rPr lang="en-US" sz="1200" dirty="0" err="1">
                <a:solidFill>
                  <a:srgbClr val="19376A"/>
                </a:solidFill>
                <a:latin typeface="Courier"/>
                <a:cs typeface="Courier"/>
              </a:rPr>
              <a:t>vb</a:t>
            </a:r>
            <a:r>
              <a:rPr lang="en-US" sz="1200" dirty="0">
                <a:solidFill>
                  <a:srgbClr val="19376A"/>
                </a:solidFill>
                <a:latin typeface="Courier"/>
                <a:cs typeface="Courier"/>
              </a:rPr>
              <a:t>); </a:t>
            </a:r>
          </a:p>
          <a:p>
            <a:r>
              <a:rPr lang="en-US" sz="1200" dirty="0">
                <a:solidFill>
                  <a:srgbClr val="19376A"/>
                </a:solidFill>
                <a:latin typeface="Courier"/>
                <a:cs typeface="Courier"/>
              </a:rPr>
              <a:t>		_</a:t>
            </a:r>
            <a:r>
              <a:rPr lang="en-US" sz="1200" dirty="0" err="1">
                <a:solidFill>
                  <a:srgbClr val="19376A"/>
                </a:solidFill>
                <a:latin typeface="Courier"/>
                <a:cs typeface="Courier"/>
              </a:rPr>
              <a:t>mm_storeu_ps(&amp;c</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r>
              <a:rPr lang="en-US" sz="1200" dirty="0" err="1">
                <a:solidFill>
                  <a:srgbClr val="19376A"/>
                </a:solidFill>
                <a:latin typeface="Courier"/>
                <a:cs typeface="Courier"/>
              </a:rPr>
              <a:t>vc</a:t>
            </a:r>
            <a:r>
              <a:rPr lang="en-US" sz="1200" dirty="0">
                <a:solidFill>
                  <a:srgbClr val="19376A"/>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par>
                          <p:cTn id="7" fill="hold">
                            <p:stCondLst>
                              <p:cond delay="0"/>
                            </p:stCondLst>
                            <p:childTnLst>
                              <p:par>
                                <p:cTn id="8" presetID="0" presetClass="path" presetSubtype="0" accel="50000" decel="50000" fill="hold" grpId="0" nodeType="afterEffect">
                                  <p:stCondLst>
                                    <p:cond delay="0"/>
                                  </p:stCondLst>
                                  <p:childTnLst>
                                    <p:animMotion origin="layout" path="M 1.38889E-6 2.96296E-6 L -0.51111 -0.33334 " pathEditMode="relative" ptsTypes="AA">
                                      <p:cBhvr>
                                        <p:cTn id="9" dur="2000" fill="hold"/>
                                        <p:tgtEl>
                                          <p:spTgt spid="6"/>
                                        </p:tgtEl>
                                        <p:attrNameLst>
                                          <p:attrName>ppt_x</p:attrName>
                                          <p:attrName>ppt_y</p:attrName>
                                        </p:attrNameLst>
                                      </p:cBhvr>
                                    </p:animMotion>
                                  </p:childTnLst>
                                </p:cTn>
                              </p:par>
                            </p:childTnLst>
                          </p:cTn>
                        </p:par>
                        <p:par>
                          <p:cTn id="10" fill="hold">
                            <p:stCondLst>
                              <p:cond delay="2000"/>
                            </p:stCondLst>
                            <p:childTnLst>
                              <p:par>
                                <p:cTn id="11" presetID="1" presetClass="exit" presetSubtype="0" fill="hold" grpId="1" nodeType="after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11" grpId="0" animBg="1"/>
      <p:bldP spid="14" grpId="0"/>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Element-wise Vector Multiplication</a:t>
            </a:r>
          </a:p>
        </p:txBody>
      </p:sp>
      <p:sp>
        <p:nvSpPr>
          <p:cNvPr id="7" name="TextBox 6"/>
          <p:cNvSpPr txBox="1"/>
          <p:nvPr/>
        </p:nvSpPr>
        <p:spPr>
          <a:xfrm>
            <a:off x="289161" y="1381265"/>
            <a:ext cx="3615454" cy="2711000"/>
          </a:xfrm>
          <a:prstGeom prst="rect">
            <a:avLst/>
          </a:prstGeom>
          <a:noFill/>
        </p:spPr>
        <p:txBody>
          <a:bodyPr wrap="square" tIns="0" bIns="0" rtlCol="0">
            <a:spAutoFit/>
          </a:bodyPr>
          <a:lstStyle/>
          <a:p>
            <a:pPr>
              <a:lnSpc>
                <a:spcPts val="960"/>
              </a:lnSpc>
              <a:spcBef>
                <a:spcPts val="0"/>
              </a:spcBef>
              <a:spcAft>
                <a:spcPts val="0"/>
              </a:spcAft>
              <a:buClr>
                <a:srgbClr val="3333CC"/>
              </a:buClr>
            </a:pPr>
            <a:r>
              <a:rPr lang="en-US" sz="900" b="1" dirty="0">
                <a:solidFill>
                  <a:srgbClr val="000000"/>
                </a:solidFill>
                <a:latin typeface="Courier New"/>
                <a:cs typeface="Courier New"/>
              </a:rPr>
              <a:t>; void </a:t>
            </a:r>
            <a:r>
              <a:rPr lang="en-US" sz="900" b="1" dirty="0" err="1">
                <a:solidFill>
                  <a:srgbClr val="000000"/>
                </a:solidFill>
                <a:latin typeface="Courier New"/>
                <a:cs typeface="Courier New"/>
              </a:rPr>
              <a:t>vec_eltwise_product_unrolled</a:t>
            </a:r>
            <a:r>
              <a:rPr lang="en-US" sz="900" b="1" dirty="0">
                <a:solidFill>
                  <a:srgbClr val="000000"/>
                </a:solidFill>
                <a:latin typeface="Courier New"/>
                <a:cs typeface="Courier New"/>
              </a:rPr>
              <a:t> (a, </a:t>
            </a:r>
            <a:r>
              <a:rPr lang="en-US" sz="900" b="1" dirty="0" err="1">
                <a:solidFill>
                  <a:srgbClr val="000000"/>
                </a:solidFill>
                <a:latin typeface="Courier New"/>
                <a:cs typeface="Courier New"/>
              </a:rPr>
              <a:t>b</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r>
              <a:rPr lang="en-US" sz="900" b="1" dirty="0">
                <a:solidFill>
                  <a:srgbClr val="000000"/>
                </a:solidFill>
                <a:latin typeface="Courier New"/>
                <a:cs typeface="Courier New"/>
              </a:rPr>
              <a:t>)</a:t>
            </a: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buClr>
                <a:srgbClr val="3333CC"/>
              </a:buClr>
            </a:pPr>
            <a:r>
              <a:rPr lang="en-US" sz="900" b="1" i="1" dirty="0" err="1">
                <a:solidFill>
                  <a:srgbClr val="0000FF"/>
                </a:solidFill>
                <a:latin typeface="Courier New"/>
                <a:cs typeface="Courier New"/>
              </a:rPr>
              <a:t>vec_eltwise_product_SSE</a:t>
            </a:r>
            <a:r>
              <a:rPr lang="en-US" sz="900" b="1" i="1" dirty="0">
                <a:solidFill>
                  <a:srgbClr val="0000FF"/>
                </a:solidFill>
                <a:latin typeface="Courier New"/>
                <a:cs typeface="Courier New"/>
              </a:rPr>
              <a:t>:</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pushall</a:t>
            </a:r>
            <a:r>
              <a:rPr lang="en-US" sz="900" dirty="0">
                <a:solidFill>
                  <a:srgbClr val="000000"/>
                </a:solidFill>
                <a:latin typeface="Courier New"/>
                <a:cs typeface="Courier New"/>
              </a:rPr>
              <a:t> </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ebp</a:t>
            </a:r>
            <a:r>
              <a:rPr lang="en-US" sz="900" dirty="0">
                <a:solidFill>
                  <a:srgbClr val="000000"/>
                </a:solidFill>
                <a:latin typeface="Courier New"/>
                <a:cs typeface="Courier New"/>
              </a:rPr>
              <a:t>, </a:t>
            </a:r>
            <a:r>
              <a:rPr lang="en-US" sz="900" dirty="0" err="1">
                <a:solidFill>
                  <a:srgbClr val="000000"/>
                </a:solidFill>
                <a:latin typeface="Courier New"/>
                <a:cs typeface="Courier New"/>
              </a:rPr>
              <a:t>esp</a:t>
            </a:r>
            <a:endParaRPr lang="en-US" sz="900"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edi</a:t>
            </a:r>
            <a:r>
              <a:rPr lang="en-US" sz="900" dirty="0">
                <a:solidFill>
                  <a:srgbClr val="000000"/>
                </a:solidFill>
                <a:latin typeface="Courier New"/>
                <a:cs typeface="Courier New"/>
              </a:rPr>
              <a:t>, [ebp+12]   	</a:t>
            </a:r>
            <a:r>
              <a:rPr lang="en-US" sz="900" b="1" dirty="0">
                <a:solidFill>
                  <a:srgbClr val="000000"/>
                </a:solidFill>
                <a:latin typeface="Courier New"/>
                <a:cs typeface="Courier New"/>
              </a:rPr>
              <a:t>; a</a:t>
            </a: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ebx</a:t>
            </a:r>
            <a:r>
              <a:rPr lang="en-US" sz="900" dirty="0">
                <a:solidFill>
                  <a:srgbClr val="000000"/>
                </a:solidFill>
                <a:latin typeface="Courier New"/>
                <a:cs typeface="Courier New"/>
              </a:rPr>
              <a:t>, [ebp+16]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b</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r>
              <a:rPr lang="en-US" sz="900" dirty="0">
                <a:solidFill>
                  <a:srgbClr val="000000"/>
                </a:solidFill>
                <a:latin typeface="Courier New"/>
                <a:cs typeface="Courier New"/>
              </a:rPr>
              <a:t>  </a:t>
            </a:r>
            <a:r>
              <a:rPr lang="en-US" sz="900" dirty="0" err="1">
                <a:solidFill>
                  <a:srgbClr val="000000"/>
                </a:solidFill>
                <a:latin typeface="Courier New"/>
                <a:cs typeface="Courier New"/>
              </a:rPr>
              <a:t>mov</a:t>
            </a:r>
            <a:r>
              <a:rPr lang="en-US" sz="900" dirty="0">
                <a:solidFill>
                  <a:srgbClr val="000000"/>
                </a:solidFill>
                <a:latin typeface="Courier New"/>
                <a:cs typeface="Courier New"/>
              </a:rPr>
              <a:t>   </a:t>
            </a:r>
            <a:r>
              <a:rPr lang="en-US" sz="900" dirty="0" err="1">
                <a:solidFill>
                  <a:srgbClr val="000000"/>
                </a:solidFill>
                <a:latin typeface="Courier New"/>
                <a:cs typeface="Courier New"/>
              </a:rPr>
              <a:t>eax</a:t>
            </a:r>
            <a:r>
              <a:rPr lang="en-US" sz="900" dirty="0">
                <a:solidFill>
                  <a:srgbClr val="000000"/>
                </a:solidFill>
                <a:latin typeface="Courier New"/>
                <a:cs typeface="Courier New"/>
              </a:rPr>
              <a:t>, [ebp+20]   	</a:t>
            </a:r>
            <a:r>
              <a:rPr lang="en-US" sz="900" b="1" dirty="0">
                <a:solidFill>
                  <a:srgbClr val="000000"/>
                </a:solidFill>
                <a:latin typeface="Courier New"/>
                <a:cs typeface="Courier New"/>
              </a:rPr>
              <a:t>; </a:t>
            </a:r>
            <a:r>
              <a:rPr lang="en-US" sz="900" b="1" dirty="0" err="1">
                <a:solidFill>
                  <a:srgbClr val="000000"/>
                </a:solidFill>
                <a:latin typeface="Courier New"/>
                <a:cs typeface="Courier New"/>
              </a:rPr>
              <a:t>c</a:t>
            </a:r>
            <a:endParaRPr lang="en-US" sz="900" b="1" dirty="0">
              <a:solidFill>
                <a:srgbClr val="000000"/>
              </a:solidFill>
              <a:latin typeface="Courier New"/>
              <a:cs typeface="Courier New"/>
            </a:endParaRPr>
          </a:p>
          <a:p>
            <a:pPr lvl="0">
              <a:lnSpc>
                <a:spcPts val="960"/>
              </a:lnSpc>
              <a:spcBef>
                <a:spcPts val="0"/>
              </a:spcBef>
              <a:spcAft>
                <a:spcPts val="0"/>
              </a:spcAft>
              <a:buClr>
                <a:srgbClr val="3333CC"/>
              </a:buClr>
            </a:pPr>
            <a:endParaRPr lang="en-US" sz="900" dirty="0">
              <a:solidFill>
                <a:srgbClr val="000000"/>
              </a:solidFill>
              <a:latin typeface="Courier New"/>
              <a:cs typeface="Courier New"/>
            </a:endParaRPr>
          </a:p>
          <a:p>
            <a:pPr>
              <a:lnSpc>
                <a:spcPts val="960"/>
              </a:lnSpc>
              <a:spcBef>
                <a:spcPts val="0"/>
              </a:spcBef>
              <a:spcAft>
                <a:spcPts val="0"/>
              </a:spcAft>
            </a:pPr>
            <a:r>
              <a:rPr lang="en-US" sz="900" dirty="0">
                <a:latin typeface="Courier New"/>
                <a:cs typeface="Courier New"/>
              </a:rPr>
              <a:t>  </a:t>
            </a:r>
            <a:r>
              <a:rPr lang="en-US" sz="900" dirty="0" err="1">
                <a:solidFill>
                  <a:schemeClr val="tx1">
                    <a:lumMod val="95000"/>
                    <a:lumOff val="5000"/>
                  </a:schemeClr>
                </a:solidFill>
                <a:latin typeface="Courier New"/>
                <a:cs typeface="Courier New"/>
              </a:rPr>
              <a:t>mov</a:t>
            </a:r>
            <a:r>
              <a:rPr lang="en-US" sz="900" dirty="0">
                <a:solidFill>
                  <a:schemeClr val="tx1">
                    <a:lumMod val="95000"/>
                    <a:lumOff val="5000"/>
                  </a:schemeClr>
                </a:solidFill>
                <a:latin typeface="Courier New"/>
                <a:cs typeface="Courier New"/>
              </a:rPr>
              <a:t>   </a:t>
            </a:r>
            <a:r>
              <a:rPr lang="en-US" sz="900" dirty="0" err="1">
                <a:solidFill>
                  <a:schemeClr val="tx1">
                    <a:lumMod val="95000"/>
                    <a:lumOff val="5000"/>
                  </a:schemeClr>
                </a:solidFill>
                <a:latin typeface="Courier New"/>
                <a:cs typeface="Courier New"/>
              </a:rPr>
              <a:t>ecx</a:t>
            </a:r>
            <a:r>
              <a:rPr lang="en-US" sz="900" dirty="0">
                <a:solidFill>
                  <a:schemeClr val="tx1">
                    <a:lumMod val="95000"/>
                    <a:lumOff val="5000"/>
                  </a:schemeClr>
                </a:solidFill>
                <a:latin typeface="Courier New"/>
                <a:cs typeface="Courier New"/>
              </a:rPr>
              <a:t>, SIZE_OF_VECTOR </a:t>
            </a:r>
            <a:r>
              <a:rPr lang="en-US" sz="900" dirty="0">
                <a:latin typeface="Courier New"/>
                <a:cs typeface="Courier New"/>
              </a:rPr>
              <a:t> ; counting </a:t>
            </a:r>
            <a:r>
              <a:rPr lang="en-US" sz="900" dirty="0" err="1">
                <a:latin typeface="Courier New"/>
                <a:cs typeface="Courier New"/>
              </a:rPr>
              <a:t>i</a:t>
            </a:r>
            <a:r>
              <a:rPr lang="en-US" sz="900" dirty="0">
                <a:latin typeface="Courier New"/>
                <a:cs typeface="Courier New"/>
              </a:rPr>
              <a:t> down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shr</a:t>
            </a:r>
            <a:r>
              <a:rPr lang="en-US" sz="900" dirty="0">
                <a:latin typeface="Courier New"/>
                <a:cs typeface="Courier New"/>
              </a:rPr>
              <a:t>   </a:t>
            </a:r>
            <a:r>
              <a:rPr lang="en-US" sz="900" dirty="0" err="1">
                <a:latin typeface="Courier New"/>
                <a:cs typeface="Courier New"/>
              </a:rPr>
              <a:t>ecx</a:t>
            </a:r>
            <a:r>
              <a:rPr lang="en-US" sz="900" dirty="0">
                <a:latin typeface="Courier New"/>
                <a:cs typeface="Courier New"/>
              </a:rPr>
              <a:t>, 2	; use 4-increment of </a:t>
            </a:r>
            <a:r>
              <a:rPr lang="en-US" sz="900" dirty="0" err="1">
                <a:latin typeface="Courier New"/>
                <a:cs typeface="Courier New"/>
              </a:rPr>
              <a:t>i</a:t>
            </a:r>
            <a:r>
              <a:rPr lang="en-US" sz="900" dirty="0">
                <a:latin typeface="Courier New"/>
                <a:cs typeface="Courier New"/>
              </a:rPr>
              <a:t> </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xor</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a:t>
            </a:r>
            <a:r>
              <a:rPr lang="en-US" sz="900" dirty="0" err="1">
                <a:latin typeface="Courier New"/>
                <a:cs typeface="Courier New"/>
              </a:rPr>
              <a:t>esi</a:t>
            </a:r>
            <a:r>
              <a:rPr lang="en-US" sz="900" dirty="0">
                <a:latin typeface="Courier New"/>
                <a:cs typeface="Courier New"/>
              </a:rPr>
              <a:t>           ; array index = 0</a:t>
            </a:r>
          </a:p>
          <a:p>
            <a:pPr>
              <a:lnSpc>
                <a:spcPts val="960"/>
              </a:lnSpc>
              <a:spcBef>
                <a:spcPts val="0"/>
              </a:spcBef>
              <a:spcAft>
                <a:spcPts val="0"/>
              </a:spcAft>
            </a:pPr>
            <a:r>
              <a:rPr lang="en-US" sz="900" dirty="0">
                <a:latin typeface="Courier New"/>
                <a:cs typeface="Courier New"/>
              </a:rPr>
              <a:t>for-loop:</a:t>
            </a:r>
          </a:p>
          <a:p>
            <a:pPr>
              <a:lnSpc>
                <a:spcPts val="960"/>
              </a:lnSpc>
              <a:spcBef>
                <a:spcPts val="0"/>
              </a:spcBef>
              <a:spcAft>
                <a:spcPts val="0"/>
              </a:spcAft>
            </a:pPr>
            <a:r>
              <a:rPr lang="en-US" sz="900" dirty="0">
                <a:latin typeface="Courier New"/>
                <a:cs typeface="Courier New"/>
              </a:rPr>
              <a:t>  </a:t>
            </a:r>
            <a:r>
              <a:rPr lang="en-US" sz="900" dirty="0" err="1">
                <a:solidFill>
                  <a:srgbClr val="0000FF"/>
                </a:solidFill>
                <a:latin typeface="Courier New"/>
                <a:cs typeface="Courier New"/>
              </a:rPr>
              <a:t>movups</a:t>
            </a:r>
            <a:r>
              <a:rPr lang="en-US" sz="900" dirty="0">
                <a:solidFill>
                  <a:srgbClr val="0000FF"/>
                </a:solidFill>
                <a:latin typeface="Courier New"/>
                <a:cs typeface="Courier New"/>
              </a:rPr>
              <a:t>   xmm1, [</a:t>
            </a:r>
            <a:r>
              <a:rPr lang="en-US" sz="900" dirty="0" err="1">
                <a:solidFill>
                  <a:srgbClr val="0000FF"/>
                </a:solidFill>
                <a:latin typeface="Courier New"/>
                <a:cs typeface="Courier New"/>
              </a:rPr>
              <a:t>edi</a:t>
            </a:r>
            <a:r>
              <a:rPr lang="en-US" sz="900" dirty="0">
                <a:solidFill>
                  <a:srgbClr val="0000FF"/>
                </a:solidFill>
                <a:latin typeface="Courier New"/>
                <a:cs typeface="Courier New"/>
              </a:rPr>
              <a:t> + </a:t>
            </a:r>
            <a:r>
              <a:rPr lang="en-US" sz="900" dirty="0" err="1">
                <a:solidFill>
                  <a:srgbClr val="0000FF"/>
                </a:solidFill>
                <a:latin typeface="Courier New"/>
                <a:cs typeface="Courier New"/>
              </a:rPr>
              <a:t>esi</a:t>
            </a:r>
            <a:r>
              <a:rPr lang="en-US" sz="900" dirty="0">
                <a:solidFill>
                  <a:srgbClr val="0000FF"/>
                </a:solidFill>
                <a:latin typeface="Courier New"/>
                <a:cs typeface="Courier New"/>
              </a:rPr>
              <a:t>]  ; read in a </a:t>
            </a:r>
          </a:p>
          <a:p>
            <a:pPr>
              <a:lnSpc>
                <a:spcPts val="960"/>
              </a:lnSpc>
              <a:spcBef>
                <a:spcPts val="0"/>
              </a:spcBef>
              <a:spcAft>
                <a:spcPts val="0"/>
              </a:spcAft>
            </a:pPr>
            <a:r>
              <a:rPr lang="en-US" sz="900" dirty="0">
                <a:solidFill>
                  <a:srgbClr val="0000FF"/>
                </a:solidFill>
                <a:latin typeface="Courier New"/>
                <a:cs typeface="Courier New"/>
              </a:rPr>
              <a:t>  </a:t>
            </a:r>
            <a:r>
              <a:rPr lang="en-US" sz="900" dirty="0" err="1">
                <a:solidFill>
                  <a:srgbClr val="0000FF"/>
                </a:solidFill>
                <a:latin typeface="Courier New"/>
                <a:cs typeface="Courier New"/>
              </a:rPr>
              <a:t>movups</a:t>
            </a:r>
            <a:r>
              <a:rPr lang="en-US" sz="900" dirty="0">
                <a:solidFill>
                  <a:srgbClr val="0000FF"/>
                </a:solidFill>
                <a:latin typeface="Courier New"/>
                <a:cs typeface="Courier New"/>
              </a:rPr>
              <a:t>   xmm2, [</a:t>
            </a:r>
            <a:r>
              <a:rPr lang="en-US" sz="900" dirty="0" err="1">
                <a:solidFill>
                  <a:srgbClr val="0000FF"/>
                </a:solidFill>
                <a:latin typeface="Courier New"/>
                <a:cs typeface="Courier New"/>
              </a:rPr>
              <a:t>ebx</a:t>
            </a:r>
            <a:r>
              <a:rPr lang="en-US" sz="900" dirty="0">
                <a:solidFill>
                  <a:srgbClr val="0000FF"/>
                </a:solidFill>
                <a:latin typeface="Courier New"/>
                <a:cs typeface="Courier New"/>
              </a:rPr>
              <a:t> + </a:t>
            </a:r>
            <a:r>
              <a:rPr lang="en-US" sz="900" dirty="0" err="1">
                <a:solidFill>
                  <a:srgbClr val="0000FF"/>
                </a:solidFill>
                <a:latin typeface="Courier New"/>
                <a:cs typeface="Courier New"/>
              </a:rPr>
              <a:t>esi</a:t>
            </a:r>
            <a:r>
              <a:rPr lang="en-US" sz="900" dirty="0">
                <a:solidFill>
                  <a:srgbClr val="0000FF"/>
                </a:solidFill>
                <a:latin typeface="Courier New"/>
                <a:cs typeface="Courier New"/>
              </a:rPr>
              <a:t>]  ; read in </a:t>
            </a:r>
            <a:r>
              <a:rPr lang="en-US" sz="900" dirty="0" err="1">
                <a:solidFill>
                  <a:srgbClr val="0000FF"/>
                </a:solidFill>
                <a:latin typeface="Courier New"/>
                <a:cs typeface="Courier New"/>
              </a:rPr>
              <a:t>b</a:t>
            </a:r>
            <a:endParaRPr lang="en-US" sz="900" dirty="0">
              <a:solidFill>
                <a:srgbClr val="0000FF"/>
              </a:solidFill>
              <a:latin typeface="Courier New"/>
              <a:cs typeface="Courier New"/>
            </a:endParaRPr>
          </a:p>
          <a:p>
            <a:pPr>
              <a:lnSpc>
                <a:spcPts val="960"/>
              </a:lnSpc>
              <a:spcBef>
                <a:spcPts val="0"/>
              </a:spcBef>
              <a:spcAft>
                <a:spcPts val="0"/>
              </a:spcAft>
            </a:pPr>
            <a:r>
              <a:rPr lang="en-US" sz="900" dirty="0">
                <a:solidFill>
                  <a:srgbClr val="0000FF"/>
                </a:solidFill>
                <a:latin typeface="Courier New"/>
                <a:cs typeface="Courier New"/>
              </a:rPr>
              <a:t>  </a:t>
            </a:r>
            <a:r>
              <a:rPr lang="en-US" sz="900" dirty="0" err="1">
                <a:solidFill>
                  <a:srgbClr val="0000FF"/>
                </a:solidFill>
                <a:latin typeface="Courier New"/>
                <a:cs typeface="Courier New"/>
              </a:rPr>
              <a:t>mulps</a:t>
            </a:r>
            <a:r>
              <a:rPr lang="en-US" sz="900" dirty="0">
                <a:solidFill>
                  <a:srgbClr val="0000FF"/>
                </a:solidFill>
                <a:latin typeface="Courier New"/>
                <a:cs typeface="Courier New"/>
              </a:rPr>
              <a:t>    xmm1, xmm2         ; multiply</a:t>
            </a:r>
          </a:p>
          <a:p>
            <a:pPr>
              <a:lnSpc>
                <a:spcPts val="960"/>
              </a:lnSpc>
              <a:spcBef>
                <a:spcPts val="0"/>
              </a:spcBef>
              <a:spcAft>
                <a:spcPts val="0"/>
              </a:spcAft>
            </a:pPr>
            <a:r>
              <a:rPr lang="en-US" sz="900" dirty="0">
                <a:solidFill>
                  <a:srgbClr val="0000FF"/>
                </a:solidFill>
                <a:latin typeface="Courier New"/>
                <a:cs typeface="Courier New"/>
              </a:rPr>
              <a:t>  </a:t>
            </a:r>
            <a:r>
              <a:rPr lang="en-US" sz="900" dirty="0" err="1">
                <a:solidFill>
                  <a:srgbClr val="0000FF"/>
                </a:solidFill>
                <a:latin typeface="Courier New"/>
                <a:cs typeface="Courier New"/>
              </a:rPr>
              <a:t>movups</a:t>
            </a:r>
            <a:r>
              <a:rPr lang="en-US" sz="900" dirty="0">
                <a:solidFill>
                  <a:srgbClr val="0000FF"/>
                </a:solidFill>
                <a:latin typeface="Courier New"/>
                <a:cs typeface="Courier New"/>
              </a:rPr>
              <a:t>   [</a:t>
            </a:r>
            <a:r>
              <a:rPr lang="en-US" sz="900" dirty="0" err="1">
                <a:solidFill>
                  <a:srgbClr val="0000FF"/>
                </a:solidFill>
                <a:latin typeface="Courier New"/>
                <a:cs typeface="Courier New"/>
              </a:rPr>
              <a:t>eax</a:t>
            </a:r>
            <a:r>
              <a:rPr lang="en-US" sz="900" dirty="0">
                <a:solidFill>
                  <a:srgbClr val="0000FF"/>
                </a:solidFill>
                <a:latin typeface="Courier New"/>
                <a:cs typeface="Courier New"/>
              </a:rPr>
              <a:t> + </a:t>
            </a:r>
            <a:r>
              <a:rPr lang="en-US" sz="900" dirty="0" err="1">
                <a:solidFill>
                  <a:srgbClr val="0000FF"/>
                </a:solidFill>
                <a:latin typeface="Courier New"/>
                <a:cs typeface="Courier New"/>
              </a:rPr>
              <a:t>esi</a:t>
            </a:r>
            <a:r>
              <a:rPr lang="en-US" sz="900" dirty="0">
                <a:solidFill>
                  <a:srgbClr val="0000FF"/>
                </a:solidFill>
                <a:latin typeface="Courier New"/>
                <a:cs typeface="Courier New"/>
              </a:rPr>
              <a:t>], xmm1  ; result back in </a:t>
            </a:r>
            <a:r>
              <a:rPr lang="en-US" sz="900" dirty="0" err="1">
                <a:solidFill>
                  <a:srgbClr val="0000FF"/>
                </a:solidFill>
                <a:latin typeface="Courier New"/>
                <a:cs typeface="Courier New"/>
              </a:rPr>
              <a:t>c</a:t>
            </a:r>
            <a:endParaRPr lang="en-US" sz="900" dirty="0">
              <a:solidFill>
                <a:srgbClr val="0000FF"/>
              </a:solidFill>
              <a:latin typeface="Courier New"/>
              <a:cs typeface="Courier New"/>
            </a:endParaRPr>
          </a:p>
          <a:p>
            <a:pPr>
              <a:lnSpc>
                <a:spcPts val="960"/>
              </a:lnSpc>
              <a:spcBef>
                <a:spcPts val="0"/>
              </a:spcBef>
              <a:spcAft>
                <a:spcPts val="0"/>
              </a:spcAft>
            </a:pPr>
            <a:r>
              <a:rPr lang="en-US" sz="900" dirty="0">
                <a:latin typeface="Courier New"/>
                <a:cs typeface="Courier New"/>
              </a:rPr>
              <a:t>  add      </a:t>
            </a:r>
            <a:r>
              <a:rPr lang="en-US" sz="900" dirty="0" err="1">
                <a:latin typeface="Courier New"/>
                <a:cs typeface="Courier New"/>
              </a:rPr>
              <a:t>esi</a:t>
            </a:r>
            <a:r>
              <a:rPr lang="en-US" sz="900" dirty="0">
                <a:latin typeface="Courier New"/>
                <a:cs typeface="Courier New"/>
              </a:rPr>
              <a:t>, 4             ; next 4 </a:t>
            </a:r>
            <a:r>
              <a:rPr lang="en-US" sz="900" dirty="0" err="1">
                <a:latin typeface="Courier New"/>
                <a:cs typeface="Courier New"/>
              </a:rPr>
              <a:t>elemens</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loop for-loop</a:t>
            </a:r>
          </a:p>
          <a:p>
            <a:pPr>
              <a:lnSpc>
                <a:spcPts val="960"/>
              </a:lnSpc>
              <a:spcBef>
                <a:spcPts val="0"/>
              </a:spcBef>
              <a:spcAft>
                <a:spcPts val="0"/>
              </a:spcAft>
            </a:pPr>
            <a:r>
              <a:rPr lang="en-US" sz="900" dirty="0">
                <a:latin typeface="Courier New"/>
                <a:cs typeface="Courier New"/>
              </a:rPr>
              <a:t>exit:</a:t>
            </a:r>
          </a:p>
          <a:p>
            <a:pPr>
              <a:lnSpc>
                <a:spcPts val="960"/>
              </a:lnSpc>
              <a:spcBef>
                <a:spcPts val="0"/>
              </a:spcBef>
              <a:spcAft>
                <a:spcPts val="0"/>
              </a:spcAft>
            </a:pPr>
            <a:r>
              <a:rPr lang="en-US" sz="900" dirty="0">
                <a:latin typeface="Courier New"/>
                <a:cs typeface="Courier New"/>
              </a:rPr>
              <a:t>  </a:t>
            </a:r>
            <a:r>
              <a:rPr lang="en-US" sz="900" dirty="0" err="1">
                <a:latin typeface="Courier New"/>
                <a:cs typeface="Courier New"/>
              </a:rPr>
              <a:t>popall</a:t>
            </a:r>
            <a:endParaRPr lang="en-US" sz="900" dirty="0">
              <a:latin typeface="Courier New"/>
              <a:cs typeface="Courier New"/>
            </a:endParaRPr>
          </a:p>
          <a:p>
            <a:pPr>
              <a:lnSpc>
                <a:spcPts val="960"/>
              </a:lnSpc>
              <a:spcBef>
                <a:spcPts val="0"/>
              </a:spcBef>
              <a:spcAft>
                <a:spcPts val="0"/>
              </a:spcAft>
            </a:pPr>
            <a:r>
              <a:rPr lang="en-US" sz="900" dirty="0">
                <a:latin typeface="Courier New"/>
                <a:cs typeface="Courier New"/>
              </a:rPr>
              <a:t>  ret</a:t>
            </a:r>
          </a:p>
        </p:txBody>
      </p:sp>
      <p:sp>
        <p:nvSpPr>
          <p:cNvPr id="9" name="Rectangle 8"/>
          <p:cNvSpPr/>
          <p:nvPr/>
        </p:nvSpPr>
        <p:spPr>
          <a:xfrm>
            <a:off x="3638373" y="3642412"/>
            <a:ext cx="5581827" cy="2936188"/>
          </a:xfrm>
          <a:prstGeom prst="rect">
            <a:avLst/>
          </a:prstGeom>
          <a:solidFill>
            <a:srgbClr val="FFFFFF"/>
          </a:solidFill>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vec_eltwise_product_SSE(vec_t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a:solidFill>
                  <a:srgbClr val="FF0000"/>
                </a:solidFill>
                <a:latin typeface="Courier"/>
                <a:cs typeface="Courier"/>
              </a:rPr>
              <a:t>__m128 </a:t>
            </a:r>
            <a:r>
              <a:rPr lang="en-US" sz="1200" dirty="0" err="1">
                <a:solidFill>
                  <a:srgbClr val="FF0000"/>
                </a:solidFill>
                <a:latin typeface="Courier"/>
                <a:cs typeface="Courier"/>
              </a:rPr>
              <a:t>va</a:t>
            </a:r>
            <a:r>
              <a:rPr lang="en-US" sz="1200" dirty="0">
                <a:solidFill>
                  <a:srgbClr val="FF0000"/>
                </a:solidFill>
                <a:latin typeface="Courier"/>
                <a:cs typeface="Courier"/>
              </a:rPr>
              <a:t>; </a:t>
            </a:r>
          </a:p>
          <a:p>
            <a:r>
              <a:rPr lang="en-US" sz="1200" dirty="0">
                <a:solidFill>
                  <a:srgbClr val="FF0000"/>
                </a:solidFill>
                <a:latin typeface="Courier"/>
                <a:cs typeface="Courier"/>
              </a:rPr>
              <a:t>	__m128 </a:t>
            </a:r>
            <a:r>
              <a:rPr lang="en-US" sz="1200" dirty="0" err="1">
                <a:solidFill>
                  <a:srgbClr val="FF0000"/>
                </a:solidFill>
                <a:latin typeface="Courier"/>
                <a:cs typeface="Courier"/>
              </a:rPr>
              <a:t>vb</a:t>
            </a:r>
            <a:r>
              <a:rPr lang="en-US" sz="1200" dirty="0">
                <a:solidFill>
                  <a:srgbClr val="FF0000"/>
                </a:solidFill>
                <a:latin typeface="Courier"/>
                <a:cs typeface="Courier"/>
              </a:rPr>
              <a:t>; </a:t>
            </a:r>
          </a:p>
          <a:p>
            <a:r>
              <a:rPr lang="en-US" sz="1200" dirty="0">
                <a:solidFill>
                  <a:srgbClr val="FF0000"/>
                </a:solidFill>
                <a:latin typeface="Courier"/>
                <a:cs typeface="Courier"/>
              </a:rPr>
              <a:t>	__m128 </a:t>
            </a:r>
            <a:r>
              <a:rPr lang="en-US" sz="1200" dirty="0" err="1">
                <a:solidFill>
                  <a:srgbClr val="FF0000"/>
                </a:solidFill>
                <a:latin typeface="Courier"/>
                <a:cs typeface="Courier"/>
              </a:rPr>
              <a:t>vc</a:t>
            </a:r>
            <a:r>
              <a:rPr lang="en-US" sz="1200" dirty="0">
                <a:solidFill>
                  <a:srgbClr val="FF0000"/>
                </a:solidFill>
                <a:latin typeface="Courier"/>
                <a:cs typeface="Courier"/>
              </a:rPr>
              <a:t>;</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4) {</a:t>
            </a:r>
          </a:p>
          <a:p>
            <a:r>
              <a:rPr lang="en-US" sz="1200" dirty="0">
                <a:solidFill>
                  <a:srgbClr val="19376A"/>
                </a:solidFill>
                <a:latin typeface="Courier"/>
                <a:cs typeface="Courier"/>
              </a:rPr>
              <a:t>		</a:t>
            </a:r>
            <a:r>
              <a:rPr lang="en-US" sz="1200" dirty="0" err="1">
                <a:solidFill>
                  <a:srgbClr val="FF0000"/>
                </a:solidFill>
                <a:latin typeface="Courier"/>
                <a:cs typeface="Courier"/>
              </a:rPr>
              <a:t>va</a:t>
            </a:r>
            <a:r>
              <a:rPr lang="en-US" sz="1200" dirty="0">
                <a:solidFill>
                  <a:srgbClr val="FF0000"/>
                </a:solidFill>
                <a:latin typeface="Courier"/>
                <a:cs typeface="Courier"/>
              </a:rPr>
              <a:t> = _</a:t>
            </a:r>
            <a:r>
              <a:rPr lang="en-US" sz="1200" dirty="0" err="1">
                <a:solidFill>
                  <a:srgbClr val="FF0000"/>
                </a:solidFill>
                <a:latin typeface="Courier"/>
                <a:cs typeface="Courier"/>
              </a:rPr>
              <a:t>mm_loadu_ps</a:t>
            </a:r>
            <a:r>
              <a:rPr lang="en-US" sz="1200" dirty="0">
                <a:solidFill>
                  <a:srgbClr val="FF0000"/>
                </a:solidFill>
                <a:latin typeface="Courier"/>
                <a:cs typeface="Courier"/>
              </a:rPr>
              <a:t>(&amp;a-&gt;data[</a:t>
            </a:r>
            <a:r>
              <a:rPr lang="en-US" sz="1200" dirty="0" err="1">
                <a:solidFill>
                  <a:srgbClr val="FF0000"/>
                </a:solidFill>
                <a:latin typeface="Courier"/>
                <a:cs typeface="Courier"/>
              </a:rPr>
              <a:t>i</a:t>
            </a:r>
            <a:r>
              <a:rPr lang="en-US" sz="1200" dirty="0">
                <a:solidFill>
                  <a:srgbClr val="FF0000"/>
                </a:solidFill>
                <a:latin typeface="Courier"/>
                <a:cs typeface="Courier"/>
              </a:rPr>
              <a:t>]); </a:t>
            </a:r>
          </a:p>
          <a:p>
            <a:r>
              <a:rPr lang="en-US" sz="1200" dirty="0">
                <a:solidFill>
                  <a:srgbClr val="FF0000"/>
                </a:solidFill>
                <a:latin typeface="Courier"/>
                <a:cs typeface="Courier"/>
              </a:rPr>
              <a:t>		</a:t>
            </a:r>
            <a:r>
              <a:rPr lang="en-US" sz="1200" dirty="0" err="1">
                <a:solidFill>
                  <a:srgbClr val="FF0000"/>
                </a:solidFill>
                <a:latin typeface="Courier"/>
                <a:cs typeface="Courier"/>
              </a:rPr>
              <a:t>vb</a:t>
            </a:r>
            <a:r>
              <a:rPr lang="en-US" sz="1200" dirty="0">
                <a:solidFill>
                  <a:srgbClr val="FF0000"/>
                </a:solidFill>
                <a:latin typeface="Courier"/>
                <a:cs typeface="Courier"/>
              </a:rPr>
              <a:t> = _</a:t>
            </a:r>
            <a:r>
              <a:rPr lang="en-US" sz="1200" dirty="0" err="1">
                <a:solidFill>
                  <a:srgbClr val="FF0000"/>
                </a:solidFill>
                <a:latin typeface="Courier"/>
                <a:cs typeface="Courier"/>
              </a:rPr>
              <a:t>mm_loadu_ps</a:t>
            </a:r>
            <a:r>
              <a:rPr lang="en-US" sz="1200" dirty="0">
                <a:solidFill>
                  <a:srgbClr val="FF0000"/>
                </a:solidFill>
                <a:latin typeface="Courier"/>
                <a:cs typeface="Courier"/>
              </a:rPr>
              <a:t>(&amp;b-&gt;data[</a:t>
            </a:r>
            <a:r>
              <a:rPr lang="en-US" sz="1200" dirty="0" err="1">
                <a:solidFill>
                  <a:srgbClr val="FF0000"/>
                </a:solidFill>
                <a:latin typeface="Courier"/>
                <a:cs typeface="Courier"/>
              </a:rPr>
              <a:t>i</a:t>
            </a:r>
            <a:r>
              <a:rPr lang="en-US" sz="1200" dirty="0">
                <a:solidFill>
                  <a:srgbClr val="FF0000"/>
                </a:solidFill>
                <a:latin typeface="Courier"/>
                <a:cs typeface="Courier"/>
              </a:rPr>
              <a:t>]); </a:t>
            </a:r>
          </a:p>
          <a:p>
            <a:r>
              <a:rPr lang="en-US" sz="1200" dirty="0">
                <a:solidFill>
                  <a:srgbClr val="FF0000"/>
                </a:solidFill>
                <a:latin typeface="Courier"/>
                <a:cs typeface="Courier"/>
              </a:rPr>
              <a:t>		</a:t>
            </a:r>
            <a:r>
              <a:rPr lang="en-US" sz="1200" dirty="0" err="1">
                <a:solidFill>
                  <a:srgbClr val="FF0000"/>
                </a:solidFill>
                <a:latin typeface="Courier"/>
                <a:cs typeface="Courier"/>
              </a:rPr>
              <a:t>vc</a:t>
            </a:r>
            <a:r>
              <a:rPr lang="en-US" sz="1200" dirty="0">
                <a:solidFill>
                  <a:srgbClr val="FF0000"/>
                </a:solidFill>
                <a:latin typeface="Courier"/>
                <a:cs typeface="Courier"/>
              </a:rPr>
              <a:t> = _</a:t>
            </a:r>
            <a:r>
              <a:rPr lang="en-US" sz="1200" dirty="0" err="1">
                <a:solidFill>
                  <a:srgbClr val="FF0000"/>
                </a:solidFill>
                <a:latin typeface="Courier"/>
                <a:cs typeface="Courier"/>
              </a:rPr>
              <a:t>mm_mul_ps(va</a:t>
            </a:r>
            <a:r>
              <a:rPr lang="en-US" sz="1200" dirty="0">
                <a:solidFill>
                  <a:srgbClr val="FF0000"/>
                </a:solidFill>
                <a:latin typeface="Courier"/>
                <a:cs typeface="Courier"/>
              </a:rPr>
              <a:t>, </a:t>
            </a:r>
            <a:r>
              <a:rPr lang="en-US" sz="1200" dirty="0" err="1">
                <a:solidFill>
                  <a:srgbClr val="FF0000"/>
                </a:solidFill>
                <a:latin typeface="Courier"/>
                <a:cs typeface="Courier"/>
              </a:rPr>
              <a:t>vb</a:t>
            </a:r>
            <a:r>
              <a:rPr lang="en-US" sz="1200" dirty="0">
                <a:solidFill>
                  <a:srgbClr val="FF0000"/>
                </a:solidFill>
                <a:latin typeface="Courier"/>
                <a:cs typeface="Courier"/>
              </a:rPr>
              <a:t>); </a:t>
            </a:r>
          </a:p>
          <a:p>
            <a:r>
              <a:rPr lang="en-US" sz="1200" dirty="0">
                <a:solidFill>
                  <a:srgbClr val="FF0000"/>
                </a:solidFill>
                <a:latin typeface="Courier"/>
                <a:cs typeface="Courier"/>
              </a:rPr>
              <a:t>		_</a:t>
            </a:r>
            <a:r>
              <a:rPr lang="en-US" sz="1200" dirty="0" err="1">
                <a:solidFill>
                  <a:srgbClr val="FF0000"/>
                </a:solidFill>
                <a:latin typeface="Courier"/>
                <a:cs typeface="Courier"/>
              </a:rPr>
              <a:t>mm_storeu_ps(&amp;c</a:t>
            </a:r>
            <a:r>
              <a:rPr lang="en-US" sz="1200" dirty="0">
                <a:solidFill>
                  <a:srgbClr val="FF0000"/>
                </a:solidFill>
                <a:latin typeface="Courier"/>
                <a:cs typeface="Courier"/>
              </a:rPr>
              <a:t>-&gt;</a:t>
            </a:r>
            <a:r>
              <a:rPr lang="en-US" sz="1200" dirty="0" err="1">
                <a:solidFill>
                  <a:srgbClr val="FF0000"/>
                </a:solidFill>
                <a:latin typeface="Courier"/>
                <a:cs typeface="Courier"/>
              </a:rPr>
              <a:t>data[i</a:t>
            </a:r>
            <a:r>
              <a:rPr lang="en-US" sz="1200" dirty="0">
                <a:solidFill>
                  <a:srgbClr val="FF0000"/>
                </a:solidFill>
                <a:latin typeface="Courier"/>
                <a:cs typeface="Courier"/>
              </a:rPr>
              <a:t>], </a:t>
            </a:r>
            <a:r>
              <a:rPr lang="en-US" sz="1200" dirty="0" err="1">
                <a:solidFill>
                  <a:srgbClr val="FF0000"/>
                </a:solidFill>
                <a:latin typeface="Courier"/>
                <a:cs typeface="Courier"/>
              </a:rPr>
              <a:t>vc</a:t>
            </a:r>
            <a:r>
              <a:rPr lang="en-US" sz="1200" dirty="0">
                <a:solidFill>
                  <a:srgbClr val="FF0000"/>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
        <p:nvSpPr>
          <p:cNvPr id="11" name="Bent-Up Arrow 10"/>
          <p:cNvSpPr/>
          <p:nvPr/>
        </p:nvSpPr>
        <p:spPr bwMode="auto">
          <a:xfrm rot="5400000">
            <a:off x="1979294" y="3885364"/>
            <a:ext cx="1508890" cy="1747701"/>
          </a:xfrm>
          <a:prstGeom prst="bentUpArrow">
            <a:avLst>
              <a:gd name="adj1" fmla="val 14414"/>
              <a:gd name="adj2" fmla="val 16428"/>
              <a:gd name="adj3" fmla="val 17615"/>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Content Placeholder 7"/>
          <p:cNvSpPr>
            <a:spLocks noGrp="1"/>
          </p:cNvSpPr>
          <p:nvPr>
            <p:ph idx="1"/>
          </p:nvPr>
        </p:nvSpPr>
        <p:spPr>
          <a:xfrm>
            <a:off x="0" y="866775"/>
            <a:ext cx="9144000" cy="568325"/>
          </a:xfrm>
        </p:spPr>
        <p:txBody>
          <a:bodyPr/>
          <a:lstStyle/>
          <a:p>
            <a:r>
              <a:rPr lang="en-US" sz="2400" dirty="0"/>
              <a:t>Use SSE intrinsic functions: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Element-wise Vector Multiplication</a:t>
            </a:r>
          </a:p>
        </p:txBody>
      </p:sp>
      <p:sp>
        <p:nvSpPr>
          <p:cNvPr id="8" name="Content Placeholder 7"/>
          <p:cNvSpPr>
            <a:spLocks noGrp="1"/>
          </p:cNvSpPr>
          <p:nvPr>
            <p:ph idx="1"/>
          </p:nvPr>
        </p:nvSpPr>
        <p:spPr>
          <a:xfrm>
            <a:off x="0" y="866775"/>
            <a:ext cx="9144000" cy="512763"/>
          </a:xfrm>
        </p:spPr>
        <p:txBody>
          <a:bodyPr/>
          <a:lstStyle/>
          <a:p>
            <a:r>
              <a:rPr lang="en-US" sz="2400" dirty="0"/>
              <a:t>SSE </a:t>
            </a:r>
            <a:r>
              <a:rPr lang="en-US" sz="2400" dirty="0" err="1"/>
              <a:t>vs</a:t>
            </a:r>
            <a:r>
              <a:rPr lang="en-US" sz="2400" dirty="0"/>
              <a:t> </a:t>
            </a:r>
            <a:r>
              <a:rPr lang="en-US" sz="2400" dirty="0">
                <a:solidFill>
                  <a:srgbClr val="FF0000"/>
                </a:solidFill>
              </a:rPr>
              <a:t>AVX (Advanced Vector Extensions)</a:t>
            </a:r>
          </a:p>
          <a:p>
            <a:pPr lvl="1"/>
            <a:r>
              <a:rPr lang="en-US" sz="2000" dirty="0"/>
              <a:t>AVX is similar to SSE, but has twice the width </a:t>
            </a:r>
            <a:br>
              <a:rPr lang="en-US" sz="2000" dirty="0"/>
            </a:br>
            <a:r>
              <a:rPr lang="en-US" sz="2000" dirty="0"/>
              <a:t>of the registers: 256 bit</a:t>
            </a:r>
          </a:p>
          <a:p>
            <a:pPr lvl="1"/>
            <a:r>
              <a:rPr lang="en-US" sz="2000" dirty="0"/>
              <a:t>renamed registers (now 16) from </a:t>
            </a:r>
            <a:r>
              <a:rPr lang="en-US" sz="2000" dirty="0" err="1"/>
              <a:t>XMM</a:t>
            </a:r>
            <a:r>
              <a:rPr lang="en-US" sz="2000" baseline="-25000" dirty="0" err="1"/>
              <a:t>i</a:t>
            </a:r>
            <a:r>
              <a:rPr lang="en-US" sz="2000" dirty="0"/>
              <a:t> to </a:t>
            </a:r>
            <a:r>
              <a:rPr lang="en-US" sz="2000" dirty="0" err="1"/>
              <a:t>YMM</a:t>
            </a:r>
            <a:r>
              <a:rPr lang="en-US" sz="2000" baseline="-25000" dirty="0" err="1"/>
              <a:t>i</a:t>
            </a:r>
            <a:r>
              <a:rPr lang="en-US" sz="2000" dirty="0"/>
              <a:t>  </a:t>
            </a:r>
          </a:p>
          <a:p>
            <a:pPr lvl="1"/>
            <a:r>
              <a:rPr lang="en-US" sz="2000" dirty="0"/>
              <a:t>available from Intel's Sandy Bridge and </a:t>
            </a:r>
            <a:br>
              <a:rPr lang="en-US" sz="2000" dirty="0"/>
            </a:br>
            <a:r>
              <a:rPr lang="en-US" sz="2000" dirty="0"/>
              <a:t>AMD's Bulldozer </a:t>
            </a:r>
            <a:r>
              <a:rPr lang="en-US" sz="2000" dirty="0" err="1"/>
              <a:t>prosessors</a:t>
            </a:r>
            <a:r>
              <a:rPr lang="en-US" sz="2000" dirty="0"/>
              <a:t> (2011) </a:t>
            </a:r>
          </a:p>
          <a:p>
            <a:pPr lvl="1"/>
            <a:endParaRPr lang="en-US" sz="2000" dirty="0"/>
          </a:p>
        </p:txBody>
      </p:sp>
      <p:sp>
        <p:nvSpPr>
          <p:cNvPr id="9" name="Rectangle 8"/>
          <p:cNvSpPr/>
          <p:nvPr/>
        </p:nvSpPr>
        <p:spPr>
          <a:xfrm>
            <a:off x="176787" y="3518384"/>
            <a:ext cx="6001349" cy="2936188"/>
          </a:xfrm>
          <a:prstGeom prst="rect">
            <a:avLst/>
          </a:prstGeom>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vec_eltwise_product_SSE(vec_t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va</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vb</a:t>
            </a:r>
            <a:r>
              <a:rPr lang="en-US" sz="1200" dirty="0">
                <a:solidFill>
                  <a:srgbClr val="19376A"/>
                </a:solidFill>
                <a:latin typeface="Courier"/>
                <a:cs typeface="Courier"/>
              </a:rPr>
              <a:t>;</a:t>
            </a:r>
          </a:p>
          <a:p>
            <a:r>
              <a:rPr lang="en-US" sz="1200" dirty="0">
                <a:solidFill>
                  <a:srgbClr val="19376A"/>
                </a:solidFill>
                <a:latin typeface="Courier"/>
                <a:cs typeface="Courier"/>
              </a:rPr>
              <a:t>	__m128 </a:t>
            </a:r>
            <a:r>
              <a:rPr lang="en-US" sz="1200" dirty="0" err="1">
                <a:solidFill>
                  <a:srgbClr val="19376A"/>
                </a:solidFill>
                <a:latin typeface="Courier"/>
                <a:cs typeface="Courier"/>
              </a:rPr>
              <a:t>vc</a:t>
            </a:r>
            <a:r>
              <a:rPr lang="en-US" sz="1200" dirty="0">
                <a:solidFill>
                  <a:srgbClr val="19376A"/>
                </a:solidFill>
                <a:latin typeface="Courier"/>
                <a:cs typeface="Courier"/>
              </a:rPr>
              <a:t>;</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4) {</a:t>
            </a:r>
          </a:p>
          <a:p>
            <a:r>
              <a:rPr lang="en-US" sz="1200" dirty="0">
                <a:solidFill>
                  <a:srgbClr val="19376A"/>
                </a:solidFill>
                <a:latin typeface="Courier"/>
                <a:cs typeface="Courier"/>
              </a:rPr>
              <a:t>		</a:t>
            </a:r>
            <a:r>
              <a:rPr lang="en-US" sz="1200" dirty="0" err="1">
                <a:solidFill>
                  <a:srgbClr val="19376A"/>
                </a:solidFill>
                <a:latin typeface="Courier"/>
                <a:cs typeface="Courier"/>
              </a:rPr>
              <a:t>va</a:t>
            </a:r>
            <a:r>
              <a:rPr lang="en-US" sz="1200" dirty="0">
                <a:solidFill>
                  <a:srgbClr val="19376A"/>
                </a:solidFill>
                <a:latin typeface="Courier"/>
                <a:cs typeface="Courier"/>
              </a:rPr>
              <a:t> = _</a:t>
            </a:r>
            <a:r>
              <a:rPr lang="en-US" sz="1200" dirty="0" err="1">
                <a:solidFill>
                  <a:srgbClr val="19376A"/>
                </a:solidFill>
                <a:latin typeface="Courier"/>
                <a:cs typeface="Courier"/>
              </a:rPr>
              <a:t>mm_loadu_ps(&amp;a</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vb</a:t>
            </a:r>
            <a:r>
              <a:rPr lang="en-US" sz="1200" dirty="0">
                <a:solidFill>
                  <a:srgbClr val="19376A"/>
                </a:solidFill>
                <a:latin typeface="Courier"/>
                <a:cs typeface="Courier"/>
              </a:rPr>
              <a:t> = _</a:t>
            </a:r>
            <a:r>
              <a:rPr lang="en-US" sz="1200" dirty="0" err="1">
                <a:solidFill>
                  <a:srgbClr val="19376A"/>
                </a:solidFill>
                <a:latin typeface="Courier"/>
                <a:cs typeface="Courier"/>
              </a:rPr>
              <a:t>mm_loadu_ps(&amp;b</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vc</a:t>
            </a:r>
            <a:r>
              <a:rPr lang="en-US" sz="1200" dirty="0">
                <a:solidFill>
                  <a:srgbClr val="19376A"/>
                </a:solidFill>
                <a:latin typeface="Courier"/>
                <a:cs typeface="Courier"/>
              </a:rPr>
              <a:t> = _</a:t>
            </a:r>
            <a:r>
              <a:rPr lang="en-US" sz="1200" dirty="0" err="1">
                <a:solidFill>
                  <a:srgbClr val="19376A"/>
                </a:solidFill>
                <a:latin typeface="Courier"/>
                <a:cs typeface="Courier"/>
              </a:rPr>
              <a:t>mm_mul_ps(va</a:t>
            </a:r>
            <a:r>
              <a:rPr lang="en-US" sz="1200" dirty="0">
                <a:solidFill>
                  <a:srgbClr val="19376A"/>
                </a:solidFill>
                <a:latin typeface="Courier"/>
                <a:cs typeface="Courier"/>
              </a:rPr>
              <a:t>, </a:t>
            </a:r>
            <a:r>
              <a:rPr lang="en-US" sz="1200" dirty="0" err="1">
                <a:solidFill>
                  <a:srgbClr val="19376A"/>
                </a:solidFill>
                <a:latin typeface="Courier"/>
                <a:cs typeface="Courier"/>
              </a:rPr>
              <a:t>vb</a:t>
            </a:r>
            <a:r>
              <a:rPr lang="en-US" sz="1200" dirty="0">
                <a:solidFill>
                  <a:srgbClr val="19376A"/>
                </a:solidFill>
                <a:latin typeface="Courier"/>
                <a:cs typeface="Courier"/>
              </a:rPr>
              <a:t>); </a:t>
            </a:r>
          </a:p>
          <a:p>
            <a:r>
              <a:rPr lang="en-US" sz="1200" dirty="0">
                <a:solidFill>
                  <a:srgbClr val="19376A"/>
                </a:solidFill>
                <a:latin typeface="Courier"/>
                <a:cs typeface="Courier"/>
              </a:rPr>
              <a:t>		_</a:t>
            </a:r>
            <a:r>
              <a:rPr lang="en-US" sz="1200" dirty="0" err="1">
                <a:solidFill>
                  <a:srgbClr val="19376A"/>
                </a:solidFill>
                <a:latin typeface="Courier"/>
                <a:cs typeface="Courier"/>
              </a:rPr>
              <a:t>mm_storeu_ps(&amp;c</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r>
              <a:rPr lang="en-US" sz="1200" dirty="0" err="1">
                <a:solidFill>
                  <a:srgbClr val="19376A"/>
                </a:solidFill>
                <a:latin typeface="Courier"/>
                <a:cs typeface="Courier"/>
              </a:rPr>
              <a:t>vc</a:t>
            </a:r>
            <a:r>
              <a:rPr lang="en-US" sz="1200" dirty="0">
                <a:solidFill>
                  <a:srgbClr val="19376A"/>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sp>
        <p:nvSpPr>
          <p:cNvPr id="6" name="Rectangle 5"/>
          <p:cNvSpPr/>
          <p:nvPr/>
        </p:nvSpPr>
        <p:spPr>
          <a:xfrm>
            <a:off x="5130461" y="4172907"/>
            <a:ext cx="1443574" cy="720197"/>
          </a:xfrm>
          <a:prstGeom prst="rect">
            <a:avLst/>
          </a:prstGeom>
        </p:spPr>
        <p:txBody>
          <a:bodyPr wrap="none">
            <a:spAutoFit/>
          </a:bodyPr>
          <a:lstStyle/>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a:solidFill>
                  <a:srgbClr val="FF0000"/>
                </a:solidFill>
                <a:latin typeface="Courier"/>
                <a:cs typeface="Courier"/>
              </a:rPr>
              <a:t>__m256 </a:t>
            </a:r>
            <a:r>
              <a:rPr lang="en-US" sz="1200" dirty="0" err="1">
                <a:solidFill>
                  <a:srgbClr val="FF0000"/>
                </a:solidFill>
                <a:latin typeface="Courier"/>
                <a:cs typeface="Courier"/>
              </a:rPr>
              <a:t>va</a:t>
            </a:r>
            <a:r>
              <a:rPr lang="en-US" sz="1200" dirty="0">
                <a:solidFill>
                  <a:srgbClr val="FF0000"/>
                </a:solidFill>
                <a:latin typeface="Courier"/>
                <a:cs typeface="Courier"/>
              </a:rPr>
              <a:t>; </a:t>
            </a:r>
          </a:p>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a:solidFill>
                  <a:srgbClr val="FF0000"/>
                </a:solidFill>
                <a:latin typeface="Courier"/>
                <a:cs typeface="Courier"/>
              </a:rPr>
              <a:t>__m256 </a:t>
            </a:r>
            <a:r>
              <a:rPr lang="en-US" sz="1200" dirty="0" err="1">
                <a:solidFill>
                  <a:srgbClr val="FF0000"/>
                </a:solidFill>
                <a:latin typeface="Courier"/>
                <a:cs typeface="Courier"/>
              </a:rPr>
              <a:t>vb</a:t>
            </a:r>
            <a:r>
              <a:rPr lang="en-US" sz="1200" dirty="0">
                <a:solidFill>
                  <a:srgbClr val="FF0000"/>
                </a:solidFill>
                <a:latin typeface="Courier"/>
                <a:cs typeface="Courier"/>
              </a:rPr>
              <a:t>; </a:t>
            </a:r>
          </a:p>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a:solidFill>
                  <a:srgbClr val="FF0000"/>
                </a:solidFill>
                <a:latin typeface="Courier"/>
                <a:cs typeface="Courier"/>
              </a:rPr>
              <a:t>__m256 </a:t>
            </a:r>
            <a:r>
              <a:rPr lang="en-US" sz="1200" dirty="0" err="1">
                <a:solidFill>
                  <a:srgbClr val="FF0000"/>
                </a:solidFill>
                <a:latin typeface="Courier"/>
                <a:cs typeface="Courier"/>
              </a:rPr>
              <a:t>vc</a:t>
            </a:r>
            <a:r>
              <a:rPr lang="en-US" sz="1200" dirty="0">
                <a:solidFill>
                  <a:srgbClr val="FF0000"/>
                </a:solidFill>
                <a:latin typeface="Courier"/>
                <a:cs typeface="Courier"/>
              </a:rPr>
              <a:t>;</a:t>
            </a:r>
          </a:p>
        </p:txBody>
      </p:sp>
      <p:sp>
        <p:nvSpPr>
          <p:cNvPr id="7" name="Rectangle 6"/>
          <p:cNvSpPr/>
          <p:nvPr/>
        </p:nvSpPr>
        <p:spPr>
          <a:xfrm>
            <a:off x="5130460" y="5054101"/>
            <a:ext cx="3759007" cy="941796"/>
          </a:xfrm>
          <a:prstGeom prst="rect">
            <a:avLst/>
          </a:prstGeom>
        </p:spPr>
        <p:txBody>
          <a:bodyPr wrap="square">
            <a:spAutoFit/>
          </a:bodyPr>
          <a:lstStyle/>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err="1">
                <a:solidFill>
                  <a:srgbClr val="FF0000"/>
                </a:solidFill>
                <a:latin typeface="Courier"/>
                <a:cs typeface="Courier"/>
              </a:rPr>
              <a:t>va</a:t>
            </a:r>
            <a:r>
              <a:rPr lang="en-US" sz="1200" dirty="0">
                <a:solidFill>
                  <a:srgbClr val="FF0000"/>
                </a:solidFill>
                <a:latin typeface="Courier"/>
                <a:cs typeface="Courier"/>
              </a:rPr>
              <a:t> = _mm256_loadu_ps(&amp;a-&gt;</a:t>
            </a:r>
            <a:r>
              <a:rPr lang="en-US" sz="1200" dirty="0" err="1">
                <a:solidFill>
                  <a:srgbClr val="FF0000"/>
                </a:solidFill>
                <a:latin typeface="Courier"/>
                <a:cs typeface="Courier"/>
              </a:rPr>
              <a:t>data[i</a:t>
            </a:r>
            <a:r>
              <a:rPr lang="en-US" sz="1200" dirty="0">
                <a:solidFill>
                  <a:srgbClr val="FF0000"/>
                </a:solidFill>
                <a:latin typeface="Courier"/>
                <a:cs typeface="Courier"/>
              </a:rPr>
              <a:t>]); </a:t>
            </a:r>
          </a:p>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err="1">
                <a:solidFill>
                  <a:srgbClr val="FF0000"/>
                </a:solidFill>
                <a:latin typeface="Courier"/>
                <a:cs typeface="Courier"/>
              </a:rPr>
              <a:t>vb</a:t>
            </a:r>
            <a:r>
              <a:rPr lang="en-US" sz="1200" dirty="0">
                <a:solidFill>
                  <a:srgbClr val="FF0000"/>
                </a:solidFill>
                <a:latin typeface="Courier"/>
                <a:cs typeface="Courier"/>
              </a:rPr>
              <a:t> = _mm256_loadu_ps(&amp;b-&gt;</a:t>
            </a:r>
            <a:r>
              <a:rPr lang="en-US" sz="1200" dirty="0" err="1">
                <a:solidFill>
                  <a:srgbClr val="FF0000"/>
                </a:solidFill>
                <a:latin typeface="Courier"/>
                <a:cs typeface="Courier"/>
              </a:rPr>
              <a:t>data[i</a:t>
            </a:r>
            <a:r>
              <a:rPr lang="en-US" sz="1200" dirty="0">
                <a:solidFill>
                  <a:srgbClr val="FF0000"/>
                </a:solidFill>
                <a:latin typeface="Courier"/>
                <a:cs typeface="Courier"/>
              </a:rPr>
              <a:t>]); </a:t>
            </a:r>
          </a:p>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err="1">
                <a:solidFill>
                  <a:srgbClr val="FF0000"/>
                </a:solidFill>
                <a:latin typeface="Courier"/>
                <a:cs typeface="Courier"/>
              </a:rPr>
              <a:t>vc</a:t>
            </a:r>
            <a:r>
              <a:rPr lang="en-US" sz="1200" dirty="0">
                <a:solidFill>
                  <a:srgbClr val="FF0000"/>
                </a:solidFill>
                <a:latin typeface="Courier"/>
                <a:cs typeface="Courier"/>
              </a:rPr>
              <a:t> = _mm256_mul_ps(va, </a:t>
            </a:r>
            <a:r>
              <a:rPr lang="en-US" sz="1200" dirty="0" err="1">
                <a:solidFill>
                  <a:srgbClr val="FF0000"/>
                </a:solidFill>
                <a:latin typeface="Courier"/>
                <a:cs typeface="Courier"/>
              </a:rPr>
              <a:t>vb</a:t>
            </a:r>
            <a:r>
              <a:rPr lang="en-US" sz="1200" dirty="0">
                <a:solidFill>
                  <a:srgbClr val="FF0000"/>
                </a:solidFill>
                <a:latin typeface="Courier"/>
                <a:cs typeface="Courier"/>
              </a:rPr>
              <a:t>); </a:t>
            </a:r>
          </a:p>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a:solidFill>
                  <a:srgbClr val="FF0000"/>
                </a:solidFill>
                <a:latin typeface="Courier"/>
                <a:cs typeface="Courier"/>
              </a:rPr>
              <a:t>_mm256_storeu_ps(&amp;c-&gt;</a:t>
            </a:r>
            <a:r>
              <a:rPr lang="en-US" sz="1200" dirty="0" err="1">
                <a:solidFill>
                  <a:srgbClr val="FF0000"/>
                </a:solidFill>
                <a:latin typeface="Courier"/>
                <a:cs typeface="Courier"/>
              </a:rPr>
              <a:t>data[i</a:t>
            </a:r>
            <a:r>
              <a:rPr lang="en-US" sz="1200" dirty="0">
                <a:solidFill>
                  <a:srgbClr val="FF0000"/>
                </a:solidFill>
                <a:latin typeface="Courier"/>
                <a:cs typeface="Courier"/>
              </a:rPr>
              <a:t>], </a:t>
            </a:r>
            <a:r>
              <a:rPr lang="en-US" sz="1200" dirty="0" err="1">
                <a:solidFill>
                  <a:srgbClr val="FF0000"/>
                </a:solidFill>
                <a:latin typeface="Courier"/>
                <a:cs typeface="Courier"/>
              </a:rPr>
              <a:t>vc</a:t>
            </a:r>
            <a:r>
              <a:rPr lang="en-US" sz="1200" dirty="0">
                <a:solidFill>
                  <a:srgbClr val="FF0000"/>
                </a:solidFill>
                <a:latin typeface="Courier"/>
                <a:cs typeface="Courier"/>
              </a:rPr>
              <a:t>);</a:t>
            </a:r>
          </a:p>
        </p:txBody>
      </p:sp>
      <p:sp>
        <p:nvSpPr>
          <p:cNvPr id="10" name="Rectangle 9"/>
          <p:cNvSpPr/>
          <p:nvPr/>
        </p:nvSpPr>
        <p:spPr>
          <a:xfrm>
            <a:off x="5129593" y="4828947"/>
            <a:ext cx="1166530" cy="276999"/>
          </a:xfrm>
          <a:prstGeom prst="rect">
            <a:avLst/>
          </a:prstGeom>
        </p:spPr>
        <p:txBody>
          <a:bodyPr wrap="none">
            <a:spAutoFit/>
          </a:bodyPr>
          <a:lstStyle/>
          <a:p>
            <a:r>
              <a:rPr lang="en-US" sz="1200" dirty="0" err="1">
                <a:solidFill>
                  <a:srgbClr val="FF0000"/>
                </a:solidFill>
                <a:latin typeface="Courier"/>
                <a:cs typeface="Courier"/>
                <a:sym typeface="Wingdings"/>
              </a:rPr>
              <a:t></a:t>
            </a:r>
            <a:r>
              <a:rPr lang="en-US" sz="1200" dirty="0">
                <a:solidFill>
                  <a:srgbClr val="FF0000"/>
                </a:solidFill>
                <a:latin typeface="Courier"/>
                <a:cs typeface="Courier"/>
                <a:sym typeface="Wingdings"/>
              </a:rPr>
              <a:t>  </a:t>
            </a:r>
            <a:r>
              <a:rPr lang="en-US" sz="1200" dirty="0" err="1">
                <a:solidFill>
                  <a:srgbClr val="FF0000"/>
                </a:solidFill>
                <a:latin typeface="Courier"/>
                <a:cs typeface="Courier"/>
                <a:sym typeface="Wingdings"/>
              </a:rPr>
              <a:t>i</a:t>
            </a:r>
            <a:r>
              <a:rPr lang="en-US" sz="1200" dirty="0">
                <a:solidFill>
                  <a:srgbClr val="FF0000"/>
                </a:solidFill>
                <a:latin typeface="Courier"/>
                <a:cs typeface="Courier"/>
              </a:rPr>
              <a:t> += 8;</a:t>
            </a:r>
          </a:p>
        </p:txBody>
      </p:sp>
      <p:sp>
        <p:nvSpPr>
          <p:cNvPr id="11" name="Rectangle 10"/>
          <p:cNvSpPr/>
          <p:nvPr/>
        </p:nvSpPr>
        <p:spPr>
          <a:xfrm>
            <a:off x="3638373" y="3642412"/>
            <a:ext cx="5581827" cy="2936188"/>
          </a:xfrm>
          <a:prstGeom prst="rect">
            <a:avLst/>
          </a:prstGeom>
          <a:noFill/>
        </p:spPr>
        <p:txBody>
          <a:bodyPr wrap="square">
            <a:spAutoFit/>
          </a:bodyPr>
          <a:lstStyle/>
          <a:p>
            <a:r>
              <a:rPr lang="en-US" sz="1200" dirty="0">
                <a:solidFill>
                  <a:srgbClr val="19376A"/>
                </a:solidFill>
                <a:latin typeface="Courier"/>
                <a:cs typeface="Courier"/>
              </a:rPr>
              <a:t>void </a:t>
            </a:r>
            <a:r>
              <a:rPr lang="en-US" sz="1200" dirty="0" err="1">
                <a:solidFill>
                  <a:srgbClr val="19376A"/>
                </a:solidFill>
                <a:latin typeface="Courier"/>
                <a:cs typeface="Courier"/>
              </a:rPr>
              <a:t>vec_eltwise_product_SSE(vec_t</a:t>
            </a:r>
            <a:r>
              <a:rPr lang="en-US" sz="1200" dirty="0">
                <a:solidFill>
                  <a:srgbClr val="19376A"/>
                </a:solidFill>
                <a:latin typeface="Courier"/>
                <a:cs typeface="Courier"/>
              </a:rPr>
              <a:t>* a,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b</a:t>
            </a:r>
            <a:r>
              <a:rPr lang="en-US" sz="1200" dirty="0">
                <a:solidFill>
                  <a:srgbClr val="19376A"/>
                </a:solidFill>
                <a:latin typeface="Courier"/>
                <a:cs typeface="Courier"/>
              </a:rPr>
              <a:t>, </a:t>
            </a:r>
            <a:r>
              <a:rPr lang="en-US" sz="1200" dirty="0" err="1">
                <a:solidFill>
                  <a:srgbClr val="19376A"/>
                </a:solidFill>
                <a:latin typeface="Courier"/>
                <a:cs typeface="Courier"/>
              </a:rPr>
              <a:t>vec_t</a:t>
            </a:r>
            <a:r>
              <a:rPr lang="en-US" sz="1200" dirty="0">
                <a:solidFill>
                  <a:srgbClr val="19376A"/>
                </a:solidFill>
                <a:latin typeface="Courier"/>
                <a:cs typeface="Courier"/>
              </a:rPr>
              <a:t>* </a:t>
            </a:r>
            <a:r>
              <a:rPr lang="en-US" sz="1200" dirty="0" err="1">
                <a:solidFill>
                  <a:srgbClr val="19376A"/>
                </a:solidFill>
                <a:latin typeface="Courier"/>
                <a:cs typeface="Courier"/>
              </a:rPr>
              <a:t>c</a:t>
            </a:r>
            <a:r>
              <a:rPr lang="en-US" sz="1200" dirty="0">
                <a:solidFill>
                  <a:srgbClr val="19376A"/>
                </a:solidFill>
                <a:latin typeface="Courier"/>
                <a:cs typeface="Courier"/>
              </a:rPr>
              <a:t>)</a:t>
            </a:r>
          </a:p>
          <a:p>
            <a:r>
              <a:rPr lang="en-US" sz="1200" dirty="0">
                <a:solidFill>
                  <a:srgbClr val="19376A"/>
                </a:solidFill>
                <a:latin typeface="Courier"/>
                <a:cs typeface="Courier"/>
              </a:rPr>
              <a:t>{</a:t>
            </a:r>
          </a:p>
          <a:p>
            <a:r>
              <a:rPr lang="en-US" sz="1200" dirty="0">
                <a:solidFill>
                  <a:srgbClr val="19376A"/>
                </a:solidFill>
                <a:latin typeface="Courier"/>
                <a:cs typeface="Courier"/>
              </a:rPr>
              <a:t>	</a:t>
            </a:r>
            <a:r>
              <a:rPr lang="en-US" sz="1200" dirty="0" err="1">
                <a:solidFill>
                  <a:srgbClr val="19376A"/>
                </a:solidFill>
                <a:latin typeface="Courier"/>
                <a:cs typeface="Courier"/>
              </a:rPr>
              <a:t>size_t</a:t>
            </a:r>
            <a:r>
              <a:rPr lang="en-US" sz="1200" dirty="0">
                <a:solidFill>
                  <a:srgbClr val="19376A"/>
                </a:solidFill>
                <a:latin typeface="Courier"/>
                <a:cs typeface="Courier"/>
              </a:rPr>
              <a:t> </a:t>
            </a:r>
            <a:r>
              <a:rPr lang="en-US" sz="1200" dirty="0" err="1">
                <a:solidFill>
                  <a:srgbClr val="19376A"/>
                </a:solidFill>
                <a:latin typeface="Courier"/>
                <a:cs typeface="Courier"/>
              </a:rPr>
              <a:t>i</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va</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vb</a:t>
            </a:r>
            <a:r>
              <a:rPr lang="en-US" sz="1200" dirty="0">
                <a:solidFill>
                  <a:srgbClr val="19376A"/>
                </a:solidFill>
                <a:latin typeface="Courier"/>
                <a:cs typeface="Courier"/>
              </a:rPr>
              <a:t>; </a:t>
            </a:r>
          </a:p>
          <a:p>
            <a:r>
              <a:rPr lang="en-US" sz="1200" dirty="0">
                <a:solidFill>
                  <a:srgbClr val="19376A"/>
                </a:solidFill>
                <a:latin typeface="Courier"/>
                <a:cs typeface="Courier"/>
              </a:rPr>
              <a:t>	__m128 </a:t>
            </a:r>
            <a:r>
              <a:rPr lang="en-US" sz="1200" dirty="0" err="1">
                <a:solidFill>
                  <a:srgbClr val="19376A"/>
                </a:solidFill>
                <a:latin typeface="Courier"/>
                <a:cs typeface="Courier"/>
              </a:rPr>
              <a:t>vc</a:t>
            </a:r>
            <a:r>
              <a:rPr lang="en-US" sz="1200" dirty="0">
                <a:solidFill>
                  <a:srgbClr val="19376A"/>
                </a:solidFill>
                <a:latin typeface="Courier"/>
                <a:cs typeface="Courier"/>
              </a:rPr>
              <a:t>;</a:t>
            </a:r>
          </a:p>
          <a:p>
            <a:r>
              <a:rPr lang="en-US" sz="1200" dirty="0">
                <a:solidFill>
                  <a:srgbClr val="19376A"/>
                </a:solidFill>
                <a:latin typeface="Courier"/>
                <a:cs typeface="Courier"/>
              </a:rPr>
              <a:t>	for (</a:t>
            </a:r>
            <a:r>
              <a:rPr lang="en-US" sz="1200" dirty="0" err="1">
                <a:solidFill>
                  <a:srgbClr val="19376A"/>
                </a:solidFill>
                <a:latin typeface="Courier"/>
                <a:cs typeface="Courier"/>
              </a:rPr>
              <a:t>i</a:t>
            </a:r>
            <a:r>
              <a:rPr lang="en-US" sz="1200" dirty="0">
                <a:solidFill>
                  <a:srgbClr val="19376A"/>
                </a:solidFill>
                <a:latin typeface="Courier"/>
                <a:cs typeface="Courier"/>
              </a:rPr>
              <a:t> = 0; </a:t>
            </a:r>
            <a:r>
              <a:rPr lang="en-US" sz="1200" dirty="0" err="1">
                <a:solidFill>
                  <a:srgbClr val="19376A"/>
                </a:solidFill>
                <a:latin typeface="Courier"/>
                <a:cs typeface="Courier"/>
              </a:rPr>
              <a:t>i</a:t>
            </a:r>
            <a:r>
              <a:rPr lang="en-US" sz="1200" dirty="0">
                <a:solidFill>
                  <a:srgbClr val="19376A"/>
                </a:solidFill>
                <a:latin typeface="Courier"/>
                <a:cs typeface="Courier"/>
              </a:rPr>
              <a:t> &lt; a-&gt;size; </a:t>
            </a:r>
            <a:r>
              <a:rPr lang="en-US" sz="1200" dirty="0" err="1">
                <a:solidFill>
                  <a:srgbClr val="19376A"/>
                </a:solidFill>
                <a:latin typeface="Courier"/>
                <a:cs typeface="Courier"/>
              </a:rPr>
              <a:t>i</a:t>
            </a:r>
            <a:r>
              <a:rPr lang="en-US" sz="1200" dirty="0">
                <a:solidFill>
                  <a:srgbClr val="19376A"/>
                </a:solidFill>
                <a:latin typeface="Courier"/>
                <a:cs typeface="Courier"/>
              </a:rPr>
              <a:t>+= 4) {</a:t>
            </a:r>
          </a:p>
          <a:p>
            <a:r>
              <a:rPr lang="en-US" sz="1200" dirty="0">
                <a:solidFill>
                  <a:srgbClr val="19376A"/>
                </a:solidFill>
                <a:latin typeface="Courier"/>
                <a:cs typeface="Courier"/>
              </a:rPr>
              <a:t>		</a:t>
            </a:r>
            <a:r>
              <a:rPr lang="en-US" sz="1200" dirty="0" err="1">
                <a:solidFill>
                  <a:srgbClr val="19376A"/>
                </a:solidFill>
                <a:latin typeface="Courier"/>
                <a:cs typeface="Courier"/>
              </a:rPr>
              <a:t>va</a:t>
            </a:r>
            <a:r>
              <a:rPr lang="en-US" sz="1200" dirty="0">
                <a:solidFill>
                  <a:srgbClr val="19376A"/>
                </a:solidFill>
                <a:latin typeface="Courier"/>
                <a:cs typeface="Courier"/>
              </a:rPr>
              <a:t> = _</a:t>
            </a:r>
            <a:r>
              <a:rPr lang="en-US" sz="1200" dirty="0" err="1">
                <a:solidFill>
                  <a:srgbClr val="19376A"/>
                </a:solidFill>
                <a:latin typeface="Courier"/>
                <a:cs typeface="Courier"/>
              </a:rPr>
              <a:t>mm_loadu_ps(&amp;a</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vb</a:t>
            </a:r>
            <a:r>
              <a:rPr lang="en-US" sz="1200" dirty="0">
                <a:solidFill>
                  <a:srgbClr val="19376A"/>
                </a:solidFill>
                <a:latin typeface="Courier"/>
                <a:cs typeface="Courier"/>
              </a:rPr>
              <a:t> = _</a:t>
            </a:r>
            <a:r>
              <a:rPr lang="en-US" sz="1200" dirty="0" err="1">
                <a:solidFill>
                  <a:srgbClr val="19376A"/>
                </a:solidFill>
                <a:latin typeface="Courier"/>
                <a:cs typeface="Courier"/>
              </a:rPr>
              <a:t>mm_loadu_ps(&amp;b</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p>
          <a:p>
            <a:r>
              <a:rPr lang="en-US" sz="1200" dirty="0">
                <a:solidFill>
                  <a:srgbClr val="19376A"/>
                </a:solidFill>
                <a:latin typeface="Courier"/>
                <a:cs typeface="Courier"/>
              </a:rPr>
              <a:t>		</a:t>
            </a:r>
            <a:r>
              <a:rPr lang="en-US" sz="1200" dirty="0" err="1">
                <a:solidFill>
                  <a:srgbClr val="19376A"/>
                </a:solidFill>
                <a:latin typeface="Courier"/>
                <a:cs typeface="Courier"/>
              </a:rPr>
              <a:t>vc</a:t>
            </a:r>
            <a:r>
              <a:rPr lang="en-US" sz="1200" dirty="0">
                <a:solidFill>
                  <a:srgbClr val="19376A"/>
                </a:solidFill>
                <a:latin typeface="Courier"/>
                <a:cs typeface="Courier"/>
              </a:rPr>
              <a:t> = _</a:t>
            </a:r>
            <a:r>
              <a:rPr lang="en-US" sz="1200" dirty="0" err="1">
                <a:solidFill>
                  <a:srgbClr val="19376A"/>
                </a:solidFill>
                <a:latin typeface="Courier"/>
                <a:cs typeface="Courier"/>
              </a:rPr>
              <a:t>mm_mul_ps(va</a:t>
            </a:r>
            <a:r>
              <a:rPr lang="en-US" sz="1200" dirty="0">
                <a:solidFill>
                  <a:srgbClr val="19376A"/>
                </a:solidFill>
                <a:latin typeface="Courier"/>
                <a:cs typeface="Courier"/>
              </a:rPr>
              <a:t>, </a:t>
            </a:r>
            <a:r>
              <a:rPr lang="en-US" sz="1200" dirty="0" err="1">
                <a:solidFill>
                  <a:srgbClr val="19376A"/>
                </a:solidFill>
                <a:latin typeface="Courier"/>
                <a:cs typeface="Courier"/>
              </a:rPr>
              <a:t>vb</a:t>
            </a:r>
            <a:r>
              <a:rPr lang="en-US" sz="1200" dirty="0">
                <a:solidFill>
                  <a:srgbClr val="19376A"/>
                </a:solidFill>
                <a:latin typeface="Courier"/>
                <a:cs typeface="Courier"/>
              </a:rPr>
              <a:t>); </a:t>
            </a:r>
          </a:p>
          <a:p>
            <a:r>
              <a:rPr lang="en-US" sz="1200" dirty="0">
                <a:solidFill>
                  <a:srgbClr val="19376A"/>
                </a:solidFill>
                <a:latin typeface="Courier"/>
                <a:cs typeface="Courier"/>
              </a:rPr>
              <a:t>		_</a:t>
            </a:r>
            <a:r>
              <a:rPr lang="en-US" sz="1200" dirty="0" err="1">
                <a:solidFill>
                  <a:srgbClr val="19376A"/>
                </a:solidFill>
                <a:latin typeface="Courier"/>
                <a:cs typeface="Courier"/>
              </a:rPr>
              <a:t>mm_storeu_ps(&amp;c</a:t>
            </a:r>
            <a:r>
              <a:rPr lang="en-US" sz="1200" dirty="0">
                <a:solidFill>
                  <a:srgbClr val="19376A"/>
                </a:solidFill>
                <a:latin typeface="Courier"/>
                <a:cs typeface="Courier"/>
              </a:rPr>
              <a:t>-&gt;</a:t>
            </a:r>
            <a:r>
              <a:rPr lang="en-US" sz="1200" dirty="0" err="1">
                <a:solidFill>
                  <a:srgbClr val="19376A"/>
                </a:solidFill>
                <a:latin typeface="Courier"/>
                <a:cs typeface="Courier"/>
              </a:rPr>
              <a:t>data[i</a:t>
            </a:r>
            <a:r>
              <a:rPr lang="en-US" sz="1200" dirty="0">
                <a:solidFill>
                  <a:srgbClr val="19376A"/>
                </a:solidFill>
                <a:latin typeface="Courier"/>
                <a:cs typeface="Courier"/>
              </a:rPr>
              <a:t>], </a:t>
            </a:r>
            <a:r>
              <a:rPr lang="en-US" sz="1200" dirty="0" err="1">
                <a:solidFill>
                  <a:srgbClr val="19376A"/>
                </a:solidFill>
                <a:latin typeface="Courier"/>
                <a:cs typeface="Courier"/>
              </a:rPr>
              <a:t>vc</a:t>
            </a:r>
            <a:r>
              <a:rPr lang="en-US" sz="1200" dirty="0">
                <a:solidFill>
                  <a:srgbClr val="19376A"/>
                </a:solidFill>
                <a:latin typeface="Courier"/>
                <a:cs typeface="Courier"/>
              </a:rPr>
              <a:t>);</a:t>
            </a:r>
          </a:p>
          <a:p>
            <a:r>
              <a:rPr lang="en-US" sz="1200" dirty="0">
                <a:solidFill>
                  <a:srgbClr val="19376A"/>
                </a:solidFill>
                <a:latin typeface="Courier"/>
                <a:cs typeface="Courier"/>
              </a:rPr>
              <a:t>	}</a:t>
            </a:r>
          </a:p>
          <a:p>
            <a:r>
              <a:rPr lang="en-US" sz="1200" dirty="0">
                <a:solidFill>
                  <a:srgbClr val="19376A"/>
                </a:solidFill>
                <a:latin typeface="Courier"/>
                <a:cs typeface="Courier"/>
              </a:rPr>
              <a:t>}</a:t>
            </a:r>
            <a:endParaRPr lang="en-US" sz="1200" dirty="0">
              <a:latin typeface="Courier"/>
              <a:cs typeface="Courier"/>
            </a:endParaRPr>
          </a:p>
        </p:txBody>
      </p:sp>
      <p:pic>
        <p:nvPicPr>
          <p:cNvPr id="14" name="Picture 13"/>
          <p:cNvPicPr>
            <a:picLocks noChangeAspect="1"/>
          </p:cNvPicPr>
          <p:nvPr/>
        </p:nvPicPr>
        <p:blipFill>
          <a:blip r:embed="rId2"/>
          <a:stretch>
            <a:fillRect/>
          </a:stretch>
        </p:blipFill>
        <p:spPr>
          <a:xfrm>
            <a:off x="6350000" y="844356"/>
            <a:ext cx="2400300" cy="25457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88889E-6 2.59259E-6 L -0.37362 -0.01852 " pathEditMode="relative" ptsTypes="AA">
                                      <p:cBhvr>
                                        <p:cTn id="6" dur="2000" fill="hold"/>
                                        <p:tgtEl>
                                          <p:spTgt spid="11"/>
                                        </p:tgtEl>
                                        <p:attrNameLst>
                                          <p:attrName>ppt_x</p:attrName>
                                          <p:attrName>ppt_y</p:attrName>
                                        </p:attrNameLst>
                                      </p:cBhvr>
                                    </p:animMotion>
                                  </p:childTnLst>
                                </p:cTn>
                              </p:par>
                            </p:childTnLst>
                          </p:cTn>
                        </p:par>
                        <p:par>
                          <p:cTn id="7" fill="hold">
                            <p:stCondLst>
                              <p:cond delay="2000"/>
                            </p:stCondLst>
                            <p:childTnLst>
                              <p:par>
                                <p:cTn id="8" presetID="1" presetClass="exit" presetSubtype="0" fill="hold" grpId="1" nodeType="afterEffect">
                                  <p:stCondLst>
                                    <p:cond delay="0"/>
                                  </p:stCondLst>
                                  <p:childTnLst>
                                    <p:set>
                                      <p:cBhvr>
                                        <p:cTn id="9" dur="1" fill="hold">
                                          <p:stCondLst>
                                            <p:cond delay="0"/>
                                          </p:stCondLst>
                                        </p:cTn>
                                        <p:tgtEl>
                                          <p:spTgt spid="11"/>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7" grpId="0"/>
      <p:bldP spid="10" grpId="0"/>
      <p:bldP spid="11" grpId="0"/>
      <p:bldP spid="1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1751013"/>
            <a:ext cx="7407275" cy="1462087"/>
          </a:xfrm>
        </p:spPr>
        <p:txBody>
          <a:bodyPr/>
          <a:lstStyle/>
          <a:p>
            <a:pPr eaLnBrk="1" hangingPunct="1"/>
            <a:br>
              <a:rPr lang="en-US" sz="1200" dirty="0">
                <a:effectLst>
                  <a:outerShdw blurRad="38100" dist="38100" dir="2700000" algn="tl">
                    <a:srgbClr val="C0C0C0"/>
                  </a:outerShdw>
                </a:effectLst>
                <a:ea typeface="ＭＳ Ｐゴシック" charset="-128"/>
              </a:rPr>
            </a:br>
            <a:r>
              <a:rPr lang="en-US" sz="4800" dirty="0">
                <a:effectLst>
                  <a:outerShdw blurRad="38100" dist="38100" dir="2700000" algn="tl">
                    <a:srgbClr val="C0C0C0"/>
                  </a:outerShdw>
                </a:effectLst>
                <a:ea typeface="ＭＳ Ｐゴシック" charset="-128"/>
              </a:rPr>
              <a:t> Matrix multiplication</a:t>
            </a:r>
            <a:br>
              <a:rPr lang="en-US" sz="4800" dirty="0">
                <a:effectLst>
                  <a:outerShdw blurRad="38100" dist="38100" dir="2700000" algn="tl">
                    <a:srgbClr val="C0C0C0"/>
                  </a:outerShdw>
                </a:effectLst>
                <a:ea typeface="ＭＳ Ｐゴシック" charset="-128"/>
              </a:rPr>
            </a:br>
            <a:r>
              <a:rPr lang="en-US" sz="4800" dirty="0">
                <a:effectLst>
                  <a:outerShdw blurRad="38100" dist="38100" dir="2700000" algn="tl">
                    <a:srgbClr val="C0C0C0"/>
                  </a:outerShdw>
                </a:effectLst>
                <a:ea typeface="ＭＳ Ｐゴシック" charset="-128"/>
              </a:rPr>
              <a:t>using SSE </a:t>
            </a:r>
          </a:p>
        </p:txBody>
      </p:sp>
      <p:pic>
        <p:nvPicPr>
          <p:cNvPr id="2" name="Picture 1"/>
          <p:cNvPicPr>
            <a:picLocks noChangeAspect="1"/>
          </p:cNvPicPr>
          <p:nvPr/>
        </p:nvPicPr>
        <p:blipFill rotWithShape="1">
          <a:blip r:embed="rId3"/>
          <a:srcRect r="4260" b="52633"/>
          <a:stretch/>
        </p:blipFill>
        <p:spPr>
          <a:xfrm>
            <a:off x="2589834" y="3668574"/>
            <a:ext cx="2725186" cy="1011210"/>
          </a:xfrm>
          <a:prstGeom prst="rect">
            <a:avLst/>
          </a:prstGeom>
        </p:spPr>
      </p:pic>
      <p:pic>
        <p:nvPicPr>
          <p:cNvPr id="3" name="Picture 2"/>
          <p:cNvPicPr>
            <a:picLocks noChangeAspect="1"/>
          </p:cNvPicPr>
          <p:nvPr/>
        </p:nvPicPr>
        <p:blipFill>
          <a:blip r:embed="rId4"/>
          <a:stretch>
            <a:fillRect/>
          </a:stretch>
        </p:blipFill>
        <p:spPr>
          <a:xfrm>
            <a:off x="2297758" y="4934459"/>
            <a:ext cx="4572000" cy="1562100"/>
          </a:xfrm>
          <a:prstGeom prst="rect">
            <a:avLst/>
          </a:prstGeom>
        </p:spPr>
      </p:pic>
      <p:pic>
        <p:nvPicPr>
          <p:cNvPr id="5" name="Picture 4"/>
          <p:cNvPicPr>
            <a:picLocks noChangeAspect="1"/>
          </p:cNvPicPr>
          <p:nvPr/>
        </p:nvPicPr>
        <p:blipFill rotWithShape="1">
          <a:blip r:embed="rId3"/>
          <a:srcRect l="26354" t="52346" r="33162"/>
          <a:stretch/>
        </p:blipFill>
        <p:spPr>
          <a:xfrm>
            <a:off x="5267985" y="3692091"/>
            <a:ext cx="1152372" cy="1017350"/>
          </a:xfrm>
          <a:prstGeom prst="rect">
            <a:avLst/>
          </a:prstGeom>
        </p:spPr>
      </p:pic>
      <p:pic>
        <p:nvPicPr>
          <p:cNvPr id="4" name="Picture 3"/>
          <p:cNvPicPr>
            <a:picLocks noChangeAspect="1"/>
          </p:cNvPicPr>
          <p:nvPr/>
        </p:nvPicPr>
        <p:blipFill>
          <a:blip r:embed="rId5"/>
          <a:stretch>
            <a:fillRect/>
          </a:stretch>
        </p:blipFill>
        <p:spPr>
          <a:xfrm>
            <a:off x="7619756" y="115484"/>
            <a:ext cx="1463062" cy="1463062"/>
          </a:xfrm>
          <a:prstGeom prst="rect">
            <a:avLst/>
          </a:prstGeom>
        </p:spPr>
      </p:pic>
      <p:pic>
        <p:nvPicPr>
          <p:cNvPr id="6" name="Picture 5"/>
          <p:cNvPicPr>
            <a:picLocks noChangeAspect="1"/>
          </p:cNvPicPr>
          <p:nvPr/>
        </p:nvPicPr>
        <p:blipFill>
          <a:blip r:embed="rId6"/>
          <a:stretch>
            <a:fillRect/>
          </a:stretch>
        </p:blipFill>
        <p:spPr>
          <a:xfrm>
            <a:off x="92269" y="74994"/>
            <a:ext cx="2682825" cy="1291731"/>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5054739" y="1540349"/>
            <a:ext cx="368158" cy="369332"/>
          </a:xfrm>
          <a:prstGeom prst="rect">
            <a:avLst/>
          </a:prstGeom>
          <a:noFill/>
        </p:spPr>
        <p:txBody>
          <a:bodyPr wrap="square" rtlCol="0">
            <a:spAutoFit/>
          </a:bodyPr>
          <a:lstStyle/>
          <a:p>
            <a:pPr algn="ctr"/>
            <a:r>
              <a:rPr lang="en-US" sz="1800" dirty="0"/>
              <a:t>1</a:t>
            </a:r>
          </a:p>
        </p:txBody>
      </p:sp>
      <p:sp>
        <p:nvSpPr>
          <p:cNvPr id="61" name="TextBox 60"/>
          <p:cNvSpPr txBox="1"/>
          <p:nvPr/>
        </p:nvSpPr>
        <p:spPr>
          <a:xfrm>
            <a:off x="5824902" y="1540349"/>
            <a:ext cx="368158" cy="369332"/>
          </a:xfrm>
          <a:prstGeom prst="rect">
            <a:avLst/>
          </a:prstGeom>
          <a:noFill/>
        </p:spPr>
        <p:txBody>
          <a:bodyPr wrap="square" rtlCol="0">
            <a:spAutoFit/>
          </a:bodyPr>
          <a:lstStyle/>
          <a:p>
            <a:pPr algn="ctr"/>
            <a:r>
              <a:rPr lang="en-US" sz="1800" dirty="0"/>
              <a:t>2</a:t>
            </a:r>
          </a:p>
        </p:txBody>
      </p:sp>
      <p:sp>
        <p:nvSpPr>
          <p:cNvPr id="62" name="TextBox 61"/>
          <p:cNvSpPr txBox="1"/>
          <p:nvPr/>
        </p:nvSpPr>
        <p:spPr>
          <a:xfrm>
            <a:off x="6595065" y="1540349"/>
            <a:ext cx="368158" cy="369332"/>
          </a:xfrm>
          <a:prstGeom prst="rect">
            <a:avLst/>
          </a:prstGeom>
          <a:noFill/>
        </p:spPr>
        <p:txBody>
          <a:bodyPr wrap="square" rtlCol="0">
            <a:spAutoFit/>
          </a:bodyPr>
          <a:lstStyle/>
          <a:p>
            <a:pPr algn="ctr"/>
            <a:r>
              <a:rPr lang="en-US" sz="1800" dirty="0"/>
              <a:t>3</a:t>
            </a:r>
          </a:p>
        </p:txBody>
      </p:sp>
      <p:sp>
        <p:nvSpPr>
          <p:cNvPr id="63" name="TextBox 62"/>
          <p:cNvSpPr txBox="1"/>
          <p:nvPr/>
        </p:nvSpPr>
        <p:spPr>
          <a:xfrm>
            <a:off x="7365229" y="1540349"/>
            <a:ext cx="368158" cy="369332"/>
          </a:xfrm>
          <a:prstGeom prst="rect">
            <a:avLst/>
          </a:prstGeom>
          <a:noFill/>
        </p:spPr>
        <p:txBody>
          <a:bodyPr wrap="square" rtlCol="0">
            <a:spAutoFit/>
          </a:bodyPr>
          <a:lstStyle/>
          <a:p>
            <a:pPr algn="ctr"/>
            <a:r>
              <a:rPr lang="en-US" sz="1800" dirty="0"/>
              <a:t>4</a:t>
            </a:r>
          </a:p>
        </p:txBody>
      </p:sp>
      <p:sp>
        <p:nvSpPr>
          <p:cNvPr id="2" name="Title 1"/>
          <p:cNvSpPr>
            <a:spLocks noGrp="1"/>
          </p:cNvSpPr>
          <p:nvPr>
            <p:ph type="title"/>
          </p:nvPr>
        </p:nvSpPr>
        <p:spPr/>
        <p:txBody>
          <a:bodyPr/>
          <a:lstStyle/>
          <a:p>
            <a:r>
              <a:rPr lang="en-US" dirty="0"/>
              <a:t>Matrix Multiplication</a:t>
            </a:r>
          </a:p>
        </p:txBody>
      </p:sp>
      <p:graphicFrame>
        <p:nvGraphicFramePr>
          <p:cNvPr id="4" name="Content Placeholder 3"/>
          <p:cNvGraphicFramePr>
            <a:graphicFrameLocks noGrp="1"/>
          </p:cNvGraphicFramePr>
          <p:nvPr>
            <p:ph idx="1"/>
          </p:nvPr>
        </p:nvGraphicFramePr>
        <p:xfrm>
          <a:off x="808431" y="1549716"/>
          <a:ext cx="1877488" cy="1483360"/>
        </p:xfrm>
        <a:graphic>
          <a:graphicData uri="http://schemas.openxmlformats.org/drawingml/2006/table">
            <a:tbl>
              <a:tblPr bandRow="1">
                <a:tableStyleId>{ED083AE6-46FA-4A59-8FB0-9F97EB10719F}</a:tableStyleId>
              </a:tblPr>
              <a:tblGrid>
                <a:gridCol w="469372">
                  <a:extLst>
                    <a:ext uri="{9D8B030D-6E8A-4147-A177-3AD203B41FA5}">
                      <a16:colId xmlns:a16="http://schemas.microsoft.com/office/drawing/2014/main" val="20000"/>
                    </a:ext>
                  </a:extLst>
                </a:gridCol>
                <a:gridCol w="469372">
                  <a:extLst>
                    <a:ext uri="{9D8B030D-6E8A-4147-A177-3AD203B41FA5}">
                      <a16:colId xmlns:a16="http://schemas.microsoft.com/office/drawing/2014/main" val="20001"/>
                    </a:ext>
                  </a:extLst>
                </a:gridCol>
                <a:gridCol w="469372">
                  <a:extLst>
                    <a:ext uri="{9D8B030D-6E8A-4147-A177-3AD203B41FA5}">
                      <a16:colId xmlns:a16="http://schemas.microsoft.com/office/drawing/2014/main" val="20002"/>
                    </a:ext>
                  </a:extLst>
                </a:gridCol>
                <a:gridCol w="469372">
                  <a:extLst>
                    <a:ext uri="{9D8B030D-6E8A-4147-A177-3AD203B41FA5}">
                      <a16:colId xmlns:a16="http://schemas.microsoft.com/office/drawing/2014/main" val="20003"/>
                    </a:ext>
                  </a:extLst>
                </a:gridCol>
              </a:tblGrid>
              <a:tr h="370840">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extLst>
                  <a:ext uri="{0D108BD9-81ED-4DB2-BD59-A6C34878D82A}">
                    <a16:rowId xmlns:a16="http://schemas.microsoft.com/office/drawing/2014/main" val="10000"/>
                  </a:ext>
                </a:extLst>
              </a:tr>
              <a:tr h="370840">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extLst>
                  <a:ext uri="{0D108BD9-81ED-4DB2-BD59-A6C34878D82A}">
                    <a16:rowId xmlns:a16="http://schemas.microsoft.com/office/drawing/2014/main" val="10001"/>
                  </a:ext>
                </a:extLst>
              </a:tr>
              <a:tr h="370840">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extLst>
                  <a:ext uri="{0D108BD9-81ED-4DB2-BD59-A6C34878D82A}">
                    <a16:rowId xmlns:a16="http://schemas.microsoft.com/office/drawing/2014/main" val="10002"/>
                  </a:ext>
                </a:extLst>
              </a:tr>
              <a:tr h="370840">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nvGraphicFramePr>
        <p:xfrm>
          <a:off x="3777558" y="1553051"/>
          <a:ext cx="475722" cy="1483360"/>
        </p:xfrm>
        <a:graphic>
          <a:graphicData uri="http://schemas.openxmlformats.org/drawingml/2006/table">
            <a:tbl>
              <a:tblPr firstRow="1" bandRow="1">
                <a:tableStyleId>{C4B1156A-380E-4F78-BDF5-A606A8083BF9}</a:tableStyleId>
              </a:tblPr>
              <a:tblGrid>
                <a:gridCol w="475722">
                  <a:extLst>
                    <a:ext uri="{9D8B030D-6E8A-4147-A177-3AD203B41FA5}">
                      <a16:colId xmlns:a16="http://schemas.microsoft.com/office/drawing/2014/main" val="20000"/>
                    </a:ext>
                  </a:extLst>
                </a:gridCol>
              </a:tblGrid>
              <a:tr h="370840">
                <a:tc>
                  <a:txBody>
                    <a:bodyPr/>
                    <a:lstStyle/>
                    <a:p>
                      <a:pPr algn="ctr"/>
                      <a:r>
                        <a:rPr lang="en-US" b="0" dirty="0"/>
                        <a:t>1</a:t>
                      </a:r>
                    </a:p>
                  </a:txBody>
                  <a:tcPr anchor="ctr">
                    <a:solidFill>
                      <a:srgbClr val="DDDDDD"/>
                    </a:solidFill>
                  </a:tcPr>
                </a:tc>
                <a:extLst>
                  <a:ext uri="{0D108BD9-81ED-4DB2-BD59-A6C34878D82A}">
                    <a16:rowId xmlns:a16="http://schemas.microsoft.com/office/drawing/2014/main" val="10000"/>
                  </a:ext>
                </a:extLst>
              </a:tr>
              <a:tr h="370840">
                <a:tc>
                  <a:txBody>
                    <a:bodyPr/>
                    <a:lstStyle/>
                    <a:p>
                      <a:pPr algn="ctr"/>
                      <a:r>
                        <a:rPr lang="en-US" dirty="0"/>
                        <a:t>2</a:t>
                      </a:r>
                    </a:p>
                  </a:txBody>
                  <a:tcPr anchor="ctr">
                    <a:solidFill>
                      <a:srgbClr val="DDDDDD"/>
                    </a:solidFill>
                  </a:tcPr>
                </a:tc>
                <a:extLst>
                  <a:ext uri="{0D108BD9-81ED-4DB2-BD59-A6C34878D82A}">
                    <a16:rowId xmlns:a16="http://schemas.microsoft.com/office/drawing/2014/main" val="10001"/>
                  </a:ext>
                </a:extLst>
              </a:tr>
              <a:tr h="370840">
                <a:tc>
                  <a:txBody>
                    <a:bodyPr/>
                    <a:lstStyle/>
                    <a:p>
                      <a:pPr algn="ctr"/>
                      <a:r>
                        <a:rPr lang="en-US" dirty="0"/>
                        <a:t>3</a:t>
                      </a:r>
                    </a:p>
                  </a:txBody>
                  <a:tcPr anchor="ctr">
                    <a:solidFill>
                      <a:srgbClr val="DDDDDD"/>
                    </a:solidFill>
                  </a:tcPr>
                </a:tc>
                <a:extLst>
                  <a:ext uri="{0D108BD9-81ED-4DB2-BD59-A6C34878D82A}">
                    <a16:rowId xmlns:a16="http://schemas.microsoft.com/office/drawing/2014/main" val="10002"/>
                  </a:ext>
                </a:extLst>
              </a:tr>
              <a:tr h="370840">
                <a:tc>
                  <a:txBody>
                    <a:bodyPr/>
                    <a:lstStyle/>
                    <a:p>
                      <a:pPr algn="ctr"/>
                      <a:r>
                        <a:rPr lang="en-US" dirty="0"/>
                        <a:t>4</a:t>
                      </a:r>
                    </a:p>
                  </a:txBody>
                  <a:tcPr anchor="ctr">
                    <a:solidFill>
                      <a:srgbClr val="DDDDDD"/>
                    </a:solidFill>
                  </a:tcPr>
                </a:tc>
                <a:extLst>
                  <a:ext uri="{0D108BD9-81ED-4DB2-BD59-A6C34878D82A}">
                    <a16:rowId xmlns:a16="http://schemas.microsoft.com/office/drawing/2014/main" val="10003"/>
                  </a:ext>
                </a:extLst>
              </a:tr>
            </a:tbl>
          </a:graphicData>
        </a:graphic>
      </p:graphicFrame>
      <p:sp>
        <p:nvSpPr>
          <p:cNvPr id="18" name="Multiply 17"/>
          <p:cNvSpPr/>
          <p:nvPr/>
        </p:nvSpPr>
        <p:spPr bwMode="auto">
          <a:xfrm>
            <a:off x="2973228" y="2074468"/>
            <a:ext cx="459395" cy="459339"/>
          </a:xfrm>
          <a:prstGeom prst="mathMultiply">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9" name="Equal 18"/>
          <p:cNvSpPr/>
          <p:nvPr/>
        </p:nvSpPr>
        <p:spPr bwMode="auto">
          <a:xfrm>
            <a:off x="4446978" y="2128508"/>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104" name="Group 103"/>
          <p:cNvGrpSpPr/>
          <p:nvPr/>
        </p:nvGrpSpPr>
        <p:grpSpPr>
          <a:xfrm>
            <a:off x="5542830" y="1650710"/>
            <a:ext cx="1702465" cy="148610"/>
            <a:chOff x="5542830" y="1650710"/>
            <a:chExt cx="1702465" cy="148610"/>
          </a:xfrm>
        </p:grpSpPr>
        <p:sp>
          <p:nvSpPr>
            <p:cNvPr id="27" name="Plus 26"/>
            <p:cNvSpPr/>
            <p:nvPr/>
          </p:nvSpPr>
          <p:spPr bwMode="auto">
            <a:xfrm>
              <a:off x="5542830"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9" name="Plus 28"/>
            <p:cNvSpPr/>
            <p:nvPr/>
          </p:nvSpPr>
          <p:spPr bwMode="auto">
            <a:xfrm>
              <a:off x="6312993"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0" name="Plus 29"/>
            <p:cNvSpPr/>
            <p:nvPr/>
          </p:nvSpPr>
          <p:spPr bwMode="auto">
            <a:xfrm>
              <a:off x="7083156"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55" name="Group 54"/>
          <p:cNvGrpSpPr/>
          <p:nvPr/>
        </p:nvGrpSpPr>
        <p:grpSpPr>
          <a:xfrm>
            <a:off x="766516" y="1498893"/>
            <a:ext cx="3515601" cy="464984"/>
            <a:chOff x="1292802" y="1315821"/>
            <a:chExt cx="3515601" cy="464984"/>
          </a:xfrm>
        </p:grpSpPr>
        <p:sp>
          <p:nvSpPr>
            <p:cNvPr id="46" name="Frame 45"/>
            <p:cNvSpPr/>
            <p:nvPr/>
          </p:nvSpPr>
          <p:spPr bwMode="auto">
            <a:xfrm>
              <a:off x="1292802"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1" name="Frame 50"/>
            <p:cNvSpPr/>
            <p:nvPr/>
          </p:nvSpPr>
          <p:spPr bwMode="auto">
            <a:xfrm>
              <a:off x="4259248" y="1323129"/>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56" name="Group 55"/>
          <p:cNvGrpSpPr/>
          <p:nvPr/>
        </p:nvGrpSpPr>
        <p:grpSpPr>
          <a:xfrm>
            <a:off x="1239264" y="1498893"/>
            <a:ext cx="3042853" cy="834782"/>
            <a:chOff x="1765550" y="1315821"/>
            <a:chExt cx="3042853" cy="834782"/>
          </a:xfrm>
        </p:grpSpPr>
        <p:sp>
          <p:nvSpPr>
            <p:cNvPr id="47" name="Frame 46"/>
            <p:cNvSpPr/>
            <p:nvPr/>
          </p:nvSpPr>
          <p:spPr bwMode="auto">
            <a:xfrm>
              <a:off x="1765550"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2" name="Frame 51"/>
            <p:cNvSpPr/>
            <p:nvPr/>
          </p:nvSpPr>
          <p:spPr bwMode="auto">
            <a:xfrm>
              <a:off x="4259248" y="1692927"/>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57" name="Group 56"/>
          <p:cNvGrpSpPr/>
          <p:nvPr/>
        </p:nvGrpSpPr>
        <p:grpSpPr>
          <a:xfrm>
            <a:off x="1700571" y="1498893"/>
            <a:ext cx="2581546" cy="1193138"/>
            <a:chOff x="2226857" y="1315821"/>
            <a:chExt cx="2581546" cy="1193138"/>
          </a:xfrm>
        </p:grpSpPr>
        <p:sp>
          <p:nvSpPr>
            <p:cNvPr id="48" name="Frame 47"/>
            <p:cNvSpPr/>
            <p:nvPr/>
          </p:nvSpPr>
          <p:spPr bwMode="auto">
            <a:xfrm>
              <a:off x="2226857"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3" name="Frame 52"/>
            <p:cNvSpPr/>
            <p:nvPr/>
          </p:nvSpPr>
          <p:spPr bwMode="auto">
            <a:xfrm>
              <a:off x="4259248" y="2051283"/>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58" name="Group 57"/>
          <p:cNvGrpSpPr/>
          <p:nvPr/>
        </p:nvGrpSpPr>
        <p:grpSpPr>
          <a:xfrm>
            <a:off x="2173319" y="1498893"/>
            <a:ext cx="2108798" cy="1574378"/>
            <a:chOff x="2699605" y="1315821"/>
            <a:chExt cx="2108798" cy="1574378"/>
          </a:xfrm>
        </p:grpSpPr>
        <p:sp>
          <p:nvSpPr>
            <p:cNvPr id="50" name="Frame 49"/>
            <p:cNvSpPr/>
            <p:nvPr/>
          </p:nvSpPr>
          <p:spPr bwMode="auto">
            <a:xfrm>
              <a:off x="2699605" y="1315821"/>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4" name="Frame 53"/>
            <p:cNvSpPr/>
            <p:nvPr/>
          </p:nvSpPr>
          <p:spPr bwMode="auto">
            <a:xfrm>
              <a:off x="4259248" y="2432523"/>
              <a:ext cx="549155" cy="457676"/>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64" name="Right Arrow 63"/>
          <p:cNvSpPr/>
          <p:nvPr/>
        </p:nvSpPr>
        <p:spPr bwMode="auto">
          <a:xfrm>
            <a:off x="98847" y="1659080"/>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5" name="Right Arrow 64"/>
          <p:cNvSpPr/>
          <p:nvPr/>
        </p:nvSpPr>
        <p:spPr bwMode="auto">
          <a:xfrm>
            <a:off x="98847" y="2005994"/>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6" name="Right Arrow 65"/>
          <p:cNvSpPr/>
          <p:nvPr/>
        </p:nvSpPr>
        <p:spPr bwMode="auto">
          <a:xfrm>
            <a:off x="98847" y="2387234"/>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7" name="Right Arrow 66"/>
          <p:cNvSpPr/>
          <p:nvPr/>
        </p:nvSpPr>
        <p:spPr bwMode="auto">
          <a:xfrm>
            <a:off x="98847" y="2768474"/>
            <a:ext cx="434747" cy="194512"/>
          </a:xfrm>
          <a:prstGeom prst="rightArrow">
            <a:avLst/>
          </a:prstGeom>
          <a:solidFill>
            <a:srgbClr val="0000FF"/>
          </a:solidFill>
          <a:ln w="9525" cap="flat" cmpd="sng" algn="ctr">
            <a:solidFill>
              <a:srgbClr val="0D0D0D"/>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aphicFrame>
        <p:nvGraphicFramePr>
          <p:cNvPr id="73" name="Table 72"/>
          <p:cNvGraphicFramePr>
            <a:graphicFrameLocks noGrp="1"/>
          </p:cNvGraphicFramePr>
          <p:nvPr/>
        </p:nvGraphicFramePr>
        <p:xfrm>
          <a:off x="8463822" y="1548917"/>
          <a:ext cx="475722" cy="1483360"/>
        </p:xfrm>
        <a:graphic>
          <a:graphicData uri="http://schemas.openxmlformats.org/drawingml/2006/table">
            <a:tbl>
              <a:tblPr firstRow="1" bandRow="1">
                <a:tableStyleId>{C4B1156A-380E-4F78-BDF5-A606A8083BF9}</a:tableStyleId>
              </a:tblPr>
              <a:tblGrid>
                <a:gridCol w="475722">
                  <a:extLst>
                    <a:ext uri="{9D8B030D-6E8A-4147-A177-3AD203B41FA5}">
                      <a16:colId xmlns:a16="http://schemas.microsoft.com/office/drawing/2014/main" val="20000"/>
                    </a:ext>
                  </a:extLst>
                </a:gridCol>
              </a:tblGrid>
              <a:tr h="370840">
                <a:tc>
                  <a:txBody>
                    <a:bodyPr/>
                    <a:lstStyle/>
                    <a:p>
                      <a:endParaRPr lang="en-US" dirty="0"/>
                    </a:p>
                  </a:txBody>
                  <a:tcPr anchor="ctr">
                    <a:solidFill>
                      <a:srgbClr val="FF0000"/>
                    </a:solidFill>
                  </a:tcPr>
                </a:tc>
                <a:extLst>
                  <a:ext uri="{0D108BD9-81ED-4DB2-BD59-A6C34878D82A}">
                    <a16:rowId xmlns:a16="http://schemas.microsoft.com/office/drawing/2014/main" val="10000"/>
                  </a:ext>
                </a:extLst>
              </a:tr>
              <a:tr h="370840">
                <a:tc>
                  <a:txBody>
                    <a:bodyPr/>
                    <a:lstStyle/>
                    <a:p>
                      <a:endParaRPr lang="en-US"/>
                    </a:p>
                  </a:txBody>
                  <a:tcPr anchor="ctr">
                    <a:solidFill>
                      <a:srgbClr val="FF0000"/>
                    </a:solidFill>
                  </a:tcPr>
                </a:tc>
                <a:extLst>
                  <a:ext uri="{0D108BD9-81ED-4DB2-BD59-A6C34878D82A}">
                    <a16:rowId xmlns:a16="http://schemas.microsoft.com/office/drawing/2014/main" val="10001"/>
                  </a:ext>
                </a:extLst>
              </a:tr>
              <a:tr h="370840">
                <a:tc>
                  <a:txBody>
                    <a:bodyPr/>
                    <a:lstStyle/>
                    <a:p>
                      <a:endParaRPr lang="en-US"/>
                    </a:p>
                  </a:txBody>
                  <a:tcPr anchor="ctr">
                    <a:solidFill>
                      <a:srgbClr val="FF0000"/>
                    </a:solidFill>
                  </a:tcPr>
                </a:tc>
                <a:extLst>
                  <a:ext uri="{0D108BD9-81ED-4DB2-BD59-A6C34878D82A}">
                    <a16:rowId xmlns:a16="http://schemas.microsoft.com/office/drawing/2014/main" val="10002"/>
                  </a:ext>
                </a:extLst>
              </a:tr>
              <a:tr h="370840">
                <a:tc>
                  <a:txBody>
                    <a:bodyPr/>
                    <a:lstStyle/>
                    <a:p>
                      <a:endParaRPr lang="en-US" dirty="0"/>
                    </a:p>
                  </a:txBody>
                  <a:tcPr anchor="ctr">
                    <a:solidFill>
                      <a:srgbClr val="FF0000"/>
                    </a:solidFill>
                  </a:tcPr>
                </a:tc>
                <a:extLst>
                  <a:ext uri="{0D108BD9-81ED-4DB2-BD59-A6C34878D82A}">
                    <a16:rowId xmlns:a16="http://schemas.microsoft.com/office/drawing/2014/main" val="10003"/>
                  </a:ext>
                </a:extLst>
              </a:tr>
            </a:tbl>
          </a:graphicData>
        </a:graphic>
      </p:graphicFrame>
      <p:sp>
        <p:nvSpPr>
          <p:cNvPr id="76" name="TextBox 75"/>
          <p:cNvSpPr txBox="1"/>
          <p:nvPr/>
        </p:nvSpPr>
        <p:spPr>
          <a:xfrm>
            <a:off x="8460481" y="1540349"/>
            <a:ext cx="481234" cy="369332"/>
          </a:xfrm>
          <a:prstGeom prst="rect">
            <a:avLst/>
          </a:prstGeom>
          <a:noFill/>
        </p:spPr>
        <p:txBody>
          <a:bodyPr wrap="square" rtlCol="0">
            <a:spAutoFit/>
          </a:bodyPr>
          <a:lstStyle/>
          <a:p>
            <a:pPr algn="ctr"/>
            <a:r>
              <a:rPr lang="en-US" sz="1800" dirty="0"/>
              <a:t>10</a:t>
            </a:r>
          </a:p>
        </p:txBody>
      </p:sp>
      <p:grpSp>
        <p:nvGrpSpPr>
          <p:cNvPr id="101" name="Group 100"/>
          <p:cNvGrpSpPr/>
          <p:nvPr/>
        </p:nvGrpSpPr>
        <p:grpSpPr>
          <a:xfrm>
            <a:off x="5058507" y="1935929"/>
            <a:ext cx="3963885" cy="369332"/>
            <a:chOff x="5058507" y="1935929"/>
            <a:chExt cx="3963885" cy="369332"/>
          </a:xfrm>
        </p:grpSpPr>
        <p:sp>
          <p:nvSpPr>
            <p:cNvPr id="77" name="TextBox 76"/>
            <p:cNvSpPr txBox="1"/>
            <p:nvPr/>
          </p:nvSpPr>
          <p:spPr>
            <a:xfrm>
              <a:off x="5058507" y="1935929"/>
              <a:ext cx="368158" cy="369332"/>
            </a:xfrm>
            <a:prstGeom prst="rect">
              <a:avLst/>
            </a:prstGeom>
            <a:noFill/>
          </p:spPr>
          <p:txBody>
            <a:bodyPr wrap="square" rtlCol="0">
              <a:spAutoFit/>
            </a:bodyPr>
            <a:lstStyle/>
            <a:p>
              <a:pPr algn="ctr"/>
              <a:r>
                <a:rPr lang="en-US" sz="1800" dirty="0"/>
                <a:t>2</a:t>
              </a:r>
            </a:p>
          </p:txBody>
        </p:sp>
        <p:sp>
          <p:nvSpPr>
            <p:cNvPr id="78" name="TextBox 77"/>
            <p:cNvSpPr txBox="1"/>
            <p:nvPr/>
          </p:nvSpPr>
          <p:spPr>
            <a:xfrm>
              <a:off x="5828670" y="1935929"/>
              <a:ext cx="368158" cy="369332"/>
            </a:xfrm>
            <a:prstGeom prst="rect">
              <a:avLst/>
            </a:prstGeom>
            <a:noFill/>
          </p:spPr>
          <p:txBody>
            <a:bodyPr wrap="square" rtlCol="0">
              <a:spAutoFit/>
            </a:bodyPr>
            <a:lstStyle/>
            <a:p>
              <a:pPr algn="ctr"/>
              <a:r>
                <a:rPr lang="en-US" sz="1800" dirty="0"/>
                <a:t>4</a:t>
              </a:r>
            </a:p>
          </p:txBody>
        </p:sp>
        <p:sp>
          <p:nvSpPr>
            <p:cNvPr id="79" name="TextBox 78"/>
            <p:cNvSpPr txBox="1"/>
            <p:nvPr/>
          </p:nvSpPr>
          <p:spPr>
            <a:xfrm>
              <a:off x="6598833" y="1935929"/>
              <a:ext cx="368158" cy="369332"/>
            </a:xfrm>
            <a:prstGeom prst="rect">
              <a:avLst/>
            </a:prstGeom>
            <a:noFill/>
          </p:spPr>
          <p:txBody>
            <a:bodyPr wrap="square" rtlCol="0">
              <a:spAutoFit/>
            </a:bodyPr>
            <a:lstStyle/>
            <a:p>
              <a:pPr algn="ctr"/>
              <a:r>
                <a:rPr lang="en-US" sz="1800" dirty="0"/>
                <a:t>6</a:t>
              </a:r>
            </a:p>
          </p:txBody>
        </p:sp>
        <p:sp>
          <p:nvSpPr>
            <p:cNvPr id="80" name="TextBox 79"/>
            <p:cNvSpPr txBox="1"/>
            <p:nvPr/>
          </p:nvSpPr>
          <p:spPr>
            <a:xfrm>
              <a:off x="7368997" y="1935929"/>
              <a:ext cx="368158" cy="369332"/>
            </a:xfrm>
            <a:prstGeom prst="rect">
              <a:avLst/>
            </a:prstGeom>
            <a:noFill/>
          </p:spPr>
          <p:txBody>
            <a:bodyPr wrap="square" rtlCol="0">
              <a:spAutoFit/>
            </a:bodyPr>
            <a:lstStyle/>
            <a:p>
              <a:pPr algn="ctr"/>
              <a:r>
                <a:rPr lang="en-US" sz="1800" dirty="0"/>
                <a:t>8</a:t>
              </a:r>
            </a:p>
          </p:txBody>
        </p:sp>
        <p:sp>
          <p:nvSpPr>
            <p:cNvPr id="81" name="Plus 80"/>
            <p:cNvSpPr/>
            <p:nvPr/>
          </p:nvSpPr>
          <p:spPr bwMode="auto">
            <a:xfrm>
              <a:off x="5546598"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2" name="Plus 81"/>
            <p:cNvSpPr/>
            <p:nvPr/>
          </p:nvSpPr>
          <p:spPr bwMode="auto">
            <a:xfrm>
              <a:off x="6316761"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3" name="Plus 82"/>
            <p:cNvSpPr/>
            <p:nvPr/>
          </p:nvSpPr>
          <p:spPr bwMode="auto">
            <a:xfrm>
              <a:off x="7086924"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4" name="TextBox 83"/>
            <p:cNvSpPr txBox="1"/>
            <p:nvPr/>
          </p:nvSpPr>
          <p:spPr>
            <a:xfrm>
              <a:off x="8372652" y="1935929"/>
              <a:ext cx="649740" cy="369332"/>
            </a:xfrm>
            <a:prstGeom prst="rect">
              <a:avLst/>
            </a:prstGeom>
            <a:noFill/>
          </p:spPr>
          <p:txBody>
            <a:bodyPr wrap="square" rtlCol="0">
              <a:spAutoFit/>
            </a:bodyPr>
            <a:lstStyle/>
            <a:p>
              <a:pPr algn="ctr"/>
              <a:r>
                <a:rPr lang="en-US" sz="1800" dirty="0"/>
                <a:t>20</a:t>
              </a:r>
            </a:p>
          </p:txBody>
        </p:sp>
      </p:grpSp>
      <p:grpSp>
        <p:nvGrpSpPr>
          <p:cNvPr id="102" name="Group 101"/>
          <p:cNvGrpSpPr/>
          <p:nvPr/>
        </p:nvGrpSpPr>
        <p:grpSpPr>
          <a:xfrm>
            <a:off x="5048763" y="2304489"/>
            <a:ext cx="3882428" cy="369332"/>
            <a:chOff x="5048763" y="2304489"/>
            <a:chExt cx="3882428" cy="369332"/>
          </a:xfrm>
        </p:grpSpPr>
        <p:sp>
          <p:nvSpPr>
            <p:cNvPr id="85" name="TextBox 84"/>
            <p:cNvSpPr txBox="1"/>
            <p:nvPr/>
          </p:nvSpPr>
          <p:spPr>
            <a:xfrm>
              <a:off x="5048763" y="2304489"/>
              <a:ext cx="368158" cy="369332"/>
            </a:xfrm>
            <a:prstGeom prst="rect">
              <a:avLst/>
            </a:prstGeom>
            <a:noFill/>
          </p:spPr>
          <p:txBody>
            <a:bodyPr wrap="square" rtlCol="0">
              <a:spAutoFit/>
            </a:bodyPr>
            <a:lstStyle/>
            <a:p>
              <a:pPr algn="ctr"/>
              <a:r>
                <a:rPr lang="en-US" sz="1800" dirty="0"/>
                <a:t>3</a:t>
              </a:r>
            </a:p>
          </p:txBody>
        </p:sp>
        <p:sp>
          <p:nvSpPr>
            <p:cNvPr id="86" name="TextBox 85"/>
            <p:cNvSpPr txBox="1"/>
            <p:nvPr/>
          </p:nvSpPr>
          <p:spPr>
            <a:xfrm>
              <a:off x="5818926" y="2304489"/>
              <a:ext cx="368158" cy="369332"/>
            </a:xfrm>
            <a:prstGeom prst="rect">
              <a:avLst/>
            </a:prstGeom>
            <a:noFill/>
          </p:spPr>
          <p:txBody>
            <a:bodyPr wrap="square" rtlCol="0">
              <a:spAutoFit/>
            </a:bodyPr>
            <a:lstStyle/>
            <a:p>
              <a:pPr algn="ctr"/>
              <a:r>
                <a:rPr lang="en-US" sz="1800" dirty="0"/>
                <a:t>6</a:t>
              </a:r>
            </a:p>
          </p:txBody>
        </p:sp>
        <p:sp>
          <p:nvSpPr>
            <p:cNvPr id="87" name="TextBox 86"/>
            <p:cNvSpPr txBox="1"/>
            <p:nvPr/>
          </p:nvSpPr>
          <p:spPr>
            <a:xfrm>
              <a:off x="6589089" y="2304489"/>
              <a:ext cx="368158" cy="369332"/>
            </a:xfrm>
            <a:prstGeom prst="rect">
              <a:avLst/>
            </a:prstGeom>
            <a:noFill/>
          </p:spPr>
          <p:txBody>
            <a:bodyPr wrap="square" rtlCol="0">
              <a:spAutoFit/>
            </a:bodyPr>
            <a:lstStyle/>
            <a:p>
              <a:pPr algn="ctr"/>
              <a:r>
                <a:rPr lang="en-US" sz="1800" dirty="0"/>
                <a:t>9</a:t>
              </a:r>
            </a:p>
          </p:txBody>
        </p:sp>
        <p:sp>
          <p:nvSpPr>
            <p:cNvPr id="88" name="TextBox 87"/>
            <p:cNvSpPr txBox="1"/>
            <p:nvPr/>
          </p:nvSpPr>
          <p:spPr>
            <a:xfrm>
              <a:off x="7242237" y="2304489"/>
              <a:ext cx="485174" cy="369332"/>
            </a:xfrm>
            <a:prstGeom prst="rect">
              <a:avLst/>
            </a:prstGeom>
            <a:noFill/>
          </p:spPr>
          <p:txBody>
            <a:bodyPr wrap="square" rtlCol="0">
              <a:spAutoFit/>
            </a:bodyPr>
            <a:lstStyle/>
            <a:p>
              <a:pPr algn="ctr"/>
              <a:r>
                <a:rPr lang="en-US" sz="1800" dirty="0"/>
                <a:t>12</a:t>
              </a:r>
            </a:p>
          </p:txBody>
        </p:sp>
        <p:sp>
          <p:nvSpPr>
            <p:cNvPr id="89" name="Plus 88"/>
            <p:cNvSpPr/>
            <p:nvPr/>
          </p:nvSpPr>
          <p:spPr bwMode="auto">
            <a:xfrm>
              <a:off x="5536854"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0" name="Plus 89"/>
            <p:cNvSpPr/>
            <p:nvPr/>
          </p:nvSpPr>
          <p:spPr bwMode="auto">
            <a:xfrm>
              <a:off x="6307017"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1" name="Plus 90"/>
            <p:cNvSpPr/>
            <p:nvPr/>
          </p:nvSpPr>
          <p:spPr bwMode="auto">
            <a:xfrm>
              <a:off x="7077180"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2" name="TextBox 91"/>
            <p:cNvSpPr txBox="1"/>
            <p:nvPr/>
          </p:nvSpPr>
          <p:spPr>
            <a:xfrm>
              <a:off x="8471005" y="2304489"/>
              <a:ext cx="460186" cy="369332"/>
            </a:xfrm>
            <a:prstGeom prst="rect">
              <a:avLst/>
            </a:prstGeom>
            <a:noFill/>
          </p:spPr>
          <p:txBody>
            <a:bodyPr wrap="square" rtlCol="0">
              <a:spAutoFit/>
            </a:bodyPr>
            <a:lstStyle/>
            <a:p>
              <a:pPr algn="ctr"/>
              <a:r>
                <a:rPr lang="en-US" sz="1800" dirty="0"/>
                <a:t>30</a:t>
              </a:r>
            </a:p>
          </p:txBody>
        </p:sp>
      </p:grpSp>
      <p:grpSp>
        <p:nvGrpSpPr>
          <p:cNvPr id="103" name="Group 102"/>
          <p:cNvGrpSpPr/>
          <p:nvPr/>
        </p:nvGrpSpPr>
        <p:grpSpPr>
          <a:xfrm>
            <a:off x="5066043" y="2659539"/>
            <a:ext cx="3956348" cy="369332"/>
            <a:chOff x="5066043" y="2659539"/>
            <a:chExt cx="3956348" cy="369332"/>
          </a:xfrm>
        </p:grpSpPr>
        <p:sp>
          <p:nvSpPr>
            <p:cNvPr id="93" name="TextBox 92"/>
            <p:cNvSpPr txBox="1"/>
            <p:nvPr/>
          </p:nvSpPr>
          <p:spPr>
            <a:xfrm>
              <a:off x="5066043" y="2659539"/>
              <a:ext cx="368158" cy="369332"/>
            </a:xfrm>
            <a:prstGeom prst="rect">
              <a:avLst/>
            </a:prstGeom>
            <a:noFill/>
          </p:spPr>
          <p:txBody>
            <a:bodyPr wrap="square" rtlCol="0">
              <a:spAutoFit/>
            </a:bodyPr>
            <a:lstStyle/>
            <a:p>
              <a:pPr algn="ctr"/>
              <a:r>
                <a:rPr lang="en-US" sz="1800" dirty="0"/>
                <a:t>4</a:t>
              </a:r>
            </a:p>
          </p:txBody>
        </p:sp>
        <p:sp>
          <p:nvSpPr>
            <p:cNvPr id="94" name="TextBox 93"/>
            <p:cNvSpPr txBox="1"/>
            <p:nvPr/>
          </p:nvSpPr>
          <p:spPr>
            <a:xfrm>
              <a:off x="5836206" y="2659539"/>
              <a:ext cx="368158" cy="369332"/>
            </a:xfrm>
            <a:prstGeom prst="rect">
              <a:avLst/>
            </a:prstGeom>
            <a:noFill/>
          </p:spPr>
          <p:txBody>
            <a:bodyPr wrap="square" rtlCol="0">
              <a:spAutoFit/>
            </a:bodyPr>
            <a:lstStyle/>
            <a:p>
              <a:pPr algn="ctr"/>
              <a:r>
                <a:rPr lang="en-US" sz="1800" dirty="0"/>
                <a:t>8</a:t>
              </a:r>
            </a:p>
          </p:txBody>
        </p:sp>
        <p:sp>
          <p:nvSpPr>
            <p:cNvPr id="95" name="TextBox 94"/>
            <p:cNvSpPr txBox="1"/>
            <p:nvPr/>
          </p:nvSpPr>
          <p:spPr>
            <a:xfrm>
              <a:off x="6526120" y="2659539"/>
              <a:ext cx="448407" cy="369332"/>
            </a:xfrm>
            <a:prstGeom prst="rect">
              <a:avLst/>
            </a:prstGeom>
            <a:noFill/>
          </p:spPr>
          <p:txBody>
            <a:bodyPr wrap="square" rtlCol="0">
              <a:spAutoFit/>
            </a:bodyPr>
            <a:lstStyle/>
            <a:p>
              <a:pPr algn="ctr"/>
              <a:r>
                <a:rPr lang="en-US" sz="1800" dirty="0"/>
                <a:t>12</a:t>
              </a:r>
            </a:p>
          </p:txBody>
        </p:sp>
        <p:sp>
          <p:nvSpPr>
            <p:cNvPr id="96" name="TextBox 95"/>
            <p:cNvSpPr txBox="1"/>
            <p:nvPr/>
          </p:nvSpPr>
          <p:spPr>
            <a:xfrm>
              <a:off x="7296284" y="2659539"/>
              <a:ext cx="448407" cy="369332"/>
            </a:xfrm>
            <a:prstGeom prst="rect">
              <a:avLst/>
            </a:prstGeom>
            <a:noFill/>
          </p:spPr>
          <p:txBody>
            <a:bodyPr wrap="square" rtlCol="0">
              <a:spAutoFit/>
            </a:bodyPr>
            <a:lstStyle/>
            <a:p>
              <a:pPr algn="ctr"/>
              <a:r>
                <a:rPr lang="en-US" sz="1800" dirty="0"/>
                <a:t>16</a:t>
              </a:r>
            </a:p>
          </p:txBody>
        </p:sp>
        <p:sp>
          <p:nvSpPr>
            <p:cNvPr id="97" name="Plus 96"/>
            <p:cNvSpPr/>
            <p:nvPr/>
          </p:nvSpPr>
          <p:spPr bwMode="auto">
            <a:xfrm>
              <a:off x="5554134"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8" name="Plus 97"/>
            <p:cNvSpPr/>
            <p:nvPr/>
          </p:nvSpPr>
          <p:spPr bwMode="auto">
            <a:xfrm>
              <a:off x="6324297"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9" name="Plus 98"/>
            <p:cNvSpPr/>
            <p:nvPr/>
          </p:nvSpPr>
          <p:spPr bwMode="auto">
            <a:xfrm>
              <a:off x="7094460"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0" name="TextBox 99"/>
            <p:cNvSpPr txBox="1"/>
            <p:nvPr/>
          </p:nvSpPr>
          <p:spPr>
            <a:xfrm>
              <a:off x="8380188" y="2659539"/>
              <a:ext cx="642203" cy="369332"/>
            </a:xfrm>
            <a:prstGeom prst="rect">
              <a:avLst/>
            </a:prstGeom>
            <a:noFill/>
          </p:spPr>
          <p:txBody>
            <a:bodyPr wrap="square" rtlCol="0">
              <a:spAutoFit/>
            </a:bodyPr>
            <a:lstStyle/>
            <a:p>
              <a:pPr algn="ctr"/>
              <a:r>
                <a:rPr lang="en-US" sz="1800" dirty="0"/>
                <a:t>40</a:t>
              </a:r>
            </a:p>
          </p:txBody>
        </p:sp>
      </p:grpSp>
      <p:sp>
        <p:nvSpPr>
          <p:cNvPr id="68" name="Equal 67"/>
          <p:cNvSpPr/>
          <p:nvPr/>
        </p:nvSpPr>
        <p:spPr bwMode="auto">
          <a:xfrm>
            <a:off x="7833928" y="2128508"/>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2000"/>
                                        <p:tgtEl>
                                          <p:spTgt spid="5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2000"/>
                                        <p:tgtEl>
                                          <p:spTgt spid="60"/>
                                        </p:tgtEl>
                                      </p:cBhvr>
                                    </p:animEffect>
                                  </p:childTnLst>
                                </p:cTn>
                              </p:par>
                            </p:childTnLst>
                          </p:cTn>
                        </p:par>
                        <p:par>
                          <p:cTn id="15" fill="hold">
                            <p:stCondLst>
                              <p:cond delay="2000"/>
                            </p:stCondLst>
                            <p:childTnLst>
                              <p:par>
                                <p:cTn id="16" presetID="10" presetClass="exit" presetSubtype="0" fill="hold" nodeType="afterEffect">
                                  <p:stCondLst>
                                    <p:cond delay="0"/>
                                  </p:stCondLst>
                                  <p:childTnLst>
                                    <p:animEffect transition="out" filter="fade">
                                      <p:cBhvr>
                                        <p:cTn id="17" dur="2000"/>
                                        <p:tgtEl>
                                          <p:spTgt spid="55"/>
                                        </p:tgtEl>
                                      </p:cBhvr>
                                    </p:animEffect>
                                    <p:set>
                                      <p:cBhvr>
                                        <p:cTn id="18" dur="1" fill="hold">
                                          <p:stCondLst>
                                            <p:cond delay="1999"/>
                                          </p:stCondLst>
                                        </p:cTn>
                                        <p:tgtEl>
                                          <p:spTgt spid="55"/>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2000"/>
                                        <p:tgtEl>
                                          <p:spTgt spid="5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2000"/>
                                        <p:tgtEl>
                                          <p:spTgt spid="61"/>
                                        </p:tgtEl>
                                      </p:cBhvr>
                                    </p:animEffect>
                                  </p:childTnLst>
                                </p:cTn>
                              </p:par>
                            </p:childTnLst>
                          </p:cTn>
                        </p:par>
                        <p:par>
                          <p:cTn id="25" fill="hold">
                            <p:stCondLst>
                              <p:cond delay="4000"/>
                            </p:stCondLst>
                            <p:childTnLst>
                              <p:par>
                                <p:cTn id="26" presetID="10" presetClass="exit" presetSubtype="0" fill="hold" nodeType="afterEffect">
                                  <p:stCondLst>
                                    <p:cond delay="0"/>
                                  </p:stCondLst>
                                  <p:childTnLst>
                                    <p:animEffect transition="out" filter="fade">
                                      <p:cBhvr>
                                        <p:cTn id="27" dur="2000"/>
                                        <p:tgtEl>
                                          <p:spTgt spid="56"/>
                                        </p:tgtEl>
                                      </p:cBhvr>
                                    </p:animEffect>
                                    <p:set>
                                      <p:cBhvr>
                                        <p:cTn id="28" dur="1" fill="hold">
                                          <p:stCondLst>
                                            <p:cond delay="1999"/>
                                          </p:stCondLst>
                                        </p:cTn>
                                        <p:tgtEl>
                                          <p:spTgt spid="56"/>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20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2000"/>
                                        <p:tgtEl>
                                          <p:spTgt spid="62"/>
                                        </p:tgtEl>
                                      </p:cBhvr>
                                    </p:animEffect>
                                  </p:childTnLst>
                                </p:cTn>
                              </p:par>
                            </p:childTnLst>
                          </p:cTn>
                        </p:par>
                        <p:par>
                          <p:cTn id="35" fill="hold">
                            <p:stCondLst>
                              <p:cond delay="6000"/>
                            </p:stCondLst>
                            <p:childTnLst>
                              <p:par>
                                <p:cTn id="36" presetID="10" presetClass="exit" presetSubtype="0" fill="hold" nodeType="afterEffect">
                                  <p:stCondLst>
                                    <p:cond delay="0"/>
                                  </p:stCondLst>
                                  <p:childTnLst>
                                    <p:animEffect transition="out" filter="fade">
                                      <p:cBhvr>
                                        <p:cTn id="37" dur="2000"/>
                                        <p:tgtEl>
                                          <p:spTgt spid="57"/>
                                        </p:tgtEl>
                                      </p:cBhvr>
                                    </p:animEffect>
                                    <p:set>
                                      <p:cBhvr>
                                        <p:cTn id="38" dur="1" fill="hold">
                                          <p:stCondLst>
                                            <p:cond delay="1999"/>
                                          </p:stCondLst>
                                        </p:cTn>
                                        <p:tgtEl>
                                          <p:spTgt spid="57"/>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2000"/>
                                        <p:tgtEl>
                                          <p:spTgt spid="5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2000"/>
                                        <p:tgtEl>
                                          <p:spTgt spid="63"/>
                                        </p:tgtEl>
                                      </p:cBhvr>
                                    </p:animEffect>
                                  </p:childTnLst>
                                </p:cTn>
                              </p:par>
                            </p:childTnLst>
                          </p:cTn>
                        </p:par>
                        <p:par>
                          <p:cTn id="45" fill="hold">
                            <p:stCondLst>
                              <p:cond delay="8000"/>
                            </p:stCondLst>
                            <p:childTnLst>
                              <p:par>
                                <p:cTn id="46" presetID="10" presetClass="exit" presetSubtype="0" fill="hold" nodeType="afterEffect">
                                  <p:stCondLst>
                                    <p:cond delay="0"/>
                                  </p:stCondLst>
                                  <p:childTnLst>
                                    <p:animEffect transition="out" filter="fade">
                                      <p:cBhvr>
                                        <p:cTn id="47" dur="2000"/>
                                        <p:tgtEl>
                                          <p:spTgt spid="58"/>
                                        </p:tgtEl>
                                      </p:cBhvr>
                                    </p:animEffect>
                                    <p:set>
                                      <p:cBhvr>
                                        <p:cTn id="48" dur="1" fill="hold">
                                          <p:stCondLst>
                                            <p:cond delay="1999"/>
                                          </p:stCondLst>
                                        </p:cTn>
                                        <p:tgtEl>
                                          <p:spTgt spid="58"/>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04"/>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2000"/>
                                        <p:tgtEl>
                                          <p:spTgt spid="76"/>
                                        </p:tgtEl>
                                      </p:cBhvr>
                                    </p:animEffect>
                                  </p:childTnLst>
                                </p:cTn>
                              </p:par>
                              <p:par>
                                <p:cTn id="54" presetID="1" presetClass="exit" presetSubtype="0" fill="hold" grpId="1" nodeType="withEffect">
                                  <p:stCondLst>
                                    <p:cond delay="0"/>
                                  </p:stCondLst>
                                  <p:childTnLst>
                                    <p:set>
                                      <p:cBhvr>
                                        <p:cTn id="55" dur="1" fill="hold">
                                          <p:stCondLst>
                                            <p:cond delay="0"/>
                                          </p:stCondLst>
                                        </p:cTn>
                                        <p:tgtEl>
                                          <p:spTgt spid="64"/>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childTnLst>
                                </p:cTn>
                              </p:par>
                            </p:childTnLst>
                          </p:cTn>
                        </p:par>
                        <p:par>
                          <p:cTn id="60" fill="hold">
                            <p:stCondLst>
                              <p:cond delay="0"/>
                            </p:stCondLst>
                            <p:childTnLst>
                              <p:par>
                                <p:cTn id="61" presetID="10" presetClass="entr" presetSubtype="0" fill="hold" nodeType="afterEffect">
                                  <p:stCondLst>
                                    <p:cond delay="0"/>
                                  </p:stCondLst>
                                  <p:childTnLst>
                                    <p:set>
                                      <p:cBhvr>
                                        <p:cTn id="62" dur="1" fill="hold">
                                          <p:stCondLst>
                                            <p:cond delay="0"/>
                                          </p:stCondLst>
                                        </p:cTn>
                                        <p:tgtEl>
                                          <p:spTgt spid="101"/>
                                        </p:tgtEl>
                                        <p:attrNameLst>
                                          <p:attrName>style.visibility</p:attrName>
                                        </p:attrNameLst>
                                      </p:cBhvr>
                                      <p:to>
                                        <p:strVal val="visible"/>
                                      </p:to>
                                    </p:set>
                                    <p:animEffect transition="in" filter="fade">
                                      <p:cBhvr>
                                        <p:cTn id="63" dur="2000"/>
                                        <p:tgtEl>
                                          <p:spTgt spid="101"/>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65"/>
                                        </p:tgtEl>
                                        <p:attrNameLst>
                                          <p:attrName>style.visibility</p:attrName>
                                        </p:attrNameLst>
                                      </p:cBhvr>
                                      <p:to>
                                        <p:strVal val="hidden"/>
                                      </p:to>
                                    </p:set>
                                  </p:childTnLst>
                                </p:cTn>
                              </p:par>
                              <p:par>
                                <p:cTn id="68" presetID="1" presetClass="entr" presetSubtype="0"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10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66"/>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nodeType="afterEffect">
                                  <p:stCondLst>
                                    <p:cond delay="0"/>
                                  </p:stCondLst>
                                  <p:childTnLst>
                                    <p:set>
                                      <p:cBhvr>
                                        <p:cTn id="81"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animBg="1"/>
      <p:bldP spid="64" grpId="1" animBg="1"/>
      <p:bldP spid="65" grpId="0" animBg="1"/>
      <p:bldP spid="65" grpId="1" animBg="1"/>
      <p:bldP spid="66" grpId="0" animBg="1"/>
      <p:bldP spid="66" grpId="1" animBg="1"/>
      <p:bldP spid="67" grpId="0" animBg="1"/>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C</a:t>
            </a:r>
          </a:p>
        </p:txBody>
      </p:sp>
      <p:sp>
        <p:nvSpPr>
          <p:cNvPr id="8" name="TextBox 7"/>
          <p:cNvSpPr txBox="1"/>
          <p:nvPr/>
        </p:nvSpPr>
        <p:spPr>
          <a:xfrm>
            <a:off x="209869" y="835971"/>
            <a:ext cx="6972244" cy="5736953"/>
          </a:xfrm>
          <a:prstGeom prst="rect">
            <a:avLst/>
          </a:prstGeom>
          <a:noFill/>
        </p:spPr>
        <p:txBody>
          <a:bodyPr wrap="none" rtlCol="0">
            <a:spAutoFit/>
          </a:bodyPr>
          <a:lstStyle/>
          <a:p>
            <a:r>
              <a:rPr lang="en-US" dirty="0">
                <a:latin typeface="Courier New"/>
                <a:cs typeface="Courier New"/>
              </a:rPr>
              <a:t>#include &lt;</a:t>
            </a:r>
            <a:r>
              <a:rPr lang="en-US" dirty="0" err="1">
                <a:latin typeface="Courier New"/>
                <a:cs typeface="Courier New"/>
              </a:rPr>
              <a:t>stdio.h</a:t>
            </a:r>
            <a:r>
              <a:rPr lang="en-US" dirty="0">
                <a:latin typeface="Courier New"/>
                <a:cs typeface="Courier New"/>
              </a:rPr>
              <a:t>&gt;</a:t>
            </a:r>
          </a:p>
          <a:p>
            <a:endParaRPr lang="en-US" dirty="0">
              <a:latin typeface="Courier New"/>
              <a:cs typeface="Courier New"/>
            </a:endParaRPr>
          </a:p>
          <a:p>
            <a:r>
              <a:rPr lang="en-US" dirty="0">
                <a:latin typeface="Courier New"/>
                <a:cs typeface="Courier New"/>
              </a:rPr>
              <a:t>float elts[4][4] = {1,1,1,1,2,2,2,2,3,3,3,3,4,4,4,4};</a:t>
            </a:r>
          </a:p>
          <a:p>
            <a:r>
              <a:rPr lang="en-US" dirty="0">
                <a:latin typeface="Courier New"/>
                <a:cs typeface="Courier New"/>
              </a:rPr>
              <a:t>float vin[4] = {1,2,3,4};</a:t>
            </a:r>
          </a:p>
          <a:p>
            <a:r>
              <a:rPr lang="en-US" dirty="0">
                <a:latin typeface="Courier New"/>
                <a:cs typeface="Courier New"/>
              </a:rPr>
              <a:t>float vout[4];</a:t>
            </a:r>
          </a:p>
          <a:p>
            <a:endParaRPr lang="en-US" dirty="0">
              <a:latin typeface="Courier New"/>
              <a:cs typeface="Courier New"/>
            </a:endParaRPr>
          </a:p>
          <a:p>
            <a:r>
              <a:rPr lang="en-US" dirty="0">
                <a:latin typeface="Courier New"/>
                <a:cs typeface="Courier New"/>
              </a:rPr>
              <a:t>void </a:t>
            </a:r>
            <a:r>
              <a:rPr lang="en-US" dirty="0" err="1">
                <a:latin typeface="Courier New"/>
                <a:cs typeface="Courier New"/>
              </a:rPr>
              <a:t>main(void</a:t>
            </a:r>
            <a:r>
              <a:rPr lang="en-US" dirty="0">
                <a:latin typeface="Courier New"/>
                <a:cs typeface="Courier New"/>
              </a:rPr>
              <a:t>)</a:t>
            </a:r>
          </a:p>
          <a:p>
            <a:r>
              <a:rPr lang="en-US" dirty="0">
                <a:latin typeface="Courier New"/>
                <a:cs typeface="Courier New"/>
              </a:rPr>
              <a:t>{</a:t>
            </a:r>
          </a:p>
          <a:p>
            <a:r>
              <a:rPr lang="en-US" dirty="0">
                <a:latin typeface="Courier New"/>
                <a:cs typeface="Courier New"/>
              </a:rPr>
              <a:t>   vout[0] =  elts[0][0] * vin[0]  +  elts[0][1] * vin[1] + </a:t>
            </a:r>
          </a:p>
          <a:p>
            <a:r>
              <a:rPr lang="en-US" dirty="0">
                <a:latin typeface="Courier New"/>
                <a:cs typeface="Courier New"/>
              </a:rPr>
              <a:t>              elts[0][2] * vin[2]  +  elts[0][3] * vin[3];</a:t>
            </a:r>
          </a:p>
          <a:p>
            <a:endParaRPr lang="en-US" dirty="0">
              <a:latin typeface="Courier New"/>
              <a:cs typeface="Courier New"/>
            </a:endParaRPr>
          </a:p>
          <a:p>
            <a:r>
              <a:rPr lang="en-US" dirty="0">
                <a:latin typeface="Courier New"/>
                <a:cs typeface="Courier New"/>
              </a:rPr>
              <a:t>   vout[1] =  elts[1][0] * vin[0]  +  elts[1][1] * vin[1] +</a:t>
            </a:r>
          </a:p>
          <a:p>
            <a:r>
              <a:rPr lang="en-US" dirty="0">
                <a:latin typeface="Courier New"/>
                <a:cs typeface="Courier New"/>
              </a:rPr>
              <a:t>              elts[1][2] * vin[2]  +  elts[1][3] * vin[3];</a:t>
            </a:r>
          </a:p>
          <a:p>
            <a:endParaRPr lang="en-US" dirty="0">
              <a:latin typeface="Courier New"/>
              <a:cs typeface="Courier New"/>
            </a:endParaRPr>
          </a:p>
          <a:p>
            <a:r>
              <a:rPr lang="en-US" dirty="0">
                <a:latin typeface="Courier New"/>
                <a:cs typeface="Courier New"/>
              </a:rPr>
              <a:t>   vout[2] =  elts[2][0] * vin[0]  +  elts[2][1] * vin[1] +</a:t>
            </a:r>
          </a:p>
          <a:p>
            <a:r>
              <a:rPr lang="en-US" dirty="0">
                <a:latin typeface="Courier New"/>
                <a:cs typeface="Courier New"/>
              </a:rPr>
              <a:t>              elts[2][2] * vin[2]  +  elts[2][3] * vin[3];</a:t>
            </a:r>
          </a:p>
          <a:p>
            <a:endParaRPr lang="en-US" dirty="0">
              <a:latin typeface="Courier New"/>
              <a:cs typeface="Courier New"/>
            </a:endParaRPr>
          </a:p>
          <a:p>
            <a:r>
              <a:rPr lang="en-US" dirty="0">
                <a:latin typeface="Courier New"/>
                <a:cs typeface="Courier New"/>
              </a:rPr>
              <a:t>   vout[3] =  elts[3][0] * vin[0]  +  elts[3][1] * vin[1] + </a:t>
            </a:r>
          </a:p>
          <a:p>
            <a:r>
              <a:rPr lang="en-US" dirty="0">
                <a:latin typeface="Courier New"/>
                <a:cs typeface="Courier New"/>
              </a:rPr>
              <a:t>              elts[3][2] * vin[2]  +  elts[3][3] * vin[3];</a:t>
            </a:r>
          </a:p>
          <a:p>
            <a:endParaRPr lang="en-US" dirty="0">
              <a:latin typeface="Courier New"/>
              <a:cs typeface="Courier New"/>
            </a:endParaRPr>
          </a:p>
          <a:p>
            <a:r>
              <a:rPr lang="en-US" dirty="0">
                <a:latin typeface="Courier New"/>
                <a:cs typeface="Courier New"/>
              </a:rPr>
              <a:t>   </a:t>
            </a:r>
            <a:r>
              <a:rPr lang="en-US" dirty="0" err="1">
                <a:latin typeface="Courier New"/>
                <a:cs typeface="Courier New"/>
              </a:rPr>
              <a:t>printf("%f</a:t>
            </a:r>
            <a:r>
              <a:rPr lang="en-US" dirty="0">
                <a:latin typeface="Courier New"/>
                <a:cs typeface="Courier New"/>
              </a:rPr>
              <a:t> %</a:t>
            </a:r>
            <a:r>
              <a:rPr lang="en-US" dirty="0" err="1">
                <a:latin typeface="Courier New"/>
                <a:cs typeface="Courier New"/>
              </a:rPr>
              <a:t>f</a:t>
            </a:r>
            <a:r>
              <a:rPr lang="en-US" dirty="0">
                <a:latin typeface="Courier New"/>
                <a:cs typeface="Courier New"/>
              </a:rPr>
              <a:t> %</a:t>
            </a:r>
            <a:r>
              <a:rPr lang="en-US" dirty="0" err="1">
                <a:latin typeface="Courier New"/>
                <a:cs typeface="Courier New"/>
              </a:rPr>
              <a:t>f</a:t>
            </a:r>
            <a:r>
              <a:rPr lang="en-US" dirty="0">
                <a:latin typeface="Courier New"/>
                <a:cs typeface="Courier New"/>
              </a:rPr>
              <a:t> %</a:t>
            </a:r>
            <a:r>
              <a:rPr lang="en-US" dirty="0" err="1">
                <a:latin typeface="Courier New"/>
                <a:cs typeface="Courier New"/>
              </a:rPr>
              <a:t>f\n</a:t>
            </a:r>
            <a:r>
              <a:rPr lang="en-US" dirty="0">
                <a:latin typeface="Courier New"/>
                <a:cs typeface="Courier New"/>
              </a:rPr>
              <a:t>", vout[0], vout[1], vout[2], vout[3]);</a:t>
            </a:r>
          </a:p>
          <a:p>
            <a:r>
              <a:rPr lang="en-US" dirty="0">
                <a:latin typeface="Courier New"/>
                <a:cs typeface="Courier New"/>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8" name="TextBox 7"/>
          <p:cNvSpPr txBox="1"/>
          <p:nvPr/>
        </p:nvSpPr>
        <p:spPr>
          <a:xfrm>
            <a:off x="209869" y="835971"/>
            <a:ext cx="6972244" cy="5736953"/>
          </a:xfrm>
          <a:prstGeom prst="rect">
            <a:avLst/>
          </a:prstGeom>
          <a:noFill/>
        </p:spPr>
        <p:txBody>
          <a:bodyPr wrap="none" rtlCol="0">
            <a:spAutoFit/>
          </a:bodyPr>
          <a:lstStyle/>
          <a:p>
            <a:r>
              <a:rPr lang="en-US" dirty="0">
                <a:latin typeface="Courier New"/>
                <a:cs typeface="Courier New"/>
              </a:rPr>
              <a:t>#include &lt;</a:t>
            </a:r>
            <a:r>
              <a:rPr lang="en-US" dirty="0" err="1">
                <a:latin typeface="Courier New"/>
                <a:cs typeface="Courier New"/>
              </a:rPr>
              <a:t>stdio.h</a:t>
            </a:r>
            <a:r>
              <a:rPr lang="en-US" dirty="0">
                <a:latin typeface="Courier New"/>
                <a:cs typeface="Courier New"/>
              </a:rPr>
              <a:t>&gt;</a:t>
            </a:r>
          </a:p>
          <a:p>
            <a:endParaRPr lang="en-US" dirty="0">
              <a:latin typeface="Courier New"/>
              <a:cs typeface="Courier New"/>
            </a:endParaRPr>
          </a:p>
          <a:p>
            <a:r>
              <a:rPr lang="en-US" dirty="0">
                <a:latin typeface="Courier New"/>
                <a:cs typeface="Courier New"/>
              </a:rPr>
              <a:t>float elts[4][4] = {1,1,1,1,2,2,2,2,3,3,3,3,4,4,4,4};</a:t>
            </a:r>
          </a:p>
          <a:p>
            <a:r>
              <a:rPr lang="en-US" dirty="0">
                <a:latin typeface="Courier New"/>
                <a:cs typeface="Courier New"/>
              </a:rPr>
              <a:t>float vin[4] = {1,2,3,4};</a:t>
            </a:r>
          </a:p>
          <a:p>
            <a:r>
              <a:rPr lang="en-US" dirty="0">
                <a:latin typeface="Courier New"/>
                <a:cs typeface="Courier New"/>
              </a:rPr>
              <a:t>float vout[4];</a:t>
            </a:r>
          </a:p>
          <a:p>
            <a:endParaRPr lang="en-US" dirty="0">
              <a:latin typeface="Courier New"/>
              <a:cs typeface="Courier New"/>
            </a:endParaRPr>
          </a:p>
          <a:p>
            <a:r>
              <a:rPr lang="en-US" dirty="0">
                <a:latin typeface="Courier New"/>
                <a:cs typeface="Courier New"/>
              </a:rPr>
              <a:t>void </a:t>
            </a:r>
            <a:r>
              <a:rPr lang="en-US" dirty="0" err="1">
                <a:latin typeface="Courier New"/>
                <a:cs typeface="Courier New"/>
              </a:rPr>
              <a:t>main(void</a:t>
            </a:r>
            <a:r>
              <a:rPr lang="en-US" dirty="0">
                <a:latin typeface="Courier New"/>
                <a:cs typeface="Courier New"/>
              </a:rPr>
              <a:t>)</a:t>
            </a:r>
          </a:p>
          <a:p>
            <a:r>
              <a:rPr lang="en-US" dirty="0">
                <a:latin typeface="Courier New"/>
                <a:cs typeface="Courier New"/>
              </a:rPr>
              <a:t>{</a:t>
            </a:r>
          </a:p>
          <a:p>
            <a:r>
              <a:rPr lang="en-US" dirty="0">
                <a:latin typeface="Courier New"/>
                <a:cs typeface="Courier New"/>
              </a:rPr>
              <a:t>   vout[0] =  elts[0][0] * vin[0]  +  elts[0][1] * vin[1] + </a:t>
            </a:r>
          </a:p>
          <a:p>
            <a:r>
              <a:rPr lang="en-US" dirty="0">
                <a:latin typeface="Courier New"/>
                <a:cs typeface="Courier New"/>
              </a:rPr>
              <a:t>              elts[0][2] * vin[2]  +  elts[0][3] * vin[3];</a:t>
            </a:r>
          </a:p>
          <a:p>
            <a:endParaRPr lang="en-US" dirty="0">
              <a:latin typeface="Courier New"/>
              <a:cs typeface="Courier New"/>
            </a:endParaRPr>
          </a:p>
          <a:p>
            <a:r>
              <a:rPr lang="en-US" dirty="0">
                <a:latin typeface="Courier New"/>
                <a:cs typeface="Courier New"/>
              </a:rPr>
              <a:t>   vout[1] =  elts[1][0] * vin[0]  +  elts[1][1] * vin[1] +</a:t>
            </a:r>
          </a:p>
          <a:p>
            <a:r>
              <a:rPr lang="en-US" dirty="0">
                <a:latin typeface="Courier New"/>
                <a:cs typeface="Courier New"/>
              </a:rPr>
              <a:t>              elts[1][2] * vin[2]  +  elts[1][3] * vin[3];</a:t>
            </a:r>
          </a:p>
          <a:p>
            <a:endParaRPr lang="en-US" dirty="0">
              <a:latin typeface="Courier New"/>
              <a:cs typeface="Courier New"/>
            </a:endParaRPr>
          </a:p>
          <a:p>
            <a:r>
              <a:rPr lang="en-US" dirty="0">
                <a:latin typeface="Courier New"/>
                <a:cs typeface="Courier New"/>
              </a:rPr>
              <a:t>   vout[2] =  elts[2][0] * vin[0]  +  elts[2][1] * vin[1] +</a:t>
            </a:r>
          </a:p>
          <a:p>
            <a:r>
              <a:rPr lang="en-US" dirty="0">
                <a:latin typeface="Courier New"/>
                <a:cs typeface="Courier New"/>
              </a:rPr>
              <a:t>              elts[2][2] * vin[2]  +  elts[2][3] * vin[3];</a:t>
            </a:r>
          </a:p>
          <a:p>
            <a:endParaRPr lang="en-US" dirty="0">
              <a:latin typeface="Courier New"/>
              <a:cs typeface="Courier New"/>
            </a:endParaRPr>
          </a:p>
          <a:p>
            <a:r>
              <a:rPr lang="en-US" dirty="0">
                <a:latin typeface="Courier New"/>
                <a:cs typeface="Courier New"/>
              </a:rPr>
              <a:t>   vout[3] =  elts[3][0] * vin[0]  +  elts[3][1] * vin[1] + </a:t>
            </a:r>
          </a:p>
          <a:p>
            <a:r>
              <a:rPr lang="en-US" dirty="0">
                <a:latin typeface="Courier New"/>
                <a:cs typeface="Courier New"/>
              </a:rPr>
              <a:t>              elts[3][2] * vin[2]  +  elts[3][3] * vin[3];</a:t>
            </a:r>
          </a:p>
          <a:p>
            <a:endParaRPr lang="en-US" dirty="0">
              <a:latin typeface="Courier New"/>
              <a:cs typeface="Courier New"/>
            </a:endParaRPr>
          </a:p>
          <a:p>
            <a:r>
              <a:rPr lang="en-US" dirty="0">
                <a:latin typeface="Courier New"/>
                <a:cs typeface="Courier New"/>
              </a:rPr>
              <a:t>   </a:t>
            </a:r>
            <a:r>
              <a:rPr lang="en-US" dirty="0" err="1">
                <a:latin typeface="Courier New"/>
                <a:cs typeface="Courier New"/>
              </a:rPr>
              <a:t>printf("%f</a:t>
            </a:r>
            <a:r>
              <a:rPr lang="en-US" dirty="0">
                <a:latin typeface="Courier New"/>
                <a:cs typeface="Courier New"/>
              </a:rPr>
              <a:t> %</a:t>
            </a:r>
            <a:r>
              <a:rPr lang="en-US" dirty="0" err="1">
                <a:latin typeface="Courier New"/>
                <a:cs typeface="Courier New"/>
              </a:rPr>
              <a:t>f</a:t>
            </a:r>
            <a:r>
              <a:rPr lang="en-US" dirty="0">
                <a:latin typeface="Courier New"/>
                <a:cs typeface="Courier New"/>
              </a:rPr>
              <a:t> %</a:t>
            </a:r>
            <a:r>
              <a:rPr lang="en-US" dirty="0" err="1">
                <a:latin typeface="Courier New"/>
                <a:cs typeface="Courier New"/>
              </a:rPr>
              <a:t>f</a:t>
            </a:r>
            <a:r>
              <a:rPr lang="en-US" dirty="0">
                <a:latin typeface="Courier New"/>
                <a:cs typeface="Courier New"/>
              </a:rPr>
              <a:t> %</a:t>
            </a:r>
            <a:r>
              <a:rPr lang="en-US" dirty="0" err="1">
                <a:latin typeface="Courier New"/>
                <a:cs typeface="Courier New"/>
              </a:rPr>
              <a:t>f\n</a:t>
            </a:r>
            <a:r>
              <a:rPr lang="en-US" dirty="0">
                <a:latin typeface="Courier New"/>
                <a:cs typeface="Courier New"/>
              </a:rPr>
              <a:t>", vout[0], vout[1], vout[2], vout[3]);</a:t>
            </a:r>
          </a:p>
          <a:p>
            <a:r>
              <a:rPr lang="en-US" dirty="0">
                <a:latin typeface="Courier New"/>
                <a:cs typeface="Courier New"/>
              </a:rPr>
              <a:t>}</a:t>
            </a:r>
          </a:p>
        </p:txBody>
      </p:sp>
      <p:sp>
        <p:nvSpPr>
          <p:cNvPr id="52" name="TextBox 51"/>
          <p:cNvSpPr txBox="1"/>
          <p:nvPr/>
        </p:nvSpPr>
        <p:spPr>
          <a:xfrm>
            <a:off x="4605195" y="4731946"/>
            <a:ext cx="368158" cy="369332"/>
          </a:xfrm>
          <a:prstGeom prst="rect">
            <a:avLst/>
          </a:prstGeom>
          <a:noFill/>
        </p:spPr>
        <p:txBody>
          <a:bodyPr wrap="square" rtlCol="0">
            <a:spAutoFit/>
          </a:bodyPr>
          <a:lstStyle/>
          <a:p>
            <a:pPr algn="ctr"/>
            <a:r>
              <a:rPr lang="en-US" sz="1800" dirty="0"/>
              <a:t>1</a:t>
            </a:r>
          </a:p>
        </p:txBody>
      </p:sp>
      <p:sp>
        <p:nvSpPr>
          <p:cNvPr id="53" name="TextBox 52"/>
          <p:cNvSpPr txBox="1"/>
          <p:nvPr/>
        </p:nvSpPr>
        <p:spPr>
          <a:xfrm>
            <a:off x="5375358" y="4731946"/>
            <a:ext cx="368158" cy="369332"/>
          </a:xfrm>
          <a:prstGeom prst="rect">
            <a:avLst/>
          </a:prstGeom>
          <a:noFill/>
        </p:spPr>
        <p:txBody>
          <a:bodyPr wrap="square" rtlCol="0">
            <a:spAutoFit/>
          </a:bodyPr>
          <a:lstStyle/>
          <a:p>
            <a:pPr algn="ctr"/>
            <a:r>
              <a:rPr lang="en-US" sz="1800" dirty="0"/>
              <a:t>2</a:t>
            </a:r>
          </a:p>
        </p:txBody>
      </p:sp>
      <p:sp>
        <p:nvSpPr>
          <p:cNvPr id="54" name="TextBox 53"/>
          <p:cNvSpPr txBox="1"/>
          <p:nvPr/>
        </p:nvSpPr>
        <p:spPr>
          <a:xfrm>
            <a:off x="6145521" y="4731946"/>
            <a:ext cx="368158" cy="369332"/>
          </a:xfrm>
          <a:prstGeom prst="rect">
            <a:avLst/>
          </a:prstGeom>
          <a:noFill/>
        </p:spPr>
        <p:txBody>
          <a:bodyPr wrap="square" rtlCol="0">
            <a:spAutoFit/>
          </a:bodyPr>
          <a:lstStyle/>
          <a:p>
            <a:pPr algn="ctr"/>
            <a:r>
              <a:rPr lang="en-US" sz="1800" dirty="0"/>
              <a:t>3</a:t>
            </a:r>
          </a:p>
        </p:txBody>
      </p:sp>
      <p:sp>
        <p:nvSpPr>
          <p:cNvPr id="55" name="TextBox 54"/>
          <p:cNvSpPr txBox="1"/>
          <p:nvPr/>
        </p:nvSpPr>
        <p:spPr>
          <a:xfrm>
            <a:off x="6915685" y="4731946"/>
            <a:ext cx="368158" cy="369332"/>
          </a:xfrm>
          <a:prstGeom prst="rect">
            <a:avLst/>
          </a:prstGeom>
          <a:noFill/>
        </p:spPr>
        <p:txBody>
          <a:bodyPr wrap="square" rtlCol="0">
            <a:spAutoFit/>
          </a:bodyPr>
          <a:lstStyle/>
          <a:p>
            <a:pPr algn="ctr"/>
            <a:r>
              <a:rPr lang="en-US" sz="1800" dirty="0"/>
              <a:t>4</a:t>
            </a:r>
          </a:p>
        </p:txBody>
      </p:sp>
      <p:graphicFrame>
        <p:nvGraphicFramePr>
          <p:cNvPr id="56" name="Content Placeholder 3"/>
          <p:cNvGraphicFramePr>
            <a:graphicFrameLocks/>
          </p:cNvGraphicFramePr>
          <p:nvPr/>
        </p:nvGraphicFramePr>
        <p:xfrm>
          <a:off x="358887" y="4741313"/>
          <a:ext cx="1877488" cy="1483360"/>
        </p:xfrm>
        <a:graphic>
          <a:graphicData uri="http://schemas.openxmlformats.org/drawingml/2006/table">
            <a:tbl>
              <a:tblPr bandRow="1">
                <a:tableStyleId>{ED083AE6-46FA-4A59-8FB0-9F97EB10719F}</a:tableStyleId>
              </a:tblPr>
              <a:tblGrid>
                <a:gridCol w="469372">
                  <a:extLst>
                    <a:ext uri="{9D8B030D-6E8A-4147-A177-3AD203B41FA5}">
                      <a16:colId xmlns:a16="http://schemas.microsoft.com/office/drawing/2014/main" val="20000"/>
                    </a:ext>
                  </a:extLst>
                </a:gridCol>
                <a:gridCol w="469372">
                  <a:extLst>
                    <a:ext uri="{9D8B030D-6E8A-4147-A177-3AD203B41FA5}">
                      <a16:colId xmlns:a16="http://schemas.microsoft.com/office/drawing/2014/main" val="20001"/>
                    </a:ext>
                  </a:extLst>
                </a:gridCol>
                <a:gridCol w="469372">
                  <a:extLst>
                    <a:ext uri="{9D8B030D-6E8A-4147-A177-3AD203B41FA5}">
                      <a16:colId xmlns:a16="http://schemas.microsoft.com/office/drawing/2014/main" val="20002"/>
                    </a:ext>
                  </a:extLst>
                </a:gridCol>
                <a:gridCol w="469372">
                  <a:extLst>
                    <a:ext uri="{9D8B030D-6E8A-4147-A177-3AD203B41FA5}">
                      <a16:colId xmlns:a16="http://schemas.microsoft.com/office/drawing/2014/main" val="20003"/>
                    </a:ext>
                  </a:extLst>
                </a:gridCol>
              </a:tblGrid>
              <a:tr h="370840">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extLst>
                  <a:ext uri="{0D108BD9-81ED-4DB2-BD59-A6C34878D82A}">
                    <a16:rowId xmlns:a16="http://schemas.microsoft.com/office/drawing/2014/main" val="10000"/>
                  </a:ext>
                </a:extLst>
              </a:tr>
              <a:tr h="370840">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extLst>
                  <a:ext uri="{0D108BD9-81ED-4DB2-BD59-A6C34878D82A}">
                    <a16:rowId xmlns:a16="http://schemas.microsoft.com/office/drawing/2014/main" val="10001"/>
                  </a:ext>
                </a:extLst>
              </a:tr>
              <a:tr h="370840">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extLst>
                  <a:ext uri="{0D108BD9-81ED-4DB2-BD59-A6C34878D82A}">
                    <a16:rowId xmlns:a16="http://schemas.microsoft.com/office/drawing/2014/main" val="10002"/>
                  </a:ext>
                </a:extLst>
              </a:tr>
              <a:tr h="370840">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extLst>
                  <a:ext uri="{0D108BD9-81ED-4DB2-BD59-A6C34878D82A}">
                    <a16:rowId xmlns:a16="http://schemas.microsoft.com/office/drawing/2014/main" val="10003"/>
                  </a:ext>
                </a:extLst>
              </a:tr>
            </a:tbl>
          </a:graphicData>
        </a:graphic>
      </p:graphicFrame>
      <p:graphicFrame>
        <p:nvGraphicFramePr>
          <p:cNvPr id="57" name="Table 56"/>
          <p:cNvGraphicFramePr>
            <a:graphicFrameLocks noGrp="1"/>
          </p:cNvGraphicFramePr>
          <p:nvPr/>
        </p:nvGraphicFramePr>
        <p:xfrm>
          <a:off x="3328014" y="4744648"/>
          <a:ext cx="475722" cy="1483360"/>
        </p:xfrm>
        <a:graphic>
          <a:graphicData uri="http://schemas.openxmlformats.org/drawingml/2006/table">
            <a:tbl>
              <a:tblPr firstRow="1" bandRow="1">
                <a:tableStyleId>{C4B1156A-380E-4F78-BDF5-A606A8083BF9}</a:tableStyleId>
              </a:tblPr>
              <a:tblGrid>
                <a:gridCol w="475722">
                  <a:extLst>
                    <a:ext uri="{9D8B030D-6E8A-4147-A177-3AD203B41FA5}">
                      <a16:colId xmlns:a16="http://schemas.microsoft.com/office/drawing/2014/main" val="20000"/>
                    </a:ext>
                  </a:extLst>
                </a:gridCol>
              </a:tblGrid>
              <a:tr h="370840">
                <a:tc>
                  <a:txBody>
                    <a:bodyPr/>
                    <a:lstStyle/>
                    <a:p>
                      <a:pPr algn="ctr"/>
                      <a:r>
                        <a:rPr lang="en-US" b="0" dirty="0"/>
                        <a:t>1</a:t>
                      </a:r>
                    </a:p>
                  </a:txBody>
                  <a:tcPr anchor="ctr">
                    <a:solidFill>
                      <a:srgbClr val="DDDDDD"/>
                    </a:solidFill>
                  </a:tcPr>
                </a:tc>
                <a:extLst>
                  <a:ext uri="{0D108BD9-81ED-4DB2-BD59-A6C34878D82A}">
                    <a16:rowId xmlns:a16="http://schemas.microsoft.com/office/drawing/2014/main" val="10000"/>
                  </a:ext>
                </a:extLst>
              </a:tr>
              <a:tr h="370840">
                <a:tc>
                  <a:txBody>
                    <a:bodyPr/>
                    <a:lstStyle/>
                    <a:p>
                      <a:pPr algn="ctr"/>
                      <a:r>
                        <a:rPr lang="en-US" dirty="0"/>
                        <a:t>2</a:t>
                      </a:r>
                    </a:p>
                  </a:txBody>
                  <a:tcPr anchor="ctr">
                    <a:solidFill>
                      <a:srgbClr val="DDDDDD"/>
                    </a:solidFill>
                  </a:tcPr>
                </a:tc>
                <a:extLst>
                  <a:ext uri="{0D108BD9-81ED-4DB2-BD59-A6C34878D82A}">
                    <a16:rowId xmlns:a16="http://schemas.microsoft.com/office/drawing/2014/main" val="10001"/>
                  </a:ext>
                </a:extLst>
              </a:tr>
              <a:tr h="370840">
                <a:tc>
                  <a:txBody>
                    <a:bodyPr/>
                    <a:lstStyle/>
                    <a:p>
                      <a:pPr algn="ctr"/>
                      <a:r>
                        <a:rPr lang="en-US" dirty="0"/>
                        <a:t>3</a:t>
                      </a:r>
                    </a:p>
                  </a:txBody>
                  <a:tcPr anchor="ctr">
                    <a:solidFill>
                      <a:srgbClr val="DDDDDD"/>
                    </a:solidFill>
                  </a:tcPr>
                </a:tc>
                <a:extLst>
                  <a:ext uri="{0D108BD9-81ED-4DB2-BD59-A6C34878D82A}">
                    <a16:rowId xmlns:a16="http://schemas.microsoft.com/office/drawing/2014/main" val="10002"/>
                  </a:ext>
                </a:extLst>
              </a:tr>
              <a:tr h="370840">
                <a:tc>
                  <a:txBody>
                    <a:bodyPr/>
                    <a:lstStyle/>
                    <a:p>
                      <a:pPr algn="ctr"/>
                      <a:r>
                        <a:rPr lang="en-US" dirty="0"/>
                        <a:t>4</a:t>
                      </a:r>
                    </a:p>
                  </a:txBody>
                  <a:tcPr anchor="ctr">
                    <a:solidFill>
                      <a:srgbClr val="DDDDDD"/>
                    </a:solidFill>
                  </a:tcPr>
                </a:tc>
                <a:extLst>
                  <a:ext uri="{0D108BD9-81ED-4DB2-BD59-A6C34878D82A}">
                    <a16:rowId xmlns:a16="http://schemas.microsoft.com/office/drawing/2014/main" val="10003"/>
                  </a:ext>
                </a:extLst>
              </a:tr>
            </a:tbl>
          </a:graphicData>
        </a:graphic>
      </p:graphicFrame>
      <p:sp>
        <p:nvSpPr>
          <p:cNvPr id="58" name="Multiply 57"/>
          <p:cNvSpPr/>
          <p:nvPr/>
        </p:nvSpPr>
        <p:spPr bwMode="auto">
          <a:xfrm>
            <a:off x="2523684" y="5266065"/>
            <a:ext cx="459395" cy="459339"/>
          </a:xfrm>
          <a:prstGeom prst="mathMultiply">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9" name="Equal 58"/>
          <p:cNvSpPr/>
          <p:nvPr/>
        </p:nvSpPr>
        <p:spPr bwMode="auto">
          <a:xfrm>
            <a:off x="3997434" y="5279575"/>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60" name="Group 103"/>
          <p:cNvGrpSpPr/>
          <p:nvPr/>
        </p:nvGrpSpPr>
        <p:grpSpPr>
          <a:xfrm>
            <a:off x="5093286" y="4842307"/>
            <a:ext cx="2745496" cy="798720"/>
            <a:chOff x="5542830" y="1650710"/>
            <a:chExt cx="2745496" cy="798720"/>
          </a:xfrm>
        </p:grpSpPr>
        <p:sp>
          <p:nvSpPr>
            <p:cNvPr id="61" name="Equal 60"/>
            <p:cNvSpPr/>
            <p:nvPr/>
          </p:nvSpPr>
          <p:spPr bwMode="auto">
            <a:xfrm>
              <a:off x="7882977" y="2098171"/>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2" name="Plus 61"/>
            <p:cNvSpPr/>
            <p:nvPr/>
          </p:nvSpPr>
          <p:spPr bwMode="auto">
            <a:xfrm>
              <a:off x="5542830"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3" name="Plus 62"/>
            <p:cNvSpPr/>
            <p:nvPr/>
          </p:nvSpPr>
          <p:spPr bwMode="auto">
            <a:xfrm>
              <a:off x="6312993"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4" name="Plus 63"/>
            <p:cNvSpPr/>
            <p:nvPr/>
          </p:nvSpPr>
          <p:spPr bwMode="auto">
            <a:xfrm>
              <a:off x="7083156"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aphicFrame>
        <p:nvGraphicFramePr>
          <p:cNvPr id="65" name="Table 64"/>
          <p:cNvGraphicFramePr>
            <a:graphicFrameLocks noGrp="1"/>
          </p:cNvGraphicFramePr>
          <p:nvPr/>
        </p:nvGraphicFramePr>
        <p:xfrm>
          <a:off x="8014278" y="4740514"/>
          <a:ext cx="475722" cy="1483360"/>
        </p:xfrm>
        <a:graphic>
          <a:graphicData uri="http://schemas.openxmlformats.org/drawingml/2006/table">
            <a:tbl>
              <a:tblPr firstRow="1" bandRow="1">
                <a:tableStyleId>{C4B1156A-380E-4F78-BDF5-A606A8083BF9}</a:tableStyleId>
              </a:tblPr>
              <a:tblGrid>
                <a:gridCol w="475722">
                  <a:extLst>
                    <a:ext uri="{9D8B030D-6E8A-4147-A177-3AD203B41FA5}">
                      <a16:colId xmlns:a16="http://schemas.microsoft.com/office/drawing/2014/main" val="20000"/>
                    </a:ext>
                  </a:extLst>
                </a:gridCol>
              </a:tblGrid>
              <a:tr h="370840">
                <a:tc>
                  <a:txBody>
                    <a:bodyPr/>
                    <a:lstStyle/>
                    <a:p>
                      <a:endParaRPr lang="en-US" dirty="0"/>
                    </a:p>
                  </a:txBody>
                  <a:tcPr anchor="ctr">
                    <a:solidFill>
                      <a:srgbClr val="FF0000"/>
                    </a:solidFill>
                  </a:tcPr>
                </a:tc>
                <a:extLst>
                  <a:ext uri="{0D108BD9-81ED-4DB2-BD59-A6C34878D82A}">
                    <a16:rowId xmlns:a16="http://schemas.microsoft.com/office/drawing/2014/main" val="10000"/>
                  </a:ext>
                </a:extLst>
              </a:tr>
              <a:tr h="370840">
                <a:tc>
                  <a:txBody>
                    <a:bodyPr/>
                    <a:lstStyle/>
                    <a:p>
                      <a:endParaRPr lang="en-US"/>
                    </a:p>
                  </a:txBody>
                  <a:tcPr anchor="ctr">
                    <a:solidFill>
                      <a:srgbClr val="FF0000"/>
                    </a:solidFill>
                  </a:tcPr>
                </a:tc>
                <a:extLst>
                  <a:ext uri="{0D108BD9-81ED-4DB2-BD59-A6C34878D82A}">
                    <a16:rowId xmlns:a16="http://schemas.microsoft.com/office/drawing/2014/main" val="10001"/>
                  </a:ext>
                </a:extLst>
              </a:tr>
              <a:tr h="370840">
                <a:tc>
                  <a:txBody>
                    <a:bodyPr/>
                    <a:lstStyle/>
                    <a:p>
                      <a:endParaRPr lang="en-US"/>
                    </a:p>
                  </a:txBody>
                  <a:tcPr anchor="ctr">
                    <a:solidFill>
                      <a:srgbClr val="FF0000"/>
                    </a:solidFill>
                  </a:tcPr>
                </a:tc>
                <a:extLst>
                  <a:ext uri="{0D108BD9-81ED-4DB2-BD59-A6C34878D82A}">
                    <a16:rowId xmlns:a16="http://schemas.microsoft.com/office/drawing/2014/main" val="10002"/>
                  </a:ext>
                </a:extLst>
              </a:tr>
              <a:tr h="370840">
                <a:tc>
                  <a:txBody>
                    <a:bodyPr/>
                    <a:lstStyle/>
                    <a:p>
                      <a:endParaRPr lang="en-US" dirty="0"/>
                    </a:p>
                  </a:txBody>
                  <a:tcPr anchor="ctr">
                    <a:solidFill>
                      <a:srgbClr val="FF0000"/>
                    </a:solidFill>
                  </a:tcPr>
                </a:tc>
                <a:extLst>
                  <a:ext uri="{0D108BD9-81ED-4DB2-BD59-A6C34878D82A}">
                    <a16:rowId xmlns:a16="http://schemas.microsoft.com/office/drawing/2014/main" val="10003"/>
                  </a:ext>
                </a:extLst>
              </a:tr>
            </a:tbl>
          </a:graphicData>
        </a:graphic>
      </p:graphicFrame>
      <p:sp>
        <p:nvSpPr>
          <p:cNvPr id="66" name="TextBox 65"/>
          <p:cNvSpPr txBox="1"/>
          <p:nvPr/>
        </p:nvSpPr>
        <p:spPr>
          <a:xfrm>
            <a:off x="8010937" y="4731946"/>
            <a:ext cx="481234" cy="369332"/>
          </a:xfrm>
          <a:prstGeom prst="rect">
            <a:avLst/>
          </a:prstGeom>
          <a:noFill/>
        </p:spPr>
        <p:txBody>
          <a:bodyPr wrap="square" rtlCol="0">
            <a:spAutoFit/>
          </a:bodyPr>
          <a:lstStyle/>
          <a:p>
            <a:pPr algn="ctr"/>
            <a:r>
              <a:rPr lang="en-US" sz="1800" dirty="0"/>
              <a:t>10</a:t>
            </a:r>
          </a:p>
        </p:txBody>
      </p:sp>
      <p:grpSp>
        <p:nvGrpSpPr>
          <p:cNvPr id="67" name="Group 100"/>
          <p:cNvGrpSpPr/>
          <p:nvPr/>
        </p:nvGrpSpPr>
        <p:grpSpPr>
          <a:xfrm>
            <a:off x="4608963" y="5127526"/>
            <a:ext cx="3963885" cy="369332"/>
            <a:chOff x="5058507" y="1935929"/>
            <a:chExt cx="3963885" cy="369332"/>
          </a:xfrm>
        </p:grpSpPr>
        <p:sp>
          <p:nvSpPr>
            <p:cNvPr id="68" name="TextBox 67"/>
            <p:cNvSpPr txBox="1"/>
            <p:nvPr/>
          </p:nvSpPr>
          <p:spPr>
            <a:xfrm>
              <a:off x="5058507" y="1935929"/>
              <a:ext cx="368158" cy="369332"/>
            </a:xfrm>
            <a:prstGeom prst="rect">
              <a:avLst/>
            </a:prstGeom>
            <a:noFill/>
          </p:spPr>
          <p:txBody>
            <a:bodyPr wrap="square" rtlCol="0">
              <a:spAutoFit/>
            </a:bodyPr>
            <a:lstStyle/>
            <a:p>
              <a:pPr algn="ctr"/>
              <a:r>
                <a:rPr lang="en-US" sz="1800" dirty="0"/>
                <a:t>2</a:t>
              </a:r>
            </a:p>
          </p:txBody>
        </p:sp>
        <p:sp>
          <p:nvSpPr>
            <p:cNvPr id="69" name="TextBox 68"/>
            <p:cNvSpPr txBox="1"/>
            <p:nvPr/>
          </p:nvSpPr>
          <p:spPr>
            <a:xfrm>
              <a:off x="5828670" y="1935929"/>
              <a:ext cx="368158" cy="369332"/>
            </a:xfrm>
            <a:prstGeom prst="rect">
              <a:avLst/>
            </a:prstGeom>
            <a:noFill/>
          </p:spPr>
          <p:txBody>
            <a:bodyPr wrap="square" rtlCol="0">
              <a:spAutoFit/>
            </a:bodyPr>
            <a:lstStyle/>
            <a:p>
              <a:pPr algn="ctr"/>
              <a:r>
                <a:rPr lang="en-US" sz="1800" dirty="0"/>
                <a:t>4</a:t>
              </a:r>
            </a:p>
          </p:txBody>
        </p:sp>
        <p:sp>
          <p:nvSpPr>
            <p:cNvPr id="70" name="TextBox 69"/>
            <p:cNvSpPr txBox="1"/>
            <p:nvPr/>
          </p:nvSpPr>
          <p:spPr>
            <a:xfrm>
              <a:off x="6598833" y="1935929"/>
              <a:ext cx="368158" cy="369332"/>
            </a:xfrm>
            <a:prstGeom prst="rect">
              <a:avLst/>
            </a:prstGeom>
            <a:noFill/>
          </p:spPr>
          <p:txBody>
            <a:bodyPr wrap="square" rtlCol="0">
              <a:spAutoFit/>
            </a:bodyPr>
            <a:lstStyle/>
            <a:p>
              <a:pPr algn="ctr"/>
              <a:r>
                <a:rPr lang="en-US" sz="1800" dirty="0"/>
                <a:t>6</a:t>
              </a:r>
            </a:p>
          </p:txBody>
        </p:sp>
        <p:sp>
          <p:nvSpPr>
            <p:cNvPr id="71" name="TextBox 70"/>
            <p:cNvSpPr txBox="1"/>
            <p:nvPr/>
          </p:nvSpPr>
          <p:spPr>
            <a:xfrm>
              <a:off x="7368997" y="1935929"/>
              <a:ext cx="368158" cy="369332"/>
            </a:xfrm>
            <a:prstGeom prst="rect">
              <a:avLst/>
            </a:prstGeom>
            <a:noFill/>
          </p:spPr>
          <p:txBody>
            <a:bodyPr wrap="square" rtlCol="0">
              <a:spAutoFit/>
            </a:bodyPr>
            <a:lstStyle/>
            <a:p>
              <a:pPr algn="ctr"/>
              <a:r>
                <a:rPr lang="en-US" sz="1800" dirty="0"/>
                <a:t>8</a:t>
              </a:r>
            </a:p>
          </p:txBody>
        </p:sp>
        <p:sp>
          <p:nvSpPr>
            <p:cNvPr id="72" name="Plus 71"/>
            <p:cNvSpPr/>
            <p:nvPr/>
          </p:nvSpPr>
          <p:spPr bwMode="auto">
            <a:xfrm>
              <a:off x="5546598"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3" name="Plus 72"/>
            <p:cNvSpPr/>
            <p:nvPr/>
          </p:nvSpPr>
          <p:spPr bwMode="auto">
            <a:xfrm>
              <a:off x="6316761"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4" name="Plus 73"/>
            <p:cNvSpPr/>
            <p:nvPr/>
          </p:nvSpPr>
          <p:spPr bwMode="auto">
            <a:xfrm>
              <a:off x="7086924"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5" name="TextBox 74"/>
            <p:cNvSpPr txBox="1"/>
            <p:nvPr/>
          </p:nvSpPr>
          <p:spPr>
            <a:xfrm>
              <a:off x="8372652" y="1935929"/>
              <a:ext cx="649740" cy="369332"/>
            </a:xfrm>
            <a:prstGeom prst="rect">
              <a:avLst/>
            </a:prstGeom>
            <a:noFill/>
          </p:spPr>
          <p:txBody>
            <a:bodyPr wrap="square" rtlCol="0">
              <a:spAutoFit/>
            </a:bodyPr>
            <a:lstStyle/>
            <a:p>
              <a:pPr algn="ctr"/>
              <a:r>
                <a:rPr lang="en-US" sz="1800" dirty="0"/>
                <a:t>20</a:t>
              </a:r>
            </a:p>
          </p:txBody>
        </p:sp>
      </p:grpSp>
      <p:grpSp>
        <p:nvGrpSpPr>
          <p:cNvPr id="76" name="Group 101"/>
          <p:cNvGrpSpPr/>
          <p:nvPr/>
        </p:nvGrpSpPr>
        <p:grpSpPr>
          <a:xfrm>
            <a:off x="4599219" y="5496086"/>
            <a:ext cx="3882428" cy="369332"/>
            <a:chOff x="5048763" y="2304489"/>
            <a:chExt cx="3882428" cy="369332"/>
          </a:xfrm>
        </p:grpSpPr>
        <p:sp>
          <p:nvSpPr>
            <p:cNvPr id="77" name="TextBox 76"/>
            <p:cNvSpPr txBox="1"/>
            <p:nvPr/>
          </p:nvSpPr>
          <p:spPr>
            <a:xfrm>
              <a:off x="5048763" y="2304489"/>
              <a:ext cx="368158" cy="369332"/>
            </a:xfrm>
            <a:prstGeom prst="rect">
              <a:avLst/>
            </a:prstGeom>
            <a:noFill/>
          </p:spPr>
          <p:txBody>
            <a:bodyPr wrap="square" rtlCol="0">
              <a:spAutoFit/>
            </a:bodyPr>
            <a:lstStyle/>
            <a:p>
              <a:pPr algn="ctr"/>
              <a:r>
                <a:rPr lang="en-US" sz="1800" dirty="0"/>
                <a:t>3</a:t>
              </a:r>
            </a:p>
          </p:txBody>
        </p:sp>
        <p:sp>
          <p:nvSpPr>
            <p:cNvPr id="78" name="TextBox 77"/>
            <p:cNvSpPr txBox="1"/>
            <p:nvPr/>
          </p:nvSpPr>
          <p:spPr>
            <a:xfrm>
              <a:off x="5818926" y="2304489"/>
              <a:ext cx="368158" cy="369332"/>
            </a:xfrm>
            <a:prstGeom prst="rect">
              <a:avLst/>
            </a:prstGeom>
            <a:noFill/>
          </p:spPr>
          <p:txBody>
            <a:bodyPr wrap="square" rtlCol="0">
              <a:spAutoFit/>
            </a:bodyPr>
            <a:lstStyle/>
            <a:p>
              <a:pPr algn="ctr"/>
              <a:r>
                <a:rPr lang="en-US" sz="1800" dirty="0"/>
                <a:t>6</a:t>
              </a:r>
            </a:p>
          </p:txBody>
        </p:sp>
        <p:sp>
          <p:nvSpPr>
            <p:cNvPr id="79" name="TextBox 78"/>
            <p:cNvSpPr txBox="1"/>
            <p:nvPr/>
          </p:nvSpPr>
          <p:spPr>
            <a:xfrm>
              <a:off x="6589089" y="2304489"/>
              <a:ext cx="368158" cy="369332"/>
            </a:xfrm>
            <a:prstGeom prst="rect">
              <a:avLst/>
            </a:prstGeom>
            <a:noFill/>
          </p:spPr>
          <p:txBody>
            <a:bodyPr wrap="square" rtlCol="0">
              <a:spAutoFit/>
            </a:bodyPr>
            <a:lstStyle/>
            <a:p>
              <a:pPr algn="ctr"/>
              <a:r>
                <a:rPr lang="en-US" sz="1800" dirty="0"/>
                <a:t>9</a:t>
              </a:r>
            </a:p>
          </p:txBody>
        </p:sp>
        <p:sp>
          <p:nvSpPr>
            <p:cNvPr id="80" name="TextBox 79"/>
            <p:cNvSpPr txBox="1"/>
            <p:nvPr/>
          </p:nvSpPr>
          <p:spPr>
            <a:xfrm>
              <a:off x="7242237" y="2304489"/>
              <a:ext cx="485174" cy="369332"/>
            </a:xfrm>
            <a:prstGeom prst="rect">
              <a:avLst/>
            </a:prstGeom>
            <a:noFill/>
          </p:spPr>
          <p:txBody>
            <a:bodyPr wrap="square" rtlCol="0">
              <a:spAutoFit/>
            </a:bodyPr>
            <a:lstStyle/>
            <a:p>
              <a:pPr algn="ctr"/>
              <a:r>
                <a:rPr lang="en-US" sz="1800" dirty="0"/>
                <a:t>12</a:t>
              </a:r>
            </a:p>
          </p:txBody>
        </p:sp>
        <p:sp>
          <p:nvSpPr>
            <p:cNvPr id="81" name="Plus 80"/>
            <p:cNvSpPr/>
            <p:nvPr/>
          </p:nvSpPr>
          <p:spPr bwMode="auto">
            <a:xfrm>
              <a:off x="5536854"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2" name="Plus 81"/>
            <p:cNvSpPr/>
            <p:nvPr/>
          </p:nvSpPr>
          <p:spPr bwMode="auto">
            <a:xfrm>
              <a:off x="6307017"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3" name="Plus 82"/>
            <p:cNvSpPr/>
            <p:nvPr/>
          </p:nvSpPr>
          <p:spPr bwMode="auto">
            <a:xfrm>
              <a:off x="7077180"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4" name="TextBox 83"/>
            <p:cNvSpPr txBox="1"/>
            <p:nvPr/>
          </p:nvSpPr>
          <p:spPr>
            <a:xfrm>
              <a:off x="8471005" y="2304489"/>
              <a:ext cx="460186" cy="369332"/>
            </a:xfrm>
            <a:prstGeom prst="rect">
              <a:avLst/>
            </a:prstGeom>
            <a:noFill/>
          </p:spPr>
          <p:txBody>
            <a:bodyPr wrap="square" rtlCol="0">
              <a:spAutoFit/>
            </a:bodyPr>
            <a:lstStyle/>
            <a:p>
              <a:pPr algn="ctr"/>
              <a:r>
                <a:rPr lang="en-US" sz="1800" dirty="0"/>
                <a:t>30</a:t>
              </a:r>
            </a:p>
          </p:txBody>
        </p:sp>
      </p:grpSp>
      <p:grpSp>
        <p:nvGrpSpPr>
          <p:cNvPr id="85" name="Group 102"/>
          <p:cNvGrpSpPr/>
          <p:nvPr/>
        </p:nvGrpSpPr>
        <p:grpSpPr>
          <a:xfrm>
            <a:off x="4616499" y="5851136"/>
            <a:ext cx="3956348" cy="369332"/>
            <a:chOff x="5066043" y="2659539"/>
            <a:chExt cx="3956348" cy="369332"/>
          </a:xfrm>
        </p:grpSpPr>
        <p:sp>
          <p:nvSpPr>
            <p:cNvPr id="86" name="TextBox 85"/>
            <p:cNvSpPr txBox="1"/>
            <p:nvPr/>
          </p:nvSpPr>
          <p:spPr>
            <a:xfrm>
              <a:off x="5066043" y="2659539"/>
              <a:ext cx="368158" cy="369332"/>
            </a:xfrm>
            <a:prstGeom prst="rect">
              <a:avLst/>
            </a:prstGeom>
            <a:noFill/>
          </p:spPr>
          <p:txBody>
            <a:bodyPr wrap="square" rtlCol="0">
              <a:spAutoFit/>
            </a:bodyPr>
            <a:lstStyle/>
            <a:p>
              <a:pPr algn="ctr"/>
              <a:r>
                <a:rPr lang="en-US" sz="1800" dirty="0"/>
                <a:t>4</a:t>
              </a:r>
            </a:p>
          </p:txBody>
        </p:sp>
        <p:sp>
          <p:nvSpPr>
            <p:cNvPr id="87" name="TextBox 86"/>
            <p:cNvSpPr txBox="1"/>
            <p:nvPr/>
          </p:nvSpPr>
          <p:spPr>
            <a:xfrm>
              <a:off x="5836206" y="2659539"/>
              <a:ext cx="368158" cy="369332"/>
            </a:xfrm>
            <a:prstGeom prst="rect">
              <a:avLst/>
            </a:prstGeom>
            <a:noFill/>
          </p:spPr>
          <p:txBody>
            <a:bodyPr wrap="square" rtlCol="0">
              <a:spAutoFit/>
            </a:bodyPr>
            <a:lstStyle/>
            <a:p>
              <a:pPr algn="ctr"/>
              <a:r>
                <a:rPr lang="en-US" sz="1800" dirty="0"/>
                <a:t>8</a:t>
              </a:r>
            </a:p>
          </p:txBody>
        </p:sp>
        <p:sp>
          <p:nvSpPr>
            <p:cNvPr id="88" name="TextBox 87"/>
            <p:cNvSpPr txBox="1"/>
            <p:nvPr/>
          </p:nvSpPr>
          <p:spPr>
            <a:xfrm>
              <a:off x="6526120" y="2659539"/>
              <a:ext cx="448407" cy="369332"/>
            </a:xfrm>
            <a:prstGeom prst="rect">
              <a:avLst/>
            </a:prstGeom>
            <a:noFill/>
          </p:spPr>
          <p:txBody>
            <a:bodyPr wrap="square" rtlCol="0">
              <a:spAutoFit/>
            </a:bodyPr>
            <a:lstStyle/>
            <a:p>
              <a:pPr algn="ctr"/>
              <a:r>
                <a:rPr lang="en-US" sz="1800" dirty="0"/>
                <a:t>12</a:t>
              </a:r>
            </a:p>
          </p:txBody>
        </p:sp>
        <p:sp>
          <p:nvSpPr>
            <p:cNvPr id="89" name="TextBox 88"/>
            <p:cNvSpPr txBox="1"/>
            <p:nvPr/>
          </p:nvSpPr>
          <p:spPr>
            <a:xfrm>
              <a:off x="7296284" y="2659539"/>
              <a:ext cx="448407" cy="369332"/>
            </a:xfrm>
            <a:prstGeom prst="rect">
              <a:avLst/>
            </a:prstGeom>
            <a:noFill/>
          </p:spPr>
          <p:txBody>
            <a:bodyPr wrap="square" rtlCol="0">
              <a:spAutoFit/>
            </a:bodyPr>
            <a:lstStyle/>
            <a:p>
              <a:pPr algn="ctr"/>
              <a:r>
                <a:rPr lang="en-US" sz="1800" dirty="0"/>
                <a:t>16</a:t>
              </a:r>
            </a:p>
          </p:txBody>
        </p:sp>
        <p:sp>
          <p:nvSpPr>
            <p:cNvPr id="90" name="Plus 89"/>
            <p:cNvSpPr/>
            <p:nvPr/>
          </p:nvSpPr>
          <p:spPr bwMode="auto">
            <a:xfrm>
              <a:off x="5554134"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1" name="Plus 90"/>
            <p:cNvSpPr/>
            <p:nvPr/>
          </p:nvSpPr>
          <p:spPr bwMode="auto">
            <a:xfrm>
              <a:off x="6324297"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2" name="Plus 91"/>
            <p:cNvSpPr/>
            <p:nvPr/>
          </p:nvSpPr>
          <p:spPr bwMode="auto">
            <a:xfrm>
              <a:off x="7094460"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3" name="TextBox 92"/>
            <p:cNvSpPr txBox="1"/>
            <p:nvPr/>
          </p:nvSpPr>
          <p:spPr>
            <a:xfrm>
              <a:off x="8380188" y="2659539"/>
              <a:ext cx="642203" cy="369332"/>
            </a:xfrm>
            <a:prstGeom prst="rect">
              <a:avLst/>
            </a:prstGeom>
            <a:noFill/>
          </p:spPr>
          <p:txBody>
            <a:bodyPr wrap="square" rtlCol="0">
              <a:spAutoFit/>
            </a:bodyPr>
            <a:lstStyle/>
            <a:p>
              <a:pPr algn="ctr"/>
              <a:r>
                <a:rPr lang="en-US" sz="1800" dirty="0"/>
                <a:t>40</a:t>
              </a:r>
            </a:p>
          </p:txBody>
        </p:sp>
      </p:grpSp>
      <p:sp>
        <p:nvSpPr>
          <p:cNvPr id="3" name="Rectangular Callout 2"/>
          <p:cNvSpPr/>
          <p:nvPr/>
        </p:nvSpPr>
        <p:spPr bwMode="auto">
          <a:xfrm>
            <a:off x="3772125" y="1954491"/>
            <a:ext cx="5312169" cy="1821140"/>
          </a:xfrm>
          <a:prstGeom prst="wedgeRectCallout">
            <a:avLst>
              <a:gd name="adj1" fmla="val 5807"/>
              <a:gd name="adj2" fmla="val 106095"/>
            </a:avLst>
          </a:prstGeom>
          <a:solidFill>
            <a:srgbClr val="DDDDD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r>
              <a:rPr kumimoji="0" lang="en-US" sz="1600" b="1" i="0" u="none" strike="noStrike" cap="none" normalizeH="0" baseline="0" dirty="0">
                <a:ln>
                  <a:noFill/>
                </a:ln>
                <a:solidFill>
                  <a:schemeClr val="tx1"/>
                </a:solidFill>
                <a:effectLst/>
                <a:latin typeface="Tahoma" pitchFamily="-96" charset="0"/>
              </a:rPr>
              <a:t>Efficient multiplication, </a:t>
            </a:r>
            <a:br>
              <a:rPr kumimoji="0" lang="en-US" sz="1600" b="1" i="0" u="none" strike="noStrike" cap="none" normalizeH="0" baseline="0" dirty="0">
                <a:ln>
                  <a:noFill/>
                </a:ln>
                <a:solidFill>
                  <a:schemeClr val="tx1"/>
                </a:solidFill>
                <a:effectLst/>
                <a:latin typeface="Tahoma" pitchFamily="-96" charset="0"/>
              </a:rPr>
            </a:br>
            <a:r>
              <a:rPr lang="en-US" sz="1100" dirty="0">
                <a:solidFill>
                  <a:srgbClr val="000000"/>
                </a:solidFill>
                <a:latin typeface="Courier"/>
                <a:cs typeface="Courier"/>
              </a:rPr>
              <a:t>MULPS </a:t>
            </a:r>
            <a:r>
              <a:rPr lang="en-US" sz="1100" dirty="0">
                <a:solidFill>
                  <a:srgbClr val="000000"/>
                </a:solidFill>
              </a:rPr>
              <a:t>a, b = [A0*B0, A1*B1, A2*B2, A3*B3]  </a:t>
            </a:r>
            <a:endParaRPr kumimoji="0" lang="en-US" b="1" i="0" u="none" strike="noStrike" cap="none" normalizeH="0" baseline="0" dirty="0">
              <a:ln>
                <a:noFill/>
              </a:ln>
              <a:solidFill>
                <a:schemeClr val="tx1"/>
              </a:solidFill>
              <a:effectLst/>
              <a:latin typeface="Tahoma" pitchFamily="-96" charset="0"/>
            </a:endParaRPr>
          </a:p>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600" b="1" i="0" u="none" strike="noStrike" cap="none" normalizeH="0" baseline="0" dirty="0">
                <a:ln>
                  <a:noFill/>
                </a:ln>
                <a:solidFill>
                  <a:schemeClr val="tx1"/>
                </a:solidFill>
                <a:effectLst/>
                <a:latin typeface="Tahoma" pitchFamily="-96" charset="0"/>
              </a:rPr>
              <a:t>… but no “efficient” way to do the horizontal add:</a:t>
            </a:r>
          </a:p>
          <a:p>
            <a:r>
              <a:rPr lang="en-US" sz="1100" dirty="0">
                <a:latin typeface="Courier"/>
                <a:cs typeface="Courier"/>
              </a:rPr>
              <a:t>HADDPS </a:t>
            </a:r>
            <a:r>
              <a:rPr lang="en-US" sz="1100" dirty="0"/>
              <a:t>a, b = [B0+B1, B2+B3, A0+A1, A2+A3]</a:t>
            </a:r>
            <a:endParaRPr kumimoji="0" lang="en-US" sz="1100" b="0" i="0" u="none" strike="noStrike" cap="none" normalizeH="0" baseline="0" dirty="0">
              <a:ln>
                <a:noFill/>
              </a:ln>
              <a:solidFill>
                <a:schemeClr val="tx1"/>
              </a:solidFill>
              <a:effectLst/>
              <a:latin typeface="Tahoma" pitchFamily="-96" charset="0"/>
            </a:endParaRPr>
          </a:p>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after (first row) multiplication we have x = [1, 2, 3, 4], add:</a:t>
            </a:r>
          </a:p>
          <a:p>
            <a:pPr marL="228600" marR="0" indent="-228600" algn="l" defTabSz="914400" rtl="0" eaLnBrk="1" fontAlgn="base" latinLnBrk="0" hangingPunct="1">
              <a:lnSpc>
                <a:spcPct val="100000"/>
              </a:lnSpc>
              <a:spcBef>
                <a:spcPct val="20000"/>
              </a:spcBef>
              <a:spcAft>
                <a:spcPct val="0"/>
              </a:spcAft>
              <a:buClr>
                <a:schemeClr val="folHlink"/>
              </a:buClr>
              <a:buSzPct val="85000"/>
              <a:buFont typeface="+mj-lt"/>
              <a:buAutoNum type="arabicPeriod"/>
              <a:tabLst/>
            </a:pPr>
            <a:r>
              <a:rPr kumimoji="0" lang="en-US" sz="1100" b="0" i="0" u="none" strike="noStrike" cap="none" normalizeH="0" baseline="0" dirty="0">
                <a:ln>
                  <a:noFill/>
                </a:ln>
                <a:solidFill>
                  <a:schemeClr val="tx1"/>
                </a:solidFill>
                <a:effectLst/>
                <a:latin typeface="Tahoma" pitchFamily="-96" charset="0"/>
              </a:rPr>
              <a:t>y = </a:t>
            </a:r>
            <a:r>
              <a:rPr kumimoji="0" lang="en-US" sz="1100" b="0" i="0" u="none" strike="noStrike" cap="none" normalizeH="0" baseline="0" dirty="0">
                <a:ln>
                  <a:noFill/>
                </a:ln>
                <a:solidFill>
                  <a:schemeClr val="tx1"/>
                </a:solidFill>
                <a:effectLst/>
                <a:latin typeface="Courier"/>
                <a:cs typeface="Courier"/>
              </a:rPr>
              <a:t>__</a:t>
            </a:r>
            <a:r>
              <a:rPr kumimoji="0" lang="en-US" sz="1100" b="0" i="0" u="none" strike="noStrike" cap="none" normalizeH="0" baseline="0" dirty="0" err="1">
                <a:ln>
                  <a:noFill/>
                </a:ln>
                <a:solidFill>
                  <a:schemeClr val="tx1"/>
                </a:solidFill>
                <a:effectLst/>
                <a:latin typeface="Courier"/>
                <a:cs typeface="Courier"/>
              </a:rPr>
              <a:t>mm_hadd_ps</a:t>
            </a:r>
            <a:r>
              <a:rPr lang="en-US" sz="1100" dirty="0">
                <a:latin typeface="Courier"/>
                <a:cs typeface="Courier"/>
              </a:rPr>
              <a:t>(x, x</a:t>
            </a:r>
            <a:r>
              <a:rPr lang="en-US" sz="1100" dirty="0">
                <a:latin typeface="Tahoma" pitchFamily="-96" charset="0"/>
              </a:rPr>
              <a:t>)  = [1+2, 3+4, 1+2, 3+4]</a:t>
            </a:r>
          </a:p>
          <a:p>
            <a:pPr marL="228600" marR="0" indent="-228600" algn="l" defTabSz="914400" rtl="0" eaLnBrk="1" fontAlgn="base" latinLnBrk="0" hangingPunct="1">
              <a:lnSpc>
                <a:spcPct val="100000"/>
              </a:lnSpc>
              <a:spcBef>
                <a:spcPct val="20000"/>
              </a:spcBef>
              <a:spcAft>
                <a:spcPct val="0"/>
              </a:spcAft>
              <a:buClr>
                <a:schemeClr val="folHlink"/>
              </a:buClr>
              <a:buSzPct val="85000"/>
              <a:buFont typeface="+mj-lt"/>
              <a:buAutoNum type="arabicPeriod"/>
              <a:tabLst/>
            </a:pPr>
            <a:r>
              <a:rPr kumimoji="0" lang="en-US" sz="1100" b="0" i="0" u="none" strike="noStrike" cap="none" normalizeH="0" baseline="0" dirty="0">
                <a:ln>
                  <a:noFill/>
                </a:ln>
                <a:solidFill>
                  <a:schemeClr val="tx1"/>
                </a:solidFill>
                <a:effectLst/>
                <a:latin typeface="Tahoma" pitchFamily="-96" charset="0"/>
              </a:rPr>
              <a:t>z = </a:t>
            </a:r>
            <a:r>
              <a:rPr kumimoji="0" lang="en-US" sz="1100" b="0" i="0" u="none" strike="noStrike" cap="none" normalizeH="0" baseline="0" dirty="0">
                <a:ln>
                  <a:noFill/>
                </a:ln>
                <a:solidFill>
                  <a:schemeClr val="tx1"/>
                </a:solidFill>
                <a:effectLst/>
                <a:latin typeface="Courier"/>
                <a:cs typeface="Courier"/>
              </a:rPr>
              <a:t>__</a:t>
            </a:r>
            <a:r>
              <a:rPr kumimoji="0" lang="en-US" sz="1100" b="0" i="0" u="none" strike="noStrike" cap="none" normalizeH="0" baseline="0" dirty="0" err="1">
                <a:ln>
                  <a:noFill/>
                </a:ln>
                <a:solidFill>
                  <a:schemeClr val="tx1"/>
                </a:solidFill>
                <a:effectLst/>
                <a:latin typeface="Courier"/>
                <a:cs typeface="Courier"/>
              </a:rPr>
              <a:t>mm_hadd_ps</a:t>
            </a:r>
            <a:r>
              <a:rPr kumimoji="0" lang="en-US" sz="1100" b="0" i="0" u="none" strike="noStrike" cap="none" normalizeH="0" baseline="0" dirty="0">
                <a:ln>
                  <a:noFill/>
                </a:ln>
                <a:solidFill>
                  <a:schemeClr val="tx1"/>
                </a:solidFill>
                <a:effectLst/>
                <a:latin typeface="Courier"/>
                <a:cs typeface="Courier"/>
              </a:rPr>
              <a:t>(y, y)</a:t>
            </a:r>
            <a:r>
              <a:rPr lang="en-US" sz="1100" dirty="0">
                <a:latin typeface="Courier"/>
                <a:cs typeface="Courier"/>
              </a:rPr>
              <a:t> </a:t>
            </a:r>
            <a:r>
              <a:rPr kumimoji="0" lang="en-US" sz="1100" b="0" i="0" u="none" strike="noStrike" cap="none" normalizeH="0" baseline="0" dirty="0">
                <a:ln>
                  <a:noFill/>
                </a:ln>
                <a:solidFill>
                  <a:schemeClr val="tx1"/>
                </a:solidFill>
                <a:effectLst/>
                <a:latin typeface="Tahoma" pitchFamily="-96" charset="0"/>
              </a:rPr>
              <a:t>= [1+2+3+4, 1+2+3+4,</a:t>
            </a:r>
            <a:r>
              <a:rPr kumimoji="0" lang="en-US" sz="1100" b="0" i="0" u="none" strike="noStrike" cap="none" normalizeH="0" dirty="0">
                <a:ln>
                  <a:noFill/>
                </a:ln>
                <a:solidFill>
                  <a:schemeClr val="tx1"/>
                </a:solidFill>
                <a:effectLst/>
                <a:latin typeface="Tahoma" pitchFamily="-96" charset="0"/>
              </a:rPr>
              <a:t> 1+2+3+4, 1+2+3+4</a:t>
            </a:r>
            <a:r>
              <a:rPr kumimoji="0" lang="en-US" sz="1100" b="0" i="0" u="none" strike="noStrike" cap="none" normalizeH="0" baseline="0" dirty="0">
                <a:ln>
                  <a:noFill/>
                </a:ln>
                <a:solidFill>
                  <a:schemeClr val="tx1"/>
                </a:solidFill>
                <a:effectLst/>
                <a:latin typeface="Tahoma" pitchFamily="-96" charset="0"/>
              </a:rPr>
              <a:t>]</a:t>
            </a:r>
          </a:p>
          <a:p>
            <a:pPr marL="228600" marR="0" indent="-228600" algn="l" defTabSz="914400" rtl="0" eaLnBrk="1" fontAlgn="base" latinLnBrk="0" hangingPunct="1">
              <a:lnSpc>
                <a:spcPct val="100000"/>
              </a:lnSpc>
              <a:spcBef>
                <a:spcPct val="20000"/>
              </a:spcBef>
              <a:spcAft>
                <a:spcPct val="0"/>
              </a:spcAft>
              <a:buClr>
                <a:schemeClr val="folHlink"/>
              </a:buClr>
              <a:buSzPct val="85000"/>
              <a:buFont typeface="+mj-lt"/>
              <a:buAutoNum type="arabicPeriod"/>
              <a:tabLst/>
            </a:pPr>
            <a:r>
              <a:rPr lang="en-US" sz="1100" dirty="0">
                <a:latin typeface="Tahoma" pitchFamily="-96" charset="0"/>
              </a:rPr>
              <a:t>move z0 to destination register</a:t>
            </a:r>
            <a:endParaRPr kumimoji="0" lang="en-US" b="0" i="0" u="none" strike="noStrike" cap="none" normalizeH="0" baseline="0" dirty="0">
              <a:ln>
                <a:noFill/>
              </a:ln>
              <a:solidFill>
                <a:schemeClr val="tx1"/>
              </a:solidFill>
              <a:effectLst/>
              <a:latin typeface="Tahoma" pitchFamily="-96" charset="0"/>
            </a:endParaRPr>
          </a:p>
        </p:txBody>
      </p:sp>
      <p:grpSp>
        <p:nvGrpSpPr>
          <p:cNvPr id="10" name="Group 9"/>
          <p:cNvGrpSpPr/>
          <p:nvPr/>
        </p:nvGrpSpPr>
        <p:grpSpPr>
          <a:xfrm>
            <a:off x="429447" y="1854686"/>
            <a:ext cx="6925956" cy="3316509"/>
            <a:chOff x="429447" y="1854686"/>
            <a:chExt cx="6925956" cy="3316509"/>
          </a:xfrm>
        </p:grpSpPr>
        <p:sp>
          <p:nvSpPr>
            <p:cNvPr id="4" name="Rectangle 3"/>
            <p:cNvSpPr/>
            <p:nvPr/>
          </p:nvSpPr>
          <p:spPr bwMode="auto">
            <a:xfrm>
              <a:off x="4586848" y="4677830"/>
              <a:ext cx="2768555" cy="493365"/>
            </a:xfrm>
            <a:prstGeom prst="rect">
              <a:avLst/>
            </a:prstGeom>
            <a:noFill/>
            <a:ln w="28575" cap="flat" cmpd="sng" algn="ctr">
              <a:solidFill>
                <a:srgbClr val="0000FF"/>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4" name="Rectangle 93"/>
            <p:cNvSpPr/>
            <p:nvPr/>
          </p:nvSpPr>
          <p:spPr bwMode="auto">
            <a:xfrm>
              <a:off x="429447" y="1854686"/>
              <a:ext cx="3058012" cy="335128"/>
            </a:xfrm>
            <a:prstGeom prst="rect">
              <a:avLst/>
            </a:prstGeom>
            <a:noFill/>
            <a:ln w="28575" cap="flat" cmpd="sng" algn="ctr">
              <a:solidFill>
                <a:srgbClr val="0000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grpId="0" nodeType="withEffect">
                                  <p:stCondLst>
                                    <p:cond delay="0"/>
                                  </p:stCondLst>
                                  <p:childTnLst>
                                    <p:anim to="0.5" calcmode="lin" valueType="num">
                                      <p:cBhvr override="childStyle">
                                        <p:cTn id="6" dur="2000" fill="hold"/>
                                        <p:tgtEl>
                                          <p:spTgt spid="8"/>
                                        </p:tgtEl>
                                        <p:attrNameLst>
                                          <p:attrName>style.fontSize</p:attrName>
                                        </p:attrNameLst>
                                      </p:cBhvr>
                                    </p:anim>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000"/>
                                        <p:tgtEl>
                                          <p:spTgt spid="59"/>
                                        </p:tgtEl>
                                      </p:cBhvr>
                                    </p:animEffect>
                                  </p:childTnLst>
                                </p:cTn>
                              </p:par>
                              <p:par>
                                <p:cTn id="12" presetID="10" presetClass="entr" presetSubtype="0" fill="hold"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2000"/>
                                        <p:tgtEl>
                                          <p:spTgt spid="6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2000"/>
                                        <p:tgtEl>
                                          <p:spTgt spid="5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2000"/>
                                        <p:tgtEl>
                                          <p:spTgt spid="52"/>
                                        </p:tgtEl>
                                      </p:cBhvr>
                                    </p:animEffect>
                                  </p:childTnLst>
                                </p:cTn>
                              </p:par>
                              <p:par>
                                <p:cTn id="21" presetID="10"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2000"/>
                                        <p:tgtEl>
                                          <p:spTgt spid="56"/>
                                        </p:tgtEl>
                                      </p:cBhvr>
                                    </p:animEffect>
                                  </p:childTnLst>
                                </p:cTn>
                              </p:par>
                              <p:par>
                                <p:cTn id="24" presetID="10" presetClass="entr" presetSubtype="0"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2000"/>
                                        <p:tgtEl>
                                          <p:spTgt spid="6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2000"/>
                                        <p:tgtEl>
                                          <p:spTgt spid="66"/>
                                        </p:tgtEl>
                                      </p:cBhvr>
                                    </p:animEffect>
                                  </p:childTnLst>
                                </p:cTn>
                              </p:par>
                              <p:par>
                                <p:cTn id="30" presetID="10" presetClass="entr" presetSubtype="0"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2000"/>
                                        <p:tgtEl>
                                          <p:spTgt spid="5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2000"/>
                                        <p:tgtEl>
                                          <p:spTgt spid="54"/>
                                        </p:tgtEl>
                                      </p:cBhvr>
                                    </p:animEffect>
                                  </p:childTnLst>
                                </p:cTn>
                              </p:par>
                              <p:par>
                                <p:cTn id="36" presetID="10"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2000"/>
                                        <p:tgtEl>
                                          <p:spTgt spid="67"/>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00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2000"/>
                                        <p:tgtEl>
                                          <p:spTgt spid="8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0"/>
                                        <p:tgtEl>
                                          <p:spTgt spid="5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2000"/>
                                        <p:tgtEl>
                                          <p:spTgt spid="53"/>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2" grpId="0"/>
      <p:bldP spid="53" grpId="0"/>
      <p:bldP spid="54" grpId="0"/>
      <p:bldP spid="55" grpId="0"/>
      <p:bldP spid="58" grpId="0" animBg="1"/>
      <p:bldP spid="59" grpId="0" animBg="1"/>
      <p:bldP spid="66" grpId="0"/>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graphicFrame>
        <p:nvGraphicFramePr>
          <p:cNvPr id="5" name="Content Placeholder 3"/>
          <p:cNvGraphicFramePr>
            <a:graphicFrameLocks noGrp="1"/>
          </p:cNvGraphicFramePr>
          <p:nvPr>
            <p:ph idx="1"/>
          </p:nvPr>
        </p:nvGraphicFramePr>
        <p:xfrm>
          <a:off x="4767692" y="2328104"/>
          <a:ext cx="1475036" cy="1219200"/>
        </p:xfrm>
        <a:graphic>
          <a:graphicData uri="http://schemas.openxmlformats.org/drawingml/2006/table">
            <a:tbl>
              <a:tblPr bandRow="1">
                <a:tableStyleId>{ED083AE6-46FA-4A59-8FB0-9F97EB10719F}</a:tableStyleId>
              </a:tblPr>
              <a:tblGrid>
                <a:gridCol w="368759">
                  <a:extLst>
                    <a:ext uri="{9D8B030D-6E8A-4147-A177-3AD203B41FA5}">
                      <a16:colId xmlns:a16="http://schemas.microsoft.com/office/drawing/2014/main" val="20000"/>
                    </a:ext>
                  </a:extLst>
                </a:gridCol>
                <a:gridCol w="368759">
                  <a:extLst>
                    <a:ext uri="{9D8B030D-6E8A-4147-A177-3AD203B41FA5}">
                      <a16:colId xmlns:a16="http://schemas.microsoft.com/office/drawing/2014/main" val="20001"/>
                    </a:ext>
                  </a:extLst>
                </a:gridCol>
                <a:gridCol w="368759">
                  <a:extLst>
                    <a:ext uri="{9D8B030D-6E8A-4147-A177-3AD203B41FA5}">
                      <a16:colId xmlns:a16="http://schemas.microsoft.com/office/drawing/2014/main" val="20002"/>
                    </a:ext>
                  </a:extLst>
                </a:gridCol>
                <a:gridCol w="368759">
                  <a:extLst>
                    <a:ext uri="{9D8B030D-6E8A-4147-A177-3AD203B41FA5}">
                      <a16:colId xmlns:a16="http://schemas.microsoft.com/office/drawing/2014/main" val="20003"/>
                    </a:ext>
                  </a:extLst>
                </a:gridCol>
              </a:tblGrid>
              <a:tr h="267805">
                <a:tc>
                  <a:txBody>
                    <a:bodyPr/>
                    <a:lstStyle/>
                    <a:p>
                      <a:pPr algn="ctr"/>
                      <a:r>
                        <a:rPr lang="en-US" sz="1400" dirty="0">
                          <a:solidFill>
                            <a:schemeClr val="bg1"/>
                          </a:solidFill>
                        </a:rPr>
                        <a:t>a</a:t>
                      </a:r>
                    </a:p>
                  </a:txBody>
                  <a:tcPr anchor="ctr">
                    <a:solidFill>
                      <a:srgbClr val="0D0D0D"/>
                    </a:solidFill>
                  </a:tcPr>
                </a:tc>
                <a:tc>
                  <a:txBody>
                    <a:bodyPr/>
                    <a:lstStyle/>
                    <a:p>
                      <a:pPr algn="ctr"/>
                      <a:r>
                        <a:rPr lang="en-US" sz="1400" dirty="0"/>
                        <a:t>b</a:t>
                      </a:r>
                    </a:p>
                  </a:txBody>
                  <a:tcPr anchor="ctr">
                    <a:solidFill>
                      <a:srgbClr val="C0C0C0"/>
                    </a:solidFill>
                  </a:tcPr>
                </a:tc>
                <a:tc>
                  <a:txBody>
                    <a:bodyPr/>
                    <a:lstStyle/>
                    <a:p>
                      <a:pPr algn="ctr"/>
                      <a:r>
                        <a:rPr lang="en-US" sz="1400" dirty="0">
                          <a:solidFill>
                            <a:srgbClr val="FFFFFF"/>
                          </a:solidFill>
                        </a:rPr>
                        <a:t>c</a:t>
                      </a:r>
                    </a:p>
                  </a:txBody>
                  <a:tcPr anchor="ctr">
                    <a:solidFill>
                      <a:srgbClr val="0D0D0D"/>
                    </a:solidFill>
                  </a:tcPr>
                </a:tc>
                <a:tc>
                  <a:txBody>
                    <a:bodyPr/>
                    <a:lstStyle/>
                    <a:p>
                      <a:pPr algn="ctr"/>
                      <a:r>
                        <a:rPr lang="en-US" sz="1400" dirty="0"/>
                        <a:t>d</a:t>
                      </a:r>
                    </a:p>
                  </a:txBody>
                  <a:tcPr anchor="ctr">
                    <a:solidFill>
                      <a:srgbClr val="C0C0C0"/>
                    </a:solidFill>
                  </a:tcPr>
                </a:tc>
                <a:extLst>
                  <a:ext uri="{0D108BD9-81ED-4DB2-BD59-A6C34878D82A}">
                    <a16:rowId xmlns:a16="http://schemas.microsoft.com/office/drawing/2014/main" val="10000"/>
                  </a:ext>
                </a:extLst>
              </a:tr>
              <a:tr h="267805">
                <a:tc>
                  <a:txBody>
                    <a:bodyPr/>
                    <a:lstStyle/>
                    <a:p>
                      <a:pPr algn="ctr"/>
                      <a:r>
                        <a:rPr lang="en-US" sz="1400" dirty="0">
                          <a:solidFill>
                            <a:schemeClr val="bg1"/>
                          </a:solidFill>
                        </a:rPr>
                        <a:t>e</a:t>
                      </a:r>
                    </a:p>
                  </a:txBody>
                  <a:tcPr anchor="ctr">
                    <a:solidFill>
                      <a:srgbClr val="0D0D0D"/>
                    </a:solidFill>
                  </a:tcPr>
                </a:tc>
                <a:tc>
                  <a:txBody>
                    <a:bodyPr/>
                    <a:lstStyle/>
                    <a:p>
                      <a:pPr algn="ctr"/>
                      <a:r>
                        <a:rPr lang="en-US" sz="1400" dirty="0"/>
                        <a:t>f</a:t>
                      </a:r>
                    </a:p>
                  </a:txBody>
                  <a:tcPr anchor="ctr">
                    <a:solidFill>
                      <a:srgbClr val="C0C0C0"/>
                    </a:solidFill>
                  </a:tcPr>
                </a:tc>
                <a:tc>
                  <a:txBody>
                    <a:bodyPr/>
                    <a:lstStyle/>
                    <a:p>
                      <a:pPr algn="ctr"/>
                      <a:r>
                        <a:rPr lang="en-US" sz="1400" dirty="0">
                          <a:solidFill>
                            <a:srgbClr val="FFFFFF"/>
                          </a:solidFill>
                        </a:rPr>
                        <a:t>g</a:t>
                      </a:r>
                    </a:p>
                  </a:txBody>
                  <a:tcPr anchor="ctr">
                    <a:solidFill>
                      <a:srgbClr val="0D0D0D"/>
                    </a:solidFill>
                  </a:tcPr>
                </a:tc>
                <a:tc>
                  <a:txBody>
                    <a:bodyPr/>
                    <a:lstStyle/>
                    <a:p>
                      <a:pPr algn="ctr"/>
                      <a:r>
                        <a:rPr lang="en-US" sz="1400" dirty="0"/>
                        <a:t>h</a:t>
                      </a:r>
                    </a:p>
                  </a:txBody>
                  <a:tcPr anchor="ctr">
                    <a:solidFill>
                      <a:srgbClr val="C0C0C0"/>
                    </a:solidFill>
                  </a:tcPr>
                </a:tc>
                <a:extLst>
                  <a:ext uri="{0D108BD9-81ED-4DB2-BD59-A6C34878D82A}">
                    <a16:rowId xmlns:a16="http://schemas.microsoft.com/office/drawing/2014/main" val="10001"/>
                  </a:ext>
                </a:extLst>
              </a:tr>
              <a:tr h="267805">
                <a:tc>
                  <a:txBody>
                    <a:bodyPr/>
                    <a:lstStyle/>
                    <a:p>
                      <a:pPr algn="ctr"/>
                      <a:r>
                        <a:rPr lang="en-US" sz="1400" dirty="0">
                          <a:solidFill>
                            <a:schemeClr val="bg1"/>
                          </a:solidFill>
                        </a:rPr>
                        <a:t>i</a:t>
                      </a:r>
                    </a:p>
                  </a:txBody>
                  <a:tcPr anchor="ctr">
                    <a:solidFill>
                      <a:srgbClr val="0D0D0D"/>
                    </a:solidFill>
                  </a:tcPr>
                </a:tc>
                <a:tc>
                  <a:txBody>
                    <a:bodyPr/>
                    <a:lstStyle/>
                    <a:p>
                      <a:pPr algn="ctr"/>
                      <a:r>
                        <a:rPr lang="en-US" sz="1400" dirty="0"/>
                        <a:t>j</a:t>
                      </a:r>
                    </a:p>
                  </a:txBody>
                  <a:tcPr anchor="ctr">
                    <a:solidFill>
                      <a:srgbClr val="C0C0C0"/>
                    </a:solidFill>
                  </a:tcPr>
                </a:tc>
                <a:tc>
                  <a:txBody>
                    <a:bodyPr/>
                    <a:lstStyle/>
                    <a:p>
                      <a:pPr algn="ctr"/>
                      <a:r>
                        <a:rPr lang="en-US" sz="1400" dirty="0">
                          <a:solidFill>
                            <a:srgbClr val="FFFFFF"/>
                          </a:solidFill>
                        </a:rPr>
                        <a:t>k</a:t>
                      </a:r>
                    </a:p>
                  </a:txBody>
                  <a:tcPr anchor="ctr">
                    <a:solidFill>
                      <a:srgbClr val="0D0D0D"/>
                    </a:solidFill>
                  </a:tcPr>
                </a:tc>
                <a:tc>
                  <a:txBody>
                    <a:bodyPr/>
                    <a:lstStyle/>
                    <a:p>
                      <a:pPr algn="ctr"/>
                      <a:r>
                        <a:rPr lang="en-US" sz="1400" dirty="0" err="1"/>
                        <a:t>l</a:t>
                      </a:r>
                      <a:endParaRPr lang="en-US" sz="1400" dirty="0"/>
                    </a:p>
                  </a:txBody>
                  <a:tcPr anchor="ctr">
                    <a:solidFill>
                      <a:srgbClr val="C0C0C0"/>
                    </a:solidFill>
                  </a:tcPr>
                </a:tc>
                <a:extLst>
                  <a:ext uri="{0D108BD9-81ED-4DB2-BD59-A6C34878D82A}">
                    <a16:rowId xmlns:a16="http://schemas.microsoft.com/office/drawing/2014/main" val="10002"/>
                  </a:ext>
                </a:extLst>
              </a:tr>
              <a:tr h="267805">
                <a:tc>
                  <a:txBody>
                    <a:bodyPr/>
                    <a:lstStyle/>
                    <a:p>
                      <a:pPr algn="ctr"/>
                      <a:r>
                        <a:rPr lang="en-US" sz="1400" dirty="0" err="1">
                          <a:solidFill>
                            <a:schemeClr val="bg1"/>
                          </a:solidFill>
                        </a:rPr>
                        <a:t>m</a:t>
                      </a:r>
                      <a:endParaRPr lang="en-US" sz="1400" dirty="0">
                        <a:solidFill>
                          <a:schemeClr val="bg1"/>
                        </a:solidFill>
                      </a:endParaRPr>
                    </a:p>
                  </a:txBody>
                  <a:tcPr anchor="ctr">
                    <a:solidFill>
                      <a:srgbClr val="0D0D0D"/>
                    </a:solidFill>
                  </a:tcPr>
                </a:tc>
                <a:tc>
                  <a:txBody>
                    <a:bodyPr/>
                    <a:lstStyle/>
                    <a:p>
                      <a:pPr algn="ctr"/>
                      <a:r>
                        <a:rPr lang="en-US" sz="1400" dirty="0"/>
                        <a:t>n</a:t>
                      </a:r>
                    </a:p>
                  </a:txBody>
                  <a:tcPr anchor="ctr">
                    <a:solidFill>
                      <a:srgbClr val="C0C0C0"/>
                    </a:solidFill>
                  </a:tcPr>
                </a:tc>
                <a:tc>
                  <a:txBody>
                    <a:bodyPr/>
                    <a:lstStyle/>
                    <a:p>
                      <a:pPr algn="ctr"/>
                      <a:r>
                        <a:rPr lang="en-US" sz="1400" dirty="0">
                          <a:solidFill>
                            <a:srgbClr val="FFFFFF"/>
                          </a:solidFill>
                        </a:rPr>
                        <a:t>o</a:t>
                      </a:r>
                    </a:p>
                  </a:txBody>
                  <a:tcPr anchor="ctr">
                    <a:solidFill>
                      <a:srgbClr val="0D0D0D"/>
                    </a:solidFill>
                  </a:tcPr>
                </a:tc>
                <a:tc>
                  <a:txBody>
                    <a:bodyPr/>
                    <a:lstStyle/>
                    <a:p>
                      <a:pPr algn="ctr"/>
                      <a:r>
                        <a:rPr lang="en-US" sz="1400" dirty="0"/>
                        <a:t>p</a:t>
                      </a:r>
                    </a:p>
                  </a:txBody>
                  <a:tcPr anchor="ctr">
                    <a:solidFill>
                      <a:srgbClr val="C0C0C0"/>
                    </a:solidFill>
                  </a:tcPr>
                </a:tc>
                <a:extLst>
                  <a:ext uri="{0D108BD9-81ED-4DB2-BD59-A6C34878D82A}">
                    <a16:rowId xmlns:a16="http://schemas.microsoft.com/office/drawing/2014/main" val="10003"/>
                  </a:ext>
                </a:extLst>
              </a:tr>
            </a:tbl>
          </a:graphicData>
        </a:graphic>
      </p:graphicFrame>
      <p:sp>
        <p:nvSpPr>
          <p:cNvPr id="6" name="TextBox 5"/>
          <p:cNvSpPr txBox="1"/>
          <p:nvPr/>
        </p:nvSpPr>
        <p:spPr>
          <a:xfrm>
            <a:off x="4702401" y="1872696"/>
            <a:ext cx="4091284" cy="338554"/>
          </a:xfrm>
          <a:prstGeom prst="rect">
            <a:avLst/>
          </a:prstGeom>
          <a:noFill/>
        </p:spPr>
        <p:txBody>
          <a:bodyPr wrap="none" rtlCol="0">
            <a:spAutoFit/>
          </a:bodyPr>
          <a:lstStyle/>
          <a:p>
            <a:r>
              <a:rPr lang="en-US" sz="1600" dirty="0"/>
              <a:t>Assuming </a:t>
            </a:r>
            <a:r>
              <a:rPr lang="en-US" sz="1600" b="1" dirty="0" err="1">
                <a:solidFill>
                  <a:srgbClr val="0000FF"/>
                </a:solidFill>
              </a:rPr>
              <a:t>elts</a:t>
            </a:r>
            <a:r>
              <a:rPr lang="en-US" sz="1600" b="1" dirty="0">
                <a:solidFill>
                  <a:srgbClr val="0000FF"/>
                </a:solidFill>
              </a:rPr>
              <a:t> </a:t>
            </a:r>
            <a:r>
              <a:rPr lang="en-US" sz="1600" dirty="0"/>
              <a:t>in a COLUMN-MAJOR order:</a:t>
            </a:r>
          </a:p>
        </p:txBody>
      </p:sp>
      <p:graphicFrame>
        <p:nvGraphicFramePr>
          <p:cNvPr id="7" name="Table 6"/>
          <p:cNvGraphicFramePr>
            <a:graphicFrameLocks noGrp="1"/>
          </p:cNvGraphicFramePr>
          <p:nvPr>
            <p:extLst>
              <p:ext uri="{D42A27DB-BD31-4B8C-83A1-F6EECF244321}">
                <p14:modId xmlns:p14="http://schemas.microsoft.com/office/powerpoint/2010/main" val="2375294401"/>
              </p:ext>
            </p:extLst>
          </p:nvPr>
        </p:nvGraphicFramePr>
        <p:xfrm>
          <a:off x="4713099" y="3739209"/>
          <a:ext cx="4258976" cy="295081"/>
        </p:xfrm>
        <a:graphic>
          <a:graphicData uri="http://schemas.openxmlformats.org/drawingml/2006/table">
            <a:tbl>
              <a:tblPr firstRow="1" bandRow="1">
                <a:tableStyleId>{5C22544A-7EE6-4342-B048-85BDC9FD1C3A}</a:tableStyleId>
              </a:tblPr>
              <a:tblGrid>
                <a:gridCol w="266186">
                  <a:extLst>
                    <a:ext uri="{9D8B030D-6E8A-4147-A177-3AD203B41FA5}">
                      <a16:colId xmlns:a16="http://schemas.microsoft.com/office/drawing/2014/main" val="20000"/>
                    </a:ext>
                  </a:extLst>
                </a:gridCol>
                <a:gridCol w="266186">
                  <a:extLst>
                    <a:ext uri="{9D8B030D-6E8A-4147-A177-3AD203B41FA5}">
                      <a16:colId xmlns:a16="http://schemas.microsoft.com/office/drawing/2014/main" val="20001"/>
                    </a:ext>
                  </a:extLst>
                </a:gridCol>
                <a:gridCol w="266186">
                  <a:extLst>
                    <a:ext uri="{9D8B030D-6E8A-4147-A177-3AD203B41FA5}">
                      <a16:colId xmlns:a16="http://schemas.microsoft.com/office/drawing/2014/main" val="20002"/>
                    </a:ext>
                  </a:extLst>
                </a:gridCol>
                <a:gridCol w="266186">
                  <a:extLst>
                    <a:ext uri="{9D8B030D-6E8A-4147-A177-3AD203B41FA5}">
                      <a16:colId xmlns:a16="http://schemas.microsoft.com/office/drawing/2014/main" val="20003"/>
                    </a:ext>
                  </a:extLst>
                </a:gridCol>
                <a:gridCol w="266186">
                  <a:extLst>
                    <a:ext uri="{9D8B030D-6E8A-4147-A177-3AD203B41FA5}">
                      <a16:colId xmlns:a16="http://schemas.microsoft.com/office/drawing/2014/main" val="20004"/>
                    </a:ext>
                  </a:extLst>
                </a:gridCol>
                <a:gridCol w="266186">
                  <a:extLst>
                    <a:ext uri="{9D8B030D-6E8A-4147-A177-3AD203B41FA5}">
                      <a16:colId xmlns:a16="http://schemas.microsoft.com/office/drawing/2014/main" val="20005"/>
                    </a:ext>
                  </a:extLst>
                </a:gridCol>
                <a:gridCol w="266186">
                  <a:extLst>
                    <a:ext uri="{9D8B030D-6E8A-4147-A177-3AD203B41FA5}">
                      <a16:colId xmlns:a16="http://schemas.microsoft.com/office/drawing/2014/main" val="20006"/>
                    </a:ext>
                  </a:extLst>
                </a:gridCol>
                <a:gridCol w="266186">
                  <a:extLst>
                    <a:ext uri="{9D8B030D-6E8A-4147-A177-3AD203B41FA5}">
                      <a16:colId xmlns:a16="http://schemas.microsoft.com/office/drawing/2014/main" val="20007"/>
                    </a:ext>
                  </a:extLst>
                </a:gridCol>
                <a:gridCol w="266186">
                  <a:extLst>
                    <a:ext uri="{9D8B030D-6E8A-4147-A177-3AD203B41FA5}">
                      <a16:colId xmlns:a16="http://schemas.microsoft.com/office/drawing/2014/main" val="20008"/>
                    </a:ext>
                  </a:extLst>
                </a:gridCol>
                <a:gridCol w="266186">
                  <a:extLst>
                    <a:ext uri="{9D8B030D-6E8A-4147-A177-3AD203B41FA5}">
                      <a16:colId xmlns:a16="http://schemas.microsoft.com/office/drawing/2014/main" val="20009"/>
                    </a:ext>
                  </a:extLst>
                </a:gridCol>
                <a:gridCol w="266186">
                  <a:extLst>
                    <a:ext uri="{9D8B030D-6E8A-4147-A177-3AD203B41FA5}">
                      <a16:colId xmlns:a16="http://schemas.microsoft.com/office/drawing/2014/main" val="20010"/>
                    </a:ext>
                  </a:extLst>
                </a:gridCol>
                <a:gridCol w="266186">
                  <a:extLst>
                    <a:ext uri="{9D8B030D-6E8A-4147-A177-3AD203B41FA5}">
                      <a16:colId xmlns:a16="http://schemas.microsoft.com/office/drawing/2014/main" val="20011"/>
                    </a:ext>
                  </a:extLst>
                </a:gridCol>
                <a:gridCol w="266186">
                  <a:extLst>
                    <a:ext uri="{9D8B030D-6E8A-4147-A177-3AD203B41FA5}">
                      <a16:colId xmlns:a16="http://schemas.microsoft.com/office/drawing/2014/main" val="20012"/>
                    </a:ext>
                  </a:extLst>
                </a:gridCol>
                <a:gridCol w="266186">
                  <a:extLst>
                    <a:ext uri="{9D8B030D-6E8A-4147-A177-3AD203B41FA5}">
                      <a16:colId xmlns:a16="http://schemas.microsoft.com/office/drawing/2014/main" val="20013"/>
                    </a:ext>
                  </a:extLst>
                </a:gridCol>
                <a:gridCol w="266186">
                  <a:extLst>
                    <a:ext uri="{9D8B030D-6E8A-4147-A177-3AD203B41FA5}">
                      <a16:colId xmlns:a16="http://schemas.microsoft.com/office/drawing/2014/main" val="20014"/>
                    </a:ext>
                  </a:extLst>
                </a:gridCol>
                <a:gridCol w="266186">
                  <a:extLst>
                    <a:ext uri="{9D8B030D-6E8A-4147-A177-3AD203B41FA5}">
                      <a16:colId xmlns:a16="http://schemas.microsoft.com/office/drawing/2014/main" val="20015"/>
                    </a:ext>
                  </a:extLst>
                </a:gridCol>
              </a:tblGrid>
              <a:tr h="295081">
                <a:tc>
                  <a:txBody>
                    <a:bodyPr/>
                    <a:lstStyle/>
                    <a:p>
                      <a:pPr algn="ctr"/>
                      <a:r>
                        <a:rPr lang="en-US" sz="1200" b="0" dirty="0"/>
                        <a:t>a</a:t>
                      </a:r>
                    </a:p>
                  </a:txBody>
                  <a:tcPr>
                    <a:solidFill>
                      <a:srgbClr val="0D0D0D"/>
                    </a:solidFill>
                  </a:tcPr>
                </a:tc>
                <a:tc>
                  <a:txBody>
                    <a:bodyPr/>
                    <a:lstStyle/>
                    <a:p>
                      <a:pPr algn="ctr"/>
                      <a:r>
                        <a:rPr lang="en-US" sz="1200" b="0" dirty="0"/>
                        <a:t>e</a:t>
                      </a:r>
                    </a:p>
                  </a:txBody>
                  <a:tcPr>
                    <a:solidFill>
                      <a:srgbClr val="0D0D0D"/>
                    </a:solidFill>
                  </a:tcPr>
                </a:tc>
                <a:tc>
                  <a:txBody>
                    <a:bodyPr/>
                    <a:lstStyle/>
                    <a:p>
                      <a:pPr algn="ctr"/>
                      <a:r>
                        <a:rPr lang="en-US" sz="1200" b="0" dirty="0"/>
                        <a:t>i</a:t>
                      </a:r>
                    </a:p>
                  </a:txBody>
                  <a:tcPr>
                    <a:solidFill>
                      <a:srgbClr val="0D0D0D"/>
                    </a:solidFill>
                  </a:tcPr>
                </a:tc>
                <a:tc>
                  <a:txBody>
                    <a:bodyPr/>
                    <a:lstStyle/>
                    <a:p>
                      <a:pPr algn="ctr"/>
                      <a:r>
                        <a:rPr lang="en-US" sz="1200" b="0" dirty="0"/>
                        <a:t>m</a:t>
                      </a:r>
                    </a:p>
                  </a:txBody>
                  <a:tcPr>
                    <a:solidFill>
                      <a:srgbClr val="0D0D0D"/>
                    </a:solidFill>
                  </a:tcPr>
                </a:tc>
                <a:tc>
                  <a:txBody>
                    <a:bodyPr/>
                    <a:lstStyle/>
                    <a:p>
                      <a:pPr algn="ctr"/>
                      <a:r>
                        <a:rPr lang="en-US" sz="1200" b="0" dirty="0">
                          <a:solidFill>
                            <a:schemeClr val="tx1"/>
                          </a:solidFill>
                        </a:rPr>
                        <a:t>b</a:t>
                      </a:r>
                    </a:p>
                  </a:txBody>
                  <a:tcPr>
                    <a:solidFill>
                      <a:srgbClr val="C0C0C0"/>
                    </a:solidFill>
                  </a:tcPr>
                </a:tc>
                <a:tc>
                  <a:txBody>
                    <a:bodyPr/>
                    <a:lstStyle/>
                    <a:p>
                      <a:pPr algn="ctr"/>
                      <a:r>
                        <a:rPr lang="en-US" sz="1200" b="0" dirty="0">
                          <a:solidFill>
                            <a:schemeClr val="tx1"/>
                          </a:solidFill>
                        </a:rPr>
                        <a:t>f</a:t>
                      </a:r>
                    </a:p>
                  </a:txBody>
                  <a:tcPr>
                    <a:solidFill>
                      <a:srgbClr val="C0C0C0"/>
                    </a:solidFill>
                  </a:tcPr>
                </a:tc>
                <a:tc>
                  <a:txBody>
                    <a:bodyPr/>
                    <a:lstStyle/>
                    <a:p>
                      <a:pPr algn="ctr"/>
                      <a:r>
                        <a:rPr lang="en-US" sz="1200" b="0" dirty="0">
                          <a:solidFill>
                            <a:schemeClr val="tx1"/>
                          </a:solidFill>
                        </a:rPr>
                        <a:t>j</a:t>
                      </a:r>
                    </a:p>
                  </a:txBody>
                  <a:tcPr>
                    <a:solidFill>
                      <a:srgbClr val="C0C0C0"/>
                    </a:solidFill>
                  </a:tcPr>
                </a:tc>
                <a:tc>
                  <a:txBody>
                    <a:bodyPr/>
                    <a:lstStyle/>
                    <a:p>
                      <a:pPr algn="ctr"/>
                      <a:r>
                        <a:rPr lang="en-US" sz="1200" b="0" dirty="0">
                          <a:solidFill>
                            <a:schemeClr val="tx1"/>
                          </a:solidFill>
                        </a:rPr>
                        <a:t>n</a:t>
                      </a:r>
                    </a:p>
                  </a:txBody>
                  <a:tcPr>
                    <a:solidFill>
                      <a:srgbClr val="C0C0C0"/>
                    </a:solidFill>
                  </a:tcPr>
                </a:tc>
                <a:tc>
                  <a:txBody>
                    <a:bodyPr/>
                    <a:lstStyle/>
                    <a:p>
                      <a:pPr algn="ctr"/>
                      <a:r>
                        <a:rPr lang="en-US" sz="1200" b="0" dirty="0"/>
                        <a:t>c</a:t>
                      </a:r>
                    </a:p>
                  </a:txBody>
                  <a:tcPr>
                    <a:solidFill>
                      <a:srgbClr val="0D0D0D"/>
                    </a:solidFill>
                  </a:tcPr>
                </a:tc>
                <a:tc>
                  <a:txBody>
                    <a:bodyPr/>
                    <a:lstStyle/>
                    <a:p>
                      <a:pPr algn="ctr"/>
                      <a:r>
                        <a:rPr lang="en-US" sz="1200" b="0" dirty="0"/>
                        <a:t>g</a:t>
                      </a:r>
                    </a:p>
                  </a:txBody>
                  <a:tcPr>
                    <a:solidFill>
                      <a:srgbClr val="0D0D0D"/>
                    </a:solidFill>
                  </a:tcPr>
                </a:tc>
                <a:tc>
                  <a:txBody>
                    <a:bodyPr/>
                    <a:lstStyle/>
                    <a:p>
                      <a:pPr algn="ctr"/>
                      <a:r>
                        <a:rPr lang="en-US" sz="1200" b="0" dirty="0"/>
                        <a:t>k</a:t>
                      </a:r>
                    </a:p>
                  </a:txBody>
                  <a:tcPr>
                    <a:solidFill>
                      <a:srgbClr val="0D0D0D"/>
                    </a:solidFill>
                  </a:tcPr>
                </a:tc>
                <a:tc>
                  <a:txBody>
                    <a:bodyPr/>
                    <a:lstStyle/>
                    <a:p>
                      <a:pPr algn="ctr"/>
                      <a:r>
                        <a:rPr lang="en-US" sz="1200" b="0" dirty="0"/>
                        <a:t>o</a:t>
                      </a:r>
                    </a:p>
                  </a:txBody>
                  <a:tcPr>
                    <a:solidFill>
                      <a:srgbClr val="0D0D0D"/>
                    </a:solidFill>
                  </a:tcPr>
                </a:tc>
                <a:tc>
                  <a:txBody>
                    <a:bodyPr/>
                    <a:lstStyle/>
                    <a:p>
                      <a:pPr algn="ctr"/>
                      <a:r>
                        <a:rPr lang="en-US" sz="1200" b="0" dirty="0">
                          <a:solidFill>
                            <a:srgbClr val="000000"/>
                          </a:solidFill>
                        </a:rPr>
                        <a:t>d</a:t>
                      </a:r>
                    </a:p>
                  </a:txBody>
                  <a:tcPr>
                    <a:solidFill>
                      <a:srgbClr val="C0C0C0"/>
                    </a:solidFill>
                  </a:tcPr>
                </a:tc>
                <a:tc>
                  <a:txBody>
                    <a:bodyPr/>
                    <a:lstStyle/>
                    <a:p>
                      <a:pPr algn="ctr"/>
                      <a:r>
                        <a:rPr lang="en-US" sz="1200" b="0" dirty="0">
                          <a:solidFill>
                            <a:srgbClr val="000000"/>
                          </a:solidFill>
                        </a:rPr>
                        <a:t>h</a:t>
                      </a:r>
                    </a:p>
                  </a:txBody>
                  <a:tcPr>
                    <a:solidFill>
                      <a:srgbClr val="C0C0C0"/>
                    </a:solidFill>
                  </a:tcPr>
                </a:tc>
                <a:tc>
                  <a:txBody>
                    <a:bodyPr/>
                    <a:lstStyle/>
                    <a:p>
                      <a:pPr algn="ctr"/>
                      <a:r>
                        <a:rPr lang="en-US" sz="1200" b="0" dirty="0">
                          <a:solidFill>
                            <a:srgbClr val="000000"/>
                          </a:solidFill>
                        </a:rPr>
                        <a:t>l</a:t>
                      </a:r>
                    </a:p>
                  </a:txBody>
                  <a:tcPr>
                    <a:solidFill>
                      <a:srgbClr val="C0C0C0"/>
                    </a:solidFill>
                  </a:tcPr>
                </a:tc>
                <a:tc>
                  <a:txBody>
                    <a:bodyPr/>
                    <a:lstStyle/>
                    <a:p>
                      <a:pPr algn="ctr"/>
                      <a:r>
                        <a:rPr lang="en-US" sz="1200" b="0" dirty="0" err="1">
                          <a:solidFill>
                            <a:srgbClr val="000000"/>
                          </a:solidFill>
                        </a:rPr>
                        <a:t>p</a:t>
                      </a:r>
                      <a:endParaRPr lang="en-US" sz="1200" b="0" dirty="0">
                        <a:solidFill>
                          <a:srgbClr val="000000"/>
                        </a:solidFill>
                      </a:endParaRPr>
                    </a:p>
                  </a:txBody>
                  <a:tcPr>
                    <a:solidFill>
                      <a:srgbClr val="C0C0C0"/>
                    </a:solidFill>
                  </a:tcPr>
                </a:tc>
                <a:extLst>
                  <a:ext uri="{0D108BD9-81ED-4DB2-BD59-A6C34878D82A}">
                    <a16:rowId xmlns:a16="http://schemas.microsoft.com/office/drawing/2014/main" val="10000"/>
                  </a:ext>
                </a:extLst>
              </a:tr>
            </a:tbl>
          </a:graphicData>
        </a:graphic>
      </p:graphicFrame>
      <p:sp>
        <p:nvSpPr>
          <p:cNvPr id="9" name="Bent-Up Arrow 8"/>
          <p:cNvSpPr/>
          <p:nvPr/>
        </p:nvSpPr>
        <p:spPr bwMode="auto">
          <a:xfrm flipV="1">
            <a:off x="6485940" y="2858925"/>
            <a:ext cx="783675" cy="689008"/>
          </a:xfrm>
          <a:prstGeom prst="bentUpArrow">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2" name="TextBox 51"/>
          <p:cNvSpPr txBox="1"/>
          <p:nvPr/>
        </p:nvSpPr>
        <p:spPr>
          <a:xfrm>
            <a:off x="4605195" y="4731946"/>
            <a:ext cx="368158" cy="369332"/>
          </a:xfrm>
          <a:prstGeom prst="rect">
            <a:avLst/>
          </a:prstGeom>
          <a:noFill/>
        </p:spPr>
        <p:txBody>
          <a:bodyPr wrap="square" rtlCol="0">
            <a:spAutoFit/>
          </a:bodyPr>
          <a:lstStyle/>
          <a:p>
            <a:pPr algn="ctr"/>
            <a:r>
              <a:rPr lang="en-US" sz="1800" dirty="0"/>
              <a:t>1</a:t>
            </a:r>
          </a:p>
        </p:txBody>
      </p:sp>
      <p:sp>
        <p:nvSpPr>
          <p:cNvPr id="53" name="TextBox 52"/>
          <p:cNvSpPr txBox="1"/>
          <p:nvPr/>
        </p:nvSpPr>
        <p:spPr>
          <a:xfrm>
            <a:off x="5375358" y="4731946"/>
            <a:ext cx="368158" cy="369332"/>
          </a:xfrm>
          <a:prstGeom prst="rect">
            <a:avLst/>
          </a:prstGeom>
          <a:noFill/>
        </p:spPr>
        <p:txBody>
          <a:bodyPr wrap="square" rtlCol="0">
            <a:spAutoFit/>
          </a:bodyPr>
          <a:lstStyle/>
          <a:p>
            <a:pPr algn="ctr"/>
            <a:r>
              <a:rPr lang="en-US" sz="1800" dirty="0"/>
              <a:t>2</a:t>
            </a:r>
          </a:p>
        </p:txBody>
      </p:sp>
      <p:sp>
        <p:nvSpPr>
          <p:cNvPr id="54" name="TextBox 53"/>
          <p:cNvSpPr txBox="1"/>
          <p:nvPr/>
        </p:nvSpPr>
        <p:spPr>
          <a:xfrm>
            <a:off x="6145521" y="4731946"/>
            <a:ext cx="368158" cy="369332"/>
          </a:xfrm>
          <a:prstGeom prst="rect">
            <a:avLst/>
          </a:prstGeom>
          <a:noFill/>
        </p:spPr>
        <p:txBody>
          <a:bodyPr wrap="square" rtlCol="0">
            <a:spAutoFit/>
          </a:bodyPr>
          <a:lstStyle/>
          <a:p>
            <a:pPr algn="ctr"/>
            <a:r>
              <a:rPr lang="en-US" sz="1800" dirty="0"/>
              <a:t>3</a:t>
            </a:r>
          </a:p>
        </p:txBody>
      </p:sp>
      <p:sp>
        <p:nvSpPr>
          <p:cNvPr id="55" name="TextBox 54"/>
          <p:cNvSpPr txBox="1"/>
          <p:nvPr/>
        </p:nvSpPr>
        <p:spPr>
          <a:xfrm>
            <a:off x="6915685" y="4731946"/>
            <a:ext cx="368158" cy="369332"/>
          </a:xfrm>
          <a:prstGeom prst="rect">
            <a:avLst/>
          </a:prstGeom>
          <a:noFill/>
        </p:spPr>
        <p:txBody>
          <a:bodyPr wrap="square" rtlCol="0">
            <a:spAutoFit/>
          </a:bodyPr>
          <a:lstStyle/>
          <a:p>
            <a:pPr algn="ctr"/>
            <a:r>
              <a:rPr lang="en-US" sz="1800" dirty="0"/>
              <a:t>4</a:t>
            </a:r>
          </a:p>
        </p:txBody>
      </p:sp>
      <p:graphicFrame>
        <p:nvGraphicFramePr>
          <p:cNvPr id="56" name="Content Placeholder 3"/>
          <p:cNvGraphicFramePr>
            <a:graphicFrameLocks/>
          </p:cNvGraphicFramePr>
          <p:nvPr/>
        </p:nvGraphicFramePr>
        <p:xfrm>
          <a:off x="358887" y="4741313"/>
          <a:ext cx="1877488" cy="1483360"/>
        </p:xfrm>
        <a:graphic>
          <a:graphicData uri="http://schemas.openxmlformats.org/drawingml/2006/table">
            <a:tbl>
              <a:tblPr bandRow="1">
                <a:tableStyleId>{ED083AE6-46FA-4A59-8FB0-9F97EB10719F}</a:tableStyleId>
              </a:tblPr>
              <a:tblGrid>
                <a:gridCol w="469372">
                  <a:extLst>
                    <a:ext uri="{9D8B030D-6E8A-4147-A177-3AD203B41FA5}">
                      <a16:colId xmlns:a16="http://schemas.microsoft.com/office/drawing/2014/main" val="20000"/>
                    </a:ext>
                  </a:extLst>
                </a:gridCol>
                <a:gridCol w="469372">
                  <a:extLst>
                    <a:ext uri="{9D8B030D-6E8A-4147-A177-3AD203B41FA5}">
                      <a16:colId xmlns:a16="http://schemas.microsoft.com/office/drawing/2014/main" val="20001"/>
                    </a:ext>
                  </a:extLst>
                </a:gridCol>
                <a:gridCol w="469372">
                  <a:extLst>
                    <a:ext uri="{9D8B030D-6E8A-4147-A177-3AD203B41FA5}">
                      <a16:colId xmlns:a16="http://schemas.microsoft.com/office/drawing/2014/main" val="20002"/>
                    </a:ext>
                  </a:extLst>
                </a:gridCol>
                <a:gridCol w="469372">
                  <a:extLst>
                    <a:ext uri="{9D8B030D-6E8A-4147-A177-3AD203B41FA5}">
                      <a16:colId xmlns:a16="http://schemas.microsoft.com/office/drawing/2014/main" val="20003"/>
                    </a:ext>
                  </a:extLst>
                </a:gridCol>
              </a:tblGrid>
              <a:tr h="370840">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tc>
                  <a:txBody>
                    <a:bodyPr/>
                    <a:lstStyle/>
                    <a:p>
                      <a:pPr algn="ctr"/>
                      <a:r>
                        <a:rPr lang="en-US" dirty="0"/>
                        <a:t>1</a:t>
                      </a:r>
                    </a:p>
                  </a:txBody>
                  <a:tcPr anchor="ctr">
                    <a:solidFill>
                      <a:srgbClr val="C0C0C0"/>
                    </a:solidFill>
                  </a:tcPr>
                </a:tc>
                <a:extLst>
                  <a:ext uri="{0D108BD9-81ED-4DB2-BD59-A6C34878D82A}">
                    <a16:rowId xmlns:a16="http://schemas.microsoft.com/office/drawing/2014/main" val="10000"/>
                  </a:ext>
                </a:extLst>
              </a:tr>
              <a:tr h="370840">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tc>
                  <a:txBody>
                    <a:bodyPr/>
                    <a:lstStyle/>
                    <a:p>
                      <a:pPr algn="ctr"/>
                      <a:r>
                        <a:rPr lang="en-US" dirty="0"/>
                        <a:t>2</a:t>
                      </a:r>
                    </a:p>
                  </a:txBody>
                  <a:tcPr anchor="ctr">
                    <a:solidFill>
                      <a:srgbClr val="C0C0C0"/>
                    </a:solidFill>
                  </a:tcPr>
                </a:tc>
                <a:extLst>
                  <a:ext uri="{0D108BD9-81ED-4DB2-BD59-A6C34878D82A}">
                    <a16:rowId xmlns:a16="http://schemas.microsoft.com/office/drawing/2014/main" val="10001"/>
                  </a:ext>
                </a:extLst>
              </a:tr>
              <a:tr h="370840">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tc>
                  <a:txBody>
                    <a:bodyPr/>
                    <a:lstStyle/>
                    <a:p>
                      <a:pPr algn="ctr"/>
                      <a:r>
                        <a:rPr lang="en-US" dirty="0"/>
                        <a:t>3</a:t>
                      </a:r>
                    </a:p>
                  </a:txBody>
                  <a:tcPr anchor="ctr">
                    <a:solidFill>
                      <a:srgbClr val="C0C0C0"/>
                    </a:solidFill>
                  </a:tcPr>
                </a:tc>
                <a:extLst>
                  <a:ext uri="{0D108BD9-81ED-4DB2-BD59-A6C34878D82A}">
                    <a16:rowId xmlns:a16="http://schemas.microsoft.com/office/drawing/2014/main" val="10002"/>
                  </a:ext>
                </a:extLst>
              </a:tr>
              <a:tr h="370840">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tc>
                  <a:txBody>
                    <a:bodyPr/>
                    <a:lstStyle/>
                    <a:p>
                      <a:pPr algn="ctr"/>
                      <a:r>
                        <a:rPr lang="en-US" dirty="0"/>
                        <a:t>4</a:t>
                      </a:r>
                    </a:p>
                  </a:txBody>
                  <a:tcPr anchor="ctr">
                    <a:solidFill>
                      <a:srgbClr val="C0C0C0"/>
                    </a:solidFill>
                  </a:tcPr>
                </a:tc>
                <a:extLst>
                  <a:ext uri="{0D108BD9-81ED-4DB2-BD59-A6C34878D82A}">
                    <a16:rowId xmlns:a16="http://schemas.microsoft.com/office/drawing/2014/main" val="10003"/>
                  </a:ext>
                </a:extLst>
              </a:tr>
            </a:tbl>
          </a:graphicData>
        </a:graphic>
      </p:graphicFrame>
      <p:graphicFrame>
        <p:nvGraphicFramePr>
          <p:cNvPr id="57" name="Table 56"/>
          <p:cNvGraphicFramePr>
            <a:graphicFrameLocks noGrp="1"/>
          </p:cNvGraphicFramePr>
          <p:nvPr/>
        </p:nvGraphicFramePr>
        <p:xfrm>
          <a:off x="3328014" y="4744648"/>
          <a:ext cx="475722" cy="1483360"/>
        </p:xfrm>
        <a:graphic>
          <a:graphicData uri="http://schemas.openxmlformats.org/drawingml/2006/table">
            <a:tbl>
              <a:tblPr firstRow="1" bandRow="1">
                <a:tableStyleId>{C4B1156A-380E-4F78-BDF5-A606A8083BF9}</a:tableStyleId>
              </a:tblPr>
              <a:tblGrid>
                <a:gridCol w="475722">
                  <a:extLst>
                    <a:ext uri="{9D8B030D-6E8A-4147-A177-3AD203B41FA5}">
                      <a16:colId xmlns:a16="http://schemas.microsoft.com/office/drawing/2014/main" val="20000"/>
                    </a:ext>
                  </a:extLst>
                </a:gridCol>
              </a:tblGrid>
              <a:tr h="370840">
                <a:tc>
                  <a:txBody>
                    <a:bodyPr/>
                    <a:lstStyle/>
                    <a:p>
                      <a:pPr algn="ctr"/>
                      <a:r>
                        <a:rPr lang="en-US" b="0" dirty="0"/>
                        <a:t>1</a:t>
                      </a:r>
                    </a:p>
                  </a:txBody>
                  <a:tcPr anchor="ctr">
                    <a:solidFill>
                      <a:srgbClr val="DDDDDD"/>
                    </a:solidFill>
                  </a:tcPr>
                </a:tc>
                <a:extLst>
                  <a:ext uri="{0D108BD9-81ED-4DB2-BD59-A6C34878D82A}">
                    <a16:rowId xmlns:a16="http://schemas.microsoft.com/office/drawing/2014/main" val="10000"/>
                  </a:ext>
                </a:extLst>
              </a:tr>
              <a:tr h="370840">
                <a:tc>
                  <a:txBody>
                    <a:bodyPr/>
                    <a:lstStyle/>
                    <a:p>
                      <a:pPr algn="ctr"/>
                      <a:r>
                        <a:rPr lang="en-US" dirty="0"/>
                        <a:t>2</a:t>
                      </a:r>
                    </a:p>
                  </a:txBody>
                  <a:tcPr anchor="ctr">
                    <a:solidFill>
                      <a:srgbClr val="DDDDDD"/>
                    </a:solidFill>
                  </a:tcPr>
                </a:tc>
                <a:extLst>
                  <a:ext uri="{0D108BD9-81ED-4DB2-BD59-A6C34878D82A}">
                    <a16:rowId xmlns:a16="http://schemas.microsoft.com/office/drawing/2014/main" val="10001"/>
                  </a:ext>
                </a:extLst>
              </a:tr>
              <a:tr h="370840">
                <a:tc>
                  <a:txBody>
                    <a:bodyPr/>
                    <a:lstStyle/>
                    <a:p>
                      <a:pPr algn="ctr"/>
                      <a:r>
                        <a:rPr lang="en-US" dirty="0"/>
                        <a:t>3</a:t>
                      </a:r>
                    </a:p>
                  </a:txBody>
                  <a:tcPr anchor="ctr">
                    <a:solidFill>
                      <a:srgbClr val="DDDDDD"/>
                    </a:solidFill>
                  </a:tcPr>
                </a:tc>
                <a:extLst>
                  <a:ext uri="{0D108BD9-81ED-4DB2-BD59-A6C34878D82A}">
                    <a16:rowId xmlns:a16="http://schemas.microsoft.com/office/drawing/2014/main" val="10002"/>
                  </a:ext>
                </a:extLst>
              </a:tr>
              <a:tr h="370840">
                <a:tc>
                  <a:txBody>
                    <a:bodyPr/>
                    <a:lstStyle/>
                    <a:p>
                      <a:pPr algn="ctr"/>
                      <a:r>
                        <a:rPr lang="en-US" dirty="0"/>
                        <a:t>4</a:t>
                      </a:r>
                    </a:p>
                  </a:txBody>
                  <a:tcPr anchor="ctr">
                    <a:solidFill>
                      <a:srgbClr val="DDDDDD"/>
                    </a:solidFill>
                  </a:tcPr>
                </a:tc>
                <a:extLst>
                  <a:ext uri="{0D108BD9-81ED-4DB2-BD59-A6C34878D82A}">
                    <a16:rowId xmlns:a16="http://schemas.microsoft.com/office/drawing/2014/main" val="10003"/>
                  </a:ext>
                </a:extLst>
              </a:tr>
            </a:tbl>
          </a:graphicData>
        </a:graphic>
      </p:graphicFrame>
      <p:sp>
        <p:nvSpPr>
          <p:cNvPr id="58" name="Multiply 57"/>
          <p:cNvSpPr/>
          <p:nvPr/>
        </p:nvSpPr>
        <p:spPr bwMode="auto">
          <a:xfrm>
            <a:off x="2523684" y="5266065"/>
            <a:ext cx="459395" cy="459339"/>
          </a:xfrm>
          <a:prstGeom prst="mathMultiply">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9" name="Equal 58"/>
          <p:cNvSpPr/>
          <p:nvPr/>
        </p:nvSpPr>
        <p:spPr bwMode="auto">
          <a:xfrm>
            <a:off x="3997434" y="5279575"/>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60" name="Group 103"/>
          <p:cNvGrpSpPr/>
          <p:nvPr/>
        </p:nvGrpSpPr>
        <p:grpSpPr>
          <a:xfrm>
            <a:off x="5093286" y="4842307"/>
            <a:ext cx="2745496" cy="798720"/>
            <a:chOff x="5542830" y="1650710"/>
            <a:chExt cx="2745496" cy="798720"/>
          </a:xfrm>
        </p:grpSpPr>
        <p:sp>
          <p:nvSpPr>
            <p:cNvPr id="61" name="Equal 60"/>
            <p:cNvSpPr/>
            <p:nvPr/>
          </p:nvSpPr>
          <p:spPr bwMode="auto">
            <a:xfrm>
              <a:off x="7882977" y="2098171"/>
              <a:ext cx="405349" cy="351259"/>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2" name="Plus 61"/>
            <p:cNvSpPr/>
            <p:nvPr/>
          </p:nvSpPr>
          <p:spPr bwMode="auto">
            <a:xfrm>
              <a:off x="5542830"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3" name="Plus 62"/>
            <p:cNvSpPr/>
            <p:nvPr/>
          </p:nvSpPr>
          <p:spPr bwMode="auto">
            <a:xfrm>
              <a:off x="6312993"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4" name="Plus 63"/>
            <p:cNvSpPr/>
            <p:nvPr/>
          </p:nvSpPr>
          <p:spPr bwMode="auto">
            <a:xfrm>
              <a:off x="7083156" y="165071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aphicFrame>
        <p:nvGraphicFramePr>
          <p:cNvPr id="65" name="Table 64"/>
          <p:cNvGraphicFramePr>
            <a:graphicFrameLocks noGrp="1"/>
          </p:cNvGraphicFramePr>
          <p:nvPr/>
        </p:nvGraphicFramePr>
        <p:xfrm>
          <a:off x="8014278" y="4740514"/>
          <a:ext cx="475722" cy="1483360"/>
        </p:xfrm>
        <a:graphic>
          <a:graphicData uri="http://schemas.openxmlformats.org/drawingml/2006/table">
            <a:tbl>
              <a:tblPr firstRow="1" bandRow="1">
                <a:tableStyleId>{C4B1156A-380E-4F78-BDF5-A606A8083BF9}</a:tableStyleId>
              </a:tblPr>
              <a:tblGrid>
                <a:gridCol w="475722">
                  <a:extLst>
                    <a:ext uri="{9D8B030D-6E8A-4147-A177-3AD203B41FA5}">
                      <a16:colId xmlns:a16="http://schemas.microsoft.com/office/drawing/2014/main" val="20000"/>
                    </a:ext>
                  </a:extLst>
                </a:gridCol>
              </a:tblGrid>
              <a:tr h="370840">
                <a:tc>
                  <a:txBody>
                    <a:bodyPr/>
                    <a:lstStyle/>
                    <a:p>
                      <a:endParaRPr lang="en-US" dirty="0"/>
                    </a:p>
                  </a:txBody>
                  <a:tcPr anchor="ctr">
                    <a:solidFill>
                      <a:srgbClr val="FF0000"/>
                    </a:solidFill>
                  </a:tcPr>
                </a:tc>
                <a:extLst>
                  <a:ext uri="{0D108BD9-81ED-4DB2-BD59-A6C34878D82A}">
                    <a16:rowId xmlns:a16="http://schemas.microsoft.com/office/drawing/2014/main" val="10000"/>
                  </a:ext>
                </a:extLst>
              </a:tr>
              <a:tr h="370840">
                <a:tc>
                  <a:txBody>
                    <a:bodyPr/>
                    <a:lstStyle/>
                    <a:p>
                      <a:endParaRPr lang="en-US"/>
                    </a:p>
                  </a:txBody>
                  <a:tcPr anchor="ctr">
                    <a:solidFill>
                      <a:srgbClr val="FF0000"/>
                    </a:solidFill>
                  </a:tcPr>
                </a:tc>
                <a:extLst>
                  <a:ext uri="{0D108BD9-81ED-4DB2-BD59-A6C34878D82A}">
                    <a16:rowId xmlns:a16="http://schemas.microsoft.com/office/drawing/2014/main" val="10001"/>
                  </a:ext>
                </a:extLst>
              </a:tr>
              <a:tr h="370840">
                <a:tc>
                  <a:txBody>
                    <a:bodyPr/>
                    <a:lstStyle/>
                    <a:p>
                      <a:endParaRPr lang="en-US"/>
                    </a:p>
                  </a:txBody>
                  <a:tcPr anchor="ctr">
                    <a:solidFill>
                      <a:srgbClr val="FF0000"/>
                    </a:solidFill>
                  </a:tcPr>
                </a:tc>
                <a:extLst>
                  <a:ext uri="{0D108BD9-81ED-4DB2-BD59-A6C34878D82A}">
                    <a16:rowId xmlns:a16="http://schemas.microsoft.com/office/drawing/2014/main" val="10002"/>
                  </a:ext>
                </a:extLst>
              </a:tr>
              <a:tr h="370840">
                <a:tc>
                  <a:txBody>
                    <a:bodyPr/>
                    <a:lstStyle/>
                    <a:p>
                      <a:endParaRPr lang="en-US" dirty="0"/>
                    </a:p>
                  </a:txBody>
                  <a:tcPr anchor="ctr">
                    <a:solidFill>
                      <a:srgbClr val="FF0000"/>
                    </a:solidFill>
                  </a:tcPr>
                </a:tc>
                <a:extLst>
                  <a:ext uri="{0D108BD9-81ED-4DB2-BD59-A6C34878D82A}">
                    <a16:rowId xmlns:a16="http://schemas.microsoft.com/office/drawing/2014/main" val="10003"/>
                  </a:ext>
                </a:extLst>
              </a:tr>
            </a:tbl>
          </a:graphicData>
        </a:graphic>
      </p:graphicFrame>
      <p:sp>
        <p:nvSpPr>
          <p:cNvPr id="66" name="TextBox 65"/>
          <p:cNvSpPr txBox="1"/>
          <p:nvPr/>
        </p:nvSpPr>
        <p:spPr>
          <a:xfrm>
            <a:off x="8010937" y="4731946"/>
            <a:ext cx="481234" cy="369332"/>
          </a:xfrm>
          <a:prstGeom prst="rect">
            <a:avLst/>
          </a:prstGeom>
          <a:noFill/>
        </p:spPr>
        <p:txBody>
          <a:bodyPr wrap="square" rtlCol="0">
            <a:spAutoFit/>
          </a:bodyPr>
          <a:lstStyle/>
          <a:p>
            <a:pPr algn="ctr"/>
            <a:r>
              <a:rPr lang="en-US" sz="1800" dirty="0"/>
              <a:t>10</a:t>
            </a:r>
          </a:p>
        </p:txBody>
      </p:sp>
      <p:grpSp>
        <p:nvGrpSpPr>
          <p:cNvPr id="67" name="Group 100"/>
          <p:cNvGrpSpPr/>
          <p:nvPr/>
        </p:nvGrpSpPr>
        <p:grpSpPr>
          <a:xfrm>
            <a:off x="4608963" y="5127526"/>
            <a:ext cx="3963885" cy="369332"/>
            <a:chOff x="5058507" y="1935929"/>
            <a:chExt cx="3963885" cy="369332"/>
          </a:xfrm>
        </p:grpSpPr>
        <p:sp>
          <p:nvSpPr>
            <p:cNvPr id="68" name="TextBox 67"/>
            <p:cNvSpPr txBox="1"/>
            <p:nvPr/>
          </p:nvSpPr>
          <p:spPr>
            <a:xfrm>
              <a:off x="5058507" y="1935929"/>
              <a:ext cx="368158" cy="369332"/>
            </a:xfrm>
            <a:prstGeom prst="rect">
              <a:avLst/>
            </a:prstGeom>
            <a:noFill/>
          </p:spPr>
          <p:txBody>
            <a:bodyPr wrap="square" rtlCol="0">
              <a:spAutoFit/>
            </a:bodyPr>
            <a:lstStyle/>
            <a:p>
              <a:pPr algn="ctr"/>
              <a:r>
                <a:rPr lang="en-US" sz="1800" dirty="0"/>
                <a:t>2</a:t>
              </a:r>
            </a:p>
          </p:txBody>
        </p:sp>
        <p:sp>
          <p:nvSpPr>
            <p:cNvPr id="69" name="TextBox 68"/>
            <p:cNvSpPr txBox="1"/>
            <p:nvPr/>
          </p:nvSpPr>
          <p:spPr>
            <a:xfrm>
              <a:off x="5828670" y="1935929"/>
              <a:ext cx="368158" cy="369332"/>
            </a:xfrm>
            <a:prstGeom prst="rect">
              <a:avLst/>
            </a:prstGeom>
            <a:noFill/>
          </p:spPr>
          <p:txBody>
            <a:bodyPr wrap="square" rtlCol="0">
              <a:spAutoFit/>
            </a:bodyPr>
            <a:lstStyle/>
            <a:p>
              <a:pPr algn="ctr"/>
              <a:r>
                <a:rPr lang="en-US" sz="1800" dirty="0"/>
                <a:t>4</a:t>
              </a:r>
            </a:p>
          </p:txBody>
        </p:sp>
        <p:sp>
          <p:nvSpPr>
            <p:cNvPr id="70" name="TextBox 69"/>
            <p:cNvSpPr txBox="1"/>
            <p:nvPr/>
          </p:nvSpPr>
          <p:spPr>
            <a:xfrm>
              <a:off x="6598833" y="1935929"/>
              <a:ext cx="368158" cy="369332"/>
            </a:xfrm>
            <a:prstGeom prst="rect">
              <a:avLst/>
            </a:prstGeom>
            <a:noFill/>
          </p:spPr>
          <p:txBody>
            <a:bodyPr wrap="square" rtlCol="0">
              <a:spAutoFit/>
            </a:bodyPr>
            <a:lstStyle/>
            <a:p>
              <a:pPr algn="ctr"/>
              <a:r>
                <a:rPr lang="en-US" sz="1800" dirty="0"/>
                <a:t>6</a:t>
              </a:r>
            </a:p>
          </p:txBody>
        </p:sp>
        <p:sp>
          <p:nvSpPr>
            <p:cNvPr id="71" name="TextBox 70"/>
            <p:cNvSpPr txBox="1"/>
            <p:nvPr/>
          </p:nvSpPr>
          <p:spPr>
            <a:xfrm>
              <a:off x="7368997" y="1935929"/>
              <a:ext cx="368158" cy="369332"/>
            </a:xfrm>
            <a:prstGeom prst="rect">
              <a:avLst/>
            </a:prstGeom>
            <a:noFill/>
          </p:spPr>
          <p:txBody>
            <a:bodyPr wrap="square" rtlCol="0">
              <a:spAutoFit/>
            </a:bodyPr>
            <a:lstStyle/>
            <a:p>
              <a:pPr algn="ctr"/>
              <a:r>
                <a:rPr lang="en-US" sz="1800" dirty="0"/>
                <a:t>8</a:t>
              </a:r>
            </a:p>
          </p:txBody>
        </p:sp>
        <p:sp>
          <p:nvSpPr>
            <p:cNvPr id="72" name="Plus 71"/>
            <p:cNvSpPr/>
            <p:nvPr/>
          </p:nvSpPr>
          <p:spPr bwMode="auto">
            <a:xfrm>
              <a:off x="5546598"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3" name="Plus 72"/>
            <p:cNvSpPr/>
            <p:nvPr/>
          </p:nvSpPr>
          <p:spPr bwMode="auto">
            <a:xfrm>
              <a:off x="6316761"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4" name="Plus 73"/>
            <p:cNvSpPr/>
            <p:nvPr/>
          </p:nvSpPr>
          <p:spPr bwMode="auto">
            <a:xfrm>
              <a:off x="7086924" y="204629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5" name="TextBox 74"/>
            <p:cNvSpPr txBox="1"/>
            <p:nvPr/>
          </p:nvSpPr>
          <p:spPr>
            <a:xfrm>
              <a:off x="8372652" y="1935929"/>
              <a:ext cx="649740" cy="369332"/>
            </a:xfrm>
            <a:prstGeom prst="rect">
              <a:avLst/>
            </a:prstGeom>
            <a:noFill/>
          </p:spPr>
          <p:txBody>
            <a:bodyPr wrap="square" rtlCol="0">
              <a:spAutoFit/>
            </a:bodyPr>
            <a:lstStyle/>
            <a:p>
              <a:pPr algn="ctr"/>
              <a:r>
                <a:rPr lang="en-US" sz="1800" dirty="0"/>
                <a:t>20</a:t>
              </a:r>
            </a:p>
          </p:txBody>
        </p:sp>
      </p:grpSp>
      <p:grpSp>
        <p:nvGrpSpPr>
          <p:cNvPr id="76" name="Group 101"/>
          <p:cNvGrpSpPr/>
          <p:nvPr/>
        </p:nvGrpSpPr>
        <p:grpSpPr>
          <a:xfrm>
            <a:off x="4599219" y="5496086"/>
            <a:ext cx="3882428" cy="369332"/>
            <a:chOff x="5048763" y="2304489"/>
            <a:chExt cx="3882428" cy="369332"/>
          </a:xfrm>
        </p:grpSpPr>
        <p:sp>
          <p:nvSpPr>
            <p:cNvPr id="77" name="TextBox 76"/>
            <p:cNvSpPr txBox="1"/>
            <p:nvPr/>
          </p:nvSpPr>
          <p:spPr>
            <a:xfrm>
              <a:off x="5048763" y="2304489"/>
              <a:ext cx="368158" cy="369332"/>
            </a:xfrm>
            <a:prstGeom prst="rect">
              <a:avLst/>
            </a:prstGeom>
            <a:noFill/>
          </p:spPr>
          <p:txBody>
            <a:bodyPr wrap="square" rtlCol="0">
              <a:spAutoFit/>
            </a:bodyPr>
            <a:lstStyle/>
            <a:p>
              <a:pPr algn="ctr"/>
              <a:r>
                <a:rPr lang="en-US" sz="1800" dirty="0"/>
                <a:t>3</a:t>
              </a:r>
            </a:p>
          </p:txBody>
        </p:sp>
        <p:sp>
          <p:nvSpPr>
            <p:cNvPr id="78" name="TextBox 77"/>
            <p:cNvSpPr txBox="1"/>
            <p:nvPr/>
          </p:nvSpPr>
          <p:spPr>
            <a:xfrm>
              <a:off x="5818926" y="2304489"/>
              <a:ext cx="368158" cy="369332"/>
            </a:xfrm>
            <a:prstGeom prst="rect">
              <a:avLst/>
            </a:prstGeom>
            <a:noFill/>
          </p:spPr>
          <p:txBody>
            <a:bodyPr wrap="square" rtlCol="0">
              <a:spAutoFit/>
            </a:bodyPr>
            <a:lstStyle/>
            <a:p>
              <a:pPr algn="ctr"/>
              <a:r>
                <a:rPr lang="en-US" sz="1800" dirty="0"/>
                <a:t>6</a:t>
              </a:r>
            </a:p>
          </p:txBody>
        </p:sp>
        <p:sp>
          <p:nvSpPr>
            <p:cNvPr id="79" name="TextBox 78"/>
            <p:cNvSpPr txBox="1"/>
            <p:nvPr/>
          </p:nvSpPr>
          <p:spPr>
            <a:xfrm>
              <a:off x="6589089" y="2304489"/>
              <a:ext cx="368158" cy="369332"/>
            </a:xfrm>
            <a:prstGeom prst="rect">
              <a:avLst/>
            </a:prstGeom>
            <a:noFill/>
          </p:spPr>
          <p:txBody>
            <a:bodyPr wrap="square" rtlCol="0">
              <a:spAutoFit/>
            </a:bodyPr>
            <a:lstStyle/>
            <a:p>
              <a:pPr algn="ctr"/>
              <a:r>
                <a:rPr lang="en-US" sz="1800" dirty="0"/>
                <a:t>9</a:t>
              </a:r>
            </a:p>
          </p:txBody>
        </p:sp>
        <p:sp>
          <p:nvSpPr>
            <p:cNvPr id="80" name="TextBox 79"/>
            <p:cNvSpPr txBox="1"/>
            <p:nvPr/>
          </p:nvSpPr>
          <p:spPr>
            <a:xfrm>
              <a:off x="7242237" y="2304489"/>
              <a:ext cx="485174" cy="369332"/>
            </a:xfrm>
            <a:prstGeom prst="rect">
              <a:avLst/>
            </a:prstGeom>
            <a:noFill/>
          </p:spPr>
          <p:txBody>
            <a:bodyPr wrap="square" rtlCol="0">
              <a:spAutoFit/>
            </a:bodyPr>
            <a:lstStyle/>
            <a:p>
              <a:pPr algn="ctr"/>
              <a:r>
                <a:rPr lang="en-US" sz="1800" dirty="0"/>
                <a:t>12</a:t>
              </a:r>
            </a:p>
          </p:txBody>
        </p:sp>
        <p:sp>
          <p:nvSpPr>
            <p:cNvPr id="81" name="Plus 80"/>
            <p:cNvSpPr/>
            <p:nvPr/>
          </p:nvSpPr>
          <p:spPr bwMode="auto">
            <a:xfrm>
              <a:off x="5536854"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2" name="Plus 81"/>
            <p:cNvSpPr/>
            <p:nvPr/>
          </p:nvSpPr>
          <p:spPr bwMode="auto">
            <a:xfrm>
              <a:off x="6307017"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3" name="Plus 82"/>
            <p:cNvSpPr/>
            <p:nvPr/>
          </p:nvSpPr>
          <p:spPr bwMode="auto">
            <a:xfrm>
              <a:off x="7077180" y="241485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4" name="TextBox 83"/>
            <p:cNvSpPr txBox="1"/>
            <p:nvPr/>
          </p:nvSpPr>
          <p:spPr>
            <a:xfrm>
              <a:off x="8471005" y="2304489"/>
              <a:ext cx="460186" cy="369332"/>
            </a:xfrm>
            <a:prstGeom prst="rect">
              <a:avLst/>
            </a:prstGeom>
            <a:noFill/>
          </p:spPr>
          <p:txBody>
            <a:bodyPr wrap="square" rtlCol="0">
              <a:spAutoFit/>
            </a:bodyPr>
            <a:lstStyle/>
            <a:p>
              <a:pPr algn="ctr"/>
              <a:r>
                <a:rPr lang="en-US" sz="1800" dirty="0"/>
                <a:t>30</a:t>
              </a:r>
            </a:p>
          </p:txBody>
        </p:sp>
      </p:grpSp>
      <p:grpSp>
        <p:nvGrpSpPr>
          <p:cNvPr id="85" name="Group 102"/>
          <p:cNvGrpSpPr/>
          <p:nvPr/>
        </p:nvGrpSpPr>
        <p:grpSpPr>
          <a:xfrm>
            <a:off x="4616499" y="5851136"/>
            <a:ext cx="3956348" cy="369332"/>
            <a:chOff x="5066043" y="2659539"/>
            <a:chExt cx="3956348" cy="369332"/>
          </a:xfrm>
        </p:grpSpPr>
        <p:sp>
          <p:nvSpPr>
            <p:cNvPr id="86" name="TextBox 85"/>
            <p:cNvSpPr txBox="1"/>
            <p:nvPr/>
          </p:nvSpPr>
          <p:spPr>
            <a:xfrm>
              <a:off x="5066043" y="2659539"/>
              <a:ext cx="368158" cy="369332"/>
            </a:xfrm>
            <a:prstGeom prst="rect">
              <a:avLst/>
            </a:prstGeom>
            <a:noFill/>
          </p:spPr>
          <p:txBody>
            <a:bodyPr wrap="square" rtlCol="0">
              <a:spAutoFit/>
            </a:bodyPr>
            <a:lstStyle/>
            <a:p>
              <a:pPr algn="ctr"/>
              <a:r>
                <a:rPr lang="en-US" sz="1800" dirty="0"/>
                <a:t>4</a:t>
              </a:r>
            </a:p>
          </p:txBody>
        </p:sp>
        <p:sp>
          <p:nvSpPr>
            <p:cNvPr id="87" name="TextBox 86"/>
            <p:cNvSpPr txBox="1"/>
            <p:nvPr/>
          </p:nvSpPr>
          <p:spPr>
            <a:xfrm>
              <a:off x="5836206" y="2659539"/>
              <a:ext cx="368158" cy="369332"/>
            </a:xfrm>
            <a:prstGeom prst="rect">
              <a:avLst/>
            </a:prstGeom>
            <a:noFill/>
          </p:spPr>
          <p:txBody>
            <a:bodyPr wrap="square" rtlCol="0">
              <a:spAutoFit/>
            </a:bodyPr>
            <a:lstStyle/>
            <a:p>
              <a:pPr algn="ctr"/>
              <a:r>
                <a:rPr lang="en-US" sz="1800" dirty="0"/>
                <a:t>8</a:t>
              </a:r>
            </a:p>
          </p:txBody>
        </p:sp>
        <p:sp>
          <p:nvSpPr>
            <p:cNvPr id="88" name="TextBox 87"/>
            <p:cNvSpPr txBox="1"/>
            <p:nvPr/>
          </p:nvSpPr>
          <p:spPr>
            <a:xfrm>
              <a:off x="6526120" y="2659539"/>
              <a:ext cx="448407" cy="369332"/>
            </a:xfrm>
            <a:prstGeom prst="rect">
              <a:avLst/>
            </a:prstGeom>
            <a:noFill/>
          </p:spPr>
          <p:txBody>
            <a:bodyPr wrap="square" rtlCol="0">
              <a:spAutoFit/>
            </a:bodyPr>
            <a:lstStyle/>
            <a:p>
              <a:pPr algn="ctr"/>
              <a:r>
                <a:rPr lang="en-US" sz="1800" dirty="0"/>
                <a:t>12</a:t>
              </a:r>
            </a:p>
          </p:txBody>
        </p:sp>
        <p:sp>
          <p:nvSpPr>
            <p:cNvPr id="89" name="TextBox 88"/>
            <p:cNvSpPr txBox="1"/>
            <p:nvPr/>
          </p:nvSpPr>
          <p:spPr>
            <a:xfrm>
              <a:off x="7296284" y="2659539"/>
              <a:ext cx="448407" cy="369332"/>
            </a:xfrm>
            <a:prstGeom prst="rect">
              <a:avLst/>
            </a:prstGeom>
            <a:noFill/>
          </p:spPr>
          <p:txBody>
            <a:bodyPr wrap="square" rtlCol="0">
              <a:spAutoFit/>
            </a:bodyPr>
            <a:lstStyle/>
            <a:p>
              <a:pPr algn="ctr"/>
              <a:r>
                <a:rPr lang="en-US" sz="1800" dirty="0"/>
                <a:t>16</a:t>
              </a:r>
            </a:p>
          </p:txBody>
        </p:sp>
        <p:sp>
          <p:nvSpPr>
            <p:cNvPr id="90" name="Plus 89"/>
            <p:cNvSpPr/>
            <p:nvPr/>
          </p:nvSpPr>
          <p:spPr bwMode="auto">
            <a:xfrm>
              <a:off x="5554134"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1" name="Plus 90"/>
            <p:cNvSpPr/>
            <p:nvPr/>
          </p:nvSpPr>
          <p:spPr bwMode="auto">
            <a:xfrm>
              <a:off x="6324297"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2" name="Plus 91"/>
            <p:cNvSpPr/>
            <p:nvPr/>
          </p:nvSpPr>
          <p:spPr bwMode="auto">
            <a:xfrm>
              <a:off x="7094460" y="2769900"/>
              <a:ext cx="162139" cy="148610"/>
            </a:xfrm>
            <a:prstGeom prst="mathPlus">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3" name="TextBox 92"/>
            <p:cNvSpPr txBox="1"/>
            <p:nvPr/>
          </p:nvSpPr>
          <p:spPr>
            <a:xfrm>
              <a:off x="8380188" y="2659539"/>
              <a:ext cx="642203" cy="369332"/>
            </a:xfrm>
            <a:prstGeom prst="rect">
              <a:avLst/>
            </a:prstGeom>
            <a:noFill/>
          </p:spPr>
          <p:txBody>
            <a:bodyPr wrap="square" rtlCol="0">
              <a:spAutoFit/>
            </a:bodyPr>
            <a:lstStyle/>
            <a:p>
              <a:pPr algn="ctr"/>
              <a:r>
                <a:rPr lang="en-US" sz="1800" dirty="0"/>
                <a:t>40</a:t>
              </a:r>
            </a:p>
          </p:txBody>
        </p:sp>
      </p:grpSp>
      <p:sp>
        <p:nvSpPr>
          <p:cNvPr id="23" name="Right Arrow 22"/>
          <p:cNvSpPr/>
          <p:nvPr/>
        </p:nvSpPr>
        <p:spPr bwMode="auto">
          <a:xfrm>
            <a:off x="4437724" y="4887967"/>
            <a:ext cx="237566" cy="127909"/>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5" name="Right Arrow 94"/>
          <p:cNvSpPr/>
          <p:nvPr/>
        </p:nvSpPr>
        <p:spPr bwMode="auto">
          <a:xfrm>
            <a:off x="4437724" y="5250501"/>
            <a:ext cx="237566" cy="127909"/>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6" name="Right Arrow 95"/>
          <p:cNvSpPr/>
          <p:nvPr/>
        </p:nvSpPr>
        <p:spPr bwMode="auto">
          <a:xfrm>
            <a:off x="4437724" y="5613035"/>
            <a:ext cx="237566" cy="127909"/>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7" name="Right Arrow 96"/>
          <p:cNvSpPr/>
          <p:nvPr/>
        </p:nvSpPr>
        <p:spPr bwMode="auto">
          <a:xfrm>
            <a:off x="4437724" y="5975568"/>
            <a:ext cx="237566" cy="127909"/>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8" name="Right Arrow 97"/>
          <p:cNvSpPr/>
          <p:nvPr/>
        </p:nvSpPr>
        <p:spPr bwMode="auto">
          <a:xfrm rot="5400000">
            <a:off x="4672359" y="4501320"/>
            <a:ext cx="237566" cy="127909"/>
          </a:xfrm>
          <a:prstGeom prst="rightArrow">
            <a:avLst/>
          </a:prstGeom>
          <a:solidFill>
            <a:srgbClr val="008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9" name="Right Arrow 98"/>
          <p:cNvSpPr/>
          <p:nvPr/>
        </p:nvSpPr>
        <p:spPr bwMode="auto">
          <a:xfrm rot="5400000">
            <a:off x="5439994" y="4501320"/>
            <a:ext cx="237566" cy="127909"/>
          </a:xfrm>
          <a:prstGeom prst="rightArrow">
            <a:avLst/>
          </a:prstGeom>
          <a:solidFill>
            <a:srgbClr val="008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0" name="Right Arrow 99"/>
          <p:cNvSpPr/>
          <p:nvPr/>
        </p:nvSpPr>
        <p:spPr bwMode="auto">
          <a:xfrm rot="5400000">
            <a:off x="6207629" y="4501320"/>
            <a:ext cx="237566" cy="127909"/>
          </a:xfrm>
          <a:prstGeom prst="rightArrow">
            <a:avLst/>
          </a:prstGeom>
          <a:solidFill>
            <a:srgbClr val="008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1" name="Right Arrow 100"/>
          <p:cNvSpPr/>
          <p:nvPr/>
        </p:nvSpPr>
        <p:spPr bwMode="auto">
          <a:xfrm rot="5400000">
            <a:off x="6975263" y="4501320"/>
            <a:ext cx="237566" cy="127909"/>
          </a:xfrm>
          <a:prstGeom prst="rightArrow">
            <a:avLst/>
          </a:prstGeom>
          <a:solidFill>
            <a:srgbClr val="008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63402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fade">
                                      <p:cBhvr>
                                        <p:cTn id="15" dur="500"/>
                                        <p:tgtEl>
                                          <p:spTgt spid="9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23"/>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95"/>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96"/>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97"/>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fade">
                                      <p:cBhvr>
                                        <p:cTn id="32" dur="500"/>
                                        <p:tgtEl>
                                          <p:spTgt spid="98"/>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Effect transition="in" filter="fade">
                                      <p:cBhvr>
                                        <p:cTn id="36" dur="500"/>
                                        <p:tgtEl>
                                          <p:spTgt spid="99"/>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100"/>
                                        </p:tgtEl>
                                        <p:attrNameLst>
                                          <p:attrName>style.visibility</p:attrName>
                                        </p:attrNameLst>
                                      </p:cBhvr>
                                      <p:to>
                                        <p:strVal val="visible"/>
                                      </p:to>
                                    </p:set>
                                    <p:animEffect transition="in" filter="fade">
                                      <p:cBhvr>
                                        <p:cTn id="40" dur="500"/>
                                        <p:tgtEl>
                                          <p:spTgt spid="100"/>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fade">
                                      <p:cBhvr>
                                        <p:cTn id="44" dur="500"/>
                                        <p:tgtEl>
                                          <p:spTgt spid="10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23" grpId="0" animBg="1"/>
      <p:bldP spid="23" grpId="1" animBg="1"/>
      <p:bldP spid="95" grpId="0" animBg="1"/>
      <p:bldP spid="95" grpId="1" animBg="1"/>
      <p:bldP spid="96" grpId="0" animBg="1"/>
      <p:bldP spid="96" grpId="1" animBg="1"/>
      <p:bldP spid="97" grpId="0" animBg="1"/>
      <p:bldP spid="97" grpId="1" animBg="1"/>
      <p:bldP spid="98" grpId="0" animBg="1"/>
      <p:bldP spid="99" grpId="0" animBg="1"/>
      <p:bldP spid="100" grpId="0" animBg="1"/>
      <p:bldP spid="10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graphicFrame>
        <p:nvGraphicFramePr>
          <p:cNvPr id="16" name="Content Placeholder 3"/>
          <p:cNvGraphicFramePr>
            <a:graphicFrameLocks noGrp="1"/>
          </p:cNvGraphicFramePr>
          <p:nvPr>
            <p:ph idx="1"/>
          </p:nvPr>
        </p:nvGraphicFramePr>
        <p:xfrm>
          <a:off x="4767692" y="2328104"/>
          <a:ext cx="1475036" cy="1219200"/>
        </p:xfrm>
        <a:graphic>
          <a:graphicData uri="http://schemas.openxmlformats.org/drawingml/2006/table">
            <a:tbl>
              <a:tblPr bandRow="1">
                <a:tableStyleId>{ED083AE6-46FA-4A59-8FB0-9F97EB10719F}</a:tableStyleId>
              </a:tblPr>
              <a:tblGrid>
                <a:gridCol w="368759">
                  <a:extLst>
                    <a:ext uri="{9D8B030D-6E8A-4147-A177-3AD203B41FA5}">
                      <a16:colId xmlns:a16="http://schemas.microsoft.com/office/drawing/2014/main" val="20000"/>
                    </a:ext>
                  </a:extLst>
                </a:gridCol>
                <a:gridCol w="368759">
                  <a:extLst>
                    <a:ext uri="{9D8B030D-6E8A-4147-A177-3AD203B41FA5}">
                      <a16:colId xmlns:a16="http://schemas.microsoft.com/office/drawing/2014/main" val="20001"/>
                    </a:ext>
                  </a:extLst>
                </a:gridCol>
                <a:gridCol w="368759">
                  <a:extLst>
                    <a:ext uri="{9D8B030D-6E8A-4147-A177-3AD203B41FA5}">
                      <a16:colId xmlns:a16="http://schemas.microsoft.com/office/drawing/2014/main" val="20002"/>
                    </a:ext>
                  </a:extLst>
                </a:gridCol>
                <a:gridCol w="368759">
                  <a:extLst>
                    <a:ext uri="{9D8B030D-6E8A-4147-A177-3AD203B41FA5}">
                      <a16:colId xmlns:a16="http://schemas.microsoft.com/office/drawing/2014/main" val="20003"/>
                    </a:ext>
                  </a:extLst>
                </a:gridCol>
              </a:tblGrid>
              <a:tr h="267805">
                <a:tc>
                  <a:txBody>
                    <a:bodyPr/>
                    <a:lstStyle/>
                    <a:p>
                      <a:pPr algn="ctr"/>
                      <a:r>
                        <a:rPr lang="en-US" sz="1400" dirty="0">
                          <a:solidFill>
                            <a:schemeClr val="bg1"/>
                          </a:solidFill>
                        </a:rPr>
                        <a:t>a</a:t>
                      </a:r>
                    </a:p>
                  </a:txBody>
                  <a:tcPr anchor="ctr">
                    <a:solidFill>
                      <a:srgbClr val="0D0D0D"/>
                    </a:solidFill>
                  </a:tcPr>
                </a:tc>
                <a:tc>
                  <a:txBody>
                    <a:bodyPr/>
                    <a:lstStyle/>
                    <a:p>
                      <a:pPr algn="ctr"/>
                      <a:r>
                        <a:rPr lang="en-US" sz="1400" dirty="0"/>
                        <a:t>b</a:t>
                      </a:r>
                    </a:p>
                  </a:txBody>
                  <a:tcPr anchor="ctr">
                    <a:solidFill>
                      <a:srgbClr val="C0C0C0"/>
                    </a:solidFill>
                  </a:tcPr>
                </a:tc>
                <a:tc>
                  <a:txBody>
                    <a:bodyPr/>
                    <a:lstStyle/>
                    <a:p>
                      <a:pPr algn="ctr"/>
                      <a:r>
                        <a:rPr lang="en-US" sz="1400" dirty="0">
                          <a:solidFill>
                            <a:srgbClr val="FFFFFF"/>
                          </a:solidFill>
                        </a:rPr>
                        <a:t>c</a:t>
                      </a:r>
                    </a:p>
                  </a:txBody>
                  <a:tcPr anchor="ctr">
                    <a:solidFill>
                      <a:srgbClr val="0D0D0D"/>
                    </a:solidFill>
                  </a:tcPr>
                </a:tc>
                <a:tc>
                  <a:txBody>
                    <a:bodyPr/>
                    <a:lstStyle/>
                    <a:p>
                      <a:pPr algn="ctr"/>
                      <a:r>
                        <a:rPr lang="en-US" sz="1400" dirty="0"/>
                        <a:t>d</a:t>
                      </a:r>
                    </a:p>
                  </a:txBody>
                  <a:tcPr anchor="ctr">
                    <a:solidFill>
                      <a:srgbClr val="C0C0C0"/>
                    </a:solidFill>
                  </a:tcPr>
                </a:tc>
                <a:extLst>
                  <a:ext uri="{0D108BD9-81ED-4DB2-BD59-A6C34878D82A}">
                    <a16:rowId xmlns:a16="http://schemas.microsoft.com/office/drawing/2014/main" val="10000"/>
                  </a:ext>
                </a:extLst>
              </a:tr>
              <a:tr h="267805">
                <a:tc>
                  <a:txBody>
                    <a:bodyPr/>
                    <a:lstStyle/>
                    <a:p>
                      <a:pPr algn="ctr"/>
                      <a:r>
                        <a:rPr lang="en-US" sz="1400" dirty="0">
                          <a:solidFill>
                            <a:schemeClr val="bg1"/>
                          </a:solidFill>
                        </a:rPr>
                        <a:t>e</a:t>
                      </a:r>
                    </a:p>
                  </a:txBody>
                  <a:tcPr anchor="ctr">
                    <a:solidFill>
                      <a:srgbClr val="0D0D0D"/>
                    </a:solidFill>
                  </a:tcPr>
                </a:tc>
                <a:tc>
                  <a:txBody>
                    <a:bodyPr/>
                    <a:lstStyle/>
                    <a:p>
                      <a:pPr algn="ctr"/>
                      <a:r>
                        <a:rPr lang="en-US" sz="1400" dirty="0"/>
                        <a:t>f</a:t>
                      </a:r>
                    </a:p>
                  </a:txBody>
                  <a:tcPr anchor="ctr">
                    <a:solidFill>
                      <a:srgbClr val="C0C0C0"/>
                    </a:solidFill>
                  </a:tcPr>
                </a:tc>
                <a:tc>
                  <a:txBody>
                    <a:bodyPr/>
                    <a:lstStyle/>
                    <a:p>
                      <a:pPr algn="ctr"/>
                      <a:r>
                        <a:rPr lang="en-US" sz="1400" dirty="0">
                          <a:solidFill>
                            <a:srgbClr val="FFFFFF"/>
                          </a:solidFill>
                        </a:rPr>
                        <a:t>g</a:t>
                      </a:r>
                    </a:p>
                  </a:txBody>
                  <a:tcPr anchor="ctr">
                    <a:solidFill>
                      <a:srgbClr val="0D0D0D"/>
                    </a:solidFill>
                  </a:tcPr>
                </a:tc>
                <a:tc>
                  <a:txBody>
                    <a:bodyPr/>
                    <a:lstStyle/>
                    <a:p>
                      <a:pPr algn="ctr"/>
                      <a:r>
                        <a:rPr lang="en-US" sz="1400" dirty="0"/>
                        <a:t>h</a:t>
                      </a:r>
                    </a:p>
                  </a:txBody>
                  <a:tcPr anchor="ctr">
                    <a:solidFill>
                      <a:srgbClr val="C0C0C0"/>
                    </a:solidFill>
                  </a:tcPr>
                </a:tc>
                <a:extLst>
                  <a:ext uri="{0D108BD9-81ED-4DB2-BD59-A6C34878D82A}">
                    <a16:rowId xmlns:a16="http://schemas.microsoft.com/office/drawing/2014/main" val="10001"/>
                  </a:ext>
                </a:extLst>
              </a:tr>
              <a:tr h="267805">
                <a:tc>
                  <a:txBody>
                    <a:bodyPr/>
                    <a:lstStyle/>
                    <a:p>
                      <a:pPr algn="ctr"/>
                      <a:r>
                        <a:rPr lang="en-US" sz="1400" dirty="0">
                          <a:solidFill>
                            <a:schemeClr val="bg1"/>
                          </a:solidFill>
                        </a:rPr>
                        <a:t>i</a:t>
                      </a:r>
                    </a:p>
                  </a:txBody>
                  <a:tcPr anchor="ctr">
                    <a:solidFill>
                      <a:srgbClr val="0D0D0D"/>
                    </a:solidFill>
                  </a:tcPr>
                </a:tc>
                <a:tc>
                  <a:txBody>
                    <a:bodyPr/>
                    <a:lstStyle/>
                    <a:p>
                      <a:pPr algn="ctr"/>
                      <a:r>
                        <a:rPr lang="en-US" sz="1400" dirty="0"/>
                        <a:t>j</a:t>
                      </a:r>
                    </a:p>
                  </a:txBody>
                  <a:tcPr anchor="ctr">
                    <a:solidFill>
                      <a:srgbClr val="C0C0C0"/>
                    </a:solidFill>
                  </a:tcPr>
                </a:tc>
                <a:tc>
                  <a:txBody>
                    <a:bodyPr/>
                    <a:lstStyle/>
                    <a:p>
                      <a:pPr algn="ctr"/>
                      <a:r>
                        <a:rPr lang="en-US" sz="1400" dirty="0">
                          <a:solidFill>
                            <a:srgbClr val="FFFFFF"/>
                          </a:solidFill>
                        </a:rPr>
                        <a:t>k</a:t>
                      </a:r>
                    </a:p>
                  </a:txBody>
                  <a:tcPr anchor="ctr">
                    <a:solidFill>
                      <a:srgbClr val="0D0D0D"/>
                    </a:solidFill>
                  </a:tcPr>
                </a:tc>
                <a:tc>
                  <a:txBody>
                    <a:bodyPr/>
                    <a:lstStyle/>
                    <a:p>
                      <a:pPr algn="ctr"/>
                      <a:r>
                        <a:rPr lang="en-US" sz="1400" dirty="0" err="1"/>
                        <a:t>l</a:t>
                      </a:r>
                      <a:endParaRPr lang="en-US" sz="1400" dirty="0"/>
                    </a:p>
                  </a:txBody>
                  <a:tcPr anchor="ctr">
                    <a:solidFill>
                      <a:srgbClr val="C0C0C0"/>
                    </a:solidFill>
                  </a:tcPr>
                </a:tc>
                <a:extLst>
                  <a:ext uri="{0D108BD9-81ED-4DB2-BD59-A6C34878D82A}">
                    <a16:rowId xmlns:a16="http://schemas.microsoft.com/office/drawing/2014/main" val="10002"/>
                  </a:ext>
                </a:extLst>
              </a:tr>
              <a:tr h="267805">
                <a:tc>
                  <a:txBody>
                    <a:bodyPr/>
                    <a:lstStyle/>
                    <a:p>
                      <a:pPr algn="ctr"/>
                      <a:r>
                        <a:rPr lang="en-US" sz="1400" dirty="0" err="1">
                          <a:solidFill>
                            <a:schemeClr val="bg1"/>
                          </a:solidFill>
                        </a:rPr>
                        <a:t>m</a:t>
                      </a:r>
                      <a:endParaRPr lang="en-US" sz="1400" dirty="0">
                        <a:solidFill>
                          <a:schemeClr val="bg1"/>
                        </a:solidFill>
                      </a:endParaRPr>
                    </a:p>
                  </a:txBody>
                  <a:tcPr anchor="ctr">
                    <a:solidFill>
                      <a:srgbClr val="0D0D0D"/>
                    </a:solidFill>
                  </a:tcPr>
                </a:tc>
                <a:tc>
                  <a:txBody>
                    <a:bodyPr/>
                    <a:lstStyle/>
                    <a:p>
                      <a:pPr algn="ctr"/>
                      <a:r>
                        <a:rPr lang="en-US" sz="1400" dirty="0"/>
                        <a:t>n</a:t>
                      </a:r>
                    </a:p>
                  </a:txBody>
                  <a:tcPr anchor="ctr">
                    <a:solidFill>
                      <a:srgbClr val="C0C0C0"/>
                    </a:solidFill>
                  </a:tcPr>
                </a:tc>
                <a:tc>
                  <a:txBody>
                    <a:bodyPr/>
                    <a:lstStyle/>
                    <a:p>
                      <a:pPr algn="ctr"/>
                      <a:r>
                        <a:rPr lang="en-US" sz="1400" dirty="0">
                          <a:solidFill>
                            <a:srgbClr val="FFFFFF"/>
                          </a:solidFill>
                        </a:rPr>
                        <a:t>o</a:t>
                      </a:r>
                    </a:p>
                  </a:txBody>
                  <a:tcPr anchor="ctr">
                    <a:solidFill>
                      <a:srgbClr val="0D0D0D"/>
                    </a:solidFill>
                  </a:tcPr>
                </a:tc>
                <a:tc>
                  <a:txBody>
                    <a:bodyPr/>
                    <a:lstStyle/>
                    <a:p>
                      <a:pPr algn="ctr"/>
                      <a:r>
                        <a:rPr lang="en-US" sz="1400" dirty="0"/>
                        <a:t>p</a:t>
                      </a:r>
                    </a:p>
                  </a:txBody>
                  <a:tcPr anchor="ctr">
                    <a:solidFill>
                      <a:srgbClr val="C0C0C0"/>
                    </a:solidFill>
                  </a:tcPr>
                </a:tc>
                <a:extLst>
                  <a:ext uri="{0D108BD9-81ED-4DB2-BD59-A6C34878D82A}">
                    <a16:rowId xmlns:a16="http://schemas.microsoft.com/office/drawing/2014/main" val="10003"/>
                  </a:ext>
                </a:extLst>
              </a:tr>
            </a:tbl>
          </a:graphicData>
        </a:graphic>
      </p:graphicFrame>
      <p:sp>
        <p:nvSpPr>
          <p:cNvPr id="17" name="TextBox 16"/>
          <p:cNvSpPr txBox="1"/>
          <p:nvPr/>
        </p:nvSpPr>
        <p:spPr>
          <a:xfrm>
            <a:off x="4702401" y="1872696"/>
            <a:ext cx="4091284" cy="338554"/>
          </a:xfrm>
          <a:prstGeom prst="rect">
            <a:avLst/>
          </a:prstGeom>
          <a:noFill/>
        </p:spPr>
        <p:txBody>
          <a:bodyPr wrap="none" rtlCol="0">
            <a:spAutoFit/>
          </a:bodyPr>
          <a:lstStyle/>
          <a:p>
            <a:r>
              <a:rPr lang="en-US" sz="1600" dirty="0"/>
              <a:t>Assuming </a:t>
            </a:r>
            <a:r>
              <a:rPr lang="en-US" sz="1600" b="1" dirty="0" err="1">
                <a:solidFill>
                  <a:srgbClr val="0000FF"/>
                </a:solidFill>
              </a:rPr>
              <a:t>elts</a:t>
            </a:r>
            <a:r>
              <a:rPr lang="en-US" sz="1600" b="1" dirty="0">
                <a:solidFill>
                  <a:srgbClr val="0000FF"/>
                </a:solidFill>
              </a:rPr>
              <a:t> </a:t>
            </a:r>
            <a:r>
              <a:rPr lang="en-US" sz="1600" dirty="0"/>
              <a:t>in a COLUMN-MAJOR order:</a:t>
            </a:r>
          </a:p>
        </p:txBody>
      </p:sp>
      <p:graphicFrame>
        <p:nvGraphicFramePr>
          <p:cNvPr id="18" name="Table 17"/>
          <p:cNvGraphicFramePr>
            <a:graphicFrameLocks noGrp="1"/>
          </p:cNvGraphicFramePr>
          <p:nvPr>
            <p:extLst>
              <p:ext uri="{D42A27DB-BD31-4B8C-83A1-F6EECF244321}">
                <p14:modId xmlns:p14="http://schemas.microsoft.com/office/powerpoint/2010/main" val="713851735"/>
              </p:ext>
            </p:extLst>
          </p:nvPr>
        </p:nvGraphicFramePr>
        <p:xfrm>
          <a:off x="4713099" y="3739209"/>
          <a:ext cx="4258976" cy="295081"/>
        </p:xfrm>
        <a:graphic>
          <a:graphicData uri="http://schemas.openxmlformats.org/drawingml/2006/table">
            <a:tbl>
              <a:tblPr firstRow="1" bandRow="1">
                <a:tableStyleId>{5C22544A-7EE6-4342-B048-85BDC9FD1C3A}</a:tableStyleId>
              </a:tblPr>
              <a:tblGrid>
                <a:gridCol w="266186">
                  <a:extLst>
                    <a:ext uri="{9D8B030D-6E8A-4147-A177-3AD203B41FA5}">
                      <a16:colId xmlns:a16="http://schemas.microsoft.com/office/drawing/2014/main" val="20000"/>
                    </a:ext>
                  </a:extLst>
                </a:gridCol>
                <a:gridCol w="266186">
                  <a:extLst>
                    <a:ext uri="{9D8B030D-6E8A-4147-A177-3AD203B41FA5}">
                      <a16:colId xmlns:a16="http://schemas.microsoft.com/office/drawing/2014/main" val="20001"/>
                    </a:ext>
                  </a:extLst>
                </a:gridCol>
                <a:gridCol w="266186">
                  <a:extLst>
                    <a:ext uri="{9D8B030D-6E8A-4147-A177-3AD203B41FA5}">
                      <a16:colId xmlns:a16="http://schemas.microsoft.com/office/drawing/2014/main" val="20002"/>
                    </a:ext>
                  </a:extLst>
                </a:gridCol>
                <a:gridCol w="266186">
                  <a:extLst>
                    <a:ext uri="{9D8B030D-6E8A-4147-A177-3AD203B41FA5}">
                      <a16:colId xmlns:a16="http://schemas.microsoft.com/office/drawing/2014/main" val="20003"/>
                    </a:ext>
                  </a:extLst>
                </a:gridCol>
                <a:gridCol w="266186">
                  <a:extLst>
                    <a:ext uri="{9D8B030D-6E8A-4147-A177-3AD203B41FA5}">
                      <a16:colId xmlns:a16="http://schemas.microsoft.com/office/drawing/2014/main" val="20004"/>
                    </a:ext>
                  </a:extLst>
                </a:gridCol>
                <a:gridCol w="266186">
                  <a:extLst>
                    <a:ext uri="{9D8B030D-6E8A-4147-A177-3AD203B41FA5}">
                      <a16:colId xmlns:a16="http://schemas.microsoft.com/office/drawing/2014/main" val="20005"/>
                    </a:ext>
                  </a:extLst>
                </a:gridCol>
                <a:gridCol w="266186">
                  <a:extLst>
                    <a:ext uri="{9D8B030D-6E8A-4147-A177-3AD203B41FA5}">
                      <a16:colId xmlns:a16="http://schemas.microsoft.com/office/drawing/2014/main" val="20006"/>
                    </a:ext>
                  </a:extLst>
                </a:gridCol>
                <a:gridCol w="266186">
                  <a:extLst>
                    <a:ext uri="{9D8B030D-6E8A-4147-A177-3AD203B41FA5}">
                      <a16:colId xmlns:a16="http://schemas.microsoft.com/office/drawing/2014/main" val="20007"/>
                    </a:ext>
                  </a:extLst>
                </a:gridCol>
                <a:gridCol w="266186">
                  <a:extLst>
                    <a:ext uri="{9D8B030D-6E8A-4147-A177-3AD203B41FA5}">
                      <a16:colId xmlns:a16="http://schemas.microsoft.com/office/drawing/2014/main" val="20008"/>
                    </a:ext>
                  </a:extLst>
                </a:gridCol>
                <a:gridCol w="266186">
                  <a:extLst>
                    <a:ext uri="{9D8B030D-6E8A-4147-A177-3AD203B41FA5}">
                      <a16:colId xmlns:a16="http://schemas.microsoft.com/office/drawing/2014/main" val="20009"/>
                    </a:ext>
                  </a:extLst>
                </a:gridCol>
                <a:gridCol w="266186">
                  <a:extLst>
                    <a:ext uri="{9D8B030D-6E8A-4147-A177-3AD203B41FA5}">
                      <a16:colId xmlns:a16="http://schemas.microsoft.com/office/drawing/2014/main" val="20010"/>
                    </a:ext>
                  </a:extLst>
                </a:gridCol>
                <a:gridCol w="266186">
                  <a:extLst>
                    <a:ext uri="{9D8B030D-6E8A-4147-A177-3AD203B41FA5}">
                      <a16:colId xmlns:a16="http://schemas.microsoft.com/office/drawing/2014/main" val="20011"/>
                    </a:ext>
                  </a:extLst>
                </a:gridCol>
                <a:gridCol w="266186">
                  <a:extLst>
                    <a:ext uri="{9D8B030D-6E8A-4147-A177-3AD203B41FA5}">
                      <a16:colId xmlns:a16="http://schemas.microsoft.com/office/drawing/2014/main" val="20012"/>
                    </a:ext>
                  </a:extLst>
                </a:gridCol>
                <a:gridCol w="266186">
                  <a:extLst>
                    <a:ext uri="{9D8B030D-6E8A-4147-A177-3AD203B41FA5}">
                      <a16:colId xmlns:a16="http://schemas.microsoft.com/office/drawing/2014/main" val="20013"/>
                    </a:ext>
                  </a:extLst>
                </a:gridCol>
                <a:gridCol w="266186">
                  <a:extLst>
                    <a:ext uri="{9D8B030D-6E8A-4147-A177-3AD203B41FA5}">
                      <a16:colId xmlns:a16="http://schemas.microsoft.com/office/drawing/2014/main" val="20014"/>
                    </a:ext>
                  </a:extLst>
                </a:gridCol>
                <a:gridCol w="266186">
                  <a:extLst>
                    <a:ext uri="{9D8B030D-6E8A-4147-A177-3AD203B41FA5}">
                      <a16:colId xmlns:a16="http://schemas.microsoft.com/office/drawing/2014/main" val="20015"/>
                    </a:ext>
                  </a:extLst>
                </a:gridCol>
              </a:tblGrid>
              <a:tr h="295081">
                <a:tc>
                  <a:txBody>
                    <a:bodyPr/>
                    <a:lstStyle/>
                    <a:p>
                      <a:pPr algn="ctr"/>
                      <a:r>
                        <a:rPr lang="en-US" sz="1200" b="0" dirty="0"/>
                        <a:t>a</a:t>
                      </a:r>
                    </a:p>
                  </a:txBody>
                  <a:tcPr>
                    <a:solidFill>
                      <a:srgbClr val="0D0D0D"/>
                    </a:solidFill>
                  </a:tcPr>
                </a:tc>
                <a:tc>
                  <a:txBody>
                    <a:bodyPr/>
                    <a:lstStyle/>
                    <a:p>
                      <a:pPr algn="ctr"/>
                      <a:r>
                        <a:rPr lang="en-US" sz="1200" b="0" dirty="0"/>
                        <a:t>e</a:t>
                      </a:r>
                    </a:p>
                  </a:txBody>
                  <a:tcPr>
                    <a:solidFill>
                      <a:srgbClr val="0D0D0D"/>
                    </a:solidFill>
                  </a:tcPr>
                </a:tc>
                <a:tc>
                  <a:txBody>
                    <a:bodyPr/>
                    <a:lstStyle/>
                    <a:p>
                      <a:pPr algn="ctr"/>
                      <a:r>
                        <a:rPr lang="en-US" sz="1200" b="0" dirty="0"/>
                        <a:t>i</a:t>
                      </a:r>
                    </a:p>
                  </a:txBody>
                  <a:tcPr>
                    <a:solidFill>
                      <a:srgbClr val="0D0D0D"/>
                    </a:solidFill>
                  </a:tcPr>
                </a:tc>
                <a:tc>
                  <a:txBody>
                    <a:bodyPr/>
                    <a:lstStyle/>
                    <a:p>
                      <a:pPr algn="ctr"/>
                      <a:r>
                        <a:rPr lang="en-US" sz="1200" b="0" dirty="0"/>
                        <a:t>m</a:t>
                      </a:r>
                    </a:p>
                  </a:txBody>
                  <a:tcPr>
                    <a:solidFill>
                      <a:srgbClr val="0D0D0D"/>
                    </a:solidFill>
                  </a:tcPr>
                </a:tc>
                <a:tc>
                  <a:txBody>
                    <a:bodyPr/>
                    <a:lstStyle/>
                    <a:p>
                      <a:pPr algn="ctr"/>
                      <a:r>
                        <a:rPr lang="en-US" sz="1200" b="0" dirty="0">
                          <a:solidFill>
                            <a:schemeClr val="tx1"/>
                          </a:solidFill>
                        </a:rPr>
                        <a:t>b</a:t>
                      </a:r>
                    </a:p>
                  </a:txBody>
                  <a:tcPr>
                    <a:solidFill>
                      <a:srgbClr val="C0C0C0"/>
                    </a:solidFill>
                  </a:tcPr>
                </a:tc>
                <a:tc>
                  <a:txBody>
                    <a:bodyPr/>
                    <a:lstStyle/>
                    <a:p>
                      <a:pPr algn="ctr"/>
                      <a:r>
                        <a:rPr lang="en-US" sz="1200" b="0" dirty="0">
                          <a:solidFill>
                            <a:schemeClr val="tx1"/>
                          </a:solidFill>
                        </a:rPr>
                        <a:t>f</a:t>
                      </a:r>
                    </a:p>
                  </a:txBody>
                  <a:tcPr>
                    <a:solidFill>
                      <a:srgbClr val="C0C0C0"/>
                    </a:solidFill>
                  </a:tcPr>
                </a:tc>
                <a:tc>
                  <a:txBody>
                    <a:bodyPr/>
                    <a:lstStyle/>
                    <a:p>
                      <a:pPr algn="ctr"/>
                      <a:r>
                        <a:rPr lang="en-US" sz="1200" b="0" dirty="0">
                          <a:solidFill>
                            <a:schemeClr val="tx1"/>
                          </a:solidFill>
                        </a:rPr>
                        <a:t>j</a:t>
                      </a:r>
                    </a:p>
                  </a:txBody>
                  <a:tcPr>
                    <a:solidFill>
                      <a:srgbClr val="C0C0C0"/>
                    </a:solidFill>
                  </a:tcPr>
                </a:tc>
                <a:tc>
                  <a:txBody>
                    <a:bodyPr/>
                    <a:lstStyle/>
                    <a:p>
                      <a:pPr algn="ctr"/>
                      <a:r>
                        <a:rPr lang="en-US" sz="1200" b="0" dirty="0">
                          <a:solidFill>
                            <a:schemeClr val="tx1"/>
                          </a:solidFill>
                        </a:rPr>
                        <a:t>n</a:t>
                      </a:r>
                    </a:p>
                  </a:txBody>
                  <a:tcPr>
                    <a:solidFill>
                      <a:srgbClr val="C0C0C0"/>
                    </a:solidFill>
                  </a:tcPr>
                </a:tc>
                <a:tc>
                  <a:txBody>
                    <a:bodyPr/>
                    <a:lstStyle/>
                    <a:p>
                      <a:pPr algn="ctr"/>
                      <a:r>
                        <a:rPr lang="en-US" sz="1200" b="0" dirty="0"/>
                        <a:t>c</a:t>
                      </a:r>
                    </a:p>
                  </a:txBody>
                  <a:tcPr>
                    <a:solidFill>
                      <a:srgbClr val="0D0D0D"/>
                    </a:solidFill>
                  </a:tcPr>
                </a:tc>
                <a:tc>
                  <a:txBody>
                    <a:bodyPr/>
                    <a:lstStyle/>
                    <a:p>
                      <a:pPr algn="ctr"/>
                      <a:r>
                        <a:rPr lang="en-US" sz="1200" b="0" dirty="0"/>
                        <a:t>g</a:t>
                      </a:r>
                    </a:p>
                  </a:txBody>
                  <a:tcPr>
                    <a:solidFill>
                      <a:srgbClr val="0D0D0D"/>
                    </a:solidFill>
                  </a:tcPr>
                </a:tc>
                <a:tc>
                  <a:txBody>
                    <a:bodyPr/>
                    <a:lstStyle/>
                    <a:p>
                      <a:pPr algn="ctr"/>
                      <a:r>
                        <a:rPr lang="en-US" sz="1200" b="0" dirty="0"/>
                        <a:t>k</a:t>
                      </a:r>
                    </a:p>
                  </a:txBody>
                  <a:tcPr>
                    <a:solidFill>
                      <a:srgbClr val="0D0D0D"/>
                    </a:solidFill>
                  </a:tcPr>
                </a:tc>
                <a:tc>
                  <a:txBody>
                    <a:bodyPr/>
                    <a:lstStyle/>
                    <a:p>
                      <a:pPr algn="ctr"/>
                      <a:r>
                        <a:rPr lang="en-US" sz="1200" b="0" dirty="0"/>
                        <a:t>o</a:t>
                      </a:r>
                    </a:p>
                  </a:txBody>
                  <a:tcPr>
                    <a:solidFill>
                      <a:srgbClr val="0D0D0D"/>
                    </a:solidFill>
                  </a:tcPr>
                </a:tc>
                <a:tc>
                  <a:txBody>
                    <a:bodyPr/>
                    <a:lstStyle/>
                    <a:p>
                      <a:pPr algn="ctr"/>
                      <a:r>
                        <a:rPr lang="en-US" sz="1200" b="0" dirty="0">
                          <a:solidFill>
                            <a:srgbClr val="000000"/>
                          </a:solidFill>
                        </a:rPr>
                        <a:t>d</a:t>
                      </a:r>
                    </a:p>
                  </a:txBody>
                  <a:tcPr>
                    <a:solidFill>
                      <a:srgbClr val="C0C0C0"/>
                    </a:solidFill>
                  </a:tcPr>
                </a:tc>
                <a:tc>
                  <a:txBody>
                    <a:bodyPr/>
                    <a:lstStyle/>
                    <a:p>
                      <a:pPr algn="ctr"/>
                      <a:r>
                        <a:rPr lang="en-US" sz="1200" b="0" dirty="0">
                          <a:solidFill>
                            <a:srgbClr val="000000"/>
                          </a:solidFill>
                        </a:rPr>
                        <a:t>h</a:t>
                      </a:r>
                    </a:p>
                  </a:txBody>
                  <a:tcPr>
                    <a:solidFill>
                      <a:srgbClr val="C0C0C0"/>
                    </a:solidFill>
                  </a:tcPr>
                </a:tc>
                <a:tc>
                  <a:txBody>
                    <a:bodyPr/>
                    <a:lstStyle/>
                    <a:p>
                      <a:pPr algn="ctr"/>
                      <a:r>
                        <a:rPr lang="en-US" sz="1200" b="0" dirty="0">
                          <a:solidFill>
                            <a:srgbClr val="000000"/>
                          </a:solidFill>
                        </a:rPr>
                        <a:t>l</a:t>
                      </a:r>
                    </a:p>
                  </a:txBody>
                  <a:tcPr>
                    <a:solidFill>
                      <a:srgbClr val="C0C0C0"/>
                    </a:solidFill>
                  </a:tcPr>
                </a:tc>
                <a:tc>
                  <a:txBody>
                    <a:bodyPr/>
                    <a:lstStyle/>
                    <a:p>
                      <a:pPr algn="ctr"/>
                      <a:r>
                        <a:rPr lang="en-US" sz="1200" b="0" dirty="0" err="1">
                          <a:solidFill>
                            <a:srgbClr val="000000"/>
                          </a:solidFill>
                        </a:rPr>
                        <a:t>p</a:t>
                      </a:r>
                      <a:endParaRPr lang="en-US" sz="1200" b="0" dirty="0">
                        <a:solidFill>
                          <a:srgbClr val="000000"/>
                        </a:solidFill>
                      </a:endParaRPr>
                    </a:p>
                  </a:txBody>
                  <a:tcPr>
                    <a:solidFill>
                      <a:srgbClr val="C0C0C0"/>
                    </a:solidFill>
                  </a:tcPr>
                </a:tc>
                <a:extLst>
                  <a:ext uri="{0D108BD9-81ED-4DB2-BD59-A6C34878D82A}">
                    <a16:rowId xmlns:a16="http://schemas.microsoft.com/office/drawing/2014/main" val="10000"/>
                  </a:ext>
                </a:extLst>
              </a:tr>
            </a:tbl>
          </a:graphicData>
        </a:graphic>
      </p:graphicFrame>
      <p:sp>
        <p:nvSpPr>
          <p:cNvPr id="19" name="Bent-Up Arrow 18"/>
          <p:cNvSpPr/>
          <p:nvPr/>
        </p:nvSpPr>
        <p:spPr bwMode="auto">
          <a:xfrm flipV="1">
            <a:off x="6485940" y="2858925"/>
            <a:ext cx="783675" cy="689008"/>
          </a:xfrm>
          <a:prstGeom prst="bentUpArrow">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3" name="Picture 2"/>
          <p:cNvPicPr>
            <a:picLocks noChangeAspect="1"/>
          </p:cNvPicPr>
          <p:nvPr/>
        </p:nvPicPr>
        <p:blipFill>
          <a:blip r:embed="rId3"/>
          <a:stretch>
            <a:fillRect/>
          </a:stretch>
        </p:blipFill>
        <p:spPr>
          <a:xfrm>
            <a:off x="257579" y="1368296"/>
            <a:ext cx="3449894" cy="2145045"/>
          </a:xfrm>
          <a:prstGeom prst="rect">
            <a:avLst/>
          </a:prstGeom>
        </p:spPr>
      </p:pic>
      <p:sp>
        <p:nvSpPr>
          <p:cNvPr id="5" name="TextBox 4"/>
          <p:cNvSpPr txBox="1"/>
          <p:nvPr/>
        </p:nvSpPr>
        <p:spPr>
          <a:xfrm>
            <a:off x="262192" y="3949953"/>
            <a:ext cx="4224891" cy="2580707"/>
          </a:xfrm>
          <a:prstGeom prst="rect">
            <a:avLst/>
          </a:prstGeom>
          <a:noFill/>
        </p:spPr>
        <p:txBody>
          <a:bodyPr wrap="none" rtlCol="0">
            <a:spAutoFit/>
          </a:bodyPr>
          <a:lstStyle/>
          <a:p>
            <a:r>
              <a:rPr lang="sv-SE" sz="1050" dirty="0">
                <a:solidFill>
                  <a:srgbClr val="FF0000"/>
                </a:solidFill>
                <a:latin typeface="Courier New"/>
                <a:cs typeface="Courier New"/>
              </a:rPr>
              <a:t>&lt;</a:t>
            </a:r>
            <a:r>
              <a:rPr lang="sv-SE" sz="1050" dirty="0" err="1">
                <a:solidFill>
                  <a:srgbClr val="FF0000"/>
                </a:solidFill>
                <a:latin typeface="Courier New"/>
                <a:cs typeface="Courier New"/>
              </a:rPr>
              <a:t>load</a:t>
            </a:r>
            <a:r>
              <a:rPr lang="sv-SE" sz="1050" dirty="0">
                <a:solidFill>
                  <a:srgbClr val="FF0000"/>
                </a:solidFill>
                <a:latin typeface="Courier New"/>
                <a:cs typeface="Courier New"/>
              </a:rPr>
              <a:t> matrix </a:t>
            </a:r>
            <a:r>
              <a:rPr lang="sv-SE" sz="1050" dirty="0" err="1">
                <a:solidFill>
                  <a:srgbClr val="FF0000"/>
                </a:solidFill>
                <a:latin typeface="Courier New"/>
                <a:cs typeface="Courier New"/>
              </a:rPr>
              <a:t>into</a:t>
            </a:r>
            <a:r>
              <a:rPr lang="sv-SE" sz="1050" dirty="0">
                <a:solidFill>
                  <a:srgbClr val="FF0000"/>
                </a:solidFill>
                <a:latin typeface="Courier New"/>
                <a:cs typeface="Courier New"/>
              </a:rPr>
              <a:t> IO, ..I3 __m128i registers &gt;</a:t>
            </a:r>
          </a:p>
          <a:p>
            <a:endParaRPr lang="sv-SE" sz="1050" dirty="0">
              <a:solidFill>
                <a:srgbClr val="FF0000"/>
              </a:solidFill>
              <a:latin typeface="Courier New"/>
              <a:cs typeface="Courier New"/>
            </a:endParaRPr>
          </a:p>
          <a:p>
            <a:r>
              <a:rPr lang="sv-SE" sz="1050" dirty="0">
                <a:solidFill>
                  <a:srgbClr val="0000FF"/>
                </a:solidFill>
                <a:latin typeface="Courier New"/>
                <a:cs typeface="Courier New"/>
              </a:rPr>
              <a:t>/* </a:t>
            </a:r>
            <a:r>
              <a:rPr lang="sv-SE" sz="1050" dirty="0" err="1">
                <a:solidFill>
                  <a:srgbClr val="0000FF"/>
                </a:solidFill>
                <a:latin typeface="Courier New"/>
                <a:cs typeface="Courier New"/>
              </a:rPr>
              <a:t>Interleave</a:t>
            </a:r>
            <a:r>
              <a:rPr lang="sv-SE" sz="1050" dirty="0">
                <a:solidFill>
                  <a:srgbClr val="0000FF"/>
                </a:solidFill>
                <a:latin typeface="Courier New"/>
                <a:cs typeface="Courier New"/>
              </a:rPr>
              <a:t> </a:t>
            </a:r>
            <a:r>
              <a:rPr lang="sv-SE" sz="1050" dirty="0" err="1">
                <a:solidFill>
                  <a:srgbClr val="0000FF"/>
                </a:solidFill>
                <a:latin typeface="Courier New"/>
                <a:cs typeface="Courier New"/>
              </a:rPr>
              <a:t>values</a:t>
            </a:r>
            <a:r>
              <a:rPr lang="sv-SE" sz="1050" dirty="0">
                <a:solidFill>
                  <a:srgbClr val="0000FF"/>
                </a:solidFill>
                <a:latin typeface="Courier New"/>
                <a:cs typeface="Courier New"/>
              </a:rPr>
              <a:t> */ </a:t>
            </a:r>
          </a:p>
          <a:p>
            <a:r>
              <a:rPr lang="sv-SE" sz="1050" dirty="0">
                <a:solidFill>
                  <a:srgbClr val="0000FF"/>
                </a:solidFill>
                <a:latin typeface="Courier New"/>
                <a:cs typeface="Courier New"/>
              </a:rPr>
              <a:t>__m128i T0 = _mm_unpacklo_epi32(I0, I1);</a:t>
            </a:r>
          </a:p>
          <a:p>
            <a:r>
              <a:rPr lang="sv-SE" sz="1050" dirty="0">
                <a:solidFill>
                  <a:srgbClr val="0000FF"/>
                </a:solidFill>
                <a:latin typeface="Courier New"/>
                <a:cs typeface="Courier New"/>
              </a:rPr>
              <a:t>__m128i T1 = _mm_unpacklo_epi32(I2, I3);</a:t>
            </a:r>
          </a:p>
          <a:p>
            <a:r>
              <a:rPr lang="sv-SE" sz="1050" dirty="0">
                <a:solidFill>
                  <a:srgbClr val="0000FF"/>
                </a:solidFill>
                <a:latin typeface="Courier New"/>
                <a:cs typeface="Courier New"/>
              </a:rPr>
              <a:t>__m128i T2 = _mm_unpackhi_epi32(I0, I1);</a:t>
            </a:r>
          </a:p>
          <a:p>
            <a:r>
              <a:rPr lang="sv-SE" sz="1050" dirty="0">
                <a:solidFill>
                  <a:srgbClr val="0000FF"/>
                </a:solidFill>
                <a:latin typeface="Courier New"/>
                <a:cs typeface="Courier New"/>
              </a:rPr>
              <a:t>__m128i T3 = _mm_unpackhi_epi32(I2, I3);</a:t>
            </a:r>
          </a:p>
          <a:p>
            <a:endParaRPr lang="sv-SE" sz="1050" dirty="0">
              <a:latin typeface="Courier New"/>
              <a:cs typeface="Courier New"/>
            </a:endParaRPr>
          </a:p>
          <a:p>
            <a:r>
              <a:rPr lang="sv-SE" sz="1050" dirty="0">
                <a:solidFill>
                  <a:schemeClr val="accent1">
                    <a:lumMod val="75000"/>
                  </a:schemeClr>
                </a:solidFill>
                <a:latin typeface="Courier New"/>
                <a:cs typeface="Courier New"/>
              </a:rPr>
              <a:t>/* </a:t>
            </a:r>
            <a:r>
              <a:rPr lang="sv-SE" sz="1050" dirty="0" err="1">
                <a:solidFill>
                  <a:schemeClr val="accent1">
                    <a:lumMod val="75000"/>
                  </a:schemeClr>
                </a:solidFill>
                <a:latin typeface="Courier New"/>
                <a:cs typeface="Courier New"/>
              </a:rPr>
              <a:t>Assigning</a:t>
            </a:r>
            <a:r>
              <a:rPr lang="sv-SE" sz="1050" dirty="0">
                <a:solidFill>
                  <a:schemeClr val="accent1">
                    <a:lumMod val="75000"/>
                  </a:schemeClr>
                </a:solidFill>
                <a:latin typeface="Courier New"/>
                <a:cs typeface="Courier New"/>
              </a:rPr>
              <a:t> </a:t>
            </a:r>
            <a:r>
              <a:rPr lang="sv-SE" sz="1050" dirty="0" err="1">
                <a:solidFill>
                  <a:schemeClr val="accent1">
                    <a:lumMod val="75000"/>
                  </a:schemeClr>
                </a:solidFill>
                <a:latin typeface="Courier New"/>
                <a:cs typeface="Courier New"/>
              </a:rPr>
              <a:t>transposed</a:t>
            </a:r>
            <a:r>
              <a:rPr lang="sv-SE" sz="1050" dirty="0">
                <a:solidFill>
                  <a:schemeClr val="accent1">
                    <a:lumMod val="75000"/>
                  </a:schemeClr>
                </a:solidFill>
                <a:latin typeface="Courier New"/>
                <a:cs typeface="Courier New"/>
              </a:rPr>
              <a:t> </a:t>
            </a:r>
            <a:r>
              <a:rPr lang="sv-SE" sz="1050" dirty="0" err="1">
                <a:solidFill>
                  <a:schemeClr val="accent1">
                    <a:lumMod val="75000"/>
                  </a:schemeClr>
                </a:solidFill>
                <a:latin typeface="Courier New"/>
                <a:cs typeface="Courier New"/>
              </a:rPr>
              <a:t>values</a:t>
            </a:r>
            <a:r>
              <a:rPr lang="sv-SE" sz="1050" dirty="0">
                <a:solidFill>
                  <a:schemeClr val="accent1">
                    <a:lumMod val="75000"/>
                  </a:schemeClr>
                </a:solidFill>
                <a:latin typeface="Courier New"/>
                <a:cs typeface="Courier New"/>
              </a:rPr>
              <a:t> back </a:t>
            </a:r>
            <a:r>
              <a:rPr lang="sv-SE" sz="1050" dirty="0" err="1">
                <a:solidFill>
                  <a:schemeClr val="accent1">
                    <a:lumMod val="75000"/>
                  </a:schemeClr>
                </a:solidFill>
                <a:latin typeface="Courier New"/>
                <a:cs typeface="Courier New"/>
              </a:rPr>
              <a:t>into</a:t>
            </a:r>
            <a:r>
              <a:rPr lang="sv-SE" sz="1050" dirty="0">
                <a:solidFill>
                  <a:schemeClr val="accent1">
                    <a:lumMod val="75000"/>
                  </a:schemeClr>
                </a:solidFill>
                <a:latin typeface="Courier New"/>
                <a:cs typeface="Courier New"/>
              </a:rPr>
              <a:t> I[0-3] */</a:t>
            </a:r>
          </a:p>
          <a:p>
            <a:r>
              <a:rPr lang="sv-SE" sz="1050" dirty="0">
                <a:solidFill>
                  <a:schemeClr val="accent1">
                    <a:lumMod val="75000"/>
                  </a:schemeClr>
                </a:solidFill>
                <a:latin typeface="Courier New"/>
                <a:cs typeface="Courier New"/>
              </a:rPr>
              <a:t>O0 = _mm_unpacklo_epi64(T0, T1);</a:t>
            </a:r>
          </a:p>
          <a:p>
            <a:r>
              <a:rPr lang="sv-SE" sz="1050" dirty="0">
                <a:solidFill>
                  <a:schemeClr val="accent1">
                    <a:lumMod val="75000"/>
                  </a:schemeClr>
                </a:solidFill>
                <a:latin typeface="Courier New"/>
                <a:cs typeface="Courier New"/>
              </a:rPr>
              <a:t>O1 = _mm_unpackhi_epi64(T0, T1);</a:t>
            </a:r>
          </a:p>
          <a:p>
            <a:r>
              <a:rPr lang="sv-SE" sz="1050" dirty="0">
                <a:solidFill>
                  <a:schemeClr val="accent1">
                    <a:lumMod val="75000"/>
                  </a:schemeClr>
                </a:solidFill>
                <a:latin typeface="Courier New"/>
                <a:cs typeface="Courier New"/>
              </a:rPr>
              <a:t>O2 = _mm_unpacklo_epi64(T2, T3);</a:t>
            </a:r>
          </a:p>
          <a:p>
            <a:r>
              <a:rPr lang="sv-SE" sz="1050" dirty="0">
                <a:solidFill>
                  <a:schemeClr val="accent1">
                    <a:lumMod val="75000"/>
                  </a:schemeClr>
                </a:solidFill>
                <a:latin typeface="Courier New"/>
                <a:cs typeface="Courier New"/>
              </a:rPr>
              <a:t>O3 = _mm_unpackhi_epi64(T2, T3);</a:t>
            </a:r>
          </a:p>
        </p:txBody>
      </p:sp>
      <p:sp>
        <p:nvSpPr>
          <p:cNvPr id="6" name="Rectangle 5"/>
          <p:cNvSpPr/>
          <p:nvPr/>
        </p:nvSpPr>
        <p:spPr bwMode="auto">
          <a:xfrm>
            <a:off x="196645" y="2860453"/>
            <a:ext cx="3687097" cy="680069"/>
          </a:xfrm>
          <a:prstGeom prst="rect">
            <a:avLst/>
          </a:prstGeom>
          <a:noFill/>
          <a:ln w="28575" cap="flat" cmpd="sng" algn="ctr">
            <a:solidFill>
              <a:schemeClr val="accent1">
                <a:lumMod val="7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1" name="Rectangle 10"/>
          <p:cNvSpPr/>
          <p:nvPr/>
        </p:nvSpPr>
        <p:spPr bwMode="auto">
          <a:xfrm>
            <a:off x="196645" y="2126158"/>
            <a:ext cx="3687097" cy="680069"/>
          </a:xfrm>
          <a:prstGeom prst="rect">
            <a:avLst/>
          </a:prstGeom>
          <a:noFill/>
          <a:ln w="28575" cap="flat" cmpd="sng" algn="ctr">
            <a:solidFill>
              <a:srgbClr val="0000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Rectangle 11"/>
          <p:cNvSpPr/>
          <p:nvPr/>
        </p:nvSpPr>
        <p:spPr bwMode="auto">
          <a:xfrm>
            <a:off x="196645" y="1352688"/>
            <a:ext cx="3687097" cy="680069"/>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3" name="Rounded Rectangular Callout 12"/>
          <p:cNvSpPr/>
          <p:nvPr/>
        </p:nvSpPr>
        <p:spPr bwMode="auto">
          <a:xfrm>
            <a:off x="4786096" y="4260475"/>
            <a:ext cx="3588698" cy="717503"/>
          </a:xfrm>
          <a:prstGeom prst="wedgeRoundRectCallout">
            <a:avLst>
              <a:gd name="adj1" fmla="val -85279"/>
              <a:gd name="adj2" fmla="val 5957"/>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sv-SE" sz="900" dirty="0"/>
              <a:t>__m128i _mm_unpack</a:t>
            </a:r>
            <a:r>
              <a:rPr lang="sv-SE" sz="900" b="1" dirty="0"/>
              <a:t>lo</a:t>
            </a:r>
            <a:r>
              <a:rPr lang="sv-SE" sz="900" dirty="0"/>
              <a:t>_epi</a:t>
            </a:r>
            <a:r>
              <a:rPr lang="sv-SE" sz="900" b="1" dirty="0"/>
              <a:t>32</a:t>
            </a:r>
            <a:r>
              <a:rPr lang="sv-SE" sz="900" dirty="0"/>
              <a:t> (__m128i a, __m128i b);</a:t>
            </a:r>
            <a:br>
              <a:rPr lang="sv-SE" sz="900" dirty="0"/>
            </a:br>
            <a:br>
              <a:rPr lang="sv-SE" sz="900" dirty="0"/>
            </a:br>
            <a:r>
              <a:rPr lang="en-US" sz="900" dirty="0"/>
              <a:t>Interleaves the </a:t>
            </a:r>
            <a:r>
              <a:rPr lang="en-US" sz="900" u="sng" dirty="0"/>
              <a:t>lower</a:t>
            </a:r>
            <a:r>
              <a:rPr lang="en-US" sz="900" dirty="0"/>
              <a:t> 2 signed or unsigned 32-bit integers in a with the lower 2 signed or unsigned 32-bit integers in b.</a:t>
            </a:r>
          </a:p>
        </p:txBody>
      </p:sp>
      <p:sp>
        <p:nvSpPr>
          <p:cNvPr id="15" name="Rounded Rectangular Callout 14"/>
          <p:cNvSpPr/>
          <p:nvPr/>
        </p:nvSpPr>
        <p:spPr bwMode="auto">
          <a:xfrm>
            <a:off x="4790066" y="5034324"/>
            <a:ext cx="3588698" cy="717503"/>
          </a:xfrm>
          <a:prstGeom prst="wedgeRoundRectCallout">
            <a:avLst>
              <a:gd name="adj1" fmla="val -85238"/>
              <a:gd name="adj2" fmla="val -47928"/>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sv-SE" sz="900" dirty="0"/>
              <a:t>__m128i _mm_unpack</a:t>
            </a:r>
            <a:r>
              <a:rPr lang="sv-SE" sz="900" b="1" dirty="0"/>
              <a:t>hi</a:t>
            </a:r>
            <a:r>
              <a:rPr lang="sv-SE" sz="900" dirty="0"/>
              <a:t>_epi</a:t>
            </a:r>
            <a:r>
              <a:rPr lang="sv-SE" sz="900" b="1" dirty="0"/>
              <a:t>32</a:t>
            </a:r>
            <a:r>
              <a:rPr lang="sv-SE" sz="900" dirty="0"/>
              <a:t> (__m128i a, __m128i b);</a:t>
            </a:r>
            <a:br>
              <a:rPr lang="sv-SE" sz="900" dirty="0"/>
            </a:br>
            <a:br>
              <a:rPr lang="sv-SE" sz="900" dirty="0"/>
            </a:br>
            <a:r>
              <a:rPr lang="en-US" sz="900" dirty="0"/>
              <a:t>Interleaves the </a:t>
            </a:r>
            <a:r>
              <a:rPr lang="en-US" sz="900" u="sng" dirty="0"/>
              <a:t>upper</a:t>
            </a:r>
            <a:r>
              <a:rPr lang="en-US" sz="900" dirty="0"/>
              <a:t> 2 signed or unsigned 32-bit integers in a with the upper 2 signed or unsigned 32-bit integers in b.</a:t>
            </a:r>
          </a:p>
        </p:txBody>
      </p:sp>
      <p:sp>
        <p:nvSpPr>
          <p:cNvPr id="7" name="TextBox 6"/>
          <p:cNvSpPr txBox="1"/>
          <p:nvPr/>
        </p:nvSpPr>
        <p:spPr>
          <a:xfrm>
            <a:off x="114706" y="802968"/>
            <a:ext cx="7812505" cy="307777"/>
          </a:xfrm>
          <a:prstGeom prst="rect">
            <a:avLst/>
          </a:prstGeom>
          <a:noFill/>
        </p:spPr>
        <p:txBody>
          <a:bodyPr wrap="none" rtlCol="0">
            <a:spAutoFit/>
          </a:bodyPr>
          <a:lstStyle/>
          <a:p>
            <a:r>
              <a:rPr lang="en-US" dirty="0"/>
              <a:t>Store </a:t>
            </a:r>
            <a:r>
              <a:rPr lang="en-US" b="1" dirty="0" err="1">
                <a:solidFill>
                  <a:srgbClr val="3366FF"/>
                </a:solidFill>
              </a:rPr>
              <a:t>elts</a:t>
            </a:r>
            <a:r>
              <a:rPr lang="en-US" dirty="0">
                <a:solidFill>
                  <a:srgbClr val="3366FF"/>
                </a:solidFill>
              </a:rPr>
              <a:t> </a:t>
            </a:r>
            <a:r>
              <a:rPr lang="en-US" dirty="0"/>
              <a:t>in column-major order – </a:t>
            </a:r>
            <a:r>
              <a:rPr lang="en-US" i="1" u="sng" dirty="0"/>
              <a:t>transpose</a:t>
            </a:r>
            <a:r>
              <a:rPr lang="en-US" dirty="0"/>
              <a:t> using </a:t>
            </a:r>
            <a:r>
              <a:rPr lang="sv-SE" b="1" dirty="0" err="1"/>
              <a:t>unpack</a:t>
            </a:r>
            <a:r>
              <a:rPr lang="sv-SE" b="1" dirty="0"/>
              <a:t> </a:t>
            </a:r>
            <a:r>
              <a:rPr lang="sv-SE" b="1" dirty="0" err="1"/>
              <a:t>low</a:t>
            </a:r>
            <a:r>
              <a:rPr lang="sv-SE" b="1" dirty="0"/>
              <a:t>/</a:t>
            </a:r>
            <a:r>
              <a:rPr lang="sv-SE" b="1" dirty="0" err="1"/>
              <a:t>high</a:t>
            </a:r>
            <a:r>
              <a:rPr lang="sv-SE" b="1" dirty="0"/>
              <a:t>-order data elements</a:t>
            </a:r>
            <a:r>
              <a:rPr lang="en-US" dirty="0"/>
              <a:t>:</a:t>
            </a:r>
          </a:p>
        </p:txBody>
      </p:sp>
      <p:sp>
        <p:nvSpPr>
          <p:cNvPr id="10" name="Rectangle 9"/>
          <p:cNvSpPr/>
          <p:nvPr/>
        </p:nvSpPr>
        <p:spPr bwMode="auto">
          <a:xfrm>
            <a:off x="967155" y="2159001"/>
            <a:ext cx="2598614" cy="156307"/>
          </a:xfrm>
          <a:prstGeom prst="rect">
            <a:avLst/>
          </a:prstGeom>
          <a:solidFill>
            <a:srgbClr val="66CCFF">
              <a:alpha val="46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p:nvPr/>
        </p:nvSpPr>
        <p:spPr bwMode="auto">
          <a:xfrm>
            <a:off x="954110" y="2457936"/>
            <a:ext cx="2598614" cy="156307"/>
          </a:xfrm>
          <a:prstGeom prst="rect">
            <a:avLst/>
          </a:prstGeom>
          <a:solidFill>
            <a:srgbClr val="66CCFF">
              <a:alpha val="46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5" name="Elbow Connector 44"/>
          <p:cNvCxnSpPr>
            <a:stCxn id="23" idx="2"/>
          </p:cNvCxnSpPr>
          <p:nvPr/>
        </p:nvCxnSpPr>
        <p:spPr bwMode="auto">
          <a:xfrm rot="16200000" flipH="1">
            <a:off x="1748936" y="1751405"/>
            <a:ext cx="908536" cy="939316"/>
          </a:xfrm>
          <a:prstGeom prst="bentConnector2">
            <a:avLst/>
          </a:prstGeom>
          <a:solidFill>
            <a:srgbClr val="DDDDDD"/>
          </a:solidFill>
          <a:ln w="9525" cap="flat" cmpd="sng" algn="ctr">
            <a:noFill/>
            <a:prstDash val="solid"/>
            <a:round/>
            <a:headEnd type="none" w="med" len="med"/>
            <a:tailEnd type="none" w="med" len="med"/>
          </a:ln>
          <a:effectLst/>
        </p:spPr>
      </p:cxnSp>
      <p:grpSp>
        <p:nvGrpSpPr>
          <p:cNvPr id="55" name="Group 54"/>
          <p:cNvGrpSpPr/>
          <p:nvPr/>
        </p:nvGrpSpPr>
        <p:grpSpPr>
          <a:xfrm>
            <a:off x="1503623" y="1278333"/>
            <a:ext cx="880069" cy="1264137"/>
            <a:chOff x="1503623" y="1278333"/>
            <a:chExt cx="880069" cy="1264137"/>
          </a:xfrm>
        </p:grpSpPr>
        <p:sp>
          <p:nvSpPr>
            <p:cNvPr id="23" name="Rectangle 22"/>
            <p:cNvSpPr/>
            <p:nvPr/>
          </p:nvSpPr>
          <p:spPr bwMode="auto">
            <a:xfrm>
              <a:off x="1503623" y="1278333"/>
              <a:ext cx="459846" cy="488462"/>
            </a:xfrm>
            <a:prstGeom prst="rect">
              <a:avLst/>
            </a:prstGeom>
            <a:noFill/>
            <a:ln w="57150" cap="flat" cmpd="sng" algn="ctr">
              <a:solidFill>
                <a:srgbClr val="0000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50" name="Straight Arrow Connector 49"/>
            <p:cNvCxnSpPr>
              <a:stCxn id="23" idx="2"/>
            </p:cNvCxnSpPr>
            <p:nvPr/>
          </p:nvCxnSpPr>
          <p:spPr bwMode="auto">
            <a:xfrm>
              <a:off x="1733546" y="1766795"/>
              <a:ext cx="650146" cy="775675"/>
            </a:xfrm>
            <a:prstGeom prst="straightConnector1">
              <a:avLst/>
            </a:prstGeom>
            <a:solidFill>
              <a:srgbClr val="DDDDDD"/>
            </a:solidFill>
            <a:ln w="28575" cap="flat" cmpd="sng" algn="ctr">
              <a:solidFill>
                <a:srgbClr val="0000FF"/>
              </a:solidFill>
              <a:prstDash val="solid"/>
              <a:round/>
              <a:headEnd type="none" w="med" len="med"/>
              <a:tailEnd type="arrow"/>
            </a:ln>
            <a:effectLst/>
          </p:spPr>
        </p:cxnSp>
      </p:grpSp>
      <p:grpSp>
        <p:nvGrpSpPr>
          <p:cNvPr id="54" name="Group 53"/>
          <p:cNvGrpSpPr/>
          <p:nvPr/>
        </p:nvGrpSpPr>
        <p:grpSpPr>
          <a:xfrm>
            <a:off x="970785" y="1279769"/>
            <a:ext cx="1401436" cy="960919"/>
            <a:chOff x="970785" y="1279769"/>
            <a:chExt cx="1401436" cy="960919"/>
          </a:xfrm>
        </p:grpSpPr>
        <p:sp>
          <p:nvSpPr>
            <p:cNvPr id="4" name="Rectangle 3"/>
            <p:cNvSpPr/>
            <p:nvPr/>
          </p:nvSpPr>
          <p:spPr bwMode="auto">
            <a:xfrm>
              <a:off x="970785" y="1279769"/>
              <a:ext cx="489043" cy="488462"/>
            </a:xfrm>
            <a:prstGeom prst="rect">
              <a:avLst/>
            </a:prstGeom>
            <a:noFill/>
            <a:ln w="5715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52" name="Straight Arrow Connector 51"/>
            <p:cNvCxnSpPr/>
            <p:nvPr/>
          </p:nvCxnSpPr>
          <p:spPr bwMode="auto">
            <a:xfrm>
              <a:off x="1274401" y="1773222"/>
              <a:ext cx="1097820" cy="467466"/>
            </a:xfrm>
            <a:prstGeom prst="straightConnector1">
              <a:avLst/>
            </a:prstGeom>
            <a:solidFill>
              <a:srgbClr val="DDDDDD"/>
            </a:solidFill>
            <a:ln w="28575" cap="flat" cmpd="sng" algn="ctr">
              <a:solidFill>
                <a:schemeClr val="tx1"/>
              </a:solidFill>
              <a:prstDash val="sysDash"/>
              <a:round/>
              <a:headEnd type="none" w="med" len="med"/>
              <a:tailEnd type="arrow"/>
            </a:ln>
            <a:effectLst/>
          </p:spPr>
        </p:cxnSp>
      </p:grpSp>
      <p:sp>
        <p:nvSpPr>
          <p:cNvPr id="24" name="Rounded Rectangular Callout 23"/>
          <p:cNvSpPr/>
          <p:nvPr/>
        </p:nvSpPr>
        <p:spPr bwMode="auto">
          <a:xfrm>
            <a:off x="4787135" y="5789726"/>
            <a:ext cx="3588698" cy="717503"/>
          </a:xfrm>
          <a:prstGeom prst="wedgeRoundRectCallout">
            <a:avLst>
              <a:gd name="adj1" fmla="val -100668"/>
              <a:gd name="adj2" fmla="val -21187"/>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sv-SE" sz="900" dirty="0"/>
              <a:t>__m128i _</a:t>
            </a:r>
            <a:r>
              <a:rPr lang="sv-SE" sz="900" dirty="0" err="1"/>
              <a:t>mm_unpack</a:t>
            </a:r>
            <a:r>
              <a:rPr lang="sv-SE" sz="900" b="1" dirty="0" err="1"/>
              <a:t>hi</a:t>
            </a:r>
            <a:r>
              <a:rPr lang="sv-SE" sz="900" b="1" dirty="0"/>
              <a:t>/lo</a:t>
            </a:r>
            <a:r>
              <a:rPr lang="sv-SE" sz="900" dirty="0"/>
              <a:t>_epi</a:t>
            </a:r>
            <a:r>
              <a:rPr lang="sv-SE" sz="900" b="1" dirty="0"/>
              <a:t>64</a:t>
            </a:r>
            <a:r>
              <a:rPr lang="sv-SE" sz="900" dirty="0"/>
              <a:t> (__m128i a, __m128i b);</a:t>
            </a:r>
            <a:br>
              <a:rPr lang="sv-SE" sz="900" dirty="0"/>
            </a:br>
            <a:br>
              <a:rPr lang="sv-SE" sz="900" dirty="0"/>
            </a:br>
            <a:r>
              <a:rPr lang="en-US" sz="900" dirty="0"/>
              <a:t>Interleaves the </a:t>
            </a:r>
            <a:r>
              <a:rPr lang="en-US" sz="900" u="sng" dirty="0"/>
              <a:t>upper / lower</a:t>
            </a:r>
            <a:r>
              <a:rPr lang="en-US" sz="900" dirty="0"/>
              <a:t> signed or unsigned 64-bit integers in a with the upper signed or unsigned 64-bit integers in b.</a:t>
            </a:r>
          </a:p>
        </p:txBody>
      </p:sp>
      <p:sp>
        <p:nvSpPr>
          <p:cNvPr id="25" name="Rectangle 24"/>
          <p:cNvSpPr/>
          <p:nvPr/>
        </p:nvSpPr>
        <p:spPr bwMode="auto">
          <a:xfrm>
            <a:off x="996864" y="3039746"/>
            <a:ext cx="2598614" cy="156307"/>
          </a:xfrm>
          <a:prstGeom prst="rect">
            <a:avLst/>
          </a:prstGeom>
          <a:solidFill>
            <a:srgbClr val="66CCFF">
              <a:alpha val="46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26" name="Group 25"/>
          <p:cNvGrpSpPr/>
          <p:nvPr/>
        </p:nvGrpSpPr>
        <p:grpSpPr>
          <a:xfrm>
            <a:off x="3026595" y="2052008"/>
            <a:ext cx="459846" cy="981273"/>
            <a:chOff x="1485349" y="1260061"/>
            <a:chExt cx="459846" cy="981273"/>
          </a:xfrm>
        </p:grpSpPr>
        <p:sp>
          <p:nvSpPr>
            <p:cNvPr id="27" name="Rectangle 26"/>
            <p:cNvSpPr/>
            <p:nvPr/>
          </p:nvSpPr>
          <p:spPr bwMode="auto">
            <a:xfrm>
              <a:off x="1485349" y="1260061"/>
              <a:ext cx="459846" cy="488462"/>
            </a:xfrm>
            <a:prstGeom prst="rect">
              <a:avLst/>
            </a:prstGeom>
            <a:noFill/>
            <a:ln w="57150" cap="flat" cmpd="sng" algn="ctr">
              <a:solidFill>
                <a:srgbClr val="0000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28" name="Straight Arrow Connector 27"/>
            <p:cNvCxnSpPr>
              <a:stCxn id="27" idx="2"/>
            </p:cNvCxnSpPr>
            <p:nvPr/>
          </p:nvCxnSpPr>
          <p:spPr bwMode="auto">
            <a:xfrm flipH="1">
              <a:off x="1547110" y="1748523"/>
              <a:ext cx="168162" cy="492811"/>
            </a:xfrm>
            <a:prstGeom prst="straightConnector1">
              <a:avLst/>
            </a:prstGeom>
            <a:solidFill>
              <a:srgbClr val="DDDDDD"/>
            </a:solidFill>
            <a:ln w="28575" cap="flat" cmpd="sng" algn="ctr">
              <a:solidFill>
                <a:srgbClr val="0000FF"/>
              </a:solidFill>
              <a:prstDash val="solid"/>
              <a:round/>
              <a:headEnd type="none" w="med" len="med"/>
              <a:tailEnd type="arrow"/>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up)">
                                      <p:cBhvr>
                                        <p:cTn id="16" dur="500"/>
                                        <p:tgtEl>
                                          <p:spTgt spid="5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par>
                                <p:cTn id="22" presetID="1" presetClass="exit" presetSubtype="0" fill="hold" grpId="1" nodeType="withEffect">
                                  <p:stCondLst>
                                    <p:cond delay="0"/>
                                  </p:stCondLst>
                                  <p:childTnLst>
                                    <p:set>
                                      <p:cBhvr>
                                        <p:cTn id="23" dur="1" fill="hold">
                                          <p:stCondLst>
                                            <p:cond delay="0"/>
                                          </p:stCondLst>
                                        </p:cTn>
                                        <p:tgtEl>
                                          <p:spTgt spid="10"/>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5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dissolve">
                                      <p:cBhvr>
                                        <p:cTn id="30" dur="500"/>
                                        <p:tgtEl>
                                          <p:spTgt spid="21"/>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wipe(up)">
                                      <p:cBhvr>
                                        <p:cTn id="34" dur="500"/>
                                        <p:tgtEl>
                                          <p:spTgt spid="55"/>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par>
                                <p:cTn id="40" presetID="1" presetClass="exit" presetSubtype="0" fill="hold" nodeType="withEffect">
                                  <p:stCondLst>
                                    <p:cond delay="0"/>
                                  </p:stCondLst>
                                  <p:childTnLst>
                                    <p:set>
                                      <p:cBhvr>
                                        <p:cTn id="41" dur="1" fill="hold">
                                          <p:stCondLst>
                                            <p:cond delay="0"/>
                                          </p:stCondLst>
                                        </p:cTn>
                                        <p:tgtEl>
                                          <p:spTgt spid="55"/>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2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dissolve">
                                      <p:cBhvr>
                                        <p:cTn id="48" dur="500"/>
                                        <p:tgtEl>
                                          <p:spTgt spid="25"/>
                                        </p:tgtEl>
                                      </p:cBhvr>
                                    </p:animEffect>
                                  </p:childTnLst>
                                </p:cTn>
                              </p:par>
                            </p:childTnLst>
                          </p:cTn>
                        </p:par>
                        <p:par>
                          <p:cTn id="49" fill="hold">
                            <p:stCondLst>
                              <p:cond delay="500"/>
                            </p:stCondLst>
                            <p:childTnLst>
                              <p:par>
                                <p:cTn id="50" presetID="22" presetClass="entr" presetSubtype="1"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0" grpId="0" animBg="1"/>
      <p:bldP spid="10" grpId="1" animBg="1"/>
      <p:bldP spid="21" grpId="0" animBg="1"/>
      <p:bldP spid="21" grpId="1" animBg="1"/>
      <p:bldP spid="24"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Transpose alternative</a:t>
            </a:r>
          </a:p>
        </p:txBody>
      </p:sp>
      <p:sp>
        <p:nvSpPr>
          <p:cNvPr id="3" name="Content Placeholder 2"/>
          <p:cNvSpPr>
            <a:spLocks noGrp="1"/>
          </p:cNvSpPr>
          <p:nvPr>
            <p:ph idx="1"/>
          </p:nvPr>
        </p:nvSpPr>
        <p:spPr>
          <a:xfrm>
            <a:off x="201018" y="1058631"/>
            <a:ext cx="8789935" cy="4770375"/>
          </a:xfrm>
        </p:spPr>
        <p:txBody>
          <a:bodyPr/>
          <a:lstStyle/>
          <a:p>
            <a:pPr marL="0" indent="0">
              <a:buNone/>
            </a:pPr>
            <a:r>
              <a:rPr lang="pl-PL" sz="1800" dirty="0"/>
              <a:t>#</a:t>
            </a:r>
            <a:r>
              <a:rPr lang="pl-PL" sz="1800" dirty="0" err="1"/>
              <a:t>define</a:t>
            </a:r>
            <a:r>
              <a:rPr lang="pl-PL" sz="1800" dirty="0"/>
              <a:t> _MM_TRANSPOSE4_PS(row0, row1, row2, row3) {	\</a:t>
            </a:r>
          </a:p>
          <a:p>
            <a:pPr marL="0" indent="0">
              <a:buNone/>
            </a:pPr>
            <a:r>
              <a:rPr lang="pl-PL" sz="1800" dirty="0"/>
              <a:t>            __m128 tmp3, tmp2, tmp1, tmp0; 			\</a:t>
            </a:r>
          </a:p>
          <a:p>
            <a:pPr marL="0" indent="0">
              <a:buNone/>
            </a:pPr>
            <a:r>
              <a:rPr lang="pl-PL" sz="1800" dirty="0"/>
              <a:t>                                                                    		\</a:t>
            </a:r>
          </a:p>
          <a:p>
            <a:pPr marL="0" indent="0">
              <a:buNone/>
            </a:pPr>
            <a:r>
              <a:rPr lang="pl-PL" sz="1800" dirty="0"/>
              <a:t>            </a:t>
            </a:r>
            <a:r>
              <a:rPr lang="pl-PL" sz="1800" dirty="0">
                <a:solidFill>
                  <a:srgbClr val="FF0000"/>
                </a:solidFill>
              </a:rPr>
              <a:t>tmp0</a:t>
            </a:r>
            <a:r>
              <a:rPr lang="pl-PL" sz="1800" dirty="0"/>
              <a:t>   = _</a:t>
            </a:r>
            <a:r>
              <a:rPr lang="pl-PL" sz="1800" dirty="0" err="1"/>
              <a:t>mm_shuffle_ps</a:t>
            </a:r>
            <a:r>
              <a:rPr lang="pl-PL" sz="1800" dirty="0"/>
              <a:t>((row0), (row1), 0x44);	\   44 =  01 00 01 00</a:t>
            </a:r>
          </a:p>
          <a:p>
            <a:pPr marL="0" indent="0">
              <a:buNone/>
            </a:pPr>
            <a:r>
              <a:rPr lang="pl-PL" sz="1800" dirty="0"/>
              <a:t>            </a:t>
            </a:r>
            <a:r>
              <a:rPr lang="pl-PL" sz="1800" dirty="0">
                <a:solidFill>
                  <a:srgbClr val="0000FF"/>
                </a:solidFill>
              </a:rPr>
              <a:t>tmp2</a:t>
            </a:r>
            <a:r>
              <a:rPr lang="pl-PL" sz="1800" dirty="0"/>
              <a:t>   = _</a:t>
            </a:r>
            <a:r>
              <a:rPr lang="pl-PL" sz="1800" dirty="0" err="1"/>
              <a:t>mm_shuffle_ps</a:t>
            </a:r>
            <a:r>
              <a:rPr lang="pl-PL" sz="1800" dirty="0"/>
              <a:t>((row0), (row1), 0xEE);	\   EE = 	11 10 11 10</a:t>
            </a:r>
          </a:p>
          <a:p>
            <a:pPr marL="0" indent="0">
              <a:buNone/>
            </a:pPr>
            <a:r>
              <a:rPr lang="pl-PL" sz="1800" dirty="0"/>
              <a:t>            </a:t>
            </a:r>
            <a:r>
              <a:rPr lang="pl-PL" sz="1800" dirty="0">
                <a:solidFill>
                  <a:srgbClr val="FF0000"/>
                </a:solidFill>
              </a:rPr>
              <a:t>tmp1</a:t>
            </a:r>
            <a:r>
              <a:rPr lang="pl-PL" sz="1800" dirty="0"/>
              <a:t>   = _</a:t>
            </a:r>
            <a:r>
              <a:rPr lang="pl-PL" sz="1800" dirty="0" err="1"/>
              <a:t>mm_shuffle_ps</a:t>
            </a:r>
            <a:r>
              <a:rPr lang="pl-PL" sz="1800" dirty="0"/>
              <a:t>((row2), (row3), 0x44);	\</a:t>
            </a:r>
          </a:p>
          <a:p>
            <a:pPr marL="0" indent="0">
              <a:buNone/>
            </a:pPr>
            <a:r>
              <a:rPr lang="pl-PL" sz="1800" dirty="0"/>
              <a:t>            </a:t>
            </a:r>
            <a:r>
              <a:rPr lang="pl-PL" sz="1800" dirty="0">
                <a:solidFill>
                  <a:srgbClr val="0000FF"/>
                </a:solidFill>
              </a:rPr>
              <a:t>tmp3</a:t>
            </a:r>
            <a:r>
              <a:rPr lang="pl-PL" sz="1800" dirty="0"/>
              <a:t>   = _</a:t>
            </a:r>
            <a:r>
              <a:rPr lang="pl-PL" sz="1800" dirty="0" err="1"/>
              <a:t>mm_shuffle_ps</a:t>
            </a:r>
            <a:r>
              <a:rPr lang="pl-PL" sz="1800" dirty="0"/>
              <a:t>((row2), (row3), 0xEE);	\</a:t>
            </a:r>
          </a:p>
          <a:p>
            <a:pPr marL="0" indent="0">
              <a:buNone/>
            </a:pPr>
            <a:r>
              <a:rPr lang="pl-PL" sz="1800" dirty="0"/>
              <a:t>                                                                    		\</a:t>
            </a:r>
          </a:p>
          <a:p>
            <a:pPr marL="0" indent="0">
              <a:buNone/>
            </a:pPr>
            <a:r>
              <a:rPr lang="pl-PL" sz="1800" dirty="0"/>
              <a:t>            (row0) = _</a:t>
            </a:r>
            <a:r>
              <a:rPr lang="pl-PL" sz="1800" dirty="0" err="1"/>
              <a:t>mm_shuffle_ps</a:t>
            </a:r>
            <a:r>
              <a:rPr lang="pl-PL" sz="1800" dirty="0"/>
              <a:t>(</a:t>
            </a:r>
            <a:r>
              <a:rPr lang="pl-PL" sz="1800" dirty="0">
                <a:solidFill>
                  <a:srgbClr val="FF0000"/>
                </a:solidFill>
              </a:rPr>
              <a:t>tmp0, tmp1</a:t>
            </a:r>
            <a:r>
              <a:rPr lang="pl-PL" sz="1800" dirty="0"/>
              <a:t>, 0x88); 	\  88 = 10 00 10 00</a:t>
            </a:r>
          </a:p>
          <a:p>
            <a:pPr marL="0" indent="0">
              <a:buNone/>
            </a:pPr>
            <a:r>
              <a:rPr lang="pl-PL" sz="1800" dirty="0"/>
              <a:t>            (row1) = _</a:t>
            </a:r>
            <a:r>
              <a:rPr lang="pl-PL" sz="1800" dirty="0" err="1"/>
              <a:t>mm_shuffle_ps</a:t>
            </a:r>
            <a:r>
              <a:rPr lang="pl-PL" sz="1800" dirty="0"/>
              <a:t>(</a:t>
            </a:r>
            <a:r>
              <a:rPr lang="pl-PL" sz="1800" dirty="0">
                <a:solidFill>
                  <a:srgbClr val="FF0000"/>
                </a:solidFill>
              </a:rPr>
              <a:t>tmp0, tmp1</a:t>
            </a:r>
            <a:r>
              <a:rPr lang="pl-PL" sz="1800" dirty="0"/>
              <a:t>, 0xDD); 	\  DD = 11 01 11 01</a:t>
            </a:r>
          </a:p>
          <a:p>
            <a:pPr marL="0" indent="0">
              <a:buNone/>
            </a:pPr>
            <a:r>
              <a:rPr lang="pl-PL" sz="1800" dirty="0"/>
              <a:t>            (row2) = _</a:t>
            </a:r>
            <a:r>
              <a:rPr lang="pl-PL" sz="1800" dirty="0" err="1"/>
              <a:t>mm_shuffle_ps</a:t>
            </a:r>
            <a:r>
              <a:rPr lang="pl-PL" sz="1800" dirty="0"/>
              <a:t>(</a:t>
            </a:r>
            <a:r>
              <a:rPr lang="pl-PL" sz="1800" dirty="0">
                <a:solidFill>
                  <a:srgbClr val="0000FF"/>
                </a:solidFill>
              </a:rPr>
              <a:t>tmp2, tmp3</a:t>
            </a:r>
            <a:r>
              <a:rPr lang="pl-PL" sz="1800" dirty="0"/>
              <a:t>, 0x88); 	\</a:t>
            </a:r>
          </a:p>
          <a:p>
            <a:pPr marL="0" indent="0">
              <a:buNone/>
            </a:pPr>
            <a:r>
              <a:rPr lang="pl-PL" sz="1800" dirty="0"/>
              <a:t>            (row3) = _</a:t>
            </a:r>
            <a:r>
              <a:rPr lang="pl-PL" sz="1800" dirty="0" err="1"/>
              <a:t>mm_shuffle_ps</a:t>
            </a:r>
            <a:r>
              <a:rPr lang="pl-PL" sz="1800" dirty="0"/>
              <a:t>(</a:t>
            </a:r>
            <a:r>
              <a:rPr lang="pl-PL" sz="1800" dirty="0">
                <a:solidFill>
                  <a:srgbClr val="0000FF"/>
                </a:solidFill>
              </a:rPr>
              <a:t>tmp2, tmp3</a:t>
            </a:r>
            <a:r>
              <a:rPr lang="pl-PL" sz="1800" dirty="0"/>
              <a:t>, 0xDD); 	\</a:t>
            </a:r>
          </a:p>
          <a:p>
            <a:pPr marL="0" indent="0">
              <a:buNone/>
            </a:pPr>
            <a:r>
              <a:rPr lang="pl-PL" sz="1800" dirty="0"/>
              <a:t>        }</a:t>
            </a:r>
          </a:p>
          <a:p>
            <a:pPr marL="0" indent="0">
              <a:buNone/>
            </a:pPr>
            <a:endParaRPr lang="en-US" sz="1800" dirty="0"/>
          </a:p>
        </p:txBody>
      </p:sp>
    </p:spTree>
    <p:extLst>
      <p:ext uri="{BB962C8B-B14F-4D97-AF65-F5344CB8AC3E}">
        <p14:creationId xmlns:p14="http://schemas.microsoft.com/office/powerpoint/2010/main" val="328748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4" name="TextBox 3"/>
          <p:cNvSpPr txBox="1"/>
          <p:nvPr/>
        </p:nvSpPr>
        <p:spPr>
          <a:xfrm>
            <a:off x="3844084" y="813710"/>
            <a:ext cx="5182658" cy="5423282"/>
          </a:xfrm>
          <a:prstGeom prst="rect">
            <a:avLst/>
          </a:prstGeom>
          <a:noFill/>
        </p:spPr>
        <p:txBody>
          <a:bodyPr wrap="square" tIns="0" bIns="0" rtlCol="0">
            <a:spAutoFit/>
          </a:bodyPr>
          <a:lstStyle/>
          <a:p>
            <a:pPr>
              <a:lnSpc>
                <a:spcPts val="960"/>
              </a:lnSpc>
              <a:spcBef>
                <a:spcPts val="0"/>
              </a:spcBef>
              <a:spcAft>
                <a:spcPts val="0"/>
              </a:spcAft>
            </a:pPr>
            <a:r>
              <a:rPr lang="en-US" sz="1050" dirty="0">
                <a:latin typeface="Courier New"/>
                <a:cs typeface="Courier New"/>
              </a:rPr>
              <a:t>__</a:t>
            </a:r>
            <a:r>
              <a:rPr lang="en-US" sz="1050" dirty="0" err="1">
                <a:latin typeface="Courier New"/>
                <a:cs typeface="Courier New"/>
              </a:rPr>
              <a:t>asm</a:t>
            </a:r>
            <a:r>
              <a:rPr lang="en-US" sz="1050" dirty="0">
                <a:latin typeface="Courier New"/>
                <a:cs typeface="Courier New"/>
              </a:rPr>
              <a:t> {</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esi</a:t>
            </a:r>
            <a:r>
              <a:rPr lang="en-US" sz="1050" dirty="0">
                <a:latin typeface="Courier New"/>
                <a:cs typeface="Courier New"/>
              </a:rPr>
              <a:t>, </a:t>
            </a:r>
            <a:r>
              <a:rPr lang="en-US" sz="1050" b="1" i="1" dirty="0">
                <a:solidFill>
                  <a:srgbClr val="0000FF"/>
                </a:solidFill>
                <a:latin typeface="Courier New"/>
                <a:cs typeface="Courier New"/>
              </a:rPr>
              <a:t>VIN</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a:t>
            </a:r>
            <a:r>
              <a:rPr lang="en-US" sz="1050" b="1" i="1" dirty="0">
                <a:solidFill>
                  <a:srgbClr val="0000FF"/>
                </a:solidFill>
                <a:latin typeface="Courier New"/>
                <a:cs typeface="Courier New"/>
              </a:rPr>
              <a:t>VOUT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load columns of (transposed) matrix into xmm4-7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edx</a:t>
            </a:r>
            <a:r>
              <a:rPr lang="en-US" sz="1050" dirty="0">
                <a:latin typeface="Courier New"/>
                <a:cs typeface="Courier New"/>
              </a:rPr>
              <a:t>,  </a:t>
            </a:r>
            <a:r>
              <a:rPr lang="en-US" sz="1050" b="1" i="1" dirty="0">
                <a:solidFill>
                  <a:srgbClr val="0000FF"/>
                </a:solidFill>
                <a:latin typeface="Courier New"/>
                <a:cs typeface="Courier New"/>
              </a:rPr>
              <a:t>ELTS</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xmm4, [</a:t>
            </a:r>
            <a:r>
              <a:rPr lang="en-US" sz="1050" dirty="0" err="1">
                <a:latin typeface="Courier New"/>
                <a:cs typeface="Courier New"/>
              </a:rPr>
              <a:t>edx</a:t>
            </a:r>
            <a:r>
              <a:rPr lang="en-US" sz="1050" dirty="0">
                <a:latin typeface="Courier New"/>
                <a:cs typeface="Courier New"/>
              </a:rPr>
              <a:t>]</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xmm5, [</a:t>
            </a:r>
            <a:r>
              <a:rPr lang="en-US" sz="1050" dirty="0" err="1">
                <a:latin typeface="Courier New"/>
                <a:cs typeface="Courier New"/>
              </a:rPr>
              <a:t>edx</a:t>
            </a:r>
            <a:r>
              <a:rPr lang="en-US" sz="1050" dirty="0">
                <a:latin typeface="Courier New"/>
                <a:cs typeface="Courier New"/>
              </a:rPr>
              <a:t> + 0x10]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xmm6, [</a:t>
            </a:r>
            <a:r>
              <a:rPr lang="en-US" sz="1050" dirty="0" err="1">
                <a:latin typeface="Courier New"/>
                <a:cs typeface="Courier New"/>
              </a:rPr>
              <a:t>edx</a:t>
            </a:r>
            <a:r>
              <a:rPr lang="en-US" sz="1050" dirty="0">
                <a:latin typeface="Courier New"/>
                <a:cs typeface="Courier New"/>
              </a:rPr>
              <a:t> + 0x20]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xmm7, [</a:t>
            </a:r>
            <a:r>
              <a:rPr lang="en-US" sz="1050" dirty="0" err="1">
                <a:latin typeface="Courier New"/>
                <a:cs typeface="Courier New"/>
              </a:rPr>
              <a:t>edx</a:t>
            </a:r>
            <a:r>
              <a:rPr lang="en-US" sz="1050" dirty="0">
                <a:latin typeface="Courier New"/>
                <a:cs typeface="Courier New"/>
              </a:rPr>
              <a:t> + 0x30]</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load </a:t>
            </a:r>
            <a:r>
              <a:rPr lang="en-US" sz="1050" b="1" dirty="0" err="1">
                <a:latin typeface="Courier New"/>
                <a:cs typeface="Courier New"/>
              </a:rPr>
              <a:t>v</a:t>
            </a:r>
            <a:r>
              <a:rPr lang="en-US" sz="1050" b="1" dirty="0">
                <a:latin typeface="Courier New"/>
                <a:cs typeface="Courier New"/>
              </a:rPr>
              <a:t> into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xmm0, [</a:t>
            </a:r>
            <a:r>
              <a:rPr lang="en-US" sz="1050" dirty="0" err="1">
                <a:latin typeface="Courier New"/>
                <a:cs typeface="Courier New"/>
              </a:rPr>
              <a:t>esi</a:t>
            </a:r>
            <a:r>
              <a:rPr lang="en-US" sz="1050" dirty="0">
                <a:latin typeface="Courier New"/>
                <a:cs typeface="Courier New"/>
              </a:rPr>
              <a: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we'll store the final result in xmm2; initialize it</a:t>
            </a:r>
          </a:p>
          <a:p>
            <a:pPr>
              <a:lnSpc>
                <a:spcPts val="960"/>
              </a:lnSpc>
              <a:spcBef>
                <a:spcPts val="0"/>
              </a:spcBef>
              <a:spcAft>
                <a:spcPts val="0"/>
              </a:spcAft>
            </a:pPr>
            <a:r>
              <a:rPr lang="en-US" sz="1050" b="1" dirty="0">
                <a:latin typeface="Courier New"/>
                <a:cs typeface="Courier New"/>
              </a:rPr>
              <a:t>      // to zero</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xorps</a:t>
            </a:r>
            <a:r>
              <a:rPr lang="en-US" sz="1050" dirty="0">
                <a:latin typeface="Courier New"/>
                <a:cs typeface="Courier New"/>
              </a:rPr>
              <a:t>      xmm2, xmm2</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broadcast </a:t>
            </a:r>
            <a:r>
              <a:rPr lang="en-US" sz="1050" b="1" dirty="0" err="1">
                <a:latin typeface="Courier New"/>
                <a:cs typeface="Courier New"/>
              </a:rPr>
              <a:t>x</a:t>
            </a:r>
            <a:r>
              <a:rPr lang="en-US" sz="1050" b="1" dirty="0">
                <a:latin typeface="Courier New"/>
                <a:cs typeface="Courier New"/>
              </a:rPr>
              <a:t> into xmm1, multiply it by the first</a:t>
            </a:r>
          </a:p>
          <a:p>
            <a:pPr>
              <a:lnSpc>
                <a:spcPts val="960"/>
              </a:lnSpc>
              <a:spcBef>
                <a:spcPts val="0"/>
              </a:spcBef>
              <a:spcAft>
                <a:spcPts val="0"/>
              </a:spcAft>
            </a:pPr>
            <a:r>
              <a:rPr lang="en-US" sz="1050" b="1" dirty="0">
                <a:latin typeface="Courier New"/>
                <a:cs typeface="Courier New"/>
              </a:rPr>
              <a:t>      // column of the matrix (xmm4), and add it to the total</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0x00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xmm4</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repeat the process for </a:t>
            </a:r>
            <a:r>
              <a:rPr lang="en-US" sz="1050" b="1" dirty="0" err="1">
                <a:latin typeface="Courier New"/>
                <a:cs typeface="Courier New"/>
              </a:rPr>
              <a:t>y</a:t>
            </a:r>
            <a:r>
              <a:rPr lang="en-US" sz="1050" b="1" dirty="0">
                <a:latin typeface="Courier New"/>
                <a:cs typeface="Courier New"/>
              </a:rPr>
              <a:t>, </a:t>
            </a:r>
            <a:r>
              <a:rPr lang="en-US" sz="1050" b="1" dirty="0" err="1">
                <a:latin typeface="Courier New"/>
                <a:cs typeface="Courier New"/>
              </a:rPr>
              <a:t>z</a:t>
            </a:r>
            <a:r>
              <a:rPr lang="en-US" sz="1050" b="1" dirty="0">
                <a:latin typeface="Courier New"/>
                <a:cs typeface="Courier New"/>
              </a:rPr>
              <a:t> and </a:t>
            </a:r>
            <a:r>
              <a:rPr lang="en-US" sz="1050" b="1" dirty="0" err="1">
                <a:latin typeface="Courier New"/>
                <a:cs typeface="Courier New"/>
              </a:rPr>
              <a:t>w</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0x55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0xAA</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xmm6</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0xFF</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write the results to </a:t>
            </a:r>
            <a:r>
              <a:rPr lang="en-US" sz="1050" b="1" dirty="0" err="1">
                <a:latin typeface="Courier New"/>
                <a:cs typeface="Courier New"/>
              </a:rPr>
              <a:t>vout</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xmm2</a:t>
            </a:r>
          </a:p>
          <a:p>
            <a:pPr>
              <a:lnSpc>
                <a:spcPts val="960"/>
              </a:lnSpc>
              <a:spcBef>
                <a:spcPts val="0"/>
              </a:spcBef>
              <a:spcAft>
                <a:spcPts val="0"/>
              </a:spcAft>
            </a:pPr>
            <a:r>
              <a:rPr lang="en-US" sz="1050" dirty="0">
                <a:latin typeface="Courier New"/>
                <a:cs typeface="Courier New"/>
              </a:rPr>
              <a:t>}</a:t>
            </a:r>
          </a:p>
        </p:txBody>
      </p:sp>
      <p:graphicFrame>
        <p:nvGraphicFramePr>
          <p:cNvPr id="16" name="Content Placeholder 3"/>
          <p:cNvGraphicFramePr>
            <a:graphicFrameLocks noGrp="1"/>
          </p:cNvGraphicFramePr>
          <p:nvPr>
            <p:ph idx="1"/>
          </p:nvPr>
        </p:nvGraphicFramePr>
        <p:xfrm>
          <a:off x="4767692" y="2328104"/>
          <a:ext cx="1475036" cy="1219200"/>
        </p:xfrm>
        <a:graphic>
          <a:graphicData uri="http://schemas.openxmlformats.org/drawingml/2006/table">
            <a:tbl>
              <a:tblPr bandRow="1">
                <a:tableStyleId>{ED083AE6-46FA-4A59-8FB0-9F97EB10719F}</a:tableStyleId>
              </a:tblPr>
              <a:tblGrid>
                <a:gridCol w="368759">
                  <a:extLst>
                    <a:ext uri="{9D8B030D-6E8A-4147-A177-3AD203B41FA5}">
                      <a16:colId xmlns:a16="http://schemas.microsoft.com/office/drawing/2014/main" val="20000"/>
                    </a:ext>
                  </a:extLst>
                </a:gridCol>
                <a:gridCol w="368759">
                  <a:extLst>
                    <a:ext uri="{9D8B030D-6E8A-4147-A177-3AD203B41FA5}">
                      <a16:colId xmlns:a16="http://schemas.microsoft.com/office/drawing/2014/main" val="20001"/>
                    </a:ext>
                  </a:extLst>
                </a:gridCol>
                <a:gridCol w="368759">
                  <a:extLst>
                    <a:ext uri="{9D8B030D-6E8A-4147-A177-3AD203B41FA5}">
                      <a16:colId xmlns:a16="http://schemas.microsoft.com/office/drawing/2014/main" val="20002"/>
                    </a:ext>
                  </a:extLst>
                </a:gridCol>
                <a:gridCol w="368759">
                  <a:extLst>
                    <a:ext uri="{9D8B030D-6E8A-4147-A177-3AD203B41FA5}">
                      <a16:colId xmlns:a16="http://schemas.microsoft.com/office/drawing/2014/main" val="20003"/>
                    </a:ext>
                  </a:extLst>
                </a:gridCol>
              </a:tblGrid>
              <a:tr h="267805">
                <a:tc>
                  <a:txBody>
                    <a:bodyPr/>
                    <a:lstStyle/>
                    <a:p>
                      <a:pPr algn="ctr"/>
                      <a:r>
                        <a:rPr lang="en-US" sz="1400" dirty="0">
                          <a:solidFill>
                            <a:schemeClr val="bg1"/>
                          </a:solidFill>
                        </a:rPr>
                        <a:t>a</a:t>
                      </a:r>
                    </a:p>
                  </a:txBody>
                  <a:tcPr anchor="ctr">
                    <a:solidFill>
                      <a:srgbClr val="0D0D0D"/>
                    </a:solidFill>
                  </a:tcPr>
                </a:tc>
                <a:tc>
                  <a:txBody>
                    <a:bodyPr/>
                    <a:lstStyle/>
                    <a:p>
                      <a:pPr algn="ctr"/>
                      <a:r>
                        <a:rPr lang="en-US" sz="1400" dirty="0"/>
                        <a:t>b</a:t>
                      </a:r>
                    </a:p>
                  </a:txBody>
                  <a:tcPr anchor="ctr">
                    <a:solidFill>
                      <a:srgbClr val="C0C0C0"/>
                    </a:solidFill>
                  </a:tcPr>
                </a:tc>
                <a:tc>
                  <a:txBody>
                    <a:bodyPr/>
                    <a:lstStyle/>
                    <a:p>
                      <a:pPr algn="ctr"/>
                      <a:r>
                        <a:rPr lang="en-US" sz="1400" dirty="0">
                          <a:solidFill>
                            <a:srgbClr val="FFFFFF"/>
                          </a:solidFill>
                        </a:rPr>
                        <a:t>c</a:t>
                      </a:r>
                    </a:p>
                  </a:txBody>
                  <a:tcPr anchor="ctr">
                    <a:solidFill>
                      <a:srgbClr val="0D0D0D"/>
                    </a:solidFill>
                  </a:tcPr>
                </a:tc>
                <a:tc>
                  <a:txBody>
                    <a:bodyPr/>
                    <a:lstStyle/>
                    <a:p>
                      <a:pPr algn="ctr"/>
                      <a:r>
                        <a:rPr lang="en-US" sz="1400" dirty="0"/>
                        <a:t>d</a:t>
                      </a:r>
                    </a:p>
                  </a:txBody>
                  <a:tcPr anchor="ctr">
                    <a:solidFill>
                      <a:srgbClr val="C0C0C0"/>
                    </a:solidFill>
                  </a:tcPr>
                </a:tc>
                <a:extLst>
                  <a:ext uri="{0D108BD9-81ED-4DB2-BD59-A6C34878D82A}">
                    <a16:rowId xmlns:a16="http://schemas.microsoft.com/office/drawing/2014/main" val="10000"/>
                  </a:ext>
                </a:extLst>
              </a:tr>
              <a:tr h="267805">
                <a:tc>
                  <a:txBody>
                    <a:bodyPr/>
                    <a:lstStyle/>
                    <a:p>
                      <a:pPr algn="ctr"/>
                      <a:r>
                        <a:rPr lang="en-US" sz="1400" dirty="0">
                          <a:solidFill>
                            <a:schemeClr val="bg1"/>
                          </a:solidFill>
                        </a:rPr>
                        <a:t>e</a:t>
                      </a:r>
                    </a:p>
                  </a:txBody>
                  <a:tcPr anchor="ctr">
                    <a:solidFill>
                      <a:srgbClr val="0D0D0D"/>
                    </a:solidFill>
                  </a:tcPr>
                </a:tc>
                <a:tc>
                  <a:txBody>
                    <a:bodyPr/>
                    <a:lstStyle/>
                    <a:p>
                      <a:pPr algn="ctr"/>
                      <a:r>
                        <a:rPr lang="en-US" sz="1400" dirty="0"/>
                        <a:t>f</a:t>
                      </a:r>
                    </a:p>
                  </a:txBody>
                  <a:tcPr anchor="ctr">
                    <a:solidFill>
                      <a:srgbClr val="C0C0C0"/>
                    </a:solidFill>
                  </a:tcPr>
                </a:tc>
                <a:tc>
                  <a:txBody>
                    <a:bodyPr/>
                    <a:lstStyle/>
                    <a:p>
                      <a:pPr algn="ctr"/>
                      <a:r>
                        <a:rPr lang="en-US" sz="1400" dirty="0">
                          <a:solidFill>
                            <a:srgbClr val="FFFFFF"/>
                          </a:solidFill>
                        </a:rPr>
                        <a:t>g</a:t>
                      </a:r>
                    </a:p>
                  </a:txBody>
                  <a:tcPr anchor="ctr">
                    <a:solidFill>
                      <a:srgbClr val="0D0D0D"/>
                    </a:solidFill>
                  </a:tcPr>
                </a:tc>
                <a:tc>
                  <a:txBody>
                    <a:bodyPr/>
                    <a:lstStyle/>
                    <a:p>
                      <a:pPr algn="ctr"/>
                      <a:r>
                        <a:rPr lang="en-US" sz="1400" dirty="0"/>
                        <a:t>h</a:t>
                      </a:r>
                    </a:p>
                  </a:txBody>
                  <a:tcPr anchor="ctr">
                    <a:solidFill>
                      <a:srgbClr val="C0C0C0"/>
                    </a:solidFill>
                  </a:tcPr>
                </a:tc>
                <a:extLst>
                  <a:ext uri="{0D108BD9-81ED-4DB2-BD59-A6C34878D82A}">
                    <a16:rowId xmlns:a16="http://schemas.microsoft.com/office/drawing/2014/main" val="10001"/>
                  </a:ext>
                </a:extLst>
              </a:tr>
              <a:tr h="267805">
                <a:tc>
                  <a:txBody>
                    <a:bodyPr/>
                    <a:lstStyle/>
                    <a:p>
                      <a:pPr algn="ctr"/>
                      <a:r>
                        <a:rPr lang="en-US" sz="1400" dirty="0">
                          <a:solidFill>
                            <a:schemeClr val="bg1"/>
                          </a:solidFill>
                        </a:rPr>
                        <a:t>i</a:t>
                      </a:r>
                    </a:p>
                  </a:txBody>
                  <a:tcPr anchor="ctr">
                    <a:solidFill>
                      <a:srgbClr val="0D0D0D"/>
                    </a:solidFill>
                  </a:tcPr>
                </a:tc>
                <a:tc>
                  <a:txBody>
                    <a:bodyPr/>
                    <a:lstStyle/>
                    <a:p>
                      <a:pPr algn="ctr"/>
                      <a:r>
                        <a:rPr lang="en-US" sz="1400" dirty="0"/>
                        <a:t>j</a:t>
                      </a:r>
                    </a:p>
                  </a:txBody>
                  <a:tcPr anchor="ctr">
                    <a:solidFill>
                      <a:srgbClr val="C0C0C0"/>
                    </a:solidFill>
                  </a:tcPr>
                </a:tc>
                <a:tc>
                  <a:txBody>
                    <a:bodyPr/>
                    <a:lstStyle/>
                    <a:p>
                      <a:pPr algn="ctr"/>
                      <a:r>
                        <a:rPr lang="en-US" sz="1400" dirty="0">
                          <a:solidFill>
                            <a:srgbClr val="FFFFFF"/>
                          </a:solidFill>
                        </a:rPr>
                        <a:t>k</a:t>
                      </a:r>
                    </a:p>
                  </a:txBody>
                  <a:tcPr anchor="ctr">
                    <a:solidFill>
                      <a:srgbClr val="0D0D0D"/>
                    </a:solidFill>
                  </a:tcPr>
                </a:tc>
                <a:tc>
                  <a:txBody>
                    <a:bodyPr/>
                    <a:lstStyle/>
                    <a:p>
                      <a:pPr algn="ctr"/>
                      <a:r>
                        <a:rPr lang="en-US" sz="1400" dirty="0" err="1"/>
                        <a:t>l</a:t>
                      </a:r>
                      <a:endParaRPr lang="en-US" sz="1400" dirty="0"/>
                    </a:p>
                  </a:txBody>
                  <a:tcPr anchor="ctr">
                    <a:solidFill>
                      <a:srgbClr val="C0C0C0"/>
                    </a:solidFill>
                  </a:tcPr>
                </a:tc>
                <a:extLst>
                  <a:ext uri="{0D108BD9-81ED-4DB2-BD59-A6C34878D82A}">
                    <a16:rowId xmlns:a16="http://schemas.microsoft.com/office/drawing/2014/main" val="10002"/>
                  </a:ext>
                </a:extLst>
              </a:tr>
              <a:tr h="267805">
                <a:tc>
                  <a:txBody>
                    <a:bodyPr/>
                    <a:lstStyle/>
                    <a:p>
                      <a:pPr algn="ctr"/>
                      <a:r>
                        <a:rPr lang="en-US" sz="1400" dirty="0" err="1">
                          <a:solidFill>
                            <a:schemeClr val="bg1"/>
                          </a:solidFill>
                        </a:rPr>
                        <a:t>m</a:t>
                      </a:r>
                      <a:endParaRPr lang="en-US" sz="1400" dirty="0">
                        <a:solidFill>
                          <a:schemeClr val="bg1"/>
                        </a:solidFill>
                      </a:endParaRPr>
                    </a:p>
                  </a:txBody>
                  <a:tcPr anchor="ctr">
                    <a:solidFill>
                      <a:srgbClr val="0D0D0D"/>
                    </a:solidFill>
                  </a:tcPr>
                </a:tc>
                <a:tc>
                  <a:txBody>
                    <a:bodyPr/>
                    <a:lstStyle/>
                    <a:p>
                      <a:pPr algn="ctr"/>
                      <a:r>
                        <a:rPr lang="en-US" sz="1400" dirty="0"/>
                        <a:t>n</a:t>
                      </a:r>
                    </a:p>
                  </a:txBody>
                  <a:tcPr anchor="ctr">
                    <a:solidFill>
                      <a:srgbClr val="C0C0C0"/>
                    </a:solidFill>
                  </a:tcPr>
                </a:tc>
                <a:tc>
                  <a:txBody>
                    <a:bodyPr/>
                    <a:lstStyle/>
                    <a:p>
                      <a:pPr algn="ctr"/>
                      <a:r>
                        <a:rPr lang="en-US" sz="1400" dirty="0">
                          <a:solidFill>
                            <a:srgbClr val="FFFFFF"/>
                          </a:solidFill>
                        </a:rPr>
                        <a:t>o</a:t>
                      </a:r>
                    </a:p>
                  </a:txBody>
                  <a:tcPr anchor="ctr">
                    <a:solidFill>
                      <a:srgbClr val="0D0D0D"/>
                    </a:solidFill>
                  </a:tcPr>
                </a:tc>
                <a:tc>
                  <a:txBody>
                    <a:bodyPr/>
                    <a:lstStyle/>
                    <a:p>
                      <a:pPr algn="ctr"/>
                      <a:r>
                        <a:rPr lang="en-US" sz="1400" dirty="0"/>
                        <a:t>p</a:t>
                      </a:r>
                    </a:p>
                  </a:txBody>
                  <a:tcPr anchor="ctr">
                    <a:solidFill>
                      <a:srgbClr val="C0C0C0"/>
                    </a:solidFill>
                  </a:tcPr>
                </a:tc>
                <a:extLst>
                  <a:ext uri="{0D108BD9-81ED-4DB2-BD59-A6C34878D82A}">
                    <a16:rowId xmlns:a16="http://schemas.microsoft.com/office/drawing/2014/main" val="10003"/>
                  </a:ext>
                </a:extLst>
              </a:tr>
            </a:tbl>
          </a:graphicData>
        </a:graphic>
      </p:graphicFrame>
      <p:sp>
        <p:nvSpPr>
          <p:cNvPr id="17" name="TextBox 16"/>
          <p:cNvSpPr txBox="1"/>
          <p:nvPr/>
        </p:nvSpPr>
        <p:spPr>
          <a:xfrm>
            <a:off x="4702401" y="1872696"/>
            <a:ext cx="4091284" cy="338554"/>
          </a:xfrm>
          <a:prstGeom prst="rect">
            <a:avLst/>
          </a:prstGeom>
          <a:noFill/>
        </p:spPr>
        <p:txBody>
          <a:bodyPr wrap="none" rtlCol="0">
            <a:spAutoFit/>
          </a:bodyPr>
          <a:lstStyle/>
          <a:p>
            <a:r>
              <a:rPr lang="en-US" sz="1600" dirty="0"/>
              <a:t>Assuming </a:t>
            </a:r>
            <a:r>
              <a:rPr lang="en-US" sz="1600" b="1" dirty="0" err="1">
                <a:solidFill>
                  <a:srgbClr val="0000FF"/>
                </a:solidFill>
              </a:rPr>
              <a:t>elts</a:t>
            </a:r>
            <a:r>
              <a:rPr lang="en-US" sz="1600" b="1" dirty="0">
                <a:solidFill>
                  <a:srgbClr val="0000FF"/>
                </a:solidFill>
              </a:rPr>
              <a:t> </a:t>
            </a:r>
            <a:r>
              <a:rPr lang="en-US" sz="1600" dirty="0"/>
              <a:t>in a COLUMN-MAJOR order:</a:t>
            </a:r>
          </a:p>
        </p:txBody>
      </p:sp>
      <p:graphicFrame>
        <p:nvGraphicFramePr>
          <p:cNvPr id="18" name="Table 17"/>
          <p:cNvGraphicFramePr>
            <a:graphicFrameLocks noGrp="1"/>
          </p:cNvGraphicFramePr>
          <p:nvPr>
            <p:extLst>
              <p:ext uri="{D42A27DB-BD31-4B8C-83A1-F6EECF244321}">
                <p14:modId xmlns:p14="http://schemas.microsoft.com/office/powerpoint/2010/main" val="569712396"/>
              </p:ext>
            </p:extLst>
          </p:nvPr>
        </p:nvGraphicFramePr>
        <p:xfrm>
          <a:off x="4713099" y="3739209"/>
          <a:ext cx="4258976" cy="295081"/>
        </p:xfrm>
        <a:graphic>
          <a:graphicData uri="http://schemas.openxmlformats.org/drawingml/2006/table">
            <a:tbl>
              <a:tblPr firstRow="1" bandRow="1">
                <a:tableStyleId>{5C22544A-7EE6-4342-B048-85BDC9FD1C3A}</a:tableStyleId>
              </a:tblPr>
              <a:tblGrid>
                <a:gridCol w="266186">
                  <a:extLst>
                    <a:ext uri="{9D8B030D-6E8A-4147-A177-3AD203B41FA5}">
                      <a16:colId xmlns:a16="http://schemas.microsoft.com/office/drawing/2014/main" val="20000"/>
                    </a:ext>
                  </a:extLst>
                </a:gridCol>
                <a:gridCol w="266186">
                  <a:extLst>
                    <a:ext uri="{9D8B030D-6E8A-4147-A177-3AD203B41FA5}">
                      <a16:colId xmlns:a16="http://schemas.microsoft.com/office/drawing/2014/main" val="20001"/>
                    </a:ext>
                  </a:extLst>
                </a:gridCol>
                <a:gridCol w="266186">
                  <a:extLst>
                    <a:ext uri="{9D8B030D-6E8A-4147-A177-3AD203B41FA5}">
                      <a16:colId xmlns:a16="http://schemas.microsoft.com/office/drawing/2014/main" val="20002"/>
                    </a:ext>
                  </a:extLst>
                </a:gridCol>
                <a:gridCol w="266186">
                  <a:extLst>
                    <a:ext uri="{9D8B030D-6E8A-4147-A177-3AD203B41FA5}">
                      <a16:colId xmlns:a16="http://schemas.microsoft.com/office/drawing/2014/main" val="20003"/>
                    </a:ext>
                  </a:extLst>
                </a:gridCol>
                <a:gridCol w="266186">
                  <a:extLst>
                    <a:ext uri="{9D8B030D-6E8A-4147-A177-3AD203B41FA5}">
                      <a16:colId xmlns:a16="http://schemas.microsoft.com/office/drawing/2014/main" val="20004"/>
                    </a:ext>
                  </a:extLst>
                </a:gridCol>
                <a:gridCol w="266186">
                  <a:extLst>
                    <a:ext uri="{9D8B030D-6E8A-4147-A177-3AD203B41FA5}">
                      <a16:colId xmlns:a16="http://schemas.microsoft.com/office/drawing/2014/main" val="20005"/>
                    </a:ext>
                  </a:extLst>
                </a:gridCol>
                <a:gridCol w="266186">
                  <a:extLst>
                    <a:ext uri="{9D8B030D-6E8A-4147-A177-3AD203B41FA5}">
                      <a16:colId xmlns:a16="http://schemas.microsoft.com/office/drawing/2014/main" val="20006"/>
                    </a:ext>
                  </a:extLst>
                </a:gridCol>
                <a:gridCol w="266186">
                  <a:extLst>
                    <a:ext uri="{9D8B030D-6E8A-4147-A177-3AD203B41FA5}">
                      <a16:colId xmlns:a16="http://schemas.microsoft.com/office/drawing/2014/main" val="20007"/>
                    </a:ext>
                  </a:extLst>
                </a:gridCol>
                <a:gridCol w="266186">
                  <a:extLst>
                    <a:ext uri="{9D8B030D-6E8A-4147-A177-3AD203B41FA5}">
                      <a16:colId xmlns:a16="http://schemas.microsoft.com/office/drawing/2014/main" val="20008"/>
                    </a:ext>
                  </a:extLst>
                </a:gridCol>
                <a:gridCol w="266186">
                  <a:extLst>
                    <a:ext uri="{9D8B030D-6E8A-4147-A177-3AD203B41FA5}">
                      <a16:colId xmlns:a16="http://schemas.microsoft.com/office/drawing/2014/main" val="20009"/>
                    </a:ext>
                  </a:extLst>
                </a:gridCol>
                <a:gridCol w="266186">
                  <a:extLst>
                    <a:ext uri="{9D8B030D-6E8A-4147-A177-3AD203B41FA5}">
                      <a16:colId xmlns:a16="http://schemas.microsoft.com/office/drawing/2014/main" val="20010"/>
                    </a:ext>
                  </a:extLst>
                </a:gridCol>
                <a:gridCol w="266186">
                  <a:extLst>
                    <a:ext uri="{9D8B030D-6E8A-4147-A177-3AD203B41FA5}">
                      <a16:colId xmlns:a16="http://schemas.microsoft.com/office/drawing/2014/main" val="20011"/>
                    </a:ext>
                  </a:extLst>
                </a:gridCol>
                <a:gridCol w="266186">
                  <a:extLst>
                    <a:ext uri="{9D8B030D-6E8A-4147-A177-3AD203B41FA5}">
                      <a16:colId xmlns:a16="http://schemas.microsoft.com/office/drawing/2014/main" val="20012"/>
                    </a:ext>
                  </a:extLst>
                </a:gridCol>
                <a:gridCol w="266186">
                  <a:extLst>
                    <a:ext uri="{9D8B030D-6E8A-4147-A177-3AD203B41FA5}">
                      <a16:colId xmlns:a16="http://schemas.microsoft.com/office/drawing/2014/main" val="20013"/>
                    </a:ext>
                  </a:extLst>
                </a:gridCol>
                <a:gridCol w="266186">
                  <a:extLst>
                    <a:ext uri="{9D8B030D-6E8A-4147-A177-3AD203B41FA5}">
                      <a16:colId xmlns:a16="http://schemas.microsoft.com/office/drawing/2014/main" val="20014"/>
                    </a:ext>
                  </a:extLst>
                </a:gridCol>
                <a:gridCol w="266186">
                  <a:extLst>
                    <a:ext uri="{9D8B030D-6E8A-4147-A177-3AD203B41FA5}">
                      <a16:colId xmlns:a16="http://schemas.microsoft.com/office/drawing/2014/main" val="20015"/>
                    </a:ext>
                  </a:extLst>
                </a:gridCol>
              </a:tblGrid>
              <a:tr h="295081">
                <a:tc>
                  <a:txBody>
                    <a:bodyPr/>
                    <a:lstStyle/>
                    <a:p>
                      <a:pPr algn="ctr"/>
                      <a:r>
                        <a:rPr lang="en-US" sz="1200" b="0" dirty="0"/>
                        <a:t>a</a:t>
                      </a:r>
                    </a:p>
                  </a:txBody>
                  <a:tcPr>
                    <a:solidFill>
                      <a:srgbClr val="0D0D0D"/>
                    </a:solidFill>
                  </a:tcPr>
                </a:tc>
                <a:tc>
                  <a:txBody>
                    <a:bodyPr/>
                    <a:lstStyle/>
                    <a:p>
                      <a:pPr algn="ctr"/>
                      <a:r>
                        <a:rPr lang="en-US" sz="1200" b="0" dirty="0"/>
                        <a:t>e</a:t>
                      </a:r>
                    </a:p>
                  </a:txBody>
                  <a:tcPr>
                    <a:solidFill>
                      <a:srgbClr val="0D0D0D"/>
                    </a:solidFill>
                  </a:tcPr>
                </a:tc>
                <a:tc>
                  <a:txBody>
                    <a:bodyPr/>
                    <a:lstStyle/>
                    <a:p>
                      <a:pPr algn="ctr"/>
                      <a:r>
                        <a:rPr lang="en-US" sz="1200" b="0" dirty="0"/>
                        <a:t>i</a:t>
                      </a:r>
                    </a:p>
                  </a:txBody>
                  <a:tcPr>
                    <a:solidFill>
                      <a:srgbClr val="0D0D0D"/>
                    </a:solidFill>
                  </a:tcPr>
                </a:tc>
                <a:tc>
                  <a:txBody>
                    <a:bodyPr/>
                    <a:lstStyle/>
                    <a:p>
                      <a:pPr algn="ctr"/>
                      <a:r>
                        <a:rPr lang="en-US" sz="1200" b="0" dirty="0"/>
                        <a:t>m</a:t>
                      </a:r>
                    </a:p>
                  </a:txBody>
                  <a:tcPr>
                    <a:solidFill>
                      <a:srgbClr val="0D0D0D"/>
                    </a:solidFill>
                  </a:tcPr>
                </a:tc>
                <a:tc>
                  <a:txBody>
                    <a:bodyPr/>
                    <a:lstStyle/>
                    <a:p>
                      <a:pPr algn="ctr"/>
                      <a:r>
                        <a:rPr lang="en-US" sz="1200" b="0" dirty="0">
                          <a:solidFill>
                            <a:schemeClr val="tx1"/>
                          </a:solidFill>
                        </a:rPr>
                        <a:t>b</a:t>
                      </a:r>
                    </a:p>
                  </a:txBody>
                  <a:tcPr>
                    <a:solidFill>
                      <a:srgbClr val="C0C0C0"/>
                    </a:solidFill>
                  </a:tcPr>
                </a:tc>
                <a:tc>
                  <a:txBody>
                    <a:bodyPr/>
                    <a:lstStyle/>
                    <a:p>
                      <a:pPr algn="ctr"/>
                      <a:r>
                        <a:rPr lang="en-US" sz="1200" b="0" dirty="0">
                          <a:solidFill>
                            <a:schemeClr val="tx1"/>
                          </a:solidFill>
                        </a:rPr>
                        <a:t>f</a:t>
                      </a:r>
                    </a:p>
                  </a:txBody>
                  <a:tcPr>
                    <a:solidFill>
                      <a:srgbClr val="C0C0C0"/>
                    </a:solidFill>
                  </a:tcPr>
                </a:tc>
                <a:tc>
                  <a:txBody>
                    <a:bodyPr/>
                    <a:lstStyle/>
                    <a:p>
                      <a:pPr algn="ctr"/>
                      <a:r>
                        <a:rPr lang="en-US" sz="1200" b="0" dirty="0">
                          <a:solidFill>
                            <a:schemeClr val="tx1"/>
                          </a:solidFill>
                        </a:rPr>
                        <a:t>j</a:t>
                      </a:r>
                    </a:p>
                  </a:txBody>
                  <a:tcPr>
                    <a:solidFill>
                      <a:srgbClr val="C0C0C0"/>
                    </a:solidFill>
                  </a:tcPr>
                </a:tc>
                <a:tc>
                  <a:txBody>
                    <a:bodyPr/>
                    <a:lstStyle/>
                    <a:p>
                      <a:pPr algn="ctr"/>
                      <a:r>
                        <a:rPr lang="en-US" sz="1200" b="0" dirty="0">
                          <a:solidFill>
                            <a:schemeClr val="tx1"/>
                          </a:solidFill>
                        </a:rPr>
                        <a:t>n</a:t>
                      </a:r>
                    </a:p>
                  </a:txBody>
                  <a:tcPr>
                    <a:solidFill>
                      <a:srgbClr val="C0C0C0"/>
                    </a:solidFill>
                  </a:tcPr>
                </a:tc>
                <a:tc>
                  <a:txBody>
                    <a:bodyPr/>
                    <a:lstStyle/>
                    <a:p>
                      <a:pPr algn="ctr"/>
                      <a:r>
                        <a:rPr lang="en-US" sz="1200" b="0" dirty="0"/>
                        <a:t>c</a:t>
                      </a:r>
                    </a:p>
                  </a:txBody>
                  <a:tcPr>
                    <a:solidFill>
                      <a:srgbClr val="0D0D0D"/>
                    </a:solidFill>
                  </a:tcPr>
                </a:tc>
                <a:tc>
                  <a:txBody>
                    <a:bodyPr/>
                    <a:lstStyle/>
                    <a:p>
                      <a:pPr algn="ctr"/>
                      <a:r>
                        <a:rPr lang="en-US" sz="1200" b="0" dirty="0"/>
                        <a:t>g</a:t>
                      </a:r>
                    </a:p>
                  </a:txBody>
                  <a:tcPr>
                    <a:solidFill>
                      <a:srgbClr val="0D0D0D"/>
                    </a:solidFill>
                  </a:tcPr>
                </a:tc>
                <a:tc>
                  <a:txBody>
                    <a:bodyPr/>
                    <a:lstStyle/>
                    <a:p>
                      <a:pPr algn="ctr"/>
                      <a:r>
                        <a:rPr lang="en-US" sz="1200" b="0" dirty="0"/>
                        <a:t>k</a:t>
                      </a:r>
                    </a:p>
                  </a:txBody>
                  <a:tcPr>
                    <a:solidFill>
                      <a:srgbClr val="0D0D0D"/>
                    </a:solidFill>
                  </a:tcPr>
                </a:tc>
                <a:tc>
                  <a:txBody>
                    <a:bodyPr/>
                    <a:lstStyle/>
                    <a:p>
                      <a:pPr algn="ctr"/>
                      <a:r>
                        <a:rPr lang="en-US" sz="1200" b="0" dirty="0"/>
                        <a:t>o</a:t>
                      </a:r>
                    </a:p>
                  </a:txBody>
                  <a:tcPr>
                    <a:solidFill>
                      <a:srgbClr val="0D0D0D"/>
                    </a:solidFill>
                  </a:tcPr>
                </a:tc>
                <a:tc>
                  <a:txBody>
                    <a:bodyPr/>
                    <a:lstStyle/>
                    <a:p>
                      <a:pPr algn="ctr"/>
                      <a:r>
                        <a:rPr lang="en-US" sz="1200" b="0" dirty="0">
                          <a:solidFill>
                            <a:srgbClr val="000000"/>
                          </a:solidFill>
                        </a:rPr>
                        <a:t>d</a:t>
                      </a:r>
                    </a:p>
                  </a:txBody>
                  <a:tcPr>
                    <a:solidFill>
                      <a:srgbClr val="C0C0C0"/>
                    </a:solidFill>
                  </a:tcPr>
                </a:tc>
                <a:tc>
                  <a:txBody>
                    <a:bodyPr/>
                    <a:lstStyle/>
                    <a:p>
                      <a:pPr algn="ctr"/>
                      <a:r>
                        <a:rPr lang="en-US" sz="1200" b="0" dirty="0">
                          <a:solidFill>
                            <a:srgbClr val="000000"/>
                          </a:solidFill>
                        </a:rPr>
                        <a:t>h</a:t>
                      </a:r>
                    </a:p>
                  </a:txBody>
                  <a:tcPr>
                    <a:solidFill>
                      <a:srgbClr val="C0C0C0"/>
                    </a:solidFill>
                  </a:tcPr>
                </a:tc>
                <a:tc>
                  <a:txBody>
                    <a:bodyPr/>
                    <a:lstStyle/>
                    <a:p>
                      <a:pPr algn="ctr"/>
                      <a:r>
                        <a:rPr lang="en-US" sz="1200" b="0" dirty="0">
                          <a:solidFill>
                            <a:srgbClr val="000000"/>
                          </a:solidFill>
                        </a:rPr>
                        <a:t>l</a:t>
                      </a:r>
                    </a:p>
                  </a:txBody>
                  <a:tcPr>
                    <a:solidFill>
                      <a:srgbClr val="C0C0C0"/>
                    </a:solidFill>
                  </a:tcPr>
                </a:tc>
                <a:tc>
                  <a:txBody>
                    <a:bodyPr/>
                    <a:lstStyle/>
                    <a:p>
                      <a:pPr algn="ctr"/>
                      <a:r>
                        <a:rPr lang="en-US" sz="1200" b="0" dirty="0" err="1">
                          <a:solidFill>
                            <a:srgbClr val="000000"/>
                          </a:solidFill>
                        </a:rPr>
                        <a:t>p</a:t>
                      </a:r>
                      <a:endParaRPr lang="en-US" sz="1200" b="0" dirty="0">
                        <a:solidFill>
                          <a:srgbClr val="000000"/>
                        </a:solidFill>
                      </a:endParaRPr>
                    </a:p>
                  </a:txBody>
                  <a:tcPr>
                    <a:solidFill>
                      <a:srgbClr val="C0C0C0"/>
                    </a:solidFill>
                  </a:tcPr>
                </a:tc>
                <a:extLst>
                  <a:ext uri="{0D108BD9-81ED-4DB2-BD59-A6C34878D82A}">
                    <a16:rowId xmlns:a16="http://schemas.microsoft.com/office/drawing/2014/main" val="10000"/>
                  </a:ext>
                </a:extLst>
              </a:tr>
            </a:tbl>
          </a:graphicData>
        </a:graphic>
      </p:graphicFrame>
      <p:sp>
        <p:nvSpPr>
          <p:cNvPr id="19" name="Bent-Up Arrow 18"/>
          <p:cNvSpPr/>
          <p:nvPr/>
        </p:nvSpPr>
        <p:spPr bwMode="auto">
          <a:xfrm flipV="1">
            <a:off x="6485940" y="2858925"/>
            <a:ext cx="783675" cy="689008"/>
          </a:xfrm>
          <a:prstGeom prst="bentUpArrow">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165592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 0 L -0.51345 -0.00162 " pathEditMode="relative" ptsTypes="AA">
                                      <p:cBhvr>
                                        <p:cTn id="6" dur="2000" fill="hold"/>
                                        <p:tgtEl>
                                          <p:spTgt spid="16"/>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51345 -0.00162 " pathEditMode="relative" ptsTypes="AA">
                                      <p:cBhvr>
                                        <p:cTn id="8" dur="2000" fill="hold"/>
                                        <p:tgtEl>
                                          <p:spTgt spid="17"/>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0 0 L -0.51345 -0.00162 " pathEditMode="relative" ptsTypes="AA">
                                      <p:cBhvr>
                                        <p:cTn id="10" dur="2000" fill="hold"/>
                                        <p:tgtEl>
                                          <p:spTgt spid="18"/>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0 0 L -0.51345 -0.00162 " pathEditMode="relative" ptsTypes="AA">
                                      <p:cBhvr>
                                        <p:cTn id="12" dur="2000" fill="hold"/>
                                        <p:tgtEl>
                                          <p:spTgt spid="19"/>
                                        </p:tgtEl>
                                        <p:attrNameLst>
                                          <p:attrName>ppt_x</p:attrName>
                                          <p:attrName>ppt_y</p:attrName>
                                        </p:attrNameLst>
                                      </p:cBhvr>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4" name="TextBox 3"/>
          <p:cNvSpPr txBox="1"/>
          <p:nvPr/>
        </p:nvSpPr>
        <p:spPr>
          <a:xfrm>
            <a:off x="3844084" y="813710"/>
            <a:ext cx="5182658" cy="5423282"/>
          </a:xfrm>
          <a:prstGeom prst="rect">
            <a:avLst/>
          </a:prstGeom>
          <a:noFill/>
        </p:spPr>
        <p:txBody>
          <a:bodyPr wrap="square" tIns="0" bIns="0" rtlCol="0">
            <a:spAutoFit/>
          </a:bodyPr>
          <a:lstStyle/>
          <a:p>
            <a:pPr>
              <a:lnSpc>
                <a:spcPts val="960"/>
              </a:lnSpc>
              <a:spcBef>
                <a:spcPts val="0"/>
              </a:spcBef>
              <a:spcAft>
                <a:spcPts val="0"/>
              </a:spcAft>
            </a:pPr>
            <a:r>
              <a:rPr lang="en-US" sz="1050" dirty="0">
                <a:latin typeface="Courier New"/>
                <a:cs typeface="Courier New"/>
              </a:rPr>
              <a:t>__</a:t>
            </a:r>
            <a:r>
              <a:rPr lang="en-US" sz="1050" dirty="0" err="1">
                <a:latin typeface="Courier New"/>
                <a:cs typeface="Courier New"/>
              </a:rPr>
              <a:t>asm</a:t>
            </a:r>
            <a:r>
              <a:rPr lang="en-US" sz="1050" dirty="0">
                <a:latin typeface="Courier New"/>
                <a:cs typeface="Courier New"/>
              </a:rPr>
              <a:t> {</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esi</a:t>
            </a:r>
            <a:r>
              <a:rPr lang="en-US" sz="1050" dirty="0">
                <a:latin typeface="Courier New"/>
                <a:cs typeface="Courier New"/>
              </a:rPr>
              <a:t>, </a:t>
            </a:r>
            <a:r>
              <a:rPr lang="en-US" sz="1050" b="1" i="1" dirty="0">
                <a:solidFill>
                  <a:srgbClr val="0000FF"/>
                </a:solidFill>
                <a:latin typeface="Courier New"/>
                <a:cs typeface="Courier New"/>
              </a:rPr>
              <a:t>VIN</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a:t>
            </a:r>
            <a:r>
              <a:rPr lang="en-US" sz="1050" b="1" i="1" dirty="0">
                <a:solidFill>
                  <a:srgbClr val="0000FF"/>
                </a:solidFill>
                <a:latin typeface="Courier New"/>
                <a:cs typeface="Courier New"/>
              </a:rPr>
              <a:t>VOUT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load columns of (transposed) matrix into xmm4-7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edx</a:t>
            </a:r>
            <a:r>
              <a:rPr lang="en-US" sz="1050" dirty="0">
                <a:latin typeface="Courier New"/>
                <a:cs typeface="Courier New"/>
              </a:rPr>
              <a:t>,  </a:t>
            </a:r>
            <a:r>
              <a:rPr lang="en-US" sz="1050" b="1" i="1" dirty="0">
                <a:solidFill>
                  <a:srgbClr val="0000FF"/>
                </a:solidFill>
                <a:latin typeface="Courier New"/>
                <a:cs typeface="Courier New"/>
              </a:rPr>
              <a:t>ELTS</a:t>
            </a:r>
          </a:p>
          <a:p>
            <a:pPr>
              <a:lnSpc>
                <a:spcPts val="960"/>
              </a:lnSpc>
              <a:spcBef>
                <a:spcPts val="0"/>
              </a:spcBef>
              <a:spcAft>
                <a:spcPts val="0"/>
              </a:spcAft>
            </a:pPr>
            <a:r>
              <a:rPr lang="en-US" sz="1050" dirty="0">
                <a:latin typeface="Courier New"/>
                <a:cs typeface="Courier New"/>
              </a:rPr>
              <a:t>      </a:t>
            </a:r>
            <a:r>
              <a:rPr lang="en-US" sz="1050" b="1" dirty="0" err="1">
                <a:solidFill>
                  <a:srgbClr val="FF0000"/>
                </a:solidFill>
                <a:latin typeface="Courier New"/>
                <a:cs typeface="Courier New"/>
              </a:rPr>
              <a:t>movups</a:t>
            </a:r>
            <a:r>
              <a:rPr lang="en-US" sz="1050" b="1" dirty="0">
                <a:solidFill>
                  <a:srgbClr val="FF0000"/>
                </a:solidFill>
                <a:latin typeface="Courier New"/>
                <a:cs typeface="Courier New"/>
              </a:rPr>
              <a:t>   xmm4, [</a:t>
            </a:r>
            <a:r>
              <a:rPr lang="en-US" sz="1050" b="1" dirty="0" err="1">
                <a:solidFill>
                  <a:srgbClr val="FF0000"/>
                </a:solidFill>
                <a:latin typeface="Courier New"/>
                <a:cs typeface="Courier New"/>
              </a:rPr>
              <a:t>edx</a:t>
            </a:r>
            <a:r>
              <a:rPr lang="en-US" sz="1050" b="1" dirty="0">
                <a:solidFill>
                  <a:srgbClr val="FF0000"/>
                </a:solidFill>
                <a:latin typeface="Courier New"/>
                <a:cs typeface="Courier New"/>
              </a:rPr>
              <a:t>]</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xmm5, [</a:t>
            </a:r>
            <a:r>
              <a:rPr lang="en-US" sz="1050" dirty="0" err="1">
                <a:latin typeface="Courier New"/>
                <a:cs typeface="Courier New"/>
              </a:rPr>
              <a:t>edx</a:t>
            </a:r>
            <a:r>
              <a:rPr lang="en-US" sz="1050" dirty="0">
                <a:latin typeface="Courier New"/>
                <a:cs typeface="Courier New"/>
              </a:rPr>
              <a:t> + 0x10]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xmm6, [</a:t>
            </a:r>
            <a:r>
              <a:rPr lang="en-US" sz="1050" dirty="0" err="1">
                <a:latin typeface="Courier New"/>
                <a:cs typeface="Courier New"/>
              </a:rPr>
              <a:t>edx</a:t>
            </a:r>
            <a:r>
              <a:rPr lang="en-US" sz="1050" dirty="0">
                <a:latin typeface="Courier New"/>
                <a:cs typeface="Courier New"/>
              </a:rPr>
              <a:t> + 0x20]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xmm7, [</a:t>
            </a:r>
            <a:r>
              <a:rPr lang="en-US" sz="1050" dirty="0" err="1">
                <a:latin typeface="Courier New"/>
                <a:cs typeface="Courier New"/>
              </a:rPr>
              <a:t>edx</a:t>
            </a:r>
            <a:r>
              <a:rPr lang="en-US" sz="1050" dirty="0">
                <a:latin typeface="Courier New"/>
                <a:cs typeface="Courier New"/>
              </a:rPr>
              <a:t> + 0x30]</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load </a:t>
            </a:r>
            <a:r>
              <a:rPr lang="en-US" sz="1050" b="1" dirty="0" err="1">
                <a:latin typeface="Courier New"/>
                <a:cs typeface="Courier New"/>
              </a:rPr>
              <a:t>v</a:t>
            </a:r>
            <a:r>
              <a:rPr lang="en-US" sz="1050" b="1" dirty="0">
                <a:latin typeface="Courier New"/>
                <a:cs typeface="Courier New"/>
              </a:rPr>
              <a:t> into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xmm0, [</a:t>
            </a:r>
            <a:r>
              <a:rPr lang="en-US" sz="1050" dirty="0" err="1">
                <a:latin typeface="Courier New"/>
                <a:cs typeface="Courier New"/>
              </a:rPr>
              <a:t>esi</a:t>
            </a:r>
            <a:r>
              <a:rPr lang="en-US" sz="1050" dirty="0">
                <a:latin typeface="Courier New"/>
                <a:cs typeface="Courier New"/>
              </a:rPr>
              <a: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we'll store the final result in xmm2; initialize it</a:t>
            </a:r>
          </a:p>
          <a:p>
            <a:pPr>
              <a:lnSpc>
                <a:spcPts val="960"/>
              </a:lnSpc>
              <a:spcBef>
                <a:spcPts val="0"/>
              </a:spcBef>
              <a:spcAft>
                <a:spcPts val="0"/>
              </a:spcAft>
            </a:pPr>
            <a:r>
              <a:rPr lang="en-US" sz="1050" b="1" dirty="0">
                <a:latin typeface="Courier New"/>
                <a:cs typeface="Courier New"/>
              </a:rPr>
              <a:t>      // to zero</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xorps</a:t>
            </a:r>
            <a:r>
              <a:rPr lang="en-US" sz="1050" dirty="0">
                <a:latin typeface="Courier New"/>
                <a:cs typeface="Courier New"/>
              </a:rPr>
              <a:t>      xmm2, xmm2</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broadcast </a:t>
            </a:r>
            <a:r>
              <a:rPr lang="en-US" sz="1050" b="1" dirty="0" err="1">
                <a:latin typeface="Courier New"/>
                <a:cs typeface="Courier New"/>
              </a:rPr>
              <a:t>x</a:t>
            </a:r>
            <a:r>
              <a:rPr lang="en-US" sz="1050" b="1" dirty="0">
                <a:latin typeface="Courier New"/>
                <a:cs typeface="Courier New"/>
              </a:rPr>
              <a:t> into xmm1, multiply it by the first</a:t>
            </a:r>
          </a:p>
          <a:p>
            <a:pPr>
              <a:lnSpc>
                <a:spcPts val="960"/>
              </a:lnSpc>
              <a:spcBef>
                <a:spcPts val="0"/>
              </a:spcBef>
              <a:spcAft>
                <a:spcPts val="0"/>
              </a:spcAft>
            </a:pPr>
            <a:r>
              <a:rPr lang="en-US" sz="1050" b="1" dirty="0">
                <a:latin typeface="Courier New"/>
                <a:cs typeface="Courier New"/>
              </a:rPr>
              <a:t>      // column of the matrix (xmm4), and add it to the total</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0x00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xmm4</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repeat the process for </a:t>
            </a:r>
            <a:r>
              <a:rPr lang="en-US" sz="1050" b="1" dirty="0" err="1">
                <a:latin typeface="Courier New"/>
                <a:cs typeface="Courier New"/>
              </a:rPr>
              <a:t>y</a:t>
            </a:r>
            <a:r>
              <a:rPr lang="en-US" sz="1050" b="1" dirty="0">
                <a:latin typeface="Courier New"/>
                <a:cs typeface="Courier New"/>
              </a:rPr>
              <a:t>, </a:t>
            </a:r>
            <a:r>
              <a:rPr lang="en-US" sz="1050" b="1" dirty="0" err="1">
                <a:latin typeface="Courier New"/>
                <a:cs typeface="Courier New"/>
              </a:rPr>
              <a:t>z</a:t>
            </a:r>
            <a:r>
              <a:rPr lang="en-US" sz="1050" b="1" dirty="0">
                <a:latin typeface="Courier New"/>
                <a:cs typeface="Courier New"/>
              </a:rPr>
              <a:t> and </a:t>
            </a:r>
            <a:r>
              <a:rPr lang="en-US" sz="1050" b="1" dirty="0" err="1">
                <a:latin typeface="Courier New"/>
                <a:cs typeface="Courier New"/>
              </a:rPr>
              <a:t>w</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0x55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0xAA</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xmm6</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0xFF</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write the results to </a:t>
            </a:r>
            <a:r>
              <a:rPr lang="en-US" sz="1050" b="1" dirty="0" err="1">
                <a:latin typeface="Courier New"/>
                <a:cs typeface="Courier New"/>
              </a:rPr>
              <a:t>vout</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xmm2</a:t>
            </a:r>
          </a:p>
          <a:p>
            <a:pPr>
              <a:lnSpc>
                <a:spcPts val="960"/>
              </a:lnSpc>
              <a:spcBef>
                <a:spcPts val="0"/>
              </a:spcBef>
              <a:spcAft>
                <a:spcPts val="0"/>
              </a:spcAft>
            </a:pPr>
            <a:r>
              <a:rPr lang="en-US" sz="1050" dirty="0">
                <a:latin typeface="Courier New"/>
                <a:cs typeface="Courier New"/>
              </a:rPr>
              <a:t>}</a:t>
            </a:r>
          </a:p>
        </p:txBody>
      </p:sp>
      <p:pic>
        <p:nvPicPr>
          <p:cNvPr id="5" name="Picture 4"/>
          <p:cNvPicPr>
            <a:picLocks noChangeAspect="1"/>
          </p:cNvPicPr>
          <p:nvPr/>
        </p:nvPicPr>
        <p:blipFill>
          <a:blip r:embed="rId3"/>
          <a:srcRect r="43247"/>
          <a:stretch>
            <a:fillRect/>
          </a:stretch>
        </p:blipFill>
        <p:spPr>
          <a:xfrm>
            <a:off x="102959" y="1506114"/>
            <a:ext cx="4010615" cy="380293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4" name="TextBox 3"/>
          <p:cNvSpPr txBox="1"/>
          <p:nvPr/>
        </p:nvSpPr>
        <p:spPr>
          <a:xfrm>
            <a:off x="3844084" y="813710"/>
            <a:ext cx="5182658" cy="5423282"/>
          </a:xfrm>
          <a:prstGeom prst="rect">
            <a:avLst/>
          </a:prstGeom>
          <a:noFill/>
        </p:spPr>
        <p:txBody>
          <a:bodyPr wrap="square" tIns="0" bIns="0" rtlCol="0">
            <a:spAutoFit/>
          </a:bodyPr>
          <a:lstStyle/>
          <a:p>
            <a:pPr>
              <a:lnSpc>
                <a:spcPts val="960"/>
              </a:lnSpc>
              <a:spcBef>
                <a:spcPts val="0"/>
              </a:spcBef>
              <a:spcAft>
                <a:spcPts val="0"/>
              </a:spcAft>
            </a:pPr>
            <a:r>
              <a:rPr lang="en-US" sz="1050" dirty="0">
                <a:latin typeface="Courier New"/>
                <a:cs typeface="Courier New"/>
              </a:rPr>
              <a:t>__</a:t>
            </a:r>
            <a:r>
              <a:rPr lang="en-US" sz="1050" dirty="0" err="1">
                <a:latin typeface="Courier New"/>
                <a:cs typeface="Courier New"/>
              </a:rPr>
              <a:t>asm</a:t>
            </a:r>
            <a:r>
              <a:rPr lang="en-US" sz="1050" dirty="0">
                <a:latin typeface="Courier New"/>
                <a:cs typeface="Courier New"/>
              </a:rPr>
              <a:t> {</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esi</a:t>
            </a:r>
            <a:r>
              <a:rPr lang="en-US" sz="1050" dirty="0">
                <a:latin typeface="Courier New"/>
                <a:cs typeface="Courier New"/>
              </a:rPr>
              <a:t>, </a:t>
            </a:r>
            <a:r>
              <a:rPr lang="en-US" sz="1050" b="1" i="1" dirty="0">
                <a:solidFill>
                  <a:srgbClr val="0000FF"/>
                </a:solidFill>
                <a:latin typeface="Courier New"/>
                <a:cs typeface="Courier New"/>
              </a:rPr>
              <a:t>VIN</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a:t>
            </a:r>
            <a:r>
              <a:rPr lang="en-US" sz="1050" b="1" i="1" dirty="0">
                <a:solidFill>
                  <a:srgbClr val="0000FF"/>
                </a:solidFill>
                <a:latin typeface="Courier New"/>
                <a:cs typeface="Courier New"/>
              </a:rPr>
              <a:t>VOUT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load columns of (transposed) matrix into xmm4-7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edx</a:t>
            </a:r>
            <a:r>
              <a:rPr lang="en-US" sz="1050" dirty="0">
                <a:latin typeface="Courier New"/>
                <a:cs typeface="Courier New"/>
              </a:rPr>
              <a:t>,  </a:t>
            </a:r>
            <a:r>
              <a:rPr lang="en-US" sz="1050" b="1" i="1" dirty="0">
                <a:solidFill>
                  <a:srgbClr val="0000FF"/>
                </a:solidFill>
                <a:latin typeface="Courier New"/>
                <a:cs typeface="Courier New"/>
              </a:rPr>
              <a:t>ELTS</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xmm4, [</a:t>
            </a:r>
            <a:r>
              <a:rPr lang="en-US" sz="1050" dirty="0" err="1">
                <a:latin typeface="Courier New"/>
                <a:cs typeface="Courier New"/>
              </a:rPr>
              <a:t>edx</a:t>
            </a:r>
            <a:r>
              <a:rPr lang="en-US" sz="1050" dirty="0">
                <a:latin typeface="Courier New"/>
                <a:cs typeface="Courier New"/>
              </a:rPr>
              <a:t>]</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xmm5, [</a:t>
            </a:r>
            <a:r>
              <a:rPr lang="en-US" sz="1050" dirty="0" err="1">
                <a:latin typeface="Courier New"/>
                <a:cs typeface="Courier New"/>
              </a:rPr>
              <a:t>edx</a:t>
            </a:r>
            <a:r>
              <a:rPr lang="en-US" sz="1050" dirty="0">
                <a:latin typeface="Courier New"/>
                <a:cs typeface="Courier New"/>
              </a:rPr>
              <a:t> + 0x10]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xmm6, [</a:t>
            </a:r>
            <a:r>
              <a:rPr lang="en-US" sz="1050" dirty="0" err="1">
                <a:latin typeface="Courier New"/>
                <a:cs typeface="Courier New"/>
              </a:rPr>
              <a:t>edx</a:t>
            </a:r>
            <a:r>
              <a:rPr lang="en-US" sz="1050" dirty="0">
                <a:latin typeface="Courier New"/>
                <a:cs typeface="Courier New"/>
              </a:rPr>
              <a:t> + 0x20]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xmm7, [</a:t>
            </a:r>
            <a:r>
              <a:rPr lang="en-US" sz="1050" dirty="0" err="1">
                <a:latin typeface="Courier New"/>
                <a:cs typeface="Courier New"/>
              </a:rPr>
              <a:t>edx</a:t>
            </a:r>
            <a:r>
              <a:rPr lang="en-US" sz="1050" dirty="0">
                <a:latin typeface="Courier New"/>
                <a:cs typeface="Courier New"/>
              </a:rPr>
              <a:t> + 0x30]</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load </a:t>
            </a:r>
            <a:r>
              <a:rPr lang="en-US" sz="1050" b="1" dirty="0" err="1">
                <a:latin typeface="Courier New"/>
                <a:cs typeface="Courier New"/>
              </a:rPr>
              <a:t>v</a:t>
            </a:r>
            <a:r>
              <a:rPr lang="en-US" sz="1050" b="1" dirty="0">
                <a:latin typeface="Courier New"/>
                <a:cs typeface="Courier New"/>
              </a:rPr>
              <a:t> into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xmm0, [</a:t>
            </a:r>
            <a:r>
              <a:rPr lang="en-US" sz="1050" dirty="0" err="1">
                <a:latin typeface="Courier New"/>
                <a:cs typeface="Courier New"/>
              </a:rPr>
              <a:t>esi</a:t>
            </a:r>
            <a:r>
              <a:rPr lang="en-US" sz="1050" dirty="0">
                <a:latin typeface="Courier New"/>
                <a:cs typeface="Courier New"/>
              </a:rPr>
              <a: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we'll store the final result in xmm2; initialize it</a:t>
            </a:r>
          </a:p>
          <a:p>
            <a:pPr>
              <a:lnSpc>
                <a:spcPts val="960"/>
              </a:lnSpc>
              <a:spcBef>
                <a:spcPts val="0"/>
              </a:spcBef>
              <a:spcAft>
                <a:spcPts val="0"/>
              </a:spcAft>
            </a:pPr>
            <a:r>
              <a:rPr lang="en-US" sz="1050" b="1" dirty="0">
                <a:latin typeface="Courier New"/>
                <a:cs typeface="Courier New"/>
              </a:rPr>
              <a:t>      // to zero</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xorps</a:t>
            </a:r>
            <a:r>
              <a:rPr lang="en-US" sz="1050" dirty="0">
                <a:latin typeface="Courier New"/>
                <a:cs typeface="Courier New"/>
              </a:rPr>
              <a:t>      xmm2, xmm2</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broadcast </a:t>
            </a:r>
            <a:r>
              <a:rPr lang="en-US" sz="1050" b="1" dirty="0" err="1">
                <a:latin typeface="Courier New"/>
                <a:cs typeface="Courier New"/>
              </a:rPr>
              <a:t>x</a:t>
            </a:r>
            <a:r>
              <a:rPr lang="en-US" sz="1050" b="1" dirty="0">
                <a:latin typeface="Courier New"/>
                <a:cs typeface="Courier New"/>
              </a:rPr>
              <a:t> into xmm1, multiply it by the first</a:t>
            </a:r>
          </a:p>
          <a:p>
            <a:pPr>
              <a:lnSpc>
                <a:spcPts val="960"/>
              </a:lnSpc>
              <a:spcBef>
                <a:spcPts val="0"/>
              </a:spcBef>
              <a:spcAft>
                <a:spcPts val="0"/>
              </a:spcAft>
            </a:pPr>
            <a:r>
              <a:rPr lang="en-US" sz="1050" b="1" dirty="0">
                <a:latin typeface="Courier New"/>
                <a:cs typeface="Courier New"/>
              </a:rPr>
              <a:t>      // column of the matrix (xmm4), and add it to the total</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b="1" dirty="0" err="1">
                <a:solidFill>
                  <a:srgbClr val="FF0000"/>
                </a:solidFill>
                <a:latin typeface="Courier New"/>
                <a:cs typeface="Courier New"/>
              </a:rPr>
              <a:t>shufps</a:t>
            </a:r>
            <a:r>
              <a:rPr lang="en-US" sz="1050" b="1" dirty="0">
                <a:solidFill>
                  <a:srgbClr val="FF0000"/>
                </a:solidFill>
                <a:latin typeface="Courier New"/>
                <a:cs typeface="Courier New"/>
              </a:rPr>
              <a:t>     xmm1, xmm1, 0x00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xmm4</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repeat the process for </a:t>
            </a:r>
            <a:r>
              <a:rPr lang="en-US" sz="1050" b="1" dirty="0" err="1">
                <a:latin typeface="Courier New"/>
                <a:cs typeface="Courier New"/>
              </a:rPr>
              <a:t>y</a:t>
            </a:r>
            <a:r>
              <a:rPr lang="en-US" sz="1050" b="1" dirty="0">
                <a:latin typeface="Courier New"/>
                <a:cs typeface="Courier New"/>
              </a:rPr>
              <a:t>, </a:t>
            </a:r>
            <a:r>
              <a:rPr lang="en-US" sz="1050" b="1" dirty="0" err="1">
                <a:latin typeface="Courier New"/>
                <a:cs typeface="Courier New"/>
              </a:rPr>
              <a:t>z</a:t>
            </a:r>
            <a:r>
              <a:rPr lang="en-US" sz="1050" b="1" dirty="0">
                <a:latin typeface="Courier New"/>
                <a:cs typeface="Courier New"/>
              </a:rPr>
              <a:t> and </a:t>
            </a:r>
            <a:r>
              <a:rPr lang="en-US" sz="1050" b="1" dirty="0" err="1">
                <a:latin typeface="Courier New"/>
                <a:cs typeface="Courier New"/>
              </a:rPr>
              <a:t>w</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0x55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0xAA</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xmm6</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0xFF</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write the results to </a:t>
            </a:r>
            <a:r>
              <a:rPr lang="en-US" sz="1050" b="1" dirty="0" err="1">
                <a:latin typeface="Courier New"/>
                <a:cs typeface="Courier New"/>
              </a:rPr>
              <a:t>vout</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xmm2</a:t>
            </a:r>
          </a:p>
          <a:p>
            <a:pPr>
              <a:lnSpc>
                <a:spcPts val="960"/>
              </a:lnSpc>
              <a:spcBef>
                <a:spcPts val="0"/>
              </a:spcBef>
              <a:spcAft>
                <a:spcPts val="0"/>
              </a:spcAft>
            </a:pPr>
            <a:r>
              <a:rPr lang="en-US" sz="1050" dirty="0">
                <a:latin typeface="Courier New"/>
                <a:cs typeface="Courier New"/>
              </a:rPr>
              <a:t>}</a:t>
            </a:r>
          </a:p>
        </p:txBody>
      </p:sp>
      <p:pic>
        <p:nvPicPr>
          <p:cNvPr id="5" name="Picture 4"/>
          <p:cNvPicPr>
            <a:picLocks noChangeAspect="1"/>
          </p:cNvPicPr>
          <p:nvPr/>
        </p:nvPicPr>
        <p:blipFill>
          <a:blip r:embed="rId3"/>
          <a:srcRect r="50050"/>
          <a:stretch>
            <a:fillRect/>
          </a:stretch>
        </p:blipFill>
        <p:spPr>
          <a:xfrm>
            <a:off x="231257" y="746652"/>
            <a:ext cx="3584523" cy="2880436"/>
          </a:xfrm>
          <a:prstGeom prst="rect">
            <a:avLst/>
          </a:prstGeom>
        </p:spPr>
      </p:pic>
      <p:pic>
        <p:nvPicPr>
          <p:cNvPr id="6" name="Picture 5"/>
          <p:cNvPicPr>
            <a:picLocks noChangeAspect="1"/>
          </p:cNvPicPr>
          <p:nvPr/>
        </p:nvPicPr>
        <p:blipFill>
          <a:blip r:embed="rId3"/>
          <a:srcRect l="51187"/>
          <a:stretch>
            <a:fillRect/>
          </a:stretch>
        </p:blipFill>
        <p:spPr>
          <a:xfrm>
            <a:off x="223936" y="3667996"/>
            <a:ext cx="3502835" cy="2880000"/>
          </a:xfrm>
          <a:prstGeom prst="rect">
            <a:avLst/>
          </a:prstGeom>
        </p:spPr>
      </p:pic>
      <p:pic>
        <p:nvPicPr>
          <p:cNvPr id="7" name="Picture 6"/>
          <p:cNvPicPr>
            <a:picLocks noChangeAspect="1"/>
          </p:cNvPicPr>
          <p:nvPr/>
        </p:nvPicPr>
        <p:blipFill>
          <a:blip r:embed="rId4"/>
          <a:stretch>
            <a:fillRect/>
          </a:stretch>
        </p:blipFill>
        <p:spPr>
          <a:xfrm>
            <a:off x="4347477" y="3735098"/>
            <a:ext cx="3432219" cy="2791538"/>
          </a:xfrm>
          <a:prstGeom prst="rect">
            <a:avLst/>
          </a:prstGeom>
        </p:spPr>
      </p:pic>
      <p:sp>
        <p:nvSpPr>
          <p:cNvPr id="8" name="Rounded Rectangular Callout 7">
            <a:extLst>
              <a:ext uri="{FF2B5EF4-FFF2-40B4-BE49-F238E27FC236}">
                <a16:creationId xmlns:a16="http://schemas.microsoft.com/office/drawing/2014/main" id="{7D4F2FA4-51B5-514E-804A-484E4A169A7D}"/>
              </a:ext>
            </a:extLst>
          </p:cNvPr>
          <p:cNvSpPr/>
          <p:nvPr/>
        </p:nvSpPr>
        <p:spPr bwMode="auto">
          <a:xfrm>
            <a:off x="312738" y="4304029"/>
            <a:ext cx="3588698" cy="1575610"/>
          </a:xfrm>
          <a:prstGeom prst="wedgeRoundRectCallout">
            <a:avLst>
              <a:gd name="adj1" fmla="val 62222"/>
              <a:gd name="adj2" fmla="val -97267"/>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sv-SE" sz="900" b="1" dirty="0" err="1"/>
              <a:t>shufps</a:t>
            </a:r>
            <a:r>
              <a:rPr lang="sv-SE" sz="900" dirty="0"/>
              <a:t> </a:t>
            </a:r>
            <a:r>
              <a:rPr lang="sv-SE" sz="900" dirty="0" err="1"/>
              <a:t>requires</a:t>
            </a:r>
            <a:r>
              <a:rPr lang="sv-SE" sz="900" dirty="0"/>
              <a:t> 2 </a:t>
            </a:r>
            <a:r>
              <a:rPr lang="sv-SE" sz="900" dirty="0" err="1"/>
              <a:t>operands</a:t>
            </a:r>
            <a:r>
              <a:rPr lang="sv-SE" sz="900" dirty="0"/>
              <a:t> and 1 mask. </a:t>
            </a:r>
          </a:p>
          <a:p>
            <a:r>
              <a:rPr lang="sv-SE" sz="900" dirty="0" err="1"/>
              <a:t>shufps</a:t>
            </a:r>
            <a:r>
              <a:rPr lang="sv-SE" sz="900" dirty="0"/>
              <a:t> </a:t>
            </a:r>
            <a:r>
              <a:rPr lang="sv-SE" sz="900" dirty="0" err="1"/>
              <a:t>selects</a:t>
            </a:r>
            <a:r>
              <a:rPr lang="sv-SE" sz="900" dirty="0"/>
              <a:t> 2 elements from </a:t>
            </a:r>
            <a:r>
              <a:rPr lang="sv-SE" sz="900" dirty="0" err="1"/>
              <a:t>each</a:t>
            </a:r>
            <a:r>
              <a:rPr lang="sv-SE" sz="900" dirty="0"/>
              <a:t> </a:t>
            </a:r>
            <a:r>
              <a:rPr lang="sv-SE" sz="900" dirty="0" err="1"/>
              <a:t>operand</a:t>
            </a:r>
            <a:r>
              <a:rPr lang="sv-SE" sz="900" dirty="0"/>
              <a:t> (register) </a:t>
            </a:r>
            <a:r>
              <a:rPr lang="sv-SE" sz="900" dirty="0" err="1"/>
              <a:t>based</a:t>
            </a:r>
            <a:r>
              <a:rPr lang="sv-SE" sz="900" dirty="0"/>
              <a:t> on the mask. </a:t>
            </a:r>
          </a:p>
          <a:p>
            <a:r>
              <a:rPr lang="sv-SE" sz="900" dirty="0"/>
              <a:t>2 elements from the </a:t>
            </a:r>
            <a:r>
              <a:rPr lang="sv-SE" sz="900" dirty="0" err="1"/>
              <a:t>first</a:t>
            </a:r>
            <a:r>
              <a:rPr lang="sv-SE" sz="900" dirty="0"/>
              <a:t> </a:t>
            </a:r>
            <a:r>
              <a:rPr lang="sv-SE" sz="900" dirty="0" err="1"/>
              <a:t>operand</a:t>
            </a:r>
            <a:r>
              <a:rPr lang="sv-SE" sz="900" dirty="0"/>
              <a:t> </a:t>
            </a:r>
            <a:r>
              <a:rPr lang="sv-SE" sz="900" dirty="0" err="1"/>
              <a:t>are</a:t>
            </a:r>
            <a:r>
              <a:rPr lang="sv-SE" sz="900" dirty="0"/>
              <a:t> </a:t>
            </a:r>
            <a:r>
              <a:rPr lang="sv-SE" sz="900" dirty="0" err="1"/>
              <a:t>copied</a:t>
            </a:r>
            <a:r>
              <a:rPr lang="sv-SE" sz="900" dirty="0"/>
              <a:t> to the </a:t>
            </a:r>
            <a:r>
              <a:rPr lang="sv-SE" sz="900" dirty="0" err="1"/>
              <a:t>lower</a:t>
            </a:r>
            <a:r>
              <a:rPr lang="sv-SE" sz="900" dirty="0"/>
              <a:t> 2 elements in destination register and 2 elements from the second </a:t>
            </a:r>
            <a:r>
              <a:rPr lang="sv-SE" sz="900" dirty="0" err="1"/>
              <a:t>operand</a:t>
            </a:r>
            <a:r>
              <a:rPr lang="sv-SE" sz="900" dirty="0"/>
              <a:t> </a:t>
            </a:r>
            <a:r>
              <a:rPr lang="sv-SE" sz="900" dirty="0" err="1"/>
              <a:t>are</a:t>
            </a:r>
            <a:r>
              <a:rPr lang="sv-SE" sz="900" dirty="0"/>
              <a:t> </a:t>
            </a:r>
            <a:r>
              <a:rPr lang="sv-SE" sz="900" dirty="0" err="1"/>
              <a:t>copied</a:t>
            </a:r>
            <a:r>
              <a:rPr lang="sv-SE" sz="900" dirty="0"/>
              <a:t> to the </a:t>
            </a:r>
            <a:r>
              <a:rPr lang="sv-SE" sz="900" dirty="0" err="1"/>
              <a:t>higher</a:t>
            </a:r>
            <a:r>
              <a:rPr lang="sv-SE" sz="900" dirty="0"/>
              <a:t> 2 elements in the destination register. </a:t>
            </a:r>
          </a:p>
          <a:p>
            <a:r>
              <a:rPr lang="sv-SE" sz="900" dirty="0" err="1"/>
              <a:t>Using</a:t>
            </a:r>
            <a:r>
              <a:rPr lang="sv-SE" sz="900" dirty="0"/>
              <a:t> </a:t>
            </a:r>
            <a:r>
              <a:rPr lang="sv-SE" sz="900" dirty="0" err="1"/>
              <a:t>shufps</a:t>
            </a:r>
            <a:r>
              <a:rPr lang="sv-SE" sz="900" dirty="0"/>
              <a:t> </a:t>
            </a:r>
            <a:r>
              <a:rPr lang="sv-SE" sz="900" dirty="0" err="1"/>
              <a:t>instruction</a:t>
            </a:r>
            <a:r>
              <a:rPr lang="sv-SE" sz="900" dirty="0"/>
              <a:t>, </a:t>
            </a:r>
            <a:r>
              <a:rPr lang="sv-SE" sz="900" dirty="0" err="1"/>
              <a:t>you</a:t>
            </a:r>
            <a:r>
              <a:rPr lang="sv-SE" sz="900" dirty="0"/>
              <a:t> </a:t>
            </a:r>
            <a:r>
              <a:rPr lang="sv-SE" sz="900" dirty="0" err="1"/>
              <a:t>can</a:t>
            </a:r>
            <a:r>
              <a:rPr lang="sv-SE" sz="900" dirty="0"/>
              <a:t> shuffle </a:t>
            </a:r>
            <a:r>
              <a:rPr lang="sv-SE" sz="900" dirty="0" err="1"/>
              <a:t>any</a:t>
            </a:r>
            <a:r>
              <a:rPr lang="sv-SE" sz="900" dirty="0"/>
              <a:t> 4 data elements </a:t>
            </a:r>
            <a:r>
              <a:rPr lang="sv-SE" sz="900" dirty="0" err="1"/>
              <a:t>with</a:t>
            </a:r>
            <a:r>
              <a:rPr lang="sv-SE" sz="900" dirty="0"/>
              <a:t> </a:t>
            </a:r>
            <a:r>
              <a:rPr lang="sv-SE" sz="900" dirty="0" err="1"/>
              <a:t>any</a:t>
            </a:r>
            <a:r>
              <a:rPr lang="sv-SE" sz="900" dirty="0"/>
              <a:t> order. </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4" name="TextBox 3"/>
          <p:cNvSpPr txBox="1"/>
          <p:nvPr/>
        </p:nvSpPr>
        <p:spPr>
          <a:xfrm>
            <a:off x="3844084" y="813710"/>
            <a:ext cx="5182658" cy="5423282"/>
          </a:xfrm>
          <a:prstGeom prst="rect">
            <a:avLst/>
          </a:prstGeom>
          <a:noFill/>
        </p:spPr>
        <p:txBody>
          <a:bodyPr wrap="square" tIns="0" bIns="0" rtlCol="0">
            <a:spAutoFit/>
          </a:bodyPr>
          <a:lstStyle/>
          <a:p>
            <a:pPr>
              <a:lnSpc>
                <a:spcPts val="960"/>
              </a:lnSpc>
              <a:spcBef>
                <a:spcPts val="0"/>
              </a:spcBef>
              <a:spcAft>
                <a:spcPts val="0"/>
              </a:spcAft>
            </a:pPr>
            <a:r>
              <a:rPr lang="en-US" sz="1050" dirty="0">
                <a:latin typeface="Courier New"/>
                <a:cs typeface="Courier New"/>
              </a:rPr>
              <a:t>__</a:t>
            </a:r>
            <a:r>
              <a:rPr lang="en-US" sz="1050" dirty="0" err="1">
                <a:latin typeface="Courier New"/>
                <a:cs typeface="Courier New"/>
              </a:rPr>
              <a:t>asm</a:t>
            </a:r>
            <a:r>
              <a:rPr lang="en-US" sz="1050" dirty="0">
                <a:latin typeface="Courier New"/>
                <a:cs typeface="Courier New"/>
              </a:rPr>
              <a:t> {</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esi</a:t>
            </a:r>
            <a:r>
              <a:rPr lang="en-US" sz="1050" dirty="0">
                <a:latin typeface="Courier New"/>
                <a:cs typeface="Courier New"/>
              </a:rPr>
              <a:t>, </a:t>
            </a:r>
            <a:r>
              <a:rPr lang="en-US" sz="1050" b="1" i="1" dirty="0">
                <a:solidFill>
                  <a:srgbClr val="0000FF"/>
                </a:solidFill>
                <a:latin typeface="Courier New"/>
                <a:cs typeface="Courier New"/>
              </a:rPr>
              <a:t>VIN</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a:t>
            </a:r>
            <a:r>
              <a:rPr lang="en-US" sz="1050" b="1" i="1" dirty="0">
                <a:solidFill>
                  <a:srgbClr val="0000FF"/>
                </a:solidFill>
                <a:latin typeface="Courier New"/>
                <a:cs typeface="Courier New"/>
              </a:rPr>
              <a:t>VOUT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load columns of (transposed) matrix into xmm4-7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edx</a:t>
            </a:r>
            <a:r>
              <a:rPr lang="en-US" sz="1050" dirty="0">
                <a:latin typeface="Courier New"/>
                <a:cs typeface="Courier New"/>
              </a:rPr>
              <a:t>,  </a:t>
            </a:r>
            <a:r>
              <a:rPr lang="en-US" sz="1050" b="1" i="1" dirty="0">
                <a:solidFill>
                  <a:srgbClr val="0000FF"/>
                </a:solidFill>
                <a:latin typeface="Courier New"/>
                <a:cs typeface="Courier New"/>
              </a:rPr>
              <a:t>ELTS</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xmm4, [</a:t>
            </a:r>
            <a:r>
              <a:rPr lang="en-US" sz="1050" dirty="0" err="1">
                <a:latin typeface="Courier New"/>
                <a:cs typeface="Courier New"/>
              </a:rPr>
              <a:t>edx</a:t>
            </a:r>
            <a:r>
              <a:rPr lang="en-US" sz="1050" dirty="0">
                <a:latin typeface="Courier New"/>
                <a:cs typeface="Courier New"/>
              </a:rPr>
              <a:t>]</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xmm5, [</a:t>
            </a:r>
            <a:r>
              <a:rPr lang="en-US" sz="1050" dirty="0" err="1">
                <a:latin typeface="Courier New"/>
                <a:cs typeface="Courier New"/>
              </a:rPr>
              <a:t>edx</a:t>
            </a:r>
            <a:r>
              <a:rPr lang="en-US" sz="1050" dirty="0">
                <a:latin typeface="Courier New"/>
                <a:cs typeface="Courier New"/>
              </a:rPr>
              <a:t> + 0x10]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xmm6, [</a:t>
            </a:r>
            <a:r>
              <a:rPr lang="en-US" sz="1050" dirty="0" err="1">
                <a:latin typeface="Courier New"/>
                <a:cs typeface="Courier New"/>
              </a:rPr>
              <a:t>edx</a:t>
            </a:r>
            <a:r>
              <a:rPr lang="en-US" sz="1050" dirty="0">
                <a:latin typeface="Courier New"/>
                <a:cs typeface="Courier New"/>
              </a:rPr>
              <a:t> + 0x20]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xmm7, [</a:t>
            </a:r>
            <a:r>
              <a:rPr lang="en-US" sz="1050" dirty="0" err="1">
                <a:latin typeface="Courier New"/>
                <a:cs typeface="Courier New"/>
              </a:rPr>
              <a:t>edx</a:t>
            </a:r>
            <a:r>
              <a:rPr lang="en-US" sz="1050" dirty="0">
                <a:latin typeface="Courier New"/>
                <a:cs typeface="Courier New"/>
              </a:rPr>
              <a:t> + 0x30]</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load </a:t>
            </a:r>
            <a:r>
              <a:rPr lang="en-US" sz="1050" b="1" dirty="0" err="1">
                <a:latin typeface="Courier New"/>
                <a:cs typeface="Courier New"/>
              </a:rPr>
              <a:t>v</a:t>
            </a:r>
            <a:r>
              <a:rPr lang="en-US" sz="1050" b="1" dirty="0">
                <a:latin typeface="Courier New"/>
                <a:cs typeface="Courier New"/>
              </a:rPr>
              <a:t> into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xmm0, [</a:t>
            </a:r>
            <a:r>
              <a:rPr lang="en-US" sz="1050" dirty="0" err="1">
                <a:latin typeface="Courier New"/>
                <a:cs typeface="Courier New"/>
              </a:rPr>
              <a:t>esi</a:t>
            </a:r>
            <a:r>
              <a:rPr lang="en-US" sz="1050" dirty="0">
                <a:latin typeface="Courier New"/>
                <a:cs typeface="Courier New"/>
              </a:rPr>
              <a: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we'll store the final result in xmm2; initialize it</a:t>
            </a:r>
          </a:p>
          <a:p>
            <a:pPr>
              <a:lnSpc>
                <a:spcPts val="960"/>
              </a:lnSpc>
              <a:spcBef>
                <a:spcPts val="0"/>
              </a:spcBef>
              <a:spcAft>
                <a:spcPts val="0"/>
              </a:spcAft>
            </a:pPr>
            <a:r>
              <a:rPr lang="en-US" sz="1050" b="1" dirty="0">
                <a:latin typeface="Courier New"/>
                <a:cs typeface="Courier New"/>
              </a:rPr>
              <a:t>      // to zero</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xorps</a:t>
            </a:r>
            <a:r>
              <a:rPr lang="en-US" sz="1050" dirty="0">
                <a:latin typeface="Courier New"/>
                <a:cs typeface="Courier New"/>
              </a:rPr>
              <a:t>      xmm2, xmm2</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broadcast </a:t>
            </a:r>
            <a:r>
              <a:rPr lang="en-US" sz="1050" b="1" dirty="0" err="1">
                <a:latin typeface="Courier New"/>
                <a:cs typeface="Courier New"/>
              </a:rPr>
              <a:t>x</a:t>
            </a:r>
            <a:r>
              <a:rPr lang="en-US" sz="1050" b="1" dirty="0">
                <a:latin typeface="Courier New"/>
                <a:cs typeface="Courier New"/>
              </a:rPr>
              <a:t> into xmm1, multiply it by the first</a:t>
            </a:r>
          </a:p>
          <a:p>
            <a:pPr>
              <a:lnSpc>
                <a:spcPts val="960"/>
              </a:lnSpc>
              <a:spcBef>
                <a:spcPts val="0"/>
              </a:spcBef>
              <a:spcAft>
                <a:spcPts val="0"/>
              </a:spcAft>
            </a:pPr>
            <a:r>
              <a:rPr lang="en-US" sz="1050" b="1" dirty="0">
                <a:latin typeface="Courier New"/>
                <a:cs typeface="Courier New"/>
              </a:rPr>
              <a:t>      // column of the matrix (xmm4), and add it to the total</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0x00</a:t>
            </a:r>
          </a:p>
          <a:p>
            <a:pPr>
              <a:lnSpc>
                <a:spcPts val="960"/>
              </a:lnSpc>
              <a:spcBef>
                <a:spcPts val="0"/>
              </a:spcBef>
              <a:spcAft>
                <a:spcPts val="0"/>
              </a:spcAft>
            </a:pPr>
            <a:r>
              <a:rPr lang="en-US" sz="1050" dirty="0">
                <a:latin typeface="Courier New"/>
                <a:cs typeface="Courier New"/>
              </a:rPr>
              <a:t>      </a:t>
            </a:r>
            <a:r>
              <a:rPr lang="en-US" sz="1050" b="1" dirty="0" err="1">
                <a:solidFill>
                  <a:srgbClr val="FF0000"/>
                </a:solidFill>
                <a:latin typeface="Courier New"/>
                <a:cs typeface="Courier New"/>
              </a:rPr>
              <a:t>mulps</a:t>
            </a:r>
            <a:r>
              <a:rPr lang="en-US" sz="1050" b="1" dirty="0">
                <a:solidFill>
                  <a:srgbClr val="FF0000"/>
                </a:solidFill>
                <a:latin typeface="Courier New"/>
                <a:cs typeface="Courier New"/>
              </a:rPr>
              <a:t>      xmm1, xmm4</a:t>
            </a:r>
          </a:p>
          <a:p>
            <a:pPr>
              <a:lnSpc>
                <a:spcPts val="960"/>
              </a:lnSpc>
              <a:spcBef>
                <a:spcPts val="0"/>
              </a:spcBef>
              <a:spcAft>
                <a:spcPts val="0"/>
              </a:spcAft>
            </a:pPr>
            <a:r>
              <a:rPr lang="en-US" sz="1050" dirty="0">
                <a:latin typeface="Courier New"/>
                <a:cs typeface="Courier New"/>
              </a:rPr>
              <a:t>      </a:t>
            </a:r>
            <a:r>
              <a:rPr lang="en-US" sz="1050" dirty="0" err="1">
                <a:solidFill>
                  <a:schemeClr val="tx1">
                    <a:lumMod val="95000"/>
                    <a:lumOff val="5000"/>
                  </a:schemeClr>
                </a:solidFill>
                <a:latin typeface="Courier New"/>
                <a:cs typeface="Courier New"/>
              </a:rPr>
              <a:t>addps</a:t>
            </a:r>
            <a:r>
              <a:rPr lang="en-US" sz="1050" dirty="0">
                <a:solidFill>
                  <a:schemeClr val="tx1">
                    <a:lumMod val="95000"/>
                    <a:lumOff val="5000"/>
                  </a:schemeClr>
                </a:solidFill>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repeat the process for </a:t>
            </a:r>
            <a:r>
              <a:rPr lang="en-US" sz="1050" b="1" dirty="0" err="1">
                <a:latin typeface="Courier New"/>
                <a:cs typeface="Courier New"/>
              </a:rPr>
              <a:t>y</a:t>
            </a:r>
            <a:r>
              <a:rPr lang="en-US" sz="1050" b="1" dirty="0">
                <a:latin typeface="Courier New"/>
                <a:cs typeface="Courier New"/>
              </a:rPr>
              <a:t>, </a:t>
            </a:r>
            <a:r>
              <a:rPr lang="en-US" sz="1050" b="1" dirty="0" err="1">
                <a:latin typeface="Courier New"/>
                <a:cs typeface="Courier New"/>
              </a:rPr>
              <a:t>z</a:t>
            </a:r>
            <a:r>
              <a:rPr lang="en-US" sz="1050" b="1" dirty="0">
                <a:latin typeface="Courier New"/>
                <a:cs typeface="Courier New"/>
              </a:rPr>
              <a:t> and </a:t>
            </a:r>
            <a:r>
              <a:rPr lang="en-US" sz="1050" b="1" dirty="0" err="1">
                <a:latin typeface="Courier New"/>
                <a:cs typeface="Courier New"/>
              </a:rPr>
              <a:t>w</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0x55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0xAA</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xmm6</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0xFF</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write the results to </a:t>
            </a:r>
            <a:r>
              <a:rPr lang="en-US" sz="1050" b="1" dirty="0" err="1">
                <a:latin typeface="Courier New"/>
                <a:cs typeface="Courier New"/>
              </a:rPr>
              <a:t>vout</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xmm2</a:t>
            </a:r>
          </a:p>
          <a:p>
            <a:pPr>
              <a:lnSpc>
                <a:spcPts val="960"/>
              </a:lnSpc>
              <a:spcBef>
                <a:spcPts val="0"/>
              </a:spcBef>
              <a:spcAft>
                <a:spcPts val="0"/>
              </a:spcAft>
            </a:pPr>
            <a:r>
              <a:rPr lang="en-US" sz="1050" dirty="0">
                <a:latin typeface="Courier New"/>
                <a:cs typeface="Courier New"/>
              </a:rPr>
              <a:t>}</a:t>
            </a:r>
          </a:p>
        </p:txBody>
      </p:sp>
      <p:graphicFrame>
        <p:nvGraphicFramePr>
          <p:cNvPr id="5" name="Table 4"/>
          <p:cNvGraphicFramePr>
            <a:graphicFrameLocks noGrp="1"/>
          </p:cNvGraphicFramePr>
          <p:nvPr>
            <p:extLst>
              <p:ext uri="{D42A27DB-BD31-4B8C-83A1-F6EECF244321}">
                <p14:modId xmlns:p14="http://schemas.microsoft.com/office/powerpoint/2010/main" val="1224216093"/>
              </p:ext>
            </p:extLst>
          </p:nvPr>
        </p:nvGraphicFramePr>
        <p:xfrm>
          <a:off x="247923" y="1383491"/>
          <a:ext cx="3353700" cy="370840"/>
        </p:xfrm>
        <a:graphic>
          <a:graphicData uri="http://schemas.openxmlformats.org/drawingml/2006/table">
            <a:tbl>
              <a:tblPr firstRow="1" bandRow="1">
                <a:tableStyleId>{C4B1156A-380E-4F78-BDF5-A606A8083BF9}</a:tableStyleId>
              </a:tblPr>
              <a:tblGrid>
                <a:gridCol w="838425">
                  <a:extLst>
                    <a:ext uri="{9D8B030D-6E8A-4147-A177-3AD203B41FA5}">
                      <a16:colId xmlns:a16="http://schemas.microsoft.com/office/drawing/2014/main" val="20000"/>
                    </a:ext>
                  </a:extLst>
                </a:gridCol>
                <a:gridCol w="838425">
                  <a:extLst>
                    <a:ext uri="{9D8B030D-6E8A-4147-A177-3AD203B41FA5}">
                      <a16:colId xmlns:a16="http://schemas.microsoft.com/office/drawing/2014/main" val="20001"/>
                    </a:ext>
                  </a:extLst>
                </a:gridCol>
                <a:gridCol w="838425">
                  <a:extLst>
                    <a:ext uri="{9D8B030D-6E8A-4147-A177-3AD203B41FA5}">
                      <a16:colId xmlns:a16="http://schemas.microsoft.com/office/drawing/2014/main" val="20002"/>
                    </a:ext>
                  </a:extLst>
                </a:gridCol>
                <a:gridCol w="838425">
                  <a:extLst>
                    <a:ext uri="{9D8B030D-6E8A-4147-A177-3AD203B41FA5}">
                      <a16:colId xmlns:a16="http://schemas.microsoft.com/office/drawing/2014/main" val="20003"/>
                    </a:ext>
                  </a:extLst>
                </a:gridCol>
              </a:tblGrid>
              <a:tr h="370840">
                <a:tc>
                  <a:txBody>
                    <a:bodyPr/>
                    <a:lstStyle/>
                    <a:p>
                      <a:pPr algn="ctr"/>
                      <a:r>
                        <a:rPr lang="en-US" dirty="0"/>
                        <a:t>2</a:t>
                      </a:r>
                    </a:p>
                  </a:txBody>
                  <a:tcPr anchor="ctr">
                    <a:solidFill>
                      <a:srgbClr val="DDDDDD"/>
                    </a:solidFill>
                  </a:tcPr>
                </a:tc>
                <a:tc>
                  <a:txBody>
                    <a:bodyPr/>
                    <a:lstStyle/>
                    <a:p>
                      <a:pPr algn="ctr"/>
                      <a:r>
                        <a:rPr lang="en-US" dirty="0"/>
                        <a:t>2</a:t>
                      </a:r>
                    </a:p>
                  </a:txBody>
                  <a:tcPr anchor="ctr">
                    <a:solidFill>
                      <a:srgbClr val="DDDDDD"/>
                    </a:solidFill>
                  </a:tcPr>
                </a:tc>
                <a:tc>
                  <a:txBody>
                    <a:bodyPr/>
                    <a:lstStyle/>
                    <a:p>
                      <a:pPr algn="ctr"/>
                      <a:r>
                        <a:rPr lang="en-US" dirty="0"/>
                        <a:t>2</a:t>
                      </a:r>
                    </a:p>
                  </a:txBody>
                  <a:tcPr anchor="ctr">
                    <a:solidFill>
                      <a:srgbClr val="DDDDDD"/>
                    </a:solidFill>
                  </a:tcPr>
                </a:tc>
                <a:tc>
                  <a:txBody>
                    <a:bodyPr/>
                    <a:lstStyle/>
                    <a:p>
                      <a:pPr algn="ctr"/>
                      <a:r>
                        <a:rPr lang="en-US" dirty="0"/>
                        <a:t>2</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nvGraphicFramePr>
        <p:xfrm>
          <a:off x="247923" y="2245166"/>
          <a:ext cx="3353700" cy="370840"/>
        </p:xfrm>
        <a:graphic>
          <a:graphicData uri="http://schemas.openxmlformats.org/drawingml/2006/table">
            <a:tbl>
              <a:tblPr firstRow="1" bandRow="1">
                <a:tableStyleId>{C4B1156A-380E-4F78-BDF5-A606A8083BF9}</a:tableStyleId>
              </a:tblPr>
              <a:tblGrid>
                <a:gridCol w="838425">
                  <a:extLst>
                    <a:ext uri="{9D8B030D-6E8A-4147-A177-3AD203B41FA5}">
                      <a16:colId xmlns:a16="http://schemas.microsoft.com/office/drawing/2014/main" val="20000"/>
                    </a:ext>
                  </a:extLst>
                </a:gridCol>
                <a:gridCol w="838425">
                  <a:extLst>
                    <a:ext uri="{9D8B030D-6E8A-4147-A177-3AD203B41FA5}">
                      <a16:colId xmlns:a16="http://schemas.microsoft.com/office/drawing/2014/main" val="20001"/>
                    </a:ext>
                  </a:extLst>
                </a:gridCol>
                <a:gridCol w="838425">
                  <a:extLst>
                    <a:ext uri="{9D8B030D-6E8A-4147-A177-3AD203B41FA5}">
                      <a16:colId xmlns:a16="http://schemas.microsoft.com/office/drawing/2014/main" val="20002"/>
                    </a:ext>
                  </a:extLst>
                </a:gridCol>
                <a:gridCol w="838425">
                  <a:extLst>
                    <a:ext uri="{9D8B030D-6E8A-4147-A177-3AD203B41FA5}">
                      <a16:colId xmlns:a16="http://schemas.microsoft.com/office/drawing/2014/main" val="20003"/>
                    </a:ext>
                  </a:extLst>
                </a:gridCol>
              </a:tblGrid>
              <a:tr h="370840">
                <a:tc>
                  <a:txBody>
                    <a:bodyPr/>
                    <a:lstStyle/>
                    <a:p>
                      <a:pPr algn="ctr"/>
                      <a:r>
                        <a:rPr lang="en-US" dirty="0"/>
                        <a:t>1</a:t>
                      </a:r>
                    </a:p>
                  </a:txBody>
                  <a:tcPr anchor="ctr">
                    <a:solidFill>
                      <a:srgbClr val="DDDDDD"/>
                    </a:solidFill>
                  </a:tcPr>
                </a:tc>
                <a:tc>
                  <a:txBody>
                    <a:bodyPr/>
                    <a:lstStyle/>
                    <a:p>
                      <a:pPr algn="ctr"/>
                      <a:r>
                        <a:rPr lang="en-US" dirty="0"/>
                        <a:t>2</a:t>
                      </a:r>
                    </a:p>
                  </a:txBody>
                  <a:tcPr anchor="ctr">
                    <a:solidFill>
                      <a:srgbClr val="DDDDDD"/>
                    </a:solidFill>
                  </a:tcPr>
                </a:tc>
                <a:tc>
                  <a:txBody>
                    <a:bodyPr/>
                    <a:lstStyle/>
                    <a:p>
                      <a:pPr algn="ctr"/>
                      <a:r>
                        <a:rPr lang="en-US" dirty="0"/>
                        <a:t>3</a:t>
                      </a:r>
                    </a:p>
                  </a:txBody>
                  <a:tcPr anchor="ctr">
                    <a:solidFill>
                      <a:srgbClr val="DDDDDD"/>
                    </a:solidFill>
                  </a:tcPr>
                </a:tc>
                <a:tc>
                  <a:txBody>
                    <a:bodyPr/>
                    <a:lstStyle/>
                    <a:p>
                      <a:pPr algn="ctr"/>
                      <a:r>
                        <a:rPr lang="en-US" dirty="0"/>
                        <a:t>4</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644251433"/>
              </p:ext>
            </p:extLst>
          </p:nvPr>
        </p:nvGraphicFramePr>
        <p:xfrm>
          <a:off x="247923" y="3106841"/>
          <a:ext cx="3353700" cy="370840"/>
        </p:xfrm>
        <a:graphic>
          <a:graphicData uri="http://schemas.openxmlformats.org/drawingml/2006/table">
            <a:tbl>
              <a:tblPr firstRow="1" bandRow="1">
                <a:tableStyleId>{C4B1156A-380E-4F78-BDF5-A606A8083BF9}</a:tableStyleId>
              </a:tblPr>
              <a:tblGrid>
                <a:gridCol w="838425">
                  <a:extLst>
                    <a:ext uri="{9D8B030D-6E8A-4147-A177-3AD203B41FA5}">
                      <a16:colId xmlns:a16="http://schemas.microsoft.com/office/drawing/2014/main" val="20000"/>
                    </a:ext>
                  </a:extLst>
                </a:gridCol>
                <a:gridCol w="838425">
                  <a:extLst>
                    <a:ext uri="{9D8B030D-6E8A-4147-A177-3AD203B41FA5}">
                      <a16:colId xmlns:a16="http://schemas.microsoft.com/office/drawing/2014/main" val="20001"/>
                    </a:ext>
                  </a:extLst>
                </a:gridCol>
                <a:gridCol w="838425">
                  <a:extLst>
                    <a:ext uri="{9D8B030D-6E8A-4147-A177-3AD203B41FA5}">
                      <a16:colId xmlns:a16="http://schemas.microsoft.com/office/drawing/2014/main" val="20002"/>
                    </a:ext>
                  </a:extLst>
                </a:gridCol>
                <a:gridCol w="838425">
                  <a:extLst>
                    <a:ext uri="{9D8B030D-6E8A-4147-A177-3AD203B41FA5}">
                      <a16:colId xmlns:a16="http://schemas.microsoft.com/office/drawing/2014/main" val="20003"/>
                    </a:ext>
                  </a:extLst>
                </a:gridCol>
              </a:tblGrid>
              <a:tr h="370840">
                <a:tc>
                  <a:txBody>
                    <a:bodyPr/>
                    <a:lstStyle/>
                    <a:p>
                      <a:pPr algn="ctr"/>
                      <a:r>
                        <a:rPr lang="en-US" dirty="0"/>
                        <a:t>2</a:t>
                      </a:r>
                    </a:p>
                  </a:txBody>
                  <a:tcPr anchor="ctr">
                    <a:solidFill>
                      <a:srgbClr val="FF0000"/>
                    </a:solidFill>
                  </a:tcPr>
                </a:tc>
                <a:tc>
                  <a:txBody>
                    <a:bodyPr/>
                    <a:lstStyle/>
                    <a:p>
                      <a:pPr algn="ctr"/>
                      <a:r>
                        <a:rPr lang="en-US" dirty="0"/>
                        <a:t>4</a:t>
                      </a:r>
                    </a:p>
                  </a:txBody>
                  <a:tcPr anchor="ctr">
                    <a:solidFill>
                      <a:srgbClr val="FF0000"/>
                    </a:solidFill>
                  </a:tcPr>
                </a:tc>
                <a:tc>
                  <a:txBody>
                    <a:bodyPr/>
                    <a:lstStyle/>
                    <a:p>
                      <a:pPr algn="ctr"/>
                      <a:r>
                        <a:rPr lang="en-US" dirty="0"/>
                        <a:t>6</a:t>
                      </a:r>
                    </a:p>
                  </a:txBody>
                  <a:tcPr anchor="ctr">
                    <a:solidFill>
                      <a:srgbClr val="FF0000"/>
                    </a:solidFill>
                  </a:tcPr>
                </a:tc>
                <a:tc>
                  <a:txBody>
                    <a:bodyPr/>
                    <a:lstStyle/>
                    <a:p>
                      <a:pPr algn="ctr"/>
                      <a:r>
                        <a:rPr lang="en-US" dirty="0"/>
                        <a:t>8</a:t>
                      </a:r>
                    </a:p>
                  </a:txBody>
                  <a:tcPr anchor="ctr">
                    <a:solidFill>
                      <a:srgbClr val="FF0000"/>
                    </a:solidFill>
                  </a:tcPr>
                </a:tc>
                <a:extLst>
                  <a:ext uri="{0D108BD9-81ED-4DB2-BD59-A6C34878D82A}">
                    <a16:rowId xmlns:a16="http://schemas.microsoft.com/office/drawing/2014/main" val="10000"/>
                  </a:ext>
                </a:extLst>
              </a:tr>
            </a:tbl>
          </a:graphicData>
        </a:graphic>
      </p:graphicFrame>
      <p:sp>
        <p:nvSpPr>
          <p:cNvPr id="12" name="Equal 11"/>
          <p:cNvSpPr/>
          <p:nvPr/>
        </p:nvSpPr>
        <p:spPr bwMode="auto">
          <a:xfrm>
            <a:off x="51344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3" name="Equal 12"/>
          <p:cNvSpPr/>
          <p:nvPr/>
        </p:nvSpPr>
        <p:spPr bwMode="auto">
          <a:xfrm>
            <a:off x="1354935"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Equal 13"/>
          <p:cNvSpPr/>
          <p:nvPr/>
        </p:nvSpPr>
        <p:spPr bwMode="auto">
          <a:xfrm>
            <a:off x="2196428"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Equal 14"/>
          <p:cNvSpPr/>
          <p:nvPr/>
        </p:nvSpPr>
        <p:spPr bwMode="auto">
          <a:xfrm>
            <a:off x="303792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6" name="Multiply 15"/>
          <p:cNvSpPr/>
          <p:nvPr/>
        </p:nvSpPr>
        <p:spPr bwMode="auto">
          <a:xfrm>
            <a:off x="553976"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7" name="Multiply 16"/>
          <p:cNvSpPr/>
          <p:nvPr/>
        </p:nvSpPr>
        <p:spPr bwMode="auto">
          <a:xfrm>
            <a:off x="3070913"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8" name="Multiply 17"/>
          <p:cNvSpPr/>
          <p:nvPr/>
        </p:nvSpPr>
        <p:spPr bwMode="auto">
          <a:xfrm>
            <a:off x="2231934"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9" name="Multiply 18"/>
          <p:cNvSpPr/>
          <p:nvPr/>
        </p:nvSpPr>
        <p:spPr bwMode="auto">
          <a:xfrm>
            <a:off x="1392955" y="1904906"/>
            <a:ext cx="175651" cy="202650"/>
          </a:xfrm>
          <a:prstGeom prst="mathMultiply">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4" name="TextBox 3"/>
          <p:cNvSpPr txBox="1"/>
          <p:nvPr/>
        </p:nvSpPr>
        <p:spPr>
          <a:xfrm>
            <a:off x="3844084" y="813710"/>
            <a:ext cx="5182658" cy="5423282"/>
          </a:xfrm>
          <a:prstGeom prst="rect">
            <a:avLst/>
          </a:prstGeom>
          <a:noFill/>
        </p:spPr>
        <p:txBody>
          <a:bodyPr wrap="square" tIns="0" bIns="0" rtlCol="0">
            <a:spAutoFit/>
          </a:bodyPr>
          <a:lstStyle/>
          <a:p>
            <a:pPr>
              <a:lnSpc>
                <a:spcPts val="960"/>
              </a:lnSpc>
              <a:spcBef>
                <a:spcPts val="0"/>
              </a:spcBef>
              <a:spcAft>
                <a:spcPts val="0"/>
              </a:spcAft>
            </a:pPr>
            <a:r>
              <a:rPr lang="en-US" sz="1050" dirty="0">
                <a:latin typeface="Courier New"/>
                <a:cs typeface="Courier New"/>
              </a:rPr>
              <a:t>__</a:t>
            </a:r>
            <a:r>
              <a:rPr lang="en-US" sz="1050" dirty="0" err="1">
                <a:latin typeface="Courier New"/>
                <a:cs typeface="Courier New"/>
              </a:rPr>
              <a:t>asm</a:t>
            </a:r>
            <a:r>
              <a:rPr lang="en-US" sz="1050" dirty="0">
                <a:latin typeface="Courier New"/>
                <a:cs typeface="Courier New"/>
              </a:rPr>
              <a:t> {</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esi</a:t>
            </a:r>
            <a:r>
              <a:rPr lang="en-US" sz="1050" dirty="0">
                <a:latin typeface="Courier New"/>
                <a:cs typeface="Courier New"/>
              </a:rPr>
              <a:t>, </a:t>
            </a:r>
            <a:r>
              <a:rPr lang="en-US" sz="1050" b="1" i="1" dirty="0">
                <a:solidFill>
                  <a:srgbClr val="0000FF"/>
                </a:solidFill>
                <a:latin typeface="Courier New"/>
                <a:cs typeface="Courier New"/>
              </a:rPr>
              <a:t>VIN</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a:t>
            </a:r>
            <a:r>
              <a:rPr lang="en-US" sz="1050" b="1" i="1" dirty="0">
                <a:solidFill>
                  <a:srgbClr val="0000FF"/>
                </a:solidFill>
                <a:latin typeface="Courier New"/>
                <a:cs typeface="Courier New"/>
              </a:rPr>
              <a:t>VOUT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load columns of (transposed) matrix into xmm4-7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edx</a:t>
            </a:r>
            <a:r>
              <a:rPr lang="en-US" sz="1050" dirty="0">
                <a:latin typeface="Courier New"/>
                <a:cs typeface="Courier New"/>
              </a:rPr>
              <a:t>,  </a:t>
            </a:r>
            <a:r>
              <a:rPr lang="en-US" sz="1050" b="1" i="1" dirty="0">
                <a:solidFill>
                  <a:srgbClr val="0000FF"/>
                </a:solidFill>
                <a:latin typeface="Courier New"/>
                <a:cs typeface="Courier New"/>
              </a:rPr>
              <a:t>ELTS</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xmm4, [</a:t>
            </a:r>
            <a:r>
              <a:rPr lang="en-US" sz="1050" dirty="0" err="1">
                <a:latin typeface="Courier New"/>
                <a:cs typeface="Courier New"/>
              </a:rPr>
              <a:t>edx</a:t>
            </a:r>
            <a:r>
              <a:rPr lang="en-US" sz="1050" dirty="0">
                <a:latin typeface="Courier New"/>
                <a:cs typeface="Courier New"/>
              </a:rPr>
              <a:t>]</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xmm5, [</a:t>
            </a:r>
            <a:r>
              <a:rPr lang="en-US" sz="1050" dirty="0" err="1">
                <a:latin typeface="Courier New"/>
                <a:cs typeface="Courier New"/>
              </a:rPr>
              <a:t>edx</a:t>
            </a:r>
            <a:r>
              <a:rPr lang="en-US" sz="1050" dirty="0">
                <a:latin typeface="Courier New"/>
                <a:cs typeface="Courier New"/>
              </a:rPr>
              <a:t> + 0x10]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xmm6, [</a:t>
            </a:r>
            <a:r>
              <a:rPr lang="en-US" sz="1050" dirty="0" err="1">
                <a:latin typeface="Courier New"/>
                <a:cs typeface="Courier New"/>
              </a:rPr>
              <a:t>edx</a:t>
            </a:r>
            <a:r>
              <a:rPr lang="en-US" sz="1050" dirty="0">
                <a:latin typeface="Courier New"/>
                <a:cs typeface="Courier New"/>
              </a:rPr>
              <a:t> + 0x20]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xmm7, [</a:t>
            </a:r>
            <a:r>
              <a:rPr lang="en-US" sz="1050" dirty="0" err="1">
                <a:latin typeface="Courier New"/>
                <a:cs typeface="Courier New"/>
              </a:rPr>
              <a:t>edx</a:t>
            </a:r>
            <a:r>
              <a:rPr lang="en-US" sz="1050" dirty="0">
                <a:latin typeface="Courier New"/>
                <a:cs typeface="Courier New"/>
              </a:rPr>
              <a:t> + 0x30]</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load </a:t>
            </a:r>
            <a:r>
              <a:rPr lang="en-US" sz="1050" b="1" dirty="0" err="1">
                <a:latin typeface="Courier New"/>
                <a:cs typeface="Courier New"/>
              </a:rPr>
              <a:t>v</a:t>
            </a:r>
            <a:r>
              <a:rPr lang="en-US" sz="1050" b="1" dirty="0">
                <a:latin typeface="Courier New"/>
                <a:cs typeface="Courier New"/>
              </a:rPr>
              <a:t> into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xmm0, [</a:t>
            </a:r>
            <a:r>
              <a:rPr lang="en-US" sz="1050" dirty="0" err="1">
                <a:latin typeface="Courier New"/>
                <a:cs typeface="Courier New"/>
              </a:rPr>
              <a:t>esi</a:t>
            </a:r>
            <a:r>
              <a:rPr lang="en-US" sz="1050" dirty="0">
                <a:latin typeface="Courier New"/>
                <a:cs typeface="Courier New"/>
              </a:rPr>
              <a: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we'll store the final result in xmm2; initialize it</a:t>
            </a:r>
          </a:p>
          <a:p>
            <a:pPr>
              <a:lnSpc>
                <a:spcPts val="960"/>
              </a:lnSpc>
              <a:spcBef>
                <a:spcPts val="0"/>
              </a:spcBef>
              <a:spcAft>
                <a:spcPts val="0"/>
              </a:spcAft>
            </a:pPr>
            <a:r>
              <a:rPr lang="en-US" sz="1050" b="1" dirty="0">
                <a:latin typeface="Courier New"/>
                <a:cs typeface="Courier New"/>
              </a:rPr>
              <a:t>      // to zero</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xorps</a:t>
            </a:r>
            <a:r>
              <a:rPr lang="en-US" sz="1050" dirty="0">
                <a:latin typeface="Courier New"/>
                <a:cs typeface="Courier New"/>
              </a:rPr>
              <a:t>      xmm2, xmm2</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broadcast </a:t>
            </a:r>
            <a:r>
              <a:rPr lang="en-US" sz="1050" b="1" dirty="0" err="1">
                <a:latin typeface="Courier New"/>
                <a:cs typeface="Courier New"/>
              </a:rPr>
              <a:t>x</a:t>
            </a:r>
            <a:r>
              <a:rPr lang="en-US" sz="1050" b="1" dirty="0">
                <a:latin typeface="Courier New"/>
                <a:cs typeface="Courier New"/>
              </a:rPr>
              <a:t> into xmm1, multiply it by the first</a:t>
            </a:r>
          </a:p>
          <a:p>
            <a:pPr>
              <a:lnSpc>
                <a:spcPts val="960"/>
              </a:lnSpc>
              <a:spcBef>
                <a:spcPts val="0"/>
              </a:spcBef>
              <a:spcAft>
                <a:spcPts val="0"/>
              </a:spcAft>
            </a:pPr>
            <a:r>
              <a:rPr lang="en-US" sz="1050" b="1" dirty="0">
                <a:latin typeface="Courier New"/>
                <a:cs typeface="Courier New"/>
              </a:rPr>
              <a:t>      // column of the matrix (xmm4), and add it to the total</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0x00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xmm4</a:t>
            </a:r>
          </a:p>
          <a:p>
            <a:pPr>
              <a:lnSpc>
                <a:spcPts val="960"/>
              </a:lnSpc>
              <a:spcBef>
                <a:spcPts val="0"/>
              </a:spcBef>
              <a:spcAft>
                <a:spcPts val="0"/>
              </a:spcAft>
            </a:pPr>
            <a:r>
              <a:rPr lang="en-US" sz="1050" dirty="0">
                <a:latin typeface="Courier New"/>
                <a:cs typeface="Courier New"/>
              </a:rPr>
              <a:t>      </a:t>
            </a:r>
            <a:r>
              <a:rPr lang="en-US" sz="1050" b="1" dirty="0" err="1">
                <a:solidFill>
                  <a:srgbClr val="FF0000"/>
                </a:solidFill>
                <a:latin typeface="Courier New"/>
                <a:cs typeface="Courier New"/>
              </a:rPr>
              <a:t>addps</a:t>
            </a:r>
            <a:r>
              <a:rPr lang="en-US" sz="1050" b="1" dirty="0">
                <a:solidFill>
                  <a:srgbClr val="FF0000"/>
                </a:solidFill>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repeat the process for </a:t>
            </a:r>
            <a:r>
              <a:rPr lang="en-US" sz="1050" b="1" dirty="0" err="1">
                <a:latin typeface="Courier New"/>
                <a:cs typeface="Courier New"/>
              </a:rPr>
              <a:t>y</a:t>
            </a:r>
            <a:r>
              <a:rPr lang="en-US" sz="1050" b="1" dirty="0">
                <a:latin typeface="Courier New"/>
                <a:cs typeface="Courier New"/>
              </a:rPr>
              <a:t>, </a:t>
            </a:r>
            <a:r>
              <a:rPr lang="en-US" sz="1050" b="1" dirty="0" err="1">
                <a:latin typeface="Courier New"/>
                <a:cs typeface="Courier New"/>
              </a:rPr>
              <a:t>z</a:t>
            </a:r>
            <a:r>
              <a:rPr lang="en-US" sz="1050" b="1" dirty="0">
                <a:latin typeface="Courier New"/>
                <a:cs typeface="Courier New"/>
              </a:rPr>
              <a:t> and </a:t>
            </a:r>
            <a:r>
              <a:rPr lang="en-US" sz="1050" b="1" dirty="0" err="1">
                <a:latin typeface="Courier New"/>
                <a:cs typeface="Courier New"/>
              </a:rPr>
              <a:t>w</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0x55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0xAA</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xmm6</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0xFF</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write the results to </a:t>
            </a:r>
            <a:r>
              <a:rPr lang="en-US" sz="1050" b="1" dirty="0" err="1">
                <a:latin typeface="Courier New"/>
                <a:cs typeface="Courier New"/>
              </a:rPr>
              <a:t>vout</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xmm2</a:t>
            </a:r>
          </a:p>
          <a:p>
            <a:pPr>
              <a:lnSpc>
                <a:spcPts val="960"/>
              </a:lnSpc>
              <a:spcBef>
                <a:spcPts val="0"/>
              </a:spcBef>
              <a:spcAft>
                <a:spcPts val="0"/>
              </a:spcAft>
            </a:pPr>
            <a:r>
              <a:rPr lang="en-US" sz="1050" dirty="0">
                <a:latin typeface="Courier New"/>
                <a:cs typeface="Courier New"/>
              </a:rPr>
              <a:t>}</a:t>
            </a:r>
          </a:p>
        </p:txBody>
      </p:sp>
      <p:graphicFrame>
        <p:nvGraphicFramePr>
          <p:cNvPr id="5" name="Table 4"/>
          <p:cNvGraphicFramePr>
            <a:graphicFrameLocks noGrp="1"/>
          </p:cNvGraphicFramePr>
          <p:nvPr/>
        </p:nvGraphicFramePr>
        <p:xfrm>
          <a:off x="247923" y="1383491"/>
          <a:ext cx="3353700" cy="370840"/>
        </p:xfrm>
        <a:graphic>
          <a:graphicData uri="http://schemas.openxmlformats.org/drawingml/2006/table">
            <a:tbl>
              <a:tblPr firstRow="1" bandRow="1">
                <a:tableStyleId>{C4B1156A-380E-4F78-BDF5-A606A8083BF9}</a:tableStyleId>
              </a:tblPr>
              <a:tblGrid>
                <a:gridCol w="838425">
                  <a:extLst>
                    <a:ext uri="{9D8B030D-6E8A-4147-A177-3AD203B41FA5}">
                      <a16:colId xmlns:a16="http://schemas.microsoft.com/office/drawing/2014/main" val="20000"/>
                    </a:ext>
                  </a:extLst>
                </a:gridCol>
                <a:gridCol w="838425">
                  <a:extLst>
                    <a:ext uri="{9D8B030D-6E8A-4147-A177-3AD203B41FA5}">
                      <a16:colId xmlns:a16="http://schemas.microsoft.com/office/drawing/2014/main" val="20001"/>
                    </a:ext>
                  </a:extLst>
                </a:gridCol>
                <a:gridCol w="838425">
                  <a:extLst>
                    <a:ext uri="{9D8B030D-6E8A-4147-A177-3AD203B41FA5}">
                      <a16:colId xmlns:a16="http://schemas.microsoft.com/office/drawing/2014/main" val="20002"/>
                    </a:ext>
                  </a:extLst>
                </a:gridCol>
                <a:gridCol w="838425">
                  <a:extLst>
                    <a:ext uri="{9D8B030D-6E8A-4147-A177-3AD203B41FA5}">
                      <a16:colId xmlns:a16="http://schemas.microsoft.com/office/drawing/2014/main" val="20003"/>
                    </a:ext>
                  </a:extLst>
                </a:gridCol>
              </a:tblGrid>
              <a:tr h="370840">
                <a:tc>
                  <a:txBody>
                    <a:bodyPr/>
                    <a:lstStyle/>
                    <a:p>
                      <a:pPr algn="ctr"/>
                      <a:r>
                        <a:rPr lang="en-US" dirty="0"/>
                        <a:t>1</a:t>
                      </a:r>
                    </a:p>
                  </a:txBody>
                  <a:tcPr anchor="ctr">
                    <a:solidFill>
                      <a:srgbClr val="DDDDDD"/>
                    </a:solidFill>
                  </a:tcPr>
                </a:tc>
                <a:tc>
                  <a:txBody>
                    <a:bodyPr/>
                    <a:lstStyle/>
                    <a:p>
                      <a:pPr algn="ctr"/>
                      <a:r>
                        <a:rPr lang="en-US" dirty="0"/>
                        <a:t>2</a:t>
                      </a:r>
                    </a:p>
                  </a:txBody>
                  <a:tcPr anchor="ctr">
                    <a:solidFill>
                      <a:srgbClr val="DDDDDD"/>
                    </a:solidFill>
                  </a:tcPr>
                </a:tc>
                <a:tc>
                  <a:txBody>
                    <a:bodyPr/>
                    <a:lstStyle/>
                    <a:p>
                      <a:pPr algn="ctr"/>
                      <a:r>
                        <a:rPr lang="en-US" dirty="0"/>
                        <a:t>3</a:t>
                      </a:r>
                    </a:p>
                  </a:txBody>
                  <a:tcPr anchor="ctr">
                    <a:solidFill>
                      <a:srgbClr val="DDDDDD"/>
                    </a:solidFill>
                  </a:tcPr>
                </a:tc>
                <a:tc>
                  <a:txBody>
                    <a:bodyPr/>
                    <a:lstStyle/>
                    <a:p>
                      <a:pPr algn="ctr"/>
                      <a:r>
                        <a:rPr lang="en-US" dirty="0"/>
                        <a:t>4</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204465380"/>
              </p:ext>
            </p:extLst>
          </p:nvPr>
        </p:nvGraphicFramePr>
        <p:xfrm>
          <a:off x="247923" y="2245166"/>
          <a:ext cx="3353700" cy="370840"/>
        </p:xfrm>
        <a:graphic>
          <a:graphicData uri="http://schemas.openxmlformats.org/drawingml/2006/table">
            <a:tbl>
              <a:tblPr firstRow="1" bandRow="1">
                <a:tableStyleId>{C4B1156A-380E-4F78-BDF5-A606A8083BF9}</a:tableStyleId>
              </a:tblPr>
              <a:tblGrid>
                <a:gridCol w="838425">
                  <a:extLst>
                    <a:ext uri="{9D8B030D-6E8A-4147-A177-3AD203B41FA5}">
                      <a16:colId xmlns:a16="http://schemas.microsoft.com/office/drawing/2014/main" val="20000"/>
                    </a:ext>
                  </a:extLst>
                </a:gridCol>
                <a:gridCol w="838425">
                  <a:extLst>
                    <a:ext uri="{9D8B030D-6E8A-4147-A177-3AD203B41FA5}">
                      <a16:colId xmlns:a16="http://schemas.microsoft.com/office/drawing/2014/main" val="20001"/>
                    </a:ext>
                  </a:extLst>
                </a:gridCol>
                <a:gridCol w="838425">
                  <a:extLst>
                    <a:ext uri="{9D8B030D-6E8A-4147-A177-3AD203B41FA5}">
                      <a16:colId xmlns:a16="http://schemas.microsoft.com/office/drawing/2014/main" val="20002"/>
                    </a:ext>
                  </a:extLst>
                </a:gridCol>
                <a:gridCol w="838425">
                  <a:extLst>
                    <a:ext uri="{9D8B030D-6E8A-4147-A177-3AD203B41FA5}">
                      <a16:colId xmlns:a16="http://schemas.microsoft.com/office/drawing/2014/main" val="20003"/>
                    </a:ext>
                  </a:extLst>
                </a:gridCol>
              </a:tblGrid>
              <a:tr h="370840">
                <a:tc>
                  <a:txBody>
                    <a:bodyPr/>
                    <a:lstStyle/>
                    <a:p>
                      <a:pPr algn="ctr"/>
                      <a:r>
                        <a:rPr lang="en-US" dirty="0"/>
                        <a:t>2</a:t>
                      </a:r>
                    </a:p>
                  </a:txBody>
                  <a:tcPr anchor="ctr">
                    <a:solidFill>
                      <a:srgbClr val="DDDDDD"/>
                    </a:solidFill>
                  </a:tcPr>
                </a:tc>
                <a:tc>
                  <a:txBody>
                    <a:bodyPr/>
                    <a:lstStyle/>
                    <a:p>
                      <a:pPr algn="ctr"/>
                      <a:r>
                        <a:rPr lang="en-US" dirty="0"/>
                        <a:t>3</a:t>
                      </a:r>
                    </a:p>
                  </a:txBody>
                  <a:tcPr anchor="ctr">
                    <a:solidFill>
                      <a:srgbClr val="DDDDDD"/>
                    </a:solidFill>
                  </a:tcPr>
                </a:tc>
                <a:tc>
                  <a:txBody>
                    <a:bodyPr/>
                    <a:lstStyle/>
                    <a:p>
                      <a:pPr algn="ctr"/>
                      <a:r>
                        <a:rPr lang="en-US" dirty="0"/>
                        <a:t>4</a:t>
                      </a:r>
                    </a:p>
                  </a:txBody>
                  <a:tcPr anchor="ctr">
                    <a:solidFill>
                      <a:srgbClr val="DDDDDD"/>
                    </a:solidFill>
                  </a:tcPr>
                </a:tc>
                <a:tc>
                  <a:txBody>
                    <a:bodyPr/>
                    <a:lstStyle/>
                    <a:p>
                      <a:pPr algn="ctr"/>
                      <a:r>
                        <a:rPr lang="en-US" dirty="0"/>
                        <a:t>5</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169160373"/>
              </p:ext>
            </p:extLst>
          </p:nvPr>
        </p:nvGraphicFramePr>
        <p:xfrm>
          <a:off x="247923" y="3106841"/>
          <a:ext cx="3353700" cy="370840"/>
        </p:xfrm>
        <a:graphic>
          <a:graphicData uri="http://schemas.openxmlformats.org/drawingml/2006/table">
            <a:tbl>
              <a:tblPr firstRow="1" bandRow="1">
                <a:tableStyleId>{C4B1156A-380E-4F78-BDF5-A606A8083BF9}</a:tableStyleId>
              </a:tblPr>
              <a:tblGrid>
                <a:gridCol w="838425">
                  <a:extLst>
                    <a:ext uri="{9D8B030D-6E8A-4147-A177-3AD203B41FA5}">
                      <a16:colId xmlns:a16="http://schemas.microsoft.com/office/drawing/2014/main" val="20000"/>
                    </a:ext>
                  </a:extLst>
                </a:gridCol>
                <a:gridCol w="838425">
                  <a:extLst>
                    <a:ext uri="{9D8B030D-6E8A-4147-A177-3AD203B41FA5}">
                      <a16:colId xmlns:a16="http://schemas.microsoft.com/office/drawing/2014/main" val="20001"/>
                    </a:ext>
                  </a:extLst>
                </a:gridCol>
                <a:gridCol w="838425">
                  <a:extLst>
                    <a:ext uri="{9D8B030D-6E8A-4147-A177-3AD203B41FA5}">
                      <a16:colId xmlns:a16="http://schemas.microsoft.com/office/drawing/2014/main" val="20002"/>
                    </a:ext>
                  </a:extLst>
                </a:gridCol>
                <a:gridCol w="838425">
                  <a:extLst>
                    <a:ext uri="{9D8B030D-6E8A-4147-A177-3AD203B41FA5}">
                      <a16:colId xmlns:a16="http://schemas.microsoft.com/office/drawing/2014/main" val="20003"/>
                    </a:ext>
                  </a:extLst>
                </a:gridCol>
              </a:tblGrid>
              <a:tr h="370840">
                <a:tc>
                  <a:txBody>
                    <a:bodyPr/>
                    <a:lstStyle/>
                    <a:p>
                      <a:pPr algn="ctr"/>
                      <a:r>
                        <a:rPr lang="en-US" dirty="0"/>
                        <a:t>3</a:t>
                      </a:r>
                    </a:p>
                  </a:txBody>
                  <a:tcPr anchor="ctr">
                    <a:solidFill>
                      <a:srgbClr val="FF0000"/>
                    </a:solidFill>
                  </a:tcPr>
                </a:tc>
                <a:tc>
                  <a:txBody>
                    <a:bodyPr/>
                    <a:lstStyle/>
                    <a:p>
                      <a:pPr algn="ctr"/>
                      <a:r>
                        <a:rPr lang="en-US" dirty="0"/>
                        <a:t>5</a:t>
                      </a:r>
                    </a:p>
                  </a:txBody>
                  <a:tcPr anchor="ctr">
                    <a:solidFill>
                      <a:srgbClr val="FF0000"/>
                    </a:solidFill>
                  </a:tcPr>
                </a:tc>
                <a:tc>
                  <a:txBody>
                    <a:bodyPr/>
                    <a:lstStyle/>
                    <a:p>
                      <a:pPr algn="ctr"/>
                      <a:r>
                        <a:rPr lang="en-US" dirty="0"/>
                        <a:t>7</a:t>
                      </a:r>
                    </a:p>
                  </a:txBody>
                  <a:tcPr anchor="ctr">
                    <a:solidFill>
                      <a:srgbClr val="FF0000"/>
                    </a:solidFill>
                  </a:tcPr>
                </a:tc>
                <a:tc>
                  <a:txBody>
                    <a:bodyPr/>
                    <a:lstStyle/>
                    <a:p>
                      <a:pPr algn="ctr"/>
                      <a:r>
                        <a:rPr lang="en-US" dirty="0"/>
                        <a:t>9</a:t>
                      </a:r>
                    </a:p>
                  </a:txBody>
                  <a:tcPr anchor="ctr">
                    <a:solidFill>
                      <a:srgbClr val="FF0000"/>
                    </a:solidFill>
                  </a:tcPr>
                </a:tc>
                <a:extLst>
                  <a:ext uri="{0D108BD9-81ED-4DB2-BD59-A6C34878D82A}">
                    <a16:rowId xmlns:a16="http://schemas.microsoft.com/office/drawing/2014/main" val="10000"/>
                  </a:ext>
                </a:extLst>
              </a:tr>
            </a:tbl>
          </a:graphicData>
        </a:graphic>
      </p:graphicFrame>
      <p:sp>
        <p:nvSpPr>
          <p:cNvPr id="8" name="Plus 7"/>
          <p:cNvSpPr/>
          <p:nvPr/>
        </p:nvSpPr>
        <p:spPr bwMode="auto">
          <a:xfrm>
            <a:off x="513442"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dirty="0">
              <a:ln>
                <a:noFill/>
              </a:ln>
              <a:solidFill>
                <a:schemeClr val="tx1"/>
              </a:solidFill>
              <a:effectLst/>
              <a:latin typeface="Tahoma" pitchFamily="-96" charset="0"/>
            </a:endParaRPr>
          </a:p>
        </p:txBody>
      </p:sp>
      <p:sp>
        <p:nvSpPr>
          <p:cNvPr id="9" name="Plus 8"/>
          <p:cNvSpPr/>
          <p:nvPr/>
        </p:nvSpPr>
        <p:spPr bwMode="auto">
          <a:xfrm>
            <a:off x="1345946"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Plus 9"/>
          <p:cNvSpPr/>
          <p:nvPr/>
        </p:nvSpPr>
        <p:spPr bwMode="auto">
          <a:xfrm>
            <a:off x="2178450"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1" name="Plus 10"/>
          <p:cNvSpPr/>
          <p:nvPr/>
        </p:nvSpPr>
        <p:spPr bwMode="auto">
          <a:xfrm>
            <a:off x="3010954" y="1898976"/>
            <a:ext cx="216186" cy="189140"/>
          </a:xfrm>
          <a:prstGeom prst="mathPlus">
            <a:avLst/>
          </a:prstGeom>
          <a:solidFill>
            <a:schemeClr val="tx1">
              <a:lumMod val="95000"/>
              <a:lumOff val="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Equal 11"/>
          <p:cNvSpPr/>
          <p:nvPr/>
        </p:nvSpPr>
        <p:spPr bwMode="auto">
          <a:xfrm>
            <a:off x="51344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3" name="Equal 12"/>
          <p:cNvSpPr/>
          <p:nvPr/>
        </p:nvSpPr>
        <p:spPr bwMode="auto">
          <a:xfrm>
            <a:off x="1354935"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Equal 13"/>
          <p:cNvSpPr/>
          <p:nvPr/>
        </p:nvSpPr>
        <p:spPr bwMode="auto">
          <a:xfrm>
            <a:off x="2196428"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Equal 14"/>
          <p:cNvSpPr/>
          <p:nvPr/>
        </p:nvSpPr>
        <p:spPr bwMode="auto">
          <a:xfrm>
            <a:off x="3037922" y="2810074"/>
            <a:ext cx="229698" cy="189140"/>
          </a:xfrm>
          <a:prstGeom prst="mathEqual">
            <a:avLst/>
          </a:prstGeom>
          <a:solidFill>
            <a:srgbClr val="0D0D0D"/>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Multiplication – SSE</a:t>
            </a:r>
          </a:p>
        </p:txBody>
      </p:sp>
      <p:sp>
        <p:nvSpPr>
          <p:cNvPr id="4" name="TextBox 3"/>
          <p:cNvSpPr txBox="1"/>
          <p:nvPr/>
        </p:nvSpPr>
        <p:spPr>
          <a:xfrm>
            <a:off x="3844084" y="813710"/>
            <a:ext cx="5182658" cy="5423282"/>
          </a:xfrm>
          <a:prstGeom prst="rect">
            <a:avLst/>
          </a:prstGeom>
          <a:noFill/>
        </p:spPr>
        <p:txBody>
          <a:bodyPr wrap="square" tIns="0" bIns="0" rtlCol="0">
            <a:spAutoFit/>
          </a:bodyPr>
          <a:lstStyle/>
          <a:p>
            <a:pPr>
              <a:lnSpc>
                <a:spcPts val="960"/>
              </a:lnSpc>
              <a:spcBef>
                <a:spcPts val="0"/>
              </a:spcBef>
              <a:spcAft>
                <a:spcPts val="0"/>
              </a:spcAft>
            </a:pPr>
            <a:r>
              <a:rPr lang="en-US" sz="1050" dirty="0">
                <a:latin typeface="Courier New"/>
                <a:cs typeface="Courier New"/>
              </a:rPr>
              <a:t>__</a:t>
            </a:r>
            <a:r>
              <a:rPr lang="en-US" sz="1050" dirty="0" err="1">
                <a:latin typeface="Courier New"/>
                <a:cs typeface="Courier New"/>
              </a:rPr>
              <a:t>asm</a:t>
            </a:r>
            <a:r>
              <a:rPr lang="en-US" sz="1050" dirty="0">
                <a:latin typeface="Courier New"/>
                <a:cs typeface="Courier New"/>
              </a:rPr>
              <a:t> {</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esi</a:t>
            </a:r>
            <a:r>
              <a:rPr lang="en-US" sz="1050" dirty="0">
                <a:latin typeface="Courier New"/>
                <a:cs typeface="Courier New"/>
              </a:rPr>
              <a:t>, </a:t>
            </a:r>
            <a:r>
              <a:rPr lang="en-US" sz="1050" b="1" i="1" dirty="0">
                <a:solidFill>
                  <a:srgbClr val="0000FF"/>
                </a:solidFill>
                <a:latin typeface="Courier New"/>
                <a:cs typeface="Courier New"/>
              </a:rPr>
              <a:t>VIN</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a:t>
            </a:r>
            <a:r>
              <a:rPr lang="en-US" sz="1050" b="1" i="1" dirty="0">
                <a:solidFill>
                  <a:srgbClr val="0000FF"/>
                </a:solidFill>
                <a:latin typeface="Courier New"/>
                <a:cs typeface="Courier New"/>
              </a:rPr>
              <a:t>VOUT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load columns of (transposed) matrix into xmm4-7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a:t>
            </a:r>
            <a:r>
              <a:rPr lang="en-US" sz="1050" dirty="0">
                <a:latin typeface="Courier New"/>
                <a:cs typeface="Courier New"/>
              </a:rPr>
              <a:t>      </a:t>
            </a:r>
            <a:r>
              <a:rPr lang="en-US" sz="1050" dirty="0" err="1">
                <a:latin typeface="Courier New"/>
                <a:cs typeface="Courier New"/>
              </a:rPr>
              <a:t>edx</a:t>
            </a:r>
            <a:r>
              <a:rPr lang="en-US" sz="1050" dirty="0">
                <a:latin typeface="Courier New"/>
                <a:cs typeface="Courier New"/>
              </a:rPr>
              <a:t>,  </a:t>
            </a:r>
            <a:r>
              <a:rPr lang="en-US" sz="1050" b="1" i="1" dirty="0">
                <a:solidFill>
                  <a:srgbClr val="0000FF"/>
                </a:solidFill>
                <a:latin typeface="Courier New"/>
                <a:cs typeface="Courier New"/>
              </a:rPr>
              <a:t>ELTS</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xmm4, [</a:t>
            </a:r>
            <a:r>
              <a:rPr lang="en-US" sz="1050" dirty="0" err="1">
                <a:latin typeface="Courier New"/>
                <a:cs typeface="Courier New"/>
              </a:rPr>
              <a:t>edx</a:t>
            </a:r>
            <a:r>
              <a:rPr lang="en-US" sz="1050" dirty="0">
                <a:latin typeface="Courier New"/>
                <a:cs typeface="Courier New"/>
              </a:rPr>
              <a:t>]</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xmm5, [</a:t>
            </a:r>
            <a:r>
              <a:rPr lang="en-US" sz="1050" dirty="0" err="1">
                <a:latin typeface="Courier New"/>
                <a:cs typeface="Courier New"/>
              </a:rPr>
              <a:t>edx</a:t>
            </a:r>
            <a:r>
              <a:rPr lang="en-US" sz="1050" dirty="0">
                <a:latin typeface="Courier New"/>
                <a:cs typeface="Courier New"/>
              </a:rPr>
              <a:t> + 0x10]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xmm6, [</a:t>
            </a:r>
            <a:r>
              <a:rPr lang="en-US" sz="1050" dirty="0" err="1">
                <a:latin typeface="Courier New"/>
                <a:cs typeface="Courier New"/>
              </a:rPr>
              <a:t>edx</a:t>
            </a:r>
            <a:r>
              <a:rPr lang="en-US" sz="1050" dirty="0">
                <a:latin typeface="Courier New"/>
                <a:cs typeface="Courier New"/>
              </a:rPr>
              <a:t> + 0x20]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xmm7, [</a:t>
            </a:r>
            <a:r>
              <a:rPr lang="en-US" sz="1050" dirty="0" err="1">
                <a:latin typeface="Courier New"/>
                <a:cs typeface="Courier New"/>
              </a:rPr>
              <a:t>edx</a:t>
            </a:r>
            <a:r>
              <a:rPr lang="en-US" sz="1050" dirty="0">
                <a:latin typeface="Courier New"/>
                <a:cs typeface="Courier New"/>
              </a:rPr>
              <a:t> + 0x30]</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load </a:t>
            </a:r>
            <a:r>
              <a:rPr lang="en-US" sz="1050" b="1" dirty="0" err="1">
                <a:latin typeface="Courier New"/>
                <a:cs typeface="Courier New"/>
              </a:rPr>
              <a:t>v</a:t>
            </a:r>
            <a:r>
              <a:rPr lang="en-US" sz="1050" b="1" dirty="0">
                <a:latin typeface="Courier New"/>
                <a:cs typeface="Courier New"/>
              </a:rPr>
              <a:t> into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xmm0, [</a:t>
            </a:r>
            <a:r>
              <a:rPr lang="en-US" sz="1050" dirty="0" err="1">
                <a:latin typeface="Courier New"/>
                <a:cs typeface="Courier New"/>
              </a:rPr>
              <a:t>esi</a:t>
            </a:r>
            <a:r>
              <a:rPr lang="en-US" sz="1050" dirty="0">
                <a:latin typeface="Courier New"/>
                <a:cs typeface="Courier New"/>
              </a:rPr>
              <a:t>]</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we'll store the final result in xmm2; initialize it</a:t>
            </a:r>
          </a:p>
          <a:p>
            <a:pPr>
              <a:lnSpc>
                <a:spcPts val="960"/>
              </a:lnSpc>
              <a:spcBef>
                <a:spcPts val="0"/>
              </a:spcBef>
              <a:spcAft>
                <a:spcPts val="0"/>
              </a:spcAft>
            </a:pPr>
            <a:r>
              <a:rPr lang="en-US" sz="1050" b="1" dirty="0">
                <a:latin typeface="Courier New"/>
                <a:cs typeface="Courier New"/>
              </a:rPr>
              <a:t>      // to zero</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xorps</a:t>
            </a:r>
            <a:r>
              <a:rPr lang="en-US" sz="1050" dirty="0">
                <a:latin typeface="Courier New"/>
                <a:cs typeface="Courier New"/>
              </a:rPr>
              <a:t>      xmm2, xmm2</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broadcast </a:t>
            </a:r>
            <a:r>
              <a:rPr lang="en-US" sz="1050" b="1" dirty="0" err="1">
                <a:latin typeface="Courier New"/>
                <a:cs typeface="Courier New"/>
              </a:rPr>
              <a:t>x</a:t>
            </a:r>
            <a:r>
              <a:rPr lang="en-US" sz="1050" b="1" dirty="0">
                <a:latin typeface="Courier New"/>
                <a:cs typeface="Courier New"/>
              </a:rPr>
              <a:t> into xmm1, multiply it by the first</a:t>
            </a:r>
          </a:p>
          <a:p>
            <a:pPr>
              <a:lnSpc>
                <a:spcPts val="960"/>
              </a:lnSpc>
              <a:spcBef>
                <a:spcPts val="0"/>
              </a:spcBef>
              <a:spcAft>
                <a:spcPts val="0"/>
              </a:spcAft>
            </a:pPr>
            <a:r>
              <a:rPr lang="en-US" sz="1050" b="1" dirty="0">
                <a:latin typeface="Courier New"/>
                <a:cs typeface="Courier New"/>
              </a:rPr>
              <a:t>      // column of the matrix (xmm4), and add it to the total</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0x00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xmm4</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b="1" dirty="0">
                <a:latin typeface="Courier New"/>
                <a:cs typeface="Courier New"/>
              </a:rPr>
              <a:t>      // repeat the process for </a:t>
            </a:r>
            <a:r>
              <a:rPr lang="en-US" sz="1050" b="1" dirty="0" err="1">
                <a:latin typeface="Courier New"/>
                <a:cs typeface="Courier New"/>
              </a:rPr>
              <a:t>y</a:t>
            </a:r>
            <a:r>
              <a:rPr lang="en-US" sz="1050" b="1" dirty="0">
                <a:latin typeface="Courier New"/>
                <a:cs typeface="Courier New"/>
              </a:rPr>
              <a:t>, </a:t>
            </a:r>
            <a:r>
              <a:rPr lang="en-US" sz="1050" b="1" dirty="0" err="1">
                <a:latin typeface="Courier New"/>
                <a:cs typeface="Courier New"/>
              </a:rPr>
              <a:t>z</a:t>
            </a:r>
            <a:r>
              <a:rPr lang="en-US" sz="1050" b="1" dirty="0">
                <a:latin typeface="Courier New"/>
                <a:cs typeface="Courier New"/>
              </a:rPr>
              <a:t> and </a:t>
            </a:r>
            <a:r>
              <a:rPr lang="en-US" sz="1050" b="1" dirty="0" err="1">
                <a:latin typeface="Courier New"/>
                <a:cs typeface="Courier New"/>
              </a:rPr>
              <a:t>w</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0x55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xmm5</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0xAA</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xmm6</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xmm1, xmm0</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shufps</a:t>
            </a:r>
            <a:r>
              <a:rPr lang="en-US" sz="1050" dirty="0">
                <a:latin typeface="Courier New"/>
                <a:cs typeface="Courier New"/>
              </a:rPr>
              <a:t>     xmm1, xmm1, 0xFF</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mulps</a:t>
            </a:r>
            <a:r>
              <a:rPr lang="en-US" sz="1050" dirty="0">
                <a:latin typeface="Courier New"/>
                <a:cs typeface="Courier New"/>
              </a:rPr>
              <a:t>      xmm1, xmm7</a:t>
            </a: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addps</a:t>
            </a:r>
            <a:r>
              <a:rPr lang="en-US" sz="1050" dirty="0">
                <a:latin typeface="Courier New"/>
                <a:cs typeface="Courier New"/>
              </a:rPr>
              <a:t>      xmm2, xmm1</a:t>
            </a:r>
          </a:p>
          <a:p>
            <a:pPr>
              <a:lnSpc>
                <a:spcPts val="960"/>
              </a:lnSpc>
              <a:spcBef>
                <a:spcPts val="0"/>
              </a:spcBef>
              <a:spcAft>
                <a:spcPts val="0"/>
              </a:spcAft>
            </a:pPr>
            <a:endParaRPr lang="en-US" sz="1050"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b="1" dirty="0">
                <a:latin typeface="Courier New"/>
                <a:cs typeface="Courier New"/>
              </a:rPr>
              <a:t>// write the results to </a:t>
            </a:r>
            <a:r>
              <a:rPr lang="en-US" sz="1050" b="1" dirty="0" err="1">
                <a:latin typeface="Courier New"/>
                <a:cs typeface="Courier New"/>
              </a:rPr>
              <a:t>vout</a:t>
            </a:r>
            <a:endParaRPr lang="en-US" sz="1050" b="1" dirty="0">
              <a:latin typeface="Courier New"/>
              <a:cs typeface="Courier New"/>
            </a:endParaRPr>
          </a:p>
          <a:p>
            <a:pPr>
              <a:lnSpc>
                <a:spcPts val="960"/>
              </a:lnSpc>
              <a:spcBef>
                <a:spcPts val="0"/>
              </a:spcBef>
              <a:spcAft>
                <a:spcPts val="0"/>
              </a:spcAft>
            </a:pPr>
            <a:r>
              <a:rPr lang="en-US" sz="1050" dirty="0">
                <a:latin typeface="Courier New"/>
                <a:cs typeface="Courier New"/>
              </a:rPr>
              <a:t>      </a:t>
            </a:r>
            <a:r>
              <a:rPr lang="en-US" sz="1050" dirty="0" err="1">
                <a:latin typeface="Courier New"/>
                <a:cs typeface="Courier New"/>
              </a:rPr>
              <a:t>movups</a:t>
            </a:r>
            <a:r>
              <a:rPr lang="en-US" sz="1050" dirty="0">
                <a:latin typeface="Courier New"/>
                <a:cs typeface="Courier New"/>
              </a:rPr>
              <a:t>   [</a:t>
            </a:r>
            <a:r>
              <a:rPr lang="en-US" sz="1050" dirty="0" err="1">
                <a:latin typeface="Courier New"/>
                <a:cs typeface="Courier New"/>
              </a:rPr>
              <a:t>edi</a:t>
            </a:r>
            <a:r>
              <a:rPr lang="en-US" sz="1050" dirty="0">
                <a:latin typeface="Courier New"/>
                <a:cs typeface="Courier New"/>
              </a:rPr>
              <a:t>], xmm2</a:t>
            </a:r>
          </a:p>
          <a:p>
            <a:pPr>
              <a:lnSpc>
                <a:spcPts val="960"/>
              </a:lnSpc>
              <a:spcBef>
                <a:spcPts val="0"/>
              </a:spcBef>
              <a:spcAft>
                <a:spcPts val="0"/>
              </a:spcAft>
            </a:pPr>
            <a:r>
              <a:rPr lang="en-US" sz="1050" dirty="0">
                <a:latin typeface="Courier New"/>
                <a:cs typeface="Courier New"/>
              </a:rPr>
              <a:t>}</a:t>
            </a:r>
          </a:p>
        </p:txBody>
      </p:sp>
      <p:graphicFrame>
        <p:nvGraphicFramePr>
          <p:cNvPr id="5" name="Table 4"/>
          <p:cNvGraphicFramePr>
            <a:graphicFrameLocks noGrp="1"/>
          </p:cNvGraphicFramePr>
          <p:nvPr>
            <p:extLst>
              <p:ext uri="{D42A27DB-BD31-4B8C-83A1-F6EECF244321}">
                <p14:modId xmlns:p14="http://schemas.microsoft.com/office/powerpoint/2010/main" val="2593228874"/>
              </p:ext>
            </p:extLst>
          </p:nvPr>
        </p:nvGraphicFramePr>
        <p:xfrm>
          <a:off x="177195" y="1059204"/>
          <a:ext cx="2908952" cy="276764"/>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76764">
                <a:tc>
                  <a:txBody>
                    <a:bodyPr/>
                    <a:lstStyle/>
                    <a:p>
                      <a:pPr algn="ctr"/>
                      <a:r>
                        <a:rPr lang="en-US" sz="1200" dirty="0"/>
                        <a:t>4</a:t>
                      </a:r>
                    </a:p>
                  </a:txBody>
                  <a:tcPr anchor="ctr">
                    <a:solidFill>
                      <a:srgbClr val="FF6600"/>
                    </a:solidFill>
                  </a:tcPr>
                </a:tc>
                <a:tc>
                  <a:txBody>
                    <a:bodyPr/>
                    <a:lstStyle/>
                    <a:p>
                      <a:pPr algn="ctr"/>
                      <a:r>
                        <a:rPr lang="en-US" sz="1200" dirty="0"/>
                        <a:t>3</a:t>
                      </a:r>
                    </a:p>
                  </a:txBody>
                  <a:tcPr anchor="ctr">
                    <a:solidFill>
                      <a:srgbClr val="FF6600"/>
                    </a:solidFill>
                  </a:tcPr>
                </a:tc>
                <a:tc>
                  <a:txBody>
                    <a:bodyPr/>
                    <a:lstStyle/>
                    <a:p>
                      <a:pPr algn="ctr"/>
                      <a:r>
                        <a:rPr lang="en-US" sz="1200" dirty="0"/>
                        <a:t>2</a:t>
                      </a:r>
                    </a:p>
                  </a:txBody>
                  <a:tcPr anchor="ctr">
                    <a:solidFill>
                      <a:srgbClr val="FF6600"/>
                    </a:solidFill>
                  </a:tcPr>
                </a:tc>
                <a:tc>
                  <a:txBody>
                    <a:bodyPr/>
                    <a:lstStyle/>
                    <a:p>
                      <a:pPr algn="ctr"/>
                      <a:r>
                        <a:rPr lang="en-US" sz="1200" dirty="0"/>
                        <a:t>1</a:t>
                      </a:r>
                    </a:p>
                  </a:txBody>
                  <a:tcPr anchor="ctr">
                    <a:solidFill>
                      <a:srgbClr val="FF6600"/>
                    </a:soli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230629007"/>
              </p:ext>
            </p:extLst>
          </p:nvPr>
        </p:nvGraphicFramePr>
        <p:xfrm>
          <a:off x="177195" y="5109798"/>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FFFF00"/>
                    </a:solidFill>
                  </a:tcPr>
                </a:tc>
                <a:tc>
                  <a:txBody>
                    <a:bodyPr/>
                    <a:lstStyle/>
                    <a:p>
                      <a:pPr algn="ctr"/>
                      <a:r>
                        <a:rPr lang="en-US" sz="1200" dirty="0"/>
                        <a:t>3</a:t>
                      </a:r>
                    </a:p>
                  </a:txBody>
                  <a:tcPr anchor="ctr">
                    <a:solidFill>
                      <a:srgbClr val="FFFF00"/>
                    </a:solidFill>
                  </a:tcPr>
                </a:tc>
                <a:tc>
                  <a:txBody>
                    <a:bodyPr/>
                    <a:lstStyle/>
                    <a:p>
                      <a:pPr algn="ctr"/>
                      <a:r>
                        <a:rPr lang="en-US" sz="1200" dirty="0"/>
                        <a:t>2</a:t>
                      </a:r>
                    </a:p>
                  </a:txBody>
                  <a:tcPr anchor="ctr">
                    <a:solidFill>
                      <a:srgbClr val="FFFF00"/>
                    </a:solidFill>
                  </a:tcPr>
                </a:tc>
                <a:tc>
                  <a:txBody>
                    <a:bodyPr/>
                    <a:lstStyle/>
                    <a:p>
                      <a:pPr algn="ctr"/>
                      <a:r>
                        <a:rPr lang="en-US" sz="1200" dirty="0"/>
                        <a:t>1</a:t>
                      </a:r>
                    </a:p>
                  </a:txBody>
                  <a:tcPr anchor="ctr">
                    <a:solidFill>
                      <a:srgbClr val="FFFF00"/>
                    </a:solidFill>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832812141"/>
              </p:ext>
            </p:extLst>
          </p:nvPr>
        </p:nvGraphicFramePr>
        <p:xfrm>
          <a:off x="177195" y="3759600"/>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FFFF00"/>
                    </a:solidFill>
                  </a:tcPr>
                </a:tc>
                <a:tc>
                  <a:txBody>
                    <a:bodyPr/>
                    <a:lstStyle/>
                    <a:p>
                      <a:pPr algn="ctr"/>
                      <a:r>
                        <a:rPr lang="en-US" sz="1200" dirty="0"/>
                        <a:t>3</a:t>
                      </a:r>
                    </a:p>
                  </a:txBody>
                  <a:tcPr anchor="ctr">
                    <a:solidFill>
                      <a:srgbClr val="FFFF00"/>
                    </a:solidFill>
                  </a:tcPr>
                </a:tc>
                <a:tc>
                  <a:txBody>
                    <a:bodyPr/>
                    <a:lstStyle/>
                    <a:p>
                      <a:pPr algn="ctr"/>
                      <a:r>
                        <a:rPr lang="en-US" sz="1200" dirty="0"/>
                        <a:t>2</a:t>
                      </a:r>
                    </a:p>
                  </a:txBody>
                  <a:tcPr anchor="ctr">
                    <a:solidFill>
                      <a:srgbClr val="FFFF00"/>
                    </a:solidFill>
                  </a:tcPr>
                </a:tc>
                <a:tc>
                  <a:txBody>
                    <a:bodyPr/>
                    <a:lstStyle/>
                    <a:p>
                      <a:pPr algn="ctr"/>
                      <a:r>
                        <a:rPr lang="en-US" sz="1200" dirty="0"/>
                        <a:t>1</a:t>
                      </a:r>
                    </a:p>
                  </a:txBody>
                  <a:tcPr anchor="ctr">
                    <a:solidFill>
                      <a:srgbClr val="FFFF00"/>
                    </a:solidFill>
                  </a:tcPr>
                </a:tc>
                <a:extLst>
                  <a:ext uri="{0D108BD9-81ED-4DB2-BD59-A6C34878D82A}">
                    <a16:rowId xmlns:a16="http://schemas.microsoft.com/office/drawing/2014/main" val="10000"/>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55292489"/>
              </p:ext>
            </p:extLst>
          </p:nvPr>
        </p:nvGraphicFramePr>
        <p:xfrm>
          <a:off x="177195" y="4434699"/>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FFFF00"/>
                    </a:solidFill>
                  </a:tcPr>
                </a:tc>
                <a:tc>
                  <a:txBody>
                    <a:bodyPr/>
                    <a:lstStyle/>
                    <a:p>
                      <a:pPr algn="ctr"/>
                      <a:r>
                        <a:rPr lang="en-US" sz="1200" dirty="0"/>
                        <a:t>3</a:t>
                      </a:r>
                    </a:p>
                  </a:txBody>
                  <a:tcPr anchor="ctr">
                    <a:solidFill>
                      <a:srgbClr val="FFFF00"/>
                    </a:solidFill>
                  </a:tcPr>
                </a:tc>
                <a:tc>
                  <a:txBody>
                    <a:bodyPr/>
                    <a:lstStyle/>
                    <a:p>
                      <a:pPr algn="ctr"/>
                      <a:r>
                        <a:rPr lang="en-US" sz="1200" dirty="0"/>
                        <a:t>2</a:t>
                      </a:r>
                    </a:p>
                  </a:txBody>
                  <a:tcPr anchor="ctr">
                    <a:solidFill>
                      <a:srgbClr val="FFFF00"/>
                    </a:solidFill>
                  </a:tcPr>
                </a:tc>
                <a:tc>
                  <a:txBody>
                    <a:bodyPr/>
                    <a:lstStyle/>
                    <a:p>
                      <a:pPr algn="ctr"/>
                      <a:r>
                        <a:rPr lang="en-US" sz="1200" dirty="0"/>
                        <a:t>1</a:t>
                      </a:r>
                    </a:p>
                  </a:txBody>
                  <a:tcPr anchor="ctr">
                    <a:solidFill>
                      <a:srgbClr val="FFFF00"/>
                    </a:solidFill>
                  </a:tcPr>
                </a:tc>
                <a:extLst>
                  <a:ext uri="{0D108BD9-81ED-4DB2-BD59-A6C34878D82A}">
                    <a16:rowId xmlns:a16="http://schemas.microsoft.com/office/drawing/2014/main" val="10000"/>
                  </a:ext>
                </a:extLst>
              </a:tr>
            </a:tbl>
          </a:graphicData>
        </a:graphic>
      </p:graphicFrame>
      <p:graphicFrame>
        <p:nvGraphicFramePr>
          <p:cNvPr id="16" name="Table 15"/>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0</a:t>
                      </a:r>
                    </a:p>
                  </a:txBody>
                  <a:tcPr anchor="ctr">
                    <a:solidFill>
                      <a:srgbClr val="DDDDDD"/>
                    </a:solidFill>
                  </a:tcPr>
                </a:tc>
                <a:tc>
                  <a:txBody>
                    <a:bodyPr/>
                    <a:lstStyle/>
                    <a:p>
                      <a:pPr algn="ctr"/>
                      <a:r>
                        <a:rPr lang="en-US" sz="1200" dirty="0"/>
                        <a:t>0</a:t>
                      </a:r>
                    </a:p>
                  </a:txBody>
                  <a:tcPr anchor="ctr">
                    <a:solidFill>
                      <a:srgbClr val="DDDDDD"/>
                    </a:solidFill>
                  </a:tcPr>
                </a:tc>
                <a:tc>
                  <a:txBody>
                    <a:bodyPr/>
                    <a:lstStyle/>
                    <a:p>
                      <a:pPr algn="ctr"/>
                      <a:r>
                        <a:rPr lang="en-US" sz="1200" dirty="0"/>
                        <a:t>0</a:t>
                      </a:r>
                    </a:p>
                  </a:txBody>
                  <a:tcPr anchor="ctr">
                    <a:solidFill>
                      <a:srgbClr val="DDDDDD"/>
                    </a:solidFill>
                  </a:tcPr>
                </a:tc>
                <a:tc>
                  <a:txBody>
                    <a:bodyPr/>
                    <a:lstStyle/>
                    <a:p>
                      <a:pPr algn="ctr"/>
                      <a:r>
                        <a:rPr lang="en-US" sz="1200" dirty="0"/>
                        <a:t>0</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527131877"/>
              </p:ext>
            </p:extLst>
          </p:nvPr>
        </p:nvGraphicFramePr>
        <p:xfrm>
          <a:off x="177195" y="3084501"/>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FFFF00"/>
                    </a:solidFill>
                  </a:tcPr>
                </a:tc>
                <a:tc>
                  <a:txBody>
                    <a:bodyPr/>
                    <a:lstStyle/>
                    <a:p>
                      <a:pPr algn="ctr"/>
                      <a:r>
                        <a:rPr lang="en-US" sz="1200" dirty="0"/>
                        <a:t>3</a:t>
                      </a:r>
                    </a:p>
                  </a:txBody>
                  <a:tcPr anchor="ctr">
                    <a:solidFill>
                      <a:srgbClr val="FFFF00"/>
                    </a:solidFill>
                  </a:tcPr>
                </a:tc>
                <a:tc>
                  <a:txBody>
                    <a:bodyPr/>
                    <a:lstStyle/>
                    <a:p>
                      <a:pPr algn="ctr"/>
                      <a:r>
                        <a:rPr lang="en-US" sz="1200" dirty="0"/>
                        <a:t>2</a:t>
                      </a:r>
                    </a:p>
                  </a:txBody>
                  <a:tcPr anchor="ctr">
                    <a:solidFill>
                      <a:srgbClr val="FFFF00"/>
                    </a:solidFill>
                  </a:tcPr>
                </a:tc>
                <a:tc>
                  <a:txBody>
                    <a:bodyPr/>
                    <a:lstStyle/>
                    <a:p>
                      <a:pPr algn="ctr"/>
                      <a:r>
                        <a:rPr lang="en-US" sz="1200" dirty="0"/>
                        <a:t>1</a:t>
                      </a:r>
                    </a:p>
                  </a:txBody>
                  <a:tcPr anchor="ctr">
                    <a:solidFill>
                      <a:srgbClr val="FFFF00"/>
                    </a:solidFill>
                  </a:tcPr>
                </a:tc>
                <a:extLst>
                  <a:ext uri="{0D108BD9-81ED-4DB2-BD59-A6C34878D82A}">
                    <a16:rowId xmlns:a16="http://schemas.microsoft.com/office/drawing/2014/main" val="10000"/>
                  </a:ext>
                </a:extLst>
              </a:tr>
            </a:tbl>
          </a:graphicData>
        </a:graphic>
      </p:graphicFrame>
      <p:sp>
        <p:nvSpPr>
          <p:cNvPr id="6" name="TextBox 5"/>
          <p:cNvSpPr txBox="1"/>
          <p:nvPr/>
        </p:nvSpPr>
        <p:spPr>
          <a:xfrm>
            <a:off x="177195" y="753186"/>
            <a:ext cx="1345240" cy="307777"/>
          </a:xfrm>
          <a:prstGeom prst="rect">
            <a:avLst/>
          </a:prstGeom>
          <a:noFill/>
        </p:spPr>
        <p:txBody>
          <a:bodyPr wrap="none" rtlCol="0">
            <a:spAutoFit/>
          </a:bodyPr>
          <a:lstStyle/>
          <a:p>
            <a:r>
              <a:rPr lang="en-US" dirty="0"/>
              <a:t>xmm0 - </a:t>
            </a:r>
            <a:r>
              <a:rPr lang="en-US" b="1" i="1" dirty="0">
                <a:solidFill>
                  <a:srgbClr val="0000FF"/>
                </a:solidFill>
              </a:rPr>
              <a:t>VIN </a:t>
            </a:r>
            <a:r>
              <a:rPr lang="en-US" dirty="0"/>
              <a:t>:</a:t>
            </a:r>
          </a:p>
        </p:txBody>
      </p:sp>
      <p:sp>
        <p:nvSpPr>
          <p:cNvPr id="8" name="TextBox 7"/>
          <p:cNvSpPr txBox="1"/>
          <p:nvPr/>
        </p:nvSpPr>
        <p:spPr>
          <a:xfrm>
            <a:off x="177195" y="1428285"/>
            <a:ext cx="736600" cy="307777"/>
          </a:xfrm>
          <a:prstGeom prst="rect">
            <a:avLst/>
          </a:prstGeom>
          <a:noFill/>
        </p:spPr>
        <p:txBody>
          <a:bodyPr wrap="none" rtlCol="0">
            <a:spAutoFit/>
          </a:bodyPr>
          <a:lstStyle/>
          <a:p>
            <a:r>
              <a:rPr lang="en-US" dirty="0"/>
              <a:t>xmm1:</a:t>
            </a:r>
          </a:p>
        </p:txBody>
      </p:sp>
      <p:sp>
        <p:nvSpPr>
          <p:cNvPr id="11" name="TextBox 10"/>
          <p:cNvSpPr txBox="1"/>
          <p:nvPr/>
        </p:nvSpPr>
        <p:spPr>
          <a:xfrm>
            <a:off x="177195" y="4803780"/>
            <a:ext cx="736600" cy="307777"/>
          </a:xfrm>
          <a:prstGeom prst="rect">
            <a:avLst/>
          </a:prstGeom>
          <a:noFill/>
        </p:spPr>
        <p:txBody>
          <a:bodyPr wrap="none" rtlCol="0">
            <a:spAutoFit/>
          </a:bodyPr>
          <a:lstStyle/>
          <a:p>
            <a:r>
              <a:rPr lang="en-US" dirty="0"/>
              <a:t>xmm7:</a:t>
            </a:r>
          </a:p>
        </p:txBody>
      </p:sp>
      <p:sp>
        <p:nvSpPr>
          <p:cNvPr id="13" name="TextBox 12"/>
          <p:cNvSpPr txBox="1"/>
          <p:nvPr/>
        </p:nvSpPr>
        <p:spPr>
          <a:xfrm>
            <a:off x="177195" y="3453582"/>
            <a:ext cx="736600" cy="307777"/>
          </a:xfrm>
          <a:prstGeom prst="rect">
            <a:avLst/>
          </a:prstGeom>
          <a:noFill/>
        </p:spPr>
        <p:txBody>
          <a:bodyPr wrap="none" rtlCol="0">
            <a:spAutoFit/>
          </a:bodyPr>
          <a:lstStyle/>
          <a:p>
            <a:r>
              <a:rPr lang="en-US" dirty="0"/>
              <a:t>xmm5:</a:t>
            </a:r>
          </a:p>
        </p:txBody>
      </p:sp>
      <p:sp>
        <p:nvSpPr>
          <p:cNvPr id="15" name="TextBox 14"/>
          <p:cNvSpPr txBox="1"/>
          <p:nvPr/>
        </p:nvSpPr>
        <p:spPr>
          <a:xfrm>
            <a:off x="177195" y="4128681"/>
            <a:ext cx="736600" cy="307777"/>
          </a:xfrm>
          <a:prstGeom prst="rect">
            <a:avLst/>
          </a:prstGeom>
          <a:noFill/>
        </p:spPr>
        <p:txBody>
          <a:bodyPr wrap="none" rtlCol="0">
            <a:spAutoFit/>
          </a:bodyPr>
          <a:lstStyle/>
          <a:p>
            <a:r>
              <a:rPr lang="en-US" dirty="0"/>
              <a:t>xmm6:</a:t>
            </a:r>
          </a:p>
        </p:txBody>
      </p:sp>
      <p:sp>
        <p:nvSpPr>
          <p:cNvPr id="17" name="TextBox 16"/>
          <p:cNvSpPr txBox="1"/>
          <p:nvPr/>
        </p:nvSpPr>
        <p:spPr>
          <a:xfrm>
            <a:off x="177195" y="2103384"/>
            <a:ext cx="2222083" cy="307777"/>
          </a:xfrm>
          <a:prstGeom prst="rect">
            <a:avLst/>
          </a:prstGeom>
          <a:noFill/>
        </p:spPr>
        <p:txBody>
          <a:bodyPr wrap="none" rtlCol="0">
            <a:spAutoFit/>
          </a:bodyPr>
          <a:lstStyle/>
          <a:p>
            <a:r>
              <a:rPr lang="en-US" dirty="0"/>
              <a:t>xmm2 - </a:t>
            </a:r>
            <a:r>
              <a:rPr lang="en-US" b="1" dirty="0"/>
              <a:t>result </a:t>
            </a:r>
            <a:r>
              <a:rPr lang="en-US" dirty="0"/>
              <a:t>- </a:t>
            </a:r>
            <a:r>
              <a:rPr lang="en-US" b="1" i="1" dirty="0">
                <a:solidFill>
                  <a:srgbClr val="0000FF"/>
                </a:solidFill>
              </a:rPr>
              <a:t>VOUT </a:t>
            </a:r>
            <a:r>
              <a:rPr lang="en-US" dirty="0"/>
              <a:t>:</a:t>
            </a:r>
          </a:p>
        </p:txBody>
      </p:sp>
      <p:sp>
        <p:nvSpPr>
          <p:cNvPr id="19" name="TextBox 18"/>
          <p:cNvSpPr txBox="1"/>
          <p:nvPr/>
        </p:nvSpPr>
        <p:spPr>
          <a:xfrm>
            <a:off x="177195" y="2778483"/>
            <a:ext cx="736600" cy="307777"/>
          </a:xfrm>
          <a:prstGeom prst="rect">
            <a:avLst/>
          </a:prstGeom>
          <a:noFill/>
        </p:spPr>
        <p:txBody>
          <a:bodyPr wrap="none" rtlCol="0">
            <a:spAutoFit/>
          </a:bodyPr>
          <a:lstStyle/>
          <a:p>
            <a:r>
              <a:rPr lang="en-US" dirty="0"/>
              <a:t>xmm4:</a:t>
            </a:r>
          </a:p>
        </p:txBody>
      </p:sp>
      <p:graphicFrame>
        <p:nvGraphicFramePr>
          <p:cNvPr id="20" name="Content Placeholder 3"/>
          <p:cNvGraphicFramePr>
            <a:graphicFrameLocks noGrp="1"/>
          </p:cNvGraphicFramePr>
          <p:nvPr>
            <p:ph idx="1"/>
            <p:extLst>
              <p:ext uri="{D42A27DB-BD31-4B8C-83A1-F6EECF244321}">
                <p14:modId xmlns:p14="http://schemas.microsoft.com/office/powerpoint/2010/main" val="3766666731"/>
              </p:ext>
            </p:extLst>
          </p:nvPr>
        </p:nvGraphicFramePr>
        <p:xfrm>
          <a:off x="6729369" y="117818"/>
          <a:ext cx="1066884" cy="975360"/>
        </p:xfrm>
        <a:graphic>
          <a:graphicData uri="http://schemas.openxmlformats.org/drawingml/2006/table">
            <a:tbl>
              <a:tblPr bandRow="1">
                <a:tableStyleId>{ED083AE6-46FA-4A59-8FB0-9F97EB10719F}</a:tableStyleId>
              </a:tblPr>
              <a:tblGrid>
                <a:gridCol w="266721">
                  <a:extLst>
                    <a:ext uri="{9D8B030D-6E8A-4147-A177-3AD203B41FA5}">
                      <a16:colId xmlns:a16="http://schemas.microsoft.com/office/drawing/2014/main" val="20000"/>
                    </a:ext>
                  </a:extLst>
                </a:gridCol>
                <a:gridCol w="266721">
                  <a:extLst>
                    <a:ext uri="{9D8B030D-6E8A-4147-A177-3AD203B41FA5}">
                      <a16:colId xmlns:a16="http://schemas.microsoft.com/office/drawing/2014/main" val="20001"/>
                    </a:ext>
                  </a:extLst>
                </a:gridCol>
                <a:gridCol w="266721">
                  <a:extLst>
                    <a:ext uri="{9D8B030D-6E8A-4147-A177-3AD203B41FA5}">
                      <a16:colId xmlns:a16="http://schemas.microsoft.com/office/drawing/2014/main" val="20002"/>
                    </a:ext>
                  </a:extLst>
                </a:gridCol>
                <a:gridCol w="266721">
                  <a:extLst>
                    <a:ext uri="{9D8B030D-6E8A-4147-A177-3AD203B41FA5}">
                      <a16:colId xmlns:a16="http://schemas.microsoft.com/office/drawing/2014/main" val="20003"/>
                    </a:ext>
                  </a:extLst>
                </a:gridCol>
              </a:tblGrid>
              <a:tr h="242191">
                <a:tc>
                  <a:txBody>
                    <a:bodyPr/>
                    <a:lstStyle/>
                    <a:p>
                      <a:pPr algn="ctr"/>
                      <a:r>
                        <a:rPr lang="en-US" sz="1000" dirty="0"/>
                        <a:t>1</a:t>
                      </a:r>
                    </a:p>
                  </a:txBody>
                  <a:tcPr anchor="ctr">
                    <a:solidFill>
                      <a:srgbClr val="C0C0C0"/>
                    </a:solidFill>
                  </a:tcPr>
                </a:tc>
                <a:tc>
                  <a:txBody>
                    <a:bodyPr/>
                    <a:lstStyle/>
                    <a:p>
                      <a:pPr algn="ctr"/>
                      <a:r>
                        <a:rPr lang="en-US" sz="1000" dirty="0"/>
                        <a:t>2</a:t>
                      </a:r>
                    </a:p>
                  </a:txBody>
                  <a:tcPr anchor="ctr">
                    <a:solidFill>
                      <a:srgbClr val="C0C0C0"/>
                    </a:solidFill>
                  </a:tcPr>
                </a:tc>
                <a:tc>
                  <a:txBody>
                    <a:bodyPr/>
                    <a:lstStyle/>
                    <a:p>
                      <a:pPr algn="ctr"/>
                      <a:r>
                        <a:rPr lang="en-US" sz="1000" dirty="0"/>
                        <a:t>3</a:t>
                      </a:r>
                    </a:p>
                  </a:txBody>
                  <a:tcPr anchor="ctr">
                    <a:solidFill>
                      <a:srgbClr val="C0C0C0"/>
                    </a:solidFill>
                  </a:tcPr>
                </a:tc>
                <a:tc>
                  <a:txBody>
                    <a:bodyPr/>
                    <a:lstStyle/>
                    <a:p>
                      <a:pPr algn="ctr"/>
                      <a:r>
                        <a:rPr lang="en-US" sz="1000" dirty="0"/>
                        <a:t>4</a:t>
                      </a:r>
                    </a:p>
                  </a:txBody>
                  <a:tcPr anchor="ctr">
                    <a:solidFill>
                      <a:srgbClr val="C0C0C0"/>
                    </a:solidFill>
                  </a:tcPr>
                </a:tc>
                <a:extLst>
                  <a:ext uri="{0D108BD9-81ED-4DB2-BD59-A6C34878D82A}">
                    <a16:rowId xmlns:a16="http://schemas.microsoft.com/office/drawing/2014/main" val="10000"/>
                  </a:ext>
                </a:extLst>
              </a:tr>
              <a:tr h="242191">
                <a:tc>
                  <a:txBody>
                    <a:bodyPr/>
                    <a:lstStyle/>
                    <a:p>
                      <a:pPr algn="ctr"/>
                      <a:r>
                        <a:rPr lang="en-US" sz="1000" dirty="0"/>
                        <a:t>1</a:t>
                      </a:r>
                    </a:p>
                  </a:txBody>
                  <a:tcPr anchor="ctr">
                    <a:solidFill>
                      <a:srgbClr val="C0C0C0"/>
                    </a:solidFill>
                  </a:tcPr>
                </a:tc>
                <a:tc>
                  <a:txBody>
                    <a:bodyPr/>
                    <a:lstStyle/>
                    <a:p>
                      <a:pPr algn="ctr"/>
                      <a:r>
                        <a:rPr lang="en-US" sz="1000" dirty="0"/>
                        <a:t>2</a:t>
                      </a:r>
                    </a:p>
                  </a:txBody>
                  <a:tcPr anchor="ctr">
                    <a:solidFill>
                      <a:srgbClr val="C0C0C0"/>
                    </a:solidFill>
                  </a:tcPr>
                </a:tc>
                <a:tc>
                  <a:txBody>
                    <a:bodyPr/>
                    <a:lstStyle/>
                    <a:p>
                      <a:pPr algn="ctr"/>
                      <a:r>
                        <a:rPr lang="en-US" sz="1000" dirty="0"/>
                        <a:t>3</a:t>
                      </a:r>
                    </a:p>
                  </a:txBody>
                  <a:tcPr anchor="ctr">
                    <a:solidFill>
                      <a:srgbClr val="C0C0C0"/>
                    </a:solidFill>
                  </a:tcPr>
                </a:tc>
                <a:tc>
                  <a:txBody>
                    <a:bodyPr/>
                    <a:lstStyle/>
                    <a:p>
                      <a:pPr algn="ctr"/>
                      <a:r>
                        <a:rPr lang="en-US" sz="1000" dirty="0"/>
                        <a:t>4</a:t>
                      </a:r>
                    </a:p>
                  </a:txBody>
                  <a:tcPr anchor="ctr">
                    <a:solidFill>
                      <a:srgbClr val="C0C0C0"/>
                    </a:solidFill>
                  </a:tcPr>
                </a:tc>
                <a:extLst>
                  <a:ext uri="{0D108BD9-81ED-4DB2-BD59-A6C34878D82A}">
                    <a16:rowId xmlns:a16="http://schemas.microsoft.com/office/drawing/2014/main" val="10001"/>
                  </a:ext>
                </a:extLst>
              </a:tr>
              <a:tr h="242191">
                <a:tc>
                  <a:txBody>
                    <a:bodyPr/>
                    <a:lstStyle/>
                    <a:p>
                      <a:pPr algn="ctr"/>
                      <a:r>
                        <a:rPr lang="en-US" sz="1000" dirty="0"/>
                        <a:t>1</a:t>
                      </a:r>
                    </a:p>
                  </a:txBody>
                  <a:tcPr anchor="ctr">
                    <a:solidFill>
                      <a:srgbClr val="C0C0C0"/>
                    </a:solidFill>
                  </a:tcPr>
                </a:tc>
                <a:tc>
                  <a:txBody>
                    <a:bodyPr/>
                    <a:lstStyle/>
                    <a:p>
                      <a:pPr algn="ctr"/>
                      <a:r>
                        <a:rPr lang="en-US" sz="1000" dirty="0"/>
                        <a:t>2</a:t>
                      </a:r>
                    </a:p>
                  </a:txBody>
                  <a:tcPr anchor="ctr">
                    <a:solidFill>
                      <a:srgbClr val="C0C0C0"/>
                    </a:solidFill>
                  </a:tcPr>
                </a:tc>
                <a:tc>
                  <a:txBody>
                    <a:bodyPr/>
                    <a:lstStyle/>
                    <a:p>
                      <a:pPr algn="ctr"/>
                      <a:r>
                        <a:rPr lang="en-US" sz="1000" dirty="0"/>
                        <a:t>3</a:t>
                      </a:r>
                    </a:p>
                  </a:txBody>
                  <a:tcPr anchor="ctr">
                    <a:solidFill>
                      <a:srgbClr val="C0C0C0"/>
                    </a:solidFill>
                  </a:tcPr>
                </a:tc>
                <a:tc>
                  <a:txBody>
                    <a:bodyPr/>
                    <a:lstStyle/>
                    <a:p>
                      <a:pPr algn="ctr"/>
                      <a:r>
                        <a:rPr lang="en-US" sz="1000" dirty="0"/>
                        <a:t>4</a:t>
                      </a:r>
                    </a:p>
                  </a:txBody>
                  <a:tcPr anchor="ctr">
                    <a:solidFill>
                      <a:srgbClr val="C0C0C0"/>
                    </a:solidFill>
                  </a:tcPr>
                </a:tc>
                <a:extLst>
                  <a:ext uri="{0D108BD9-81ED-4DB2-BD59-A6C34878D82A}">
                    <a16:rowId xmlns:a16="http://schemas.microsoft.com/office/drawing/2014/main" val="10002"/>
                  </a:ext>
                </a:extLst>
              </a:tr>
              <a:tr h="242191">
                <a:tc>
                  <a:txBody>
                    <a:bodyPr/>
                    <a:lstStyle/>
                    <a:p>
                      <a:pPr algn="ctr"/>
                      <a:r>
                        <a:rPr lang="en-US" sz="1000" dirty="0"/>
                        <a:t>1</a:t>
                      </a:r>
                    </a:p>
                  </a:txBody>
                  <a:tcPr anchor="ctr">
                    <a:solidFill>
                      <a:srgbClr val="C0C0C0"/>
                    </a:solidFill>
                  </a:tcPr>
                </a:tc>
                <a:tc>
                  <a:txBody>
                    <a:bodyPr/>
                    <a:lstStyle/>
                    <a:p>
                      <a:pPr algn="ctr"/>
                      <a:r>
                        <a:rPr lang="en-US" sz="1000" dirty="0"/>
                        <a:t>2</a:t>
                      </a:r>
                    </a:p>
                  </a:txBody>
                  <a:tcPr anchor="ctr">
                    <a:solidFill>
                      <a:srgbClr val="C0C0C0"/>
                    </a:solidFill>
                  </a:tcPr>
                </a:tc>
                <a:tc>
                  <a:txBody>
                    <a:bodyPr/>
                    <a:lstStyle/>
                    <a:p>
                      <a:pPr algn="ctr"/>
                      <a:r>
                        <a:rPr lang="en-US" sz="1000" dirty="0"/>
                        <a:t>3</a:t>
                      </a:r>
                    </a:p>
                  </a:txBody>
                  <a:tcPr anchor="ctr">
                    <a:solidFill>
                      <a:srgbClr val="C0C0C0"/>
                    </a:solidFill>
                  </a:tcPr>
                </a:tc>
                <a:tc>
                  <a:txBody>
                    <a:bodyPr/>
                    <a:lstStyle/>
                    <a:p>
                      <a:pPr algn="ctr"/>
                      <a:r>
                        <a:rPr lang="en-US" sz="1000" dirty="0"/>
                        <a:t>4</a:t>
                      </a:r>
                    </a:p>
                  </a:txBody>
                  <a:tcPr anchor="ctr">
                    <a:solidFill>
                      <a:srgbClr val="C0C0C0"/>
                    </a:solidFill>
                  </a:tcPr>
                </a:tc>
                <a:extLst>
                  <a:ext uri="{0D108BD9-81ED-4DB2-BD59-A6C34878D82A}">
                    <a16:rowId xmlns:a16="http://schemas.microsoft.com/office/drawing/2014/main" val="10003"/>
                  </a:ext>
                </a:extLst>
              </a:tr>
            </a:tbl>
          </a:graphicData>
        </a:graphic>
      </p:graphicFrame>
      <p:graphicFrame>
        <p:nvGraphicFramePr>
          <p:cNvPr id="21" name="Content Placeholder 3"/>
          <p:cNvGraphicFramePr>
            <a:graphicFrameLocks/>
          </p:cNvGraphicFramePr>
          <p:nvPr>
            <p:extLst>
              <p:ext uri="{D42A27DB-BD31-4B8C-83A1-F6EECF244321}">
                <p14:modId xmlns:p14="http://schemas.microsoft.com/office/powerpoint/2010/main" val="1591266641"/>
              </p:ext>
            </p:extLst>
          </p:nvPr>
        </p:nvGraphicFramePr>
        <p:xfrm>
          <a:off x="8075146" y="130417"/>
          <a:ext cx="266721" cy="975360"/>
        </p:xfrm>
        <a:graphic>
          <a:graphicData uri="http://schemas.openxmlformats.org/drawingml/2006/table">
            <a:tbl>
              <a:tblPr bandRow="1">
                <a:tableStyleId>{ED083AE6-46FA-4A59-8FB0-9F97EB10719F}</a:tableStyleId>
              </a:tblPr>
              <a:tblGrid>
                <a:gridCol w="266721">
                  <a:extLst>
                    <a:ext uri="{9D8B030D-6E8A-4147-A177-3AD203B41FA5}">
                      <a16:colId xmlns:a16="http://schemas.microsoft.com/office/drawing/2014/main" val="20000"/>
                    </a:ext>
                  </a:extLst>
                </a:gridCol>
              </a:tblGrid>
              <a:tr h="242191">
                <a:tc>
                  <a:txBody>
                    <a:bodyPr/>
                    <a:lstStyle/>
                    <a:p>
                      <a:pPr algn="ctr"/>
                      <a:r>
                        <a:rPr lang="en-US" sz="1000" dirty="0"/>
                        <a:t>1</a:t>
                      </a:r>
                    </a:p>
                  </a:txBody>
                  <a:tcPr anchor="ctr">
                    <a:solidFill>
                      <a:srgbClr val="C0C0C0"/>
                    </a:solidFill>
                  </a:tcPr>
                </a:tc>
                <a:extLst>
                  <a:ext uri="{0D108BD9-81ED-4DB2-BD59-A6C34878D82A}">
                    <a16:rowId xmlns:a16="http://schemas.microsoft.com/office/drawing/2014/main" val="10000"/>
                  </a:ext>
                </a:extLst>
              </a:tr>
              <a:tr h="242191">
                <a:tc>
                  <a:txBody>
                    <a:bodyPr/>
                    <a:lstStyle/>
                    <a:p>
                      <a:pPr algn="ctr"/>
                      <a:r>
                        <a:rPr lang="en-US" sz="1000" dirty="0"/>
                        <a:t>2</a:t>
                      </a:r>
                    </a:p>
                  </a:txBody>
                  <a:tcPr anchor="ctr">
                    <a:solidFill>
                      <a:srgbClr val="C0C0C0"/>
                    </a:solidFill>
                  </a:tcPr>
                </a:tc>
                <a:extLst>
                  <a:ext uri="{0D108BD9-81ED-4DB2-BD59-A6C34878D82A}">
                    <a16:rowId xmlns:a16="http://schemas.microsoft.com/office/drawing/2014/main" val="10001"/>
                  </a:ext>
                </a:extLst>
              </a:tr>
              <a:tr h="242191">
                <a:tc>
                  <a:txBody>
                    <a:bodyPr/>
                    <a:lstStyle/>
                    <a:p>
                      <a:pPr algn="ctr"/>
                      <a:r>
                        <a:rPr lang="en-US" sz="1000" dirty="0"/>
                        <a:t>3</a:t>
                      </a:r>
                    </a:p>
                  </a:txBody>
                  <a:tcPr anchor="ctr">
                    <a:solidFill>
                      <a:srgbClr val="C0C0C0"/>
                    </a:solidFill>
                  </a:tcPr>
                </a:tc>
                <a:extLst>
                  <a:ext uri="{0D108BD9-81ED-4DB2-BD59-A6C34878D82A}">
                    <a16:rowId xmlns:a16="http://schemas.microsoft.com/office/drawing/2014/main" val="10002"/>
                  </a:ext>
                </a:extLst>
              </a:tr>
              <a:tr h="242191">
                <a:tc>
                  <a:txBody>
                    <a:bodyPr/>
                    <a:lstStyle/>
                    <a:p>
                      <a:pPr algn="ctr"/>
                      <a:r>
                        <a:rPr lang="en-US" sz="1000" dirty="0"/>
                        <a:t>4</a:t>
                      </a:r>
                    </a:p>
                  </a:txBody>
                  <a:tcPr anchor="ctr">
                    <a:solidFill>
                      <a:srgbClr val="C0C0C0"/>
                    </a:solidFill>
                  </a:tcPr>
                </a:tc>
                <a:extLst>
                  <a:ext uri="{0D108BD9-81ED-4DB2-BD59-A6C34878D82A}">
                    <a16:rowId xmlns:a16="http://schemas.microsoft.com/office/drawing/2014/main" val="10003"/>
                  </a:ext>
                </a:extLst>
              </a:tr>
            </a:tbl>
          </a:graphicData>
        </a:graphic>
      </p:graphicFrame>
      <p:graphicFrame>
        <p:nvGraphicFramePr>
          <p:cNvPr id="22" name="Table 21"/>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1</a:t>
                      </a:r>
                    </a:p>
                  </a:txBody>
                  <a:tcPr anchor="ctr">
                    <a:solidFill>
                      <a:srgbClr val="DDDDDD"/>
                    </a:solidFill>
                  </a:tcPr>
                </a:tc>
                <a:tc>
                  <a:txBody>
                    <a:bodyPr/>
                    <a:lstStyle/>
                    <a:p>
                      <a:pPr algn="ctr"/>
                      <a:r>
                        <a:rPr lang="en-US" sz="1200" dirty="0"/>
                        <a:t>1</a:t>
                      </a:r>
                    </a:p>
                  </a:txBody>
                  <a:tcPr anchor="ctr">
                    <a:solidFill>
                      <a:srgbClr val="DDDDDD"/>
                    </a:solidFill>
                  </a:tcPr>
                </a:tc>
                <a:tc>
                  <a:txBody>
                    <a:bodyPr/>
                    <a:lstStyle/>
                    <a:p>
                      <a:pPr algn="ctr"/>
                      <a:r>
                        <a:rPr lang="en-US" sz="1200" dirty="0"/>
                        <a:t>1</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3" name="Table 22"/>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4" name="Table 23"/>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5" name="Table 24"/>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6" name="Table 25"/>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2</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2</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7" name="Table 26"/>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8</a:t>
                      </a:r>
                    </a:p>
                  </a:txBody>
                  <a:tcPr anchor="ctr">
                    <a:solidFill>
                      <a:srgbClr val="DDDDDD"/>
                    </a:solidFill>
                  </a:tcPr>
                </a:tc>
                <a:tc>
                  <a:txBody>
                    <a:bodyPr/>
                    <a:lstStyle/>
                    <a:p>
                      <a:pPr algn="ctr"/>
                      <a:r>
                        <a:rPr lang="en-US" sz="1200" dirty="0"/>
                        <a:t>6</a:t>
                      </a:r>
                    </a:p>
                  </a:txBody>
                  <a:tcPr anchor="ctr">
                    <a:solidFill>
                      <a:srgbClr val="DDDDDD"/>
                    </a:solidFill>
                  </a:tcPr>
                </a:tc>
                <a:tc>
                  <a:txBody>
                    <a:bodyPr/>
                    <a:lstStyle/>
                    <a:p>
                      <a:pPr algn="ctr"/>
                      <a:r>
                        <a:rPr lang="en-US" sz="1200" dirty="0"/>
                        <a:t>4</a:t>
                      </a:r>
                    </a:p>
                  </a:txBody>
                  <a:tcPr anchor="ctr">
                    <a:solidFill>
                      <a:srgbClr val="DDDDDD"/>
                    </a:solidFill>
                  </a:tcPr>
                </a:tc>
                <a:tc>
                  <a:txBody>
                    <a:bodyPr/>
                    <a:lstStyle/>
                    <a:p>
                      <a:pPr algn="ctr"/>
                      <a:r>
                        <a:rPr lang="en-US" sz="1200" dirty="0"/>
                        <a:t>2</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8" name="Table 27"/>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12</a:t>
                      </a:r>
                    </a:p>
                  </a:txBody>
                  <a:tcPr anchor="ctr">
                    <a:solidFill>
                      <a:srgbClr val="DDDDDD"/>
                    </a:solidFill>
                  </a:tcPr>
                </a:tc>
                <a:tc>
                  <a:txBody>
                    <a:bodyPr/>
                    <a:lstStyle/>
                    <a:p>
                      <a:pPr algn="ctr"/>
                      <a:r>
                        <a:rPr lang="en-US" sz="1200" dirty="0"/>
                        <a:t>9</a:t>
                      </a:r>
                    </a:p>
                  </a:txBody>
                  <a:tcPr anchor="ctr">
                    <a:solidFill>
                      <a:srgbClr val="DDDDDD"/>
                    </a:solidFill>
                  </a:tcPr>
                </a:tc>
                <a:tc>
                  <a:txBody>
                    <a:bodyPr/>
                    <a:lstStyle/>
                    <a:p>
                      <a:pPr algn="ctr"/>
                      <a:r>
                        <a:rPr lang="en-US" sz="1200" dirty="0"/>
                        <a:t>6</a:t>
                      </a:r>
                    </a:p>
                  </a:txBody>
                  <a:tcPr anchor="ctr">
                    <a:solidFill>
                      <a:srgbClr val="DDDDDD"/>
                    </a:solidFill>
                  </a:tcPr>
                </a:tc>
                <a:tc>
                  <a:txBody>
                    <a:bodyPr/>
                    <a:lstStyle/>
                    <a:p>
                      <a:pPr algn="ctr"/>
                      <a:r>
                        <a:rPr lang="en-US" sz="1200" dirty="0"/>
                        <a:t>3</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29" name="Table 28"/>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0" name="Table 29"/>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3</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3</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1" name="Table 30"/>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12</a:t>
                      </a:r>
                    </a:p>
                  </a:txBody>
                  <a:tcPr anchor="ctr">
                    <a:solidFill>
                      <a:srgbClr val="DDDDDD"/>
                    </a:solidFill>
                  </a:tcPr>
                </a:tc>
                <a:tc>
                  <a:txBody>
                    <a:bodyPr/>
                    <a:lstStyle/>
                    <a:p>
                      <a:pPr algn="ctr"/>
                      <a:r>
                        <a:rPr lang="en-US" sz="1200" dirty="0"/>
                        <a:t>9</a:t>
                      </a:r>
                    </a:p>
                  </a:txBody>
                  <a:tcPr anchor="ctr">
                    <a:solidFill>
                      <a:srgbClr val="DDDDDD"/>
                    </a:solidFill>
                  </a:tcPr>
                </a:tc>
                <a:tc>
                  <a:txBody>
                    <a:bodyPr/>
                    <a:lstStyle/>
                    <a:p>
                      <a:pPr algn="ctr"/>
                      <a:r>
                        <a:rPr lang="en-US" sz="1200" dirty="0"/>
                        <a:t>6</a:t>
                      </a:r>
                    </a:p>
                  </a:txBody>
                  <a:tcPr anchor="ctr">
                    <a:solidFill>
                      <a:srgbClr val="DDDDDD"/>
                    </a:solidFill>
                  </a:tcPr>
                </a:tc>
                <a:tc>
                  <a:txBody>
                    <a:bodyPr/>
                    <a:lstStyle/>
                    <a:p>
                      <a:pPr algn="ctr"/>
                      <a:r>
                        <a:rPr lang="en-US" sz="1200" dirty="0"/>
                        <a:t>3</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2" name="Table 31"/>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24</a:t>
                      </a:r>
                    </a:p>
                  </a:txBody>
                  <a:tcPr anchor="ctr">
                    <a:solidFill>
                      <a:srgbClr val="DDDDDD"/>
                    </a:solidFill>
                  </a:tcPr>
                </a:tc>
                <a:tc>
                  <a:txBody>
                    <a:bodyPr/>
                    <a:lstStyle/>
                    <a:p>
                      <a:pPr algn="ctr"/>
                      <a:r>
                        <a:rPr lang="en-US" sz="1200" dirty="0"/>
                        <a:t>18</a:t>
                      </a:r>
                    </a:p>
                  </a:txBody>
                  <a:tcPr anchor="ctr">
                    <a:solidFill>
                      <a:srgbClr val="DDDDDD"/>
                    </a:solidFill>
                  </a:tcPr>
                </a:tc>
                <a:tc>
                  <a:txBody>
                    <a:bodyPr/>
                    <a:lstStyle/>
                    <a:p>
                      <a:pPr algn="ctr"/>
                      <a:r>
                        <a:rPr lang="en-US" sz="1200" dirty="0"/>
                        <a:t>12</a:t>
                      </a:r>
                    </a:p>
                  </a:txBody>
                  <a:tcPr anchor="ctr">
                    <a:solidFill>
                      <a:srgbClr val="DDDDDD"/>
                    </a:solidFill>
                  </a:tcPr>
                </a:tc>
                <a:tc>
                  <a:txBody>
                    <a:bodyPr/>
                    <a:lstStyle/>
                    <a:p>
                      <a:pPr algn="ctr"/>
                      <a:r>
                        <a:rPr lang="en-US" sz="1200" dirty="0"/>
                        <a:t>6</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3" name="Table 32"/>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3</a:t>
                      </a:r>
                    </a:p>
                  </a:txBody>
                  <a:tcPr anchor="ctr">
                    <a:solidFill>
                      <a:srgbClr val="DDDDDD"/>
                    </a:solidFill>
                  </a:tcPr>
                </a:tc>
                <a:tc>
                  <a:txBody>
                    <a:bodyPr/>
                    <a:lstStyle/>
                    <a:p>
                      <a:pPr algn="ctr"/>
                      <a:r>
                        <a:rPr lang="en-US" sz="1200" dirty="0"/>
                        <a:t>2</a:t>
                      </a:r>
                    </a:p>
                  </a:txBody>
                  <a:tcPr anchor="ctr">
                    <a:solidFill>
                      <a:srgbClr val="DDDDDD"/>
                    </a:solidFill>
                  </a:tcPr>
                </a:tc>
                <a:tc>
                  <a:txBody>
                    <a:bodyPr/>
                    <a:lstStyle/>
                    <a:p>
                      <a:pPr algn="ctr"/>
                      <a:r>
                        <a:rPr lang="en-US" sz="1200" dirty="0"/>
                        <a:t>1</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4" name="Table 33"/>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4</a:t>
                      </a:r>
                    </a:p>
                  </a:txBody>
                  <a:tcPr anchor="ctr">
                    <a:solidFill>
                      <a:srgbClr val="DDDDDD"/>
                    </a:solidFill>
                  </a:tcPr>
                </a:tc>
                <a:tc>
                  <a:txBody>
                    <a:bodyPr/>
                    <a:lstStyle/>
                    <a:p>
                      <a:pPr algn="ctr"/>
                      <a:r>
                        <a:rPr lang="en-US" sz="1200" dirty="0"/>
                        <a:t>4</a:t>
                      </a:r>
                    </a:p>
                  </a:txBody>
                  <a:tcPr anchor="ctr">
                    <a:solidFill>
                      <a:srgbClr val="DDDDDD"/>
                    </a:solidFill>
                  </a:tcPr>
                </a:tc>
                <a:tc>
                  <a:txBody>
                    <a:bodyPr/>
                    <a:lstStyle/>
                    <a:p>
                      <a:pPr algn="ctr"/>
                      <a:r>
                        <a:rPr lang="en-US" sz="1200" dirty="0"/>
                        <a:t>4</a:t>
                      </a:r>
                    </a:p>
                  </a:txBody>
                  <a:tcPr anchor="ctr">
                    <a:solidFill>
                      <a:srgbClr val="DDDDDD"/>
                    </a:solidFill>
                  </a:tcPr>
                </a:tc>
                <a:tc>
                  <a:txBody>
                    <a:bodyPr/>
                    <a:lstStyle/>
                    <a:p>
                      <a:pPr algn="ctr"/>
                      <a:r>
                        <a:rPr lang="en-US" sz="1200" dirty="0"/>
                        <a:t>4</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5" name="Table 34"/>
          <p:cNvGraphicFramePr>
            <a:graphicFrameLocks noGrp="1"/>
          </p:cNvGraphicFramePr>
          <p:nvPr/>
        </p:nvGraphicFramePr>
        <p:xfrm>
          <a:off x="177195" y="1734303"/>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dirty="0"/>
                        <a:t>16</a:t>
                      </a:r>
                    </a:p>
                  </a:txBody>
                  <a:tcPr anchor="ctr">
                    <a:solidFill>
                      <a:srgbClr val="DDDDDD"/>
                    </a:solidFill>
                  </a:tcPr>
                </a:tc>
                <a:tc>
                  <a:txBody>
                    <a:bodyPr/>
                    <a:lstStyle/>
                    <a:p>
                      <a:pPr algn="ctr"/>
                      <a:r>
                        <a:rPr lang="en-US" sz="1200" dirty="0"/>
                        <a:t>12</a:t>
                      </a:r>
                    </a:p>
                  </a:txBody>
                  <a:tcPr anchor="ctr">
                    <a:solidFill>
                      <a:srgbClr val="DDDDDD"/>
                    </a:solidFill>
                  </a:tcPr>
                </a:tc>
                <a:tc>
                  <a:txBody>
                    <a:bodyPr/>
                    <a:lstStyle/>
                    <a:p>
                      <a:pPr algn="ctr"/>
                      <a:r>
                        <a:rPr lang="en-US" sz="1200" dirty="0"/>
                        <a:t>8</a:t>
                      </a:r>
                    </a:p>
                  </a:txBody>
                  <a:tcPr anchor="ctr">
                    <a:solidFill>
                      <a:srgbClr val="DDDDDD"/>
                    </a:solidFill>
                  </a:tcPr>
                </a:tc>
                <a:tc>
                  <a:txBody>
                    <a:bodyPr/>
                    <a:lstStyle/>
                    <a:p>
                      <a:pPr algn="ctr"/>
                      <a:r>
                        <a:rPr lang="en-US" sz="1200" dirty="0"/>
                        <a:t>4</a:t>
                      </a:r>
                    </a:p>
                  </a:txBody>
                  <a:tcPr anchor="ctr">
                    <a:solidFill>
                      <a:srgbClr val="DDDDDD"/>
                    </a:solidFill>
                  </a:tcPr>
                </a:tc>
                <a:extLst>
                  <a:ext uri="{0D108BD9-81ED-4DB2-BD59-A6C34878D82A}">
                    <a16:rowId xmlns:a16="http://schemas.microsoft.com/office/drawing/2014/main" val="10000"/>
                  </a:ext>
                </a:extLst>
              </a:tr>
            </a:tbl>
          </a:graphicData>
        </a:graphic>
      </p:graphicFrame>
      <p:graphicFrame>
        <p:nvGraphicFramePr>
          <p:cNvPr id="36" name="Table 35"/>
          <p:cNvGraphicFramePr>
            <a:graphicFrameLocks noGrp="1"/>
          </p:cNvGraphicFramePr>
          <p:nvPr/>
        </p:nvGraphicFramePr>
        <p:xfrm>
          <a:off x="177195" y="2409402"/>
          <a:ext cx="2908952" cy="280608"/>
        </p:xfrm>
        <a:graphic>
          <a:graphicData uri="http://schemas.openxmlformats.org/drawingml/2006/table">
            <a:tbl>
              <a:tblPr firstRow="1" bandRow="1">
                <a:tableStyleId>{C4B1156A-380E-4F78-BDF5-A606A8083BF9}</a:tableStyleId>
              </a:tblPr>
              <a:tblGrid>
                <a:gridCol w="727238">
                  <a:extLst>
                    <a:ext uri="{9D8B030D-6E8A-4147-A177-3AD203B41FA5}">
                      <a16:colId xmlns:a16="http://schemas.microsoft.com/office/drawing/2014/main" val="20000"/>
                    </a:ext>
                  </a:extLst>
                </a:gridCol>
                <a:gridCol w="727238">
                  <a:extLst>
                    <a:ext uri="{9D8B030D-6E8A-4147-A177-3AD203B41FA5}">
                      <a16:colId xmlns:a16="http://schemas.microsoft.com/office/drawing/2014/main" val="20001"/>
                    </a:ext>
                  </a:extLst>
                </a:gridCol>
                <a:gridCol w="727238">
                  <a:extLst>
                    <a:ext uri="{9D8B030D-6E8A-4147-A177-3AD203B41FA5}">
                      <a16:colId xmlns:a16="http://schemas.microsoft.com/office/drawing/2014/main" val="20002"/>
                    </a:ext>
                  </a:extLst>
                </a:gridCol>
                <a:gridCol w="727238">
                  <a:extLst>
                    <a:ext uri="{9D8B030D-6E8A-4147-A177-3AD203B41FA5}">
                      <a16:colId xmlns:a16="http://schemas.microsoft.com/office/drawing/2014/main" val="20003"/>
                    </a:ext>
                  </a:extLst>
                </a:gridCol>
              </a:tblGrid>
              <a:tr h="280608">
                <a:tc>
                  <a:txBody>
                    <a:bodyPr/>
                    <a:lstStyle/>
                    <a:p>
                      <a:pPr algn="ctr"/>
                      <a:r>
                        <a:rPr lang="en-US" sz="1200" b="1" dirty="0">
                          <a:solidFill>
                            <a:srgbClr val="FF0000"/>
                          </a:solidFill>
                        </a:rPr>
                        <a:t>40</a:t>
                      </a:r>
                    </a:p>
                  </a:txBody>
                  <a:tcPr anchor="ctr">
                    <a:solidFill>
                      <a:srgbClr val="DDDDDD"/>
                    </a:solidFill>
                  </a:tcPr>
                </a:tc>
                <a:tc>
                  <a:txBody>
                    <a:bodyPr/>
                    <a:lstStyle/>
                    <a:p>
                      <a:pPr algn="ctr"/>
                      <a:r>
                        <a:rPr lang="en-US" sz="1200" b="1" dirty="0">
                          <a:solidFill>
                            <a:srgbClr val="FF0000"/>
                          </a:solidFill>
                        </a:rPr>
                        <a:t>30</a:t>
                      </a:r>
                    </a:p>
                  </a:txBody>
                  <a:tcPr anchor="ctr">
                    <a:solidFill>
                      <a:srgbClr val="DDDDDD"/>
                    </a:solidFill>
                  </a:tcPr>
                </a:tc>
                <a:tc>
                  <a:txBody>
                    <a:bodyPr/>
                    <a:lstStyle/>
                    <a:p>
                      <a:pPr algn="ctr"/>
                      <a:r>
                        <a:rPr lang="en-US" sz="1200" b="1" dirty="0">
                          <a:solidFill>
                            <a:srgbClr val="FF0000"/>
                          </a:solidFill>
                        </a:rPr>
                        <a:t>20</a:t>
                      </a:r>
                    </a:p>
                  </a:txBody>
                  <a:tcPr anchor="ctr">
                    <a:solidFill>
                      <a:srgbClr val="DDDDDD"/>
                    </a:solidFill>
                  </a:tcPr>
                </a:tc>
                <a:tc>
                  <a:txBody>
                    <a:bodyPr/>
                    <a:lstStyle/>
                    <a:p>
                      <a:pPr algn="ctr"/>
                      <a:r>
                        <a:rPr lang="en-US" sz="1200" b="1" dirty="0">
                          <a:solidFill>
                            <a:srgbClr val="FF0000"/>
                          </a:solidFill>
                        </a:rPr>
                        <a:t>10</a:t>
                      </a:r>
                    </a:p>
                  </a:txBody>
                  <a:tcPr anchor="ctr">
                    <a:solidFill>
                      <a:srgbClr val="DDDDDD"/>
                    </a:solidFill>
                  </a:tcPr>
                </a:tc>
                <a:extLst>
                  <a:ext uri="{0D108BD9-81ED-4DB2-BD59-A6C34878D82A}">
                    <a16:rowId xmlns:a16="http://schemas.microsoft.com/office/drawing/2014/main" val="10000"/>
                  </a:ext>
                </a:extLst>
              </a:tr>
            </a:tbl>
          </a:graphicData>
        </a:graphic>
      </p:graphicFrame>
      <p:sp>
        <p:nvSpPr>
          <p:cNvPr id="3" name="Rectangle 2"/>
          <p:cNvSpPr/>
          <p:nvPr/>
        </p:nvSpPr>
        <p:spPr bwMode="auto">
          <a:xfrm>
            <a:off x="4320402" y="3313458"/>
            <a:ext cx="2596777" cy="578352"/>
          </a:xfrm>
          <a:prstGeom prst="rect">
            <a:avLst/>
          </a:prstGeom>
          <a:noFill/>
          <a:ln w="28575"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Rectangle 8"/>
          <p:cNvSpPr/>
          <p:nvPr/>
        </p:nvSpPr>
        <p:spPr bwMode="auto">
          <a:xfrm>
            <a:off x="4299194" y="1284564"/>
            <a:ext cx="4216627" cy="839345"/>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8" name="Rectangle 37"/>
          <p:cNvSpPr/>
          <p:nvPr/>
        </p:nvSpPr>
        <p:spPr bwMode="auto">
          <a:xfrm>
            <a:off x="4298316" y="2165932"/>
            <a:ext cx="1789168" cy="320279"/>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9" name="Rectangle 38"/>
          <p:cNvSpPr/>
          <p:nvPr/>
        </p:nvSpPr>
        <p:spPr bwMode="auto">
          <a:xfrm>
            <a:off x="4297433" y="2558673"/>
            <a:ext cx="4527229" cy="446091"/>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7" name="Rectangle 36"/>
          <p:cNvSpPr/>
          <p:nvPr/>
        </p:nvSpPr>
        <p:spPr bwMode="auto">
          <a:xfrm>
            <a:off x="6660978" y="63955"/>
            <a:ext cx="1763471" cy="338046"/>
          </a:xfrm>
          <a:prstGeom prst="rect">
            <a:avLst/>
          </a:prstGeom>
          <a:solidFill>
            <a:srgbClr val="FF0000">
              <a:alpha val="46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39"/>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grpId="1" nodeType="clickEffect">
                                  <p:stCondLst>
                                    <p:cond delay="0"/>
                                  </p:stCondLst>
                                  <p:childTnLst>
                                    <p:animMotion origin="layout" path="M 1.05958E-7 9.0236E-7 L 1.05958E-7 0.10481 " pathEditMode="relative" rAng="0" ptsTypes="AA">
                                      <p:cBhvr>
                                        <p:cTn id="62" dur="2000" fill="hold"/>
                                        <p:tgtEl>
                                          <p:spTgt spid="3"/>
                                        </p:tgtEl>
                                        <p:attrNameLst>
                                          <p:attrName>ppt_x</p:attrName>
                                          <p:attrName>ppt_y</p:attrName>
                                        </p:attrNameLst>
                                      </p:cBhvr>
                                      <p:rCtr x="0" y="5229"/>
                                    </p:animMotion>
                                  </p:childTnLst>
                                </p:cTn>
                              </p:par>
                              <p:par>
                                <p:cTn id="63" presetID="0" presetClass="path" presetSubtype="0" accel="50000" decel="50000" fill="hold" grpId="1" nodeType="withEffect">
                                  <p:stCondLst>
                                    <p:cond delay="0"/>
                                  </p:stCondLst>
                                  <p:childTnLst>
                                    <p:animMotion origin="layout" path="M 0 0 L -0.00087 0.03864 " pathEditMode="relative" ptsTypes="AA">
                                      <p:cBhvr>
                                        <p:cTn id="64" dur="2000" fill="hold"/>
                                        <p:tgtEl>
                                          <p:spTgt spid="37"/>
                                        </p:tgtEl>
                                        <p:attrNameLst>
                                          <p:attrName>ppt_x</p:attrName>
                                          <p:attrName>ppt_y</p:attrName>
                                        </p:attrNameLst>
                                      </p:cBhvr>
                                    </p:animMotion>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42" presetClass="path" presetSubtype="0" accel="50000" decel="50000" fill="hold" grpId="2" nodeType="clickEffect">
                                  <p:stCondLst>
                                    <p:cond delay="0"/>
                                  </p:stCondLst>
                                  <p:childTnLst>
                                    <p:animMotion origin="layout" path="M 2.77778E-7 0.10486 L -0.00174 0.20556 " pathEditMode="relative" rAng="0" ptsTypes="AA">
                                      <p:cBhvr>
                                        <p:cTn id="84" dur="2000" fill="hold"/>
                                        <p:tgtEl>
                                          <p:spTgt spid="3"/>
                                        </p:tgtEl>
                                        <p:attrNameLst>
                                          <p:attrName>ppt_x</p:attrName>
                                          <p:attrName>ppt_y</p:attrName>
                                        </p:attrNameLst>
                                      </p:cBhvr>
                                      <p:rCtr x="-87" y="5023"/>
                                    </p:animMotion>
                                  </p:childTnLst>
                                </p:cTn>
                              </p:par>
                              <p:par>
                                <p:cTn id="85" presetID="0" presetClass="path" presetSubtype="0" accel="50000" decel="50000" fill="hold" grpId="2" nodeType="withEffect">
                                  <p:stCondLst>
                                    <p:cond delay="0"/>
                                  </p:stCondLst>
                                  <p:childTnLst>
                                    <p:animMotion origin="layout" path="M -0.00087 0.03864 L -0.00173 0.07335 " pathEditMode="relative" rAng="0" ptsTypes="AA">
                                      <p:cBhvr>
                                        <p:cTn id="86" dur="2000" fill="hold"/>
                                        <p:tgtEl>
                                          <p:spTgt spid="37"/>
                                        </p:tgtEl>
                                        <p:attrNameLst>
                                          <p:attrName>ppt_x</p:attrName>
                                          <p:attrName>ppt_y</p:attrName>
                                        </p:attrNameLst>
                                      </p:cBhvr>
                                      <p:rCtr x="-52" y="1735"/>
                                    </p:animMotion>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3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3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42" presetClass="path" presetSubtype="0" accel="50000" decel="50000" fill="hold" grpId="3" nodeType="clickEffect">
                                  <p:stCondLst>
                                    <p:cond delay="0"/>
                                  </p:stCondLst>
                                  <p:childTnLst>
                                    <p:animMotion origin="layout" path="M -0.00174 0.20556 L -0.00365 0.28982 " pathEditMode="relative" rAng="0" ptsTypes="AA">
                                      <p:cBhvr>
                                        <p:cTn id="106" dur="2000" fill="hold"/>
                                        <p:tgtEl>
                                          <p:spTgt spid="3"/>
                                        </p:tgtEl>
                                        <p:attrNameLst>
                                          <p:attrName>ppt_x</p:attrName>
                                          <p:attrName>ppt_y</p:attrName>
                                        </p:attrNameLst>
                                      </p:cBhvr>
                                      <p:rCtr x="-104" y="4213"/>
                                    </p:animMotion>
                                  </p:childTnLst>
                                </p:cTn>
                              </p:par>
                              <p:par>
                                <p:cTn id="107" presetID="0" presetClass="path" presetSubtype="0" accel="50000" decel="50000" fill="hold" grpId="3" nodeType="withEffect">
                                  <p:stCondLst>
                                    <p:cond delay="0"/>
                                  </p:stCondLst>
                                  <p:childTnLst>
                                    <p:animMotion origin="layout" path="M -0.00174 0.07334 L -0.00174 0.10944 " pathEditMode="relative" rAng="0" ptsTypes="AA">
                                      <p:cBhvr>
                                        <p:cTn id="108" dur="2000" fill="hold"/>
                                        <p:tgtEl>
                                          <p:spTgt spid="37"/>
                                        </p:tgtEl>
                                        <p:attrNameLst>
                                          <p:attrName>ppt_x</p:attrName>
                                          <p:attrName>ppt_y</p:attrName>
                                        </p:attrNameLst>
                                      </p:cBhvr>
                                      <p:rCtr x="0" y="1805"/>
                                    </p:animMotion>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33"/>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34"/>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3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9" grpId="0" animBg="1"/>
      <p:bldP spid="9" grpId="1" animBg="1"/>
      <p:bldP spid="38" grpId="0" animBg="1"/>
      <p:bldP spid="38" grpId="1" animBg="1"/>
      <p:bldP spid="39" grpId="0" animBg="1"/>
      <p:bldP spid="39" grpId="1" animBg="1"/>
      <p:bldP spid="37" grpId="0" animBg="1"/>
      <p:bldP spid="37" grpId="1" animBg="1"/>
      <p:bldP spid="37" grpId="2" animBg="1"/>
      <p:bldP spid="37" grpId="3"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1751013"/>
            <a:ext cx="7407275" cy="1462087"/>
          </a:xfrm>
        </p:spPr>
        <p:txBody>
          <a:bodyPr/>
          <a:lstStyle/>
          <a:p>
            <a:pPr eaLnBrk="1" hangingPunct="1"/>
            <a:br>
              <a:rPr lang="en-US" sz="1200" dirty="0">
                <a:effectLst>
                  <a:outerShdw blurRad="38100" dist="38100" dir="2700000" algn="tl">
                    <a:srgbClr val="C0C0C0"/>
                  </a:outerShdw>
                </a:effectLst>
                <a:ea typeface="ＭＳ Ｐゴシック" charset="-128"/>
              </a:rPr>
            </a:br>
            <a:r>
              <a:rPr lang="en-US" sz="4800" dirty="0">
                <a:effectLst>
                  <a:outerShdw blurRad="38100" dist="38100" dir="2700000" algn="tl">
                    <a:srgbClr val="C0C0C0"/>
                  </a:outerShdw>
                </a:effectLst>
                <a:ea typeface="ＭＳ Ｐゴシック" charset="-128"/>
              </a:rPr>
              <a:t> Changing picture brightness using SSE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Brightness</a:t>
            </a:r>
          </a:p>
        </p:txBody>
      </p:sp>
      <p:sp>
        <p:nvSpPr>
          <p:cNvPr id="3" name="Content Placeholder 2"/>
          <p:cNvSpPr>
            <a:spLocks noGrp="1"/>
          </p:cNvSpPr>
          <p:nvPr>
            <p:ph idx="1"/>
          </p:nvPr>
        </p:nvSpPr>
        <p:spPr>
          <a:xfrm>
            <a:off x="0" y="3735787"/>
            <a:ext cx="9144000" cy="2362756"/>
          </a:xfrm>
        </p:spPr>
        <p:txBody>
          <a:bodyPr/>
          <a:lstStyle/>
          <a:p>
            <a:r>
              <a:rPr lang="en-US" sz="2400" dirty="0"/>
              <a:t>Make a simple program that change the brightness of a picture by adding a brightness value between -128 and 127 to each pixel. A positive value makes the picture brighter, a negative value darker.</a:t>
            </a:r>
          </a:p>
          <a:p>
            <a:r>
              <a:rPr lang="en-US" sz="2400" dirty="0"/>
              <a:t>Assume it is a one byte pixel in gray scale, or a YUV picture where you operate on the Y-part only </a:t>
            </a:r>
            <a:r>
              <a:rPr lang="en-US" sz="1400" dirty="0">
                <a:solidFill>
                  <a:srgbClr val="A6A6A6"/>
                </a:solidFill>
              </a:rPr>
              <a:t>(</a:t>
            </a:r>
            <a:r>
              <a:rPr lang="en-US" sz="1400" dirty="0" err="1">
                <a:solidFill>
                  <a:srgbClr val="A6A6A6"/>
                </a:solidFill>
              </a:rPr>
              <a:t>luma</a:t>
            </a:r>
            <a:r>
              <a:rPr lang="en-US" sz="1400" dirty="0">
                <a:solidFill>
                  <a:srgbClr val="A6A6A6"/>
                </a:solidFill>
              </a:rPr>
              <a:t> - brightness)</a:t>
            </a:r>
            <a:r>
              <a:rPr lang="en-US" sz="2400" dirty="0"/>
              <a:t>.</a:t>
            </a:r>
          </a:p>
        </p:txBody>
      </p:sp>
      <p:pic>
        <p:nvPicPr>
          <p:cNvPr id="5" name="Picture 4" descr="j0292016.pict"/>
          <p:cNvPicPr>
            <a:picLocks noChangeAspect="1"/>
          </p:cNvPicPr>
          <p:nvPr/>
        </p:nvPicPr>
        <p:blipFill>
          <a:blip r:embed="rId2"/>
          <a:stretch>
            <a:fillRect/>
          </a:stretch>
        </p:blipFill>
        <p:spPr>
          <a:xfrm flipH="1">
            <a:off x="389351" y="949329"/>
            <a:ext cx="1854200" cy="1841500"/>
          </a:xfrm>
          <a:prstGeom prst="rect">
            <a:avLst/>
          </a:prstGeom>
        </p:spPr>
      </p:pic>
      <p:sp>
        <p:nvSpPr>
          <p:cNvPr id="8" name="Right Arrow 7"/>
          <p:cNvSpPr/>
          <p:nvPr/>
        </p:nvSpPr>
        <p:spPr bwMode="auto">
          <a:xfrm>
            <a:off x="5043679" y="2024189"/>
            <a:ext cx="1841957" cy="615719"/>
          </a:xfrm>
          <a:prstGeom prst="rightArrow">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  </a:t>
            </a:r>
            <a:r>
              <a:rPr kumimoji="0" lang="en-US" sz="1400" b="0" i="0" u="none" strike="noStrike" cap="none" normalizeH="0" baseline="0" dirty="0" err="1">
                <a:ln>
                  <a:noFill/>
                </a:ln>
                <a:solidFill>
                  <a:schemeClr val="tx1"/>
                </a:solidFill>
                <a:effectLst/>
                <a:latin typeface="Tahoma" pitchFamily="-96" charset="0"/>
              </a:rPr>
              <a:t>make_brighter</a:t>
            </a:r>
            <a:endParaRPr kumimoji="0" lang="en-US" sz="1400" b="0" i="0" u="none" strike="noStrike" cap="none" normalizeH="0" baseline="0" dirty="0">
              <a:ln>
                <a:noFill/>
              </a:ln>
              <a:solidFill>
                <a:schemeClr val="tx1"/>
              </a:solidFill>
              <a:effectLst/>
              <a:latin typeface="Tahoma" pitchFamily="-96" charset="0"/>
            </a:endParaRPr>
          </a:p>
        </p:txBody>
      </p:sp>
      <p:pic>
        <p:nvPicPr>
          <p:cNvPr id="7" name="Picture 6" descr="Stensland-Håkon-Kvale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044" y="1484999"/>
            <a:ext cx="1935375" cy="1694098"/>
          </a:xfrm>
          <a:prstGeom prst="rect">
            <a:avLst/>
          </a:prstGeom>
        </p:spPr>
      </p:pic>
      <p:pic>
        <p:nvPicPr>
          <p:cNvPr id="12" name="Picture 11"/>
          <p:cNvPicPr>
            <a:picLocks noChangeAspect="1"/>
          </p:cNvPicPr>
          <p:nvPr/>
        </p:nvPicPr>
        <p:blipFill>
          <a:blip r:embed="rId4"/>
          <a:stretch>
            <a:fillRect/>
          </a:stretch>
        </p:blipFill>
        <p:spPr>
          <a:xfrm>
            <a:off x="7046455" y="1478148"/>
            <a:ext cx="1951029" cy="170780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Brightness </a:t>
            </a:r>
            <a:r>
              <a:rPr lang="en-US" sz="2000" dirty="0">
                <a:solidFill>
                  <a:srgbClr val="000000"/>
                </a:solidFill>
              </a:rPr>
              <a:t>– main</a:t>
            </a:r>
            <a:endParaRPr lang="en-US" dirty="0"/>
          </a:p>
        </p:txBody>
      </p:sp>
      <p:sp>
        <p:nvSpPr>
          <p:cNvPr id="4" name="TextBox 3"/>
          <p:cNvSpPr txBox="1"/>
          <p:nvPr/>
        </p:nvSpPr>
        <p:spPr>
          <a:xfrm>
            <a:off x="227860" y="951013"/>
            <a:ext cx="8661584" cy="5162097"/>
          </a:xfrm>
          <a:prstGeom prst="rect">
            <a:avLst/>
          </a:prstGeom>
          <a:noFill/>
        </p:spPr>
        <p:txBody>
          <a:bodyPr wrap="square" tIns="0" bIns="0" rtlCol="0">
            <a:spAutoFit/>
          </a:bodyPr>
          <a:lstStyle/>
          <a:p>
            <a:pPr>
              <a:lnSpc>
                <a:spcPts val="960"/>
              </a:lnSpc>
              <a:spcBef>
                <a:spcPts val="0"/>
              </a:spcBef>
              <a:spcAft>
                <a:spcPts val="400"/>
              </a:spcAft>
            </a:pPr>
            <a:r>
              <a:rPr lang="en-US" sz="1100" b="1" dirty="0">
                <a:latin typeface="Courier New"/>
                <a:cs typeface="Courier New"/>
              </a:rPr>
              <a:t>&lt;.. includes ..&gt;</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err="1">
                <a:latin typeface="Courier New"/>
                <a:cs typeface="Courier New"/>
              </a:rPr>
              <a:t>int</a:t>
            </a:r>
            <a:r>
              <a:rPr lang="en-US" sz="1100" dirty="0">
                <a:latin typeface="Courier New"/>
                <a:cs typeface="Courier New"/>
              </a:rPr>
              <a:t> main (</a:t>
            </a:r>
            <a:r>
              <a:rPr lang="en-US" sz="1100" dirty="0" err="1">
                <a:latin typeface="Courier New"/>
                <a:cs typeface="Courier New"/>
              </a:rPr>
              <a:t>int</a:t>
            </a:r>
            <a:r>
              <a:rPr lang="en-US" sz="1100" dirty="0">
                <a:latin typeface="Courier New"/>
                <a:cs typeface="Courier New"/>
              </a:rPr>
              <a:t> </a:t>
            </a:r>
            <a:r>
              <a:rPr lang="en-US" sz="1100" dirty="0" err="1">
                <a:latin typeface="Courier New"/>
                <a:cs typeface="Courier New"/>
              </a:rPr>
              <a:t>argc</a:t>
            </a:r>
            <a:r>
              <a:rPr lang="en-US" sz="1100" dirty="0">
                <a:latin typeface="Courier New"/>
                <a:cs typeface="Courier New"/>
              </a:rPr>
              <a:t>, char *</a:t>
            </a:r>
            <a:r>
              <a:rPr lang="en-US" sz="1100" dirty="0" err="1">
                <a:latin typeface="Courier New"/>
                <a:cs typeface="Courier New"/>
              </a:rPr>
              <a:t>argv</a:t>
            </a:r>
            <a:r>
              <a:rPr lang="en-US" sz="1100" dirty="0">
                <a:latin typeface="Courier New"/>
                <a:cs typeface="Courier New"/>
              </a:rPr>
              <a:t>[])</a:t>
            </a:r>
          </a:p>
          <a:p>
            <a:pPr>
              <a:lnSpc>
                <a:spcPts val="960"/>
              </a:lnSpc>
              <a:spcBef>
                <a:spcPts val="0"/>
              </a:spcBef>
              <a:spcAft>
                <a:spcPts val="400"/>
              </a:spcAft>
            </a:pPr>
            <a:r>
              <a:rPr lang="en-US" sz="1100" dirty="0">
                <a:latin typeface="Courier New"/>
                <a:cs typeface="Courier New"/>
              </a:rPr>
              <a:t>{</a:t>
            </a:r>
          </a:p>
          <a:p>
            <a:pPr>
              <a:lnSpc>
                <a:spcPts val="960"/>
              </a:lnSpc>
              <a:spcBef>
                <a:spcPts val="0"/>
              </a:spcBef>
              <a:spcAft>
                <a:spcPts val="400"/>
              </a:spcAft>
            </a:pPr>
            <a:r>
              <a:rPr lang="en-US" sz="1100" b="1" dirty="0">
                <a:latin typeface="Courier New"/>
                <a:cs typeface="Courier New"/>
              </a:rPr>
              <a:t>  &lt; ... more variables ... &gt; </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a:latin typeface="Courier New"/>
                <a:cs typeface="Courier New"/>
              </a:rPr>
              <a:t>  unsigned char *</a:t>
            </a:r>
            <a:r>
              <a:rPr lang="en-US" sz="1100" dirty="0" err="1">
                <a:latin typeface="Courier New"/>
                <a:cs typeface="Courier New"/>
              </a:rPr>
              <a:t>bw_image</a:t>
            </a:r>
            <a:r>
              <a:rPr lang="en-US" sz="1100" dirty="0">
                <a:latin typeface="Courier New"/>
                <a:cs typeface="Courier New"/>
              </a:rPr>
              <a:t>;</a:t>
            </a:r>
          </a:p>
          <a:p>
            <a:pPr>
              <a:lnSpc>
                <a:spcPts val="960"/>
              </a:lnSpc>
              <a:spcBef>
                <a:spcPts val="0"/>
              </a:spcBef>
              <a:spcAft>
                <a:spcPts val="400"/>
              </a:spcAft>
            </a:pPr>
            <a:r>
              <a:rPr lang="en-US" sz="1100" dirty="0">
                <a:latin typeface="Courier New"/>
                <a:cs typeface="Courier New"/>
              </a:rPr>
              <a:t>  </a:t>
            </a:r>
            <a:r>
              <a:rPr lang="en-US" sz="1100" dirty="0" err="1">
                <a:latin typeface="Courier New"/>
                <a:cs typeface="Courier New"/>
              </a:rPr>
              <a:t>int</a:t>
            </a:r>
            <a:r>
              <a:rPr lang="en-US" sz="1100" dirty="0">
                <a:latin typeface="Courier New"/>
                <a:cs typeface="Courier New"/>
              </a:rPr>
              <a:t> </a:t>
            </a:r>
            <a:r>
              <a:rPr lang="en-US" sz="1100" dirty="0" err="1">
                <a:latin typeface="Courier New"/>
                <a:cs typeface="Courier New"/>
              </a:rPr>
              <a:t>image_len</a:t>
            </a:r>
            <a:r>
              <a:rPr lang="en-US" sz="1100" dirty="0">
                <a:latin typeface="Courier New"/>
                <a:cs typeface="Courier New"/>
              </a:rPr>
              <a:t>, </a:t>
            </a:r>
            <a:r>
              <a:rPr lang="en-US" sz="1100" dirty="0" err="1">
                <a:latin typeface="Courier New"/>
                <a:cs typeface="Courier New"/>
              </a:rPr>
              <a:t>bright_value</a:t>
            </a:r>
            <a:r>
              <a:rPr lang="en-US" sz="1100" dirty="0">
                <a:latin typeface="Courier New"/>
                <a:cs typeface="Courier New"/>
              </a:rPr>
              <a:t>;</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a:latin typeface="Courier New"/>
                <a:cs typeface="Courier New"/>
              </a:rPr>
              <a:t>  </a:t>
            </a:r>
            <a:r>
              <a:rPr lang="en-US" sz="1100" b="1" dirty="0">
                <a:latin typeface="Courier New"/>
                <a:cs typeface="Courier New"/>
              </a:rPr>
              <a:t>&lt; open input and output files &gt; </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a:latin typeface="Courier New"/>
                <a:cs typeface="Courier New"/>
              </a:rPr>
              <a:t>  </a:t>
            </a:r>
            <a:r>
              <a:rPr lang="en-US" sz="1100" dirty="0" err="1">
                <a:latin typeface="Courier New"/>
                <a:cs typeface="Courier New"/>
              </a:rPr>
              <a:t>bright_value</a:t>
            </a:r>
            <a:r>
              <a:rPr lang="en-US" sz="1100" dirty="0">
                <a:latin typeface="Courier New"/>
                <a:cs typeface="Courier New"/>
              </a:rPr>
              <a:t> = </a:t>
            </a:r>
            <a:r>
              <a:rPr lang="en-US" sz="1100" dirty="0" err="1">
                <a:latin typeface="Courier New"/>
                <a:cs typeface="Courier New"/>
              </a:rPr>
              <a:t>atoi</a:t>
            </a:r>
            <a:r>
              <a:rPr lang="en-US" sz="1100" dirty="0">
                <a:latin typeface="Courier New"/>
                <a:cs typeface="Courier New"/>
              </a:rPr>
              <a:t>( </a:t>
            </a:r>
            <a:r>
              <a:rPr lang="en-US" sz="1100" dirty="0" err="1">
                <a:latin typeface="Courier New"/>
                <a:cs typeface="Courier New"/>
              </a:rPr>
              <a:t>argv</a:t>
            </a:r>
            <a:r>
              <a:rPr lang="en-US" sz="1100" dirty="0">
                <a:latin typeface="Courier New"/>
                <a:cs typeface="Courier New"/>
              </a:rPr>
              <a:t>[…] );		         </a:t>
            </a:r>
            <a:r>
              <a:rPr lang="en-US" sz="1100" b="1" dirty="0">
                <a:latin typeface="Courier New"/>
                <a:cs typeface="Courier New"/>
              </a:rPr>
              <a:t>/* a value between -128 and 127 */</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a:latin typeface="Courier New"/>
                <a:cs typeface="Courier New"/>
              </a:rPr>
              <a:t>  </a:t>
            </a:r>
            <a:r>
              <a:rPr lang="en-US" sz="1100" dirty="0" err="1">
                <a:latin typeface="Courier New"/>
                <a:cs typeface="Courier New"/>
              </a:rPr>
              <a:t>image_len</a:t>
            </a:r>
            <a:r>
              <a:rPr lang="en-US" sz="1100" dirty="0">
                <a:latin typeface="Courier New"/>
                <a:cs typeface="Courier New"/>
              </a:rPr>
              <a:t> = </a:t>
            </a:r>
            <a:r>
              <a:rPr lang="en-US" sz="1100" dirty="0" err="1">
                <a:latin typeface="Courier New"/>
                <a:cs typeface="Courier New"/>
              </a:rPr>
              <a:t>atoi</a:t>
            </a:r>
            <a:r>
              <a:rPr lang="en-US" sz="1100" dirty="0">
                <a:latin typeface="Courier New"/>
                <a:cs typeface="Courier New"/>
              </a:rPr>
              <a:t>( </a:t>
            </a:r>
            <a:r>
              <a:rPr lang="en-US" sz="1100" dirty="0" err="1">
                <a:latin typeface="Courier New"/>
                <a:cs typeface="Courier New"/>
              </a:rPr>
              <a:t>argv</a:t>
            </a:r>
            <a:r>
              <a:rPr lang="en-US" sz="1100" dirty="0">
                <a:latin typeface="Courier New"/>
                <a:cs typeface="Courier New"/>
              </a:rPr>
              <a:t>[…] ) * </a:t>
            </a:r>
            <a:r>
              <a:rPr lang="en-US" sz="1100" dirty="0" err="1">
                <a:latin typeface="Courier New"/>
                <a:cs typeface="Courier New"/>
              </a:rPr>
              <a:t>atoi</a:t>
            </a:r>
            <a:r>
              <a:rPr lang="en-US" sz="1100" dirty="0">
                <a:latin typeface="Courier New"/>
                <a:cs typeface="Courier New"/>
              </a:rPr>
              <a:t>( </a:t>
            </a:r>
            <a:r>
              <a:rPr lang="en-US" sz="1100" dirty="0" err="1">
                <a:latin typeface="Courier New"/>
                <a:cs typeface="Courier New"/>
              </a:rPr>
              <a:t>argv</a:t>
            </a:r>
            <a:r>
              <a:rPr lang="en-US" sz="1100" dirty="0">
                <a:latin typeface="Courier New"/>
                <a:cs typeface="Courier New"/>
              </a:rPr>
              <a:t>[…] );                </a:t>
            </a:r>
            <a:r>
              <a:rPr lang="en-US" sz="1100" b="1" dirty="0">
                <a:latin typeface="Courier New"/>
                <a:cs typeface="Courier New"/>
              </a:rPr>
              <a:t>/* picture width x picture height */</a:t>
            </a:r>
          </a:p>
          <a:p>
            <a:pPr>
              <a:lnSpc>
                <a:spcPts val="960"/>
              </a:lnSpc>
              <a:spcBef>
                <a:spcPts val="0"/>
              </a:spcBef>
              <a:spcAft>
                <a:spcPts val="400"/>
              </a:spcAft>
            </a:pPr>
            <a:r>
              <a:rPr lang="en-US" sz="1100" dirty="0">
                <a:latin typeface="Courier New"/>
                <a:cs typeface="Courier New"/>
              </a:rPr>
              <a:t>  </a:t>
            </a:r>
          </a:p>
          <a:p>
            <a:pPr>
              <a:lnSpc>
                <a:spcPts val="960"/>
              </a:lnSpc>
              <a:spcBef>
                <a:spcPts val="0"/>
              </a:spcBef>
              <a:spcAft>
                <a:spcPts val="400"/>
              </a:spcAft>
            </a:pPr>
            <a:r>
              <a:rPr lang="en-US" sz="1100" dirty="0">
                <a:latin typeface="Courier New"/>
                <a:cs typeface="Courier New"/>
              </a:rPr>
              <a:t>  </a:t>
            </a:r>
            <a:r>
              <a:rPr lang="en-US" sz="1100" dirty="0" err="1">
                <a:latin typeface="Courier New"/>
                <a:cs typeface="Courier New"/>
              </a:rPr>
              <a:t>bw_image</a:t>
            </a:r>
            <a:r>
              <a:rPr lang="en-US" sz="1100" dirty="0">
                <a:latin typeface="Courier New"/>
                <a:cs typeface="Courier New"/>
              </a:rPr>
              <a:t> = (unsigned char *) </a:t>
            </a:r>
            <a:r>
              <a:rPr lang="en-US" sz="1100" dirty="0" err="1">
                <a:latin typeface="Courier New"/>
                <a:cs typeface="Courier New"/>
              </a:rPr>
              <a:t>malloc(image_len</a:t>
            </a:r>
            <a:r>
              <a:rPr lang="en-US" sz="1100" dirty="0">
                <a:latin typeface="Courier New"/>
                <a:cs typeface="Courier New"/>
              </a:rPr>
              <a:t> + 15);          </a:t>
            </a:r>
            <a:r>
              <a:rPr lang="en-US" sz="1100" b="1" dirty="0">
                <a:latin typeface="Courier New"/>
                <a:cs typeface="Courier New"/>
              </a:rPr>
              <a:t>/* +15 to allow 16-byte alignment */</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a:latin typeface="Courier New"/>
                <a:cs typeface="Courier New"/>
              </a:rPr>
              <a:t>  if ((((</a:t>
            </a:r>
            <a:r>
              <a:rPr lang="en-US" sz="1100" dirty="0" err="1">
                <a:latin typeface="Courier New"/>
                <a:cs typeface="Courier New"/>
              </a:rPr>
              <a:t>long)bw_image</a:t>
            </a:r>
            <a:r>
              <a:rPr lang="en-US" sz="1100" dirty="0">
                <a:latin typeface="Courier New"/>
                <a:cs typeface="Courier New"/>
              </a:rPr>
              <a:t>) % 16) != 0) </a:t>
            </a:r>
            <a:r>
              <a:rPr lang="en-US" sz="1100" dirty="0" err="1">
                <a:latin typeface="Courier New"/>
                <a:cs typeface="Courier New"/>
              </a:rPr>
              <a:t>bw_image</a:t>
            </a:r>
            <a:r>
              <a:rPr lang="en-US" sz="1100" dirty="0">
                <a:latin typeface="Courier New"/>
                <a:cs typeface="Courier New"/>
              </a:rPr>
              <a:t> += 16 - ((</a:t>
            </a:r>
            <a:r>
              <a:rPr lang="en-US" sz="1100" dirty="0" err="1">
                <a:latin typeface="Courier New"/>
                <a:cs typeface="Courier New"/>
              </a:rPr>
              <a:t>long)bw_image</a:t>
            </a:r>
            <a:r>
              <a:rPr lang="en-US" sz="1100" dirty="0">
                <a:latin typeface="Courier New"/>
                <a:cs typeface="Courier New"/>
              </a:rPr>
              <a:t> % 16);             </a:t>
            </a:r>
            <a:r>
              <a:rPr lang="en-US" sz="1100" b="1" dirty="0">
                <a:latin typeface="Courier New"/>
                <a:cs typeface="Courier New"/>
              </a:rPr>
              <a:t>/* align */</a:t>
            </a:r>
          </a:p>
          <a:p>
            <a:pPr>
              <a:lnSpc>
                <a:spcPts val="960"/>
              </a:lnSpc>
              <a:spcBef>
                <a:spcPts val="0"/>
              </a:spcBef>
              <a:spcAft>
                <a:spcPts val="400"/>
              </a:spcAft>
            </a:pPr>
            <a:r>
              <a:rPr lang="en-US" sz="1100" dirty="0">
                <a:latin typeface="Courier New"/>
                <a:cs typeface="Courier New"/>
              </a:rPr>
              <a:t>  </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dirty="0">
                <a:latin typeface="Courier New"/>
                <a:cs typeface="Courier New"/>
              </a:rPr>
              <a:t>  </a:t>
            </a:r>
            <a:r>
              <a:rPr lang="en-US" sz="1100" b="1" dirty="0">
                <a:latin typeface="Courier New"/>
                <a:cs typeface="Courier New"/>
              </a:rPr>
              <a:t>&lt; read picture to into memory with first pixel at "</a:t>
            </a:r>
            <a:r>
              <a:rPr lang="en-US" sz="1100" b="1" dirty="0" err="1">
                <a:latin typeface="Courier New"/>
                <a:cs typeface="Courier New"/>
              </a:rPr>
              <a:t>bw_image</a:t>
            </a:r>
            <a:r>
              <a:rPr lang="en-US" sz="1100" b="1" dirty="0">
                <a:latin typeface="Courier New"/>
                <a:cs typeface="Courier New"/>
              </a:rPr>
              <a:t>" &gt;</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b="1" dirty="0">
                <a:solidFill>
                  <a:srgbClr val="0000FF"/>
                </a:solidFill>
                <a:latin typeface="Courier New"/>
                <a:cs typeface="Courier New"/>
              </a:rPr>
              <a:t>  if (</a:t>
            </a:r>
            <a:r>
              <a:rPr lang="en-US" sz="1100" b="1" dirty="0" err="1">
                <a:solidFill>
                  <a:srgbClr val="0000FF"/>
                </a:solidFill>
                <a:latin typeface="Courier New"/>
                <a:cs typeface="Courier New"/>
              </a:rPr>
              <a:t>bright_value</a:t>
            </a:r>
            <a:r>
              <a:rPr lang="en-US" sz="1100" b="1" dirty="0">
                <a:solidFill>
                  <a:srgbClr val="0000FF"/>
                </a:solidFill>
                <a:latin typeface="Courier New"/>
                <a:cs typeface="Courier New"/>
              </a:rPr>
              <a:t> !=0 ) brightness( </a:t>
            </a:r>
            <a:r>
              <a:rPr lang="en-US" sz="1100" b="1" dirty="0" err="1">
                <a:solidFill>
                  <a:srgbClr val="0000FF"/>
                </a:solidFill>
                <a:latin typeface="Courier New"/>
                <a:cs typeface="Courier New"/>
              </a:rPr>
              <a:t>bw_image</a:t>
            </a:r>
            <a:r>
              <a:rPr lang="en-US" sz="1100" b="1" dirty="0">
                <a:solidFill>
                  <a:srgbClr val="0000FF"/>
                </a:solidFill>
                <a:latin typeface="Courier New"/>
                <a:cs typeface="Courier New"/>
              </a:rPr>
              <a:t>, </a:t>
            </a:r>
            <a:r>
              <a:rPr lang="en-US" sz="1100" b="1" dirty="0" err="1">
                <a:solidFill>
                  <a:srgbClr val="0000FF"/>
                </a:solidFill>
                <a:latin typeface="Courier New"/>
                <a:cs typeface="Courier New"/>
              </a:rPr>
              <a:t>image_len</a:t>
            </a:r>
            <a:r>
              <a:rPr lang="en-US" sz="1100" b="1" dirty="0">
                <a:solidFill>
                  <a:srgbClr val="0000FF"/>
                </a:solidFill>
                <a:latin typeface="Courier New"/>
                <a:cs typeface="Courier New"/>
              </a:rPr>
              <a:t>, </a:t>
            </a:r>
            <a:r>
              <a:rPr lang="en-US" sz="1100" b="1" dirty="0" err="1">
                <a:solidFill>
                  <a:srgbClr val="0000FF"/>
                </a:solidFill>
                <a:latin typeface="Courier New"/>
                <a:cs typeface="Courier New"/>
              </a:rPr>
              <a:t>bright_value</a:t>
            </a:r>
            <a:r>
              <a:rPr lang="en-US" sz="1100" b="1" dirty="0">
                <a:solidFill>
                  <a:srgbClr val="0000FF"/>
                </a:solidFill>
                <a:latin typeface="Courier New"/>
                <a:cs typeface="Courier New"/>
              </a:rPr>
              <a:t> );</a:t>
            </a: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endParaRPr lang="en-US" sz="1100" dirty="0">
              <a:latin typeface="Courier New"/>
              <a:cs typeface="Courier New"/>
            </a:endParaRPr>
          </a:p>
          <a:p>
            <a:pPr>
              <a:lnSpc>
                <a:spcPts val="960"/>
              </a:lnSpc>
              <a:spcBef>
                <a:spcPts val="0"/>
              </a:spcBef>
              <a:spcAft>
                <a:spcPts val="400"/>
              </a:spcAft>
            </a:pPr>
            <a:r>
              <a:rPr lang="en-US" sz="1100" b="1" dirty="0">
                <a:latin typeface="Courier New"/>
                <a:cs typeface="Courier New"/>
              </a:rPr>
              <a:t>  &lt; write picture back to file &gt;</a:t>
            </a:r>
          </a:p>
          <a:p>
            <a:pPr>
              <a:lnSpc>
                <a:spcPts val="960"/>
              </a:lnSpc>
              <a:spcBef>
                <a:spcPts val="0"/>
              </a:spcBef>
              <a:spcAft>
                <a:spcPts val="400"/>
              </a:spcAft>
            </a:pPr>
            <a:r>
              <a:rPr lang="en-US" sz="1100" b="1" dirty="0">
                <a:latin typeface="Courier New"/>
                <a:cs typeface="Courier New"/>
              </a:rPr>
              <a:t>  &lt; free memory, close descriptors &gt;</a:t>
            </a:r>
          </a:p>
          <a:p>
            <a:pPr>
              <a:lnSpc>
                <a:spcPts val="960"/>
              </a:lnSpc>
              <a:spcBef>
                <a:spcPts val="0"/>
              </a:spcBef>
              <a:spcAft>
                <a:spcPts val="400"/>
              </a:spcAft>
            </a:pPr>
            <a:r>
              <a:rPr lang="en-US" sz="1100" dirty="0">
                <a:latin typeface="Courier New"/>
                <a:cs typeface="Courier New"/>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Brightness </a:t>
            </a:r>
            <a:r>
              <a:rPr lang="en-US" sz="2000" dirty="0">
                <a:solidFill>
                  <a:srgbClr val="000000"/>
                </a:solidFill>
              </a:rPr>
              <a:t>– Naïve C</a:t>
            </a:r>
            <a:endParaRPr lang="en-US" dirty="0"/>
          </a:p>
        </p:txBody>
      </p:sp>
      <p:sp>
        <p:nvSpPr>
          <p:cNvPr id="4" name="TextBox 3"/>
          <p:cNvSpPr txBox="1"/>
          <p:nvPr/>
        </p:nvSpPr>
        <p:spPr>
          <a:xfrm>
            <a:off x="227861" y="951013"/>
            <a:ext cx="5332337" cy="5495521"/>
          </a:xfrm>
          <a:prstGeom prst="rect">
            <a:avLst/>
          </a:prstGeom>
          <a:noFill/>
        </p:spPr>
        <p:txBody>
          <a:bodyPr wrap="square" tIns="0" bIns="0" rtlCol="0">
            <a:spAutoFit/>
          </a:bodyPr>
          <a:lstStyle/>
          <a:p>
            <a:pPr>
              <a:lnSpc>
                <a:spcPts val="960"/>
              </a:lnSpc>
              <a:spcBef>
                <a:spcPts val="0"/>
              </a:spcBef>
              <a:spcAft>
                <a:spcPts val="1200"/>
              </a:spcAft>
            </a:pPr>
            <a:r>
              <a:rPr lang="en-US" sz="1100" dirty="0">
                <a:latin typeface="Courier New"/>
                <a:cs typeface="Courier New"/>
              </a:rPr>
              <a:t>void </a:t>
            </a:r>
            <a:r>
              <a:rPr lang="en-US" sz="1100" b="1" i="1" dirty="0">
                <a:solidFill>
                  <a:srgbClr val="0000FF"/>
                </a:solidFill>
                <a:latin typeface="Courier New"/>
                <a:cs typeface="Courier New"/>
              </a:rPr>
              <a:t>brightness </a:t>
            </a:r>
            <a:r>
              <a:rPr lang="en-US" sz="1100" dirty="0">
                <a:latin typeface="Courier New"/>
                <a:cs typeface="Courier New"/>
              </a:rPr>
              <a:t>(unsigned char *buffer, </a:t>
            </a:r>
            <a:r>
              <a:rPr lang="en-US" sz="1100" dirty="0" err="1">
                <a:latin typeface="Courier New"/>
                <a:cs typeface="Courier New"/>
              </a:rPr>
              <a:t>int</a:t>
            </a:r>
            <a:r>
              <a:rPr lang="en-US" sz="1100" dirty="0">
                <a:latin typeface="Courier New"/>
                <a:cs typeface="Courier New"/>
              </a:rPr>
              <a:t> </a:t>
            </a:r>
            <a:r>
              <a:rPr lang="en-US" sz="1100" dirty="0" err="1">
                <a:latin typeface="Courier New"/>
                <a:cs typeface="Courier New"/>
              </a:rPr>
              <a:t>len</a:t>
            </a:r>
            <a:r>
              <a:rPr lang="en-US" sz="1100" dirty="0">
                <a:latin typeface="Courier New"/>
                <a:cs typeface="Courier New"/>
              </a:rPr>
              <a:t>, </a:t>
            </a:r>
            <a:r>
              <a:rPr lang="en-US" sz="1100" dirty="0" err="1">
                <a:latin typeface="Courier New"/>
                <a:cs typeface="Courier New"/>
              </a:rPr>
              <a:t>int</a:t>
            </a:r>
            <a:r>
              <a:rPr lang="en-US" sz="1100" dirty="0">
                <a:latin typeface="Courier New"/>
                <a:cs typeface="Courier New"/>
              </a:rPr>
              <a:t> </a:t>
            </a:r>
            <a:r>
              <a:rPr lang="en-US" sz="1100" dirty="0" err="1">
                <a:latin typeface="Courier New"/>
                <a:cs typeface="Courier New"/>
              </a:rPr>
              <a:t>v</a:t>
            </a:r>
            <a:r>
              <a:rPr lang="en-US" sz="1100" dirty="0">
                <a:latin typeface="Courier New"/>
                <a:cs typeface="Courier New"/>
              </a:rPr>
              <a:t>)</a:t>
            </a:r>
          </a:p>
          <a:p>
            <a:pPr>
              <a:lnSpc>
                <a:spcPts val="960"/>
              </a:lnSpc>
              <a:spcBef>
                <a:spcPts val="0"/>
              </a:spcBef>
              <a:spcAft>
                <a:spcPts val="1200"/>
              </a:spcAft>
            </a:pPr>
            <a:r>
              <a:rPr lang="en-US" sz="1100" dirty="0">
                <a:latin typeface="Courier New"/>
                <a:cs typeface="Courier New"/>
              </a:rPr>
              <a:t>{</a:t>
            </a:r>
          </a:p>
          <a:p>
            <a:pPr>
              <a:lnSpc>
                <a:spcPts val="960"/>
              </a:lnSpc>
              <a:spcBef>
                <a:spcPts val="0"/>
              </a:spcBef>
              <a:spcAft>
                <a:spcPts val="1200"/>
              </a:spcAft>
            </a:pPr>
            <a:r>
              <a:rPr lang="en-US" sz="1100" dirty="0">
                <a:latin typeface="Courier New"/>
                <a:cs typeface="Courier New"/>
              </a:rPr>
              <a:t> </a:t>
            </a:r>
            <a:r>
              <a:rPr lang="en-US" sz="1100" dirty="0" err="1">
                <a:latin typeface="Courier New"/>
                <a:cs typeface="Courier New"/>
              </a:rPr>
              <a:t>int</a:t>
            </a:r>
            <a:r>
              <a:rPr lang="en-US" sz="1100" dirty="0">
                <a:latin typeface="Courier New"/>
                <a:cs typeface="Courier New"/>
              </a:rPr>
              <a:t> </a:t>
            </a:r>
            <a:r>
              <a:rPr lang="en-US" sz="1100" dirty="0" err="1">
                <a:latin typeface="Courier New"/>
                <a:cs typeface="Courier New"/>
              </a:rPr>
              <a:t>t</a:t>
            </a:r>
            <a:r>
              <a:rPr lang="en-US" sz="1100" dirty="0">
                <a:latin typeface="Courier New"/>
                <a:cs typeface="Courier New"/>
              </a:rPr>
              <a:t>, </a:t>
            </a:r>
            <a:r>
              <a:rPr lang="en-US" sz="1100" dirty="0" err="1">
                <a:latin typeface="Courier New"/>
                <a:cs typeface="Courier New"/>
              </a:rPr>
              <a:t>new_pixel_value</a:t>
            </a:r>
            <a:r>
              <a:rPr lang="en-US" sz="1100" dirty="0">
                <a:latin typeface="Courier New"/>
                <a:cs typeface="Courier New"/>
              </a:rPr>
              <a:t>;</a:t>
            </a:r>
          </a:p>
          <a:p>
            <a:pPr>
              <a:lnSpc>
                <a:spcPts val="960"/>
              </a:lnSpc>
              <a:spcBef>
                <a:spcPts val="0"/>
              </a:spcBef>
              <a:spcAft>
                <a:spcPts val="1200"/>
              </a:spcAft>
            </a:pPr>
            <a:endParaRPr lang="en-US" sz="1100" dirty="0">
              <a:latin typeface="Courier New"/>
              <a:cs typeface="Courier New"/>
            </a:endParaRPr>
          </a:p>
          <a:p>
            <a:pPr>
              <a:lnSpc>
                <a:spcPts val="960"/>
              </a:lnSpc>
              <a:spcBef>
                <a:spcPts val="0"/>
              </a:spcBef>
              <a:spcAft>
                <a:spcPts val="1200"/>
              </a:spcAft>
            </a:pPr>
            <a:r>
              <a:rPr lang="en-US" sz="1100" dirty="0">
                <a:latin typeface="Courier New"/>
                <a:cs typeface="Courier New"/>
              </a:rPr>
              <a:t> if (</a:t>
            </a:r>
            <a:r>
              <a:rPr lang="en-US" sz="1100" dirty="0" err="1">
                <a:latin typeface="Courier New"/>
                <a:cs typeface="Courier New"/>
              </a:rPr>
              <a:t>v</a:t>
            </a:r>
            <a:r>
              <a:rPr lang="en-US" sz="1100" dirty="0">
                <a:latin typeface="Courier New"/>
                <a:cs typeface="Courier New"/>
              </a:rPr>
              <a:t> &gt; 0) {</a:t>
            </a:r>
          </a:p>
          <a:p>
            <a:pPr>
              <a:lnSpc>
                <a:spcPts val="960"/>
              </a:lnSpc>
              <a:spcBef>
                <a:spcPts val="0"/>
              </a:spcBef>
              <a:spcAft>
                <a:spcPts val="1200"/>
              </a:spcAft>
            </a:pPr>
            <a:r>
              <a:rPr lang="en-US" sz="1100" dirty="0">
                <a:latin typeface="Courier New"/>
                <a:cs typeface="Courier New"/>
              </a:rPr>
              <a:t>      for (</a:t>
            </a:r>
            <a:r>
              <a:rPr lang="en-US" sz="1100" dirty="0" err="1">
                <a:latin typeface="Courier New"/>
                <a:cs typeface="Courier New"/>
              </a:rPr>
              <a:t>t</a:t>
            </a:r>
            <a:r>
              <a:rPr lang="en-US" sz="1100" dirty="0">
                <a:latin typeface="Courier New"/>
                <a:cs typeface="Courier New"/>
              </a:rPr>
              <a:t> = 0; </a:t>
            </a:r>
            <a:r>
              <a:rPr lang="en-US" sz="1100" dirty="0" err="1">
                <a:latin typeface="Courier New"/>
                <a:cs typeface="Courier New"/>
              </a:rPr>
              <a:t>t</a:t>
            </a:r>
            <a:r>
              <a:rPr lang="en-US" sz="1100" dirty="0">
                <a:latin typeface="Courier New"/>
                <a:cs typeface="Courier New"/>
              </a:rPr>
              <a:t> &lt; </a:t>
            </a:r>
            <a:r>
              <a:rPr lang="en-US" sz="1100" dirty="0" err="1">
                <a:latin typeface="Courier New"/>
                <a:cs typeface="Courier New"/>
              </a:rPr>
              <a:t>len</a:t>
            </a:r>
            <a:r>
              <a:rPr lang="en-US" sz="1100" dirty="0">
                <a:latin typeface="Courier New"/>
                <a:cs typeface="Courier New"/>
              </a:rPr>
              <a:t>; </a:t>
            </a:r>
            <a:r>
              <a:rPr lang="en-US" sz="1100" dirty="0" err="1">
                <a:latin typeface="Courier New"/>
                <a:cs typeface="Courier New"/>
              </a:rPr>
              <a:t>t</a:t>
            </a:r>
            <a:r>
              <a:rPr lang="en-US" sz="1100" dirty="0">
                <a:latin typeface="Courier New"/>
                <a:cs typeface="Courier New"/>
              </a:rPr>
              <a:t>++) {  </a:t>
            </a:r>
            <a:r>
              <a:rPr lang="en-US" sz="1100" b="1" dirty="0">
                <a:latin typeface="Courier New"/>
                <a:cs typeface="Courier New"/>
              </a:rPr>
              <a:t>/* make brighter */</a:t>
            </a:r>
          </a:p>
          <a:p>
            <a:pPr>
              <a:lnSpc>
                <a:spcPts val="960"/>
              </a:lnSpc>
              <a:spcBef>
                <a:spcPts val="0"/>
              </a:spcBef>
              <a:spcAft>
                <a:spcPts val="1200"/>
              </a:spcAft>
            </a:pPr>
            <a:r>
              <a:rPr lang="en-US" sz="1100" dirty="0">
                <a:latin typeface="Courier New"/>
                <a:cs typeface="Courier New"/>
              </a:rPr>
              <a:t>            </a:t>
            </a:r>
            <a:r>
              <a:rPr lang="en-US" sz="1100" dirty="0" err="1">
                <a:latin typeface="Courier New"/>
                <a:cs typeface="Courier New"/>
              </a:rPr>
              <a:t>new_pixel_value</a:t>
            </a:r>
            <a:r>
              <a:rPr lang="en-US" sz="1100" dirty="0">
                <a:latin typeface="Courier New"/>
                <a:cs typeface="Courier New"/>
              </a:rPr>
              <a:t> = </a:t>
            </a:r>
            <a:r>
              <a:rPr lang="en-US" sz="1100" dirty="0" err="1">
                <a:latin typeface="Courier New"/>
                <a:cs typeface="Courier New"/>
              </a:rPr>
              <a:t>buffer[t</a:t>
            </a:r>
            <a:r>
              <a:rPr lang="en-US" sz="1100" dirty="0">
                <a:latin typeface="Courier New"/>
                <a:cs typeface="Courier New"/>
              </a:rPr>
              <a:t>] + </a:t>
            </a:r>
            <a:r>
              <a:rPr lang="en-US" sz="1100" dirty="0" err="1">
                <a:latin typeface="Courier New"/>
                <a:cs typeface="Courier New"/>
              </a:rPr>
              <a:t>v</a:t>
            </a:r>
            <a:r>
              <a:rPr lang="en-US" sz="1100" dirty="0">
                <a:latin typeface="Courier New"/>
                <a:cs typeface="Courier New"/>
              </a:rPr>
              <a:t>;</a:t>
            </a:r>
          </a:p>
          <a:p>
            <a:pPr>
              <a:lnSpc>
                <a:spcPts val="960"/>
              </a:lnSpc>
              <a:spcBef>
                <a:spcPts val="0"/>
              </a:spcBef>
              <a:spcAft>
                <a:spcPts val="1200"/>
              </a:spcAft>
            </a:pPr>
            <a:r>
              <a:rPr lang="en-US" sz="1100" dirty="0">
                <a:latin typeface="Courier New"/>
                <a:cs typeface="Courier New"/>
              </a:rPr>
              <a:t>            if (</a:t>
            </a:r>
            <a:r>
              <a:rPr lang="en-US" sz="1100" dirty="0" err="1">
                <a:latin typeface="Courier New"/>
                <a:cs typeface="Courier New"/>
              </a:rPr>
              <a:t>new_pixel_value</a:t>
            </a:r>
            <a:r>
              <a:rPr lang="en-US" sz="1100" dirty="0">
                <a:latin typeface="Courier New"/>
                <a:cs typeface="Courier New"/>
              </a:rPr>
              <a:t> &gt; 255) </a:t>
            </a:r>
            <a:r>
              <a:rPr lang="en-US" sz="1100" dirty="0" err="1">
                <a:latin typeface="Courier New"/>
                <a:cs typeface="Courier New"/>
              </a:rPr>
              <a:t>new_pixel_value</a:t>
            </a:r>
            <a:r>
              <a:rPr lang="en-US" sz="1100" dirty="0">
                <a:latin typeface="Courier New"/>
                <a:cs typeface="Courier New"/>
              </a:rPr>
              <a:t> = 255;</a:t>
            </a:r>
          </a:p>
          <a:p>
            <a:pPr>
              <a:lnSpc>
                <a:spcPts val="960"/>
              </a:lnSpc>
              <a:spcBef>
                <a:spcPts val="0"/>
              </a:spcBef>
              <a:spcAft>
                <a:spcPts val="1200"/>
              </a:spcAft>
            </a:pPr>
            <a:r>
              <a:rPr lang="en-US" sz="1100" dirty="0">
                <a:latin typeface="Courier New"/>
                <a:cs typeface="Courier New"/>
              </a:rPr>
              <a:t>            </a:t>
            </a:r>
            <a:r>
              <a:rPr lang="en-US" sz="1100" dirty="0" err="1">
                <a:latin typeface="Courier New"/>
                <a:cs typeface="Courier New"/>
              </a:rPr>
              <a:t>buffer[t</a:t>
            </a:r>
            <a:r>
              <a:rPr lang="en-US" sz="1100" dirty="0">
                <a:latin typeface="Courier New"/>
                <a:cs typeface="Courier New"/>
              </a:rPr>
              <a:t>] = </a:t>
            </a:r>
            <a:r>
              <a:rPr lang="en-US" sz="1100" dirty="0" err="1">
                <a:latin typeface="Courier New"/>
                <a:cs typeface="Courier New"/>
              </a:rPr>
              <a:t>new_pixel_value</a:t>
            </a:r>
            <a:r>
              <a:rPr lang="en-US" sz="1100" dirty="0">
                <a:latin typeface="Courier New"/>
                <a:cs typeface="Courier New"/>
              </a:rPr>
              <a:t>;</a:t>
            </a:r>
          </a:p>
          <a:p>
            <a:pPr>
              <a:lnSpc>
                <a:spcPts val="960"/>
              </a:lnSpc>
              <a:spcBef>
                <a:spcPts val="0"/>
              </a:spcBef>
              <a:spcAft>
                <a:spcPts val="1200"/>
              </a:spcAft>
            </a:pPr>
            <a:r>
              <a:rPr lang="en-US" sz="1100" dirty="0">
                <a:latin typeface="Courier New"/>
                <a:cs typeface="Courier New"/>
              </a:rPr>
              <a:t>      }</a:t>
            </a:r>
          </a:p>
          <a:p>
            <a:pPr>
              <a:lnSpc>
                <a:spcPts val="960"/>
              </a:lnSpc>
              <a:spcBef>
                <a:spcPts val="0"/>
              </a:spcBef>
              <a:spcAft>
                <a:spcPts val="1200"/>
              </a:spcAft>
            </a:pPr>
            <a:r>
              <a:rPr lang="en-US" sz="1100" dirty="0">
                <a:latin typeface="Courier New"/>
                <a:cs typeface="Courier New"/>
              </a:rPr>
              <a:t>  } else {</a:t>
            </a:r>
          </a:p>
          <a:p>
            <a:pPr>
              <a:lnSpc>
                <a:spcPts val="960"/>
              </a:lnSpc>
              <a:spcBef>
                <a:spcPts val="0"/>
              </a:spcBef>
              <a:spcAft>
                <a:spcPts val="1200"/>
              </a:spcAft>
            </a:pPr>
            <a:r>
              <a:rPr lang="en-US" sz="1100" dirty="0">
                <a:latin typeface="Courier New"/>
                <a:cs typeface="Courier New"/>
              </a:rPr>
              <a:t>      for (</a:t>
            </a:r>
            <a:r>
              <a:rPr lang="en-US" sz="1100" dirty="0" err="1">
                <a:latin typeface="Courier New"/>
                <a:cs typeface="Courier New"/>
              </a:rPr>
              <a:t>t</a:t>
            </a:r>
            <a:r>
              <a:rPr lang="en-US" sz="1100" dirty="0">
                <a:latin typeface="Courier New"/>
                <a:cs typeface="Courier New"/>
              </a:rPr>
              <a:t> = 0; </a:t>
            </a:r>
            <a:r>
              <a:rPr lang="en-US" sz="1100" dirty="0" err="1">
                <a:latin typeface="Courier New"/>
                <a:cs typeface="Courier New"/>
              </a:rPr>
              <a:t>t</a:t>
            </a:r>
            <a:r>
              <a:rPr lang="en-US" sz="1100" dirty="0">
                <a:latin typeface="Courier New"/>
                <a:cs typeface="Courier New"/>
              </a:rPr>
              <a:t> &lt; </a:t>
            </a:r>
            <a:r>
              <a:rPr lang="en-US" sz="1100" dirty="0" err="1">
                <a:latin typeface="Courier New"/>
                <a:cs typeface="Courier New"/>
              </a:rPr>
              <a:t>len</a:t>
            </a:r>
            <a:r>
              <a:rPr lang="en-US" sz="1100" dirty="0">
                <a:latin typeface="Courier New"/>
                <a:cs typeface="Courier New"/>
              </a:rPr>
              <a:t>; </a:t>
            </a:r>
            <a:r>
              <a:rPr lang="en-US" sz="1100" dirty="0" err="1">
                <a:latin typeface="Courier New"/>
                <a:cs typeface="Courier New"/>
              </a:rPr>
              <a:t>t</a:t>
            </a:r>
            <a:r>
              <a:rPr lang="en-US" sz="1100" dirty="0">
                <a:latin typeface="Courier New"/>
                <a:cs typeface="Courier New"/>
              </a:rPr>
              <a:t>++) {  </a:t>
            </a:r>
            <a:r>
              <a:rPr lang="en-US" sz="1100" b="1" dirty="0">
                <a:latin typeface="Courier New"/>
                <a:cs typeface="Courier New"/>
              </a:rPr>
              <a:t>/* make darker */</a:t>
            </a:r>
          </a:p>
          <a:p>
            <a:pPr>
              <a:lnSpc>
                <a:spcPts val="960"/>
              </a:lnSpc>
              <a:spcBef>
                <a:spcPts val="0"/>
              </a:spcBef>
              <a:spcAft>
                <a:spcPts val="1200"/>
              </a:spcAft>
            </a:pPr>
            <a:r>
              <a:rPr lang="en-US" sz="1100" dirty="0">
                <a:latin typeface="Courier New"/>
                <a:cs typeface="Courier New"/>
              </a:rPr>
              <a:t>            </a:t>
            </a:r>
            <a:r>
              <a:rPr lang="en-US" sz="1100" dirty="0" err="1">
                <a:latin typeface="Courier New"/>
                <a:cs typeface="Courier New"/>
              </a:rPr>
              <a:t>new_pixel_value</a:t>
            </a:r>
            <a:r>
              <a:rPr lang="en-US" sz="1100" dirty="0">
                <a:latin typeface="Courier New"/>
                <a:cs typeface="Courier New"/>
              </a:rPr>
              <a:t> = </a:t>
            </a:r>
            <a:r>
              <a:rPr lang="en-US" sz="1100" dirty="0" err="1">
                <a:latin typeface="Courier New"/>
                <a:cs typeface="Courier New"/>
              </a:rPr>
              <a:t>buffer[t</a:t>
            </a:r>
            <a:r>
              <a:rPr lang="en-US" sz="1100" dirty="0">
                <a:latin typeface="Courier New"/>
                <a:cs typeface="Courier New"/>
              </a:rPr>
              <a:t>] + </a:t>
            </a:r>
            <a:r>
              <a:rPr lang="en-US" sz="1100" dirty="0" err="1">
                <a:latin typeface="Courier New"/>
                <a:cs typeface="Courier New"/>
              </a:rPr>
              <a:t>v</a:t>
            </a:r>
            <a:r>
              <a:rPr lang="en-US" sz="1100" dirty="0">
                <a:latin typeface="Courier New"/>
                <a:cs typeface="Courier New"/>
              </a:rPr>
              <a:t>;</a:t>
            </a:r>
          </a:p>
          <a:p>
            <a:pPr>
              <a:lnSpc>
                <a:spcPts val="960"/>
              </a:lnSpc>
              <a:spcBef>
                <a:spcPts val="0"/>
              </a:spcBef>
              <a:spcAft>
                <a:spcPts val="1200"/>
              </a:spcAft>
            </a:pPr>
            <a:r>
              <a:rPr lang="en-US" sz="1100" dirty="0">
                <a:latin typeface="Courier New"/>
                <a:cs typeface="Courier New"/>
              </a:rPr>
              <a:t>            if (</a:t>
            </a:r>
            <a:r>
              <a:rPr lang="en-US" sz="1100" dirty="0" err="1">
                <a:latin typeface="Courier New"/>
                <a:cs typeface="Courier New"/>
              </a:rPr>
              <a:t>new_pixel_value</a:t>
            </a:r>
            <a:r>
              <a:rPr lang="en-US" sz="1100" dirty="0">
                <a:latin typeface="Courier New"/>
                <a:cs typeface="Courier New"/>
              </a:rPr>
              <a:t> &lt; 0) </a:t>
            </a:r>
            <a:r>
              <a:rPr lang="en-US" sz="1100" dirty="0" err="1">
                <a:latin typeface="Courier New"/>
                <a:cs typeface="Courier New"/>
              </a:rPr>
              <a:t>new_pixel_value</a:t>
            </a:r>
            <a:r>
              <a:rPr lang="en-US" sz="1100" dirty="0">
                <a:latin typeface="Courier New"/>
                <a:cs typeface="Courier New"/>
              </a:rPr>
              <a:t> = 0;</a:t>
            </a:r>
          </a:p>
          <a:p>
            <a:pPr>
              <a:lnSpc>
                <a:spcPts val="960"/>
              </a:lnSpc>
              <a:spcBef>
                <a:spcPts val="0"/>
              </a:spcBef>
              <a:spcAft>
                <a:spcPts val="1200"/>
              </a:spcAft>
            </a:pPr>
            <a:r>
              <a:rPr lang="en-US" sz="1100" dirty="0">
                <a:latin typeface="Courier New"/>
                <a:cs typeface="Courier New"/>
              </a:rPr>
              <a:t>            </a:t>
            </a:r>
            <a:r>
              <a:rPr lang="en-US" sz="1100" dirty="0" err="1">
                <a:latin typeface="Courier New"/>
                <a:cs typeface="Courier New"/>
              </a:rPr>
              <a:t>buffer[t</a:t>
            </a:r>
            <a:r>
              <a:rPr lang="en-US" sz="1100" dirty="0">
                <a:latin typeface="Courier New"/>
                <a:cs typeface="Courier New"/>
              </a:rPr>
              <a:t>] = </a:t>
            </a:r>
            <a:r>
              <a:rPr lang="en-US" sz="1100" dirty="0" err="1">
                <a:latin typeface="Courier New"/>
                <a:cs typeface="Courier New"/>
              </a:rPr>
              <a:t>new_pixel_value</a:t>
            </a:r>
            <a:r>
              <a:rPr lang="en-US" sz="1100" dirty="0">
                <a:latin typeface="Courier New"/>
                <a:cs typeface="Courier New"/>
              </a:rPr>
              <a:t>;</a:t>
            </a:r>
          </a:p>
          <a:p>
            <a:pPr>
              <a:lnSpc>
                <a:spcPts val="960"/>
              </a:lnSpc>
              <a:spcBef>
                <a:spcPts val="0"/>
              </a:spcBef>
              <a:spcAft>
                <a:spcPts val="1200"/>
              </a:spcAft>
            </a:pPr>
            <a:r>
              <a:rPr lang="en-US" sz="1100" dirty="0">
                <a:latin typeface="Courier New"/>
                <a:cs typeface="Courier New"/>
              </a:rPr>
              <a:t>      }</a:t>
            </a:r>
          </a:p>
          <a:p>
            <a:pPr>
              <a:lnSpc>
                <a:spcPts val="960"/>
              </a:lnSpc>
              <a:spcBef>
                <a:spcPts val="0"/>
              </a:spcBef>
              <a:spcAft>
                <a:spcPts val="1200"/>
              </a:spcAft>
            </a:pPr>
            <a:r>
              <a:rPr lang="en-US" sz="1100" dirty="0">
                <a:latin typeface="Courier New"/>
                <a:cs typeface="Courier New"/>
              </a:rPr>
              <a:t>  }</a:t>
            </a:r>
          </a:p>
          <a:p>
            <a:pPr>
              <a:lnSpc>
                <a:spcPts val="960"/>
              </a:lnSpc>
              <a:spcBef>
                <a:spcPts val="0"/>
              </a:spcBef>
              <a:spcAft>
                <a:spcPts val="1200"/>
              </a:spcAft>
            </a:pPr>
            <a:r>
              <a:rPr lang="en-US" sz="1100" dirty="0">
                <a:latin typeface="Courier New"/>
                <a:cs typeface="Courier New"/>
              </a:rPr>
              <a:t>}</a:t>
            </a:r>
          </a:p>
          <a:p>
            <a:pPr>
              <a:lnSpc>
                <a:spcPts val="960"/>
              </a:lnSpc>
              <a:spcBef>
                <a:spcPts val="0"/>
              </a:spcBef>
              <a:spcAft>
                <a:spcPts val="1200"/>
              </a:spcAft>
            </a:pPr>
            <a:endParaRPr lang="en-US" sz="1100" dirty="0">
              <a:latin typeface="Courier New"/>
              <a:cs typeface="Courier New"/>
            </a:endParaRPr>
          </a:p>
          <a:p>
            <a:pPr>
              <a:lnSpc>
                <a:spcPts val="960"/>
              </a:lnSpc>
              <a:spcBef>
                <a:spcPts val="0"/>
              </a:spcBef>
              <a:spcAft>
                <a:spcPts val="1200"/>
              </a:spcAft>
            </a:pPr>
            <a:endParaRPr lang="en-US" sz="1100" dirty="0">
              <a:latin typeface="Courier New"/>
              <a:cs typeface="Courier New"/>
            </a:endParaRPr>
          </a:p>
        </p:txBody>
      </p:sp>
      <p:sp>
        <p:nvSpPr>
          <p:cNvPr id="5" name="Rectangle 4"/>
          <p:cNvSpPr/>
          <p:nvPr/>
        </p:nvSpPr>
        <p:spPr bwMode="auto">
          <a:xfrm>
            <a:off x="5731804"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p:cNvSpPr/>
          <p:nvPr/>
        </p:nvSpPr>
        <p:spPr bwMode="auto">
          <a:xfrm>
            <a:off x="5941408"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p:cNvSpPr/>
          <p:nvPr/>
        </p:nvSpPr>
        <p:spPr bwMode="auto">
          <a:xfrm>
            <a:off x="6151012"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 name="Rectangle 7"/>
          <p:cNvSpPr/>
          <p:nvPr/>
        </p:nvSpPr>
        <p:spPr bwMode="auto">
          <a:xfrm>
            <a:off x="6360616"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Rectangle 8"/>
          <p:cNvSpPr/>
          <p:nvPr/>
        </p:nvSpPr>
        <p:spPr bwMode="auto">
          <a:xfrm>
            <a:off x="6570220"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Rectangle 9"/>
          <p:cNvSpPr/>
          <p:nvPr/>
        </p:nvSpPr>
        <p:spPr bwMode="auto">
          <a:xfrm>
            <a:off x="6779824"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1" name="Rectangle 10"/>
          <p:cNvSpPr/>
          <p:nvPr/>
        </p:nvSpPr>
        <p:spPr bwMode="auto">
          <a:xfrm>
            <a:off x="6989428"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Rectangle 11"/>
          <p:cNvSpPr/>
          <p:nvPr/>
        </p:nvSpPr>
        <p:spPr bwMode="auto">
          <a:xfrm>
            <a:off x="7199032"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3" name="Rectangle 12"/>
          <p:cNvSpPr/>
          <p:nvPr/>
        </p:nvSpPr>
        <p:spPr bwMode="auto">
          <a:xfrm>
            <a:off x="7408633" y="221464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Rectangle 13"/>
          <p:cNvSpPr/>
          <p:nvPr/>
        </p:nvSpPr>
        <p:spPr bwMode="auto">
          <a:xfrm>
            <a:off x="5735471"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Rectangle 14"/>
          <p:cNvSpPr/>
          <p:nvPr/>
        </p:nvSpPr>
        <p:spPr bwMode="auto">
          <a:xfrm>
            <a:off x="5945075"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6" name="Rectangle 15"/>
          <p:cNvSpPr/>
          <p:nvPr/>
        </p:nvSpPr>
        <p:spPr bwMode="auto">
          <a:xfrm>
            <a:off x="6154679"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7" name="Rectangle 16"/>
          <p:cNvSpPr/>
          <p:nvPr/>
        </p:nvSpPr>
        <p:spPr bwMode="auto">
          <a:xfrm>
            <a:off x="6364283"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8" name="Rectangle 17"/>
          <p:cNvSpPr/>
          <p:nvPr/>
        </p:nvSpPr>
        <p:spPr bwMode="auto">
          <a:xfrm>
            <a:off x="6573887"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9" name="Rectangle 18"/>
          <p:cNvSpPr/>
          <p:nvPr/>
        </p:nvSpPr>
        <p:spPr bwMode="auto">
          <a:xfrm>
            <a:off x="6783491"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0" name="Rectangle 19"/>
          <p:cNvSpPr/>
          <p:nvPr/>
        </p:nvSpPr>
        <p:spPr bwMode="auto">
          <a:xfrm>
            <a:off x="6993095"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p:nvPr/>
        </p:nvSpPr>
        <p:spPr bwMode="auto">
          <a:xfrm>
            <a:off x="7202699"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2" name="Rectangle 21"/>
          <p:cNvSpPr/>
          <p:nvPr/>
        </p:nvSpPr>
        <p:spPr bwMode="auto">
          <a:xfrm>
            <a:off x="7412300" y="2435699"/>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3" name="Rectangle 22"/>
          <p:cNvSpPr/>
          <p:nvPr/>
        </p:nvSpPr>
        <p:spPr bwMode="auto">
          <a:xfrm>
            <a:off x="5739138"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4" name="Rectangle 23"/>
          <p:cNvSpPr/>
          <p:nvPr/>
        </p:nvSpPr>
        <p:spPr bwMode="auto">
          <a:xfrm>
            <a:off x="5948742"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5" name="Rectangle 24"/>
          <p:cNvSpPr/>
          <p:nvPr/>
        </p:nvSpPr>
        <p:spPr bwMode="auto">
          <a:xfrm>
            <a:off x="6158346"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6" name="Rectangle 25"/>
          <p:cNvSpPr/>
          <p:nvPr/>
        </p:nvSpPr>
        <p:spPr bwMode="auto">
          <a:xfrm>
            <a:off x="6367950"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7" name="Rectangle 26"/>
          <p:cNvSpPr/>
          <p:nvPr/>
        </p:nvSpPr>
        <p:spPr bwMode="auto">
          <a:xfrm>
            <a:off x="6577554"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8" name="Rectangle 27"/>
          <p:cNvSpPr/>
          <p:nvPr/>
        </p:nvSpPr>
        <p:spPr bwMode="auto">
          <a:xfrm>
            <a:off x="6787158"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9" name="Rectangle 28"/>
          <p:cNvSpPr/>
          <p:nvPr/>
        </p:nvSpPr>
        <p:spPr bwMode="auto">
          <a:xfrm>
            <a:off x="6996762"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0" name="Rectangle 29"/>
          <p:cNvSpPr/>
          <p:nvPr/>
        </p:nvSpPr>
        <p:spPr bwMode="auto">
          <a:xfrm>
            <a:off x="7206366"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1" name="Rectangle 30"/>
          <p:cNvSpPr/>
          <p:nvPr/>
        </p:nvSpPr>
        <p:spPr bwMode="auto">
          <a:xfrm>
            <a:off x="7415967" y="2656751"/>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2" name="Rectangle 31"/>
          <p:cNvSpPr/>
          <p:nvPr/>
        </p:nvSpPr>
        <p:spPr bwMode="auto">
          <a:xfrm>
            <a:off x="5735471"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3" name="Rectangle 32"/>
          <p:cNvSpPr/>
          <p:nvPr/>
        </p:nvSpPr>
        <p:spPr bwMode="auto">
          <a:xfrm>
            <a:off x="5945075"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4" name="Rectangle 33"/>
          <p:cNvSpPr/>
          <p:nvPr/>
        </p:nvSpPr>
        <p:spPr bwMode="auto">
          <a:xfrm>
            <a:off x="6154679"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5" name="Rectangle 34"/>
          <p:cNvSpPr/>
          <p:nvPr/>
        </p:nvSpPr>
        <p:spPr bwMode="auto">
          <a:xfrm>
            <a:off x="6364283"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6" name="Rectangle 35"/>
          <p:cNvSpPr/>
          <p:nvPr/>
        </p:nvSpPr>
        <p:spPr bwMode="auto">
          <a:xfrm>
            <a:off x="6573887"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7" name="Rectangle 36"/>
          <p:cNvSpPr/>
          <p:nvPr/>
        </p:nvSpPr>
        <p:spPr bwMode="auto">
          <a:xfrm>
            <a:off x="6783491"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8" name="Rectangle 37"/>
          <p:cNvSpPr/>
          <p:nvPr/>
        </p:nvSpPr>
        <p:spPr bwMode="auto">
          <a:xfrm>
            <a:off x="6993095"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9" name="Rectangle 38"/>
          <p:cNvSpPr/>
          <p:nvPr/>
        </p:nvSpPr>
        <p:spPr bwMode="auto">
          <a:xfrm>
            <a:off x="7202699"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0" name="Rectangle 39"/>
          <p:cNvSpPr/>
          <p:nvPr/>
        </p:nvSpPr>
        <p:spPr bwMode="auto">
          <a:xfrm>
            <a:off x="7412300" y="2859053"/>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1" name="Rectangle 40"/>
          <p:cNvSpPr/>
          <p:nvPr/>
        </p:nvSpPr>
        <p:spPr bwMode="auto">
          <a:xfrm>
            <a:off x="5739138"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2" name="Rectangle 41"/>
          <p:cNvSpPr/>
          <p:nvPr/>
        </p:nvSpPr>
        <p:spPr bwMode="auto">
          <a:xfrm>
            <a:off x="5948742"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Rectangle 42"/>
          <p:cNvSpPr/>
          <p:nvPr/>
        </p:nvSpPr>
        <p:spPr bwMode="auto">
          <a:xfrm>
            <a:off x="6158346"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4" name="Rectangle 43"/>
          <p:cNvSpPr/>
          <p:nvPr/>
        </p:nvSpPr>
        <p:spPr bwMode="auto">
          <a:xfrm>
            <a:off x="6367950"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5" name="Rectangle 44"/>
          <p:cNvSpPr/>
          <p:nvPr/>
        </p:nvSpPr>
        <p:spPr bwMode="auto">
          <a:xfrm>
            <a:off x="6577554"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6" name="Rectangle 45"/>
          <p:cNvSpPr/>
          <p:nvPr/>
        </p:nvSpPr>
        <p:spPr bwMode="auto">
          <a:xfrm>
            <a:off x="6787158"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7" name="Rectangle 46"/>
          <p:cNvSpPr/>
          <p:nvPr/>
        </p:nvSpPr>
        <p:spPr bwMode="auto">
          <a:xfrm>
            <a:off x="6996762"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8" name="Rectangle 47"/>
          <p:cNvSpPr/>
          <p:nvPr/>
        </p:nvSpPr>
        <p:spPr bwMode="auto">
          <a:xfrm>
            <a:off x="7206366"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9" name="Rectangle 48"/>
          <p:cNvSpPr/>
          <p:nvPr/>
        </p:nvSpPr>
        <p:spPr bwMode="auto">
          <a:xfrm>
            <a:off x="7415967" y="308010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0" name="Rectangle 49"/>
          <p:cNvSpPr/>
          <p:nvPr/>
        </p:nvSpPr>
        <p:spPr bwMode="auto">
          <a:xfrm>
            <a:off x="5742805"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1" name="Rectangle 50"/>
          <p:cNvSpPr/>
          <p:nvPr/>
        </p:nvSpPr>
        <p:spPr bwMode="auto">
          <a:xfrm>
            <a:off x="5952409"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2" name="Rectangle 51"/>
          <p:cNvSpPr/>
          <p:nvPr/>
        </p:nvSpPr>
        <p:spPr bwMode="auto">
          <a:xfrm>
            <a:off x="6162013"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3" name="Rectangle 52"/>
          <p:cNvSpPr/>
          <p:nvPr/>
        </p:nvSpPr>
        <p:spPr bwMode="auto">
          <a:xfrm>
            <a:off x="6371617"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4" name="Rectangle 53"/>
          <p:cNvSpPr/>
          <p:nvPr/>
        </p:nvSpPr>
        <p:spPr bwMode="auto">
          <a:xfrm>
            <a:off x="6581221"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5" name="Rectangle 54"/>
          <p:cNvSpPr/>
          <p:nvPr/>
        </p:nvSpPr>
        <p:spPr bwMode="auto">
          <a:xfrm>
            <a:off x="6790825"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6" name="Rectangle 55"/>
          <p:cNvSpPr/>
          <p:nvPr/>
        </p:nvSpPr>
        <p:spPr bwMode="auto">
          <a:xfrm>
            <a:off x="7000429"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7" name="Rectangle 56"/>
          <p:cNvSpPr/>
          <p:nvPr/>
        </p:nvSpPr>
        <p:spPr bwMode="auto">
          <a:xfrm>
            <a:off x="7210033"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8" name="Rectangle 57"/>
          <p:cNvSpPr/>
          <p:nvPr/>
        </p:nvSpPr>
        <p:spPr bwMode="auto">
          <a:xfrm>
            <a:off x="7419634" y="330115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9" name="Rectangle 58"/>
          <p:cNvSpPr/>
          <p:nvPr/>
        </p:nvSpPr>
        <p:spPr bwMode="auto">
          <a:xfrm>
            <a:off x="5742805"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0" name="Rectangle 59"/>
          <p:cNvSpPr/>
          <p:nvPr/>
        </p:nvSpPr>
        <p:spPr bwMode="auto">
          <a:xfrm>
            <a:off x="5952409"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1" name="Rectangle 60"/>
          <p:cNvSpPr/>
          <p:nvPr/>
        </p:nvSpPr>
        <p:spPr bwMode="auto">
          <a:xfrm>
            <a:off x="6162013"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2" name="Rectangle 61"/>
          <p:cNvSpPr/>
          <p:nvPr/>
        </p:nvSpPr>
        <p:spPr bwMode="auto">
          <a:xfrm>
            <a:off x="6371617"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3" name="Rectangle 62"/>
          <p:cNvSpPr/>
          <p:nvPr/>
        </p:nvSpPr>
        <p:spPr bwMode="auto">
          <a:xfrm>
            <a:off x="6581221"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4" name="Rectangle 63"/>
          <p:cNvSpPr/>
          <p:nvPr/>
        </p:nvSpPr>
        <p:spPr bwMode="auto">
          <a:xfrm>
            <a:off x="6790825"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5" name="Rectangle 64"/>
          <p:cNvSpPr/>
          <p:nvPr/>
        </p:nvSpPr>
        <p:spPr bwMode="auto">
          <a:xfrm>
            <a:off x="7000429"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6" name="Rectangle 65"/>
          <p:cNvSpPr/>
          <p:nvPr/>
        </p:nvSpPr>
        <p:spPr bwMode="auto">
          <a:xfrm>
            <a:off x="7210033"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7" name="Rectangle 66"/>
          <p:cNvSpPr/>
          <p:nvPr/>
        </p:nvSpPr>
        <p:spPr bwMode="auto">
          <a:xfrm>
            <a:off x="7419634" y="3518555"/>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8" name="Rectangle 67"/>
          <p:cNvSpPr/>
          <p:nvPr/>
        </p:nvSpPr>
        <p:spPr bwMode="auto">
          <a:xfrm>
            <a:off x="5746472"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9" name="Rectangle 68"/>
          <p:cNvSpPr/>
          <p:nvPr/>
        </p:nvSpPr>
        <p:spPr bwMode="auto">
          <a:xfrm>
            <a:off x="5956076"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0" name="Rectangle 69"/>
          <p:cNvSpPr/>
          <p:nvPr/>
        </p:nvSpPr>
        <p:spPr bwMode="auto">
          <a:xfrm>
            <a:off x="6165680"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1" name="Rectangle 70"/>
          <p:cNvSpPr/>
          <p:nvPr/>
        </p:nvSpPr>
        <p:spPr bwMode="auto">
          <a:xfrm>
            <a:off x="6375284"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2" name="Rectangle 71"/>
          <p:cNvSpPr/>
          <p:nvPr/>
        </p:nvSpPr>
        <p:spPr bwMode="auto">
          <a:xfrm>
            <a:off x="6584888"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3" name="Rectangle 72"/>
          <p:cNvSpPr/>
          <p:nvPr/>
        </p:nvSpPr>
        <p:spPr bwMode="auto">
          <a:xfrm>
            <a:off x="6794492"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4" name="Rectangle 73"/>
          <p:cNvSpPr/>
          <p:nvPr/>
        </p:nvSpPr>
        <p:spPr bwMode="auto">
          <a:xfrm>
            <a:off x="7004096"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5" name="Rectangle 74"/>
          <p:cNvSpPr/>
          <p:nvPr/>
        </p:nvSpPr>
        <p:spPr bwMode="auto">
          <a:xfrm>
            <a:off x="7213700"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6" name="Rectangle 75"/>
          <p:cNvSpPr/>
          <p:nvPr/>
        </p:nvSpPr>
        <p:spPr bwMode="auto">
          <a:xfrm>
            <a:off x="7423301" y="3739607"/>
            <a:ext cx="217373" cy="228838"/>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7" name="Frame 76"/>
          <p:cNvSpPr/>
          <p:nvPr/>
        </p:nvSpPr>
        <p:spPr bwMode="auto">
          <a:xfrm>
            <a:off x="5640281" y="2105313"/>
            <a:ext cx="2082210" cy="1956568"/>
          </a:xfrm>
          <a:prstGeom prst="frame">
            <a:avLst>
              <a:gd name="adj1" fmla="val 5935"/>
            </a:avLst>
          </a:prstGeom>
          <a:solidFill>
            <a:srgbClr val="0000FF"/>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 name="TextBox 2"/>
          <p:cNvSpPr txBox="1"/>
          <p:nvPr/>
        </p:nvSpPr>
        <p:spPr>
          <a:xfrm rot="21282169">
            <a:off x="1554464" y="5514594"/>
            <a:ext cx="6105946" cy="369332"/>
          </a:xfrm>
          <a:prstGeom prst="rect">
            <a:avLst/>
          </a:prstGeom>
          <a:noFill/>
        </p:spPr>
        <p:txBody>
          <a:bodyPr wrap="none" rtlCol="0">
            <a:spAutoFit/>
          </a:bodyPr>
          <a:lstStyle/>
          <a:p>
            <a:r>
              <a:rPr lang="en-US" sz="1800" dirty="0">
                <a:solidFill>
                  <a:srgbClr val="FF0000"/>
                </a:solidFill>
              </a:rPr>
              <a:t>What is the potential for parallelization using SSE-vectors?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C1C1C1"/>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cTn>
                              </p:par>
                            </p:childTnLst>
                          </p:cTn>
                        </p:par>
                        <p:par>
                          <p:cTn id="9" fill="hold">
                            <p:stCondLst>
                              <p:cond delay="500"/>
                            </p:stCondLst>
                            <p:childTnLst>
                              <p:par>
                                <p:cTn id="10" presetID="1" presetClass="emph" presetSubtype="2" fill="hold" nodeType="afterEffect">
                                  <p:stCondLst>
                                    <p:cond delay="0"/>
                                  </p:stCondLst>
                                  <p:childTnLst>
                                    <p:animClr clrSpc="rgb" dir="cw">
                                      <p:cBhvr>
                                        <p:cTn id="11" dur="500" fill="hold"/>
                                        <p:tgtEl>
                                          <p:spTgt spid="6"/>
                                        </p:tgtEl>
                                        <p:attrNameLst>
                                          <p:attrName>fillcolor</p:attrName>
                                        </p:attrNameLst>
                                      </p:cBhvr>
                                      <p:to>
                                        <a:srgbClr val="C1C1C1"/>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500" fill="hold"/>
                                        <p:tgtEl>
                                          <p:spTgt spid="7"/>
                                        </p:tgtEl>
                                        <p:attrNameLst>
                                          <p:attrName>fillcolor</p:attrName>
                                        </p:attrNameLst>
                                      </p:cBhvr>
                                      <p:to>
                                        <a:srgbClr val="C1C1C1"/>
                                      </p:to>
                                    </p:animClr>
                                    <p:set>
                                      <p:cBhvr>
                                        <p:cTn id="17" dur="500" fill="hold"/>
                                        <p:tgtEl>
                                          <p:spTgt spid="7"/>
                                        </p:tgtEl>
                                        <p:attrNameLst>
                                          <p:attrName>fill.type</p:attrName>
                                        </p:attrNameLst>
                                      </p:cBhvr>
                                      <p:to>
                                        <p:strVal val="solid"/>
                                      </p:to>
                                    </p:set>
                                    <p:set>
                                      <p:cBhvr>
                                        <p:cTn id="18" dur="500" fill="hold"/>
                                        <p:tgtEl>
                                          <p:spTgt spid="7"/>
                                        </p:tgtEl>
                                        <p:attrNameLst>
                                          <p:attrName>fill.on</p:attrName>
                                        </p:attrNameLst>
                                      </p:cBhvr>
                                      <p:to>
                                        <p:strVal val="true"/>
                                      </p:to>
                                    </p:set>
                                  </p:childTnLst>
                                </p:cTn>
                              </p:par>
                            </p:childTnLst>
                          </p:cTn>
                        </p:par>
                        <p:par>
                          <p:cTn id="19" fill="hold">
                            <p:stCondLst>
                              <p:cond delay="1500"/>
                            </p:stCondLst>
                            <p:childTnLst>
                              <p:par>
                                <p:cTn id="20" presetID="1" presetClass="emph" presetSubtype="2" fill="hold" nodeType="afterEffect">
                                  <p:stCondLst>
                                    <p:cond delay="0"/>
                                  </p:stCondLst>
                                  <p:childTnLst>
                                    <p:animClr clrSpc="rgb" dir="cw">
                                      <p:cBhvr>
                                        <p:cTn id="21" dur="500" fill="hold"/>
                                        <p:tgtEl>
                                          <p:spTgt spid="8"/>
                                        </p:tgtEl>
                                        <p:attrNameLst>
                                          <p:attrName>fillcolor</p:attrName>
                                        </p:attrNameLst>
                                      </p:cBhvr>
                                      <p:to>
                                        <a:srgbClr val="C1C1C1"/>
                                      </p:to>
                                    </p:animClr>
                                    <p:set>
                                      <p:cBhvr>
                                        <p:cTn id="22" dur="500" fill="hold"/>
                                        <p:tgtEl>
                                          <p:spTgt spid="8"/>
                                        </p:tgtEl>
                                        <p:attrNameLst>
                                          <p:attrName>fill.type</p:attrName>
                                        </p:attrNameLst>
                                      </p:cBhvr>
                                      <p:to>
                                        <p:strVal val="solid"/>
                                      </p:to>
                                    </p:set>
                                    <p:set>
                                      <p:cBhvr>
                                        <p:cTn id="23" dur="500" fill="hold"/>
                                        <p:tgtEl>
                                          <p:spTgt spid="8"/>
                                        </p:tgtEl>
                                        <p:attrNameLst>
                                          <p:attrName>fill.on</p:attrName>
                                        </p:attrNameLst>
                                      </p:cBhvr>
                                      <p:to>
                                        <p:strVal val="true"/>
                                      </p:to>
                                    </p:set>
                                  </p:childTnLst>
                                </p:cTn>
                              </p:par>
                            </p:childTnLst>
                          </p:cTn>
                        </p:par>
                        <p:par>
                          <p:cTn id="24" fill="hold">
                            <p:stCondLst>
                              <p:cond delay="2000"/>
                            </p:stCondLst>
                            <p:childTnLst>
                              <p:par>
                                <p:cTn id="25" presetID="1" presetClass="emph" presetSubtype="2" fill="hold" nodeType="afterEffect">
                                  <p:stCondLst>
                                    <p:cond delay="0"/>
                                  </p:stCondLst>
                                  <p:childTnLst>
                                    <p:animClr clrSpc="rgb" dir="cw">
                                      <p:cBhvr>
                                        <p:cTn id="26" dur="500" fill="hold"/>
                                        <p:tgtEl>
                                          <p:spTgt spid="9"/>
                                        </p:tgtEl>
                                        <p:attrNameLst>
                                          <p:attrName>fillcolor</p:attrName>
                                        </p:attrNameLst>
                                      </p:cBhvr>
                                      <p:to>
                                        <a:srgbClr val="C1C1C1"/>
                                      </p:to>
                                    </p:animClr>
                                    <p:set>
                                      <p:cBhvr>
                                        <p:cTn id="27" dur="500" fill="hold"/>
                                        <p:tgtEl>
                                          <p:spTgt spid="9"/>
                                        </p:tgtEl>
                                        <p:attrNameLst>
                                          <p:attrName>fill.type</p:attrName>
                                        </p:attrNameLst>
                                      </p:cBhvr>
                                      <p:to>
                                        <p:strVal val="solid"/>
                                      </p:to>
                                    </p:set>
                                    <p:set>
                                      <p:cBhvr>
                                        <p:cTn id="28" dur="500" fill="hold"/>
                                        <p:tgtEl>
                                          <p:spTgt spid="9"/>
                                        </p:tgtEl>
                                        <p:attrNameLst>
                                          <p:attrName>fill.on</p:attrName>
                                        </p:attrNameLst>
                                      </p:cBhvr>
                                      <p:to>
                                        <p:strVal val="true"/>
                                      </p:to>
                                    </p:set>
                                  </p:childTnLst>
                                </p:cTn>
                              </p:par>
                            </p:childTnLst>
                          </p:cTn>
                        </p:par>
                        <p:par>
                          <p:cTn id="29" fill="hold">
                            <p:stCondLst>
                              <p:cond delay="2500"/>
                            </p:stCondLst>
                            <p:childTnLst>
                              <p:par>
                                <p:cTn id="30" presetID="1" presetClass="emph" presetSubtype="2" fill="hold" nodeType="afterEffect">
                                  <p:stCondLst>
                                    <p:cond delay="0"/>
                                  </p:stCondLst>
                                  <p:childTnLst>
                                    <p:animClr clrSpc="rgb" dir="cw">
                                      <p:cBhvr>
                                        <p:cTn id="31" dur="500" fill="hold"/>
                                        <p:tgtEl>
                                          <p:spTgt spid="10"/>
                                        </p:tgtEl>
                                        <p:attrNameLst>
                                          <p:attrName>fillcolor</p:attrName>
                                        </p:attrNameLst>
                                      </p:cBhvr>
                                      <p:to>
                                        <a:srgbClr val="C1C1C1"/>
                                      </p:to>
                                    </p:animClr>
                                    <p:set>
                                      <p:cBhvr>
                                        <p:cTn id="32" dur="500" fill="hold"/>
                                        <p:tgtEl>
                                          <p:spTgt spid="10"/>
                                        </p:tgtEl>
                                        <p:attrNameLst>
                                          <p:attrName>fill.type</p:attrName>
                                        </p:attrNameLst>
                                      </p:cBhvr>
                                      <p:to>
                                        <p:strVal val="solid"/>
                                      </p:to>
                                    </p:set>
                                    <p:set>
                                      <p:cBhvr>
                                        <p:cTn id="33" dur="500" fill="hold"/>
                                        <p:tgtEl>
                                          <p:spTgt spid="10"/>
                                        </p:tgtEl>
                                        <p:attrNameLst>
                                          <p:attrName>fill.on</p:attrName>
                                        </p:attrNameLst>
                                      </p:cBhvr>
                                      <p:to>
                                        <p:strVal val="true"/>
                                      </p:to>
                                    </p:set>
                                  </p:childTnLst>
                                </p:cTn>
                              </p:par>
                            </p:childTnLst>
                          </p:cTn>
                        </p:par>
                        <p:par>
                          <p:cTn id="34" fill="hold">
                            <p:stCondLst>
                              <p:cond delay="3000"/>
                            </p:stCondLst>
                            <p:childTnLst>
                              <p:par>
                                <p:cTn id="35" presetID="1" presetClass="emph" presetSubtype="2" fill="hold" nodeType="afterEffect">
                                  <p:stCondLst>
                                    <p:cond delay="0"/>
                                  </p:stCondLst>
                                  <p:childTnLst>
                                    <p:animClr clrSpc="rgb" dir="cw">
                                      <p:cBhvr>
                                        <p:cTn id="36" dur="500" fill="hold"/>
                                        <p:tgtEl>
                                          <p:spTgt spid="11"/>
                                        </p:tgtEl>
                                        <p:attrNameLst>
                                          <p:attrName>fillcolor</p:attrName>
                                        </p:attrNameLst>
                                      </p:cBhvr>
                                      <p:to>
                                        <a:srgbClr val="C1C1C1"/>
                                      </p:to>
                                    </p:animClr>
                                    <p:set>
                                      <p:cBhvr>
                                        <p:cTn id="37" dur="500" fill="hold"/>
                                        <p:tgtEl>
                                          <p:spTgt spid="11"/>
                                        </p:tgtEl>
                                        <p:attrNameLst>
                                          <p:attrName>fill.type</p:attrName>
                                        </p:attrNameLst>
                                      </p:cBhvr>
                                      <p:to>
                                        <p:strVal val="solid"/>
                                      </p:to>
                                    </p:set>
                                    <p:set>
                                      <p:cBhvr>
                                        <p:cTn id="38" dur="500" fill="hold"/>
                                        <p:tgtEl>
                                          <p:spTgt spid="11"/>
                                        </p:tgtEl>
                                        <p:attrNameLst>
                                          <p:attrName>fill.on</p:attrName>
                                        </p:attrNameLst>
                                      </p:cBhvr>
                                      <p:to>
                                        <p:strVal val="true"/>
                                      </p:to>
                                    </p:set>
                                  </p:childTnLst>
                                </p:cTn>
                              </p:par>
                            </p:childTnLst>
                          </p:cTn>
                        </p:par>
                        <p:par>
                          <p:cTn id="39" fill="hold">
                            <p:stCondLst>
                              <p:cond delay="3500"/>
                            </p:stCondLst>
                            <p:childTnLst>
                              <p:par>
                                <p:cTn id="40" presetID="1" presetClass="emph" presetSubtype="2" fill="hold" nodeType="afterEffect">
                                  <p:stCondLst>
                                    <p:cond delay="0"/>
                                  </p:stCondLst>
                                  <p:childTnLst>
                                    <p:animClr clrSpc="rgb" dir="cw">
                                      <p:cBhvr>
                                        <p:cTn id="41" dur="500" fill="hold"/>
                                        <p:tgtEl>
                                          <p:spTgt spid="12"/>
                                        </p:tgtEl>
                                        <p:attrNameLst>
                                          <p:attrName>fillcolor</p:attrName>
                                        </p:attrNameLst>
                                      </p:cBhvr>
                                      <p:to>
                                        <a:srgbClr val="C1C1C1"/>
                                      </p:to>
                                    </p:animClr>
                                    <p:set>
                                      <p:cBhvr>
                                        <p:cTn id="42" dur="500" fill="hold"/>
                                        <p:tgtEl>
                                          <p:spTgt spid="12"/>
                                        </p:tgtEl>
                                        <p:attrNameLst>
                                          <p:attrName>fill.type</p:attrName>
                                        </p:attrNameLst>
                                      </p:cBhvr>
                                      <p:to>
                                        <p:strVal val="solid"/>
                                      </p:to>
                                    </p:set>
                                    <p:set>
                                      <p:cBhvr>
                                        <p:cTn id="43" dur="500" fill="hold"/>
                                        <p:tgtEl>
                                          <p:spTgt spid="12"/>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500" fill="hold"/>
                                        <p:tgtEl>
                                          <p:spTgt spid="13"/>
                                        </p:tgtEl>
                                        <p:attrNameLst>
                                          <p:attrName>fillcolor</p:attrName>
                                        </p:attrNameLst>
                                      </p:cBhvr>
                                      <p:to>
                                        <a:srgbClr val="C1C1C1"/>
                                      </p:to>
                                    </p:animClr>
                                    <p:set>
                                      <p:cBhvr>
                                        <p:cTn id="47" dur="500" fill="hold"/>
                                        <p:tgtEl>
                                          <p:spTgt spid="13"/>
                                        </p:tgtEl>
                                        <p:attrNameLst>
                                          <p:attrName>fill.type</p:attrName>
                                        </p:attrNameLst>
                                      </p:cBhvr>
                                      <p:to>
                                        <p:strVal val="solid"/>
                                      </p:to>
                                    </p:set>
                                    <p:set>
                                      <p:cBhvr>
                                        <p:cTn id="48" dur="500" fill="hold"/>
                                        <p:tgtEl>
                                          <p:spTgt spid="13"/>
                                        </p:tgtEl>
                                        <p:attrNameLst>
                                          <p:attrName>fill.on</p:attrName>
                                        </p:attrNameLst>
                                      </p:cBhvr>
                                      <p:to>
                                        <p:strVal val="true"/>
                                      </p:to>
                                    </p:set>
                                  </p:childTnLst>
                                </p:cTn>
                              </p:par>
                            </p:childTnLst>
                          </p:cTn>
                        </p:par>
                        <p:par>
                          <p:cTn id="49" fill="hold">
                            <p:stCondLst>
                              <p:cond delay="4500"/>
                            </p:stCondLst>
                            <p:childTnLst>
                              <p:par>
                                <p:cTn id="50" presetID="1" presetClass="emph" presetSubtype="2" fill="hold" nodeType="afterEffect">
                                  <p:stCondLst>
                                    <p:cond delay="0"/>
                                  </p:stCondLst>
                                  <p:childTnLst>
                                    <p:animClr clrSpc="rgb" dir="cw">
                                      <p:cBhvr>
                                        <p:cTn id="51" dur="500" fill="hold"/>
                                        <p:tgtEl>
                                          <p:spTgt spid="14"/>
                                        </p:tgtEl>
                                        <p:attrNameLst>
                                          <p:attrName>fillcolor</p:attrName>
                                        </p:attrNameLst>
                                      </p:cBhvr>
                                      <p:to>
                                        <a:srgbClr val="C1C1C1"/>
                                      </p:to>
                                    </p:animClr>
                                    <p:set>
                                      <p:cBhvr>
                                        <p:cTn id="52" dur="500" fill="hold"/>
                                        <p:tgtEl>
                                          <p:spTgt spid="14"/>
                                        </p:tgtEl>
                                        <p:attrNameLst>
                                          <p:attrName>fill.type</p:attrName>
                                        </p:attrNameLst>
                                      </p:cBhvr>
                                      <p:to>
                                        <p:strVal val="solid"/>
                                      </p:to>
                                    </p:set>
                                    <p:set>
                                      <p:cBhvr>
                                        <p:cTn id="53" dur="500" fill="hold"/>
                                        <p:tgtEl>
                                          <p:spTgt spid="14"/>
                                        </p:tgtEl>
                                        <p:attrNameLst>
                                          <p:attrName>fill.on</p:attrName>
                                        </p:attrNameLst>
                                      </p:cBhvr>
                                      <p:to>
                                        <p:strVal val="true"/>
                                      </p:to>
                                    </p:set>
                                  </p:childTnLst>
                                </p:cTn>
                              </p:par>
                            </p:childTnLst>
                          </p:cTn>
                        </p:par>
                        <p:par>
                          <p:cTn id="54" fill="hold">
                            <p:stCondLst>
                              <p:cond delay="5000"/>
                            </p:stCondLst>
                            <p:childTnLst>
                              <p:par>
                                <p:cTn id="55" presetID="1" presetClass="emph" presetSubtype="2" fill="hold" nodeType="afterEffect">
                                  <p:stCondLst>
                                    <p:cond delay="0"/>
                                  </p:stCondLst>
                                  <p:childTnLst>
                                    <p:animClr clrSpc="rgb" dir="cw">
                                      <p:cBhvr>
                                        <p:cTn id="56" dur="500" fill="hold"/>
                                        <p:tgtEl>
                                          <p:spTgt spid="15"/>
                                        </p:tgtEl>
                                        <p:attrNameLst>
                                          <p:attrName>fillcolor</p:attrName>
                                        </p:attrNameLst>
                                      </p:cBhvr>
                                      <p:to>
                                        <a:srgbClr val="C1C1C1"/>
                                      </p:to>
                                    </p:animClr>
                                    <p:set>
                                      <p:cBhvr>
                                        <p:cTn id="57" dur="500" fill="hold"/>
                                        <p:tgtEl>
                                          <p:spTgt spid="15"/>
                                        </p:tgtEl>
                                        <p:attrNameLst>
                                          <p:attrName>fill.type</p:attrName>
                                        </p:attrNameLst>
                                      </p:cBhvr>
                                      <p:to>
                                        <p:strVal val="solid"/>
                                      </p:to>
                                    </p:set>
                                    <p:set>
                                      <p:cBhvr>
                                        <p:cTn id="58" dur="500" fill="hold"/>
                                        <p:tgtEl>
                                          <p:spTgt spid="15"/>
                                        </p:tgtEl>
                                        <p:attrNameLst>
                                          <p:attrName>fill.on</p:attrName>
                                        </p:attrNameLst>
                                      </p:cBhvr>
                                      <p:to>
                                        <p:strVal val="true"/>
                                      </p:to>
                                    </p:set>
                                  </p:childTnLst>
                                </p:cTn>
                              </p:par>
                            </p:childTnLst>
                          </p:cTn>
                        </p:par>
                        <p:par>
                          <p:cTn id="59" fill="hold">
                            <p:stCondLst>
                              <p:cond delay="5500"/>
                            </p:stCondLst>
                            <p:childTnLst>
                              <p:par>
                                <p:cTn id="60" presetID="1" presetClass="emph" presetSubtype="2" fill="hold" nodeType="afterEffect">
                                  <p:stCondLst>
                                    <p:cond delay="0"/>
                                  </p:stCondLst>
                                  <p:childTnLst>
                                    <p:animClr clrSpc="rgb" dir="cw">
                                      <p:cBhvr>
                                        <p:cTn id="61" dur="500" fill="hold"/>
                                        <p:tgtEl>
                                          <p:spTgt spid="16"/>
                                        </p:tgtEl>
                                        <p:attrNameLst>
                                          <p:attrName>fillcolor</p:attrName>
                                        </p:attrNameLst>
                                      </p:cBhvr>
                                      <p:to>
                                        <a:srgbClr val="C1C1C1"/>
                                      </p:to>
                                    </p:animClr>
                                    <p:set>
                                      <p:cBhvr>
                                        <p:cTn id="62" dur="500" fill="hold"/>
                                        <p:tgtEl>
                                          <p:spTgt spid="16"/>
                                        </p:tgtEl>
                                        <p:attrNameLst>
                                          <p:attrName>fill.type</p:attrName>
                                        </p:attrNameLst>
                                      </p:cBhvr>
                                      <p:to>
                                        <p:strVal val="solid"/>
                                      </p:to>
                                    </p:set>
                                    <p:set>
                                      <p:cBhvr>
                                        <p:cTn id="63" dur="500" fill="hold"/>
                                        <p:tgtEl>
                                          <p:spTgt spid="16"/>
                                        </p:tgtEl>
                                        <p:attrNameLst>
                                          <p:attrName>fill.on</p:attrName>
                                        </p:attrNameLst>
                                      </p:cBhvr>
                                      <p:to>
                                        <p:strVal val="true"/>
                                      </p:to>
                                    </p:set>
                                  </p:childTnLst>
                                </p:cTn>
                              </p:par>
                            </p:childTnLst>
                          </p:cTn>
                        </p:par>
                        <p:par>
                          <p:cTn id="64" fill="hold">
                            <p:stCondLst>
                              <p:cond delay="6000"/>
                            </p:stCondLst>
                            <p:childTnLst>
                              <p:par>
                                <p:cTn id="65" presetID="1" presetClass="emph" presetSubtype="2" fill="hold" nodeType="afterEffect">
                                  <p:stCondLst>
                                    <p:cond delay="0"/>
                                  </p:stCondLst>
                                  <p:childTnLst>
                                    <p:animClr clrSpc="rgb" dir="cw">
                                      <p:cBhvr>
                                        <p:cTn id="66" dur="500" fill="hold"/>
                                        <p:tgtEl>
                                          <p:spTgt spid="17"/>
                                        </p:tgtEl>
                                        <p:attrNameLst>
                                          <p:attrName>fillcolor</p:attrName>
                                        </p:attrNameLst>
                                      </p:cBhvr>
                                      <p:to>
                                        <a:srgbClr val="C1C1C1"/>
                                      </p:to>
                                    </p:animClr>
                                    <p:set>
                                      <p:cBhvr>
                                        <p:cTn id="67" dur="500" fill="hold"/>
                                        <p:tgtEl>
                                          <p:spTgt spid="17"/>
                                        </p:tgtEl>
                                        <p:attrNameLst>
                                          <p:attrName>fill.type</p:attrName>
                                        </p:attrNameLst>
                                      </p:cBhvr>
                                      <p:to>
                                        <p:strVal val="solid"/>
                                      </p:to>
                                    </p:set>
                                    <p:set>
                                      <p:cBhvr>
                                        <p:cTn id="68" dur="500" fill="hold"/>
                                        <p:tgtEl>
                                          <p:spTgt spid="17"/>
                                        </p:tgtEl>
                                        <p:attrNameLst>
                                          <p:attrName>fill.on</p:attrName>
                                        </p:attrNameLst>
                                      </p:cBhvr>
                                      <p:to>
                                        <p:strVal val="true"/>
                                      </p:to>
                                    </p:set>
                                  </p:childTnLst>
                                </p:cTn>
                              </p:par>
                            </p:childTnLst>
                          </p:cTn>
                        </p:par>
                        <p:par>
                          <p:cTn id="69" fill="hold">
                            <p:stCondLst>
                              <p:cond delay="6500"/>
                            </p:stCondLst>
                            <p:childTnLst>
                              <p:par>
                                <p:cTn id="70" presetID="1" presetClass="emph" presetSubtype="2" fill="hold" nodeType="afterEffect">
                                  <p:stCondLst>
                                    <p:cond delay="0"/>
                                  </p:stCondLst>
                                  <p:childTnLst>
                                    <p:animClr clrSpc="rgb" dir="cw">
                                      <p:cBhvr>
                                        <p:cTn id="71" dur="500" fill="hold"/>
                                        <p:tgtEl>
                                          <p:spTgt spid="18"/>
                                        </p:tgtEl>
                                        <p:attrNameLst>
                                          <p:attrName>fillcolor</p:attrName>
                                        </p:attrNameLst>
                                      </p:cBhvr>
                                      <p:to>
                                        <a:srgbClr val="C1C1C1"/>
                                      </p:to>
                                    </p:animClr>
                                    <p:set>
                                      <p:cBhvr>
                                        <p:cTn id="72" dur="500" fill="hold"/>
                                        <p:tgtEl>
                                          <p:spTgt spid="18"/>
                                        </p:tgtEl>
                                        <p:attrNameLst>
                                          <p:attrName>fill.type</p:attrName>
                                        </p:attrNameLst>
                                      </p:cBhvr>
                                      <p:to>
                                        <p:strVal val="solid"/>
                                      </p:to>
                                    </p:set>
                                    <p:set>
                                      <p:cBhvr>
                                        <p:cTn id="73" dur="500" fill="hold"/>
                                        <p:tgtEl>
                                          <p:spTgt spid="18"/>
                                        </p:tgtEl>
                                        <p:attrNameLst>
                                          <p:attrName>fill.on</p:attrName>
                                        </p:attrNameLst>
                                      </p:cBhvr>
                                      <p:to>
                                        <p:strVal val="true"/>
                                      </p:to>
                                    </p:set>
                                  </p:childTnLst>
                                </p:cTn>
                              </p:par>
                            </p:childTnLst>
                          </p:cTn>
                        </p:par>
                        <p:par>
                          <p:cTn id="74" fill="hold">
                            <p:stCondLst>
                              <p:cond delay="7000"/>
                            </p:stCondLst>
                            <p:childTnLst>
                              <p:par>
                                <p:cTn id="75" presetID="1" presetClass="emph" presetSubtype="2" fill="hold" nodeType="afterEffect">
                                  <p:stCondLst>
                                    <p:cond delay="0"/>
                                  </p:stCondLst>
                                  <p:childTnLst>
                                    <p:animClr clrSpc="rgb" dir="cw">
                                      <p:cBhvr>
                                        <p:cTn id="76" dur="500" fill="hold"/>
                                        <p:tgtEl>
                                          <p:spTgt spid="19"/>
                                        </p:tgtEl>
                                        <p:attrNameLst>
                                          <p:attrName>fillcolor</p:attrName>
                                        </p:attrNameLst>
                                      </p:cBhvr>
                                      <p:to>
                                        <a:srgbClr val="C1C1C1"/>
                                      </p:to>
                                    </p:animClr>
                                    <p:set>
                                      <p:cBhvr>
                                        <p:cTn id="77" dur="500" fill="hold"/>
                                        <p:tgtEl>
                                          <p:spTgt spid="19"/>
                                        </p:tgtEl>
                                        <p:attrNameLst>
                                          <p:attrName>fill.type</p:attrName>
                                        </p:attrNameLst>
                                      </p:cBhvr>
                                      <p:to>
                                        <p:strVal val="solid"/>
                                      </p:to>
                                    </p:set>
                                    <p:set>
                                      <p:cBhvr>
                                        <p:cTn id="78" dur="500" fill="hold"/>
                                        <p:tgtEl>
                                          <p:spTgt spid="19"/>
                                        </p:tgtEl>
                                        <p:attrNameLst>
                                          <p:attrName>fill.on</p:attrName>
                                        </p:attrNameLst>
                                      </p:cBhvr>
                                      <p:to>
                                        <p:strVal val="true"/>
                                      </p:to>
                                    </p:set>
                                  </p:childTnLst>
                                </p:cTn>
                              </p:par>
                            </p:childTnLst>
                          </p:cTn>
                        </p:par>
                        <p:par>
                          <p:cTn id="79" fill="hold">
                            <p:stCondLst>
                              <p:cond delay="7500"/>
                            </p:stCondLst>
                            <p:childTnLst>
                              <p:par>
                                <p:cTn id="80" presetID="1" presetClass="emph" presetSubtype="2" fill="hold" nodeType="afterEffect">
                                  <p:stCondLst>
                                    <p:cond delay="0"/>
                                  </p:stCondLst>
                                  <p:childTnLst>
                                    <p:animClr clrSpc="rgb" dir="cw">
                                      <p:cBhvr>
                                        <p:cTn id="81" dur="500" fill="hold"/>
                                        <p:tgtEl>
                                          <p:spTgt spid="20"/>
                                        </p:tgtEl>
                                        <p:attrNameLst>
                                          <p:attrName>fillcolor</p:attrName>
                                        </p:attrNameLst>
                                      </p:cBhvr>
                                      <p:to>
                                        <a:srgbClr val="C1C1C1"/>
                                      </p:to>
                                    </p:animClr>
                                    <p:set>
                                      <p:cBhvr>
                                        <p:cTn id="82" dur="500" fill="hold"/>
                                        <p:tgtEl>
                                          <p:spTgt spid="20"/>
                                        </p:tgtEl>
                                        <p:attrNameLst>
                                          <p:attrName>fill.type</p:attrName>
                                        </p:attrNameLst>
                                      </p:cBhvr>
                                      <p:to>
                                        <p:strVal val="solid"/>
                                      </p:to>
                                    </p:set>
                                    <p:set>
                                      <p:cBhvr>
                                        <p:cTn id="83" dur="500" fill="hold"/>
                                        <p:tgtEl>
                                          <p:spTgt spid="20"/>
                                        </p:tgtEl>
                                        <p:attrNameLst>
                                          <p:attrName>fill.on</p:attrName>
                                        </p:attrNameLst>
                                      </p:cBhvr>
                                      <p:to>
                                        <p:strVal val="true"/>
                                      </p:to>
                                    </p:set>
                                  </p:childTnLst>
                                </p:cTn>
                              </p:par>
                            </p:childTnLst>
                          </p:cTn>
                        </p:par>
                        <p:par>
                          <p:cTn id="84" fill="hold">
                            <p:stCondLst>
                              <p:cond delay="8000"/>
                            </p:stCondLst>
                            <p:childTnLst>
                              <p:par>
                                <p:cTn id="85" presetID="1" presetClass="emph" presetSubtype="2" fill="hold" nodeType="afterEffect">
                                  <p:stCondLst>
                                    <p:cond delay="0"/>
                                  </p:stCondLst>
                                  <p:childTnLst>
                                    <p:animClr clrSpc="rgb" dir="cw">
                                      <p:cBhvr>
                                        <p:cTn id="86" dur="500" fill="hold"/>
                                        <p:tgtEl>
                                          <p:spTgt spid="21"/>
                                        </p:tgtEl>
                                        <p:attrNameLst>
                                          <p:attrName>fillcolor</p:attrName>
                                        </p:attrNameLst>
                                      </p:cBhvr>
                                      <p:to>
                                        <a:srgbClr val="C1C1C1"/>
                                      </p:to>
                                    </p:animClr>
                                    <p:set>
                                      <p:cBhvr>
                                        <p:cTn id="87" dur="500" fill="hold"/>
                                        <p:tgtEl>
                                          <p:spTgt spid="21"/>
                                        </p:tgtEl>
                                        <p:attrNameLst>
                                          <p:attrName>fill.type</p:attrName>
                                        </p:attrNameLst>
                                      </p:cBhvr>
                                      <p:to>
                                        <p:strVal val="solid"/>
                                      </p:to>
                                    </p:set>
                                    <p:set>
                                      <p:cBhvr>
                                        <p:cTn id="88" dur="500" fill="hold"/>
                                        <p:tgtEl>
                                          <p:spTgt spid="21"/>
                                        </p:tgtEl>
                                        <p:attrNameLst>
                                          <p:attrName>fill.on</p:attrName>
                                        </p:attrNameLst>
                                      </p:cBhvr>
                                      <p:to>
                                        <p:strVal val="true"/>
                                      </p:to>
                                    </p:set>
                                  </p:childTnLst>
                                </p:cTn>
                              </p:par>
                            </p:childTnLst>
                          </p:cTn>
                        </p:par>
                        <p:par>
                          <p:cTn id="89" fill="hold">
                            <p:stCondLst>
                              <p:cond delay="8500"/>
                            </p:stCondLst>
                            <p:childTnLst>
                              <p:par>
                                <p:cTn id="90" presetID="1" presetClass="emph" presetSubtype="2" fill="hold" nodeType="afterEffect">
                                  <p:stCondLst>
                                    <p:cond delay="0"/>
                                  </p:stCondLst>
                                  <p:childTnLst>
                                    <p:animClr clrSpc="rgb" dir="cw">
                                      <p:cBhvr>
                                        <p:cTn id="91" dur="500" fill="hold"/>
                                        <p:tgtEl>
                                          <p:spTgt spid="22"/>
                                        </p:tgtEl>
                                        <p:attrNameLst>
                                          <p:attrName>fillcolor</p:attrName>
                                        </p:attrNameLst>
                                      </p:cBhvr>
                                      <p:to>
                                        <a:srgbClr val="C1C1C1"/>
                                      </p:to>
                                    </p:animClr>
                                    <p:set>
                                      <p:cBhvr>
                                        <p:cTn id="92" dur="500" fill="hold"/>
                                        <p:tgtEl>
                                          <p:spTgt spid="22"/>
                                        </p:tgtEl>
                                        <p:attrNameLst>
                                          <p:attrName>fill.type</p:attrName>
                                        </p:attrNameLst>
                                      </p:cBhvr>
                                      <p:to>
                                        <p:strVal val="solid"/>
                                      </p:to>
                                    </p:set>
                                    <p:set>
                                      <p:cBhvr>
                                        <p:cTn id="93" dur="500" fill="hold"/>
                                        <p:tgtEl>
                                          <p:spTgt spid="22"/>
                                        </p:tgtEl>
                                        <p:attrNameLst>
                                          <p:attrName>fill.on</p:attrName>
                                        </p:attrNameLst>
                                      </p:cBhvr>
                                      <p:to>
                                        <p:strVal val="true"/>
                                      </p:to>
                                    </p:set>
                                  </p:childTnLst>
                                </p:cTn>
                              </p:par>
                            </p:childTnLst>
                          </p:cTn>
                        </p:par>
                        <p:par>
                          <p:cTn id="94" fill="hold">
                            <p:stCondLst>
                              <p:cond delay="9000"/>
                            </p:stCondLst>
                            <p:childTnLst>
                              <p:par>
                                <p:cTn id="95" presetID="1" presetClass="emph" presetSubtype="2" fill="hold" nodeType="afterEffect">
                                  <p:stCondLst>
                                    <p:cond delay="0"/>
                                  </p:stCondLst>
                                  <p:childTnLst>
                                    <p:animClr clrSpc="rgb" dir="cw">
                                      <p:cBhvr>
                                        <p:cTn id="96" dur="500" fill="hold"/>
                                        <p:tgtEl>
                                          <p:spTgt spid="23"/>
                                        </p:tgtEl>
                                        <p:attrNameLst>
                                          <p:attrName>fillcolor</p:attrName>
                                        </p:attrNameLst>
                                      </p:cBhvr>
                                      <p:to>
                                        <a:srgbClr val="C1C1C1"/>
                                      </p:to>
                                    </p:animClr>
                                    <p:set>
                                      <p:cBhvr>
                                        <p:cTn id="97" dur="500" fill="hold"/>
                                        <p:tgtEl>
                                          <p:spTgt spid="23"/>
                                        </p:tgtEl>
                                        <p:attrNameLst>
                                          <p:attrName>fill.type</p:attrName>
                                        </p:attrNameLst>
                                      </p:cBhvr>
                                      <p:to>
                                        <p:strVal val="solid"/>
                                      </p:to>
                                    </p:set>
                                    <p:set>
                                      <p:cBhvr>
                                        <p:cTn id="98" dur="500" fill="hold"/>
                                        <p:tgtEl>
                                          <p:spTgt spid="23"/>
                                        </p:tgtEl>
                                        <p:attrNameLst>
                                          <p:attrName>fill.on</p:attrName>
                                        </p:attrNameLst>
                                      </p:cBhvr>
                                      <p:to>
                                        <p:strVal val="true"/>
                                      </p:to>
                                    </p:set>
                                  </p:childTnLst>
                                </p:cTn>
                              </p:par>
                            </p:childTnLst>
                          </p:cTn>
                        </p:par>
                        <p:par>
                          <p:cTn id="99" fill="hold">
                            <p:stCondLst>
                              <p:cond delay="9500"/>
                            </p:stCondLst>
                            <p:childTnLst>
                              <p:par>
                                <p:cTn id="100" presetID="1" presetClass="emph" presetSubtype="2" fill="hold" nodeType="afterEffect">
                                  <p:stCondLst>
                                    <p:cond delay="0"/>
                                  </p:stCondLst>
                                  <p:childTnLst>
                                    <p:animClr clrSpc="rgb" dir="cw">
                                      <p:cBhvr>
                                        <p:cTn id="101" dur="500" fill="hold"/>
                                        <p:tgtEl>
                                          <p:spTgt spid="24"/>
                                        </p:tgtEl>
                                        <p:attrNameLst>
                                          <p:attrName>fillcolor</p:attrName>
                                        </p:attrNameLst>
                                      </p:cBhvr>
                                      <p:to>
                                        <a:srgbClr val="C1C1C1"/>
                                      </p:to>
                                    </p:animClr>
                                    <p:set>
                                      <p:cBhvr>
                                        <p:cTn id="102" dur="500" fill="hold"/>
                                        <p:tgtEl>
                                          <p:spTgt spid="24"/>
                                        </p:tgtEl>
                                        <p:attrNameLst>
                                          <p:attrName>fill.type</p:attrName>
                                        </p:attrNameLst>
                                      </p:cBhvr>
                                      <p:to>
                                        <p:strVal val="solid"/>
                                      </p:to>
                                    </p:set>
                                    <p:set>
                                      <p:cBhvr>
                                        <p:cTn id="103" dur="500" fill="hold"/>
                                        <p:tgtEl>
                                          <p:spTgt spid="24"/>
                                        </p:tgtEl>
                                        <p:attrNameLst>
                                          <p:attrName>fill.on</p:attrName>
                                        </p:attrNameLst>
                                      </p:cBhvr>
                                      <p:to>
                                        <p:strVal val="true"/>
                                      </p:to>
                                    </p:set>
                                  </p:childTnLst>
                                </p:cTn>
                              </p:par>
                            </p:childTnLst>
                          </p:cTn>
                        </p:par>
                        <p:par>
                          <p:cTn id="104" fill="hold">
                            <p:stCondLst>
                              <p:cond delay="10000"/>
                            </p:stCondLst>
                            <p:childTnLst>
                              <p:par>
                                <p:cTn id="105" presetID="1" presetClass="emph" presetSubtype="2" fill="hold" nodeType="afterEffect">
                                  <p:stCondLst>
                                    <p:cond delay="0"/>
                                  </p:stCondLst>
                                  <p:childTnLst>
                                    <p:animClr clrSpc="rgb" dir="cw">
                                      <p:cBhvr>
                                        <p:cTn id="106" dur="500" fill="hold"/>
                                        <p:tgtEl>
                                          <p:spTgt spid="25"/>
                                        </p:tgtEl>
                                        <p:attrNameLst>
                                          <p:attrName>fillcolor</p:attrName>
                                        </p:attrNameLst>
                                      </p:cBhvr>
                                      <p:to>
                                        <a:srgbClr val="C1C1C1"/>
                                      </p:to>
                                    </p:animClr>
                                    <p:set>
                                      <p:cBhvr>
                                        <p:cTn id="107" dur="500" fill="hold"/>
                                        <p:tgtEl>
                                          <p:spTgt spid="25"/>
                                        </p:tgtEl>
                                        <p:attrNameLst>
                                          <p:attrName>fill.type</p:attrName>
                                        </p:attrNameLst>
                                      </p:cBhvr>
                                      <p:to>
                                        <p:strVal val="solid"/>
                                      </p:to>
                                    </p:set>
                                    <p:set>
                                      <p:cBhvr>
                                        <p:cTn id="108" dur="500" fill="hold"/>
                                        <p:tgtEl>
                                          <p:spTgt spid="25"/>
                                        </p:tgtEl>
                                        <p:attrNameLst>
                                          <p:attrName>fill.on</p:attrName>
                                        </p:attrNameLst>
                                      </p:cBhvr>
                                      <p:to>
                                        <p:strVal val="true"/>
                                      </p:to>
                                    </p:set>
                                  </p:childTnLst>
                                </p:cTn>
                              </p:par>
                            </p:childTnLst>
                          </p:cTn>
                        </p:par>
                        <p:par>
                          <p:cTn id="109" fill="hold">
                            <p:stCondLst>
                              <p:cond delay="10500"/>
                            </p:stCondLst>
                            <p:childTnLst>
                              <p:par>
                                <p:cTn id="110" presetID="1" presetClass="emph" presetSubtype="2" fill="hold" nodeType="afterEffect">
                                  <p:stCondLst>
                                    <p:cond delay="0"/>
                                  </p:stCondLst>
                                  <p:childTnLst>
                                    <p:animClr clrSpc="rgb" dir="cw">
                                      <p:cBhvr>
                                        <p:cTn id="111" dur="500" fill="hold"/>
                                        <p:tgtEl>
                                          <p:spTgt spid="26"/>
                                        </p:tgtEl>
                                        <p:attrNameLst>
                                          <p:attrName>fillcolor</p:attrName>
                                        </p:attrNameLst>
                                      </p:cBhvr>
                                      <p:to>
                                        <a:srgbClr val="C1C1C1"/>
                                      </p:to>
                                    </p:animClr>
                                    <p:set>
                                      <p:cBhvr>
                                        <p:cTn id="112" dur="500" fill="hold"/>
                                        <p:tgtEl>
                                          <p:spTgt spid="26"/>
                                        </p:tgtEl>
                                        <p:attrNameLst>
                                          <p:attrName>fill.type</p:attrName>
                                        </p:attrNameLst>
                                      </p:cBhvr>
                                      <p:to>
                                        <p:strVal val="solid"/>
                                      </p:to>
                                    </p:set>
                                    <p:set>
                                      <p:cBhvr>
                                        <p:cTn id="113" dur="500" fill="hold"/>
                                        <p:tgtEl>
                                          <p:spTgt spid="26"/>
                                        </p:tgtEl>
                                        <p:attrNameLst>
                                          <p:attrName>fill.on</p:attrName>
                                        </p:attrNameLst>
                                      </p:cBhvr>
                                      <p:to>
                                        <p:strVal val="true"/>
                                      </p:to>
                                    </p:set>
                                  </p:childTnLst>
                                </p:cTn>
                              </p:par>
                            </p:childTnLst>
                          </p:cTn>
                        </p:par>
                        <p:par>
                          <p:cTn id="114" fill="hold">
                            <p:stCondLst>
                              <p:cond delay="11000"/>
                            </p:stCondLst>
                            <p:childTnLst>
                              <p:par>
                                <p:cTn id="115" presetID="1" presetClass="emph" presetSubtype="2" fill="hold" nodeType="afterEffect">
                                  <p:stCondLst>
                                    <p:cond delay="0"/>
                                  </p:stCondLst>
                                  <p:childTnLst>
                                    <p:animClr clrSpc="rgb" dir="cw">
                                      <p:cBhvr>
                                        <p:cTn id="116" dur="500" fill="hold"/>
                                        <p:tgtEl>
                                          <p:spTgt spid="27"/>
                                        </p:tgtEl>
                                        <p:attrNameLst>
                                          <p:attrName>fillcolor</p:attrName>
                                        </p:attrNameLst>
                                      </p:cBhvr>
                                      <p:to>
                                        <a:srgbClr val="C1C1C1"/>
                                      </p:to>
                                    </p:animClr>
                                    <p:set>
                                      <p:cBhvr>
                                        <p:cTn id="117" dur="500" fill="hold"/>
                                        <p:tgtEl>
                                          <p:spTgt spid="27"/>
                                        </p:tgtEl>
                                        <p:attrNameLst>
                                          <p:attrName>fill.type</p:attrName>
                                        </p:attrNameLst>
                                      </p:cBhvr>
                                      <p:to>
                                        <p:strVal val="solid"/>
                                      </p:to>
                                    </p:set>
                                    <p:set>
                                      <p:cBhvr>
                                        <p:cTn id="118" dur="500" fill="hold"/>
                                        <p:tgtEl>
                                          <p:spTgt spid="27"/>
                                        </p:tgtEl>
                                        <p:attrNameLst>
                                          <p:attrName>fill.on</p:attrName>
                                        </p:attrNameLst>
                                      </p:cBhvr>
                                      <p:to>
                                        <p:strVal val="true"/>
                                      </p:to>
                                    </p:set>
                                  </p:childTnLst>
                                </p:cTn>
                              </p:par>
                            </p:childTnLst>
                          </p:cTn>
                        </p:par>
                        <p:par>
                          <p:cTn id="119" fill="hold">
                            <p:stCondLst>
                              <p:cond delay="11500"/>
                            </p:stCondLst>
                            <p:childTnLst>
                              <p:par>
                                <p:cTn id="120" presetID="1" presetClass="emph" presetSubtype="2" fill="hold" nodeType="afterEffect">
                                  <p:stCondLst>
                                    <p:cond delay="0"/>
                                  </p:stCondLst>
                                  <p:childTnLst>
                                    <p:animClr clrSpc="rgb" dir="cw">
                                      <p:cBhvr>
                                        <p:cTn id="121" dur="500" fill="hold"/>
                                        <p:tgtEl>
                                          <p:spTgt spid="28"/>
                                        </p:tgtEl>
                                        <p:attrNameLst>
                                          <p:attrName>fillcolor</p:attrName>
                                        </p:attrNameLst>
                                      </p:cBhvr>
                                      <p:to>
                                        <a:srgbClr val="C1C1C1"/>
                                      </p:to>
                                    </p:animClr>
                                    <p:set>
                                      <p:cBhvr>
                                        <p:cTn id="122" dur="500" fill="hold"/>
                                        <p:tgtEl>
                                          <p:spTgt spid="28"/>
                                        </p:tgtEl>
                                        <p:attrNameLst>
                                          <p:attrName>fill.type</p:attrName>
                                        </p:attrNameLst>
                                      </p:cBhvr>
                                      <p:to>
                                        <p:strVal val="solid"/>
                                      </p:to>
                                    </p:set>
                                    <p:set>
                                      <p:cBhvr>
                                        <p:cTn id="123" dur="500" fill="hold"/>
                                        <p:tgtEl>
                                          <p:spTgt spid="28"/>
                                        </p:tgtEl>
                                        <p:attrNameLst>
                                          <p:attrName>fill.on</p:attrName>
                                        </p:attrNameLst>
                                      </p:cBhvr>
                                      <p:to>
                                        <p:strVal val="true"/>
                                      </p:to>
                                    </p:set>
                                  </p:childTnLst>
                                </p:cTn>
                              </p:par>
                            </p:childTnLst>
                          </p:cTn>
                        </p:par>
                        <p:par>
                          <p:cTn id="124" fill="hold">
                            <p:stCondLst>
                              <p:cond delay="12000"/>
                            </p:stCondLst>
                            <p:childTnLst>
                              <p:par>
                                <p:cTn id="125" presetID="1" presetClass="emph" presetSubtype="2" fill="hold" nodeType="afterEffect">
                                  <p:stCondLst>
                                    <p:cond delay="0"/>
                                  </p:stCondLst>
                                  <p:childTnLst>
                                    <p:animClr clrSpc="rgb" dir="cw">
                                      <p:cBhvr>
                                        <p:cTn id="126" dur="500" fill="hold"/>
                                        <p:tgtEl>
                                          <p:spTgt spid="29"/>
                                        </p:tgtEl>
                                        <p:attrNameLst>
                                          <p:attrName>fillcolor</p:attrName>
                                        </p:attrNameLst>
                                      </p:cBhvr>
                                      <p:to>
                                        <a:srgbClr val="C1C1C1"/>
                                      </p:to>
                                    </p:animClr>
                                    <p:set>
                                      <p:cBhvr>
                                        <p:cTn id="127" dur="500" fill="hold"/>
                                        <p:tgtEl>
                                          <p:spTgt spid="29"/>
                                        </p:tgtEl>
                                        <p:attrNameLst>
                                          <p:attrName>fill.type</p:attrName>
                                        </p:attrNameLst>
                                      </p:cBhvr>
                                      <p:to>
                                        <p:strVal val="solid"/>
                                      </p:to>
                                    </p:set>
                                    <p:set>
                                      <p:cBhvr>
                                        <p:cTn id="128" dur="500" fill="hold"/>
                                        <p:tgtEl>
                                          <p:spTgt spid="29"/>
                                        </p:tgtEl>
                                        <p:attrNameLst>
                                          <p:attrName>fill.on</p:attrName>
                                        </p:attrNameLst>
                                      </p:cBhvr>
                                      <p:to>
                                        <p:strVal val="true"/>
                                      </p:to>
                                    </p:set>
                                  </p:childTnLst>
                                </p:cTn>
                              </p:par>
                            </p:childTnLst>
                          </p:cTn>
                        </p:par>
                        <p:par>
                          <p:cTn id="129" fill="hold">
                            <p:stCondLst>
                              <p:cond delay="12500"/>
                            </p:stCondLst>
                            <p:childTnLst>
                              <p:par>
                                <p:cTn id="130" presetID="1" presetClass="emph" presetSubtype="2" fill="hold" nodeType="afterEffect">
                                  <p:stCondLst>
                                    <p:cond delay="0"/>
                                  </p:stCondLst>
                                  <p:childTnLst>
                                    <p:animClr clrSpc="rgb" dir="cw">
                                      <p:cBhvr>
                                        <p:cTn id="131" dur="500" fill="hold"/>
                                        <p:tgtEl>
                                          <p:spTgt spid="30"/>
                                        </p:tgtEl>
                                        <p:attrNameLst>
                                          <p:attrName>fillcolor</p:attrName>
                                        </p:attrNameLst>
                                      </p:cBhvr>
                                      <p:to>
                                        <a:srgbClr val="C1C1C1"/>
                                      </p:to>
                                    </p:animClr>
                                    <p:set>
                                      <p:cBhvr>
                                        <p:cTn id="132" dur="500" fill="hold"/>
                                        <p:tgtEl>
                                          <p:spTgt spid="30"/>
                                        </p:tgtEl>
                                        <p:attrNameLst>
                                          <p:attrName>fill.type</p:attrName>
                                        </p:attrNameLst>
                                      </p:cBhvr>
                                      <p:to>
                                        <p:strVal val="solid"/>
                                      </p:to>
                                    </p:set>
                                    <p:set>
                                      <p:cBhvr>
                                        <p:cTn id="133" dur="500" fill="hold"/>
                                        <p:tgtEl>
                                          <p:spTgt spid="30"/>
                                        </p:tgtEl>
                                        <p:attrNameLst>
                                          <p:attrName>fill.on</p:attrName>
                                        </p:attrNameLst>
                                      </p:cBhvr>
                                      <p:to>
                                        <p:strVal val="true"/>
                                      </p:to>
                                    </p:set>
                                  </p:childTnLst>
                                </p:cTn>
                              </p:par>
                            </p:childTnLst>
                          </p:cTn>
                        </p:par>
                        <p:par>
                          <p:cTn id="134" fill="hold">
                            <p:stCondLst>
                              <p:cond delay="13000"/>
                            </p:stCondLst>
                            <p:childTnLst>
                              <p:par>
                                <p:cTn id="135" presetID="1" presetClass="emph" presetSubtype="2" fill="hold" nodeType="afterEffect">
                                  <p:stCondLst>
                                    <p:cond delay="0"/>
                                  </p:stCondLst>
                                  <p:childTnLst>
                                    <p:animClr clrSpc="rgb" dir="cw">
                                      <p:cBhvr>
                                        <p:cTn id="136" dur="500" fill="hold"/>
                                        <p:tgtEl>
                                          <p:spTgt spid="31"/>
                                        </p:tgtEl>
                                        <p:attrNameLst>
                                          <p:attrName>fillcolor</p:attrName>
                                        </p:attrNameLst>
                                      </p:cBhvr>
                                      <p:to>
                                        <a:srgbClr val="C1C1C1"/>
                                      </p:to>
                                    </p:animClr>
                                    <p:set>
                                      <p:cBhvr>
                                        <p:cTn id="137" dur="500" fill="hold"/>
                                        <p:tgtEl>
                                          <p:spTgt spid="31"/>
                                        </p:tgtEl>
                                        <p:attrNameLst>
                                          <p:attrName>fill.type</p:attrName>
                                        </p:attrNameLst>
                                      </p:cBhvr>
                                      <p:to>
                                        <p:strVal val="solid"/>
                                      </p:to>
                                    </p:set>
                                    <p:set>
                                      <p:cBhvr>
                                        <p:cTn id="138" dur="500" fill="hold"/>
                                        <p:tgtEl>
                                          <p:spTgt spid="31"/>
                                        </p:tgtEl>
                                        <p:attrNameLst>
                                          <p:attrName>fill.on</p:attrName>
                                        </p:attrNameLst>
                                      </p:cBhvr>
                                      <p:to>
                                        <p:strVal val="true"/>
                                      </p:to>
                                    </p:set>
                                  </p:childTnLst>
                                </p:cTn>
                              </p:par>
                            </p:childTnLst>
                          </p:cTn>
                        </p:par>
                        <p:par>
                          <p:cTn id="139" fill="hold">
                            <p:stCondLst>
                              <p:cond delay="13500"/>
                            </p:stCondLst>
                            <p:childTnLst>
                              <p:par>
                                <p:cTn id="140" presetID="1" presetClass="emph" presetSubtype="2" fill="hold" nodeType="afterEffect">
                                  <p:stCondLst>
                                    <p:cond delay="0"/>
                                  </p:stCondLst>
                                  <p:childTnLst>
                                    <p:animClr clrSpc="rgb" dir="cw">
                                      <p:cBhvr>
                                        <p:cTn id="141" dur="500" fill="hold"/>
                                        <p:tgtEl>
                                          <p:spTgt spid="32"/>
                                        </p:tgtEl>
                                        <p:attrNameLst>
                                          <p:attrName>fillcolor</p:attrName>
                                        </p:attrNameLst>
                                      </p:cBhvr>
                                      <p:to>
                                        <a:srgbClr val="C1C1C1"/>
                                      </p:to>
                                    </p:animClr>
                                    <p:set>
                                      <p:cBhvr>
                                        <p:cTn id="142" dur="500" fill="hold"/>
                                        <p:tgtEl>
                                          <p:spTgt spid="32"/>
                                        </p:tgtEl>
                                        <p:attrNameLst>
                                          <p:attrName>fill.type</p:attrName>
                                        </p:attrNameLst>
                                      </p:cBhvr>
                                      <p:to>
                                        <p:strVal val="solid"/>
                                      </p:to>
                                    </p:set>
                                    <p:set>
                                      <p:cBhvr>
                                        <p:cTn id="143" dur="500" fill="hold"/>
                                        <p:tgtEl>
                                          <p:spTgt spid="32"/>
                                        </p:tgtEl>
                                        <p:attrNameLst>
                                          <p:attrName>fill.on</p:attrName>
                                        </p:attrNameLst>
                                      </p:cBhvr>
                                      <p:to>
                                        <p:strVal val="true"/>
                                      </p:to>
                                    </p:set>
                                  </p:childTnLst>
                                </p:cTn>
                              </p:par>
                            </p:childTnLst>
                          </p:cTn>
                        </p:par>
                        <p:par>
                          <p:cTn id="144" fill="hold">
                            <p:stCondLst>
                              <p:cond delay="14000"/>
                            </p:stCondLst>
                            <p:childTnLst>
                              <p:par>
                                <p:cTn id="145" presetID="1" presetClass="emph" presetSubtype="2" fill="hold" nodeType="afterEffect">
                                  <p:stCondLst>
                                    <p:cond delay="0"/>
                                  </p:stCondLst>
                                  <p:childTnLst>
                                    <p:animClr clrSpc="rgb" dir="cw">
                                      <p:cBhvr>
                                        <p:cTn id="146" dur="500" fill="hold"/>
                                        <p:tgtEl>
                                          <p:spTgt spid="33"/>
                                        </p:tgtEl>
                                        <p:attrNameLst>
                                          <p:attrName>fillcolor</p:attrName>
                                        </p:attrNameLst>
                                      </p:cBhvr>
                                      <p:to>
                                        <a:srgbClr val="C1C1C1"/>
                                      </p:to>
                                    </p:animClr>
                                    <p:set>
                                      <p:cBhvr>
                                        <p:cTn id="147" dur="500" fill="hold"/>
                                        <p:tgtEl>
                                          <p:spTgt spid="33"/>
                                        </p:tgtEl>
                                        <p:attrNameLst>
                                          <p:attrName>fill.type</p:attrName>
                                        </p:attrNameLst>
                                      </p:cBhvr>
                                      <p:to>
                                        <p:strVal val="solid"/>
                                      </p:to>
                                    </p:set>
                                    <p:set>
                                      <p:cBhvr>
                                        <p:cTn id="148" dur="500" fill="hold"/>
                                        <p:tgtEl>
                                          <p:spTgt spid="33"/>
                                        </p:tgtEl>
                                        <p:attrNameLst>
                                          <p:attrName>fill.on</p:attrName>
                                        </p:attrNameLst>
                                      </p:cBhvr>
                                      <p:to>
                                        <p:strVal val="true"/>
                                      </p:to>
                                    </p:set>
                                  </p:childTnLst>
                                </p:cTn>
                              </p:par>
                            </p:childTnLst>
                          </p:cTn>
                        </p:par>
                        <p:par>
                          <p:cTn id="149" fill="hold">
                            <p:stCondLst>
                              <p:cond delay="14500"/>
                            </p:stCondLst>
                            <p:childTnLst>
                              <p:par>
                                <p:cTn id="150" presetID="1" presetClass="emph" presetSubtype="2" fill="hold" nodeType="afterEffect">
                                  <p:stCondLst>
                                    <p:cond delay="0"/>
                                  </p:stCondLst>
                                  <p:childTnLst>
                                    <p:animClr clrSpc="rgb" dir="cw">
                                      <p:cBhvr>
                                        <p:cTn id="151" dur="500" fill="hold"/>
                                        <p:tgtEl>
                                          <p:spTgt spid="34"/>
                                        </p:tgtEl>
                                        <p:attrNameLst>
                                          <p:attrName>fillcolor</p:attrName>
                                        </p:attrNameLst>
                                      </p:cBhvr>
                                      <p:to>
                                        <a:srgbClr val="C1C1C1"/>
                                      </p:to>
                                    </p:animClr>
                                    <p:set>
                                      <p:cBhvr>
                                        <p:cTn id="152" dur="500" fill="hold"/>
                                        <p:tgtEl>
                                          <p:spTgt spid="34"/>
                                        </p:tgtEl>
                                        <p:attrNameLst>
                                          <p:attrName>fill.type</p:attrName>
                                        </p:attrNameLst>
                                      </p:cBhvr>
                                      <p:to>
                                        <p:strVal val="solid"/>
                                      </p:to>
                                    </p:set>
                                    <p:set>
                                      <p:cBhvr>
                                        <p:cTn id="153" dur="500" fill="hold"/>
                                        <p:tgtEl>
                                          <p:spTgt spid="34"/>
                                        </p:tgtEl>
                                        <p:attrNameLst>
                                          <p:attrName>fill.on</p:attrName>
                                        </p:attrNameLst>
                                      </p:cBhvr>
                                      <p:to>
                                        <p:strVal val="true"/>
                                      </p:to>
                                    </p:set>
                                  </p:childTnLst>
                                </p:cTn>
                              </p:par>
                            </p:childTnLst>
                          </p:cTn>
                        </p:par>
                        <p:par>
                          <p:cTn id="154" fill="hold">
                            <p:stCondLst>
                              <p:cond delay="15000"/>
                            </p:stCondLst>
                            <p:childTnLst>
                              <p:par>
                                <p:cTn id="155" presetID="1" presetClass="emph" presetSubtype="2" fill="hold" nodeType="afterEffect">
                                  <p:stCondLst>
                                    <p:cond delay="0"/>
                                  </p:stCondLst>
                                  <p:childTnLst>
                                    <p:animClr clrSpc="rgb" dir="cw">
                                      <p:cBhvr>
                                        <p:cTn id="156" dur="500" fill="hold"/>
                                        <p:tgtEl>
                                          <p:spTgt spid="35"/>
                                        </p:tgtEl>
                                        <p:attrNameLst>
                                          <p:attrName>fillcolor</p:attrName>
                                        </p:attrNameLst>
                                      </p:cBhvr>
                                      <p:to>
                                        <a:srgbClr val="C1C1C1"/>
                                      </p:to>
                                    </p:animClr>
                                    <p:set>
                                      <p:cBhvr>
                                        <p:cTn id="157" dur="500" fill="hold"/>
                                        <p:tgtEl>
                                          <p:spTgt spid="35"/>
                                        </p:tgtEl>
                                        <p:attrNameLst>
                                          <p:attrName>fill.type</p:attrName>
                                        </p:attrNameLst>
                                      </p:cBhvr>
                                      <p:to>
                                        <p:strVal val="solid"/>
                                      </p:to>
                                    </p:set>
                                    <p:set>
                                      <p:cBhvr>
                                        <p:cTn id="158" dur="500" fill="hold"/>
                                        <p:tgtEl>
                                          <p:spTgt spid="35"/>
                                        </p:tgtEl>
                                        <p:attrNameLst>
                                          <p:attrName>fill.on</p:attrName>
                                        </p:attrNameLst>
                                      </p:cBhvr>
                                      <p:to>
                                        <p:strVal val="true"/>
                                      </p:to>
                                    </p:set>
                                  </p:childTnLst>
                                </p:cTn>
                              </p:par>
                            </p:childTnLst>
                          </p:cTn>
                        </p:par>
                        <p:par>
                          <p:cTn id="159" fill="hold">
                            <p:stCondLst>
                              <p:cond delay="15500"/>
                            </p:stCondLst>
                            <p:childTnLst>
                              <p:par>
                                <p:cTn id="160" presetID="1" presetClass="emph" presetSubtype="2" fill="hold" nodeType="afterEffect">
                                  <p:stCondLst>
                                    <p:cond delay="0"/>
                                  </p:stCondLst>
                                  <p:childTnLst>
                                    <p:animClr clrSpc="rgb" dir="cw">
                                      <p:cBhvr>
                                        <p:cTn id="161" dur="500" fill="hold"/>
                                        <p:tgtEl>
                                          <p:spTgt spid="36"/>
                                        </p:tgtEl>
                                        <p:attrNameLst>
                                          <p:attrName>fillcolor</p:attrName>
                                        </p:attrNameLst>
                                      </p:cBhvr>
                                      <p:to>
                                        <a:srgbClr val="C1C1C1"/>
                                      </p:to>
                                    </p:animClr>
                                    <p:set>
                                      <p:cBhvr>
                                        <p:cTn id="162" dur="500" fill="hold"/>
                                        <p:tgtEl>
                                          <p:spTgt spid="36"/>
                                        </p:tgtEl>
                                        <p:attrNameLst>
                                          <p:attrName>fill.type</p:attrName>
                                        </p:attrNameLst>
                                      </p:cBhvr>
                                      <p:to>
                                        <p:strVal val="solid"/>
                                      </p:to>
                                    </p:set>
                                    <p:set>
                                      <p:cBhvr>
                                        <p:cTn id="163" dur="500" fill="hold"/>
                                        <p:tgtEl>
                                          <p:spTgt spid="36"/>
                                        </p:tgtEl>
                                        <p:attrNameLst>
                                          <p:attrName>fill.on</p:attrName>
                                        </p:attrNameLst>
                                      </p:cBhvr>
                                      <p:to>
                                        <p:strVal val="true"/>
                                      </p:to>
                                    </p:set>
                                  </p:childTnLst>
                                </p:cTn>
                              </p:par>
                            </p:childTnLst>
                          </p:cTn>
                        </p:par>
                        <p:par>
                          <p:cTn id="164" fill="hold">
                            <p:stCondLst>
                              <p:cond delay="16000"/>
                            </p:stCondLst>
                            <p:childTnLst>
                              <p:par>
                                <p:cTn id="165" presetID="1" presetClass="emph" presetSubtype="2" fill="hold" nodeType="afterEffect">
                                  <p:stCondLst>
                                    <p:cond delay="0"/>
                                  </p:stCondLst>
                                  <p:childTnLst>
                                    <p:animClr clrSpc="rgb" dir="cw">
                                      <p:cBhvr>
                                        <p:cTn id="166" dur="500" fill="hold"/>
                                        <p:tgtEl>
                                          <p:spTgt spid="37"/>
                                        </p:tgtEl>
                                        <p:attrNameLst>
                                          <p:attrName>fillcolor</p:attrName>
                                        </p:attrNameLst>
                                      </p:cBhvr>
                                      <p:to>
                                        <a:srgbClr val="C1C1C1"/>
                                      </p:to>
                                    </p:animClr>
                                    <p:set>
                                      <p:cBhvr>
                                        <p:cTn id="167" dur="500" fill="hold"/>
                                        <p:tgtEl>
                                          <p:spTgt spid="37"/>
                                        </p:tgtEl>
                                        <p:attrNameLst>
                                          <p:attrName>fill.type</p:attrName>
                                        </p:attrNameLst>
                                      </p:cBhvr>
                                      <p:to>
                                        <p:strVal val="solid"/>
                                      </p:to>
                                    </p:set>
                                    <p:set>
                                      <p:cBhvr>
                                        <p:cTn id="168" dur="500" fill="hold"/>
                                        <p:tgtEl>
                                          <p:spTgt spid="37"/>
                                        </p:tgtEl>
                                        <p:attrNameLst>
                                          <p:attrName>fill.on</p:attrName>
                                        </p:attrNameLst>
                                      </p:cBhvr>
                                      <p:to>
                                        <p:strVal val="true"/>
                                      </p:to>
                                    </p:set>
                                  </p:childTnLst>
                                </p:cTn>
                              </p:par>
                            </p:childTnLst>
                          </p:cTn>
                        </p:par>
                        <p:par>
                          <p:cTn id="169" fill="hold">
                            <p:stCondLst>
                              <p:cond delay="16500"/>
                            </p:stCondLst>
                            <p:childTnLst>
                              <p:par>
                                <p:cTn id="170" presetID="1" presetClass="emph" presetSubtype="2" fill="hold" nodeType="afterEffect">
                                  <p:stCondLst>
                                    <p:cond delay="0"/>
                                  </p:stCondLst>
                                  <p:childTnLst>
                                    <p:animClr clrSpc="rgb" dir="cw">
                                      <p:cBhvr>
                                        <p:cTn id="171" dur="500" fill="hold"/>
                                        <p:tgtEl>
                                          <p:spTgt spid="38"/>
                                        </p:tgtEl>
                                        <p:attrNameLst>
                                          <p:attrName>fillcolor</p:attrName>
                                        </p:attrNameLst>
                                      </p:cBhvr>
                                      <p:to>
                                        <a:srgbClr val="C1C1C1"/>
                                      </p:to>
                                    </p:animClr>
                                    <p:set>
                                      <p:cBhvr>
                                        <p:cTn id="172" dur="500" fill="hold"/>
                                        <p:tgtEl>
                                          <p:spTgt spid="38"/>
                                        </p:tgtEl>
                                        <p:attrNameLst>
                                          <p:attrName>fill.type</p:attrName>
                                        </p:attrNameLst>
                                      </p:cBhvr>
                                      <p:to>
                                        <p:strVal val="solid"/>
                                      </p:to>
                                    </p:set>
                                    <p:set>
                                      <p:cBhvr>
                                        <p:cTn id="173" dur="500" fill="hold"/>
                                        <p:tgtEl>
                                          <p:spTgt spid="38"/>
                                        </p:tgtEl>
                                        <p:attrNameLst>
                                          <p:attrName>fill.on</p:attrName>
                                        </p:attrNameLst>
                                      </p:cBhvr>
                                      <p:to>
                                        <p:strVal val="true"/>
                                      </p:to>
                                    </p:set>
                                  </p:childTnLst>
                                </p:cTn>
                              </p:par>
                            </p:childTnLst>
                          </p:cTn>
                        </p:par>
                        <p:par>
                          <p:cTn id="174" fill="hold">
                            <p:stCondLst>
                              <p:cond delay="17000"/>
                            </p:stCondLst>
                            <p:childTnLst>
                              <p:par>
                                <p:cTn id="175" presetID="1" presetClass="emph" presetSubtype="2" fill="hold" nodeType="afterEffect">
                                  <p:stCondLst>
                                    <p:cond delay="0"/>
                                  </p:stCondLst>
                                  <p:childTnLst>
                                    <p:animClr clrSpc="rgb" dir="cw">
                                      <p:cBhvr>
                                        <p:cTn id="176" dur="500" fill="hold"/>
                                        <p:tgtEl>
                                          <p:spTgt spid="39"/>
                                        </p:tgtEl>
                                        <p:attrNameLst>
                                          <p:attrName>fillcolor</p:attrName>
                                        </p:attrNameLst>
                                      </p:cBhvr>
                                      <p:to>
                                        <a:srgbClr val="C1C1C1"/>
                                      </p:to>
                                    </p:animClr>
                                    <p:set>
                                      <p:cBhvr>
                                        <p:cTn id="177" dur="500" fill="hold"/>
                                        <p:tgtEl>
                                          <p:spTgt spid="39"/>
                                        </p:tgtEl>
                                        <p:attrNameLst>
                                          <p:attrName>fill.type</p:attrName>
                                        </p:attrNameLst>
                                      </p:cBhvr>
                                      <p:to>
                                        <p:strVal val="solid"/>
                                      </p:to>
                                    </p:set>
                                    <p:set>
                                      <p:cBhvr>
                                        <p:cTn id="178" dur="500" fill="hold"/>
                                        <p:tgtEl>
                                          <p:spTgt spid="39"/>
                                        </p:tgtEl>
                                        <p:attrNameLst>
                                          <p:attrName>fill.on</p:attrName>
                                        </p:attrNameLst>
                                      </p:cBhvr>
                                      <p:to>
                                        <p:strVal val="true"/>
                                      </p:to>
                                    </p:set>
                                  </p:childTnLst>
                                </p:cTn>
                              </p:par>
                            </p:childTnLst>
                          </p:cTn>
                        </p:par>
                        <p:par>
                          <p:cTn id="179" fill="hold">
                            <p:stCondLst>
                              <p:cond delay="17500"/>
                            </p:stCondLst>
                            <p:childTnLst>
                              <p:par>
                                <p:cTn id="180" presetID="1" presetClass="emph" presetSubtype="2" fill="hold" nodeType="afterEffect">
                                  <p:stCondLst>
                                    <p:cond delay="0"/>
                                  </p:stCondLst>
                                  <p:childTnLst>
                                    <p:animClr clrSpc="rgb" dir="cw">
                                      <p:cBhvr>
                                        <p:cTn id="181" dur="500" fill="hold"/>
                                        <p:tgtEl>
                                          <p:spTgt spid="40"/>
                                        </p:tgtEl>
                                        <p:attrNameLst>
                                          <p:attrName>fillcolor</p:attrName>
                                        </p:attrNameLst>
                                      </p:cBhvr>
                                      <p:to>
                                        <a:srgbClr val="C1C1C1"/>
                                      </p:to>
                                    </p:animClr>
                                    <p:set>
                                      <p:cBhvr>
                                        <p:cTn id="182" dur="500" fill="hold"/>
                                        <p:tgtEl>
                                          <p:spTgt spid="40"/>
                                        </p:tgtEl>
                                        <p:attrNameLst>
                                          <p:attrName>fill.type</p:attrName>
                                        </p:attrNameLst>
                                      </p:cBhvr>
                                      <p:to>
                                        <p:strVal val="solid"/>
                                      </p:to>
                                    </p:set>
                                    <p:set>
                                      <p:cBhvr>
                                        <p:cTn id="183" dur="500" fill="hold"/>
                                        <p:tgtEl>
                                          <p:spTgt spid="40"/>
                                        </p:tgtEl>
                                        <p:attrNameLst>
                                          <p:attrName>fill.on</p:attrName>
                                        </p:attrNameLst>
                                      </p:cBhvr>
                                      <p:to>
                                        <p:strVal val="true"/>
                                      </p:to>
                                    </p:set>
                                  </p:childTnLst>
                                </p:cTn>
                              </p:par>
                            </p:childTnLst>
                          </p:cTn>
                        </p:par>
                        <p:par>
                          <p:cTn id="184" fill="hold">
                            <p:stCondLst>
                              <p:cond delay="18000"/>
                            </p:stCondLst>
                            <p:childTnLst>
                              <p:par>
                                <p:cTn id="185" presetID="1" presetClass="emph" presetSubtype="2" fill="hold" nodeType="afterEffect">
                                  <p:stCondLst>
                                    <p:cond delay="0"/>
                                  </p:stCondLst>
                                  <p:childTnLst>
                                    <p:animClr clrSpc="rgb" dir="cw">
                                      <p:cBhvr>
                                        <p:cTn id="186" dur="500" fill="hold"/>
                                        <p:tgtEl>
                                          <p:spTgt spid="41"/>
                                        </p:tgtEl>
                                        <p:attrNameLst>
                                          <p:attrName>fillcolor</p:attrName>
                                        </p:attrNameLst>
                                      </p:cBhvr>
                                      <p:to>
                                        <a:srgbClr val="C1C1C1"/>
                                      </p:to>
                                    </p:animClr>
                                    <p:set>
                                      <p:cBhvr>
                                        <p:cTn id="187" dur="500" fill="hold"/>
                                        <p:tgtEl>
                                          <p:spTgt spid="41"/>
                                        </p:tgtEl>
                                        <p:attrNameLst>
                                          <p:attrName>fill.type</p:attrName>
                                        </p:attrNameLst>
                                      </p:cBhvr>
                                      <p:to>
                                        <p:strVal val="solid"/>
                                      </p:to>
                                    </p:set>
                                    <p:set>
                                      <p:cBhvr>
                                        <p:cTn id="188" dur="500" fill="hold"/>
                                        <p:tgtEl>
                                          <p:spTgt spid="41"/>
                                        </p:tgtEl>
                                        <p:attrNameLst>
                                          <p:attrName>fill.on</p:attrName>
                                        </p:attrNameLst>
                                      </p:cBhvr>
                                      <p:to>
                                        <p:strVal val="true"/>
                                      </p:to>
                                    </p:set>
                                  </p:childTnLst>
                                </p:cTn>
                              </p:par>
                            </p:childTnLst>
                          </p:cTn>
                        </p:par>
                        <p:par>
                          <p:cTn id="189" fill="hold">
                            <p:stCondLst>
                              <p:cond delay="18500"/>
                            </p:stCondLst>
                            <p:childTnLst>
                              <p:par>
                                <p:cTn id="190" presetID="1" presetClass="emph" presetSubtype="2" fill="hold" nodeType="afterEffect">
                                  <p:stCondLst>
                                    <p:cond delay="0"/>
                                  </p:stCondLst>
                                  <p:childTnLst>
                                    <p:animClr clrSpc="rgb" dir="cw">
                                      <p:cBhvr>
                                        <p:cTn id="191" dur="500" fill="hold"/>
                                        <p:tgtEl>
                                          <p:spTgt spid="42"/>
                                        </p:tgtEl>
                                        <p:attrNameLst>
                                          <p:attrName>fillcolor</p:attrName>
                                        </p:attrNameLst>
                                      </p:cBhvr>
                                      <p:to>
                                        <a:srgbClr val="C1C1C1"/>
                                      </p:to>
                                    </p:animClr>
                                    <p:set>
                                      <p:cBhvr>
                                        <p:cTn id="192" dur="500" fill="hold"/>
                                        <p:tgtEl>
                                          <p:spTgt spid="42"/>
                                        </p:tgtEl>
                                        <p:attrNameLst>
                                          <p:attrName>fill.type</p:attrName>
                                        </p:attrNameLst>
                                      </p:cBhvr>
                                      <p:to>
                                        <p:strVal val="solid"/>
                                      </p:to>
                                    </p:set>
                                    <p:set>
                                      <p:cBhvr>
                                        <p:cTn id="193" dur="500" fill="hold"/>
                                        <p:tgtEl>
                                          <p:spTgt spid="42"/>
                                        </p:tgtEl>
                                        <p:attrNameLst>
                                          <p:attrName>fill.on</p:attrName>
                                        </p:attrNameLst>
                                      </p:cBhvr>
                                      <p:to>
                                        <p:strVal val="true"/>
                                      </p:to>
                                    </p:set>
                                  </p:childTnLst>
                                </p:cTn>
                              </p:par>
                            </p:childTnLst>
                          </p:cTn>
                        </p:par>
                        <p:par>
                          <p:cTn id="194" fill="hold">
                            <p:stCondLst>
                              <p:cond delay="19000"/>
                            </p:stCondLst>
                            <p:childTnLst>
                              <p:par>
                                <p:cTn id="195" presetID="1" presetClass="emph" presetSubtype="2" fill="hold" nodeType="afterEffect">
                                  <p:stCondLst>
                                    <p:cond delay="0"/>
                                  </p:stCondLst>
                                  <p:childTnLst>
                                    <p:animClr clrSpc="rgb" dir="cw">
                                      <p:cBhvr>
                                        <p:cTn id="196" dur="500" fill="hold"/>
                                        <p:tgtEl>
                                          <p:spTgt spid="43"/>
                                        </p:tgtEl>
                                        <p:attrNameLst>
                                          <p:attrName>fillcolor</p:attrName>
                                        </p:attrNameLst>
                                      </p:cBhvr>
                                      <p:to>
                                        <a:srgbClr val="C1C1C1"/>
                                      </p:to>
                                    </p:animClr>
                                    <p:set>
                                      <p:cBhvr>
                                        <p:cTn id="197" dur="500" fill="hold"/>
                                        <p:tgtEl>
                                          <p:spTgt spid="43"/>
                                        </p:tgtEl>
                                        <p:attrNameLst>
                                          <p:attrName>fill.type</p:attrName>
                                        </p:attrNameLst>
                                      </p:cBhvr>
                                      <p:to>
                                        <p:strVal val="solid"/>
                                      </p:to>
                                    </p:set>
                                    <p:set>
                                      <p:cBhvr>
                                        <p:cTn id="198" dur="500" fill="hold"/>
                                        <p:tgtEl>
                                          <p:spTgt spid="43"/>
                                        </p:tgtEl>
                                        <p:attrNameLst>
                                          <p:attrName>fill.on</p:attrName>
                                        </p:attrNameLst>
                                      </p:cBhvr>
                                      <p:to>
                                        <p:strVal val="true"/>
                                      </p:to>
                                    </p:set>
                                  </p:childTnLst>
                                </p:cTn>
                              </p:par>
                            </p:childTnLst>
                          </p:cTn>
                        </p:par>
                        <p:par>
                          <p:cTn id="199" fill="hold">
                            <p:stCondLst>
                              <p:cond delay="19500"/>
                            </p:stCondLst>
                            <p:childTnLst>
                              <p:par>
                                <p:cTn id="200" presetID="1" presetClass="emph" presetSubtype="2" fill="hold" nodeType="afterEffect">
                                  <p:stCondLst>
                                    <p:cond delay="0"/>
                                  </p:stCondLst>
                                  <p:childTnLst>
                                    <p:animClr clrSpc="rgb" dir="cw">
                                      <p:cBhvr>
                                        <p:cTn id="201" dur="500" fill="hold"/>
                                        <p:tgtEl>
                                          <p:spTgt spid="44"/>
                                        </p:tgtEl>
                                        <p:attrNameLst>
                                          <p:attrName>fillcolor</p:attrName>
                                        </p:attrNameLst>
                                      </p:cBhvr>
                                      <p:to>
                                        <a:srgbClr val="C1C1C1"/>
                                      </p:to>
                                    </p:animClr>
                                    <p:set>
                                      <p:cBhvr>
                                        <p:cTn id="202" dur="500" fill="hold"/>
                                        <p:tgtEl>
                                          <p:spTgt spid="44"/>
                                        </p:tgtEl>
                                        <p:attrNameLst>
                                          <p:attrName>fill.type</p:attrName>
                                        </p:attrNameLst>
                                      </p:cBhvr>
                                      <p:to>
                                        <p:strVal val="solid"/>
                                      </p:to>
                                    </p:set>
                                    <p:set>
                                      <p:cBhvr>
                                        <p:cTn id="203" dur="500" fill="hold"/>
                                        <p:tgtEl>
                                          <p:spTgt spid="44"/>
                                        </p:tgtEl>
                                        <p:attrNameLst>
                                          <p:attrName>fill.on</p:attrName>
                                        </p:attrNameLst>
                                      </p:cBhvr>
                                      <p:to>
                                        <p:strVal val="true"/>
                                      </p:to>
                                    </p:set>
                                  </p:childTnLst>
                                </p:cTn>
                              </p:par>
                            </p:childTnLst>
                          </p:cTn>
                        </p:par>
                        <p:par>
                          <p:cTn id="204" fill="hold">
                            <p:stCondLst>
                              <p:cond delay="20000"/>
                            </p:stCondLst>
                            <p:childTnLst>
                              <p:par>
                                <p:cTn id="205" presetID="1" presetClass="emph" presetSubtype="2" fill="hold" nodeType="afterEffect">
                                  <p:stCondLst>
                                    <p:cond delay="0"/>
                                  </p:stCondLst>
                                  <p:childTnLst>
                                    <p:animClr clrSpc="rgb" dir="cw">
                                      <p:cBhvr>
                                        <p:cTn id="206" dur="500" fill="hold"/>
                                        <p:tgtEl>
                                          <p:spTgt spid="45"/>
                                        </p:tgtEl>
                                        <p:attrNameLst>
                                          <p:attrName>fillcolor</p:attrName>
                                        </p:attrNameLst>
                                      </p:cBhvr>
                                      <p:to>
                                        <a:srgbClr val="C1C1C1"/>
                                      </p:to>
                                    </p:animClr>
                                    <p:set>
                                      <p:cBhvr>
                                        <p:cTn id="207" dur="500" fill="hold"/>
                                        <p:tgtEl>
                                          <p:spTgt spid="45"/>
                                        </p:tgtEl>
                                        <p:attrNameLst>
                                          <p:attrName>fill.type</p:attrName>
                                        </p:attrNameLst>
                                      </p:cBhvr>
                                      <p:to>
                                        <p:strVal val="solid"/>
                                      </p:to>
                                    </p:set>
                                    <p:set>
                                      <p:cBhvr>
                                        <p:cTn id="208" dur="500" fill="hold"/>
                                        <p:tgtEl>
                                          <p:spTgt spid="45"/>
                                        </p:tgtEl>
                                        <p:attrNameLst>
                                          <p:attrName>fill.on</p:attrName>
                                        </p:attrNameLst>
                                      </p:cBhvr>
                                      <p:to>
                                        <p:strVal val="true"/>
                                      </p:to>
                                    </p:set>
                                  </p:childTnLst>
                                </p:cTn>
                              </p:par>
                            </p:childTnLst>
                          </p:cTn>
                        </p:par>
                        <p:par>
                          <p:cTn id="209" fill="hold">
                            <p:stCondLst>
                              <p:cond delay="20500"/>
                            </p:stCondLst>
                            <p:childTnLst>
                              <p:par>
                                <p:cTn id="210" presetID="1" presetClass="emph" presetSubtype="2" fill="hold" nodeType="afterEffect">
                                  <p:stCondLst>
                                    <p:cond delay="0"/>
                                  </p:stCondLst>
                                  <p:childTnLst>
                                    <p:animClr clrSpc="rgb" dir="cw">
                                      <p:cBhvr>
                                        <p:cTn id="211" dur="500" fill="hold"/>
                                        <p:tgtEl>
                                          <p:spTgt spid="46"/>
                                        </p:tgtEl>
                                        <p:attrNameLst>
                                          <p:attrName>fillcolor</p:attrName>
                                        </p:attrNameLst>
                                      </p:cBhvr>
                                      <p:to>
                                        <a:srgbClr val="C1C1C1"/>
                                      </p:to>
                                    </p:animClr>
                                    <p:set>
                                      <p:cBhvr>
                                        <p:cTn id="212" dur="500" fill="hold"/>
                                        <p:tgtEl>
                                          <p:spTgt spid="46"/>
                                        </p:tgtEl>
                                        <p:attrNameLst>
                                          <p:attrName>fill.type</p:attrName>
                                        </p:attrNameLst>
                                      </p:cBhvr>
                                      <p:to>
                                        <p:strVal val="solid"/>
                                      </p:to>
                                    </p:set>
                                    <p:set>
                                      <p:cBhvr>
                                        <p:cTn id="213" dur="500" fill="hold"/>
                                        <p:tgtEl>
                                          <p:spTgt spid="46"/>
                                        </p:tgtEl>
                                        <p:attrNameLst>
                                          <p:attrName>fill.on</p:attrName>
                                        </p:attrNameLst>
                                      </p:cBhvr>
                                      <p:to>
                                        <p:strVal val="true"/>
                                      </p:to>
                                    </p:set>
                                  </p:childTnLst>
                                </p:cTn>
                              </p:par>
                            </p:childTnLst>
                          </p:cTn>
                        </p:par>
                        <p:par>
                          <p:cTn id="214" fill="hold">
                            <p:stCondLst>
                              <p:cond delay="21000"/>
                            </p:stCondLst>
                            <p:childTnLst>
                              <p:par>
                                <p:cTn id="215" presetID="1" presetClass="emph" presetSubtype="2" fill="hold" nodeType="afterEffect">
                                  <p:stCondLst>
                                    <p:cond delay="0"/>
                                  </p:stCondLst>
                                  <p:childTnLst>
                                    <p:animClr clrSpc="rgb" dir="cw">
                                      <p:cBhvr>
                                        <p:cTn id="216" dur="500" fill="hold"/>
                                        <p:tgtEl>
                                          <p:spTgt spid="47"/>
                                        </p:tgtEl>
                                        <p:attrNameLst>
                                          <p:attrName>fillcolor</p:attrName>
                                        </p:attrNameLst>
                                      </p:cBhvr>
                                      <p:to>
                                        <a:srgbClr val="C1C1C1"/>
                                      </p:to>
                                    </p:animClr>
                                    <p:set>
                                      <p:cBhvr>
                                        <p:cTn id="217" dur="500" fill="hold"/>
                                        <p:tgtEl>
                                          <p:spTgt spid="47"/>
                                        </p:tgtEl>
                                        <p:attrNameLst>
                                          <p:attrName>fill.type</p:attrName>
                                        </p:attrNameLst>
                                      </p:cBhvr>
                                      <p:to>
                                        <p:strVal val="solid"/>
                                      </p:to>
                                    </p:set>
                                    <p:set>
                                      <p:cBhvr>
                                        <p:cTn id="218" dur="500" fill="hold"/>
                                        <p:tgtEl>
                                          <p:spTgt spid="47"/>
                                        </p:tgtEl>
                                        <p:attrNameLst>
                                          <p:attrName>fill.on</p:attrName>
                                        </p:attrNameLst>
                                      </p:cBhvr>
                                      <p:to>
                                        <p:strVal val="true"/>
                                      </p:to>
                                    </p:set>
                                  </p:childTnLst>
                                </p:cTn>
                              </p:par>
                            </p:childTnLst>
                          </p:cTn>
                        </p:par>
                        <p:par>
                          <p:cTn id="219" fill="hold">
                            <p:stCondLst>
                              <p:cond delay="21500"/>
                            </p:stCondLst>
                            <p:childTnLst>
                              <p:par>
                                <p:cTn id="220" presetID="1" presetClass="emph" presetSubtype="2" fill="hold" nodeType="afterEffect">
                                  <p:stCondLst>
                                    <p:cond delay="0"/>
                                  </p:stCondLst>
                                  <p:childTnLst>
                                    <p:animClr clrSpc="rgb" dir="cw">
                                      <p:cBhvr>
                                        <p:cTn id="221" dur="500" fill="hold"/>
                                        <p:tgtEl>
                                          <p:spTgt spid="48"/>
                                        </p:tgtEl>
                                        <p:attrNameLst>
                                          <p:attrName>fillcolor</p:attrName>
                                        </p:attrNameLst>
                                      </p:cBhvr>
                                      <p:to>
                                        <a:srgbClr val="C1C1C1"/>
                                      </p:to>
                                    </p:animClr>
                                    <p:set>
                                      <p:cBhvr>
                                        <p:cTn id="222" dur="500" fill="hold"/>
                                        <p:tgtEl>
                                          <p:spTgt spid="48"/>
                                        </p:tgtEl>
                                        <p:attrNameLst>
                                          <p:attrName>fill.type</p:attrName>
                                        </p:attrNameLst>
                                      </p:cBhvr>
                                      <p:to>
                                        <p:strVal val="solid"/>
                                      </p:to>
                                    </p:set>
                                    <p:set>
                                      <p:cBhvr>
                                        <p:cTn id="223" dur="500" fill="hold"/>
                                        <p:tgtEl>
                                          <p:spTgt spid="48"/>
                                        </p:tgtEl>
                                        <p:attrNameLst>
                                          <p:attrName>fill.on</p:attrName>
                                        </p:attrNameLst>
                                      </p:cBhvr>
                                      <p:to>
                                        <p:strVal val="true"/>
                                      </p:to>
                                    </p:set>
                                  </p:childTnLst>
                                </p:cTn>
                              </p:par>
                            </p:childTnLst>
                          </p:cTn>
                        </p:par>
                        <p:par>
                          <p:cTn id="224" fill="hold">
                            <p:stCondLst>
                              <p:cond delay="22000"/>
                            </p:stCondLst>
                            <p:childTnLst>
                              <p:par>
                                <p:cTn id="225" presetID="1" presetClass="emph" presetSubtype="2" fill="hold" nodeType="afterEffect">
                                  <p:stCondLst>
                                    <p:cond delay="0"/>
                                  </p:stCondLst>
                                  <p:childTnLst>
                                    <p:animClr clrSpc="rgb" dir="cw">
                                      <p:cBhvr>
                                        <p:cTn id="226" dur="500" fill="hold"/>
                                        <p:tgtEl>
                                          <p:spTgt spid="49"/>
                                        </p:tgtEl>
                                        <p:attrNameLst>
                                          <p:attrName>fillcolor</p:attrName>
                                        </p:attrNameLst>
                                      </p:cBhvr>
                                      <p:to>
                                        <a:srgbClr val="C1C1C1"/>
                                      </p:to>
                                    </p:animClr>
                                    <p:set>
                                      <p:cBhvr>
                                        <p:cTn id="227" dur="500" fill="hold"/>
                                        <p:tgtEl>
                                          <p:spTgt spid="49"/>
                                        </p:tgtEl>
                                        <p:attrNameLst>
                                          <p:attrName>fill.type</p:attrName>
                                        </p:attrNameLst>
                                      </p:cBhvr>
                                      <p:to>
                                        <p:strVal val="solid"/>
                                      </p:to>
                                    </p:set>
                                    <p:set>
                                      <p:cBhvr>
                                        <p:cTn id="228" dur="500" fill="hold"/>
                                        <p:tgtEl>
                                          <p:spTgt spid="49"/>
                                        </p:tgtEl>
                                        <p:attrNameLst>
                                          <p:attrName>fill.on</p:attrName>
                                        </p:attrNameLst>
                                      </p:cBhvr>
                                      <p:to>
                                        <p:strVal val="true"/>
                                      </p:to>
                                    </p:set>
                                  </p:childTnLst>
                                </p:cTn>
                              </p:par>
                            </p:childTnLst>
                          </p:cTn>
                        </p:par>
                        <p:par>
                          <p:cTn id="229" fill="hold">
                            <p:stCondLst>
                              <p:cond delay="22500"/>
                            </p:stCondLst>
                            <p:childTnLst>
                              <p:par>
                                <p:cTn id="230" presetID="1" presetClass="emph" presetSubtype="2" fill="hold" nodeType="afterEffect">
                                  <p:stCondLst>
                                    <p:cond delay="0"/>
                                  </p:stCondLst>
                                  <p:childTnLst>
                                    <p:animClr clrSpc="rgb" dir="cw">
                                      <p:cBhvr>
                                        <p:cTn id="231" dur="500" fill="hold"/>
                                        <p:tgtEl>
                                          <p:spTgt spid="50"/>
                                        </p:tgtEl>
                                        <p:attrNameLst>
                                          <p:attrName>fillcolor</p:attrName>
                                        </p:attrNameLst>
                                      </p:cBhvr>
                                      <p:to>
                                        <a:srgbClr val="C1C1C1"/>
                                      </p:to>
                                    </p:animClr>
                                    <p:set>
                                      <p:cBhvr>
                                        <p:cTn id="232" dur="500" fill="hold"/>
                                        <p:tgtEl>
                                          <p:spTgt spid="50"/>
                                        </p:tgtEl>
                                        <p:attrNameLst>
                                          <p:attrName>fill.type</p:attrName>
                                        </p:attrNameLst>
                                      </p:cBhvr>
                                      <p:to>
                                        <p:strVal val="solid"/>
                                      </p:to>
                                    </p:set>
                                    <p:set>
                                      <p:cBhvr>
                                        <p:cTn id="233" dur="500" fill="hold"/>
                                        <p:tgtEl>
                                          <p:spTgt spid="50"/>
                                        </p:tgtEl>
                                        <p:attrNameLst>
                                          <p:attrName>fill.on</p:attrName>
                                        </p:attrNameLst>
                                      </p:cBhvr>
                                      <p:to>
                                        <p:strVal val="true"/>
                                      </p:to>
                                    </p:set>
                                  </p:childTnLst>
                                </p:cTn>
                              </p:par>
                            </p:childTnLst>
                          </p:cTn>
                        </p:par>
                        <p:par>
                          <p:cTn id="234" fill="hold">
                            <p:stCondLst>
                              <p:cond delay="23000"/>
                            </p:stCondLst>
                            <p:childTnLst>
                              <p:par>
                                <p:cTn id="235" presetID="1" presetClass="emph" presetSubtype="2" fill="hold" nodeType="afterEffect">
                                  <p:stCondLst>
                                    <p:cond delay="0"/>
                                  </p:stCondLst>
                                  <p:childTnLst>
                                    <p:animClr clrSpc="rgb" dir="cw">
                                      <p:cBhvr>
                                        <p:cTn id="236" dur="500" fill="hold"/>
                                        <p:tgtEl>
                                          <p:spTgt spid="51"/>
                                        </p:tgtEl>
                                        <p:attrNameLst>
                                          <p:attrName>fillcolor</p:attrName>
                                        </p:attrNameLst>
                                      </p:cBhvr>
                                      <p:to>
                                        <a:srgbClr val="C1C1C1"/>
                                      </p:to>
                                    </p:animClr>
                                    <p:set>
                                      <p:cBhvr>
                                        <p:cTn id="237" dur="500" fill="hold"/>
                                        <p:tgtEl>
                                          <p:spTgt spid="51"/>
                                        </p:tgtEl>
                                        <p:attrNameLst>
                                          <p:attrName>fill.type</p:attrName>
                                        </p:attrNameLst>
                                      </p:cBhvr>
                                      <p:to>
                                        <p:strVal val="solid"/>
                                      </p:to>
                                    </p:set>
                                    <p:set>
                                      <p:cBhvr>
                                        <p:cTn id="238" dur="500" fill="hold"/>
                                        <p:tgtEl>
                                          <p:spTgt spid="51"/>
                                        </p:tgtEl>
                                        <p:attrNameLst>
                                          <p:attrName>fill.on</p:attrName>
                                        </p:attrNameLst>
                                      </p:cBhvr>
                                      <p:to>
                                        <p:strVal val="true"/>
                                      </p:to>
                                    </p:set>
                                  </p:childTnLst>
                                </p:cTn>
                              </p:par>
                            </p:childTnLst>
                          </p:cTn>
                        </p:par>
                        <p:par>
                          <p:cTn id="239" fill="hold">
                            <p:stCondLst>
                              <p:cond delay="23500"/>
                            </p:stCondLst>
                            <p:childTnLst>
                              <p:par>
                                <p:cTn id="240" presetID="1" presetClass="emph" presetSubtype="2" fill="hold" nodeType="afterEffect">
                                  <p:stCondLst>
                                    <p:cond delay="0"/>
                                  </p:stCondLst>
                                  <p:childTnLst>
                                    <p:animClr clrSpc="rgb" dir="cw">
                                      <p:cBhvr>
                                        <p:cTn id="241" dur="500" fill="hold"/>
                                        <p:tgtEl>
                                          <p:spTgt spid="52"/>
                                        </p:tgtEl>
                                        <p:attrNameLst>
                                          <p:attrName>fillcolor</p:attrName>
                                        </p:attrNameLst>
                                      </p:cBhvr>
                                      <p:to>
                                        <a:srgbClr val="C1C1C1"/>
                                      </p:to>
                                    </p:animClr>
                                    <p:set>
                                      <p:cBhvr>
                                        <p:cTn id="242" dur="500" fill="hold"/>
                                        <p:tgtEl>
                                          <p:spTgt spid="52"/>
                                        </p:tgtEl>
                                        <p:attrNameLst>
                                          <p:attrName>fill.type</p:attrName>
                                        </p:attrNameLst>
                                      </p:cBhvr>
                                      <p:to>
                                        <p:strVal val="solid"/>
                                      </p:to>
                                    </p:set>
                                    <p:set>
                                      <p:cBhvr>
                                        <p:cTn id="243" dur="500" fill="hold"/>
                                        <p:tgtEl>
                                          <p:spTgt spid="52"/>
                                        </p:tgtEl>
                                        <p:attrNameLst>
                                          <p:attrName>fill.on</p:attrName>
                                        </p:attrNameLst>
                                      </p:cBhvr>
                                      <p:to>
                                        <p:strVal val="true"/>
                                      </p:to>
                                    </p:set>
                                  </p:childTnLst>
                                </p:cTn>
                              </p:par>
                            </p:childTnLst>
                          </p:cTn>
                        </p:par>
                        <p:par>
                          <p:cTn id="244" fill="hold">
                            <p:stCondLst>
                              <p:cond delay="24000"/>
                            </p:stCondLst>
                            <p:childTnLst>
                              <p:par>
                                <p:cTn id="245" presetID="1" presetClass="emph" presetSubtype="2" fill="hold" nodeType="afterEffect">
                                  <p:stCondLst>
                                    <p:cond delay="0"/>
                                  </p:stCondLst>
                                  <p:childTnLst>
                                    <p:animClr clrSpc="rgb" dir="cw">
                                      <p:cBhvr>
                                        <p:cTn id="246" dur="500" fill="hold"/>
                                        <p:tgtEl>
                                          <p:spTgt spid="53"/>
                                        </p:tgtEl>
                                        <p:attrNameLst>
                                          <p:attrName>fillcolor</p:attrName>
                                        </p:attrNameLst>
                                      </p:cBhvr>
                                      <p:to>
                                        <a:srgbClr val="C1C1C1"/>
                                      </p:to>
                                    </p:animClr>
                                    <p:set>
                                      <p:cBhvr>
                                        <p:cTn id="247" dur="500" fill="hold"/>
                                        <p:tgtEl>
                                          <p:spTgt spid="53"/>
                                        </p:tgtEl>
                                        <p:attrNameLst>
                                          <p:attrName>fill.type</p:attrName>
                                        </p:attrNameLst>
                                      </p:cBhvr>
                                      <p:to>
                                        <p:strVal val="solid"/>
                                      </p:to>
                                    </p:set>
                                    <p:set>
                                      <p:cBhvr>
                                        <p:cTn id="248" dur="500" fill="hold"/>
                                        <p:tgtEl>
                                          <p:spTgt spid="53"/>
                                        </p:tgtEl>
                                        <p:attrNameLst>
                                          <p:attrName>fill.on</p:attrName>
                                        </p:attrNameLst>
                                      </p:cBhvr>
                                      <p:to>
                                        <p:strVal val="true"/>
                                      </p:to>
                                    </p:set>
                                  </p:childTnLst>
                                </p:cTn>
                              </p:par>
                            </p:childTnLst>
                          </p:cTn>
                        </p:par>
                        <p:par>
                          <p:cTn id="249" fill="hold">
                            <p:stCondLst>
                              <p:cond delay="24500"/>
                            </p:stCondLst>
                            <p:childTnLst>
                              <p:par>
                                <p:cTn id="250" presetID="1" presetClass="emph" presetSubtype="2" fill="hold" nodeType="afterEffect">
                                  <p:stCondLst>
                                    <p:cond delay="0"/>
                                  </p:stCondLst>
                                  <p:childTnLst>
                                    <p:animClr clrSpc="rgb" dir="cw">
                                      <p:cBhvr>
                                        <p:cTn id="251" dur="500" fill="hold"/>
                                        <p:tgtEl>
                                          <p:spTgt spid="54"/>
                                        </p:tgtEl>
                                        <p:attrNameLst>
                                          <p:attrName>fillcolor</p:attrName>
                                        </p:attrNameLst>
                                      </p:cBhvr>
                                      <p:to>
                                        <a:srgbClr val="C1C1C1"/>
                                      </p:to>
                                    </p:animClr>
                                    <p:set>
                                      <p:cBhvr>
                                        <p:cTn id="252" dur="500" fill="hold"/>
                                        <p:tgtEl>
                                          <p:spTgt spid="54"/>
                                        </p:tgtEl>
                                        <p:attrNameLst>
                                          <p:attrName>fill.type</p:attrName>
                                        </p:attrNameLst>
                                      </p:cBhvr>
                                      <p:to>
                                        <p:strVal val="solid"/>
                                      </p:to>
                                    </p:set>
                                    <p:set>
                                      <p:cBhvr>
                                        <p:cTn id="253" dur="500" fill="hold"/>
                                        <p:tgtEl>
                                          <p:spTgt spid="54"/>
                                        </p:tgtEl>
                                        <p:attrNameLst>
                                          <p:attrName>fill.on</p:attrName>
                                        </p:attrNameLst>
                                      </p:cBhvr>
                                      <p:to>
                                        <p:strVal val="true"/>
                                      </p:to>
                                    </p:set>
                                  </p:childTnLst>
                                </p:cTn>
                              </p:par>
                            </p:childTnLst>
                          </p:cTn>
                        </p:par>
                        <p:par>
                          <p:cTn id="254" fill="hold">
                            <p:stCondLst>
                              <p:cond delay="25000"/>
                            </p:stCondLst>
                            <p:childTnLst>
                              <p:par>
                                <p:cTn id="255" presetID="1" presetClass="emph" presetSubtype="2" fill="hold" nodeType="afterEffect">
                                  <p:stCondLst>
                                    <p:cond delay="0"/>
                                  </p:stCondLst>
                                  <p:childTnLst>
                                    <p:animClr clrSpc="rgb" dir="cw">
                                      <p:cBhvr>
                                        <p:cTn id="256" dur="500" fill="hold"/>
                                        <p:tgtEl>
                                          <p:spTgt spid="55"/>
                                        </p:tgtEl>
                                        <p:attrNameLst>
                                          <p:attrName>fillcolor</p:attrName>
                                        </p:attrNameLst>
                                      </p:cBhvr>
                                      <p:to>
                                        <a:srgbClr val="C1C1C1"/>
                                      </p:to>
                                    </p:animClr>
                                    <p:set>
                                      <p:cBhvr>
                                        <p:cTn id="257" dur="500" fill="hold"/>
                                        <p:tgtEl>
                                          <p:spTgt spid="55"/>
                                        </p:tgtEl>
                                        <p:attrNameLst>
                                          <p:attrName>fill.type</p:attrName>
                                        </p:attrNameLst>
                                      </p:cBhvr>
                                      <p:to>
                                        <p:strVal val="solid"/>
                                      </p:to>
                                    </p:set>
                                    <p:set>
                                      <p:cBhvr>
                                        <p:cTn id="258" dur="500" fill="hold"/>
                                        <p:tgtEl>
                                          <p:spTgt spid="55"/>
                                        </p:tgtEl>
                                        <p:attrNameLst>
                                          <p:attrName>fill.on</p:attrName>
                                        </p:attrNameLst>
                                      </p:cBhvr>
                                      <p:to>
                                        <p:strVal val="true"/>
                                      </p:to>
                                    </p:set>
                                  </p:childTnLst>
                                </p:cTn>
                              </p:par>
                            </p:childTnLst>
                          </p:cTn>
                        </p:par>
                        <p:par>
                          <p:cTn id="259" fill="hold">
                            <p:stCondLst>
                              <p:cond delay="25500"/>
                            </p:stCondLst>
                            <p:childTnLst>
                              <p:par>
                                <p:cTn id="260" presetID="1" presetClass="emph" presetSubtype="2" fill="hold" nodeType="afterEffect">
                                  <p:stCondLst>
                                    <p:cond delay="0"/>
                                  </p:stCondLst>
                                  <p:childTnLst>
                                    <p:animClr clrSpc="rgb" dir="cw">
                                      <p:cBhvr>
                                        <p:cTn id="261" dur="500" fill="hold"/>
                                        <p:tgtEl>
                                          <p:spTgt spid="56"/>
                                        </p:tgtEl>
                                        <p:attrNameLst>
                                          <p:attrName>fillcolor</p:attrName>
                                        </p:attrNameLst>
                                      </p:cBhvr>
                                      <p:to>
                                        <a:srgbClr val="C1C1C1"/>
                                      </p:to>
                                    </p:animClr>
                                    <p:set>
                                      <p:cBhvr>
                                        <p:cTn id="262" dur="500" fill="hold"/>
                                        <p:tgtEl>
                                          <p:spTgt spid="56"/>
                                        </p:tgtEl>
                                        <p:attrNameLst>
                                          <p:attrName>fill.type</p:attrName>
                                        </p:attrNameLst>
                                      </p:cBhvr>
                                      <p:to>
                                        <p:strVal val="solid"/>
                                      </p:to>
                                    </p:set>
                                    <p:set>
                                      <p:cBhvr>
                                        <p:cTn id="263" dur="500" fill="hold"/>
                                        <p:tgtEl>
                                          <p:spTgt spid="56"/>
                                        </p:tgtEl>
                                        <p:attrNameLst>
                                          <p:attrName>fill.on</p:attrName>
                                        </p:attrNameLst>
                                      </p:cBhvr>
                                      <p:to>
                                        <p:strVal val="true"/>
                                      </p:to>
                                    </p:set>
                                  </p:childTnLst>
                                </p:cTn>
                              </p:par>
                            </p:childTnLst>
                          </p:cTn>
                        </p:par>
                        <p:par>
                          <p:cTn id="264" fill="hold">
                            <p:stCondLst>
                              <p:cond delay="26000"/>
                            </p:stCondLst>
                            <p:childTnLst>
                              <p:par>
                                <p:cTn id="265" presetID="1" presetClass="emph" presetSubtype="2" fill="hold" nodeType="afterEffect">
                                  <p:stCondLst>
                                    <p:cond delay="0"/>
                                  </p:stCondLst>
                                  <p:childTnLst>
                                    <p:animClr clrSpc="rgb" dir="cw">
                                      <p:cBhvr>
                                        <p:cTn id="266" dur="500" fill="hold"/>
                                        <p:tgtEl>
                                          <p:spTgt spid="57"/>
                                        </p:tgtEl>
                                        <p:attrNameLst>
                                          <p:attrName>fillcolor</p:attrName>
                                        </p:attrNameLst>
                                      </p:cBhvr>
                                      <p:to>
                                        <a:srgbClr val="C1C1C1"/>
                                      </p:to>
                                    </p:animClr>
                                    <p:set>
                                      <p:cBhvr>
                                        <p:cTn id="267" dur="500" fill="hold"/>
                                        <p:tgtEl>
                                          <p:spTgt spid="57"/>
                                        </p:tgtEl>
                                        <p:attrNameLst>
                                          <p:attrName>fill.type</p:attrName>
                                        </p:attrNameLst>
                                      </p:cBhvr>
                                      <p:to>
                                        <p:strVal val="solid"/>
                                      </p:to>
                                    </p:set>
                                    <p:set>
                                      <p:cBhvr>
                                        <p:cTn id="268" dur="500" fill="hold"/>
                                        <p:tgtEl>
                                          <p:spTgt spid="57"/>
                                        </p:tgtEl>
                                        <p:attrNameLst>
                                          <p:attrName>fill.on</p:attrName>
                                        </p:attrNameLst>
                                      </p:cBhvr>
                                      <p:to>
                                        <p:strVal val="true"/>
                                      </p:to>
                                    </p:set>
                                  </p:childTnLst>
                                </p:cTn>
                              </p:par>
                            </p:childTnLst>
                          </p:cTn>
                        </p:par>
                        <p:par>
                          <p:cTn id="269" fill="hold">
                            <p:stCondLst>
                              <p:cond delay="26500"/>
                            </p:stCondLst>
                            <p:childTnLst>
                              <p:par>
                                <p:cTn id="270" presetID="1" presetClass="emph" presetSubtype="2" fill="hold" nodeType="afterEffect">
                                  <p:stCondLst>
                                    <p:cond delay="0"/>
                                  </p:stCondLst>
                                  <p:childTnLst>
                                    <p:animClr clrSpc="rgb" dir="cw">
                                      <p:cBhvr>
                                        <p:cTn id="271" dur="500" fill="hold"/>
                                        <p:tgtEl>
                                          <p:spTgt spid="58"/>
                                        </p:tgtEl>
                                        <p:attrNameLst>
                                          <p:attrName>fillcolor</p:attrName>
                                        </p:attrNameLst>
                                      </p:cBhvr>
                                      <p:to>
                                        <a:srgbClr val="C1C1C1"/>
                                      </p:to>
                                    </p:animClr>
                                    <p:set>
                                      <p:cBhvr>
                                        <p:cTn id="272" dur="500" fill="hold"/>
                                        <p:tgtEl>
                                          <p:spTgt spid="58"/>
                                        </p:tgtEl>
                                        <p:attrNameLst>
                                          <p:attrName>fill.type</p:attrName>
                                        </p:attrNameLst>
                                      </p:cBhvr>
                                      <p:to>
                                        <p:strVal val="solid"/>
                                      </p:to>
                                    </p:set>
                                    <p:set>
                                      <p:cBhvr>
                                        <p:cTn id="273" dur="500" fill="hold"/>
                                        <p:tgtEl>
                                          <p:spTgt spid="58"/>
                                        </p:tgtEl>
                                        <p:attrNameLst>
                                          <p:attrName>fill.on</p:attrName>
                                        </p:attrNameLst>
                                      </p:cBhvr>
                                      <p:to>
                                        <p:strVal val="true"/>
                                      </p:to>
                                    </p:set>
                                  </p:childTnLst>
                                </p:cTn>
                              </p:par>
                            </p:childTnLst>
                          </p:cTn>
                        </p:par>
                        <p:par>
                          <p:cTn id="274" fill="hold">
                            <p:stCondLst>
                              <p:cond delay="27000"/>
                            </p:stCondLst>
                            <p:childTnLst>
                              <p:par>
                                <p:cTn id="275" presetID="1" presetClass="emph" presetSubtype="2" fill="hold" nodeType="afterEffect">
                                  <p:stCondLst>
                                    <p:cond delay="0"/>
                                  </p:stCondLst>
                                  <p:childTnLst>
                                    <p:animClr clrSpc="rgb" dir="cw">
                                      <p:cBhvr>
                                        <p:cTn id="276" dur="500" fill="hold"/>
                                        <p:tgtEl>
                                          <p:spTgt spid="59"/>
                                        </p:tgtEl>
                                        <p:attrNameLst>
                                          <p:attrName>fillcolor</p:attrName>
                                        </p:attrNameLst>
                                      </p:cBhvr>
                                      <p:to>
                                        <a:srgbClr val="C1C1C1"/>
                                      </p:to>
                                    </p:animClr>
                                    <p:set>
                                      <p:cBhvr>
                                        <p:cTn id="277" dur="500" fill="hold"/>
                                        <p:tgtEl>
                                          <p:spTgt spid="59"/>
                                        </p:tgtEl>
                                        <p:attrNameLst>
                                          <p:attrName>fill.type</p:attrName>
                                        </p:attrNameLst>
                                      </p:cBhvr>
                                      <p:to>
                                        <p:strVal val="solid"/>
                                      </p:to>
                                    </p:set>
                                    <p:set>
                                      <p:cBhvr>
                                        <p:cTn id="278" dur="500" fill="hold"/>
                                        <p:tgtEl>
                                          <p:spTgt spid="59"/>
                                        </p:tgtEl>
                                        <p:attrNameLst>
                                          <p:attrName>fill.on</p:attrName>
                                        </p:attrNameLst>
                                      </p:cBhvr>
                                      <p:to>
                                        <p:strVal val="true"/>
                                      </p:to>
                                    </p:set>
                                  </p:childTnLst>
                                </p:cTn>
                              </p:par>
                            </p:childTnLst>
                          </p:cTn>
                        </p:par>
                        <p:par>
                          <p:cTn id="279" fill="hold">
                            <p:stCondLst>
                              <p:cond delay="27500"/>
                            </p:stCondLst>
                            <p:childTnLst>
                              <p:par>
                                <p:cTn id="280" presetID="1" presetClass="emph" presetSubtype="2" fill="hold" nodeType="afterEffect">
                                  <p:stCondLst>
                                    <p:cond delay="0"/>
                                  </p:stCondLst>
                                  <p:childTnLst>
                                    <p:animClr clrSpc="rgb" dir="cw">
                                      <p:cBhvr>
                                        <p:cTn id="281" dur="500" fill="hold"/>
                                        <p:tgtEl>
                                          <p:spTgt spid="60"/>
                                        </p:tgtEl>
                                        <p:attrNameLst>
                                          <p:attrName>fillcolor</p:attrName>
                                        </p:attrNameLst>
                                      </p:cBhvr>
                                      <p:to>
                                        <a:srgbClr val="C1C1C1"/>
                                      </p:to>
                                    </p:animClr>
                                    <p:set>
                                      <p:cBhvr>
                                        <p:cTn id="282" dur="500" fill="hold"/>
                                        <p:tgtEl>
                                          <p:spTgt spid="60"/>
                                        </p:tgtEl>
                                        <p:attrNameLst>
                                          <p:attrName>fill.type</p:attrName>
                                        </p:attrNameLst>
                                      </p:cBhvr>
                                      <p:to>
                                        <p:strVal val="solid"/>
                                      </p:to>
                                    </p:set>
                                    <p:set>
                                      <p:cBhvr>
                                        <p:cTn id="283" dur="500" fill="hold"/>
                                        <p:tgtEl>
                                          <p:spTgt spid="60"/>
                                        </p:tgtEl>
                                        <p:attrNameLst>
                                          <p:attrName>fill.on</p:attrName>
                                        </p:attrNameLst>
                                      </p:cBhvr>
                                      <p:to>
                                        <p:strVal val="true"/>
                                      </p:to>
                                    </p:set>
                                  </p:childTnLst>
                                </p:cTn>
                              </p:par>
                            </p:childTnLst>
                          </p:cTn>
                        </p:par>
                        <p:par>
                          <p:cTn id="284" fill="hold">
                            <p:stCondLst>
                              <p:cond delay="28000"/>
                            </p:stCondLst>
                            <p:childTnLst>
                              <p:par>
                                <p:cTn id="285" presetID="1" presetClass="emph" presetSubtype="2" fill="hold" nodeType="afterEffect">
                                  <p:stCondLst>
                                    <p:cond delay="0"/>
                                  </p:stCondLst>
                                  <p:childTnLst>
                                    <p:animClr clrSpc="rgb" dir="cw">
                                      <p:cBhvr>
                                        <p:cTn id="286" dur="500" fill="hold"/>
                                        <p:tgtEl>
                                          <p:spTgt spid="61"/>
                                        </p:tgtEl>
                                        <p:attrNameLst>
                                          <p:attrName>fillcolor</p:attrName>
                                        </p:attrNameLst>
                                      </p:cBhvr>
                                      <p:to>
                                        <a:srgbClr val="C1C1C1"/>
                                      </p:to>
                                    </p:animClr>
                                    <p:set>
                                      <p:cBhvr>
                                        <p:cTn id="287" dur="500" fill="hold"/>
                                        <p:tgtEl>
                                          <p:spTgt spid="61"/>
                                        </p:tgtEl>
                                        <p:attrNameLst>
                                          <p:attrName>fill.type</p:attrName>
                                        </p:attrNameLst>
                                      </p:cBhvr>
                                      <p:to>
                                        <p:strVal val="solid"/>
                                      </p:to>
                                    </p:set>
                                    <p:set>
                                      <p:cBhvr>
                                        <p:cTn id="288" dur="500" fill="hold"/>
                                        <p:tgtEl>
                                          <p:spTgt spid="61"/>
                                        </p:tgtEl>
                                        <p:attrNameLst>
                                          <p:attrName>fill.on</p:attrName>
                                        </p:attrNameLst>
                                      </p:cBhvr>
                                      <p:to>
                                        <p:strVal val="true"/>
                                      </p:to>
                                    </p:set>
                                  </p:childTnLst>
                                </p:cTn>
                              </p:par>
                            </p:childTnLst>
                          </p:cTn>
                        </p:par>
                        <p:par>
                          <p:cTn id="289" fill="hold">
                            <p:stCondLst>
                              <p:cond delay="28500"/>
                            </p:stCondLst>
                            <p:childTnLst>
                              <p:par>
                                <p:cTn id="290" presetID="1" presetClass="emph" presetSubtype="2" fill="hold" nodeType="afterEffect">
                                  <p:stCondLst>
                                    <p:cond delay="0"/>
                                  </p:stCondLst>
                                  <p:childTnLst>
                                    <p:animClr clrSpc="rgb" dir="cw">
                                      <p:cBhvr>
                                        <p:cTn id="291" dur="500" fill="hold"/>
                                        <p:tgtEl>
                                          <p:spTgt spid="62"/>
                                        </p:tgtEl>
                                        <p:attrNameLst>
                                          <p:attrName>fillcolor</p:attrName>
                                        </p:attrNameLst>
                                      </p:cBhvr>
                                      <p:to>
                                        <a:srgbClr val="C1C1C1"/>
                                      </p:to>
                                    </p:animClr>
                                    <p:set>
                                      <p:cBhvr>
                                        <p:cTn id="292" dur="500" fill="hold"/>
                                        <p:tgtEl>
                                          <p:spTgt spid="62"/>
                                        </p:tgtEl>
                                        <p:attrNameLst>
                                          <p:attrName>fill.type</p:attrName>
                                        </p:attrNameLst>
                                      </p:cBhvr>
                                      <p:to>
                                        <p:strVal val="solid"/>
                                      </p:to>
                                    </p:set>
                                    <p:set>
                                      <p:cBhvr>
                                        <p:cTn id="293" dur="500" fill="hold"/>
                                        <p:tgtEl>
                                          <p:spTgt spid="62"/>
                                        </p:tgtEl>
                                        <p:attrNameLst>
                                          <p:attrName>fill.on</p:attrName>
                                        </p:attrNameLst>
                                      </p:cBhvr>
                                      <p:to>
                                        <p:strVal val="true"/>
                                      </p:to>
                                    </p:set>
                                  </p:childTnLst>
                                </p:cTn>
                              </p:par>
                            </p:childTnLst>
                          </p:cTn>
                        </p:par>
                        <p:par>
                          <p:cTn id="294" fill="hold">
                            <p:stCondLst>
                              <p:cond delay="29000"/>
                            </p:stCondLst>
                            <p:childTnLst>
                              <p:par>
                                <p:cTn id="295" presetID="1" presetClass="emph" presetSubtype="2" fill="hold" nodeType="afterEffect">
                                  <p:stCondLst>
                                    <p:cond delay="0"/>
                                  </p:stCondLst>
                                  <p:childTnLst>
                                    <p:animClr clrSpc="rgb" dir="cw">
                                      <p:cBhvr>
                                        <p:cTn id="296" dur="500" fill="hold"/>
                                        <p:tgtEl>
                                          <p:spTgt spid="63"/>
                                        </p:tgtEl>
                                        <p:attrNameLst>
                                          <p:attrName>fillcolor</p:attrName>
                                        </p:attrNameLst>
                                      </p:cBhvr>
                                      <p:to>
                                        <a:srgbClr val="C1C1C1"/>
                                      </p:to>
                                    </p:animClr>
                                    <p:set>
                                      <p:cBhvr>
                                        <p:cTn id="297" dur="500" fill="hold"/>
                                        <p:tgtEl>
                                          <p:spTgt spid="63"/>
                                        </p:tgtEl>
                                        <p:attrNameLst>
                                          <p:attrName>fill.type</p:attrName>
                                        </p:attrNameLst>
                                      </p:cBhvr>
                                      <p:to>
                                        <p:strVal val="solid"/>
                                      </p:to>
                                    </p:set>
                                    <p:set>
                                      <p:cBhvr>
                                        <p:cTn id="298" dur="500" fill="hold"/>
                                        <p:tgtEl>
                                          <p:spTgt spid="63"/>
                                        </p:tgtEl>
                                        <p:attrNameLst>
                                          <p:attrName>fill.on</p:attrName>
                                        </p:attrNameLst>
                                      </p:cBhvr>
                                      <p:to>
                                        <p:strVal val="true"/>
                                      </p:to>
                                    </p:set>
                                  </p:childTnLst>
                                </p:cTn>
                              </p:par>
                            </p:childTnLst>
                          </p:cTn>
                        </p:par>
                        <p:par>
                          <p:cTn id="299" fill="hold">
                            <p:stCondLst>
                              <p:cond delay="29500"/>
                            </p:stCondLst>
                            <p:childTnLst>
                              <p:par>
                                <p:cTn id="300" presetID="1" presetClass="emph" presetSubtype="2" fill="hold" nodeType="afterEffect">
                                  <p:stCondLst>
                                    <p:cond delay="0"/>
                                  </p:stCondLst>
                                  <p:childTnLst>
                                    <p:animClr clrSpc="rgb" dir="cw">
                                      <p:cBhvr>
                                        <p:cTn id="301" dur="500" fill="hold"/>
                                        <p:tgtEl>
                                          <p:spTgt spid="64"/>
                                        </p:tgtEl>
                                        <p:attrNameLst>
                                          <p:attrName>fillcolor</p:attrName>
                                        </p:attrNameLst>
                                      </p:cBhvr>
                                      <p:to>
                                        <a:srgbClr val="C1C1C1"/>
                                      </p:to>
                                    </p:animClr>
                                    <p:set>
                                      <p:cBhvr>
                                        <p:cTn id="302" dur="500" fill="hold"/>
                                        <p:tgtEl>
                                          <p:spTgt spid="64"/>
                                        </p:tgtEl>
                                        <p:attrNameLst>
                                          <p:attrName>fill.type</p:attrName>
                                        </p:attrNameLst>
                                      </p:cBhvr>
                                      <p:to>
                                        <p:strVal val="solid"/>
                                      </p:to>
                                    </p:set>
                                    <p:set>
                                      <p:cBhvr>
                                        <p:cTn id="303" dur="500" fill="hold"/>
                                        <p:tgtEl>
                                          <p:spTgt spid="64"/>
                                        </p:tgtEl>
                                        <p:attrNameLst>
                                          <p:attrName>fill.on</p:attrName>
                                        </p:attrNameLst>
                                      </p:cBhvr>
                                      <p:to>
                                        <p:strVal val="true"/>
                                      </p:to>
                                    </p:set>
                                  </p:childTnLst>
                                </p:cTn>
                              </p:par>
                            </p:childTnLst>
                          </p:cTn>
                        </p:par>
                        <p:par>
                          <p:cTn id="304" fill="hold">
                            <p:stCondLst>
                              <p:cond delay="30000"/>
                            </p:stCondLst>
                            <p:childTnLst>
                              <p:par>
                                <p:cTn id="305" presetID="1" presetClass="emph" presetSubtype="2" fill="hold" nodeType="afterEffect">
                                  <p:stCondLst>
                                    <p:cond delay="0"/>
                                  </p:stCondLst>
                                  <p:childTnLst>
                                    <p:animClr clrSpc="rgb" dir="cw">
                                      <p:cBhvr>
                                        <p:cTn id="306" dur="500" fill="hold"/>
                                        <p:tgtEl>
                                          <p:spTgt spid="65"/>
                                        </p:tgtEl>
                                        <p:attrNameLst>
                                          <p:attrName>fillcolor</p:attrName>
                                        </p:attrNameLst>
                                      </p:cBhvr>
                                      <p:to>
                                        <a:srgbClr val="C1C1C1"/>
                                      </p:to>
                                    </p:animClr>
                                    <p:set>
                                      <p:cBhvr>
                                        <p:cTn id="307" dur="500" fill="hold"/>
                                        <p:tgtEl>
                                          <p:spTgt spid="65"/>
                                        </p:tgtEl>
                                        <p:attrNameLst>
                                          <p:attrName>fill.type</p:attrName>
                                        </p:attrNameLst>
                                      </p:cBhvr>
                                      <p:to>
                                        <p:strVal val="solid"/>
                                      </p:to>
                                    </p:set>
                                    <p:set>
                                      <p:cBhvr>
                                        <p:cTn id="308" dur="500" fill="hold"/>
                                        <p:tgtEl>
                                          <p:spTgt spid="65"/>
                                        </p:tgtEl>
                                        <p:attrNameLst>
                                          <p:attrName>fill.on</p:attrName>
                                        </p:attrNameLst>
                                      </p:cBhvr>
                                      <p:to>
                                        <p:strVal val="true"/>
                                      </p:to>
                                    </p:set>
                                  </p:childTnLst>
                                </p:cTn>
                              </p:par>
                            </p:childTnLst>
                          </p:cTn>
                        </p:par>
                        <p:par>
                          <p:cTn id="309" fill="hold">
                            <p:stCondLst>
                              <p:cond delay="30500"/>
                            </p:stCondLst>
                            <p:childTnLst>
                              <p:par>
                                <p:cTn id="310" presetID="1" presetClass="emph" presetSubtype="2" fill="hold" nodeType="afterEffect">
                                  <p:stCondLst>
                                    <p:cond delay="0"/>
                                  </p:stCondLst>
                                  <p:childTnLst>
                                    <p:animClr clrSpc="rgb" dir="cw">
                                      <p:cBhvr>
                                        <p:cTn id="311" dur="500" fill="hold"/>
                                        <p:tgtEl>
                                          <p:spTgt spid="66"/>
                                        </p:tgtEl>
                                        <p:attrNameLst>
                                          <p:attrName>fillcolor</p:attrName>
                                        </p:attrNameLst>
                                      </p:cBhvr>
                                      <p:to>
                                        <a:srgbClr val="C1C1C1"/>
                                      </p:to>
                                    </p:animClr>
                                    <p:set>
                                      <p:cBhvr>
                                        <p:cTn id="312" dur="500" fill="hold"/>
                                        <p:tgtEl>
                                          <p:spTgt spid="66"/>
                                        </p:tgtEl>
                                        <p:attrNameLst>
                                          <p:attrName>fill.type</p:attrName>
                                        </p:attrNameLst>
                                      </p:cBhvr>
                                      <p:to>
                                        <p:strVal val="solid"/>
                                      </p:to>
                                    </p:set>
                                    <p:set>
                                      <p:cBhvr>
                                        <p:cTn id="313" dur="500" fill="hold"/>
                                        <p:tgtEl>
                                          <p:spTgt spid="66"/>
                                        </p:tgtEl>
                                        <p:attrNameLst>
                                          <p:attrName>fill.on</p:attrName>
                                        </p:attrNameLst>
                                      </p:cBhvr>
                                      <p:to>
                                        <p:strVal val="true"/>
                                      </p:to>
                                    </p:set>
                                  </p:childTnLst>
                                </p:cTn>
                              </p:par>
                            </p:childTnLst>
                          </p:cTn>
                        </p:par>
                        <p:par>
                          <p:cTn id="314" fill="hold">
                            <p:stCondLst>
                              <p:cond delay="31000"/>
                            </p:stCondLst>
                            <p:childTnLst>
                              <p:par>
                                <p:cTn id="315" presetID="1" presetClass="emph" presetSubtype="2" fill="hold" nodeType="afterEffect">
                                  <p:stCondLst>
                                    <p:cond delay="0"/>
                                  </p:stCondLst>
                                  <p:childTnLst>
                                    <p:animClr clrSpc="rgb" dir="cw">
                                      <p:cBhvr>
                                        <p:cTn id="316" dur="500" fill="hold"/>
                                        <p:tgtEl>
                                          <p:spTgt spid="67"/>
                                        </p:tgtEl>
                                        <p:attrNameLst>
                                          <p:attrName>fillcolor</p:attrName>
                                        </p:attrNameLst>
                                      </p:cBhvr>
                                      <p:to>
                                        <a:srgbClr val="C1C1C1"/>
                                      </p:to>
                                    </p:animClr>
                                    <p:set>
                                      <p:cBhvr>
                                        <p:cTn id="317" dur="500" fill="hold"/>
                                        <p:tgtEl>
                                          <p:spTgt spid="67"/>
                                        </p:tgtEl>
                                        <p:attrNameLst>
                                          <p:attrName>fill.type</p:attrName>
                                        </p:attrNameLst>
                                      </p:cBhvr>
                                      <p:to>
                                        <p:strVal val="solid"/>
                                      </p:to>
                                    </p:set>
                                    <p:set>
                                      <p:cBhvr>
                                        <p:cTn id="318" dur="500" fill="hold"/>
                                        <p:tgtEl>
                                          <p:spTgt spid="67"/>
                                        </p:tgtEl>
                                        <p:attrNameLst>
                                          <p:attrName>fill.on</p:attrName>
                                        </p:attrNameLst>
                                      </p:cBhvr>
                                      <p:to>
                                        <p:strVal val="true"/>
                                      </p:to>
                                    </p:set>
                                  </p:childTnLst>
                                </p:cTn>
                              </p:par>
                            </p:childTnLst>
                          </p:cTn>
                        </p:par>
                        <p:par>
                          <p:cTn id="319" fill="hold">
                            <p:stCondLst>
                              <p:cond delay="31500"/>
                            </p:stCondLst>
                            <p:childTnLst>
                              <p:par>
                                <p:cTn id="320" presetID="1" presetClass="emph" presetSubtype="2" fill="hold" nodeType="afterEffect">
                                  <p:stCondLst>
                                    <p:cond delay="0"/>
                                  </p:stCondLst>
                                  <p:childTnLst>
                                    <p:animClr clrSpc="rgb" dir="cw">
                                      <p:cBhvr>
                                        <p:cTn id="321" dur="500" fill="hold"/>
                                        <p:tgtEl>
                                          <p:spTgt spid="68"/>
                                        </p:tgtEl>
                                        <p:attrNameLst>
                                          <p:attrName>fillcolor</p:attrName>
                                        </p:attrNameLst>
                                      </p:cBhvr>
                                      <p:to>
                                        <a:srgbClr val="C1C1C1"/>
                                      </p:to>
                                    </p:animClr>
                                    <p:set>
                                      <p:cBhvr>
                                        <p:cTn id="322" dur="500" fill="hold"/>
                                        <p:tgtEl>
                                          <p:spTgt spid="68"/>
                                        </p:tgtEl>
                                        <p:attrNameLst>
                                          <p:attrName>fill.type</p:attrName>
                                        </p:attrNameLst>
                                      </p:cBhvr>
                                      <p:to>
                                        <p:strVal val="solid"/>
                                      </p:to>
                                    </p:set>
                                    <p:set>
                                      <p:cBhvr>
                                        <p:cTn id="323" dur="500" fill="hold"/>
                                        <p:tgtEl>
                                          <p:spTgt spid="68"/>
                                        </p:tgtEl>
                                        <p:attrNameLst>
                                          <p:attrName>fill.on</p:attrName>
                                        </p:attrNameLst>
                                      </p:cBhvr>
                                      <p:to>
                                        <p:strVal val="true"/>
                                      </p:to>
                                    </p:set>
                                  </p:childTnLst>
                                </p:cTn>
                              </p:par>
                            </p:childTnLst>
                          </p:cTn>
                        </p:par>
                        <p:par>
                          <p:cTn id="324" fill="hold">
                            <p:stCondLst>
                              <p:cond delay="32000"/>
                            </p:stCondLst>
                            <p:childTnLst>
                              <p:par>
                                <p:cTn id="325" presetID="1" presetClass="emph" presetSubtype="2" fill="hold" nodeType="afterEffect">
                                  <p:stCondLst>
                                    <p:cond delay="0"/>
                                  </p:stCondLst>
                                  <p:childTnLst>
                                    <p:animClr clrSpc="rgb" dir="cw">
                                      <p:cBhvr>
                                        <p:cTn id="326" dur="500" fill="hold"/>
                                        <p:tgtEl>
                                          <p:spTgt spid="69"/>
                                        </p:tgtEl>
                                        <p:attrNameLst>
                                          <p:attrName>fillcolor</p:attrName>
                                        </p:attrNameLst>
                                      </p:cBhvr>
                                      <p:to>
                                        <a:srgbClr val="C1C1C1"/>
                                      </p:to>
                                    </p:animClr>
                                    <p:set>
                                      <p:cBhvr>
                                        <p:cTn id="327" dur="500" fill="hold"/>
                                        <p:tgtEl>
                                          <p:spTgt spid="69"/>
                                        </p:tgtEl>
                                        <p:attrNameLst>
                                          <p:attrName>fill.type</p:attrName>
                                        </p:attrNameLst>
                                      </p:cBhvr>
                                      <p:to>
                                        <p:strVal val="solid"/>
                                      </p:to>
                                    </p:set>
                                    <p:set>
                                      <p:cBhvr>
                                        <p:cTn id="328" dur="500" fill="hold"/>
                                        <p:tgtEl>
                                          <p:spTgt spid="69"/>
                                        </p:tgtEl>
                                        <p:attrNameLst>
                                          <p:attrName>fill.on</p:attrName>
                                        </p:attrNameLst>
                                      </p:cBhvr>
                                      <p:to>
                                        <p:strVal val="true"/>
                                      </p:to>
                                    </p:set>
                                  </p:childTnLst>
                                </p:cTn>
                              </p:par>
                            </p:childTnLst>
                          </p:cTn>
                        </p:par>
                        <p:par>
                          <p:cTn id="329" fill="hold">
                            <p:stCondLst>
                              <p:cond delay="32500"/>
                            </p:stCondLst>
                            <p:childTnLst>
                              <p:par>
                                <p:cTn id="330" presetID="1" presetClass="emph" presetSubtype="2" fill="hold" nodeType="afterEffect">
                                  <p:stCondLst>
                                    <p:cond delay="0"/>
                                  </p:stCondLst>
                                  <p:childTnLst>
                                    <p:animClr clrSpc="rgb" dir="cw">
                                      <p:cBhvr>
                                        <p:cTn id="331" dur="500" fill="hold"/>
                                        <p:tgtEl>
                                          <p:spTgt spid="70"/>
                                        </p:tgtEl>
                                        <p:attrNameLst>
                                          <p:attrName>fillcolor</p:attrName>
                                        </p:attrNameLst>
                                      </p:cBhvr>
                                      <p:to>
                                        <a:srgbClr val="C1C1C1"/>
                                      </p:to>
                                    </p:animClr>
                                    <p:set>
                                      <p:cBhvr>
                                        <p:cTn id="332" dur="500" fill="hold"/>
                                        <p:tgtEl>
                                          <p:spTgt spid="70"/>
                                        </p:tgtEl>
                                        <p:attrNameLst>
                                          <p:attrName>fill.type</p:attrName>
                                        </p:attrNameLst>
                                      </p:cBhvr>
                                      <p:to>
                                        <p:strVal val="solid"/>
                                      </p:to>
                                    </p:set>
                                    <p:set>
                                      <p:cBhvr>
                                        <p:cTn id="333" dur="500" fill="hold"/>
                                        <p:tgtEl>
                                          <p:spTgt spid="70"/>
                                        </p:tgtEl>
                                        <p:attrNameLst>
                                          <p:attrName>fill.on</p:attrName>
                                        </p:attrNameLst>
                                      </p:cBhvr>
                                      <p:to>
                                        <p:strVal val="true"/>
                                      </p:to>
                                    </p:set>
                                  </p:childTnLst>
                                </p:cTn>
                              </p:par>
                            </p:childTnLst>
                          </p:cTn>
                        </p:par>
                        <p:par>
                          <p:cTn id="334" fill="hold">
                            <p:stCondLst>
                              <p:cond delay="33000"/>
                            </p:stCondLst>
                            <p:childTnLst>
                              <p:par>
                                <p:cTn id="335" presetID="1" presetClass="emph" presetSubtype="2" fill="hold" nodeType="afterEffect">
                                  <p:stCondLst>
                                    <p:cond delay="0"/>
                                  </p:stCondLst>
                                  <p:childTnLst>
                                    <p:animClr clrSpc="rgb" dir="cw">
                                      <p:cBhvr>
                                        <p:cTn id="336" dur="500" fill="hold"/>
                                        <p:tgtEl>
                                          <p:spTgt spid="71"/>
                                        </p:tgtEl>
                                        <p:attrNameLst>
                                          <p:attrName>fillcolor</p:attrName>
                                        </p:attrNameLst>
                                      </p:cBhvr>
                                      <p:to>
                                        <a:srgbClr val="C1C1C1"/>
                                      </p:to>
                                    </p:animClr>
                                    <p:set>
                                      <p:cBhvr>
                                        <p:cTn id="337" dur="500" fill="hold"/>
                                        <p:tgtEl>
                                          <p:spTgt spid="71"/>
                                        </p:tgtEl>
                                        <p:attrNameLst>
                                          <p:attrName>fill.type</p:attrName>
                                        </p:attrNameLst>
                                      </p:cBhvr>
                                      <p:to>
                                        <p:strVal val="solid"/>
                                      </p:to>
                                    </p:set>
                                    <p:set>
                                      <p:cBhvr>
                                        <p:cTn id="338" dur="500" fill="hold"/>
                                        <p:tgtEl>
                                          <p:spTgt spid="71"/>
                                        </p:tgtEl>
                                        <p:attrNameLst>
                                          <p:attrName>fill.on</p:attrName>
                                        </p:attrNameLst>
                                      </p:cBhvr>
                                      <p:to>
                                        <p:strVal val="true"/>
                                      </p:to>
                                    </p:set>
                                  </p:childTnLst>
                                </p:cTn>
                              </p:par>
                            </p:childTnLst>
                          </p:cTn>
                        </p:par>
                        <p:par>
                          <p:cTn id="339" fill="hold">
                            <p:stCondLst>
                              <p:cond delay="33500"/>
                            </p:stCondLst>
                            <p:childTnLst>
                              <p:par>
                                <p:cTn id="340" presetID="1" presetClass="emph" presetSubtype="2" fill="hold" nodeType="afterEffect">
                                  <p:stCondLst>
                                    <p:cond delay="0"/>
                                  </p:stCondLst>
                                  <p:childTnLst>
                                    <p:animClr clrSpc="rgb" dir="cw">
                                      <p:cBhvr>
                                        <p:cTn id="341" dur="500" fill="hold"/>
                                        <p:tgtEl>
                                          <p:spTgt spid="72"/>
                                        </p:tgtEl>
                                        <p:attrNameLst>
                                          <p:attrName>fillcolor</p:attrName>
                                        </p:attrNameLst>
                                      </p:cBhvr>
                                      <p:to>
                                        <a:srgbClr val="C1C1C1"/>
                                      </p:to>
                                    </p:animClr>
                                    <p:set>
                                      <p:cBhvr>
                                        <p:cTn id="342" dur="500" fill="hold"/>
                                        <p:tgtEl>
                                          <p:spTgt spid="72"/>
                                        </p:tgtEl>
                                        <p:attrNameLst>
                                          <p:attrName>fill.type</p:attrName>
                                        </p:attrNameLst>
                                      </p:cBhvr>
                                      <p:to>
                                        <p:strVal val="solid"/>
                                      </p:to>
                                    </p:set>
                                    <p:set>
                                      <p:cBhvr>
                                        <p:cTn id="343" dur="500" fill="hold"/>
                                        <p:tgtEl>
                                          <p:spTgt spid="72"/>
                                        </p:tgtEl>
                                        <p:attrNameLst>
                                          <p:attrName>fill.on</p:attrName>
                                        </p:attrNameLst>
                                      </p:cBhvr>
                                      <p:to>
                                        <p:strVal val="true"/>
                                      </p:to>
                                    </p:set>
                                  </p:childTnLst>
                                </p:cTn>
                              </p:par>
                            </p:childTnLst>
                          </p:cTn>
                        </p:par>
                        <p:par>
                          <p:cTn id="344" fill="hold">
                            <p:stCondLst>
                              <p:cond delay="34000"/>
                            </p:stCondLst>
                            <p:childTnLst>
                              <p:par>
                                <p:cTn id="345" presetID="1" presetClass="emph" presetSubtype="2" fill="hold" nodeType="afterEffect">
                                  <p:stCondLst>
                                    <p:cond delay="0"/>
                                  </p:stCondLst>
                                  <p:childTnLst>
                                    <p:animClr clrSpc="rgb" dir="cw">
                                      <p:cBhvr>
                                        <p:cTn id="346" dur="500" fill="hold"/>
                                        <p:tgtEl>
                                          <p:spTgt spid="73"/>
                                        </p:tgtEl>
                                        <p:attrNameLst>
                                          <p:attrName>fillcolor</p:attrName>
                                        </p:attrNameLst>
                                      </p:cBhvr>
                                      <p:to>
                                        <a:srgbClr val="C1C1C1"/>
                                      </p:to>
                                    </p:animClr>
                                    <p:set>
                                      <p:cBhvr>
                                        <p:cTn id="347" dur="500" fill="hold"/>
                                        <p:tgtEl>
                                          <p:spTgt spid="73"/>
                                        </p:tgtEl>
                                        <p:attrNameLst>
                                          <p:attrName>fill.type</p:attrName>
                                        </p:attrNameLst>
                                      </p:cBhvr>
                                      <p:to>
                                        <p:strVal val="solid"/>
                                      </p:to>
                                    </p:set>
                                    <p:set>
                                      <p:cBhvr>
                                        <p:cTn id="348" dur="500" fill="hold"/>
                                        <p:tgtEl>
                                          <p:spTgt spid="73"/>
                                        </p:tgtEl>
                                        <p:attrNameLst>
                                          <p:attrName>fill.on</p:attrName>
                                        </p:attrNameLst>
                                      </p:cBhvr>
                                      <p:to>
                                        <p:strVal val="true"/>
                                      </p:to>
                                    </p:set>
                                  </p:childTnLst>
                                </p:cTn>
                              </p:par>
                            </p:childTnLst>
                          </p:cTn>
                        </p:par>
                        <p:par>
                          <p:cTn id="349" fill="hold">
                            <p:stCondLst>
                              <p:cond delay="34500"/>
                            </p:stCondLst>
                            <p:childTnLst>
                              <p:par>
                                <p:cTn id="350" presetID="1" presetClass="emph" presetSubtype="2" fill="hold" nodeType="afterEffect">
                                  <p:stCondLst>
                                    <p:cond delay="0"/>
                                  </p:stCondLst>
                                  <p:childTnLst>
                                    <p:animClr clrSpc="rgb" dir="cw">
                                      <p:cBhvr>
                                        <p:cTn id="351" dur="500" fill="hold"/>
                                        <p:tgtEl>
                                          <p:spTgt spid="74"/>
                                        </p:tgtEl>
                                        <p:attrNameLst>
                                          <p:attrName>fillcolor</p:attrName>
                                        </p:attrNameLst>
                                      </p:cBhvr>
                                      <p:to>
                                        <a:srgbClr val="C1C1C1"/>
                                      </p:to>
                                    </p:animClr>
                                    <p:set>
                                      <p:cBhvr>
                                        <p:cTn id="352" dur="500" fill="hold"/>
                                        <p:tgtEl>
                                          <p:spTgt spid="74"/>
                                        </p:tgtEl>
                                        <p:attrNameLst>
                                          <p:attrName>fill.type</p:attrName>
                                        </p:attrNameLst>
                                      </p:cBhvr>
                                      <p:to>
                                        <p:strVal val="solid"/>
                                      </p:to>
                                    </p:set>
                                    <p:set>
                                      <p:cBhvr>
                                        <p:cTn id="353" dur="500" fill="hold"/>
                                        <p:tgtEl>
                                          <p:spTgt spid="74"/>
                                        </p:tgtEl>
                                        <p:attrNameLst>
                                          <p:attrName>fill.on</p:attrName>
                                        </p:attrNameLst>
                                      </p:cBhvr>
                                      <p:to>
                                        <p:strVal val="true"/>
                                      </p:to>
                                    </p:set>
                                  </p:childTnLst>
                                </p:cTn>
                              </p:par>
                            </p:childTnLst>
                          </p:cTn>
                        </p:par>
                        <p:par>
                          <p:cTn id="354" fill="hold">
                            <p:stCondLst>
                              <p:cond delay="35000"/>
                            </p:stCondLst>
                            <p:childTnLst>
                              <p:par>
                                <p:cTn id="355" presetID="1" presetClass="emph" presetSubtype="2" fill="hold" nodeType="afterEffect">
                                  <p:stCondLst>
                                    <p:cond delay="0"/>
                                  </p:stCondLst>
                                  <p:childTnLst>
                                    <p:animClr clrSpc="rgb" dir="cw">
                                      <p:cBhvr>
                                        <p:cTn id="356" dur="500" fill="hold"/>
                                        <p:tgtEl>
                                          <p:spTgt spid="75"/>
                                        </p:tgtEl>
                                        <p:attrNameLst>
                                          <p:attrName>fillcolor</p:attrName>
                                        </p:attrNameLst>
                                      </p:cBhvr>
                                      <p:to>
                                        <a:srgbClr val="C1C1C1"/>
                                      </p:to>
                                    </p:animClr>
                                    <p:set>
                                      <p:cBhvr>
                                        <p:cTn id="357" dur="500" fill="hold"/>
                                        <p:tgtEl>
                                          <p:spTgt spid="75"/>
                                        </p:tgtEl>
                                        <p:attrNameLst>
                                          <p:attrName>fill.type</p:attrName>
                                        </p:attrNameLst>
                                      </p:cBhvr>
                                      <p:to>
                                        <p:strVal val="solid"/>
                                      </p:to>
                                    </p:set>
                                    <p:set>
                                      <p:cBhvr>
                                        <p:cTn id="358" dur="500" fill="hold"/>
                                        <p:tgtEl>
                                          <p:spTgt spid="75"/>
                                        </p:tgtEl>
                                        <p:attrNameLst>
                                          <p:attrName>fill.on</p:attrName>
                                        </p:attrNameLst>
                                      </p:cBhvr>
                                      <p:to>
                                        <p:strVal val="true"/>
                                      </p:to>
                                    </p:set>
                                  </p:childTnLst>
                                </p:cTn>
                              </p:par>
                            </p:childTnLst>
                          </p:cTn>
                        </p:par>
                        <p:par>
                          <p:cTn id="359" fill="hold">
                            <p:stCondLst>
                              <p:cond delay="35500"/>
                            </p:stCondLst>
                            <p:childTnLst>
                              <p:par>
                                <p:cTn id="360" presetID="1" presetClass="emph" presetSubtype="2" fill="hold" nodeType="afterEffect">
                                  <p:stCondLst>
                                    <p:cond delay="0"/>
                                  </p:stCondLst>
                                  <p:childTnLst>
                                    <p:animClr clrSpc="rgb" dir="cw">
                                      <p:cBhvr>
                                        <p:cTn id="361" dur="500" fill="hold"/>
                                        <p:tgtEl>
                                          <p:spTgt spid="76"/>
                                        </p:tgtEl>
                                        <p:attrNameLst>
                                          <p:attrName>fillcolor</p:attrName>
                                        </p:attrNameLst>
                                      </p:cBhvr>
                                      <p:to>
                                        <a:srgbClr val="C1C1C1"/>
                                      </p:to>
                                    </p:animClr>
                                    <p:set>
                                      <p:cBhvr>
                                        <p:cTn id="362" dur="500" fill="hold"/>
                                        <p:tgtEl>
                                          <p:spTgt spid="76"/>
                                        </p:tgtEl>
                                        <p:attrNameLst>
                                          <p:attrName>fill.type</p:attrName>
                                        </p:attrNameLst>
                                      </p:cBhvr>
                                      <p:to>
                                        <p:strVal val="solid"/>
                                      </p:to>
                                    </p:set>
                                    <p:set>
                                      <p:cBhvr>
                                        <p:cTn id="363" dur="500" fill="hold"/>
                                        <p:tgtEl>
                                          <p:spTgt spid="76"/>
                                        </p:tgtEl>
                                        <p:attrNameLst>
                                          <p:attrName>fill.on</p:attrName>
                                        </p:attrNameLst>
                                      </p:cBhvr>
                                      <p:to>
                                        <p:strVal val="true"/>
                                      </p:to>
                                    </p:set>
                                  </p:childTnLst>
                                </p:cTn>
                              </p:par>
                            </p:childTnLst>
                          </p:cTn>
                        </p:par>
                      </p:childTnLst>
                    </p:cTn>
                  </p:par>
                  <p:par>
                    <p:cTn id="364" fill="hold">
                      <p:stCondLst>
                        <p:cond delay="indefinite"/>
                      </p:stCondLst>
                      <p:childTnLst>
                        <p:par>
                          <p:cTn id="365" fill="hold">
                            <p:stCondLst>
                              <p:cond delay="0"/>
                            </p:stCondLst>
                            <p:childTnLst>
                              <p:par>
                                <p:cTn id="366" presetID="26" presetClass="entr" presetSubtype="0" fill="hold" grpId="0" nodeType="clickEffect">
                                  <p:stCondLst>
                                    <p:cond delay="0"/>
                                  </p:stCondLst>
                                  <p:childTnLst>
                                    <p:set>
                                      <p:cBhvr>
                                        <p:cTn id="367" dur="1" fill="hold">
                                          <p:stCondLst>
                                            <p:cond delay="0"/>
                                          </p:stCondLst>
                                        </p:cTn>
                                        <p:tgtEl>
                                          <p:spTgt spid="3"/>
                                        </p:tgtEl>
                                        <p:attrNameLst>
                                          <p:attrName>style.visibility</p:attrName>
                                        </p:attrNameLst>
                                      </p:cBhvr>
                                      <p:to>
                                        <p:strVal val="visible"/>
                                      </p:to>
                                    </p:set>
                                    <p:animEffect transition="in" filter="wipe(down)">
                                      <p:cBhvr>
                                        <p:cTn id="368" dur="580">
                                          <p:stCondLst>
                                            <p:cond delay="0"/>
                                          </p:stCondLst>
                                        </p:cTn>
                                        <p:tgtEl>
                                          <p:spTgt spid="3"/>
                                        </p:tgtEl>
                                      </p:cBhvr>
                                    </p:animEffect>
                                    <p:anim calcmode="lin" valueType="num">
                                      <p:cBhvr>
                                        <p:cTn id="369"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70"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71"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72"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73"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74" dur="26">
                                          <p:stCondLst>
                                            <p:cond delay="650"/>
                                          </p:stCondLst>
                                        </p:cTn>
                                        <p:tgtEl>
                                          <p:spTgt spid="3"/>
                                        </p:tgtEl>
                                      </p:cBhvr>
                                      <p:to x="100000" y="60000"/>
                                    </p:animScale>
                                    <p:animScale>
                                      <p:cBhvr>
                                        <p:cTn id="375" dur="166" decel="50000">
                                          <p:stCondLst>
                                            <p:cond delay="676"/>
                                          </p:stCondLst>
                                        </p:cTn>
                                        <p:tgtEl>
                                          <p:spTgt spid="3"/>
                                        </p:tgtEl>
                                      </p:cBhvr>
                                      <p:to x="100000" y="100000"/>
                                    </p:animScale>
                                    <p:animScale>
                                      <p:cBhvr>
                                        <p:cTn id="376" dur="26">
                                          <p:stCondLst>
                                            <p:cond delay="1312"/>
                                          </p:stCondLst>
                                        </p:cTn>
                                        <p:tgtEl>
                                          <p:spTgt spid="3"/>
                                        </p:tgtEl>
                                      </p:cBhvr>
                                      <p:to x="100000" y="80000"/>
                                    </p:animScale>
                                    <p:animScale>
                                      <p:cBhvr>
                                        <p:cTn id="377" dur="166" decel="50000">
                                          <p:stCondLst>
                                            <p:cond delay="1338"/>
                                          </p:stCondLst>
                                        </p:cTn>
                                        <p:tgtEl>
                                          <p:spTgt spid="3"/>
                                        </p:tgtEl>
                                      </p:cBhvr>
                                      <p:to x="100000" y="100000"/>
                                    </p:animScale>
                                    <p:animScale>
                                      <p:cBhvr>
                                        <p:cTn id="378" dur="26">
                                          <p:stCondLst>
                                            <p:cond delay="1642"/>
                                          </p:stCondLst>
                                        </p:cTn>
                                        <p:tgtEl>
                                          <p:spTgt spid="3"/>
                                        </p:tgtEl>
                                      </p:cBhvr>
                                      <p:to x="100000" y="90000"/>
                                    </p:animScale>
                                    <p:animScale>
                                      <p:cBhvr>
                                        <p:cTn id="379" dur="166" decel="50000">
                                          <p:stCondLst>
                                            <p:cond delay="1668"/>
                                          </p:stCondLst>
                                        </p:cTn>
                                        <p:tgtEl>
                                          <p:spTgt spid="3"/>
                                        </p:tgtEl>
                                      </p:cBhvr>
                                      <p:to x="100000" y="100000"/>
                                    </p:animScale>
                                    <p:animScale>
                                      <p:cBhvr>
                                        <p:cTn id="380" dur="26">
                                          <p:stCondLst>
                                            <p:cond delay="1808"/>
                                          </p:stCondLst>
                                        </p:cTn>
                                        <p:tgtEl>
                                          <p:spTgt spid="3"/>
                                        </p:tgtEl>
                                      </p:cBhvr>
                                      <p:to x="100000" y="95000"/>
                                    </p:animScale>
                                    <p:animScale>
                                      <p:cBhvr>
                                        <p:cTn id="381"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03134" y="1667013"/>
            <a:ext cx="1797631" cy="1348223"/>
          </a:xfrm>
          <a:prstGeom prst="rect">
            <a:avLst/>
          </a:prstGeom>
        </p:spPr>
      </p:pic>
      <p:sp>
        <p:nvSpPr>
          <p:cNvPr id="38" name="TextBox 37"/>
          <p:cNvSpPr txBox="1"/>
          <p:nvPr/>
        </p:nvSpPr>
        <p:spPr>
          <a:xfrm>
            <a:off x="4725027" y="66421"/>
            <a:ext cx="4416120" cy="6796732"/>
          </a:xfrm>
          <a:prstGeom prst="rect">
            <a:avLst/>
          </a:prstGeom>
          <a:solidFill>
            <a:schemeClr val="bg1"/>
          </a:solidFill>
        </p:spPr>
        <p:txBody>
          <a:bodyPr wrap="square" tIns="0" bIns="0" rtlCol="0">
            <a:spAutoFit/>
          </a:bodyPr>
          <a:lstStyle/>
          <a:p>
            <a:pPr>
              <a:lnSpc>
                <a:spcPts val="960"/>
              </a:lnSpc>
              <a:spcBef>
                <a:spcPts val="0"/>
              </a:spcBef>
              <a:spcAft>
                <a:spcPts val="0"/>
              </a:spcAft>
            </a:pPr>
            <a:r>
              <a:rPr lang="en-US" sz="800" b="1" dirty="0">
                <a:latin typeface="Courier New"/>
                <a:cs typeface="Courier New"/>
              </a:rPr>
              <a:t>; void </a:t>
            </a:r>
            <a:r>
              <a:rPr lang="en-US" sz="800" b="1" dirty="0" err="1">
                <a:latin typeface="Courier New"/>
                <a:cs typeface="Courier New"/>
              </a:rPr>
              <a:t>brightness_sse_asm</a:t>
            </a:r>
            <a:r>
              <a:rPr lang="en-US" sz="800" b="1" dirty="0">
                <a:latin typeface="Courier New"/>
                <a:cs typeface="Courier New"/>
              </a:rPr>
              <a:t>(unsigned char *image, int </a:t>
            </a:r>
            <a:r>
              <a:rPr lang="en-US" sz="800" b="1" dirty="0" err="1">
                <a:latin typeface="Courier New"/>
                <a:cs typeface="Courier New"/>
              </a:rPr>
              <a:t>len</a:t>
            </a:r>
            <a:r>
              <a:rPr lang="en-US" sz="800" b="1" dirty="0">
                <a:latin typeface="Courier New"/>
                <a:cs typeface="Courier New"/>
              </a:rPr>
              <a:t>, int v)</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b="1" i="1" dirty="0" err="1">
                <a:solidFill>
                  <a:srgbClr val="0000FF"/>
                </a:solidFill>
                <a:latin typeface="Courier New"/>
                <a:cs typeface="Courier New"/>
              </a:rPr>
              <a:t>brightness_sse_asm</a:t>
            </a:r>
            <a:r>
              <a:rPr lang="en-US" sz="800" b="1" i="1" dirty="0">
                <a:solidFill>
                  <a:srgbClr val="0000FF"/>
                </a:solidFill>
                <a:latin typeface="Courier New"/>
                <a:cs typeface="Courier New"/>
              </a:rPr>
              <a:t>:</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pushall</a:t>
            </a:r>
            <a:r>
              <a:rPr lang="en-US" sz="800" dirty="0">
                <a:latin typeface="Courier New"/>
                <a:cs typeface="Courier New"/>
              </a:rPr>
              <a:t> </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a:t>
            </a:r>
            <a:r>
              <a:rPr lang="en-US" sz="800" dirty="0">
                <a:latin typeface="Courier New"/>
                <a:cs typeface="Courier New"/>
              </a:rPr>
              <a:t> </a:t>
            </a:r>
            <a:r>
              <a:rPr lang="en-US" sz="800" dirty="0" err="1">
                <a:latin typeface="Courier New"/>
                <a:cs typeface="Courier New"/>
              </a:rPr>
              <a:t>ebp</a:t>
            </a:r>
            <a:r>
              <a:rPr lang="en-US" sz="800" dirty="0">
                <a:latin typeface="Courier New"/>
                <a:cs typeface="Courier New"/>
              </a:rPr>
              <a:t>, </a:t>
            </a:r>
            <a:r>
              <a:rPr lang="en-US" sz="800" dirty="0" err="1">
                <a:latin typeface="Courier New"/>
                <a:cs typeface="Courier New"/>
              </a:rPr>
              <a:t>esp</a:t>
            </a: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a:t>
            </a:r>
            <a:r>
              <a:rPr lang="en-US" sz="800" dirty="0">
                <a:latin typeface="Courier New"/>
                <a:cs typeface="Courier New"/>
              </a:rPr>
              <a:t> </a:t>
            </a:r>
            <a:r>
              <a:rPr lang="en-US" sz="800" dirty="0" err="1">
                <a:latin typeface="Courier New"/>
                <a:cs typeface="Courier New"/>
              </a:rPr>
              <a:t>edi</a:t>
            </a:r>
            <a:r>
              <a:rPr lang="en-US" sz="800" dirty="0">
                <a:latin typeface="Courier New"/>
                <a:cs typeface="Courier New"/>
              </a:rPr>
              <a:t>, [ebp+12]   </a:t>
            </a:r>
            <a:r>
              <a:rPr lang="en-US" sz="800" b="1" dirty="0">
                <a:latin typeface="Courier New"/>
                <a:cs typeface="Courier New"/>
              </a:rPr>
              <a:t>; unsigned char *image</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a:t>
            </a:r>
            <a:r>
              <a:rPr lang="en-US" sz="800" dirty="0">
                <a:latin typeface="Courier New"/>
                <a:cs typeface="Courier New"/>
              </a:rPr>
              <a:t> </a:t>
            </a:r>
            <a:r>
              <a:rPr lang="en-US" sz="800" dirty="0" err="1">
                <a:latin typeface="Courier New"/>
                <a:cs typeface="Courier New"/>
              </a:rPr>
              <a:t>ecx</a:t>
            </a:r>
            <a:r>
              <a:rPr lang="en-US" sz="800" dirty="0">
                <a:latin typeface="Courier New"/>
                <a:cs typeface="Courier New"/>
              </a:rPr>
              <a:t>, [ebp+16]   </a:t>
            </a:r>
            <a:r>
              <a:rPr lang="en-US" sz="800" b="1" dirty="0">
                <a:latin typeface="Courier New"/>
                <a:cs typeface="Courier New"/>
              </a:rPr>
              <a:t>; </a:t>
            </a:r>
            <a:r>
              <a:rPr lang="en-US" sz="800" b="1" dirty="0" err="1">
                <a:latin typeface="Courier New"/>
                <a:cs typeface="Courier New"/>
              </a:rPr>
              <a:t>int</a:t>
            </a:r>
            <a:r>
              <a:rPr lang="en-US" sz="800" b="1" dirty="0">
                <a:latin typeface="Courier New"/>
                <a:cs typeface="Courier New"/>
              </a:rPr>
              <a:t> </a:t>
            </a:r>
            <a:r>
              <a:rPr lang="en-US" sz="800" b="1" dirty="0" err="1">
                <a:latin typeface="Courier New"/>
                <a:cs typeface="Courier New"/>
              </a:rPr>
              <a:t>len</a:t>
            </a:r>
            <a:endParaRPr lang="en-US" sz="800" b="1" dirty="0">
              <a:latin typeface="Courier New"/>
              <a:cs typeface="Courier New"/>
            </a:endParaRP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a:t>
            </a:r>
            <a:r>
              <a:rPr lang="en-US" sz="800" dirty="0">
                <a:latin typeface="Courier New"/>
                <a:cs typeface="Courier New"/>
              </a:rPr>
              <a:t> </a:t>
            </a:r>
            <a:r>
              <a:rPr lang="en-US" sz="800" dirty="0" err="1">
                <a:latin typeface="Courier New"/>
                <a:cs typeface="Courier New"/>
              </a:rPr>
              <a:t>eax</a:t>
            </a:r>
            <a:r>
              <a:rPr lang="en-US" sz="800" dirty="0">
                <a:latin typeface="Courier New"/>
                <a:cs typeface="Courier New"/>
              </a:rPr>
              <a:t>, [ebp+20]   </a:t>
            </a:r>
            <a:r>
              <a:rPr lang="en-US" sz="800" b="1" dirty="0">
                <a:latin typeface="Courier New"/>
                <a:cs typeface="Courier New"/>
              </a:rPr>
              <a:t>; </a:t>
            </a:r>
            <a:r>
              <a:rPr lang="en-US" sz="800" b="1" dirty="0" err="1">
                <a:latin typeface="Courier New"/>
                <a:cs typeface="Courier New"/>
              </a:rPr>
              <a:t>int</a:t>
            </a:r>
            <a:r>
              <a:rPr lang="en-US" sz="800" b="1" dirty="0">
                <a:latin typeface="Courier New"/>
                <a:cs typeface="Courier New"/>
              </a:rPr>
              <a:t> </a:t>
            </a:r>
            <a:r>
              <a:rPr lang="en-US" sz="800" b="1" dirty="0" err="1">
                <a:latin typeface="Courier New"/>
                <a:cs typeface="Courier New"/>
              </a:rPr>
              <a:t>v</a:t>
            </a:r>
            <a:r>
              <a:rPr lang="en-US" sz="800" b="1" dirty="0">
                <a:latin typeface="Courier New"/>
                <a:cs typeface="Courier New"/>
              </a:rPr>
              <a:t> in [-128, 127] </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test </a:t>
            </a:r>
            <a:r>
              <a:rPr lang="en-US" sz="800" dirty="0" err="1">
                <a:latin typeface="Courier New"/>
                <a:cs typeface="Courier New"/>
              </a:rPr>
              <a:t>eax</a:t>
            </a:r>
            <a:r>
              <a:rPr lang="en-US" sz="800" dirty="0">
                <a:latin typeface="Courier New"/>
                <a:cs typeface="Courier New"/>
              </a:rPr>
              <a:t>, 0x80000000 </a:t>
            </a:r>
            <a:r>
              <a:rPr lang="en-US" sz="800" b="1" dirty="0">
                <a:latin typeface="Courier New"/>
                <a:cs typeface="Courier New"/>
              </a:rPr>
              <a:t>; check if </a:t>
            </a:r>
            <a:r>
              <a:rPr lang="en-US" sz="800" b="1" dirty="0" err="1">
                <a:latin typeface="Courier New"/>
                <a:cs typeface="Courier New"/>
              </a:rPr>
              <a:t>v</a:t>
            </a:r>
            <a:r>
              <a:rPr lang="en-US" sz="800" b="1" dirty="0">
                <a:latin typeface="Courier New"/>
                <a:cs typeface="Courier New"/>
              </a:rPr>
              <a:t> is negative</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jz</a:t>
            </a:r>
            <a:r>
              <a:rPr lang="en-US" sz="800" dirty="0">
                <a:latin typeface="Courier New"/>
                <a:cs typeface="Courier New"/>
              </a:rPr>
              <a:t> </a:t>
            </a:r>
            <a:r>
              <a:rPr lang="en-US" sz="800" dirty="0" err="1">
                <a:latin typeface="Courier New"/>
                <a:cs typeface="Courier New"/>
              </a:rPr>
              <a:t>bright_not_neg</a:t>
            </a: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xor</a:t>
            </a:r>
            <a:r>
              <a:rPr lang="en-US" sz="800" dirty="0">
                <a:latin typeface="Courier New"/>
                <a:cs typeface="Courier New"/>
              </a:rPr>
              <a:t> al, 255          </a:t>
            </a:r>
            <a:r>
              <a:rPr lang="en-US" sz="800" b="1" dirty="0">
                <a:latin typeface="Courier New"/>
                <a:cs typeface="Courier New"/>
              </a:rPr>
              <a:t>; make al </a:t>
            </a:r>
            <a:r>
              <a:rPr lang="en-US" sz="800" b="1" dirty="0" err="1">
                <a:latin typeface="Courier New"/>
                <a:cs typeface="Courier New"/>
              </a:rPr>
              <a:t>abs(v</a:t>
            </a:r>
            <a:r>
              <a:rPr lang="en-US" sz="800" b="1" dirty="0">
                <a:latin typeface="Courier New"/>
                <a:cs typeface="Courier New"/>
              </a:rPr>
              <a:t>)</a:t>
            </a:r>
          </a:p>
          <a:p>
            <a:pPr>
              <a:lnSpc>
                <a:spcPts val="960"/>
              </a:lnSpc>
              <a:spcBef>
                <a:spcPts val="0"/>
              </a:spcBef>
              <a:spcAft>
                <a:spcPts val="0"/>
              </a:spcAft>
            </a:pPr>
            <a:r>
              <a:rPr lang="en-US" sz="800" dirty="0">
                <a:latin typeface="Courier New"/>
                <a:cs typeface="Courier New"/>
              </a:rPr>
              <a:t>  inc al               </a:t>
            </a:r>
            <a:r>
              <a:rPr lang="en-US" sz="800" b="1" dirty="0">
                <a:latin typeface="Courier New"/>
                <a:cs typeface="Courier New"/>
              </a:rPr>
              <a:t>; add 1</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err="1">
                <a:latin typeface="Courier New"/>
                <a:cs typeface="Courier New"/>
              </a:rPr>
              <a:t>bright_not_neg</a:t>
            </a:r>
            <a:r>
              <a:rPr lang="en-US" sz="800" dirty="0">
                <a:latin typeface="Courier New"/>
                <a:cs typeface="Courier New"/>
              </a:rPr>
              <a:t>:</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shr</a:t>
            </a:r>
            <a:r>
              <a:rPr lang="en-US" sz="800" dirty="0">
                <a:latin typeface="Courier New"/>
                <a:cs typeface="Courier New"/>
              </a:rPr>
              <a:t> </a:t>
            </a:r>
            <a:r>
              <a:rPr lang="en-US" sz="800" dirty="0" err="1">
                <a:latin typeface="Courier New"/>
                <a:cs typeface="Courier New"/>
              </a:rPr>
              <a:t>ecx</a:t>
            </a:r>
            <a:r>
              <a:rPr lang="en-US" sz="800" dirty="0">
                <a:latin typeface="Courier New"/>
                <a:cs typeface="Courier New"/>
              </a:rPr>
              <a:t>, 4          </a:t>
            </a:r>
            <a:r>
              <a:rPr lang="en-US" sz="800" b="1" dirty="0">
                <a:latin typeface="Courier New"/>
                <a:cs typeface="Courier New"/>
              </a:rPr>
              <a:t>; </a:t>
            </a:r>
            <a:r>
              <a:rPr lang="en-US" sz="800" b="1" dirty="0" err="1">
                <a:latin typeface="Courier New"/>
                <a:cs typeface="Courier New"/>
              </a:rPr>
              <a:t>len</a:t>
            </a:r>
            <a:r>
              <a:rPr lang="en-US" sz="800" b="1" dirty="0">
                <a:latin typeface="Courier New"/>
                <a:cs typeface="Courier New"/>
              </a:rPr>
              <a:t> = </a:t>
            </a:r>
            <a:r>
              <a:rPr lang="en-US" sz="800" b="1" dirty="0" err="1">
                <a:latin typeface="Courier New"/>
                <a:cs typeface="Courier New"/>
              </a:rPr>
              <a:t>len</a:t>
            </a:r>
            <a:r>
              <a:rPr lang="en-US" sz="800" b="1" dirty="0">
                <a:latin typeface="Courier New"/>
                <a:cs typeface="Courier New"/>
              </a:rPr>
              <a:t> / 16  (shift right 4)</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a:t>
            </a:r>
            <a:r>
              <a:rPr lang="en-US" sz="800" dirty="0">
                <a:latin typeface="Courier New"/>
                <a:cs typeface="Courier New"/>
              </a:rPr>
              <a:t> ah, al          </a:t>
            </a:r>
            <a:r>
              <a:rPr lang="en-US" sz="800" b="1" dirty="0">
                <a:latin typeface="Courier New"/>
                <a:cs typeface="Courier New"/>
              </a:rPr>
              <a:t>; xmm1=(</a:t>
            </a:r>
            <a:r>
              <a:rPr lang="en-US" sz="800" b="1" dirty="0" err="1">
                <a:latin typeface="Courier New"/>
                <a:cs typeface="Courier New"/>
              </a:rPr>
              <a:t>v,v,v,v,v,v,v,v,v,v,v,v,v,v,v,v</a:t>
            </a:r>
            <a:r>
              <a:rPr lang="en-US" sz="800" b="1" dirty="0">
                <a:latin typeface="Courier New"/>
                <a:cs typeface="Courier New"/>
              </a:rPr>
              <a:t>)</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0  </a:t>
            </a:r>
            <a:r>
              <a:rPr lang="en-US" sz="800" b="1" dirty="0">
                <a:latin typeface="Courier New"/>
                <a:cs typeface="Courier New"/>
              </a:rPr>
              <a:t>; Packed Insert Word </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1</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2</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3</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4  </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5</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6</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pinsrw</a:t>
            </a:r>
            <a:r>
              <a:rPr lang="en-US" sz="800" dirty="0">
                <a:latin typeface="Courier New"/>
                <a:cs typeface="Courier New"/>
              </a:rPr>
              <a:t> xmm1, ax, 7</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test </a:t>
            </a:r>
            <a:r>
              <a:rPr lang="en-US" sz="800" dirty="0" err="1">
                <a:latin typeface="Courier New"/>
                <a:cs typeface="Courier New"/>
              </a:rPr>
              <a:t>eax</a:t>
            </a:r>
            <a:r>
              <a:rPr lang="en-US" sz="800" dirty="0">
                <a:latin typeface="Courier New"/>
                <a:cs typeface="Courier New"/>
              </a:rPr>
              <a:t>, 0xff000000  </a:t>
            </a:r>
            <a:r>
              <a:rPr lang="en-US" sz="800" b="1" dirty="0">
                <a:latin typeface="Courier New"/>
                <a:cs typeface="Courier New"/>
              </a:rPr>
              <a:t>; if </a:t>
            </a:r>
            <a:r>
              <a:rPr lang="en-US" sz="800" b="1" dirty="0" err="1">
                <a:latin typeface="Courier New"/>
                <a:cs typeface="Courier New"/>
              </a:rPr>
              <a:t>v</a:t>
            </a:r>
            <a:r>
              <a:rPr lang="en-US" sz="800" b="1" dirty="0">
                <a:latin typeface="Courier New"/>
                <a:cs typeface="Courier New"/>
              </a:rPr>
              <a:t> was negative,</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jnz</a:t>
            </a:r>
            <a:r>
              <a:rPr lang="en-US" sz="800" dirty="0">
                <a:latin typeface="Courier New"/>
                <a:cs typeface="Courier New"/>
              </a:rPr>
              <a:t> </a:t>
            </a:r>
            <a:r>
              <a:rPr lang="en-US" sz="800" dirty="0" err="1">
                <a:latin typeface="Courier New"/>
                <a:cs typeface="Courier New"/>
              </a:rPr>
              <a:t>dark_loop</a:t>
            </a:r>
            <a:r>
              <a:rPr lang="en-US" sz="800" dirty="0">
                <a:latin typeface="Courier New"/>
                <a:cs typeface="Courier New"/>
              </a:rPr>
              <a:t>         </a:t>
            </a:r>
            <a:r>
              <a:rPr lang="en-US" sz="800" b="1" dirty="0">
                <a:latin typeface="Courier New"/>
                <a:cs typeface="Courier New"/>
              </a:rPr>
              <a:t>; make darker</a:t>
            </a:r>
            <a:endParaRPr lang="en-US" sz="800" dirty="0">
              <a:latin typeface="Courier New"/>
              <a:cs typeface="Courier New"/>
            </a:endParaRP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err="1">
                <a:latin typeface="Courier New"/>
                <a:cs typeface="Courier New"/>
              </a:rPr>
              <a:t>bright_loop</a:t>
            </a:r>
            <a:r>
              <a:rPr lang="en-US" sz="800" dirty="0">
                <a:latin typeface="Courier New"/>
                <a:cs typeface="Courier New"/>
              </a:rPr>
              <a:t>:	</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movdqa</a:t>
            </a:r>
            <a:r>
              <a:rPr lang="en-US" sz="800" dirty="0">
                <a:latin typeface="Courier New"/>
                <a:cs typeface="Courier New"/>
              </a:rPr>
              <a:t> xmm0, [</a:t>
            </a:r>
            <a:r>
              <a:rPr lang="en-US" sz="800" dirty="0" err="1">
                <a:latin typeface="Courier New"/>
                <a:cs typeface="Courier New"/>
              </a:rPr>
              <a:t>edi</a:t>
            </a:r>
            <a:r>
              <a:rPr lang="en-US" sz="800" dirty="0">
                <a:latin typeface="Courier New"/>
                <a:cs typeface="Courier New"/>
              </a:rPr>
              <a:t>] </a:t>
            </a:r>
            <a:r>
              <a:rPr lang="en-US" sz="800" b="1" dirty="0">
                <a:latin typeface="Courier New"/>
                <a:cs typeface="Courier New"/>
              </a:rPr>
              <a:t>; move aligned double </a:t>
            </a:r>
            <a:r>
              <a:rPr lang="en-US" sz="800" b="1" dirty="0" err="1">
                <a:latin typeface="Courier New"/>
                <a:cs typeface="Courier New"/>
              </a:rPr>
              <a:t>quadword</a:t>
            </a:r>
            <a:endParaRPr lang="en-US" sz="800" b="1" dirty="0">
              <a:latin typeface="Courier New"/>
              <a:cs typeface="Courier New"/>
            </a:endParaRP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paddusb</a:t>
            </a:r>
            <a:r>
              <a:rPr lang="en-US" sz="800" dirty="0">
                <a:latin typeface="Courier New"/>
                <a:cs typeface="Courier New"/>
              </a:rPr>
              <a:t> xmm0, xmm1</a:t>
            </a:r>
            <a:r>
              <a:rPr lang="en-US" sz="800" b="1" dirty="0">
                <a:latin typeface="Courier New"/>
                <a:cs typeface="Courier New"/>
              </a:rPr>
              <a:t> ; packed add unsigned</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movdqa</a:t>
            </a:r>
            <a:r>
              <a:rPr lang="en-US" sz="800" dirty="0">
                <a:latin typeface="Courier New"/>
                <a:cs typeface="Courier New"/>
              </a:rPr>
              <a:t> [</a:t>
            </a:r>
            <a:r>
              <a:rPr lang="en-US" sz="800" dirty="0" err="1">
                <a:latin typeface="Courier New"/>
                <a:cs typeface="Courier New"/>
              </a:rPr>
              <a:t>edi</a:t>
            </a:r>
            <a:r>
              <a:rPr lang="en-US" sz="800" dirty="0">
                <a:latin typeface="Courier New"/>
                <a:cs typeface="Courier New"/>
              </a:rPr>
              <a:t>], xmm0</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add </a:t>
            </a:r>
            <a:r>
              <a:rPr lang="en-US" sz="800" dirty="0" err="1">
                <a:latin typeface="Courier New"/>
                <a:cs typeface="Courier New"/>
              </a:rPr>
              <a:t>edi</a:t>
            </a:r>
            <a:r>
              <a:rPr lang="en-US" sz="800" dirty="0">
                <a:latin typeface="Courier New"/>
                <a:cs typeface="Courier New"/>
              </a:rPr>
              <a:t>, 16        </a:t>
            </a:r>
            <a:r>
              <a:rPr lang="en-US" sz="800" b="1" dirty="0">
                <a:latin typeface="Courier New"/>
                <a:cs typeface="Courier New"/>
              </a:rPr>
              <a:t>; </a:t>
            </a:r>
            <a:r>
              <a:rPr lang="en-US" sz="800" b="1" dirty="0" err="1">
                <a:latin typeface="Courier New"/>
                <a:cs typeface="Courier New"/>
              </a:rPr>
              <a:t>ptr</a:t>
            </a:r>
            <a:r>
              <a:rPr lang="en-US" sz="800" b="1" dirty="0">
                <a:latin typeface="Courier New"/>
                <a:cs typeface="Courier New"/>
              </a:rPr>
              <a:t> = </a:t>
            </a:r>
            <a:r>
              <a:rPr lang="en-US" sz="800" b="1" dirty="0" err="1">
                <a:latin typeface="Courier New"/>
                <a:cs typeface="Courier New"/>
              </a:rPr>
              <a:t>ptr</a:t>
            </a:r>
            <a:r>
              <a:rPr lang="en-US" sz="800" b="1" dirty="0">
                <a:latin typeface="Courier New"/>
                <a:cs typeface="Courier New"/>
              </a:rPr>
              <a:t> + 16</a:t>
            </a:r>
          </a:p>
          <a:p>
            <a:pPr>
              <a:lnSpc>
                <a:spcPts val="960"/>
              </a:lnSpc>
              <a:spcBef>
                <a:spcPts val="0"/>
              </a:spcBef>
              <a:spcAft>
                <a:spcPts val="0"/>
              </a:spcAft>
            </a:pPr>
            <a:r>
              <a:rPr lang="en-US" sz="800" dirty="0">
                <a:latin typeface="Courier New"/>
                <a:cs typeface="Courier New"/>
              </a:rPr>
              <a:t>  loop </a:t>
            </a:r>
            <a:r>
              <a:rPr lang="en-US" sz="800" dirty="0" err="1">
                <a:latin typeface="Courier New"/>
                <a:cs typeface="Courier New"/>
              </a:rPr>
              <a:t>bright_loop</a:t>
            </a:r>
            <a:r>
              <a:rPr lang="en-US" sz="800" dirty="0">
                <a:latin typeface="Courier New"/>
                <a:cs typeface="Courier New"/>
              </a:rPr>
              <a:t>   </a:t>
            </a:r>
            <a:r>
              <a:rPr lang="en-US" sz="800" b="1" dirty="0">
                <a:latin typeface="Courier New"/>
                <a:cs typeface="Courier New"/>
              </a:rPr>
              <a:t>; while (count&gt;0)</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jmp</a:t>
            </a:r>
            <a:r>
              <a:rPr lang="en-US" sz="800" dirty="0">
                <a:latin typeface="Courier New"/>
                <a:cs typeface="Courier New"/>
              </a:rPr>
              <a:t> exit</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err="1">
                <a:latin typeface="Courier New"/>
                <a:cs typeface="Courier New"/>
              </a:rPr>
              <a:t>dark_loop</a:t>
            </a:r>
            <a:r>
              <a:rPr lang="en-US" sz="800" dirty="0">
                <a:latin typeface="Courier New"/>
                <a:cs typeface="Courier New"/>
              </a:rPr>
              <a:t>:</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movdqa</a:t>
            </a:r>
            <a:r>
              <a:rPr lang="en-US" sz="800" dirty="0">
                <a:latin typeface="Courier New"/>
                <a:cs typeface="Courier New"/>
              </a:rPr>
              <a:t> xmm0, [</a:t>
            </a:r>
            <a:r>
              <a:rPr lang="en-US" sz="800" dirty="0" err="1">
                <a:latin typeface="Courier New"/>
                <a:cs typeface="Courier New"/>
              </a:rPr>
              <a:t>edi</a:t>
            </a:r>
            <a:r>
              <a:rPr lang="en-US" sz="800" dirty="0">
                <a:latin typeface="Courier New"/>
                <a:cs typeface="Courier New"/>
              </a:rPr>
              <a:t>]</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psubusb</a:t>
            </a:r>
            <a:r>
              <a:rPr lang="en-US" sz="800" dirty="0">
                <a:latin typeface="Courier New"/>
                <a:cs typeface="Courier New"/>
              </a:rPr>
              <a:t> xmm0, xmm1</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movdqa</a:t>
            </a:r>
            <a:r>
              <a:rPr lang="en-US" sz="800" dirty="0">
                <a:latin typeface="Courier New"/>
                <a:cs typeface="Courier New"/>
              </a:rPr>
              <a:t> [</a:t>
            </a:r>
            <a:r>
              <a:rPr lang="en-US" sz="800" dirty="0" err="1">
                <a:latin typeface="Courier New"/>
                <a:cs typeface="Courier New"/>
              </a:rPr>
              <a:t>edi</a:t>
            </a:r>
            <a:r>
              <a:rPr lang="en-US" sz="800" dirty="0">
                <a:latin typeface="Courier New"/>
                <a:cs typeface="Courier New"/>
              </a:rPr>
              <a:t>], xmm0</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add </a:t>
            </a:r>
            <a:r>
              <a:rPr lang="en-US" sz="800" dirty="0" err="1">
                <a:latin typeface="Courier New"/>
                <a:cs typeface="Courier New"/>
              </a:rPr>
              <a:t>edi</a:t>
            </a:r>
            <a:r>
              <a:rPr lang="en-US" sz="800" dirty="0">
                <a:latin typeface="Courier New"/>
                <a:cs typeface="Courier New"/>
              </a:rPr>
              <a:t>, 16         </a:t>
            </a:r>
            <a:r>
              <a:rPr lang="en-US" sz="800" b="1" dirty="0">
                <a:latin typeface="Courier New"/>
                <a:cs typeface="Courier New"/>
              </a:rPr>
              <a:t>; </a:t>
            </a:r>
            <a:r>
              <a:rPr lang="en-US" sz="800" b="1" dirty="0" err="1">
                <a:latin typeface="Courier New"/>
                <a:cs typeface="Courier New"/>
              </a:rPr>
              <a:t>ptr</a:t>
            </a:r>
            <a:r>
              <a:rPr lang="en-US" sz="800" b="1" dirty="0">
                <a:latin typeface="Courier New"/>
                <a:cs typeface="Courier New"/>
              </a:rPr>
              <a:t>=ptr+16</a:t>
            </a:r>
          </a:p>
          <a:p>
            <a:pPr>
              <a:lnSpc>
                <a:spcPts val="960"/>
              </a:lnSpc>
              <a:spcBef>
                <a:spcPts val="0"/>
              </a:spcBef>
              <a:spcAft>
                <a:spcPts val="0"/>
              </a:spcAft>
            </a:pPr>
            <a:r>
              <a:rPr lang="en-US" sz="800" dirty="0">
                <a:latin typeface="Courier New"/>
                <a:cs typeface="Courier New"/>
              </a:rPr>
              <a:t>  loop </a:t>
            </a:r>
            <a:r>
              <a:rPr lang="en-US" sz="800" dirty="0" err="1">
                <a:latin typeface="Courier New"/>
                <a:cs typeface="Courier New"/>
              </a:rPr>
              <a:t>dark_loop</a:t>
            </a:r>
            <a:r>
              <a:rPr lang="en-US" sz="800" dirty="0">
                <a:latin typeface="Courier New"/>
                <a:cs typeface="Courier New"/>
              </a:rPr>
              <a:t>      </a:t>
            </a:r>
            <a:r>
              <a:rPr lang="en-US" sz="800" b="1" dirty="0">
                <a:latin typeface="Courier New"/>
                <a:cs typeface="Courier New"/>
              </a:rPr>
              <a:t>; while (count&gt;0)</a:t>
            </a:r>
          </a:p>
          <a:p>
            <a:pPr>
              <a:lnSpc>
                <a:spcPts val="960"/>
              </a:lnSpc>
              <a:spcBef>
                <a:spcPts val="0"/>
              </a:spcBef>
              <a:spcAft>
                <a:spcPts val="0"/>
              </a:spcAft>
            </a:pP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exit:</a:t>
            </a:r>
          </a:p>
          <a:p>
            <a:pPr>
              <a:lnSpc>
                <a:spcPts val="960"/>
              </a:lnSpc>
              <a:spcBef>
                <a:spcPts val="0"/>
              </a:spcBef>
              <a:spcAft>
                <a:spcPts val="0"/>
              </a:spcAft>
            </a:pPr>
            <a:r>
              <a:rPr lang="en-US" sz="800" dirty="0">
                <a:latin typeface="Courier New"/>
                <a:cs typeface="Courier New"/>
              </a:rPr>
              <a:t>  </a:t>
            </a:r>
            <a:r>
              <a:rPr lang="en-US" sz="800" dirty="0" err="1">
                <a:latin typeface="Courier New"/>
                <a:cs typeface="Courier New"/>
              </a:rPr>
              <a:t>popall</a:t>
            </a:r>
            <a:endParaRPr lang="en-US" sz="800" dirty="0">
              <a:latin typeface="Courier New"/>
              <a:cs typeface="Courier New"/>
            </a:endParaRPr>
          </a:p>
          <a:p>
            <a:pPr>
              <a:lnSpc>
                <a:spcPts val="960"/>
              </a:lnSpc>
              <a:spcBef>
                <a:spcPts val="0"/>
              </a:spcBef>
              <a:spcAft>
                <a:spcPts val="0"/>
              </a:spcAft>
            </a:pPr>
            <a:r>
              <a:rPr lang="en-US" sz="800" dirty="0">
                <a:latin typeface="Courier New"/>
                <a:cs typeface="Courier New"/>
              </a:rPr>
              <a:t>  ret</a:t>
            </a:r>
          </a:p>
          <a:p>
            <a:pPr>
              <a:lnSpc>
                <a:spcPts val="960"/>
              </a:lnSpc>
              <a:spcBef>
                <a:spcPts val="0"/>
              </a:spcBef>
              <a:spcAft>
                <a:spcPts val="0"/>
              </a:spcAft>
            </a:pPr>
            <a:endParaRPr lang="en-US" sz="800" dirty="0">
              <a:latin typeface="Courier New"/>
              <a:cs typeface="Courier New"/>
            </a:endParaRPr>
          </a:p>
        </p:txBody>
      </p:sp>
      <p:sp>
        <p:nvSpPr>
          <p:cNvPr id="2" name="Title 1"/>
          <p:cNvSpPr>
            <a:spLocks noGrp="1"/>
          </p:cNvSpPr>
          <p:nvPr>
            <p:ph type="title"/>
          </p:nvPr>
        </p:nvSpPr>
        <p:spPr/>
        <p:txBody>
          <a:bodyPr/>
          <a:lstStyle/>
          <a:p>
            <a:r>
              <a:rPr lang="en-US" dirty="0"/>
              <a:t>Brightness </a:t>
            </a:r>
            <a:r>
              <a:rPr lang="en-US" sz="2000" dirty="0"/>
              <a:t>– SSE ASM</a:t>
            </a:r>
            <a:endParaRPr lang="en-US" dirty="0"/>
          </a:p>
        </p:txBody>
      </p:sp>
      <p:sp>
        <p:nvSpPr>
          <p:cNvPr id="39" name="Rounded Rectangular Callout 38"/>
          <p:cNvSpPr/>
          <p:nvPr/>
        </p:nvSpPr>
        <p:spPr bwMode="auto">
          <a:xfrm>
            <a:off x="160174" y="3132231"/>
            <a:ext cx="3448421" cy="870736"/>
          </a:xfrm>
          <a:prstGeom prst="wedgeRoundRectCallout">
            <a:avLst>
              <a:gd name="adj1" fmla="val 89219"/>
              <a:gd name="adj2" fmla="val -68240"/>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PINSRW </a:t>
            </a:r>
            <a:r>
              <a:rPr lang="en-US" sz="900" dirty="0"/>
              <a:t>(Packed Insert Word) moves the lower word in a 32-bit integer register or 16-bit word from memory into one of the 8 word locations in destination MMX/SSE register. The insertion is done in such a way that the 7 other words from the destination register are left untouched.	</a:t>
            </a:r>
          </a:p>
        </p:txBody>
      </p:sp>
      <p:sp>
        <p:nvSpPr>
          <p:cNvPr id="40" name="Rounded Rectangular Callout 39"/>
          <p:cNvSpPr/>
          <p:nvPr/>
        </p:nvSpPr>
        <p:spPr bwMode="auto">
          <a:xfrm>
            <a:off x="6332676" y="2606549"/>
            <a:ext cx="2533892" cy="957757"/>
          </a:xfrm>
          <a:prstGeom prst="wedgeRoundRectCallout">
            <a:avLst>
              <a:gd name="adj1" fmla="val -58665"/>
              <a:gd name="adj2" fmla="val -29332"/>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a:lnSpc>
                <a:spcPts val="960"/>
              </a:lnSpc>
              <a:spcBef>
                <a:spcPts val="0"/>
              </a:spcBef>
              <a:spcAft>
                <a:spcPts val="0"/>
              </a:spcAft>
            </a:pPr>
            <a:r>
              <a:rPr lang="en-US" sz="900" b="1" dirty="0">
                <a:latin typeface="Courier New"/>
                <a:cs typeface="Courier New"/>
              </a:rPr>
              <a:t>;; Fewer instructions ALTERNATIVE </a:t>
            </a:r>
            <a:br>
              <a:rPr lang="en-US" sz="900" b="1" dirty="0">
                <a:latin typeface="Courier New"/>
                <a:cs typeface="Courier New"/>
              </a:rPr>
            </a:br>
            <a:r>
              <a:rPr lang="en-US" sz="900" b="1" dirty="0">
                <a:latin typeface="Courier New"/>
                <a:cs typeface="Courier New"/>
              </a:rPr>
              <a:t>;; using </a:t>
            </a:r>
            <a:r>
              <a:rPr lang="en-US" sz="900" b="1" dirty="0" err="1">
                <a:latin typeface="Courier New"/>
                <a:cs typeface="Courier New"/>
              </a:rPr>
              <a:t>shufps</a:t>
            </a:r>
            <a:endParaRPr lang="en-US" sz="900" b="1" dirty="0">
              <a:latin typeface="Courier New"/>
              <a:cs typeface="Courier New"/>
            </a:endParaRPr>
          </a:p>
          <a:p>
            <a:pPr>
              <a:lnSpc>
                <a:spcPts val="960"/>
              </a:lnSpc>
              <a:spcBef>
                <a:spcPts val="0"/>
              </a:spcBef>
              <a:spcAft>
                <a:spcPts val="0"/>
              </a:spcAft>
            </a:pPr>
            <a:r>
              <a:rPr lang="en-US" sz="900" dirty="0">
                <a:latin typeface="Courier New"/>
                <a:cs typeface="Courier New"/>
              </a:rPr>
              <a:t>move ah, al  </a:t>
            </a:r>
          </a:p>
          <a:p>
            <a:pPr>
              <a:lnSpc>
                <a:spcPts val="960"/>
              </a:lnSpc>
              <a:spcBef>
                <a:spcPts val="0"/>
              </a:spcBef>
              <a:spcAft>
                <a:spcPts val="0"/>
              </a:spcAft>
            </a:pPr>
            <a:r>
              <a:rPr lang="en-US" sz="900" dirty="0" err="1">
                <a:latin typeface="Courier New"/>
                <a:cs typeface="Courier New"/>
              </a:rPr>
              <a:t>pinsrw</a:t>
            </a:r>
            <a:r>
              <a:rPr lang="en-US" sz="900" dirty="0">
                <a:latin typeface="Courier New"/>
                <a:cs typeface="Courier New"/>
              </a:rPr>
              <a:t> xmm1, ax, 0</a:t>
            </a:r>
          </a:p>
          <a:p>
            <a:pPr>
              <a:lnSpc>
                <a:spcPts val="960"/>
              </a:lnSpc>
              <a:spcBef>
                <a:spcPts val="0"/>
              </a:spcBef>
              <a:spcAft>
                <a:spcPts val="0"/>
              </a:spcAft>
            </a:pPr>
            <a:r>
              <a:rPr lang="en-US" sz="900" dirty="0" err="1">
                <a:latin typeface="Courier New"/>
                <a:cs typeface="Courier New"/>
              </a:rPr>
              <a:t>pinsrw</a:t>
            </a:r>
            <a:r>
              <a:rPr lang="en-US" sz="900" dirty="0">
                <a:latin typeface="Courier New"/>
                <a:cs typeface="Courier New"/>
              </a:rPr>
              <a:t> xmm1, ax, 1  </a:t>
            </a:r>
          </a:p>
          <a:p>
            <a:pPr>
              <a:lnSpc>
                <a:spcPts val="960"/>
              </a:lnSpc>
              <a:spcBef>
                <a:spcPts val="0"/>
              </a:spcBef>
              <a:spcAft>
                <a:spcPts val="0"/>
              </a:spcAft>
            </a:pPr>
            <a:r>
              <a:rPr lang="en-US" sz="900" dirty="0" err="1">
                <a:latin typeface="Courier New"/>
                <a:cs typeface="Courier New"/>
              </a:rPr>
              <a:t>shufps</a:t>
            </a:r>
            <a:r>
              <a:rPr lang="en-US" sz="900" dirty="0">
                <a:latin typeface="Courier New"/>
                <a:cs typeface="Courier New"/>
              </a:rPr>
              <a:t> xmm1, xmm1, 0x00</a:t>
            </a:r>
          </a:p>
        </p:txBody>
      </p:sp>
      <p:sp>
        <p:nvSpPr>
          <p:cNvPr id="41" name="Rounded Rectangular Callout 40"/>
          <p:cNvSpPr/>
          <p:nvPr/>
        </p:nvSpPr>
        <p:spPr bwMode="auto">
          <a:xfrm>
            <a:off x="372033" y="4579327"/>
            <a:ext cx="3208917" cy="564269"/>
          </a:xfrm>
          <a:prstGeom prst="wedgeRoundRectCallout">
            <a:avLst>
              <a:gd name="adj1" fmla="val 92912"/>
              <a:gd name="adj2" fmla="val -116929"/>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MOVDQA </a:t>
            </a:r>
            <a:r>
              <a:rPr lang="en-US" sz="900" dirty="0"/>
              <a:t>(move aligned double) Moves a double </a:t>
            </a:r>
            <a:r>
              <a:rPr lang="en-US" sz="900" dirty="0" err="1"/>
              <a:t>quadword</a:t>
            </a:r>
            <a:r>
              <a:rPr lang="en-US" sz="900" dirty="0"/>
              <a:t> from the source operand (second operand) to the destination operand (first operand).</a:t>
            </a:r>
          </a:p>
        </p:txBody>
      </p:sp>
      <p:sp>
        <p:nvSpPr>
          <p:cNvPr id="42" name="Rounded Rectangular Callout 41"/>
          <p:cNvSpPr/>
          <p:nvPr/>
        </p:nvSpPr>
        <p:spPr bwMode="auto">
          <a:xfrm>
            <a:off x="1396099" y="5566398"/>
            <a:ext cx="3011771" cy="1023969"/>
          </a:xfrm>
          <a:prstGeom prst="wedgeRoundRectCallout">
            <a:avLst>
              <a:gd name="adj1" fmla="val 67355"/>
              <a:gd name="adj2" fmla="val -174540"/>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PADDUSB </a:t>
            </a:r>
            <a:r>
              <a:rPr lang="en-US" sz="900" dirty="0"/>
              <a:t>(Packed Add Unsigned with Saturation) instruction adds packed unsigned byte integers. When an individual byte result is beyond the range of an unsigned byte integer (that is, greater than 0xFF), the saturated value of 0xFF is written to the destination operand.</a:t>
            </a:r>
          </a:p>
        </p:txBody>
      </p:sp>
      <p:sp>
        <p:nvSpPr>
          <p:cNvPr id="43" name="Rounded Rectangular Callout 42"/>
          <p:cNvSpPr/>
          <p:nvPr/>
        </p:nvSpPr>
        <p:spPr bwMode="auto">
          <a:xfrm>
            <a:off x="7255230" y="5033480"/>
            <a:ext cx="1888770" cy="1483670"/>
          </a:xfrm>
          <a:prstGeom prst="wedgeRoundRectCallout">
            <a:avLst>
              <a:gd name="adj1" fmla="val -112602"/>
              <a:gd name="adj2" fmla="val -28927"/>
              <a:gd name="adj3" fmla="val 16667"/>
            </a:avLst>
          </a:prstGeom>
          <a:solidFill>
            <a:schemeClr val="bg1">
              <a:lumMod val="6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r>
              <a:rPr lang="en-US" sz="900" b="1" dirty="0"/>
              <a:t>PSUBUSB </a:t>
            </a:r>
            <a:r>
              <a:rPr lang="en-US" sz="900" dirty="0"/>
              <a:t>(Packed Subtract Unsigned with Saturation) instruction subtracts packed unsigned byte integers. When an individual byte result is less than zero (a negative value), the saturated value of 0x00 is written to the destination operand.</a:t>
            </a:r>
          </a:p>
        </p:txBody>
      </p:sp>
      <p:sp>
        <p:nvSpPr>
          <p:cNvPr id="14" name="Rectangle 13"/>
          <p:cNvSpPr>
            <a:spLocks noChangeAspect="1"/>
          </p:cNvSpPr>
          <p:nvPr/>
        </p:nvSpPr>
        <p:spPr bwMode="auto">
          <a:xfrm>
            <a:off x="1082770" y="11047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Rectangle 14"/>
          <p:cNvSpPr>
            <a:spLocks noChangeAspect="1"/>
          </p:cNvSpPr>
          <p:nvPr/>
        </p:nvSpPr>
        <p:spPr bwMode="auto">
          <a:xfrm>
            <a:off x="2022570" y="11047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6" name="Rectangle 15"/>
          <p:cNvSpPr>
            <a:spLocks noChangeAspect="1"/>
          </p:cNvSpPr>
          <p:nvPr/>
        </p:nvSpPr>
        <p:spPr bwMode="auto">
          <a:xfrm>
            <a:off x="1082770" y="13206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7" name="Rectangle 16"/>
          <p:cNvSpPr>
            <a:spLocks noChangeAspect="1"/>
          </p:cNvSpPr>
          <p:nvPr/>
        </p:nvSpPr>
        <p:spPr bwMode="auto">
          <a:xfrm>
            <a:off x="2022570" y="13206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8" name="Rectangle 17"/>
          <p:cNvSpPr>
            <a:spLocks noChangeAspect="1"/>
          </p:cNvSpPr>
          <p:nvPr/>
        </p:nvSpPr>
        <p:spPr bwMode="auto">
          <a:xfrm>
            <a:off x="1082770" y="15492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9" name="Rectangle 18"/>
          <p:cNvSpPr>
            <a:spLocks noChangeAspect="1"/>
          </p:cNvSpPr>
          <p:nvPr/>
        </p:nvSpPr>
        <p:spPr bwMode="auto">
          <a:xfrm>
            <a:off x="2022570" y="15492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0" name="Rectangle 19"/>
          <p:cNvSpPr>
            <a:spLocks noChangeAspect="1"/>
          </p:cNvSpPr>
          <p:nvPr/>
        </p:nvSpPr>
        <p:spPr bwMode="auto">
          <a:xfrm>
            <a:off x="1082770" y="17778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a:spLocks noChangeAspect="1"/>
          </p:cNvSpPr>
          <p:nvPr/>
        </p:nvSpPr>
        <p:spPr bwMode="auto">
          <a:xfrm>
            <a:off x="2022570" y="17778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2" name="Rectangle 21"/>
          <p:cNvSpPr>
            <a:spLocks noChangeAspect="1"/>
          </p:cNvSpPr>
          <p:nvPr/>
        </p:nvSpPr>
        <p:spPr bwMode="auto">
          <a:xfrm>
            <a:off x="1082770" y="19937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3" name="Rectangle 22"/>
          <p:cNvSpPr>
            <a:spLocks noChangeAspect="1"/>
          </p:cNvSpPr>
          <p:nvPr/>
        </p:nvSpPr>
        <p:spPr bwMode="auto">
          <a:xfrm>
            <a:off x="2022570" y="19937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4" name="Rectangle 23"/>
          <p:cNvSpPr>
            <a:spLocks noChangeAspect="1"/>
          </p:cNvSpPr>
          <p:nvPr/>
        </p:nvSpPr>
        <p:spPr bwMode="auto">
          <a:xfrm>
            <a:off x="1082770" y="22223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5" name="Rectangle 24"/>
          <p:cNvSpPr>
            <a:spLocks noChangeAspect="1"/>
          </p:cNvSpPr>
          <p:nvPr/>
        </p:nvSpPr>
        <p:spPr bwMode="auto">
          <a:xfrm>
            <a:off x="2022570" y="22223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6" name="Rectangle 25"/>
          <p:cNvSpPr>
            <a:spLocks noChangeAspect="1"/>
          </p:cNvSpPr>
          <p:nvPr/>
        </p:nvSpPr>
        <p:spPr bwMode="auto">
          <a:xfrm>
            <a:off x="1082770" y="24382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7" name="Rectangle 26"/>
          <p:cNvSpPr>
            <a:spLocks noChangeAspect="1"/>
          </p:cNvSpPr>
          <p:nvPr/>
        </p:nvSpPr>
        <p:spPr bwMode="auto">
          <a:xfrm>
            <a:off x="2022570" y="24382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8" name="Rectangle 27"/>
          <p:cNvSpPr>
            <a:spLocks noChangeAspect="1"/>
          </p:cNvSpPr>
          <p:nvPr/>
        </p:nvSpPr>
        <p:spPr bwMode="auto">
          <a:xfrm>
            <a:off x="1082770" y="26287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9" name="Rectangle 28"/>
          <p:cNvSpPr>
            <a:spLocks noChangeAspect="1"/>
          </p:cNvSpPr>
          <p:nvPr/>
        </p:nvSpPr>
        <p:spPr bwMode="auto">
          <a:xfrm>
            <a:off x="2022570" y="2628782"/>
            <a:ext cx="943860" cy="231381"/>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8" name="Frame 87"/>
          <p:cNvSpPr/>
          <p:nvPr/>
        </p:nvSpPr>
        <p:spPr bwMode="auto">
          <a:xfrm>
            <a:off x="983905" y="995447"/>
            <a:ext cx="2082210" cy="1956568"/>
          </a:xfrm>
          <a:prstGeom prst="frame">
            <a:avLst>
              <a:gd name="adj1" fmla="val 5935"/>
            </a:avLst>
          </a:prstGeom>
          <a:solidFill>
            <a:srgbClr val="0000FF"/>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20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20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2000"/>
                                        <p:tgtEl>
                                          <p:spTgt spid="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2000"/>
                                        <p:tgtEl>
                                          <p:spTgt spid="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20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2000"/>
                                        <p:tgtEl>
                                          <p:spTgt spid="40"/>
                                        </p:tgtEl>
                                      </p:cBhvr>
                                    </p:animEffect>
                                    <p:set>
                                      <p:cBhvr>
                                        <p:cTn id="32" dur="1" fill="hold">
                                          <p:stCondLst>
                                            <p:cond delay="1999"/>
                                          </p:stCondLst>
                                        </p:cTn>
                                        <p:tgtEl>
                                          <p:spTgt spid="40"/>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2000"/>
                                        <p:tgtEl>
                                          <p:spTgt spid="39"/>
                                        </p:tgtEl>
                                      </p:cBhvr>
                                    </p:animEffect>
                                    <p:set>
                                      <p:cBhvr>
                                        <p:cTn id="35" dur="1" fill="hold">
                                          <p:stCondLst>
                                            <p:cond delay="1999"/>
                                          </p:stCondLst>
                                        </p:cTn>
                                        <p:tgtEl>
                                          <p:spTgt spid="39"/>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3"/>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2000"/>
                                        <p:tgtEl>
                                          <p:spTgt spid="41"/>
                                        </p:tgtEl>
                                      </p:cBhvr>
                                    </p:animEffect>
                                    <p:set>
                                      <p:cBhvr>
                                        <p:cTn id="40" dur="1" fill="hold">
                                          <p:stCondLst>
                                            <p:cond delay="1999"/>
                                          </p:stCondLst>
                                        </p:cTn>
                                        <p:tgtEl>
                                          <p:spTgt spid="41"/>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2000"/>
                                        <p:tgtEl>
                                          <p:spTgt spid="42"/>
                                        </p:tgtEl>
                                      </p:cBhvr>
                                    </p:animEffect>
                                    <p:set>
                                      <p:cBhvr>
                                        <p:cTn id="43" dur="1" fill="hold">
                                          <p:stCondLst>
                                            <p:cond delay="1999"/>
                                          </p:stCondLst>
                                        </p:cTn>
                                        <p:tgtEl>
                                          <p:spTgt spid="42"/>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2000"/>
                                        <p:tgtEl>
                                          <p:spTgt spid="43"/>
                                        </p:tgtEl>
                                      </p:cBhvr>
                                    </p:animEffect>
                                    <p:set>
                                      <p:cBhvr>
                                        <p:cTn id="46" dur="1" fill="hold">
                                          <p:stCondLst>
                                            <p:cond delay="1999"/>
                                          </p:stCondLst>
                                        </p:cTn>
                                        <p:tgtEl>
                                          <p:spTgt spid="4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14"/>
                                        </p:tgtEl>
                                        <p:attrNameLst>
                                          <p:attrName>fillcolor</p:attrName>
                                        </p:attrNameLst>
                                      </p:cBhvr>
                                      <p:to>
                                        <a:srgbClr val="C1C1C1"/>
                                      </p:to>
                                    </p:animClr>
                                    <p:set>
                                      <p:cBhvr>
                                        <p:cTn id="51" dur="500" fill="hold"/>
                                        <p:tgtEl>
                                          <p:spTgt spid="14"/>
                                        </p:tgtEl>
                                        <p:attrNameLst>
                                          <p:attrName>fill.type</p:attrName>
                                        </p:attrNameLst>
                                      </p:cBhvr>
                                      <p:to>
                                        <p:strVal val="solid"/>
                                      </p:to>
                                    </p:set>
                                    <p:set>
                                      <p:cBhvr>
                                        <p:cTn id="52" dur="500" fill="hold"/>
                                        <p:tgtEl>
                                          <p:spTgt spid="14"/>
                                        </p:tgtEl>
                                        <p:attrNameLst>
                                          <p:attrName>fill.on</p:attrName>
                                        </p:attrNameLst>
                                      </p:cBhvr>
                                      <p:to>
                                        <p:strVal val="true"/>
                                      </p:to>
                                    </p:set>
                                  </p:childTnLst>
                                </p:cTn>
                              </p:par>
                              <p:par>
                                <p:cTn id="53" presetID="1" presetClass="emph" presetSubtype="2" fill="hold" nodeType="withEffect">
                                  <p:stCondLst>
                                    <p:cond delay="0"/>
                                  </p:stCondLst>
                                  <p:childTnLst>
                                    <p:animClr clrSpc="rgb" dir="cw">
                                      <p:cBhvr>
                                        <p:cTn id="54" dur="500" fill="hold"/>
                                        <p:tgtEl>
                                          <p:spTgt spid="15"/>
                                        </p:tgtEl>
                                        <p:attrNameLst>
                                          <p:attrName>fillcolor</p:attrName>
                                        </p:attrNameLst>
                                      </p:cBhvr>
                                      <p:to>
                                        <a:srgbClr val="C1C1C1"/>
                                      </p:to>
                                    </p:animClr>
                                    <p:set>
                                      <p:cBhvr>
                                        <p:cTn id="55" dur="500" fill="hold"/>
                                        <p:tgtEl>
                                          <p:spTgt spid="15"/>
                                        </p:tgtEl>
                                        <p:attrNameLst>
                                          <p:attrName>fill.type</p:attrName>
                                        </p:attrNameLst>
                                      </p:cBhvr>
                                      <p:to>
                                        <p:strVal val="solid"/>
                                      </p:to>
                                    </p:set>
                                    <p:set>
                                      <p:cBhvr>
                                        <p:cTn id="56" dur="500" fill="hold"/>
                                        <p:tgtEl>
                                          <p:spTgt spid="15"/>
                                        </p:tgtEl>
                                        <p:attrNameLst>
                                          <p:attrName>fill.on</p:attrName>
                                        </p:attrNameLst>
                                      </p:cBhvr>
                                      <p:to>
                                        <p:strVal val="true"/>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500" fill="hold"/>
                                        <p:tgtEl>
                                          <p:spTgt spid="16"/>
                                        </p:tgtEl>
                                        <p:attrNameLst>
                                          <p:attrName>fillcolor</p:attrName>
                                        </p:attrNameLst>
                                      </p:cBhvr>
                                      <p:to>
                                        <a:srgbClr val="C1C1C1"/>
                                      </p:to>
                                    </p:animClr>
                                    <p:set>
                                      <p:cBhvr>
                                        <p:cTn id="60" dur="500" fill="hold"/>
                                        <p:tgtEl>
                                          <p:spTgt spid="16"/>
                                        </p:tgtEl>
                                        <p:attrNameLst>
                                          <p:attrName>fill.type</p:attrName>
                                        </p:attrNameLst>
                                      </p:cBhvr>
                                      <p:to>
                                        <p:strVal val="solid"/>
                                      </p:to>
                                    </p:set>
                                    <p:set>
                                      <p:cBhvr>
                                        <p:cTn id="61" dur="500" fill="hold"/>
                                        <p:tgtEl>
                                          <p:spTgt spid="1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500" fill="hold"/>
                                        <p:tgtEl>
                                          <p:spTgt spid="17"/>
                                        </p:tgtEl>
                                        <p:attrNameLst>
                                          <p:attrName>fillcolor</p:attrName>
                                        </p:attrNameLst>
                                      </p:cBhvr>
                                      <p:to>
                                        <a:srgbClr val="C1C1C1"/>
                                      </p:to>
                                    </p:animClr>
                                    <p:set>
                                      <p:cBhvr>
                                        <p:cTn id="64" dur="500" fill="hold"/>
                                        <p:tgtEl>
                                          <p:spTgt spid="17"/>
                                        </p:tgtEl>
                                        <p:attrNameLst>
                                          <p:attrName>fill.type</p:attrName>
                                        </p:attrNameLst>
                                      </p:cBhvr>
                                      <p:to>
                                        <p:strVal val="solid"/>
                                      </p:to>
                                    </p:set>
                                    <p:set>
                                      <p:cBhvr>
                                        <p:cTn id="65" dur="500" fill="hold"/>
                                        <p:tgtEl>
                                          <p:spTgt spid="17"/>
                                        </p:tgtEl>
                                        <p:attrNameLst>
                                          <p:attrName>fill.on</p:attrName>
                                        </p:attrNameLst>
                                      </p:cBhvr>
                                      <p:to>
                                        <p:strVal val="true"/>
                                      </p:to>
                                    </p:set>
                                  </p:childTnLst>
                                </p:cTn>
                              </p:par>
                            </p:childTnLst>
                          </p:cTn>
                        </p:par>
                        <p:par>
                          <p:cTn id="66" fill="hold">
                            <p:stCondLst>
                              <p:cond delay="1000"/>
                            </p:stCondLst>
                            <p:childTnLst>
                              <p:par>
                                <p:cTn id="67" presetID="1" presetClass="emph" presetSubtype="2" fill="hold" nodeType="afterEffect">
                                  <p:stCondLst>
                                    <p:cond delay="0"/>
                                  </p:stCondLst>
                                  <p:childTnLst>
                                    <p:animClr clrSpc="rgb" dir="cw">
                                      <p:cBhvr>
                                        <p:cTn id="68" dur="500" fill="hold"/>
                                        <p:tgtEl>
                                          <p:spTgt spid="18"/>
                                        </p:tgtEl>
                                        <p:attrNameLst>
                                          <p:attrName>fillcolor</p:attrName>
                                        </p:attrNameLst>
                                      </p:cBhvr>
                                      <p:to>
                                        <a:srgbClr val="C1C1C1"/>
                                      </p:to>
                                    </p:animClr>
                                    <p:set>
                                      <p:cBhvr>
                                        <p:cTn id="69" dur="500" fill="hold"/>
                                        <p:tgtEl>
                                          <p:spTgt spid="18"/>
                                        </p:tgtEl>
                                        <p:attrNameLst>
                                          <p:attrName>fill.type</p:attrName>
                                        </p:attrNameLst>
                                      </p:cBhvr>
                                      <p:to>
                                        <p:strVal val="solid"/>
                                      </p:to>
                                    </p:set>
                                    <p:set>
                                      <p:cBhvr>
                                        <p:cTn id="70" dur="500" fill="hold"/>
                                        <p:tgtEl>
                                          <p:spTgt spid="18"/>
                                        </p:tgtEl>
                                        <p:attrNameLst>
                                          <p:attrName>fill.on</p:attrName>
                                        </p:attrNameLst>
                                      </p:cBhvr>
                                      <p:to>
                                        <p:strVal val="true"/>
                                      </p:to>
                                    </p:set>
                                  </p:childTnLst>
                                </p:cTn>
                              </p:par>
                              <p:par>
                                <p:cTn id="71" presetID="1" presetClass="emph" presetSubtype="2" fill="hold" nodeType="withEffect">
                                  <p:stCondLst>
                                    <p:cond delay="0"/>
                                  </p:stCondLst>
                                  <p:childTnLst>
                                    <p:animClr clrSpc="rgb" dir="cw">
                                      <p:cBhvr>
                                        <p:cTn id="72" dur="500" fill="hold"/>
                                        <p:tgtEl>
                                          <p:spTgt spid="19"/>
                                        </p:tgtEl>
                                        <p:attrNameLst>
                                          <p:attrName>fillcolor</p:attrName>
                                        </p:attrNameLst>
                                      </p:cBhvr>
                                      <p:to>
                                        <a:srgbClr val="C1C1C1"/>
                                      </p:to>
                                    </p:animClr>
                                    <p:set>
                                      <p:cBhvr>
                                        <p:cTn id="73" dur="500" fill="hold"/>
                                        <p:tgtEl>
                                          <p:spTgt spid="19"/>
                                        </p:tgtEl>
                                        <p:attrNameLst>
                                          <p:attrName>fill.type</p:attrName>
                                        </p:attrNameLst>
                                      </p:cBhvr>
                                      <p:to>
                                        <p:strVal val="solid"/>
                                      </p:to>
                                    </p:set>
                                    <p:set>
                                      <p:cBhvr>
                                        <p:cTn id="74" dur="500" fill="hold"/>
                                        <p:tgtEl>
                                          <p:spTgt spid="19"/>
                                        </p:tgtEl>
                                        <p:attrNameLst>
                                          <p:attrName>fill.on</p:attrName>
                                        </p:attrNameLst>
                                      </p:cBhvr>
                                      <p:to>
                                        <p:strVal val="true"/>
                                      </p:to>
                                    </p:set>
                                  </p:childTnLst>
                                </p:cTn>
                              </p:par>
                            </p:childTnLst>
                          </p:cTn>
                        </p:par>
                        <p:par>
                          <p:cTn id="75" fill="hold">
                            <p:stCondLst>
                              <p:cond delay="1500"/>
                            </p:stCondLst>
                            <p:childTnLst>
                              <p:par>
                                <p:cTn id="76" presetID="1" presetClass="emph" presetSubtype="2" fill="hold" nodeType="afterEffect">
                                  <p:stCondLst>
                                    <p:cond delay="0"/>
                                  </p:stCondLst>
                                  <p:childTnLst>
                                    <p:animClr clrSpc="rgb" dir="cw">
                                      <p:cBhvr>
                                        <p:cTn id="77" dur="500" fill="hold"/>
                                        <p:tgtEl>
                                          <p:spTgt spid="20"/>
                                        </p:tgtEl>
                                        <p:attrNameLst>
                                          <p:attrName>fillcolor</p:attrName>
                                        </p:attrNameLst>
                                      </p:cBhvr>
                                      <p:to>
                                        <a:srgbClr val="C1C1C1"/>
                                      </p:to>
                                    </p:animClr>
                                    <p:set>
                                      <p:cBhvr>
                                        <p:cTn id="78" dur="500" fill="hold"/>
                                        <p:tgtEl>
                                          <p:spTgt spid="20"/>
                                        </p:tgtEl>
                                        <p:attrNameLst>
                                          <p:attrName>fill.type</p:attrName>
                                        </p:attrNameLst>
                                      </p:cBhvr>
                                      <p:to>
                                        <p:strVal val="solid"/>
                                      </p:to>
                                    </p:set>
                                    <p:set>
                                      <p:cBhvr>
                                        <p:cTn id="79" dur="500" fill="hold"/>
                                        <p:tgtEl>
                                          <p:spTgt spid="20"/>
                                        </p:tgtEl>
                                        <p:attrNameLst>
                                          <p:attrName>fill.on</p:attrName>
                                        </p:attrNameLst>
                                      </p:cBhvr>
                                      <p:to>
                                        <p:strVal val="true"/>
                                      </p:to>
                                    </p:set>
                                  </p:childTnLst>
                                </p:cTn>
                              </p:par>
                              <p:par>
                                <p:cTn id="80" presetID="1" presetClass="emph" presetSubtype="2" fill="hold" nodeType="withEffect">
                                  <p:stCondLst>
                                    <p:cond delay="0"/>
                                  </p:stCondLst>
                                  <p:childTnLst>
                                    <p:animClr clrSpc="rgb" dir="cw">
                                      <p:cBhvr>
                                        <p:cTn id="81" dur="500" fill="hold"/>
                                        <p:tgtEl>
                                          <p:spTgt spid="21"/>
                                        </p:tgtEl>
                                        <p:attrNameLst>
                                          <p:attrName>fillcolor</p:attrName>
                                        </p:attrNameLst>
                                      </p:cBhvr>
                                      <p:to>
                                        <a:srgbClr val="C1C1C1"/>
                                      </p:to>
                                    </p:animClr>
                                    <p:set>
                                      <p:cBhvr>
                                        <p:cTn id="82" dur="500" fill="hold"/>
                                        <p:tgtEl>
                                          <p:spTgt spid="21"/>
                                        </p:tgtEl>
                                        <p:attrNameLst>
                                          <p:attrName>fill.type</p:attrName>
                                        </p:attrNameLst>
                                      </p:cBhvr>
                                      <p:to>
                                        <p:strVal val="solid"/>
                                      </p:to>
                                    </p:set>
                                    <p:set>
                                      <p:cBhvr>
                                        <p:cTn id="83" dur="500" fill="hold"/>
                                        <p:tgtEl>
                                          <p:spTgt spid="21"/>
                                        </p:tgtEl>
                                        <p:attrNameLst>
                                          <p:attrName>fill.on</p:attrName>
                                        </p:attrNameLst>
                                      </p:cBhvr>
                                      <p:to>
                                        <p:strVal val="true"/>
                                      </p:to>
                                    </p:set>
                                  </p:childTnLst>
                                </p:cTn>
                              </p:par>
                            </p:childTnLst>
                          </p:cTn>
                        </p:par>
                        <p:par>
                          <p:cTn id="84" fill="hold">
                            <p:stCondLst>
                              <p:cond delay="2000"/>
                            </p:stCondLst>
                            <p:childTnLst>
                              <p:par>
                                <p:cTn id="85" presetID="1" presetClass="emph" presetSubtype="2" fill="hold" nodeType="afterEffect">
                                  <p:stCondLst>
                                    <p:cond delay="0"/>
                                  </p:stCondLst>
                                  <p:childTnLst>
                                    <p:animClr clrSpc="rgb" dir="cw">
                                      <p:cBhvr>
                                        <p:cTn id="86" dur="500" fill="hold"/>
                                        <p:tgtEl>
                                          <p:spTgt spid="22"/>
                                        </p:tgtEl>
                                        <p:attrNameLst>
                                          <p:attrName>fillcolor</p:attrName>
                                        </p:attrNameLst>
                                      </p:cBhvr>
                                      <p:to>
                                        <a:srgbClr val="C1C1C1"/>
                                      </p:to>
                                    </p:animClr>
                                    <p:set>
                                      <p:cBhvr>
                                        <p:cTn id="87" dur="500" fill="hold"/>
                                        <p:tgtEl>
                                          <p:spTgt spid="22"/>
                                        </p:tgtEl>
                                        <p:attrNameLst>
                                          <p:attrName>fill.type</p:attrName>
                                        </p:attrNameLst>
                                      </p:cBhvr>
                                      <p:to>
                                        <p:strVal val="solid"/>
                                      </p:to>
                                    </p:set>
                                    <p:set>
                                      <p:cBhvr>
                                        <p:cTn id="88" dur="500" fill="hold"/>
                                        <p:tgtEl>
                                          <p:spTgt spid="22"/>
                                        </p:tgtEl>
                                        <p:attrNameLst>
                                          <p:attrName>fill.on</p:attrName>
                                        </p:attrNameLst>
                                      </p:cBhvr>
                                      <p:to>
                                        <p:strVal val="true"/>
                                      </p:to>
                                    </p:set>
                                  </p:childTnLst>
                                </p:cTn>
                              </p:par>
                              <p:par>
                                <p:cTn id="89" presetID="1" presetClass="emph" presetSubtype="2" fill="hold" nodeType="withEffect">
                                  <p:stCondLst>
                                    <p:cond delay="0"/>
                                  </p:stCondLst>
                                  <p:childTnLst>
                                    <p:animClr clrSpc="rgb" dir="cw">
                                      <p:cBhvr>
                                        <p:cTn id="90" dur="500" fill="hold"/>
                                        <p:tgtEl>
                                          <p:spTgt spid="23"/>
                                        </p:tgtEl>
                                        <p:attrNameLst>
                                          <p:attrName>fillcolor</p:attrName>
                                        </p:attrNameLst>
                                      </p:cBhvr>
                                      <p:to>
                                        <a:srgbClr val="C1C1C1"/>
                                      </p:to>
                                    </p:animClr>
                                    <p:set>
                                      <p:cBhvr>
                                        <p:cTn id="91" dur="500" fill="hold"/>
                                        <p:tgtEl>
                                          <p:spTgt spid="23"/>
                                        </p:tgtEl>
                                        <p:attrNameLst>
                                          <p:attrName>fill.type</p:attrName>
                                        </p:attrNameLst>
                                      </p:cBhvr>
                                      <p:to>
                                        <p:strVal val="solid"/>
                                      </p:to>
                                    </p:set>
                                    <p:set>
                                      <p:cBhvr>
                                        <p:cTn id="92" dur="500" fill="hold"/>
                                        <p:tgtEl>
                                          <p:spTgt spid="23"/>
                                        </p:tgtEl>
                                        <p:attrNameLst>
                                          <p:attrName>fill.on</p:attrName>
                                        </p:attrNameLst>
                                      </p:cBhvr>
                                      <p:to>
                                        <p:strVal val="true"/>
                                      </p:to>
                                    </p:set>
                                  </p:childTnLst>
                                </p:cTn>
                              </p:par>
                            </p:childTnLst>
                          </p:cTn>
                        </p:par>
                        <p:par>
                          <p:cTn id="93" fill="hold">
                            <p:stCondLst>
                              <p:cond delay="2500"/>
                            </p:stCondLst>
                            <p:childTnLst>
                              <p:par>
                                <p:cTn id="94" presetID="1" presetClass="emph" presetSubtype="2" fill="hold" nodeType="afterEffect">
                                  <p:stCondLst>
                                    <p:cond delay="0"/>
                                  </p:stCondLst>
                                  <p:childTnLst>
                                    <p:animClr clrSpc="rgb" dir="cw">
                                      <p:cBhvr>
                                        <p:cTn id="95" dur="500" fill="hold"/>
                                        <p:tgtEl>
                                          <p:spTgt spid="24"/>
                                        </p:tgtEl>
                                        <p:attrNameLst>
                                          <p:attrName>fillcolor</p:attrName>
                                        </p:attrNameLst>
                                      </p:cBhvr>
                                      <p:to>
                                        <a:srgbClr val="C1C1C1"/>
                                      </p:to>
                                    </p:animClr>
                                    <p:set>
                                      <p:cBhvr>
                                        <p:cTn id="96" dur="500" fill="hold"/>
                                        <p:tgtEl>
                                          <p:spTgt spid="24"/>
                                        </p:tgtEl>
                                        <p:attrNameLst>
                                          <p:attrName>fill.type</p:attrName>
                                        </p:attrNameLst>
                                      </p:cBhvr>
                                      <p:to>
                                        <p:strVal val="solid"/>
                                      </p:to>
                                    </p:set>
                                    <p:set>
                                      <p:cBhvr>
                                        <p:cTn id="97" dur="500" fill="hold"/>
                                        <p:tgtEl>
                                          <p:spTgt spid="24"/>
                                        </p:tgtEl>
                                        <p:attrNameLst>
                                          <p:attrName>fill.on</p:attrName>
                                        </p:attrNameLst>
                                      </p:cBhvr>
                                      <p:to>
                                        <p:strVal val="true"/>
                                      </p:to>
                                    </p:set>
                                  </p:childTnLst>
                                </p:cTn>
                              </p:par>
                              <p:par>
                                <p:cTn id="98" presetID="1" presetClass="emph" presetSubtype="2" fill="hold" nodeType="withEffect">
                                  <p:stCondLst>
                                    <p:cond delay="0"/>
                                  </p:stCondLst>
                                  <p:childTnLst>
                                    <p:animClr clrSpc="rgb" dir="cw">
                                      <p:cBhvr>
                                        <p:cTn id="99" dur="500" fill="hold"/>
                                        <p:tgtEl>
                                          <p:spTgt spid="25"/>
                                        </p:tgtEl>
                                        <p:attrNameLst>
                                          <p:attrName>fillcolor</p:attrName>
                                        </p:attrNameLst>
                                      </p:cBhvr>
                                      <p:to>
                                        <a:srgbClr val="C1C1C1"/>
                                      </p:to>
                                    </p:animClr>
                                    <p:set>
                                      <p:cBhvr>
                                        <p:cTn id="100" dur="500" fill="hold"/>
                                        <p:tgtEl>
                                          <p:spTgt spid="25"/>
                                        </p:tgtEl>
                                        <p:attrNameLst>
                                          <p:attrName>fill.type</p:attrName>
                                        </p:attrNameLst>
                                      </p:cBhvr>
                                      <p:to>
                                        <p:strVal val="solid"/>
                                      </p:to>
                                    </p:set>
                                    <p:set>
                                      <p:cBhvr>
                                        <p:cTn id="101" dur="500" fill="hold"/>
                                        <p:tgtEl>
                                          <p:spTgt spid="25"/>
                                        </p:tgtEl>
                                        <p:attrNameLst>
                                          <p:attrName>fill.on</p:attrName>
                                        </p:attrNameLst>
                                      </p:cBhvr>
                                      <p:to>
                                        <p:strVal val="true"/>
                                      </p:to>
                                    </p:set>
                                  </p:childTnLst>
                                </p:cTn>
                              </p:par>
                            </p:childTnLst>
                          </p:cTn>
                        </p:par>
                        <p:par>
                          <p:cTn id="102" fill="hold">
                            <p:stCondLst>
                              <p:cond delay="3000"/>
                            </p:stCondLst>
                            <p:childTnLst>
                              <p:par>
                                <p:cTn id="103" presetID="1" presetClass="emph" presetSubtype="2" fill="hold" nodeType="afterEffect">
                                  <p:stCondLst>
                                    <p:cond delay="0"/>
                                  </p:stCondLst>
                                  <p:childTnLst>
                                    <p:animClr clrSpc="rgb" dir="cw">
                                      <p:cBhvr>
                                        <p:cTn id="104" dur="500" fill="hold"/>
                                        <p:tgtEl>
                                          <p:spTgt spid="26"/>
                                        </p:tgtEl>
                                        <p:attrNameLst>
                                          <p:attrName>fillcolor</p:attrName>
                                        </p:attrNameLst>
                                      </p:cBhvr>
                                      <p:to>
                                        <a:srgbClr val="C1C1C1"/>
                                      </p:to>
                                    </p:animClr>
                                    <p:set>
                                      <p:cBhvr>
                                        <p:cTn id="105" dur="500" fill="hold"/>
                                        <p:tgtEl>
                                          <p:spTgt spid="26"/>
                                        </p:tgtEl>
                                        <p:attrNameLst>
                                          <p:attrName>fill.type</p:attrName>
                                        </p:attrNameLst>
                                      </p:cBhvr>
                                      <p:to>
                                        <p:strVal val="solid"/>
                                      </p:to>
                                    </p:set>
                                    <p:set>
                                      <p:cBhvr>
                                        <p:cTn id="106" dur="500" fill="hold"/>
                                        <p:tgtEl>
                                          <p:spTgt spid="26"/>
                                        </p:tgtEl>
                                        <p:attrNameLst>
                                          <p:attrName>fill.on</p:attrName>
                                        </p:attrNameLst>
                                      </p:cBhvr>
                                      <p:to>
                                        <p:strVal val="true"/>
                                      </p:to>
                                    </p:set>
                                  </p:childTnLst>
                                </p:cTn>
                              </p:par>
                              <p:par>
                                <p:cTn id="107" presetID="1" presetClass="emph" presetSubtype="2" fill="hold" nodeType="withEffect">
                                  <p:stCondLst>
                                    <p:cond delay="0"/>
                                  </p:stCondLst>
                                  <p:childTnLst>
                                    <p:animClr clrSpc="rgb" dir="cw">
                                      <p:cBhvr>
                                        <p:cTn id="108" dur="500" fill="hold"/>
                                        <p:tgtEl>
                                          <p:spTgt spid="27"/>
                                        </p:tgtEl>
                                        <p:attrNameLst>
                                          <p:attrName>fillcolor</p:attrName>
                                        </p:attrNameLst>
                                      </p:cBhvr>
                                      <p:to>
                                        <a:srgbClr val="C1C1C1"/>
                                      </p:to>
                                    </p:animClr>
                                    <p:set>
                                      <p:cBhvr>
                                        <p:cTn id="109" dur="500" fill="hold"/>
                                        <p:tgtEl>
                                          <p:spTgt spid="27"/>
                                        </p:tgtEl>
                                        <p:attrNameLst>
                                          <p:attrName>fill.type</p:attrName>
                                        </p:attrNameLst>
                                      </p:cBhvr>
                                      <p:to>
                                        <p:strVal val="solid"/>
                                      </p:to>
                                    </p:set>
                                    <p:set>
                                      <p:cBhvr>
                                        <p:cTn id="110" dur="500" fill="hold"/>
                                        <p:tgtEl>
                                          <p:spTgt spid="27"/>
                                        </p:tgtEl>
                                        <p:attrNameLst>
                                          <p:attrName>fill.on</p:attrName>
                                        </p:attrNameLst>
                                      </p:cBhvr>
                                      <p:to>
                                        <p:strVal val="true"/>
                                      </p:to>
                                    </p:set>
                                  </p:childTnLst>
                                </p:cTn>
                              </p:par>
                            </p:childTnLst>
                          </p:cTn>
                        </p:par>
                        <p:par>
                          <p:cTn id="111" fill="hold">
                            <p:stCondLst>
                              <p:cond delay="3500"/>
                            </p:stCondLst>
                            <p:childTnLst>
                              <p:par>
                                <p:cTn id="112" presetID="1" presetClass="emph" presetSubtype="2" fill="hold" nodeType="afterEffect">
                                  <p:stCondLst>
                                    <p:cond delay="0"/>
                                  </p:stCondLst>
                                  <p:childTnLst>
                                    <p:animClr clrSpc="rgb" dir="cw">
                                      <p:cBhvr>
                                        <p:cTn id="113" dur="500" fill="hold"/>
                                        <p:tgtEl>
                                          <p:spTgt spid="28"/>
                                        </p:tgtEl>
                                        <p:attrNameLst>
                                          <p:attrName>fillcolor</p:attrName>
                                        </p:attrNameLst>
                                      </p:cBhvr>
                                      <p:to>
                                        <a:srgbClr val="C1C1C1"/>
                                      </p:to>
                                    </p:animClr>
                                    <p:set>
                                      <p:cBhvr>
                                        <p:cTn id="114" dur="500" fill="hold"/>
                                        <p:tgtEl>
                                          <p:spTgt spid="28"/>
                                        </p:tgtEl>
                                        <p:attrNameLst>
                                          <p:attrName>fill.type</p:attrName>
                                        </p:attrNameLst>
                                      </p:cBhvr>
                                      <p:to>
                                        <p:strVal val="solid"/>
                                      </p:to>
                                    </p:set>
                                    <p:set>
                                      <p:cBhvr>
                                        <p:cTn id="115" dur="500" fill="hold"/>
                                        <p:tgtEl>
                                          <p:spTgt spid="28"/>
                                        </p:tgtEl>
                                        <p:attrNameLst>
                                          <p:attrName>fill.on</p:attrName>
                                        </p:attrNameLst>
                                      </p:cBhvr>
                                      <p:to>
                                        <p:strVal val="true"/>
                                      </p:to>
                                    </p:set>
                                  </p:childTnLst>
                                </p:cTn>
                              </p:par>
                              <p:par>
                                <p:cTn id="116" presetID="1" presetClass="emph" presetSubtype="2" fill="hold" nodeType="withEffect">
                                  <p:stCondLst>
                                    <p:cond delay="0"/>
                                  </p:stCondLst>
                                  <p:childTnLst>
                                    <p:animClr clrSpc="rgb" dir="cw">
                                      <p:cBhvr>
                                        <p:cTn id="117" dur="500" fill="hold"/>
                                        <p:tgtEl>
                                          <p:spTgt spid="29"/>
                                        </p:tgtEl>
                                        <p:attrNameLst>
                                          <p:attrName>fillcolor</p:attrName>
                                        </p:attrNameLst>
                                      </p:cBhvr>
                                      <p:to>
                                        <a:srgbClr val="C1C1C1"/>
                                      </p:to>
                                    </p:animClr>
                                    <p:set>
                                      <p:cBhvr>
                                        <p:cTn id="118" dur="500" fill="hold"/>
                                        <p:tgtEl>
                                          <p:spTgt spid="29"/>
                                        </p:tgtEl>
                                        <p:attrNameLst>
                                          <p:attrName>fill.type</p:attrName>
                                        </p:attrNameLst>
                                      </p:cBhvr>
                                      <p:to>
                                        <p:strVal val="solid"/>
                                      </p:to>
                                    </p:set>
                                    <p:set>
                                      <p:cBhvr>
                                        <p:cTn id="119" dur="50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Brightness </a:t>
            </a:r>
            <a:r>
              <a:rPr lang="en-US" sz="2000" dirty="0">
                <a:solidFill>
                  <a:srgbClr val="000000"/>
                </a:solidFill>
              </a:rPr>
              <a:t>– SSE </a:t>
            </a:r>
            <a:r>
              <a:rPr lang="en-US" sz="2000" dirty="0" err="1">
                <a:solidFill>
                  <a:srgbClr val="000000"/>
                </a:solidFill>
              </a:rPr>
              <a:t>Intrinsics</a:t>
            </a:r>
            <a:endParaRPr lang="en-US" dirty="0"/>
          </a:p>
        </p:txBody>
      </p:sp>
      <p:sp>
        <p:nvSpPr>
          <p:cNvPr id="4" name="TextBox 3"/>
          <p:cNvSpPr txBox="1"/>
          <p:nvPr/>
        </p:nvSpPr>
        <p:spPr>
          <a:xfrm>
            <a:off x="239301" y="825152"/>
            <a:ext cx="7425985" cy="5672493"/>
          </a:xfrm>
          <a:prstGeom prst="rect">
            <a:avLst/>
          </a:prstGeom>
          <a:noFill/>
        </p:spPr>
        <p:txBody>
          <a:bodyPr wrap="square" tIns="0" bIns="0" rtlCol="0">
            <a:spAutoFit/>
          </a:bodyPr>
          <a:lstStyle/>
          <a:p>
            <a:pPr>
              <a:lnSpc>
                <a:spcPts val="960"/>
              </a:lnSpc>
              <a:spcBef>
                <a:spcPts val="0"/>
              </a:spcBef>
              <a:spcAft>
                <a:spcPts val="600"/>
              </a:spcAft>
            </a:pPr>
            <a:r>
              <a:rPr lang="en-US" sz="1000" dirty="0">
                <a:latin typeface="Courier New"/>
                <a:cs typeface="Courier New"/>
              </a:rPr>
              <a:t>void </a:t>
            </a:r>
            <a:r>
              <a:rPr lang="en-US" sz="1000" b="1" i="1" dirty="0" err="1">
                <a:solidFill>
                  <a:srgbClr val="0000FF"/>
                </a:solidFill>
                <a:latin typeface="Courier New"/>
                <a:cs typeface="Courier New"/>
              </a:rPr>
              <a:t>brightness_sse</a:t>
            </a:r>
            <a:r>
              <a:rPr lang="en-US" sz="1000" b="1" i="1" dirty="0">
                <a:solidFill>
                  <a:srgbClr val="0000FF"/>
                </a:solidFill>
                <a:latin typeface="Courier New"/>
                <a:cs typeface="Courier New"/>
              </a:rPr>
              <a:t> </a:t>
            </a:r>
            <a:r>
              <a:rPr lang="en-US" sz="1000" dirty="0">
                <a:latin typeface="Courier New"/>
                <a:cs typeface="Courier New"/>
              </a:rPr>
              <a:t>(unsigned char *buffer, </a:t>
            </a:r>
            <a:r>
              <a:rPr lang="en-US" sz="1000" dirty="0" err="1">
                <a:latin typeface="Courier New"/>
                <a:cs typeface="Courier New"/>
              </a:rPr>
              <a:t>int</a:t>
            </a:r>
            <a:r>
              <a:rPr lang="en-US" sz="1000" dirty="0">
                <a:latin typeface="Courier New"/>
                <a:cs typeface="Courier New"/>
              </a:rPr>
              <a:t> </a:t>
            </a:r>
            <a:r>
              <a:rPr lang="en-US" sz="1000" dirty="0" err="1">
                <a:latin typeface="Courier New"/>
                <a:cs typeface="Courier New"/>
              </a:rPr>
              <a:t>len</a:t>
            </a:r>
            <a:r>
              <a:rPr lang="en-US" sz="1000" dirty="0">
                <a:latin typeface="Courier New"/>
                <a:cs typeface="Courier New"/>
              </a:rPr>
              <a:t>, </a:t>
            </a:r>
            <a:r>
              <a:rPr lang="en-US" sz="1000" dirty="0" err="1">
                <a:latin typeface="Courier New"/>
                <a:cs typeface="Courier New"/>
              </a:rPr>
              <a:t>int</a:t>
            </a:r>
            <a:r>
              <a:rPr lang="en-US" sz="1000" dirty="0">
                <a:latin typeface="Courier New"/>
                <a:cs typeface="Courier New"/>
              </a:rPr>
              <a:t> </a:t>
            </a:r>
            <a:r>
              <a:rPr lang="en-US" sz="1000" dirty="0" err="1">
                <a:latin typeface="Courier New"/>
                <a:cs typeface="Courier New"/>
              </a:rPr>
              <a:t>v</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pixel_vector</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value_vector</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int</a:t>
            </a:r>
            <a:r>
              <a:rPr lang="en-US" sz="1000" dirty="0">
                <a:latin typeface="Courier New"/>
                <a:cs typeface="Courier New"/>
              </a:rPr>
              <a:t> </a:t>
            </a:r>
            <a:r>
              <a:rPr lang="en-US" sz="1000" dirty="0" err="1">
                <a:latin typeface="Courier New"/>
                <a:cs typeface="Courier New"/>
              </a:rPr>
              <a:t>t</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if (</a:t>
            </a:r>
            <a:r>
              <a:rPr lang="en-US" sz="1000" dirty="0" err="1">
                <a:latin typeface="Courier New"/>
                <a:cs typeface="Courier New"/>
              </a:rPr>
              <a:t>v</a:t>
            </a:r>
            <a:r>
              <a:rPr lang="en-US" sz="1000" dirty="0">
                <a:latin typeface="Courier New"/>
                <a:cs typeface="Courier New"/>
              </a:rPr>
              <a:t> &gt; 0) {</a:t>
            </a:r>
          </a:p>
          <a:p>
            <a:pPr>
              <a:lnSpc>
                <a:spcPts val="960"/>
              </a:lnSpc>
              <a:spcBef>
                <a:spcPts val="0"/>
              </a:spcBef>
              <a:spcAft>
                <a:spcPts val="600"/>
              </a:spcAft>
            </a:pPr>
            <a:r>
              <a:rPr lang="en-US" sz="1000" dirty="0">
                <a:latin typeface="Courier New"/>
                <a:cs typeface="Courier New"/>
              </a:rPr>
              <a:t>    </a:t>
            </a:r>
            <a:r>
              <a:rPr lang="en-US" sz="1000" b="1" dirty="0">
                <a:latin typeface="Courier New"/>
                <a:cs typeface="Courier New"/>
              </a:rPr>
              <a:t>&lt; make </a:t>
            </a:r>
            <a:r>
              <a:rPr lang="en-US" sz="1000" b="1" dirty="0" err="1">
                <a:latin typeface="Courier New"/>
                <a:cs typeface="Courier New"/>
              </a:rPr>
              <a:t>v</a:t>
            </a:r>
            <a:r>
              <a:rPr lang="en-US" sz="1000" b="1" dirty="0">
                <a:latin typeface="Courier New"/>
                <a:cs typeface="Courier New"/>
              </a:rPr>
              <a:t> char &gt; </a:t>
            </a: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value_vector</a:t>
            </a:r>
            <a:r>
              <a:rPr lang="en-US" sz="1000" dirty="0">
                <a:latin typeface="Courier New"/>
                <a:cs typeface="Courier New"/>
              </a:rPr>
              <a:t> = _mm_set1_epi8( </a:t>
            </a:r>
            <a:r>
              <a:rPr lang="en-US" sz="1000" dirty="0" err="1">
                <a:latin typeface="Courier New"/>
                <a:cs typeface="Courier New"/>
              </a:rPr>
              <a:t>v</a:t>
            </a:r>
            <a:r>
              <a:rPr lang="en-US" sz="1000" dirty="0">
                <a:latin typeface="Courier New"/>
                <a:cs typeface="Courier New"/>
              </a:rPr>
              <a:t> );                          </a:t>
            </a:r>
            <a:r>
              <a:rPr lang="en-US" sz="1000" b="1" dirty="0">
                <a:latin typeface="Courier New"/>
                <a:cs typeface="Courier New"/>
              </a:rPr>
              <a:t>/* PINSRW, SHUFPS, etc..*/</a:t>
            </a:r>
          </a:p>
          <a:p>
            <a:pPr>
              <a:lnSpc>
                <a:spcPts val="960"/>
              </a:lnSpc>
              <a:spcBef>
                <a:spcPts val="0"/>
              </a:spcBef>
              <a:spcAft>
                <a:spcPts val="600"/>
              </a:spcAft>
            </a:pPr>
            <a:endParaRPr lang="en-US" sz="1000" dirty="0">
              <a:latin typeface="Courier New"/>
              <a:cs typeface="Courier New"/>
            </a:endParaRPr>
          </a:p>
          <a:p>
            <a:pPr>
              <a:lnSpc>
                <a:spcPts val="960"/>
              </a:lnSpc>
              <a:spcBef>
                <a:spcPts val="0"/>
              </a:spcBef>
              <a:spcAft>
                <a:spcPts val="600"/>
              </a:spcAft>
            </a:pPr>
            <a:r>
              <a:rPr lang="en-US" sz="1000" dirty="0">
                <a:latin typeface="Courier New"/>
                <a:cs typeface="Courier New"/>
              </a:rPr>
              <a:t>    for (</a:t>
            </a:r>
            <a:r>
              <a:rPr lang="en-US" sz="1000" dirty="0" err="1">
                <a:latin typeface="Courier New"/>
                <a:cs typeface="Courier New"/>
              </a:rPr>
              <a:t>t</a:t>
            </a:r>
            <a:r>
              <a:rPr lang="en-US" sz="1000" dirty="0">
                <a:latin typeface="Courier New"/>
                <a:cs typeface="Courier New"/>
              </a:rPr>
              <a:t> = 0; </a:t>
            </a:r>
            <a:r>
              <a:rPr lang="en-US" sz="1000" dirty="0" err="1">
                <a:latin typeface="Courier New"/>
                <a:cs typeface="Courier New"/>
              </a:rPr>
              <a:t>t</a:t>
            </a:r>
            <a:r>
              <a:rPr lang="en-US" sz="1000" dirty="0">
                <a:latin typeface="Courier New"/>
                <a:cs typeface="Courier New"/>
              </a:rPr>
              <a:t> &lt; </a:t>
            </a:r>
            <a:r>
              <a:rPr lang="en-US" sz="1000" dirty="0" err="1">
                <a:latin typeface="Courier New"/>
                <a:cs typeface="Courier New"/>
              </a:rPr>
              <a:t>len</a:t>
            </a:r>
            <a:r>
              <a:rPr lang="en-US" sz="1000" dirty="0">
                <a:latin typeface="Courier New"/>
                <a:cs typeface="Courier New"/>
              </a:rPr>
              <a:t>; </a:t>
            </a:r>
            <a:r>
              <a:rPr lang="en-US" sz="1000" dirty="0" err="1">
                <a:latin typeface="Courier New"/>
                <a:cs typeface="Courier New"/>
              </a:rPr>
              <a:t>t</a:t>
            </a:r>
            <a:r>
              <a:rPr lang="en-US" sz="1000" dirty="0">
                <a:latin typeface="Courier New"/>
                <a:cs typeface="Courier New"/>
              </a:rPr>
              <a:t> += 16)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(__int128 *)(</a:t>
            </a:r>
            <a:r>
              <a:rPr lang="en-US" sz="1000" dirty="0" err="1">
                <a:latin typeface="Courier New"/>
                <a:cs typeface="Courier New"/>
              </a:rPr>
              <a:t>buffer+t</a:t>
            </a:r>
            <a:r>
              <a:rPr lang="en-US" sz="1000" dirty="0">
                <a:latin typeface="Courier New"/>
                <a:cs typeface="Courier New"/>
              </a:rPr>
              <a:t>);                    </a:t>
            </a:r>
            <a:r>
              <a:rPr lang="en-US" sz="1000" b="1" dirty="0">
                <a:latin typeface="Courier New"/>
                <a:cs typeface="Courier New"/>
              </a:rPr>
              <a:t>/* MOVDQA  */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_mm_adds_epi8(pixel_vector, </a:t>
            </a:r>
            <a:r>
              <a:rPr lang="en-US" sz="1000" dirty="0" err="1">
                <a:latin typeface="Courier New"/>
                <a:cs typeface="Courier New"/>
              </a:rPr>
              <a:t>value_vector</a:t>
            </a:r>
            <a:r>
              <a:rPr lang="en-US" sz="1000" dirty="0">
                <a:latin typeface="Courier New"/>
                <a:cs typeface="Courier New"/>
              </a:rPr>
              <a:t>); </a:t>
            </a:r>
            <a:r>
              <a:rPr lang="en-US" sz="1000" b="1" dirty="0">
                <a:latin typeface="Courier New"/>
                <a:cs typeface="Courier New"/>
              </a:rPr>
              <a:t>/* PADDUSB */</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buffer+t</a:t>
            </a:r>
            <a:r>
              <a:rPr lang="en-US" sz="1000" dirty="0">
                <a:latin typeface="Courier New"/>
                <a:cs typeface="Courier New"/>
              </a:rPr>
              <a:t>)) = </a:t>
            </a:r>
            <a:r>
              <a:rPr lang="en-US" sz="1000" dirty="0" err="1">
                <a:latin typeface="Courier New"/>
                <a:cs typeface="Courier New"/>
              </a:rPr>
              <a:t>pixel_vector</a:t>
            </a:r>
            <a:r>
              <a:rPr lang="en-US" sz="1000" dirty="0">
                <a:latin typeface="Courier New"/>
                <a:cs typeface="Courier New"/>
              </a:rPr>
              <a:t>;                   </a:t>
            </a:r>
            <a:r>
              <a:rPr lang="en-US" sz="1000" b="1" dirty="0">
                <a:latin typeface="Courier New"/>
                <a:cs typeface="Courier New"/>
              </a:rPr>
              <a:t>/* MOVDQA  */</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 else { % (</a:t>
            </a:r>
            <a:r>
              <a:rPr lang="en-US" sz="1000" dirty="0" err="1">
                <a:latin typeface="Courier New"/>
                <a:cs typeface="Courier New"/>
              </a:rPr>
              <a:t>v</a:t>
            </a:r>
            <a:r>
              <a:rPr lang="en-US" sz="1000" dirty="0">
                <a:latin typeface="Courier New"/>
                <a:cs typeface="Courier New"/>
              </a:rPr>
              <a:t> &lt;= 0)</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v</a:t>
            </a:r>
            <a:r>
              <a:rPr lang="en-US" sz="1000" dirty="0">
                <a:latin typeface="Courier New"/>
                <a:cs typeface="Courier New"/>
              </a:rPr>
              <a:t>=-</a:t>
            </a:r>
            <a:r>
              <a:rPr lang="en-US" sz="1000" dirty="0" err="1">
                <a:latin typeface="Courier New"/>
                <a:cs typeface="Courier New"/>
              </a:rPr>
              <a:t>v</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a:t>
            </a:r>
            <a:r>
              <a:rPr lang="en-US" sz="1000" b="1" dirty="0">
                <a:latin typeface="Courier New"/>
                <a:cs typeface="Courier New"/>
              </a:rPr>
              <a:t>&lt; make </a:t>
            </a:r>
            <a:r>
              <a:rPr lang="en-US" sz="1000" b="1" dirty="0" err="1">
                <a:latin typeface="Courier New"/>
                <a:cs typeface="Courier New"/>
              </a:rPr>
              <a:t>v</a:t>
            </a:r>
            <a:r>
              <a:rPr lang="en-US" sz="1000" b="1" dirty="0">
                <a:latin typeface="Courier New"/>
                <a:cs typeface="Courier New"/>
              </a:rPr>
              <a:t> char &gt; </a:t>
            </a:r>
            <a:endParaRPr lang="en-US" sz="1000" dirty="0">
              <a:latin typeface="Courier New"/>
              <a:cs typeface="Courier New"/>
            </a:endParaRP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value_vector</a:t>
            </a:r>
            <a:r>
              <a:rPr lang="en-US" sz="1000" dirty="0">
                <a:latin typeface="Courier New"/>
                <a:cs typeface="Courier New"/>
              </a:rPr>
              <a:t> = _mm_set1_epi8(v);</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for (</a:t>
            </a:r>
            <a:r>
              <a:rPr lang="en-US" sz="1000" dirty="0" err="1">
                <a:latin typeface="Courier New"/>
                <a:cs typeface="Courier New"/>
              </a:rPr>
              <a:t>t</a:t>
            </a:r>
            <a:r>
              <a:rPr lang="en-US" sz="1000" dirty="0">
                <a:latin typeface="Courier New"/>
                <a:cs typeface="Courier New"/>
              </a:rPr>
              <a:t> = 0; </a:t>
            </a:r>
            <a:r>
              <a:rPr lang="en-US" sz="1000" dirty="0" err="1">
                <a:latin typeface="Courier New"/>
                <a:cs typeface="Courier New"/>
              </a:rPr>
              <a:t>t</a:t>
            </a:r>
            <a:r>
              <a:rPr lang="en-US" sz="1000" dirty="0">
                <a:latin typeface="Courier New"/>
                <a:cs typeface="Courier New"/>
              </a:rPr>
              <a:t> &lt; </a:t>
            </a:r>
            <a:r>
              <a:rPr lang="en-US" sz="1000" dirty="0" err="1">
                <a:latin typeface="Courier New"/>
                <a:cs typeface="Courier New"/>
              </a:rPr>
              <a:t>len</a:t>
            </a:r>
            <a:r>
              <a:rPr lang="en-US" sz="1000" dirty="0">
                <a:latin typeface="Courier New"/>
                <a:cs typeface="Courier New"/>
              </a:rPr>
              <a:t>; </a:t>
            </a:r>
            <a:r>
              <a:rPr lang="en-US" sz="1000" dirty="0" err="1">
                <a:latin typeface="Courier New"/>
                <a:cs typeface="Courier New"/>
              </a:rPr>
              <a:t>t</a:t>
            </a:r>
            <a:r>
              <a:rPr lang="en-US" sz="1000" dirty="0">
                <a:latin typeface="Courier New"/>
                <a:cs typeface="Courier New"/>
              </a:rPr>
              <a:t> += 16)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(__int128 *)(</a:t>
            </a:r>
            <a:r>
              <a:rPr lang="en-US" sz="1000" dirty="0" err="1">
                <a:latin typeface="Courier New"/>
                <a:cs typeface="Courier New"/>
              </a:rPr>
              <a:t>buffer+t</a:t>
            </a:r>
            <a:r>
              <a:rPr lang="en-US" sz="1000" dirty="0">
                <a:latin typeface="Courier New"/>
                <a:cs typeface="Courier New"/>
              </a:rPr>
              <a:t>);                    </a:t>
            </a:r>
            <a:r>
              <a:rPr lang="en-US" sz="1000" b="1" dirty="0">
                <a:latin typeface="Courier New"/>
                <a:cs typeface="Courier New"/>
              </a:rPr>
              <a:t>/* MOVDQA  */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_mm_subs_epi8(pixel_vector, </a:t>
            </a:r>
            <a:r>
              <a:rPr lang="en-US" sz="1000" dirty="0" err="1">
                <a:latin typeface="Courier New"/>
                <a:cs typeface="Courier New"/>
              </a:rPr>
              <a:t>value_vector</a:t>
            </a:r>
            <a:r>
              <a:rPr lang="en-US" sz="1000" dirty="0">
                <a:latin typeface="Courier New"/>
                <a:cs typeface="Courier New"/>
              </a:rPr>
              <a:t>); </a:t>
            </a:r>
            <a:r>
              <a:rPr lang="en-US" sz="1000" b="1" dirty="0">
                <a:latin typeface="Courier New"/>
                <a:cs typeface="Courier New"/>
              </a:rPr>
              <a:t>/* PSUBUSB */  </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buffer+t</a:t>
            </a:r>
            <a:r>
              <a:rPr lang="en-US" sz="1000" dirty="0">
                <a:latin typeface="Courier New"/>
                <a:cs typeface="Courier New"/>
              </a:rPr>
              <a:t>)) = </a:t>
            </a:r>
            <a:r>
              <a:rPr lang="en-US" sz="1000" dirty="0" err="1">
                <a:latin typeface="Courier New"/>
                <a:cs typeface="Courier New"/>
              </a:rPr>
              <a:t>pixel_vector</a:t>
            </a:r>
            <a:r>
              <a:rPr lang="en-US" sz="1000" dirty="0">
                <a:latin typeface="Courier New"/>
                <a:cs typeface="Courier New"/>
              </a:rPr>
              <a:t>;                   </a:t>
            </a:r>
            <a:r>
              <a:rPr lang="en-US" sz="1000" b="1" dirty="0">
                <a:latin typeface="Courier New"/>
                <a:cs typeface="Courier New"/>
              </a:rPr>
              <a:t>/* MOVDQA  */ </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a:t>
            </a:r>
          </a:p>
          <a:p>
            <a:pPr>
              <a:lnSpc>
                <a:spcPts val="960"/>
              </a:lnSpc>
              <a:spcBef>
                <a:spcPts val="0"/>
              </a:spcBef>
              <a:spcAft>
                <a:spcPts val="600"/>
              </a:spcAft>
            </a:pPr>
            <a:endParaRPr lang="en-US" sz="1000" dirty="0">
              <a:latin typeface="Courier New"/>
              <a:cs typeface="Courier New"/>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Brightness </a:t>
            </a:r>
            <a:r>
              <a:rPr lang="en-US" sz="2000" dirty="0">
                <a:solidFill>
                  <a:srgbClr val="000000"/>
                </a:solidFill>
              </a:rPr>
              <a:t>– SSE </a:t>
            </a:r>
            <a:r>
              <a:rPr lang="en-US" sz="2000" dirty="0" err="1">
                <a:solidFill>
                  <a:srgbClr val="000000"/>
                </a:solidFill>
              </a:rPr>
              <a:t>Intrinsics</a:t>
            </a:r>
            <a:endParaRPr lang="en-US" dirty="0"/>
          </a:p>
        </p:txBody>
      </p:sp>
      <p:sp>
        <p:nvSpPr>
          <p:cNvPr id="4" name="TextBox 3"/>
          <p:cNvSpPr txBox="1"/>
          <p:nvPr/>
        </p:nvSpPr>
        <p:spPr>
          <a:xfrm>
            <a:off x="239301" y="825152"/>
            <a:ext cx="7425985" cy="5672493"/>
          </a:xfrm>
          <a:prstGeom prst="rect">
            <a:avLst/>
          </a:prstGeom>
          <a:noFill/>
        </p:spPr>
        <p:txBody>
          <a:bodyPr wrap="square" tIns="0" bIns="0" rtlCol="0">
            <a:spAutoFit/>
          </a:bodyPr>
          <a:lstStyle/>
          <a:p>
            <a:pPr>
              <a:lnSpc>
                <a:spcPts val="960"/>
              </a:lnSpc>
              <a:spcBef>
                <a:spcPts val="0"/>
              </a:spcBef>
              <a:spcAft>
                <a:spcPts val="600"/>
              </a:spcAft>
            </a:pPr>
            <a:r>
              <a:rPr lang="en-US" sz="1000" dirty="0">
                <a:latin typeface="Courier New"/>
                <a:cs typeface="Courier New"/>
              </a:rPr>
              <a:t>void </a:t>
            </a:r>
            <a:r>
              <a:rPr lang="en-US" sz="1000" b="1" i="1" dirty="0" err="1">
                <a:solidFill>
                  <a:srgbClr val="0000FF"/>
                </a:solidFill>
                <a:latin typeface="Courier New"/>
                <a:cs typeface="Courier New"/>
              </a:rPr>
              <a:t>brightness_sse</a:t>
            </a:r>
            <a:r>
              <a:rPr lang="en-US" sz="1000" b="1" i="1" dirty="0">
                <a:solidFill>
                  <a:srgbClr val="0000FF"/>
                </a:solidFill>
                <a:latin typeface="Courier New"/>
                <a:cs typeface="Courier New"/>
              </a:rPr>
              <a:t> </a:t>
            </a:r>
            <a:r>
              <a:rPr lang="en-US" sz="1000" dirty="0">
                <a:latin typeface="Courier New"/>
                <a:cs typeface="Courier New"/>
              </a:rPr>
              <a:t>(unsigned char *buffer, </a:t>
            </a:r>
            <a:r>
              <a:rPr lang="en-US" sz="1000" dirty="0" err="1">
                <a:latin typeface="Courier New"/>
                <a:cs typeface="Courier New"/>
              </a:rPr>
              <a:t>int</a:t>
            </a:r>
            <a:r>
              <a:rPr lang="en-US" sz="1000" dirty="0">
                <a:latin typeface="Courier New"/>
                <a:cs typeface="Courier New"/>
              </a:rPr>
              <a:t> </a:t>
            </a:r>
            <a:r>
              <a:rPr lang="en-US" sz="1000" dirty="0" err="1">
                <a:latin typeface="Courier New"/>
                <a:cs typeface="Courier New"/>
              </a:rPr>
              <a:t>len</a:t>
            </a:r>
            <a:r>
              <a:rPr lang="en-US" sz="1000" dirty="0">
                <a:latin typeface="Courier New"/>
                <a:cs typeface="Courier New"/>
              </a:rPr>
              <a:t>, </a:t>
            </a:r>
            <a:r>
              <a:rPr lang="en-US" sz="1000" dirty="0" err="1">
                <a:latin typeface="Courier New"/>
                <a:cs typeface="Courier New"/>
              </a:rPr>
              <a:t>int</a:t>
            </a:r>
            <a:r>
              <a:rPr lang="en-US" sz="1000" dirty="0">
                <a:latin typeface="Courier New"/>
                <a:cs typeface="Courier New"/>
              </a:rPr>
              <a:t> </a:t>
            </a:r>
            <a:r>
              <a:rPr lang="en-US" sz="1000" dirty="0" err="1">
                <a:latin typeface="Courier New"/>
                <a:cs typeface="Courier New"/>
              </a:rPr>
              <a:t>v</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pixel_vector</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value_vector</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int</a:t>
            </a:r>
            <a:r>
              <a:rPr lang="en-US" sz="1000" dirty="0">
                <a:latin typeface="Courier New"/>
                <a:cs typeface="Courier New"/>
              </a:rPr>
              <a:t> </a:t>
            </a:r>
            <a:r>
              <a:rPr lang="en-US" sz="1000" dirty="0" err="1">
                <a:latin typeface="Courier New"/>
                <a:cs typeface="Courier New"/>
              </a:rPr>
              <a:t>t</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if (</a:t>
            </a:r>
            <a:r>
              <a:rPr lang="en-US" sz="1000" dirty="0" err="1">
                <a:latin typeface="Courier New"/>
                <a:cs typeface="Courier New"/>
              </a:rPr>
              <a:t>v</a:t>
            </a:r>
            <a:r>
              <a:rPr lang="en-US" sz="1000" dirty="0">
                <a:latin typeface="Courier New"/>
                <a:cs typeface="Courier New"/>
              </a:rPr>
              <a:t> &gt; 0) {</a:t>
            </a:r>
          </a:p>
          <a:p>
            <a:pPr>
              <a:lnSpc>
                <a:spcPts val="960"/>
              </a:lnSpc>
              <a:spcBef>
                <a:spcPts val="0"/>
              </a:spcBef>
              <a:spcAft>
                <a:spcPts val="600"/>
              </a:spcAft>
            </a:pPr>
            <a:r>
              <a:rPr lang="en-US" sz="1000" dirty="0">
                <a:latin typeface="Courier New"/>
                <a:cs typeface="Courier New"/>
              </a:rPr>
              <a:t>    </a:t>
            </a:r>
            <a:r>
              <a:rPr lang="en-US" sz="1000" b="1" dirty="0">
                <a:latin typeface="Courier New"/>
                <a:cs typeface="Courier New"/>
              </a:rPr>
              <a:t>&lt; make </a:t>
            </a:r>
            <a:r>
              <a:rPr lang="en-US" sz="1000" b="1" dirty="0" err="1">
                <a:latin typeface="Courier New"/>
                <a:cs typeface="Courier New"/>
              </a:rPr>
              <a:t>v</a:t>
            </a:r>
            <a:r>
              <a:rPr lang="en-US" sz="1000" b="1" dirty="0">
                <a:latin typeface="Courier New"/>
                <a:cs typeface="Courier New"/>
              </a:rPr>
              <a:t> char &gt; </a:t>
            </a: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value_vector</a:t>
            </a:r>
            <a:r>
              <a:rPr lang="en-US" sz="1000" dirty="0">
                <a:latin typeface="Courier New"/>
                <a:cs typeface="Courier New"/>
              </a:rPr>
              <a:t> = _mm_set1_epi8( </a:t>
            </a:r>
            <a:r>
              <a:rPr lang="en-US" sz="1000" dirty="0" err="1">
                <a:latin typeface="Courier New"/>
                <a:cs typeface="Courier New"/>
              </a:rPr>
              <a:t>v</a:t>
            </a:r>
            <a:r>
              <a:rPr lang="en-US" sz="1000" dirty="0">
                <a:latin typeface="Courier New"/>
                <a:cs typeface="Courier New"/>
              </a:rPr>
              <a:t> );                          </a:t>
            </a:r>
            <a:r>
              <a:rPr lang="en-US" sz="1000" b="1" dirty="0">
                <a:latin typeface="Courier New"/>
                <a:cs typeface="Courier New"/>
              </a:rPr>
              <a:t>/* PINSRW, SHUFPS, etc..*/</a:t>
            </a:r>
          </a:p>
          <a:p>
            <a:pPr>
              <a:lnSpc>
                <a:spcPts val="960"/>
              </a:lnSpc>
              <a:spcBef>
                <a:spcPts val="0"/>
              </a:spcBef>
              <a:spcAft>
                <a:spcPts val="600"/>
              </a:spcAft>
            </a:pPr>
            <a:endParaRPr lang="en-US" sz="1000" dirty="0">
              <a:latin typeface="Courier New"/>
              <a:cs typeface="Courier New"/>
            </a:endParaRPr>
          </a:p>
          <a:p>
            <a:pPr>
              <a:lnSpc>
                <a:spcPts val="960"/>
              </a:lnSpc>
              <a:spcBef>
                <a:spcPts val="0"/>
              </a:spcBef>
              <a:spcAft>
                <a:spcPts val="600"/>
              </a:spcAft>
            </a:pPr>
            <a:r>
              <a:rPr lang="en-US" sz="1000" dirty="0">
                <a:latin typeface="Courier New"/>
                <a:cs typeface="Courier New"/>
              </a:rPr>
              <a:t>    for (</a:t>
            </a:r>
            <a:r>
              <a:rPr lang="en-US" sz="1000" dirty="0" err="1">
                <a:latin typeface="Courier New"/>
                <a:cs typeface="Courier New"/>
              </a:rPr>
              <a:t>t</a:t>
            </a:r>
            <a:r>
              <a:rPr lang="en-US" sz="1000" dirty="0">
                <a:latin typeface="Courier New"/>
                <a:cs typeface="Courier New"/>
              </a:rPr>
              <a:t> = 0; </a:t>
            </a:r>
            <a:r>
              <a:rPr lang="en-US" sz="1000" dirty="0" err="1">
                <a:latin typeface="Courier New"/>
                <a:cs typeface="Courier New"/>
              </a:rPr>
              <a:t>t</a:t>
            </a:r>
            <a:r>
              <a:rPr lang="en-US" sz="1000" dirty="0">
                <a:latin typeface="Courier New"/>
                <a:cs typeface="Courier New"/>
              </a:rPr>
              <a:t> &lt; </a:t>
            </a:r>
            <a:r>
              <a:rPr lang="en-US" sz="1000" dirty="0" err="1">
                <a:latin typeface="Courier New"/>
                <a:cs typeface="Courier New"/>
              </a:rPr>
              <a:t>len</a:t>
            </a:r>
            <a:r>
              <a:rPr lang="en-US" sz="1000" dirty="0">
                <a:latin typeface="Courier New"/>
                <a:cs typeface="Courier New"/>
              </a:rPr>
              <a:t>; </a:t>
            </a:r>
            <a:r>
              <a:rPr lang="en-US" sz="1000" dirty="0" err="1">
                <a:latin typeface="Courier New"/>
                <a:cs typeface="Courier New"/>
              </a:rPr>
              <a:t>t</a:t>
            </a:r>
            <a:r>
              <a:rPr lang="en-US" sz="1000" dirty="0">
                <a:latin typeface="Courier New"/>
                <a:cs typeface="Courier New"/>
              </a:rPr>
              <a:t> += 16)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(__int128 *)(</a:t>
            </a:r>
            <a:r>
              <a:rPr lang="en-US" sz="1000" dirty="0" err="1">
                <a:latin typeface="Courier New"/>
                <a:cs typeface="Courier New"/>
              </a:rPr>
              <a:t>buffer+t</a:t>
            </a:r>
            <a:r>
              <a:rPr lang="en-US" sz="1000" dirty="0">
                <a:latin typeface="Courier New"/>
                <a:cs typeface="Courier New"/>
              </a:rPr>
              <a:t>);                    </a:t>
            </a:r>
            <a:r>
              <a:rPr lang="en-US" sz="1000" b="1" dirty="0">
                <a:latin typeface="Courier New"/>
                <a:cs typeface="Courier New"/>
              </a:rPr>
              <a:t>/* MOVDQA  */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_mm_adds_epi8(pixel_vector, </a:t>
            </a:r>
            <a:r>
              <a:rPr lang="en-US" sz="1000" dirty="0" err="1">
                <a:latin typeface="Courier New"/>
                <a:cs typeface="Courier New"/>
              </a:rPr>
              <a:t>value_vector</a:t>
            </a:r>
            <a:r>
              <a:rPr lang="en-US" sz="1000" dirty="0">
                <a:latin typeface="Courier New"/>
                <a:cs typeface="Courier New"/>
              </a:rPr>
              <a:t>); </a:t>
            </a:r>
            <a:r>
              <a:rPr lang="en-US" sz="1000" b="1" dirty="0">
                <a:latin typeface="Courier New"/>
                <a:cs typeface="Courier New"/>
              </a:rPr>
              <a:t>/* PADDUSB */</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buffer+t</a:t>
            </a:r>
            <a:r>
              <a:rPr lang="en-US" sz="1000" dirty="0">
                <a:latin typeface="Courier New"/>
                <a:cs typeface="Courier New"/>
              </a:rPr>
              <a:t>)) = </a:t>
            </a:r>
            <a:r>
              <a:rPr lang="en-US" sz="1000" dirty="0" err="1">
                <a:latin typeface="Courier New"/>
                <a:cs typeface="Courier New"/>
              </a:rPr>
              <a:t>pixel_vector</a:t>
            </a:r>
            <a:r>
              <a:rPr lang="en-US" sz="1000" dirty="0">
                <a:latin typeface="Courier New"/>
                <a:cs typeface="Courier New"/>
              </a:rPr>
              <a:t>;                   </a:t>
            </a:r>
            <a:r>
              <a:rPr lang="en-US" sz="1000" b="1" dirty="0">
                <a:latin typeface="Courier New"/>
                <a:cs typeface="Courier New"/>
              </a:rPr>
              <a:t>/* MOVDQA  */</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 else { % (</a:t>
            </a:r>
            <a:r>
              <a:rPr lang="en-US" sz="1000" dirty="0" err="1">
                <a:latin typeface="Courier New"/>
                <a:cs typeface="Courier New"/>
              </a:rPr>
              <a:t>v</a:t>
            </a:r>
            <a:r>
              <a:rPr lang="en-US" sz="1000" dirty="0">
                <a:latin typeface="Courier New"/>
                <a:cs typeface="Courier New"/>
              </a:rPr>
              <a:t> &lt;= 0)</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v</a:t>
            </a:r>
            <a:r>
              <a:rPr lang="en-US" sz="1000" dirty="0">
                <a:latin typeface="Courier New"/>
                <a:cs typeface="Courier New"/>
              </a:rPr>
              <a:t>=-</a:t>
            </a:r>
            <a:r>
              <a:rPr lang="en-US" sz="1000" dirty="0" err="1">
                <a:latin typeface="Courier New"/>
                <a:cs typeface="Courier New"/>
              </a:rPr>
              <a:t>v</a:t>
            </a:r>
            <a:r>
              <a:rPr lang="en-US" sz="1000" dirty="0">
                <a:latin typeface="Courier New"/>
                <a:cs typeface="Courier New"/>
              </a:rPr>
              <a:t>;</a:t>
            </a:r>
          </a:p>
          <a:p>
            <a:pPr>
              <a:lnSpc>
                <a:spcPts val="960"/>
              </a:lnSpc>
              <a:spcBef>
                <a:spcPts val="0"/>
              </a:spcBef>
              <a:spcAft>
                <a:spcPts val="600"/>
              </a:spcAft>
            </a:pPr>
            <a:r>
              <a:rPr lang="en-US" sz="1000" dirty="0">
                <a:latin typeface="Courier New"/>
                <a:cs typeface="Courier New"/>
              </a:rPr>
              <a:t>    </a:t>
            </a:r>
            <a:r>
              <a:rPr lang="en-US" sz="1000" b="1" dirty="0">
                <a:latin typeface="Courier New"/>
                <a:cs typeface="Courier New"/>
              </a:rPr>
              <a:t>&lt; make </a:t>
            </a:r>
            <a:r>
              <a:rPr lang="en-US" sz="1000" b="1" dirty="0" err="1">
                <a:latin typeface="Courier New"/>
                <a:cs typeface="Courier New"/>
              </a:rPr>
              <a:t>v</a:t>
            </a:r>
            <a:r>
              <a:rPr lang="en-US" sz="1000" b="1" dirty="0">
                <a:latin typeface="Courier New"/>
                <a:cs typeface="Courier New"/>
              </a:rPr>
              <a:t> char &gt; </a:t>
            </a:r>
            <a:endParaRPr lang="en-US" sz="1000" dirty="0">
              <a:latin typeface="Courier New"/>
              <a:cs typeface="Courier New"/>
            </a:endParaRP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value_vector</a:t>
            </a:r>
            <a:r>
              <a:rPr lang="en-US" sz="1000" dirty="0">
                <a:latin typeface="Courier New"/>
                <a:cs typeface="Courier New"/>
              </a:rPr>
              <a:t> = _mm_set1_epi8(v);</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for (</a:t>
            </a:r>
            <a:r>
              <a:rPr lang="en-US" sz="1000" dirty="0" err="1">
                <a:latin typeface="Courier New"/>
                <a:cs typeface="Courier New"/>
              </a:rPr>
              <a:t>t</a:t>
            </a:r>
            <a:r>
              <a:rPr lang="en-US" sz="1000" dirty="0">
                <a:latin typeface="Courier New"/>
                <a:cs typeface="Courier New"/>
              </a:rPr>
              <a:t> = 0; </a:t>
            </a:r>
            <a:r>
              <a:rPr lang="en-US" sz="1000" dirty="0" err="1">
                <a:latin typeface="Courier New"/>
                <a:cs typeface="Courier New"/>
              </a:rPr>
              <a:t>t</a:t>
            </a:r>
            <a:r>
              <a:rPr lang="en-US" sz="1000" dirty="0">
                <a:latin typeface="Courier New"/>
                <a:cs typeface="Courier New"/>
              </a:rPr>
              <a:t> &lt; </a:t>
            </a:r>
            <a:r>
              <a:rPr lang="en-US" sz="1000" dirty="0" err="1">
                <a:latin typeface="Courier New"/>
                <a:cs typeface="Courier New"/>
              </a:rPr>
              <a:t>len</a:t>
            </a:r>
            <a:r>
              <a:rPr lang="en-US" sz="1000" dirty="0">
                <a:latin typeface="Courier New"/>
                <a:cs typeface="Courier New"/>
              </a:rPr>
              <a:t>; </a:t>
            </a:r>
            <a:r>
              <a:rPr lang="en-US" sz="1000" dirty="0" err="1">
                <a:latin typeface="Courier New"/>
                <a:cs typeface="Courier New"/>
              </a:rPr>
              <a:t>t</a:t>
            </a:r>
            <a:r>
              <a:rPr lang="en-US" sz="1000" dirty="0">
                <a:latin typeface="Courier New"/>
                <a:cs typeface="Courier New"/>
              </a:rPr>
              <a:t> += 16)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(__int128 *)(</a:t>
            </a:r>
            <a:r>
              <a:rPr lang="en-US" sz="1000" dirty="0" err="1">
                <a:latin typeface="Courier New"/>
                <a:cs typeface="Courier New"/>
              </a:rPr>
              <a:t>buffer+t</a:t>
            </a:r>
            <a:r>
              <a:rPr lang="en-US" sz="1000" dirty="0">
                <a:latin typeface="Courier New"/>
                <a:cs typeface="Courier New"/>
              </a:rPr>
              <a:t>);                    </a:t>
            </a:r>
            <a:r>
              <a:rPr lang="en-US" sz="1000" b="1" dirty="0">
                <a:latin typeface="Courier New"/>
                <a:cs typeface="Courier New"/>
              </a:rPr>
              <a:t>/* MOVDQA  */ </a:t>
            </a:r>
          </a:p>
          <a:p>
            <a:pPr>
              <a:lnSpc>
                <a:spcPts val="960"/>
              </a:lnSpc>
              <a:spcBef>
                <a:spcPts val="0"/>
              </a:spcBef>
              <a:spcAft>
                <a:spcPts val="600"/>
              </a:spcAft>
            </a:pPr>
            <a:r>
              <a:rPr lang="en-US" sz="1000" dirty="0">
                <a:latin typeface="Courier New"/>
                <a:cs typeface="Courier New"/>
              </a:rPr>
              <a:t>      </a:t>
            </a:r>
            <a:r>
              <a:rPr lang="en-US" sz="1000" dirty="0" err="1">
                <a:latin typeface="Courier New"/>
                <a:cs typeface="Courier New"/>
              </a:rPr>
              <a:t>pixel_vector</a:t>
            </a:r>
            <a:r>
              <a:rPr lang="en-US" sz="1000" dirty="0">
                <a:latin typeface="Courier New"/>
                <a:cs typeface="Courier New"/>
              </a:rPr>
              <a:t> = _mm_subs_epi8(pixel_vector, </a:t>
            </a:r>
            <a:r>
              <a:rPr lang="en-US" sz="1000" dirty="0" err="1">
                <a:latin typeface="Courier New"/>
                <a:cs typeface="Courier New"/>
              </a:rPr>
              <a:t>value_vector</a:t>
            </a:r>
            <a:r>
              <a:rPr lang="en-US" sz="1000" dirty="0">
                <a:latin typeface="Courier New"/>
                <a:cs typeface="Courier New"/>
              </a:rPr>
              <a:t>); </a:t>
            </a:r>
            <a:r>
              <a:rPr lang="en-US" sz="1000" b="1" dirty="0">
                <a:latin typeface="Courier New"/>
                <a:cs typeface="Courier New"/>
              </a:rPr>
              <a:t>/* PSUBUSB */  </a:t>
            </a:r>
          </a:p>
          <a:p>
            <a:pPr>
              <a:lnSpc>
                <a:spcPts val="960"/>
              </a:lnSpc>
              <a:spcBef>
                <a:spcPts val="0"/>
              </a:spcBef>
              <a:spcAft>
                <a:spcPts val="600"/>
              </a:spcAft>
            </a:pPr>
            <a:r>
              <a:rPr lang="en-US" sz="1000" dirty="0">
                <a:latin typeface="Courier New"/>
                <a:cs typeface="Courier New"/>
              </a:rPr>
              <a:t>      *((__m128 *)(</a:t>
            </a:r>
            <a:r>
              <a:rPr lang="en-US" sz="1000" dirty="0" err="1">
                <a:latin typeface="Courier New"/>
                <a:cs typeface="Courier New"/>
              </a:rPr>
              <a:t>buffer+t</a:t>
            </a:r>
            <a:r>
              <a:rPr lang="en-US" sz="1000" dirty="0">
                <a:latin typeface="Courier New"/>
                <a:cs typeface="Courier New"/>
              </a:rPr>
              <a:t>)) = </a:t>
            </a:r>
            <a:r>
              <a:rPr lang="en-US" sz="1000" dirty="0" err="1">
                <a:latin typeface="Courier New"/>
                <a:cs typeface="Courier New"/>
              </a:rPr>
              <a:t>pixel_vector</a:t>
            </a:r>
            <a:r>
              <a:rPr lang="en-US" sz="1000" dirty="0">
                <a:latin typeface="Courier New"/>
                <a:cs typeface="Courier New"/>
              </a:rPr>
              <a:t>;                   </a:t>
            </a:r>
            <a:r>
              <a:rPr lang="en-US" sz="1000" b="1" dirty="0">
                <a:latin typeface="Courier New"/>
                <a:cs typeface="Courier New"/>
              </a:rPr>
              <a:t>/* MOVDQA  */ </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  }</a:t>
            </a:r>
          </a:p>
          <a:p>
            <a:pPr>
              <a:lnSpc>
                <a:spcPts val="960"/>
              </a:lnSpc>
              <a:spcBef>
                <a:spcPts val="0"/>
              </a:spcBef>
              <a:spcAft>
                <a:spcPts val="600"/>
              </a:spcAft>
            </a:pPr>
            <a:r>
              <a:rPr lang="en-US" sz="1000" dirty="0">
                <a:latin typeface="Courier New"/>
                <a:cs typeface="Courier New"/>
              </a:rPr>
              <a:t>}</a:t>
            </a:r>
          </a:p>
          <a:p>
            <a:pPr>
              <a:lnSpc>
                <a:spcPts val="960"/>
              </a:lnSpc>
              <a:spcBef>
                <a:spcPts val="0"/>
              </a:spcBef>
              <a:spcAft>
                <a:spcPts val="600"/>
              </a:spcAft>
            </a:pPr>
            <a:endParaRPr lang="en-US" sz="1000" dirty="0">
              <a:latin typeface="Courier New"/>
              <a:cs typeface="Courier New"/>
            </a:endParaRPr>
          </a:p>
        </p:txBody>
      </p:sp>
      <p:pic>
        <p:nvPicPr>
          <p:cNvPr id="5" name="Picture 4"/>
          <p:cNvPicPr>
            <a:picLocks noChangeAspect="1"/>
          </p:cNvPicPr>
          <p:nvPr/>
        </p:nvPicPr>
        <p:blipFill>
          <a:blip r:embed="rId3"/>
          <a:stretch>
            <a:fillRect/>
          </a:stretch>
        </p:blipFill>
        <p:spPr>
          <a:xfrm rot="20662154">
            <a:off x="2741148" y="1850930"/>
            <a:ext cx="3615705" cy="3164948"/>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0" b="100000" l="10000" r="90000"/>
                    </a14:imgEffect>
                  </a14:imgLayer>
                </a14:imgProps>
              </a:ext>
            </a:extLst>
          </a:blip>
          <a:stretch>
            <a:fillRect/>
          </a:stretch>
        </p:blipFill>
        <p:spPr>
          <a:xfrm>
            <a:off x="4915785" y="1678471"/>
            <a:ext cx="1058039" cy="707924"/>
          </a:xfrm>
          <a:prstGeom prst="rect">
            <a:avLst/>
          </a:prstGeom>
        </p:spPr>
      </p:pic>
    </p:spTree>
    <p:extLst>
      <p:ext uri="{BB962C8B-B14F-4D97-AF65-F5344CB8AC3E}">
        <p14:creationId xmlns:p14="http://schemas.microsoft.com/office/powerpoint/2010/main" val="378344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0" y="1751013"/>
            <a:ext cx="7407275" cy="1462087"/>
          </a:xfrm>
        </p:spPr>
        <p:txBody>
          <a:bodyPr/>
          <a:lstStyle/>
          <a:p>
            <a:pPr eaLnBrk="1" hangingPunct="1"/>
            <a:br>
              <a:rPr lang="en-US" sz="1200" dirty="0">
                <a:effectLst>
                  <a:outerShdw blurRad="38100" dist="38100" dir="2700000" algn="tl">
                    <a:srgbClr val="C0C0C0"/>
                  </a:outerShdw>
                </a:effectLst>
                <a:ea typeface="ＭＳ Ｐゴシック" charset="-128"/>
              </a:rPr>
            </a:br>
            <a:r>
              <a:rPr lang="en-US" sz="4800" dirty="0">
                <a:effectLst>
                  <a:outerShdw blurRad="38100" dist="38100" dir="2700000" algn="tl">
                    <a:srgbClr val="C0C0C0"/>
                  </a:outerShdw>
                </a:effectLst>
                <a:ea typeface="ＭＳ Ｐゴシック" charset="-128"/>
              </a:rPr>
              <a:t> SIMT</a:t>
            </a:r>
            <a:br>
              <a:rPr lang="en-US" sz="4800" dirty="0">
                <a:effectLst>
                  <a:outerShdw blurRad="38100" dist="38100" dir="2700000" algn="tl">
                    <a:srgbClr val="C0C0C0"/>
                  </a:outerShdw>
                </a:effectLst>
                <a:ea typeface="ＭＳ Ｐゴシック" charset="-128"/>
              </a:rPr>
            </a:br>
            <a:r>
              <a:rPr lang="en-US" sz="3200" dirty="0">
                <a:effectLst>
                  <a:outerShdw blurRad="38100" dist="38100" dir="2700000" algn="tl">
                    <a:srgbClr val="C0C0C0"/>
                  </a:outerShdw>
                </a:effectLst>
                <a:ea typeface="ＭＳ Ｐゴシック" charset="-128"/>
              </a:rPr>
              <a:t>single instruction multiple threads</a:t>
            </a:r>
            <a:endParaRPr lang="en-US" sz="4800" dirty="0">
              <a:effectLst>
                <a:outerShdw blurRad="38100" dist="38100" dir="2700000" algn="tl">
                  <a:srgbClr val="C0C0C0"/>
                </a:outerShdw>
              </a:effectLst>
              <a:ea typeface="ＭＳ Ｐゴシック" charset="-128"/>
            </a:endParaRPr>
          </a:p>
        </p:txBody>
      </p:sp>
    </p:spTree>
    <p:extLst>
      <p:ext uri="{BB962C8B-B14F-4D97-AF65-F5344CB8AC3E}">
        <p14:creationId xmlns:p14="http://schemas.microsoft.com/office/powerpoint/2010/main" val="360378279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SIMT</a:t>
            </a:r>
          </a:p>
        </p:txBody>
      </p:sp>
      <p:sp>
        <p:nvSpPr>
          <p:cNvPr id="3" name="Content Placeholder 2"/>
          <p:cNvSpPr>
            <a:spLocks noGrp="1"/>
          </p:cNvSpPr>
          <p:nvPr>
            <p:ph idx="1"/>
          </p:nvPr>
        </p:nvSpPr>
        <p:spPr>
          <a:xfrm>
            <a:off x="0" y="766279"/>
            <a:ext cx="9144000" cy="5830192"/>
          </a:xfrm>
        </p:spPr>
        <p:txBody>
          <a:bodyPr/>
          <a:lstStyle/>
          <a:p>
            <a:r>
              <a:rPr lang="en-US" sz="1800" dirty="0"/>
              <a:t>Single Instruction Multiple Threads (SIMT) ≈ SIMD + multithreading</a:t>
            </a:r>
            <a:br>
              <a:rPr lang="en-US" sz="1800" dirty="0"/>
            </a:br>
            <a:endParaRPr lang="en-US" sz="1800" dirty="0"/>
          </a:p>
          <a:p>
            <a:r>
              <a:rPr lang="en-US" sz="1800" dirty="0" err="1"/>
              <a:t>Nvidia's</a:t>
            </a:r>
            <a:r>
              <a:rPr lang="en-US" sz="1800" dirty="0"/>
              <a:t> CUDA GPU microarchitecture introduced the SIMT execution model where multiple independent threads execute concurrently using a “single instruction”</a:t>
            </a:r>
            <a:br>
              <a:rPr lang="en-US" sz="1800" dirty="0"/>
            </a:br>
            <a:endParaRPr lang="en-US" sz="1800" dirty="0"/>
          </a:p>
          <a:p>
            <a:r>
              <a:rPr lang="en-US" sz="1800" dirty="0"/>
              <a:t>Flexibility: SIMD &lt; SIMT &lt; SMT</a:t>
            </a:r>
          </a:p>
          <a:p>
            <a:pPr lvl="1"/>
            <a:r>
              <a:rPr lang="en-US" sz="1600" dirty="0"/>
              <a:t>SIMT is more flexible in SIMD in three areas:</a:t>
            </a:r>
          </a:p>
          <a:p>
            <a:pPr lvl="2"/>
            <a:r>
              <a:rPr lang="en-US" sz="1400" dirty="0"/>
              <a:t>Single instruction, multiple register sets</a:t>
            </a:r>
          </a:p>
          <a:p>
            <a:pPr lvl="2"/>
            <a:r>
              <a:rPr lang="en-US" sz="1400" dirty="0"/>
              <a:t>Single instruction, multiple addresses</a:t>
            </a:r>
          </a:p>
          <a:p>
            <a:pPr lvl="2"/>
            <a:r>
              <a:rPr lang="en-US" sz="1400" dirty="0"/>
              <a:t>Single instruction, multiple flow path</a:t>
            </a:r>
            <a:br>
              <a:rPr lang="en-US" sz="1400" dirty="0"/>
            </a:br>
            <a:endParaRPr lang="en-US" sz="1400" dirty="0"/>
          </a:p>
          <a:p>
            <a:r>
              <a:rPr lang="en-US" sz="1800" dirty="0"/>
              <a:t>Performance: SIMD &gt; SIMT &gt; SMT</a:t>
            </a:r>
          </a:p>
          <a:p>
            <a:pPr lvl="1"/>
            <a:r>
              <a:rPr lang="en-US" sz="1600" dirty="0"/>
              <a:t>Less flexibility usually means higher performance </a:t>
            </a:r>
          </a:p>
          <a:p>
            <a:pPr lvl="1"/>
            <a:r>
              <a:rPr lang="en-US" sz="1600" dirty="0"/>
              <a:t>However, massive parallelism in SIMT? </a:t>
            </a:r>
            <a:br>
              <a:rPr lang="en-US" sz="1600" dirty="0"/>
            </a:br>
            <a:r>
              <a:rPr lang="en-US" sz="1200" dirty="0">
                <a:solidFill>
                  <a:srgbClr val="A6A6A6"/>
                </a:solidFill>
              </a:rPr>
              <a:t>(2-16x (64x) operations vs. 1000+ threads?)</a:t>
            </a:r>
            <a:br>
              <a:rPr lang="en-US" sz="1200" dirty="0">
                <a:solidFill>
                  <a:srgbClr val="A6A6A6"/>
                </a:solidFill>
              </a:rPr>
            </a:br>
            <a:endParaRPr lang="en-US" sz="1600" dirty="0">
              <a:solidFill>
                <a:srgbClr val="A6A6A6"/>
              </a:solidFill>
            </a:endParaRPr>
          </a:p>
          <a:p>
            <a:r>
              <a:rPr lang="en-US" sz="1800" dirty="0"/>
              <a:t>SIMT – easier code?</a:t>
            </a:r>
            <a:br>
              <a:rPr lang="en-US" sz="1800" dirty="0"/>
            </a:br>
            <a:br>
              <a:rPr lang="en-US" sz="1800" dirty="0"/>
            </a:br>
            <a:endParaRPr lang="en-US" sz="1800" dirty="0"/>
          </a:p>
          <a:p>
            <a:r>
              <a:rPr lang="en-US" sz="1800" dirty="0"/>
              <a:t>Now: CUDA = SIMD? SIMT? MIMD? MIMT?</a:t>
            </a:r>
          </a:p>
        </p:txBody>
      </p:sp>
      <p:pic>
        <p:nvPicPr>
          <p:cNvPr id="4" name="Picture 3" descr="Untitled.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463" y="3718508"/>
            <a:ext cx="3770381" cy="2722643"/>
          </a:xfrm>
          <a:prstGeom prst="rect">
            <a:avLst/>
          </a:prstGeom>
          <a:ln>
            <a:noFill/>
          </a:ln>
          <a:effectLst>
            <a:outerShdw blurRad="292100" dist="139700" dir="2700000" algn="tl" rotWithShape="0">
              <a:srgbClr val="333333">
                <a:alpha val="65000"/>
              </a:srgbClr>
            </a:outerShdw>
          </a:effectLst>
        </p:spPr>
      </p:pic>
      <p:pic>
        <p:nvPicPr>
          <p:cNvPr id="5" name="Picture 4" descr="Untitled 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9899" y="5088597"/>
            <a:ext cx="3762219" cy="16113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25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9" presetClass="exit" presetSubtype="0" fill="hold" nodeType="withEffect">
                                  <p:stCondLst>
                                    <p:cond delay="0"/>
                                  </p:stCondLst>
                                  <p:childTnLst>
                                    <p:animEffect transition="out" filter="dissolve">
                                      <p:cBhvr>
                                        <p:cTn id="34" dur="500"/>
                                        <p:tgtEl>
                                          <p:spTgt spid="4"/>
                                        </p:tgtEl>
                                      </p:cBhvr>
                                    </p:animEffect>
                                    <p:set>
                                      <p:cBhvr>
                                        <p:cTn id="35" dur="1" fill="hold">
                                          <p:stCondLst>
                                            <p:cond delay="499"/>
                                          </p:stCondLst>
                                        </p:cTn>
                                        <p:tgtEl>
                                          <p:spTgt spid="4"/>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09176" y="1893078"/>
            <a:ext cx="4956104" cy="33040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5721755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 y="819743"/>
            <a:ext cx="9061766" cy="5648325"/>
          </a:xfrm>
        </p:spPr>
        <p:txBody>
          <a:bodyPr/>
          <a:lstStyle/>
          <a:p>
            <a:r>
              <a:rPr lang="en-US" dirty="0"/>
              <a:t>Vector instructions </a:t>
            </a:r>
            <a:r>
              <a:rPr lang="en-US" dirty="0">
                <a:solidFill>
                  <a:schemeClr val="bg1">
                    <a:lumMod val="65000"/>
                  </a:schemeClr>
                </a:solidFill>
              </a:rPr>
              <a:t>(assembly or their intrinsic functions) </a:t>
            </a:r>
            <a:r>
              <a:rPr lang="en-US" dirty="0"/>
              <a:t>can be used for SIMD operations – single operation on multiple data elements</a:t>
            </a:r>
          </a:p>
          <a:p>
            <a:pPr marL="457200" lvl="1" indent="0">
              <a:lnSpc>
                <a:spcPct val="80000"/>
              </a:lnSpc>
              <a:spcAft>
                <a:spcPts val="600"/>
              </a:spcAft>
              <a:buNone/>
            </a:pPr>
            <a:endParaRPr lang="en-US" dirty="0"/>
          </a:p>
          <a:p>
            <a:r>
              <a:rPr lang="en-US" dirty="0"/>
              <a:t>Thursday, video coding examples using SIMD (SSE/AVX)</a:t>
            </a:r>
            <a:br>
              <a:rPr lang="en-US" dirty="0"/>
            </a:br>
            <a:r>
              <a:rPr lang="en-US" dirty="0"/>
              <a:t> </a:t>
            </a:r>
            <a:br>
              <a:rPr lang="en-US" dirty="0"/>
            </a:br>
            <a:br>
              <a:rPr lang="en-US" dirty="0"/>
            </a:br>
            <a:br>
              <a:rPr lang="en-US" dirty="0"/>
            </a:br>
            <a:endParaRPr lang="en-US" dirty="0"/>
          </a:p>
          <a:p>
            <a:r>
              <a:rPr lang="en-US" dirty="0"/>
              <a:t>Next week, ARM and NEON </a:t>
            </a:r>
            <a:r>
              <a:rPr lang="en-US" sz="1400" dirty="0">
                <a:solidFill>
                  <a:schemeClr val="bg1">
                    <a:lumMod val="65000"/>
                  </a:schemeClr>
                </a:solidFill>
              </a:rPr>
              <a:t>(to be used in your home exam)</a:t>
            </a:r>
            <a:endParaRPr lang="en-US" dirty="0">
              <a:solidFill>
                <a:schemeClr val="bg1">
                  <a:lumMod val="65000"/>
                </a:schemeClr>
              </a:solidFill>
            </a:endParaRPr>
          </a:p>
          <a:p>
            <a:pPr marL="0" indent="0">
              <a:buNone/>
            </a:pPr>
            <a:endParaRPr lang="en-US" dirty="0"/>
          </a:p>
        </p:txBody>
      </p:sp>
      <p:pic>
        <p:nvPicPr>
          <p:cNvPr id="4" name="Picture 3"/>
          <p:cNvPicPr>
            <a:picLocks noChangeAspect="1"/>
          </p:cNvPicPr>
          <p:nvPr/>
        </p:nvPicPr>
        <p:blipFill>
          <a:blip r:embed="rId3"/>
          <a:stretch>
            <a:fillRect/>
          </a:stretch>
        </p:blipFill>
        <p:spPr>
          <a:xfrm rot="1272560">
            <a:off x="7904545" y="5334855"/>
            <a:ext cx="720639" cy="93428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32" presetClass="emph" presetSubtype="0" repeatCount="indefinite" fill="hold" nodeType="withEffect">
                                  <p:stCondLst>
                                    <p:cond delay="0"/>
                                  </p:stCondLst>
                                  <p:endCondLst>
                                    <p:cond evt="onNext" delay="0">
                                      <p:tgtEl>
                                        <p:sldTgt/>
                                      </p:tgtEl>
                                    </p:cond>
                                  </p:end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SSE/AVX Resources</a:t>
            </a:r>
          </a:p>
        </p:txBody>
      </p:sp>
      <p:sp>
        <p:nvSpPr>
          <p:cNvPr id="3" name="Content Placeholder 2"/>
          <p:cNvSpPr>
            <a:spLocks noGrp="1"/>
          </p:cNvSpPr>
          <p:nvPr>
            <p:ph idx="1"/>
          </p:nvPr>
        </p:nvSpPr>
        <p:spPr/>
        <p:txBody>
          <a:bodyPr/>
          <a:lstStyle/>
          <a:p>
            <a:r>
              <a:rPr lang="en-US" sz="1800" dirty="0"/>
              <a:t>SSE instructions:</a:t>
            </a:r>
            <a:br>
              <a:rPr lang="en-US" sz="1800" dirty="0"/>
            </a:br>
            <a:r>
              <a:rPr lang="en-US" sz="1800" dirty="0">
                <a:hlinkClick r:id="rId2"/>
              </a:rPr>
              <a:t>https://msdn.microsoft.com/en-us/library/t467de55(v=vs.90).aspx</a:t>
            </a:r>
            <a:br>
              <a:rPr lang="en-US" sz="1800" dirty="0"/>
            </a:br>
            <a:endParaRPr lang="en-US" sz="1800" dirty="0"/>
          </a:p>
          <a:p>
            <a:r>
              <a:rPr lang="en-US" sz="1800" dirty="0" err="1"/>
              <a:t>Intrinsics</a:t>
            </a:r>
            <a:r>
              <a:rPr lang="en-US" sz="1800" dirty="0"/>
              <a:t>:</a:t>
            </a:r>
            <a:br>
              <a:rPr lang="en-US" sz="1800" dirty="0"/>
            </a:br>
            <a:r>
              <a:rPr lang="en-US" sz="1800" dirty="0">
                <a:hlinkClick r:id="rId3"/>
              </a:rPr>
              <a:t>https://software.intel.com/en-us/node/582251</a:t>
            </a:r>
            <a:br>
              <a:rPr lang="en-US" sz="1800" dirty="0"/>
            </a:br>
            <a:endParaRPr lang="en-US" sz="1800" dirty="0"/>
          </a:p>
          <a:p>
            <a:endParaRPr lang="en-US" sz="1800" dirty="0"/>
          </a:p>
          <a:p>
            <a:pPr marL="0" indent="0">
              <a:buNone/>
            </a:pPr>
            <a:endParaRPr lang="en-US" sz="1800" dirty="0"/>
          </a:p>
        </p:txBody>
      </p:sp>
    </p:spTree>
    <p:extLst>
      <p:ext uri="{BB962C8B-B14F-4D97-AF65-F5344CB8AC3E}">
        <p14:creationId xmlns:p14="http://schemas.microsoft.com/office/powerpoint/2010/main" val="510775713"/>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68751</TotalTime>
  <Words>9115</Words>
  <Application>Microsoft Macintosh PowerPoint</Application>
  <PresentationFormat>On-screen Show (4:3)</PresentationFormat>
  <Paragraphs>1424</Paragraphs>
  <Slides>44</Slides>
  <Notes>28</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ArialMT</vt:lpstr>
      <vt:lpstr>Courier</vt:lpstr>
      <vt:lpstr>Courier New</vt:lpstr>
      <vt:lpstr>Tahoma</vt:lpstr>
      <vt:lpstr>Wingdings</vt:lpstr>
      <vt:lpstr>OS-intro</vt:lpstr>
      <vt:lpstr>Vector processing - SIMD</vt:lpstr>
      <vt:lpstr>Types of Parallel Processing/Computing?</vt:lpstr>
      <vt:lpstr>Types of Parallel Processing/Computing?</vt:lpstr>
      <vt:lpstr>Types of Parallel Processing/Computing?</vt:lpstr>
      <vt:lpstr>Flynn's taxonomy</vt:lpstr>
      <vt:lpstr>Vector processors</vt:lpstr>
      <vt:lpstr>Vector processors – for what use?</vt:lpstr>
      <vt:lpstr>Vector Instruction sets</vt:lpstr>
      <vt:lpstr>Vector Instruction sets</vt:lpstr>
      <vt:lpstr>Vector Instruction sets</vt:lpstr>
      <vt:lpstr>Vector Instruction sets</vt:lpstr>
      <vt:lpstr>SIMD: Why not just “auto-magical”? </vt:lpstr>
      <vt:lpstr>  Vector Multiplication using SSE (and AVX) </vt:lpstr>
      <vt:lpstr>Element-wise Vector Multiplication</vt:lpstr>
      <vt:lpstr>Element-wise Vector Multiplication</vt:lpstr>
      <vt:lpstr>Element-wise Vector Multiplication</vt:lpstr>
      <vt:lpstr>Element-wise Vector Multiplication</vt:lpstr>
      <vt:lpstr>Element-wise Vector Multiplication</vt:lpstr>
      <vt:lpstr>Element-wise Vector Multiplication</vt:lpstr>
      <vt:lpstr>  Matrix multiplication using SSE </vt:lpstr>
      <vt:lpstr>Matrix Multiplication</vt:lpstr>
      <vt:lpstr>Matrix Multiplication - C</vt:lpstr>
      <vt:lpstr>Matrix Multiplication – SSE</vt:lpstr>
      <vt:lpstr>Matrix Multiplication – SSE</vt:lpstr>
      <vt:lpstr>Matrix Multiplication – SSE</vt:lpstr>
      <vt:lpstr>Transpose alternative</vt:lpstr>
      <vt:lpstr>Matrix Multiplication – SSE</vt:lpstr>
      <vt:lpstr>Matrix Multiplication – SSE</vt:lpstr>
      <vt:lpstr>Matrix Multiplication – SSE</vt:lpstr>
      <vt:lpstr>Matrix Multiplication – SSE</vt:lpstr>
      <vt:lpstr>Matrix Multiplication – SSE</vt:lpstr>
      <vt:lpstr>Matrix Multiplication – SSE</vt:lpstr>
      <vt:lpstr>  Changing picture brightness using SSE </vt:lpstr>
      <vt:lpstr>Brightness</vt:lpstr>
      <vt:lpstr>Brightness – main</vt:lpstr>
      <vt:lpstr>Brightness – Naïve C</vt:lpstr>
      <vt:lpstr>Brightness – SSE ASM</vt:lpstr>
      <vt:lpstr>Brightness – SSE Intrinsics</vt:lpstr>
      <vt:lpstr>Brightness – SSE Intrinsics</vt:lpstr>
      <vt:lpstr>  SIMT single instruction multiple threads</vt:lpstr>
      <vt:lpstr>SIMT</vt:lpstr>
      <vt:lpstr>PowerPoint Presentation</vt:lpstr>
      <vt:lpstr>Summary</vt:lpstr>
      <vt:lpstr>Some SSE/AVX Resources</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cp:lastModifiedBy>
  <cp:revision>2269</cp:revision>
  <cp:lastPrinted>2013-09-02T18:06:15Z</cp:lastPrinted>
  <dcterms:created xsi:type="dcterms:W3CDTF">2013-09-05T06:27:07Z</dcterms:created>
  <dcterms:modified xsi:type="dcterms:W3CDTF">2021-01-27T12:02:04Z</dcterms:modified>
</cp:coreProperties>
</file>