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90" r:id="rId2"/>
    <p:sldId id="297" r:id="rId3"/>
    <p:sldId id="298" r:id="rId4"/>
    <p:sldId id="291" r:id="rId5"/>
    <p:sldId id="292" r:id="rId6"/>
    <p:sldId id="293" r:id="rId7"/>
    <p:sldId id="294" r:id="rId8"/>
    <p:sldId id="305" r:id="rId9"/>
    <p:sldId id="306" r:id="rId10"/>
    <p:sldId id="307" r:id="rId11"/>
    <p:sldId id="308" r:id="rId12"/>
    <p:sldId id="295" r:id="rId13"/>
    <p:sldId id="296" r:id="rId14"/>
    <p:sldId id="299" r:id="rId15"/>
    <p:sldId id="300" r:id="rId16"/>
    <p:sldId id="309" r:id="rId17"/>
    <p:sldId id="301" r:id="rId18"/>
    <p:sldId id="304" r:id="rId19"/>
    <p:sldId id="302" r:id="rId20"/>
    <p:sldId id="303" r:id="rId21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83015" autoAdjust="0"/>
  </p:normalViewPr>
  <p:slideViewPr>
    <p:cSldViewPr snapToGrid="0">
      <p:cViewPr varScale="1">
        <p:scale>
          <a:sx n="98" d="100"/>
          <a:sy n="98" d="100"/>
        </p:scale>
        <p:origin x="4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1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725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407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66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20.10.2024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20.10.2024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20.10.2024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20.10.2024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20.10.2024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isq.umn.edu/algorithmic-management-of-work-on-online-labor-platforms-when-matching-meets-control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Grounded Theory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21.10.2024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8822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Grounded theory: methodology and conduct</a:t>
            </a:r>
          </a:p>
          <a:p>
            <a:pPr lvl="0"/>
            <a:r>
              <a:rPr lang="nb-NO" sz="1800" dirty="0"/>
              <a:t>Coding: deriving theory from data</a:t>
            </a:r>
          </a:p>
          <a:p>
            <a:pPr lvl="0"/>
            <a:r>
              <a:rPr lang="en-US" sz="1800" dirty="0"/>
              <a:t>An example from ICT4D research</a:t>
            </a:r>
          </a:p>
        </p:txBody>
      </p:sp>
    </p:spTree>
    <p:extLst>
      <p:ext uri="{BB962C8B-B14F-4D97-AF65-F5344CB8AC3E}">
        <p14:creationId xmlns:p14="http://schemas.microsoft.com/office/powerpoint/2010/main" val="109976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85736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Describe the fundamentals of grounded theory, discussing its core characteristics as a methodology to derive theory from data</a:t>
            </a:r>
          </a:p>
          <a:p>
            <a:pPr lvl="0"/>
            <a:r>
              <a:rPr lang="nb-NO" sz="1800" dirty="0"/>
              <a:t>Discuss the use of coding as a means to theory-</a:t>
            </a:r>
            <a:r>
              <a:rPr lang="nb-NO" sz="1800" dirty="0" err="1"/>
              <a:t>building</a:t>
            </a:r>
            <a:r>
              <a:rPr lang="nb-NO" sz="1800" dirty="0"/>
              <a:t>: derive first-order codes, aggregate and abstract theoretical categories from data</a:t>
            </a:r>
          </a:p>
          <a:p>
            <a:pPr lvl="0"/>
            <a:r>
              <a:rPr lang="nb-NO" sz="1800" dirty="0"/>
              <a:t>Apply grounded theory to your own research design, explaining how you would use grounded theory as a methodology to answer your own research question.</a:t>
            </a:r>
          </a:p>
        </p:txBody>
      </p:sp>
    </p:spTree>
    <p:extLst>
      <p:ext uri="{BB962C8B-B14F-4D97-AF65-F5344CB8AC3E}">
        <p14:creationId xmlns:p14="http://schemas.microsoft.com/office/powerpoint/2010/main" val="107809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nb-NO" sz="1800" dirty="0"/>
              <a:t>“A research method that seeks to develop theory that is </a:t>
            </a:r>
            <a:r>
              <a:rPr lang="en-US" altLang="nb-NO" sz="1800" b="1" dirty="0">
                <a:solidFill>
                  <a:srgbClr val="FF0000"/>
                </a:solidFill>
              </a:rPr>
              <a:t>grounded in data </a:t>
            </a:r>
            <a:r>
              <a:rPr lang="en-US" altLang="nb-NO" sz="1800" dirty="0"/>
              <a:t>systematically gathered and analysed” (Myers, 1997)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Widely seen in the Information Systems (IS) community as the qualitative method that best accommodates a positivist epistemology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Strong reliance on </a:t>
            </a:r>
            <a:r>
              <a:rPr lang="en-US" altLang="nb-NO" sz="1800" b="1" dirty="0">
                <a:solidFill>
                  <a:srgbClr val="FF0000"/>
                </a:solidFill>
              </a:rPr>
              <a:t>coding</a:t>
            </a:r>
            <a:r>
              <a:rPr lang="en-US" altLang="nb-NO" sz="1800" dirty="0"/>
              <a:t>: an analytical process that consists in developing codes from qualitative data and using them to arrive at theoretical categories (Strauss &amp; Corbin, 1998).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21654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nb-NO" sz="1800" dirty="0"/>
              <a:t>Importantly, grounded theory is not in itself a theory, but a </a:t>
            </a:r>
            <a:r>
              <a:rPr lang="en-US" altLang="nb-NO" sz="1800" b="1" dirty="0">
                <a:solidFill>
                  <a:srgbClr val="FF0000"/>
                </a:solidFill>
              </a:rPr>
              <a:t>methodology</a:t>
            </a:r>
            <a:r>
              <a:rPr lang="en-US" altLang="nb-NO" sz="1800" dirty="0"/>
              <a:t> that produces a theory grounded in the data. 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sz="1800" dirty="0"/>
              <a:t>“The discovery of theory from data - systematically obtained and analysed in social research” (Glaser and Strauss, 1967). The theory so produced comes from the </a:t>
            </a:r>
            <a:r>
              <a:rPr lang="en-US" sz="1800" b="1" dirty="0">
                <a:solidFill>
                  <a:srgbClr val="FF0000"/>
                </a:solidFill>
              </a:rPr>
              <a:t>data</a:t>
            </a:r>
            <a:r>
              <a:rPr lang="en-US" sz="1800" dirty="0"/>
              <a:t>, rather than from a pre-existing framework. 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Grounded theory is therefore a methodology of theory-building, where qualitative data analysis is done with the purpose of generating theory.</a:t>
            </a:r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59744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52436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The basics of grounded theory (Urquhart, 2012):</a:t>
            </a:r>
          </a:p>
          <a:p>
            <a:pPr>
              <a:defRPr/>
            </a:pPr>
            <a:r>
              <a:rPr lang="en-US" sz="1800" dirty="0"/>
              <a:t>The aim of grounded theory is to </a:t>
            </a:r>
            <a:r>
              <a:rPr lang="en-US" sz="1800" b="1" dirty="0">
                <a:solidFill>
                  <a:srgbClr val="FF0000"/>
                </a:solidFill>
              </a:rPr>
              <a:t>generate</a:t>
            </a:r>
            <a:r>
              <a:rPr lang="en-US" sz="1800" dirty="0"/>
              <a:t> or discover a theory. </a:t>
            </a:r>
          </a:p>
          <a:p>
            <a:pPr>
              <a:defRPr/>
            </a:pPr>
            <a:r>
              <a:rPr lang="en-US" sz="1800" dirty="0"/>
              <a:t>Theory asserts a plausible </a:t>
            </a:r>
            <a:r>
              <a:rPr lang="en-US" sz="1800" b="1" dirty="0">
                <a:solidFill>
                  <a:srgbClr val="FF0000"/>
                </a:solidFill>
              </a:rPr>
              <a:t>relationship</a:t>
            </a:r>
            <a:r>
              <a:rPr lang="en-US" sz="1800" dirty="0"/>
              <a:t> between concepts and sets of concepts.</a:t>
            </a:r>
          </a:p>
          <a:p>
            <a:pPr>
              <a:defRPr/>
            </a:pPr>
            <a:r>
              <a:rPr lang="en-US" sz="1800" dirty="0"/>
              <a:t>The resulting theory can be reported in a </a:t>
            </a:r>
            <a:r>
              <a:rPr lang="en-US" sz="1800" b="1" dirty="0">
                <a:solidFill>
                  <a:srgbClr val="FF0000"/>
                </a:solidFill>
              </a:rPr>
              <a:t>narrative framework </a:t>
            </a:r>
            <a:r>
              <a:rPr lang="en-US" sz="1800" dirty="0"/>
              <a:t>or a set of propositions.</a:t>
            </a: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dirty="0"/>
              <a:t>Rather than verifying the propositions of grand theory (e.g. institutional theory, structuration theory…) grounded theory aims to generate theory from what is discovered on the field.</a:t>
            </a:r>
          </a:p>
        </p:txBody>
      </p:sp>
    </p:spTree>
    <p:extLst>
      <p:ext uri="{BB962C8B-B14F-4D97-AF65-F5344CB8AC3E}">
        <p14:creationId xmlns:p14="http://schemas.microsoft.com/office/powerpoint/2010/main" val="1747577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The basics of grounded theory (Urquhart, 2012):</a:t>
            </a:r>
          </a:p>
          <a:p>
            <a:pPr marL="285750" indent="-285750">
              <a:defRPr/>
            </a:pPr>
            <a:r>
              <a:rPr lang="en-US" sz="1800" dirty="0"/>
              <a:t>Grounded theory comes from the need to </a:t>
            </a:r>
            <a:r>
              <a:rPr lang="en-US" sz="1800" b="1" dirty="0">
                <a:solidFill>
                  <a:srgbClr val="FF0000"/>
                </a:solidFill>
              </a:rPr>
              <a:t>generate new theories </a:t>
            </a:r>
            <a:r>
              <a:rPr lang="en-US" sz="1800" dirty="0"/>
              <a:t>rather than force data into existing ones;</a:t>
            </a:r>
          </a:p>
          <a:p>
            <a:pPr marL="285750" indent="-285750">
              <a:defRPr/>
            </a:pPr>
            <a:r>
              <a:rPr lang="en-US" sz="1800" dirty="0"/>
              <a:t>It relies on the idea that </a:t>
            </a:r>
            <a:r>
              <a:rPr lang="en-US" sz="1800" b="1" dirty="0">
                <a:solidFill>
                  <a:srgbClr val="FF0000"/>
                </a:solidFill>
              </a:rPr>
              <a:t>qualitative and quantitative </a:t>
            </a:r>
            <a:r>
              <a:rPr lang="en-US" sz="1800" dirty="0"/>
              <a:t>data are both useful for the generation of theory.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Coding</a:t>
            </a:r>
            <a:r>
              <a:rPr lang="en-US" altLang="nb-NO" sz="1800" dirty="0"/>
              <a:t> is the process of turning raw data into categories, and it is hence seen by some as a way to converting qualitative into quantitative data.</a:t>
            </a:r>
          </a:p>
        </p:txBody>
      </p:sp>
    </p:spTree>
    <p:extLst>
      <p:ext uri="{BB962C8B-B14F-4D97-AF65-F5344CB8AC3E}">
        <p14:creationId xmlns:p14="http://schemas.microsoft.com/office/powerpoint/2010/main" val="2851236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002811"/>
            <a:ext cx="7995273" cy="3811236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dirty="0">
                <a:hlinkClick r:id="rId2"/>
              </a:rPr>
              <a:t>Mohlmann et al. (2021)</a:t>
            </a:r>
            <a:r>
              <a:rPr lang="en-US" sz="1800" dirty="0"/>
              <a:t>: how does a platform’s use of algorithmic management influence platform work?</a:t>
            </a:r>
          </a:p>
          <a:p>
            <a:pPr marL="285750" indent="-285750">
              <a:defRPr/>
            </a:pPr>
            <a:r>
              <a:rPr lang="en-US" sz="1800" dirty="0"/>
              <a:t>Grounded theory study of </a:t>
            </a:r>
            <a:r>
              <a:rPr lang="en-US" sz="1800" b="1" dirty="0">
                <a:solidFill>
                  <a:srgbClr val="FF0000"/>
                </a:solidFill>
              </a:rPr>
              <a:t>Uber drivers</a:t>
            </a:r>
            <a:r>
              <a:rPr lang="en-US" sz="1800" dirty="0"/>
              <a:t>, subjected to diverse forms of surveillance (algorithmic management) by the company and adopting different techniques of response/resistance to it</a:t>
            </a:r>
          </a:p>
          <a:p>
            <a:pPr marL="285750" indent="-285750">
              <a:defRPr/>
            </a:pPr>
            <a:r>
              <a:rPr lang="en-US" sz="1800" dirty="0"/>
              <a:t>Multiple sources of qualitative data, including observations, written dialogue and interviews. Three waves of data collection between 2015 and 2019.</a:t>
            </a:r>
          </a:p>
          <a:p>
            <a:pPr marL="285750" indent="-285750">
              <a:defRPr/>
            </a:pPr>
            <a:r>
              <a:rPr lang="en-US" sz="1800" dirty="0"/>
              <a:t>Focus on Uber drivers’ </a:t>
            </a:r>
            <a:r>
              <a:rPr lang="en-US" sz="1800" b="1" dirty="0">
                <a:solidFill>
                  <a:srgbClr val="FF0000"/>
                </a:solidFill>
              </a:rPr>
              <a:t>perceptions</a:t>
            </a:r>
            <a:r>
              <a:rPr lang="en-US" sz="1800" dirty="0"/>
              <a:t>, supplemented with interviews with executives and engineers at the company</a:t>
            </a:r>
          </a:p>
          <a:p>
            <a:pPr marL="285750" indent="-285750">
              <a:defRPr/>
            </a:pPr>
            <a:r>
              <a:rPr lang="en-US" sz="1800" dirty="0"/>
              <a:t>Findings: Uber drivers respond to surveillant work management adopting techniques of </a:t>
            </a:r>
            <a:r>
              <a:rPr lang="en-US" sz="1800" i="1" dirty="0"/>
              <a:t>work execution</a:t>
            </a:r>
            <a:r>
              <a:rPr lang="en-US" sz="1800" dirty="0"/>
              <a:t>, </a:t>
            </a:r>
            <a:r>
              <a:rPr lang="en-US" sz="1800" i="1" dirty="0"/>
              <a:t>work compensation </a:t>
            </a:r>
            <a:r>
              <a:rPr lang="en-US" sz="1800" dirty="0"/>
              <a:t>and </a:t>
            </a:r>
            <a:r>
              <a:rPr lang="en-US" sz="1800" i="1" dirty="0"/>
              <a:t>work belonging</a:t>
            </a:r>
            <a:r>
              <a:rPr lang="en-US" sz="1800" dirty="0"/>
              <a:t>, all of which emerge from data collected on the field.</a:t>
            </a:r>
          </a:p>
        </p:txBody>
      </p:sp>
    </p:spTree>
    <p:extLst>
      <p:ext uri="{BB962C8B-B14F-4D97-AF65-F5344CB8AC3E}">
        <p14:creationId xmlns:p14="http://schemas.microsoft.com/office/powerpoint/2010/main" val="3201573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730" y="4551336"/>
            <a:ext cx="7995273" cy="304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Data structure: how Uber drivers respond to algorithmic control (Mohlmann et al., 2021)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48" y="914288"/>
            <a:ext cx="7357693" cy="35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6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002811"/>
            <a:ext cx="7995273" cy="381123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Behind the codes… (Uber driver interviews, Mohlmann et al., 2021)</a:t>
            </a:r>
          </a:p>
          <a:p>
            <a:pPr marL="285750" indent="-285750">
              <a:defRPr/>
            </a:pPr>
            <a:r>
              <a:rPr lang="en-US" sz="1800" i="1" dirty="0"/>
              <a:t>“She [the passenger] starts fighting with me: “why are you not dropping me first?” I said, “Miss, if you have a problem, just order </a:t>
            </a:r>
            <a:r>
              <a:rPr lang="en-US" sz="1800" i="1" dirty="0" err="1"/>
              <a:t>UberX</a:t>
            </a:r>
            <a:r>
              <a:rPr lang="en-US" sz="1800" i="1" dirty="0"/>
              <a:t>. It’s </a:t>
            </a:r>
            <a:r>
              <a:rPr lang="en-US" sz="1800" i="1" dirty="0" err="1"/>
              <a:t>UberPOOL</a:t>
            </a:r>
            <a:r>
              <a:rPr lang="en-US" sz="1800" i="1" dirty="0"/>
              <a:t>; it’s all about the Uber system, so I am just driving how they’re telling me to drive.”</a:t>
            </a:r>
          </a:p>
          <a:p>
            <a:pPr marL="285750" indent="-285750">
              <a:defRPr/>
            </a:pPr>
            <a:r>
              <a:rPr lang="en-US" sz="1800" i="1" dirty="0"/>
              <a:t>“Now we are partners? You take 40% of the fare, we give our sweat, blood, and expenses, and you call us partners? What </a:t>
            </a:r>
            <a:r>
              <a:rPr lang="en-US" sz="1800" i="1" dirty="0" err="1"/>
              <a:t>kinda</a:t>
            </a:r>
            <a:r>
              <a:rPr lang="en-US" sz="1800" i="1" dirty="0"/>
              <a:t> partnership is that? You get to wear the pants while I do everything and I’m still stuck with the bills? Partnership? Partners? Employer? Master?”</a:t>
            </a:r>
          </a:p>
          <a:p>
            <a:pPr marL="285750" indent="-285750">
              <a:defRPr/>
            </a:pPr>
            <a:r>
              <a:rPr lang="en-US" sz="1800" i="1" dirty="0"/>
              <a:t>“Use Uber, don’t get used by them! Don’t take the side of Uber. Uber is not a human who will understand your pain. Uber never listens to drivers or </a:t>
            </a:r>
            <a:r>
              <a:rPr lang="en-US" sz="1800" i="1" dirty="0" err="1"/>
              <a:t>pax</a:t>
            </a:r>
            <a:r>
              <a:rPr lang="en-US" sz="1800" i="1" dirty="0"/>
              <a:t> and never will in future!”</a:t>
            </a:r>
          </a:p>
        </p:txBody>
      </p:sp>
    </p:spTree>
    <p:extLst>
      <p:ext uri="{BB962C8B-B14F-4D97-AF65-F5344CB8AC3E}">
        <p14:creationId xmlns:p14="http://schemas.microsoft.com/office/powerpoint/2010/main" val="1682010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8030046" cy="3605047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/>
              <a:t>Grounded theory is identified by IS researchers as capable to accommodate a </a:t>
            </a:r>
            <a:r>
              <a:rPr lang="en-US" altLang="nb-NO" sz="1800" b="1" dirty="0">
                <a:solidFill>
                  <a:srgbClr val="FF0000"/>
                </a:solidFill>
              </a:rPr>
              <a:t>positivist</a:t>
            </a:r>
            <a:r>
              <a:rPr lang="en-US" altLang="nb-NO" sz="1800" dirty="0"/>
              <a:t> epistemology, due to its treatment of qualitative data through systematically designed </a:t>
            </a:r>
            <a:r>
              <a:rPr lang="en-US" altLang="nb-NO" sz="1800" b="1" dirty="0">
                <a:solidFill>
                  <a:srgbClr val="FF0000"/>
                </a:solidFill>
              </a:rPr>
              <a:t>codes</a:t>
            </a:r>
            <a:r>
              <a:rPr lang="en-US" altLang="nb-NO" sz="1800" dirty="0"/>
              <a:t> and categories.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Behind those codes are, however, the </a:t>
            </a:r>
            <a:r>
              <a:rPr lang="en-US" altLang="nb-NO" sz="1800" b="1" dirty="0">
                <a:solidFill>
                  <a:srgbClr val="FF0000"/>
                </a:solidFill>
              </a:rPr>
              <a:t>perceptions</a:t>
            </a:r>
            <a:r>
              <a:rPr lang="en-US" altLang="nb-NO" sz="1800" dirty="0"/>
              <a:t> of study participants, which are central to the study as well as they are in other qualitative research methodologies.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It is therefore very possible to combine an engaged qualitative research methodology with the use of grounded theory!</a:t>
            </a:r>
          </a:p>
        </p:txBody>
      </p:sp>
    </p:spTree>
    <p:extLst>
      <p:ext uri="{BB962C8B-B14F-4D97-AF65-F5344CB8AC3E}">
        <p14:creationId xmlns:p14="http://schemas.microsoft.com/office/powerpoint/2010/main" val="360506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Questions</a:t>
            </a:r>
            <a:r>
              <a:rPr lang="nb-NO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26228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theory: </a:t>
            </a:r>
            <a:r>
              <a:rPr lang="nb-NO" dirty="0" err="1"/>
              <a:t>Coding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8155552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Coding!</a:t>
            </a:r>
          </a:p>
          <a:p>
            <a:pPr marL="285750" indent="-285750">
              <a:defRPr/>
            </a:pPr>
            <a:r>
              <a:rPr lang="en-US" sz="1800" dirty="0"/>
              <a:t>The process of converting raw data into categories</a:t>
            </a:r>
          </a:p>
          <a:p>
            <a:pPr marL="285750" indent="-285750">
              <a:defRPr/>
            </a:pPr>
            <a:r>
              <a:rPr lang="en-US" sz="1800" dirty="0"/>
              <a:t>Many forms of coding, varying across studies and disciplines.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dirty="0"/>
              <a:t>Here we learn a three-step coding process that takes the researcher from raw field data (interviews, observation notes…) to </a:t>
            </a:r>
            <a:r>
              <a:rPr lang="en-US" altLang="nb-NO" sz="1800" b="1" dirty="0">
                <a:solidFill>
                  <a:srgbClr val="FF0000"/>
                </a:solidFill>
              </a:rPr>
              <a:t>first-order codes</a:t>
            </a:r>
            <a:r>
              <a:rPr lang="en-US" altLang="nb-NO" sz="1800" dirty="0"/>
              <a:t>, </a:t>
            </a:r>
            <a:r>
              <a:rPr lang="en-US" altLang="nb-NO" sz="1800" b="1" dirty="0">
                <a:solidFill>
                  <a:srgbClr val="FF0000"/>
                </a:solidFill>
              </a:rPr>
              <a:t>aggregate categories</a:t>
            </a:r>
            <a:r>
              <a:rPr lang="en-US" altLang="nb-NO" sz="1800" dirty="0"/>
              <a:t> grouping such codes, and </a:t>
            </a:r>
            <a:r>
              <a:rPr lang="en-US" altLang="nb-NO" sz="1800" b="1" dirty="0">
                <a:solidFill>
                  <a:srgbClr val="FF0000"/>
                </a:solidFill>
              </a:rPr>
              <a:t>abstract categories </a:t>
            </a:r>
            <a:r>
              <a:rPr lang="en-US" altLang="nb-NO" sz="1800" dirty="0"/>
              <a:t>which constitute the building blocks of a theory.</a:t>
            </a:r>
          </a:p>
        </p:txBody>
      </p:sp>
    </p:spTree>
    <p:extLst>
      <p:ext uri="{BB962C8B-B14F-4D97-AF65-F5344CB8AC3E}">
        <p14:creationId xmlns:p14="http://schemas.microsoft.com/office/powerpoint/2010/main" val="453135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Coding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1070"/>
            <a:ext cx="7545952" cy="3578154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First-order codes</a:t>
            </a:r>
            <a:r>
              <a:rPr lang="en-US" sz="1800" dirty="0"/>
              <a:t>: categories grouping together data that have a common characteristic, for example, the same theme (thematic coding). </a:t>
            </a:r>
          </a:p>
          <a:p>
            <a:pPr marL="474300" lvl="1" indent="-285750">
              <a:defRPr/>
            </a:pPr>
            <a:r>
              <a:rPr lang="en-US" sz="1600" dirty="0"/>
              <a:t>For example: if we are studying reactions to a new health data management app by medical staff, we may have codes such as “ease of use”, “disappointment with core functions”, “difficulty to use the system”… </a:t>
            </a:r>
          </a:p>
          <a:p>
            <a:pPr marL="285750" indent="-285750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Aggregate categories</a:t>
            </a:r>
            <a:r>
              <a:rPr lang="en-US" altLang="nb-NO" sz="1800" dirty="0"/>
              <a:t>: categories that group together codes with a common theme.</a:t>
            </a:r>
          </a:p>
          <a:p>
            <a:pPr marL="474300" lvl="1" indent="-285750">
              <a:defRPr/>
            </a:pPr>
            <a:r>
              <a:rPr lang="en-US" altLang="nb-NO" sz="1600" dirty="0"/>
              <a:t>For example “approval”, “disapproval” or “misunderstanding” of a certain app or system.</a:t>
            </a:r>
          </a:p>
          <a:p>
            <a:pPr marL="285750" indent="-285750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Abstract categories</a:t>
            </a:r>
            <a:r>
              <a:rPr lang="en-US" altLang="nb-NO" sz="1800" dirty="0"/>
              <a:t>: categories that, grouping together aggregate dimensions, constitute the building blocks of the theory.</a:t>
            </a:r>
          </a:p>
        </p:txBody>
      </p:sp>
    </p:spTree>
    <p:extLst>
      <p:ext uri="{BB962C8B-B14F-4D97-AF65-F5344CB8AC3E}">
        <p14:creationId xmlns:p14="http://schemas.microsoft.com/office/powerpoint/2010/main" val="56172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02" y="1092460"/>
            <a:ext cx="8156404" cy="3766412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dirty="0"/>
              <a:t>Sandeep &amp; Ravishankar (2018): </a:t>
            </a:r>
            <a:r>
              <a:rPr lang="en-US" sz="1800" i="1" dirty="0"/>
              <a:t>impact sourcing </a:t>
            </a:r>
            <a:r>
              <a:rPr lang="en-US" sz="1800" dirty="0"/>
              <a:t>is the practice of bringing digitally enabled </a:t>
            </a:r>
            <a:r>
              <a:rPr lang="en-US" sz="1800" b="1" dirty="0">
                <a:solidFill>
                  <a:srgbClr val="FF0000"/>
                </a:solidFill>
              </a:rPr>
              <a:t>outsourcing</a:t>
            </a:r>
            <a:r>
              <a:rPr lang="en-US" sz="1800" dirty="0"/>
              <a:t> jobs to underprivileged communities. Impact sourcing employees face the difficult task of transitioning from their traditional communities to the impact sourcing workplace.</a:t>
            </a:r>
          </a:p>
          <a:p>
            <a:pPr marL="285750" indent="-285750">
              <a:defRPr/>
            </a:pPr>
            <a:r>
              <a:rPr lang="en-US" sz="1800" dirty="0"/>
              <a:t>Question: how do impact sourcing employees manage sociocultural transitions in the workplace and in the community?</a:t>
            </a:r>
          </a:p>
          <a:p>
            <a:pPr marL="285750" indent="-285750">
              <a:defRPr/>
            </a:pPr>
            <a:r>
              <a:rPr lang="en-US" sz="1800" dirty="0"/>
              <a:t>Data: </a:t>
            </a:r>
            <a:r>
              <a:rPr lang="en-US" sz="1800" b="1" dirty="0">
                <a:solidFill>
                  <a:srgbClr val="FF0000"/>
                </a:solidFill>
              </a:rPr>
              <a:t>qualitative research </a:t>
            </a:r>
            <a:r>
              <a:rPr lang="en-US" sz="1800" dirty="0"/>
              <a:t>with interviews and observation at an impact sourcing enterprise in northern India. Long conversations with impact sourcing employees, eliciting their </a:t>
            </a:r>
            <a:r>
              <a:rPr lang="en-US" sz="1800" b="1" dirty="0">
                <a:solidFill>
                  <a:srgbClr val="FF0000"/>
                </a:solidFill>
              </a:rPr>
              <a:t>perceptions</a:t>
            </a:r>
            <a:r>
              <a:rPr lang="en-US" sz="1800" dirty="0"/>
              <a:t> of sociocultural challenges</a:t>
            </a:r>
          </a:p>
          <a:p>
            <a:pPr marL="285750" indent="-285750">
              <a:defRPr/>
            </a:pPr>
            <a:r>
              <a:rPr lang="en-US" sz="1800" dirty="0"/>
              <a:t>Findings: employees manage sociocultural transitions through two </a:t>
            </a:r>
            <a:r>
              <a:rPr lang="en-US" sz="1800" b="1" dirty="0">
                <a:solidFill>
                  <a:srgbClr val="FF0000"/>
                </a:solidFill>
              </a:rPr>
              <a:t>strategies</a:t>
            </a:r>
            <a:r>
              <a:rPr lang="en-US" sz="1800" dirty="0"/>
              <a:t> of </a:t>
            </a:r>
            <a:r>
              <a:rPr lang="en-US" sz="1800" i="1" dirty="0"/>
              <a:t>boundary management</a:t>
            </a:r>
            <a:r>
              <a:rPr lang="en-US" sz="1800" dirty="0"/>
              <a:t> between traditional community and impact sourcing workplace, and three forms of </a:t>
            </a:r>
            <a:r>
              <a:rPr lang="en-US" sz="1800" i="1" dirty="0"/>
              <a:t>cognitive adjustments </a:t>
            </a:r>
            <a:r>
              <a:rPr lang="en-US" sz="1800" dirty="0"/>
              <a:t>with it.</a:t>
            </a: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091242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90" y="4755851"/>
            <a:ext cx="7995273" cy="26894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nb-NO" sz="1800" dirty="0"/>
              <a:t>Sandeep &amp; Ravishankar (2018): </a:t>
            </a:r>
            <a:r>
              <a:rPr lang="en-US" sz="1800" dirty="0"/>
              <a:t>First-order codes, theoretical categories, and aggregate theoretical dimensions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17" y="1051907"/>
            <a:ext cx="6956612" cy="349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0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theory: </a:t>
            </a:r>
            <a:r>
              <a:rPr lang="nb-NO" dirty="0" err="1"/>
              <a:t>limitations</a:t>
            </a:r>
            <a:r>
              <a:rPr lang="nb-NO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1070"/>
            <a:ext cx="8155552" cy="3060383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/>
              <a:t>Some researchers consider grounded theory as limited, due to the need to inscribe data in </a:t>
            </a:r>
            <a:r>
              <a:rPr lang="en-US" altLang="nb-NO" sz="1800" b="1" dirty="0">
                <a:solidFill>
                  <a:srgbClr val="FF0000"/>
                </a:solidFill>
              </a:rPr>
              <a:t>categories</a:t>
            </a:r>
            <a:r>
              <a:rPr lang="en-US" altLang="nb-NO" sz="1800" dirty="0"/>
              <a:t> and, therefore, the loss of those data that the coding process forces out of the scheme.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In choosing a research methodology, the researcher is faced with a trade-off between methodologies who leave greater freedom of interpretation of data and more structured ones that, like grounded theory, offer a </a:t>
            </a:r>
            <a:r>
              <a:rPr lang="en-US" altLang="nb-NO" sz="1800" b="1" dirty="0">
                <a:solidFill>
                  <a:srgbClr val="FF0000"/>
                </a:solidFill>
              </a:rPr>
              <a:t>systematic approach </a:t>
            </a:r>
            <a:r>
              <a:rPr lang="en-US" altLang="nb-NO" sz="1800" dirty="0"/>
              <a:t>to theory-building.</a:t>
            </a:r>
          </a:p>
        </p:txBody>
      </p:sp>
    </p:spTree>
    <p:extLst>
      <p:ext uri="{BB962C8B-B14F-4D97-AF65-F5344CB8AC3E}">
        <p14:creationId xmlns:p14="http://schemas.microsoft.com/office/powerpoint/2010/main" val="2904753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1070"/>
            <a:ext cx="7707316" cy="3363001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dirty="0"/>
              <a:t>Grounded theory, a methodology to generate theory directly from field data, can be used to make sense of digital health phenomena.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Coding</a:t>
            </a:r>
            <a:r>
              <a:rPr lang="en-US" sz="1800" dirty="0"/>
              <a:t> – the process of converting raw data into categories – is functional to generating new theory, rather than applying pre-existing theoretical frameworks to new research objects.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The researcher faces a </a:t>
            </a:r>
            <a:r>
              <a:rPr lang="en-US" altLang="nb-NO" sz="1800" b="1" dirty="0">
                <a:solidFill>
                  <a:srgbClr val="FF0000"/>
                </a:solidFill>
              </a:rPr>
              <a:t>trade-off</a:t>
            </a:r>
            <a:r>
              <a:rPr lang="en-US" altLang="nb-NO" sz="1800" dirty="0"/>
              <a:t> between methods that leave more freedom of interpretation, and the structured approach to theory-building that grounded theory offers.</a:t>
            </a:r>
          </a:p>
        </p:txBody>
      </p:sp>
    </p:spTree>
    <p:extLst>
      <p:ext uri="{BB962C8B-B14F-4D97-AF65-F5344CB8AC3E}">
        <p14:creationId xmlns:p14="http://schemas.microsoft.com/office/powerpoint/2010/main" val="4248072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2493205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19200"/>
            <a:ext cx="7922704" cy="3676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/>
              <a:t>Core Reading</a:t>
            </a:r>
            <a:endParaRPr lang="nb-NO" sz="1800" dirty="0"/>
          </a:p>
          <a:p>
            <a:r>
              <a:rPr lang="nb-NO" sz="1800" dirty="0" err="1"/>
              <a:t>Urquhart</a:t>
            </a:r>
            <a:r>
              <a:rPr lang="nb-NO" sz="1800" dirty="0"/>
              <a:t>, C. (2012). </a:t>
            </a:r>
            <a:r>
              <a:rPr lang="nb-NO" sz="1800" i="1" dirty="0"/>
              <a:t>Grounded theory for qualitative research: A </a:t>
            </a:r>
            <a:r>
              <a:rPr lang="nb-NO" sz="1800" i="1" dirty="0" err="1"/>
              <a:t>practical</a:t>
            </a:r>
            <a:r>
              <a:rPr lang="nb-NO" sz="1800" i="1" dirty="0"/>
              <a:t> guide</a:t>
            </a:r>
            <a:r>
              <a:rPr lang="nb-NO" sz="1800" dirty="0"/>
              <a:t>. London: Sage. Chapters 1-2.</a:t>
            </a:r>
          </a:p>
          <a:p>
            <a:pPr marL="0" indent="0">
              <a:buNone/>
            </a:pPr>
            <a:r>
              <a:rPr lang="nb-NO" sz="1800" b="1" dirty="0"/>
              <a:t>Supplementary </a:t>
            </a:r>
            <a:r>
              <a:rPr lang="nb-NO" sz="1800" b="1" dirty="0" err="1"/>
              <a:t>reading</a:t>
            </a:r>
            <a:r>
              <a:rPr lang="nb-NO" sz="1800" dirty="0"/>
              <a:t> </a:t>
            </a:r>
          </a:p>
          <a:p>
            <a:r>
              <a:rPr lang="nb-NO" sz="1800" dirty="0"/>
              <a:t>Russpatrick, S., Sæbø, J., </a:t>
            </a:r>
            <a:r>
              <a:rPr lang="nb-NO" sz="1800" dirty="0" err="1"/>
              <a:t>Monteiro</a:t>
            </a:r>
            <a:r>
              <a:rPr lang="nb-NO" sz="1800" dirty="0"/>
              <a:t>, E., Nicholson, B., &amp; Sanner, T. (2021). Digital </a:t>
            </a:r>
            <a:r>
              <a:rPr lang="nb-NO" sz="1800" dirty="0" err="1"/>
              <a:t>resilience</a:t>
            </a:r>
            <a:r>
              <a:rPr lang="nb-NO" sz="1800" dirty="0"/>
              <a:t> to COVID-19: a </a:t>
            </a:r>
            <a:r>
              <a:rPr lang="nb-NO" sz="1800" dirty="0" err="1"/>
              <a:t>model</a:t>
            </a:r>
            <a:r>
              <a:rPr lang="nb-NO" sz="1800" dirty="0"/>
              <a:t> for national digital health systems to </a:t>
            </a:r>
            <a:r>
              <a:rPr lang="nb-NO" sz="1800" dirty="0" err="1"/>
              <a:t>bounce</a:t>
            </a:r>
            <a:r>
              <a:rPr lang="nb-NO" sz="1800" dirty="0"/>
              <a:t> forward from the </a:t>
            </a:r>
            <a:r>
              <a:rPr lang="nb-NO" sz="1800" dirty="0" err="1"/>
              <a:t>shock</a:t>
            </a:r>
            <a:r>
              <a:rPr lang="nb-NO" sz="1800" dirty="0"/>
              <a:t> of a global pandemic. IFIP 9.4 Virtual Conference, 26-28 May 2021.</a:t>
            </a:r>
          </a:p>
          <a:p>
            <a:r>
              <a:rPr lang="en-US" sz="1800" dirty="0"/>
              <a:t>Sandeep, M. S., &amp; Ravishankar, M. N. (2018). Sociocultural transitions and developmental impacts in the digital economy of impact sourcing. Information Systems Journal, 28(3), 563-586.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04218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634</TotalTime>
  <Words>1464</Words>
  <Application>Microsoft Office PowerPoint</Application>
  <PresentationFormat>Custom</PresentationFormat>
  <Paragraphs>100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Office-tema</vt:lpstr>
      <vt:lpstr>Grounded Theory</vt:lpstr>
      <vt:lpstr>Overview</vt:lpstr>
      <vt:lpstr>After this lecture, you can…</vt:lpstr>
      <vt:lpstr>Grounded theory</vt:lpstr>
      <vt:lpstr>Grounded theory</vt:lpstr>
      <vt:lpstr>Grounded theory</vt:lpstr>
      <vt:lpstr>Grounded theory</vt:lpstr>
      <vt:lpstr>For example…</vt:lpstr>
      <vt:lpstr>For example…</vt:lpstr>
      <vt:lpstr>For example…</vt:lpstr>
      <vt:lpstr>So…</vt:lpstr>
      <vt:lpstr>Questions?</vt:lpstr>
      <vt:lpstr>Grounded theory: Coding</vt:lpstr>
      <vt:lpstr>Coding</vt:lpstr>
      <vt:lpstr>For example…</vt:lpstr>
      <vt:lpstr>For example…</vt:lpstr>
      <vt:lpstr>Grounded theory: limitations?</vt:lpstr>
      <vt:lpstr>So…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91</cp:revision>
  <dcterms:created xsi:type="dcterms:W3CDTF">2021-08-14T13:08:41Z</dcterms:created>
  <dcterms:modified xsi:type="dcterms:W3CDTF">2024-10-20T17:28:13Z</dcterms:modified>
</cp:coreProperties>
</file>