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266" r:id="rId4"/>
    <p:sldId id="268" r:id="rId5"/>
    <p:sldId id="269" r:id="rId6"/>
    <p:sldId id="270" r:id="rId7"/>
    <p:sldId id="271" r:id="rId8"/>
    <p:sldId id="280" r:id="rId9"/>
    <p:sldId id="264" r:id="rId10"/>
    <p:sldId id="277" r:id="rId11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7" autoAdjust="0"/>
    <p:restoredTop sz="75916" autoAdjust="0"/>
  </p:normalViewPr>
  <p:slideViewPr>
    <p:cSldViewPr snapToGrid="0">
      <p:cViewPr varScale="1">
        <p:scale>
          <a:sx n="78" d="100"/>
          <a:sy n="78" d="100"/>
        </p:scale>
        <p:origin x="52" y="1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6D587-4942-4DDB-B3C8-3705E1705EBB}" type="datetimeFigureOut">
              <a:rPr lang="nb-NO" smtClean="0"/>
              <a:t>30.09.2024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17D89-EDC9-4E32-BCB3-71E0F95D59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2342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9105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9949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0549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7266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82938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08830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1439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6279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30.09.2024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30.09.2024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30.09.2024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30.09.2024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30.09.2024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30.09.2024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30.09.2024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30.09.2024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30.09.2024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Institutt for informatikk</a:t>
            </a:r>
            <a:endParaRPr lang="nb-NO" sz="1400" b="1" dirty="0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30.09.2024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Case studies</a:t>
            </a:r>
            <a:endParaRPr lang="nb-NO" sz="1800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819554"/>
            <a:ext cx="6858000" cy="589476"/>
          </a:xfrm>
        </p:spPr>
        <p:txBody>
          <a:bodyPr/>
          <a:lstStyle/>
          <a:p>
            <a:r>
              <a:rPr lang="nb-NO" dirty="0"/>
              <a:t>Silvia Masiero</a:t>
            </a:r>
          </a:p>
          <a:p>
            <a:r>
              <a:rPr lang="nb-NO" dirty="0"/>
              <a:t>silvima@ifi.uio.no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24491"/>
            <a:ext cx="3436275" cy="383998"/>
          </a:xfrm>
        </p:spPr>
        <p:txBody>
          <a:bodyPr/>
          <a:lstStyle/>
          <a:p>
            <a:r>
              <a:rPr lang="nb-NO" dirty="0"/>
              <a:t>IN4340 – Engaged Qualitative Research Methods</a:t>
            </a:r>
          </a:p>
          <a:p>
            <a:r>
              <a:rPr lang="nb-NO" dirty="0"/>
              <a:t>30.09.2024</a:t>
            </a:r>
          </a:p>
        </p:txBody>
      </p:sp>
    </p:spTree>
    <p:extLst>
      <p:ext uri="{BB962C8B-B14F-4D97-AF65-F5344CB8AC3E}">
        <p14:creationId xmlns:p14="http://schemas.microsoft.com/office/powerpoint/2010/main" val="1546377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Overview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lvl="0"/>
            <a:r>
              <a:rPr lang="nb-NO" sz="1800" dirty="0"/>
              <a:t>Case studies: methods and conduct</a:t>
            </a:r>
          </a:p>
          <a:p>
            <a:pPr lvl="0"/>
            <a:r>
              <a:rPr lang="nb-NO" sz="1800" dirty="0"/>
              <a:t>Doing engaged case studies</a:t>
            </a:r>
          </a:p>
          <a:p>
            <a:pPr lvl="0"/>
            <a:r>
              <a:rPr lang="en-US" sz="1800" dirty="0"/>
              <a:t>Guest lecture!</a:t>
            </a:r>
          </a:p>
        </p:txBody>
      </p:sp>
    </p:spTree>
    <p:extLst>
      <p:ext uri="{BB962C8B-B14F-4D97-AF65-F5344CB8AC3E}">
        <p14:creationId xmlns:p14="http://schemas.microsoft.com/office/powerpoint/2010/main" val="167668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Case studies!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309627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From lecture 3…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847" y="932181"/>
            <a:ext cx="8059928" cy="4009274"/>
          </a:xfrm>
        </p:spPr>
        <p:txBody>
          <a:bodyPr>
            <a:noAutofit/>
          </a:bodyPr>
          <a:lstStyle/>
          <a:p>
            <a:pPr>
              <a:defRPr/>
            </a:pPr>
            <a:endParaRPr lang="en-US" altLang="nb-NO" sz="1800" dirty="0"/>
          </a:p>
          <a:p>
            <a:pPr>
              <a:defRPr/>
            </a:pPr>
            <a:r>
              <a:rPr lang="en-US" altLang="nb-NO" sz="1800" dirty="0"/>
              <a:t>A case study is defined as an inquiry that:</a:t>
            </a:r>
          </a:p>
          <a:p>
            <a:pPr marL="685800" lvl="1">
              <a:defRPr/>
            </a:pPr>
            <a:r>
              <a:rPr lang="en-US" altLang="nb-NO" sz="1800" dirty="0"/>
              <a:t>Investigates a contemporary </a:t>
            </a:r>
            <a:r>
              <a:rPr lang="en-US" altLang="nb-NO" sz="1800" b="1" dirty="0">
                <a:solidFill>
                  <a:srgbClr val="FF0000"/>
                </a:solidFill>
              </a:rPr>
              <a:t>phenomenon</a:t>
            </a:r>
            <a:r>
              <a:rPr lang="en-US" altLang="nb-NO" sz="1800" dirty="0"/>
              <a:t> within its real-life context, especially when  </a:t>
            </a:r>
          </a:p>
          <a:p>
            <a:pPr marL="685800" lvl="1">
              <a:defRPr/>
            </a:pPr>
            <a:r>
              <a:rPr lang="en-US" altLang="nb-NO" sz="1800" dirty="0"/>
              <a:t>The </a:t>
            </a:r>
            <a:r>
              <a:rPr lang="en-US" altLang="nb-NO" sz="1800" b="1" dirty="0">
                <a:solidFill>
                  <a:srgbClr val="FF0000"/>
                </a:solidFill>
              </a:rPr>
              <a:t>boundaries</a:t>
            </a:r>
            <a:r>
              <a:rPr lang="en-US" altLang="nb-NO" sz="1800" dirty="0"/>
              <a:t> between </a:t>
            </a:r>
            <a:r>
              <a:rPr lang="en-US" altLang="nb-NO" sz="1800" i="1" dirty="0"/>
              <a:t>phenomenon</a:t>
            </a:r>
            <a:r>
              <a:rPr lang="en-US" altLang="nb-NO" sz="1800" dirty="0"/>
              <a:t> and </a:t>
            </a:r>
            <a:r>
              <a:rPr lang="en-US" altLang="nb-NO" sz="1800" i="1" dirty="0"/>
              <a:t>context</a:t>
            </a:r>
            <a:r>
              <a:rPr lang="en-US" altLang="nb-NO" sz="1800" dirty="0"/>
              <a:t> are not clearly evident.</a:t>
            </a:r>
          </a:p>
          <a:p>
            <a:pPr marL="105750" indent="0">
              <a:buNone/>
              <a:defRPr/>
            </a:pPr>
            <a:endParaRPr lang="en-US" sz="1800" dirty="0"/>
          </a:p>
          <a:p>
            <a:pPr marL="285750">
              <a:defRPr/>
            </a:pPr>
            <a:r>
              <a:rPr lang="en-US" sz="1800" dirty="0"/>
              <a:t>We focus on </a:t>
            </a:r>
            <a:r>
              <a:rPr lang="en-US" sz="1800" b="1" dirty="0">
                <a:solidFill>
                  <a:srgbClr val="FF0000"/>
                </a:solidFill>
              </a:rPr>
              <a:t>interpretive</a:t>
            </a:r>
            <a:r>
              <a:rPr lang="en-US" sz="1800" dirty="0"/>
              <a:t> case studies, in which the researcher uses the case study methodology to access the meanings and interpretations that respondents give of reality.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095863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Interpretive case studies (Walsham, 1995)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73" y="1108105"/>
            <a:ext cx="8081699" cy="361167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nb-NO" sz="1800" dirty="0"/>
              <a:t>An interpretive case study is a route to accessing the </a:t>
            </a:r>
            <a:r>
              <a:rPr lang="en-US" altLang="nb-NO" sz="1800" b="1" dirty="0">
                <a:solidFill>
                  <a:srgbClr val="FF0000"/>
                </a:solidFill>
              </a:rPr>
              <a:t>meanings and interpretations </a:t>
            </a:r>
            <a:r>
              <a:rPr lang="en-US" altLang="nb-NO" sz="1800" dirty="0"/>
              <a:t>that people make of reality.</a:t>
            </a:r>
          </a:p>
          <a:p>
            <a:pPr>
              <a:defRPr/>
            </a:pPr>
            <a:endParaRPr lang="en-US" altLang="nb-NO" sz="1800" dirty="0"/>
          </a:p>
          <a:p>
            <a:pPr>
              <a:defRPr/>
            </a:pPr>
            <a:r>
              <a:rPr lang="en-US" altLang="nb-NO" sz="1800" dirty="0"/>
              <a:t>Geertz (1973): “</a:t>
            </a:r>
            <a:r>
              <a:rPr lang="en-US" sz="1800" dirty="0"/>
              <a:t>What we call our data are really our own constructions of other people's constructions of what they and their compatriots are up to.”</a:t>
            </a:r>
          </a:p>
          <a:p>
            <a:pPr>
              <a:defRPr/>
            </a:pPr>
            <a:endParaRPr lang="en-US" altLang="nb-NO" sz="1800" dirty="0"/>
          </a:p>
          <a:p>
            <a:pPr>
              <a:defRPr/>
            </a:pPr>
            <a:r>
              <a:rPr lang="en-US" altLang="nb-NO" sz="1800" dirty="0"/>
              <a:t>The case study researcher is hence involved in a double interpretive process:</a:t>
            </a:r>
          </a:p>
          <a:p>
            <a:pPr lvl="1">
              <a:defRPr/>
            </a:pPr>
            <a:r>
              <a:rPr lang="en-US" altLang="nb-NO" sz="1800" b="1" dirty="0">
                <a:solidFill>
                  <a:srgbClr val="FF0000"/>
                </a:solidFill>
              </a:rPr>
              <a:t>Accessing</a:t>
            </a:r>
            <a:r>
              <a:rPr lang="en-US" altLang="nb-NO" sz="1800" dirty="0"/>
              <a:t> the interpretations (constructions) of reality made by respondents;</a:t>
            </a:r>
          </a:p>
          <a:p>
            <a:pPr lvl="1">
              <a:defRPr/>
            </a:pPr>
            <a:r>
              <a:rPr lang="en-US" altLang="nb-NO" sz="1800" b="1" dirty="0">
                <a:solidFill>
                  <a:srgbClr val="FF0000"/>
                </a:solidFill>
              </a:rPr>
              <a:t>Interpreting</a:t>
            </a:r>
            <a:r>
              <a:rPr lang="en-US" altLang="nb-NO" sz="1800" dirty="0"/>
              <a:t> such constructions through the researcher’s own positionality.</a:t>
            </a:r>
          </a:p>
        </p:txBody>
      </p:sp>
    </p:spTree>
    <p:extLst>
      <p:ext uri="{BB962C8B-B14F-4D97-AF65-F5344CB8AC3E}">
        <p14:creationId xmlns:p14="http://schemas.microsoft.com/office/powerpoint/2010/main" val="2685452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Interpretive case studies (Walsham, 1995)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73" y="1322614"/>
            <a:ext cx="8081699" cy="339716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nb-NO" sz="1800" dirty="0"/>
              <a:t>How to use theory in case studies?</a:t>
            </a:r>
          </a:p>
          <a:p>
            <a:pPr>
              <a:defRPr/>
            </a:pPr>
            <a:endParaRPr lang="en-US" altLang="nb-NO" sz="1800" dirty="0"/>
          </a:p>
          <a:p>
            <a:pPr>
              <a:defRPr/>
            </a:pPr>
            <a:r>
              <a:rPr lang="en-US" altLang="nb-NO" sz="1800" b="1" dirty="0">
                <a:solidFill>
                  <a:srgbClr val="FF0000"/>
                </a:solidFill>
              </a:rPr>
              <a:t>Theoretical perspective</a:t>
            </a:r>
            <a:r>
              <a:rPr lang="en-US" altLang="nb-NO" sz="1800" dirty="0"/>
              <a:t>: </a:t>
            </a:r>
            <a:r>
              <a:rPr lang="en-US" sz="1800" dirty="0"/>
              <a:t>the philosophical stance informing the methodology and providing context for the process and grounding its logic and criteria (Crotty, 1998)</a:t>
            </a:r>
          </a:p>
        </p:txBody>
      </p:sp>
    </p:spTree>
    <p:extLst>
      <p:ext uri="{BB962C8B-B14F-4D97-AF65-F5344CB8AC3E}">
        <p14:creationId xmlns:p14="http://schemas.microsoft.com/office/powerpoint/2010/main" val="1054815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Interpretive case studies (Walsham, 1995)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73" y="1108105"/>
            <a:ext cx="8081699" cy="3611677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US" altLang="nb-NO" sz="1800" dirty="0"/>
              <a:t>Three ways to use theory in case studies:</a:t>
            </a:r>
          </a:p>
          <a:p>
            <a:pPr>
              <a:defRPr/>
            </a:pPr>
            <a:r>
              <a:rPr lang="en-US" sz="1800" dirty="0"/>
              <a:t>As an </a:t>
            </a:r>
            <a:r>
              <a:rPr lang="en-US" sz="1800" b="1" dirty="0">
                <a:solidFill>
                  <a:srgbClr val="FF0000"/>
                </a:solidFill>
              </a:rPr>
              <a:t>initial guide </a:t>
            </a:r>
            <a:r>
              <a:rPr lang="en-US" sz="1800" dirty="0"/>
              <a:t>to design and data collection</a:t>
            </a:r>
          </a:p>
          <a:p>
            <a:pPr lvl="1">
              <a:defRPr/>
            </a:pPr>
            <a:r>
              <a:rPr lang="en-US" sz="1800" dirty="0"/>
              <a:t>The researcher uses the selected theory as a starting basis of the study</a:t>
            </a:r>
          </a:p>
          <a:p>
            <a:pPr lvl="1">
              <a:defRPr/>
            </a:pPr>
            <a:r>
              <a:rPr lang="en-US" sz="1800" dirty="0"/>
              <a:t>Gives a clear direction to the research, but can preclude other directions</a:t>
            </a:r>
          </a:p>
          <a:p>
            <a:pPr>
              <a:defRPr/>
            </a:pPr>
            <a:r>
              <a:rPr lang="en-US" sz="1800" dirty="0"/>
              <a:t>As part of an </a:t>
            </a:r>
            <a:r>
              <a:rPr lang="en-US" sz="1800" b="1" dirty="0">
                <a:solidFill>
                  <a:srgbClr val="FF0000"/>
                </a:solidFill>
              </a:rPr>
              <a:t>iterative process </a:t>
            </a:r>
            <a:r>
              <a:rPr lang="en-US" sz="1800" dirty="0"/>
              <a:t>of data collection and analysis</a:t>
            </a:r>
          </a:p>
          <a:p>
            <a:pPr lvl="1">
              <a:defRPr/>
            </a:pPr>
            <a:r>
              <a:rPr lang="en-US" sz="1800" dirty="0"/>
              <a:t>The theory is arrived at during the research, iterating with the data</a:t>
            </a:r>
          </a:p>
          <a:p>
            <a:pPr lvl="1">
              <a:defRPr/>
            </a:pPr>
            <a:r>
              <a:rPr lang="en-US" sz="1800" dirty="0"/>
              <a:t>Initial theories can be expanded, revised, or abandoned altogether</a:t>
            </a:r>
          </a:p>
          <a:p>
            <a:pPr>
              <a:defRPr/>
            </a:pPr>
            <a:r>
              <a:rPr lang="en-US" sz="1800" dirty="0"/>
              <a:t>As a </a:t>
            </a:r>
            <a:r>
              <a:rPr lang="en-US" sz="1800" b="1" dirty="0">
                <a:solidFill>
                  <a:srgbClr val="FF0000"/>
                </a:solidFill>
              </a:rPr>
              <a:t>final product </a:t>
            </a:r>
            <a:r>
              <a:rPr lang="en-US" sz="1800" dirty="0"/>
              <a:t>of the research</a:t>
            </a:r>
          </a:p>
          <a:p>
            <a:pPr lvl="1">
              <a:defRPr/>
            </a:pPr>
            <a:r>
              <a:rPr lang="en-US" sz="1800" dirty="0"/>
              <a:t>The research results in a new concept, or a new theory altogether</a:t>
            </a:r>
          </a:p>
          <a:p>
            <a:pPr lvl="1">
              <a:defRPr/>
            </a:pPr>
            <a:r>
              <a:rPr lang="en-US" sz="1800" dirty="0"/>
              <a:t>An example: Msiska &amp; Nielsen (2018) theorise the concept of “socio-technical generativity” from their case study field data.</a:t>
            </a:r>
          </a:p>
          <a:p>
            <a:pPr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2593133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Guest lecture!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73" y="1117599"/>
            <a:ext cx="8002202" cy="3491345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52528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5DB2AA-CFEA-4381-8872-373B1C2DEF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Thank</a:t>
            </a:r>
            <a:r>
              <a:rPr lang="nb-NO" dirty="0"/>
              <a:t> you!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5A2597-F8A7-4EB7-9CCC-034A03B126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silvima@ifi.uio.no</a:t>
            </a:r>
          </a:p>
        </p:txBody>
      </p:sp>
    </p:spTree>
    <p:extLst>
      <p:ext uri="{BB962C8B-B14F-4D97-AF65-F5344CB8AC3E}">
        <p14:creationId xmlns:p14="http://schemas.microsoft.com/office/powerpoint/2010/main" val="3147141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Readings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905164"/>
            <a:ext cx="8580581" cy="4165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/>
              <a:t>Core Reading</a:t>
            </a:r>
          </a:p>
          <a:p>
            <a:r>
              <a:rPr lang="en-GB" sz="1800" dirty="0"/>
              <a:t>Myers, M. D., &amp; Avison, D. (Eds.). (2002). </a:t>
            </a:r>
            <a:r>
              <a:rPr lang="en-GB" sz="1800" i="1" dirty="0"/>
              <a:t>Qualitative Research in Information Systems: A Reader</a:t>
            </a:r>
            <a:r>
              <a:rPr lang="en-GB" sz="1800" dirty="0"/>
              <a:t>. London: Sage. Chapter 6.</a:t>
            </a:r>
            <a:endParaRPr lang="nb-NO" sz="1800" dirty="0"/>
          </a:p>
          <a:p>
            <a:r>
              <a:rPr lang="en-GB" sz="1800" dirty="0"/>
              <a:t>Gundersen, R. B., </a:t>
            </a:r>
            <a:r>
              <a:rPr lang="en-GB" sz="1800" dirty="0" err="1"/>
              <a:t>Dynestøl</a:t>
            </a:r>
            <a:r>
              <a:rPr lang="en-GB" sz="1800" dirty="0"/>
              <a:t>, E. B., Nielsen, P., Sæbø, J. I., </a:t>
            </a:r>
            <a:r>
              <a:rPr lang="en-GB" sz="1800" dirty="0" err="1"/>
              <a:t>Thorseng</a:t>
            </a:r>
            <a:r>
              <a:rPr lang="en-GB" sz="1800" dirty="0"/>
              <a:t>, A. A., </a:t>
            </a:r>
            <a:r>
              <a:rPr lang="en-GB" sz="1800" dirty="0" err="1"/>
              <a:t>Ulshagen</a:t>
            </a:r>
            <a:r>
              <a:rPr lang="en-GB" sz="1800" dirty="0"/>
              <a:t>, A., &amp; Utvik, V. A. (2020). Digital Transformation under a pandemic: A case study of Covid-19 contact tracing in Norway. In </a:t>
            </a:r>
            <a:r>
              <a:rPr lang="en-GB" sz="1800" i="1" dirty="0"/>
              <a:t>NOKOBIT-</a:t>
            </a:r>
            <a:r>
              <a:rPr lang="en-GB" sz="1800" i="1" dirty="0" err="1"/>
              <a:t>Norsk</a:t>
            </a:r>
            <a:r>
              <a:rPr lang="en-GB" sz="1800" i="1" dirty="0"/>
              <a:t> </a:t>
            </a:r>
            <a:r>
              <a:rPr lang="en-GB" sz="1800" i="1" dirty="0" err="1"/>
              <a:t>konferanse</a:t>
            </a:r>
            <a:r>
              <a:rPr lang="en-GB" sz="1800" i="1" dirty="0"/>
              <a:t> for </a:t>
            </a:r>
            <a:r>
              <a:rPr lang="en-GB" sz="1800" i="1" dirty="0" err="1"/>
              <a:t>organisasjoners</a:t>
            </a:r>
            <a:r>
              <a:rPr lang="en-GB" sz="1800" i="1" dirty="0"/>
              <a:t> </a:t>
            </a:r>
            <a:r>
              <a:rPr lang="en-GB" sz="1800" i="1" dirty="0" err="1"/>
              <a:t>bruk</a:t>
            </a:r>
            <a:r>
              <a:rPr lang="en-GB" sz="1800" i="1" dirty="0"/>
              <a:t> </a:t>
            </a:r>
            <a:r>
              <a:rPr lang="en-GB" sz="1800" i="1" dirty="0" err="1"/>
              <a:t>av</a:t>
            </a:r>
            <a:r>
              <a:rPr lang="en-GB" sz="1800" i="1" dirty="0"/>
              <a:t> </a:t>
            </a:r>
            <a:r>
              <a:rPr lang="en-GB" sz="1800" i="1" dirty="0" err="1"/>
              <a:t>informasjonsteknologi</a:t>
            </a:r>
            <a:r>
              <a:rPr lang="en-GB" sz="1800" dirty="0"/>
              <a:t> (Vol. 28, No. 1). </a:t>
            </a:r>
            <a:r>
              <a:rPr lang="en-GB" sz="1800" dirty="0" err="1"/>
              <a:t>Norsk</a:t>
            </a:r>
            <a:r>
              <a:rPr lang="en-GB" sz="1800" dirty="0"/>
              <a:t> </a:t>
            </a:r>
            <a:r>
              <a:rPr lang="en-GB" sz="1800" dirty="0" err="1"/>
              <a:t>konferanse</a:t>
            </a:r>
            <a:r>
              <a:rPr lang="en-GB" sz="1800" dirty="0"/>
              <a:t> for </a:t>
            </a:r>
            <a:r>
              <a:rPr lang="en-GB" sz="1800" dirty="0" err="1"/>
              <a:t>organisasjoners</a:t>
            </a:r>
            <a:r>
              <a:rPr lang="en-GB" sz="1800" dirty="0"/>
              <a:t> </a:t>
            </a:r>
            <a:r>
              <a:rPr lang="en-GB" sz="1800" dirty="0" err="1"/>
              <a:t>bruk</a:t>
            </a:r>
            <a:r>
              <a:rPr lang="en-GB" sz="1800" dirty="0"/>
              <a:t> </a:t>
            </a:r>
            <a:r>
              <a:rPr lang="en-GB" sz="1800" dirty="0" err="1"/>
              <a:t>av</a:t>
            </a:r>
            <a:r>
              <a:rPr lang="en-GB" sz="1800" dirty="0"/>
              <a:t> </a:t>
            </a:r>
            <a:r>
              <a:rPr lang="en-GB" sz="1800" dirty="0" err="1"/>
              <a:t>informasjonsteknologi</a:t>
            </a:r>
            <a:r>
              <a:rPr lang="en-GB" sz="1800" dirty="0"/>
              <a:t>.</a:t>
            </a:r>
            <a:endParaRPr lang="nb-NO" sz="1800" b="1" dirty="0"/>
          </a:p>
          <a:p>
            <a:pPr marL="0" indent="0">
              <a:buNone/>
            </a:pPr>
            <a:r>
              <a:rPr lang="nb-NO" sz="1800" b="1" dirty="0"/>
              <a:t>Supplementary Reading</a:t>
            </a:r>
          </a:p>
          <a:p>
            <a:r>
              <a:rPr lang="nb-NO" sz="1800" dirty="0"/>
              <a:t>Msiska, B., &amp; Nielsen, P. (2018). Innovation in the </a:t>
            </a:r>
            <a:r>
              <a:rPr lang="nb-NO" sz="1800" dirty="0" err="1"/>
              <a:t>fringes</a:t>
            </a:r>
            <a:r>
              <a:rPr lang="nb-NO" sz="1800" dirty="0"/>
              <a:t> of </a:t>
            </a:r>
            <a:r>
              <a:rPr lang="nb-NO" sz="1800" dirty="0" err="1"/>
              <a:t>software</a:t>
            </a:r>
            <a:r>
              <a:rPr lang="nb-NO" sz="1800" dirty="0"/>
              <a:t> ecosystems: the </a:t>
            </a:r>
            <a:r>
              <a:rPr lang="nb-NO" sz="1800" dirty="0" err="1"/>
              <a:t>role</a:t>
            </a:r>
            <a:r>
              <a:rPr lang="nb-NO" sz="1800" dirty="0"/>
              <a:t> of </a:t>
            </a:r>
            <a:r>
              <a:rPr lang="nb-NO" sz="1800" dirty="0" err="1"/>
              <a:t>socio-technical</a:t>
            </a:r>
            <a:r>
              <a:rPr lang="nb-NO" sz="1800" dirty="0"/>
              <a:t> generativity. </a:t>
            </a:r>
            <a:r>
              <a:rPr lang="nb-NO" sz="1800" i="1" dirty="0"/>
              <a:t>Information Technology for Development</a:t>
            </a:r>
            <a:r>
              <a:rPr lang="nb-NO" sz="1800" dirty="0"/>
              <a:t>, 24(2), 398-421. </a:t>
            </a:r>
          </a:p>
          <a:p>
            <a:r>
              <a:rPr lang="nb-NO" sz="1800" dirty="0"/>
              <a:t>Øvrelid, E., &amp; Sanner, T. A. (2020). </a:t>
            </a:r>
            <a:r>
              <a:rPr lang="nb-NO" sz="1800" dirty="0" err="1"/>
              <a:t>Sense-able</a:t>
            </a:r>
            <a:r>
              <a:rPr lang="nb-NO" sz="1800" dirty="0"/>
              <a:t> process innovation in digital health infrastructures. </a:t>
            </a:r>
            <a:r>
              <a:rPr lang="nb-NO" sz="1800" i="1" dirty="0"/>
              <a:t>Scandinavian Journal of Information Systems</a:t>
            </a:r>
            <a:r>
              <a:rPr lang="nb-NO" sz="1800" dirty="0"/>
              <a:t>, 32(1), 3.</a:t>
            </a:r>
          </a:p>
          <a:p>
            <a:pPr marL="0" indent="0">
              <a:buNone/>
            </a:pPr>
            <a:endParaRPr lang="nb-NO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49243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8" id="{D707FE88-6279-46C2-A840-268A51290FF4}" vid="{30B76393-2AE7-456F-9D2F-AAFD822532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pptmal_2020_ifi</Template>
  <TotalTime>438</TotalTime>
  <Words>571</Words>
  <Application>Microsoft Office PowerPoint</Application>
  <PresentationFormat>Custom</PresentationFormat>
  <Paragraphs>58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Verdana</vt:lpstr>
      <vt:lpstr>Office-tema</vt:lpstr>
      <vt:lpstr>Case studies</vt:lpstr>
      <vt:lpstr>Overview</vt:lpstr>
      <vt:lpstr>Case studies!</vt:lpstr>
      <vt:lpstr>From lecture 3…</vt:lpstr>
      <vt:lpstr>Interpretive case studies (Walsham, 1995)</vt:lpstr>
      <vt:lpstr>Interpretive case studies (Walsham, 1995)</vt:lpstr>
      <vt:lpstr>Interpretive case studies (Walsham, 1995)</vt:lpstr>
      <vt:lpstr>Guest lecture!</vt:lpstr>
      <vt:lpstr>Thank you!</vt:lpstr>
      <vt:lpstr>Readings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Undergraduate Research Track 2020-2021 Is there a Community of Practice on the DHIS2 Online Community of Practice Website?</dc:title>
  <dc:creator>Silvia Masiero</dc:creator>
  <cp:lastModifiedBy>Silvia Masiero</cp:lastModifiedBy>
  <cp:revision>57</cp:revision>
  <dcterms:created xsi:type="dcterms:W3CDTF">2021-08-14T13:08:41Z</dcterms:created>
  <dcterms:modified xsi:type="dcterms:W3CDTF">2024-09-30T07:46:14Z</dcterms:modified>
</cp:coreProperties>
</file>