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66" r:id="rId4"/>
    <p:sldId id="267" r:id="rId5"/>
    <p:sldId id="279" r:id="rId6"/>
    <p:sldId id="280" r:id="rId7"/>
    <p:sldId id="291" r:id="rId8"/>
    <p:sldId id="290" r:id="rId9"/>
    <p:sldId id="292" r:id="rId10"/>
    <p:sldId id="294" r:id="rId11"/>
    <p:sldId id="293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295" r:id="rId20"/>
    <p:sldId id="264" r:id="rId21"/>
    <p:sldId id="289" r:id="rId2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75916" autoAdjust="0"/>
  </p:normalViewPr>
  <p:slideViewPr>
    <p:cSldViewPr snapToGrid="0">
      <p:cViewPr varScale="1">
        <p:scale>
          <a:sx n="90" d="100"/>
          <a:sy n="90" d="100"/>
        </p:scale>
        <p:origin x="8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78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107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22.09.2024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22.09.2024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22.09.2024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22.09.2024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1527476418796632?casa_token=BeXRU1yJKmMAAAAA%3AWEaRMwpcs5V2ncgTfvHGY9joCnYQ-3VZlnXn_aEMlLmKj-FIUI8wN7Mo-MNWtIMu-zB-jNZAMQSN" TargetMode="External"/><Relationship Id="rId2" Type="http://schemas.openxmlformats.org/officeDocument/2006/relationships/hyperlink" Target="https://www.amazon.com/Decolonizing-Methodologies-Research-Indigenous-Peoples/dp/1848139500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openedition.org/samaj/6459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Ethnography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/>
              <a:t>23.09.2024</a:t>
            </a:r>
            <a:endParaRPr lang="nb-NO" dirty="0"/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Ethnography: method and conduct</a:t>
            </a:r>
          </a:p>
          <a:p>
            <a:pPr lvl="0"/>
            <a:r>
              <a:rPr lang="nb-NO" sz="1800" dirty="0"/>
              <a:t>Doing ethnographic work</a:t>
            </a:r>
          </a:p>
          <a:p>
            <a:pPr lvl="0"/>
            <a:r>
              <a:rPr lang="nb-NO" sz="1800" dirty="0"/>
              <a:t>An example: doing ethnography on India’s social protection system</a:t>
            </a:r>
          </a:p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7794383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ethnography, including interaction with the field, conduct of research, reporting on it, and ethical considerations</a:t>
            </a:r>
          </a:p>
          <a:p>
            <a:pPr lvl="0"/>
            <a:r>
              <a:rPr lang="nb-NO" sz="1800" dirty="0"/>
              <a:t>Draw the fundamental distinctions between ethnography and other qualitative methods, recognising the specificities of ethnographic work</a:t>
            </a:r>
          </a:p>
          <a:p>
            <a:pPr lvl="0"/>
            <a:r>
              <a:rPr lang="nb-NO" sz="1800" dirty="0"/>
              <a:t>Apply the fundamentals of ethnography to your own research design, explaining how you would answer your own research question using an ethnographic approach.</a:t>
            </a:r>
          </a:p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12500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76259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altLang="en-US" sz="1800" i="1" dirty="0"/>
              <a:t>“One of the most in-depth research methods possible” (Myers, 1997)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Ethnographers </a:t>
            </a:r>
            <a:r>
              <a:rPr lang="en-US" altLang="nb-NO" sz="1800" b="1" dirty="0">
                <a:solidFill>
                  <a:srgbClr val="FF0000"/>
                </a:solidFill>
              </a:rPr>
              <a:t>immerse themselves </a:t>
            </a:r>
            <a:r>
              <a:rPr lang="en-US" altLang="nb-NO" sz="1800" dirty="0"/>
              <a:t>in the lives of the people they study, seeking to place the phenomena studied in their social and cultural </a:t>
            </a:r>
            <a:r>
              <a:rPr lang="en-US" altLang="nb-NO" sz="1800" b="1" dirty="0">
                <a:solidFill>
                  <a:srgbClr val="FF0000"/>
                </a:solidFill>
              </a:rPr>
              <a:t>context</a:t>
            </a:r>
            <a:r>
              <a:rPr lang="en-US" altLang="nb-NO" sz="1800" dirty="0"/>
              <a:t>.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Going native: the ethnographer explores social, political and cultural phenomena from the point of view of the </a:t>
            </a:r>
            <a:r>
              <a:rPr lang="en-US" altLang="nb-NO" sz="1800" b="1" dirty="0">
                <a:solidFill>
                  <a:srgbClr val="FF0000"/>
                </a:solidFill>
              </a:rPr>
              <a:t>subject</a:t>
            </a:r>
            <a:r>
              <a:rPr lang="en-US" altLang="nb-NO" sz="1800" dirty="0"/>
              <a:t> of the study.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9471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 (Myers, 1997)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/>
              <a:t>The goal of ethnographic research is to improve our understanding of human thought and action through interpretation of human actions in context.</a:t>
            </a:r>
          </a:p>
          <a:p>
            <a:pPr>
              <a:defRPr/>
            </a:pPr>
            <a:r>
              <a:rPr lang="en-US" sz="1800" dirty="0"/>
              <a:t>For an ethnographer, the </a:t>
            </a:r>
            <a:r>
              <a:rPr lang="en-US" sz="1800" b="1" dirty="0">
                <a:solidFill>
                  <a:srgbClr val="FF0000"/>
                </a:solidFill>
              </a:rPr>
              <a:t>context</a:t>
            </a:r>
            <a:r>
              <a:rPr lang="en-US" sz="1800" dirty="0"/>
              <a:t> is what defines the situation and makes it what it is. This explains the long time spent appraising it.</a:t>
            </a:r>
          </a:p>
          <a:p>
            <a:pPr>
              <a:defRPr/>
            </a:pPr>
            <a:r>
              <a:rPr lang="en-US" sz="1800" dirty="0"/>
              <a:t>Anthropological approaches to ethnography, unlike action research, do not prescribe direct involvement of the researcher with the research object. </a:t>
            </a:r>
          </a:p>
          <a:p>
            <a:pPr>
              <a:defRPr/>
            </a:pPr>
            <a:r>
              <a:rPr lang="en-US" sz="1800" dirty="0"/>
              <a:t>While taking the participants’ perspective, the researcher </a:t>
            </a:r>
            <a:r>
              <a:rPr lang="en-US" sz="1800" b="1" dirty="0">
                <a:solidFill>
                  <a:srgbClr val="FF0000"/>
                </a:solidFill>
              </a:rPr>
              <a:t>does not influence it</a:t>
            </a:r>
            <a:r>
              <a:rPr lang="en-US" sz="1800" dirty="0"/>
              <a:t>, but absorbs it through multiple channels combined within fieldwork: language; interaction with participants; field presence.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59029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927DDB-06AB-0696-BA6F-0FC05E611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7BF277-0E4B-68E7-3D57-519B86B5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err="1"/>
              <a:t>Different</a:t>
            </a:r>
            <a:r>
              <a:rPr lang="it-IT" sz="1800" dirty="0"/>
              <a:t> from case studies and action </a:t>
            </a:r>
            <a:r>
              <a:rPr lang="it-IT" sz="1800" dirty="0" err="1"/>
              <a:t>research</a:t>
            </a:r>
            <a:r>
              <a:rPr lang="it-IT" sz="1800" dirty="0"/>
              <a:t>:</a:t>
            </a:r>
          </a:p>
          <a:p>
            <a:r>
              <a:rPr lang="it-IT" sz="1800" dirty="0"/>
              <a:t>In the </a:t>
            </a:r>
            <a:r>
              <a:rPr lang="it-IT" sz="1800" b="1" dirty="0" err="1">
                <a:solidFill>
                  <a:srgbClr val="FF0000"/>
                </a:solidFill>
              </a:rPr>
              <a:t>perspective</a:t>
            </a:r>
            <a:r>
              <a:rPr lang="it-IT" sz="1800" dirty="0"/>
              <a:t> </a:t>
            </a:r>
            <a:r>
              <a:rPr lang="it-IT" sz="1800" dirty="0" err="1"/>
              <a:t>taken</a:t>
            </a:r>
            <a:r>
              <a:rPr lang="it-IT" sz="1800" dirty="0"/>
              <a:t>, </a:t>
            </a:r>
            <a:r>
              <a:rPr lang="it-IT" sz="1800" dirty="0" err="1"/>
              <a:t>that</a:t>
            </a:r>
            <a:r>
              <a:rPr lang="it-IT" sz="1800" dirty="0"/>
              <a:t> of the </a:t>
            </a:r>
            <a:r>
              <a:rPr lang="it-IT" sz="1800" dirty="0" err="1"/>
              <a:t>studied</a:t>
            </a:r>
            <a:r>
              <a:rPr lang="it-IT" sz="1800" dirty="0"/>
              <a:t> </a:t>
            </a:r>
            <a:r>
              <a:rPr lang="it-IT" sz="1800" dirty="0" err="1"/>
              <a:t>subject</a:t>
            </a:r>
            <a:r>
              <a:rPr lang="it-IT" sz="1800" dirty="0"/>
              <a:t> (e.g. hospital </a:t>
            </a:r>
            <a:r>
              <a:rPr lang="it-IT" sz="1800" dirty="0" err="1"/>
              <a:t>patients</a:t>
            </a:r>
            <a:r>
              <a:rPr lang="it-IT" sz="1800" dirty="0"/>
              <a:t>; health managers; contact tracers; workers in a business organisation)</a:t>
            </a:r>
          </a:p>
          <a:p>
            <a:r>
              <a:rPr lang="it-IT" sz="1800" dirty="0"/>
              <a:t>In the </a:t>
            </a:r>
            <a:r>
              <a:rPr lang="it-IT" sz="1800" dirty="0" err="1"/>
              <a:t>form</a:t>
            </a:r>
            <a:r>
              <a:rPr lang="it-IT" sz="1800" dirty="0"/>
              <a:t> of </a:t>
            </a:r>
            <a:r>
              <a:rPr lang="it-IT" sz="1800" b="1" dirty="0" err="1">
                <a:solidFill>
                  <a:srgbClr val="FF0000"/>
                </a:solidFill>
              </a:rPr>
              <a:t>involvement</a:t>
            </a:r>
            <a:r>
              <a:rPr lang="it-IT" sz="1800" dirty="0"/>
              <a:t>: </a:t>
            </a:r>
            <a:r>
              <a:rPr lang="it-IT" sz="1800" dirty="0" err="1"/>
              <a:t>unlike</a:t>
            </a:r>
            <a:r>
              <a:rPr lang="it-IT" sz="1800" dirty="0"/>
              <a:t> the action </a:t>
            </a:r>
            <a:r>
              <a:rPr lang="it-IT" sz="1800" dirty="0" err="1"/>
              <a:t>researcher</a:t>
            </a:r>
            <a:r>
              <a:rPr lang="it-IT" sz="1800" dirty="0"/>
              <a:t>, the </a:t>
            </a:r>
            <a:r>
              <a:rPr lang="it-IT" sz="1800" dirty="0" err="1"/>
              <a:t>ethnographer</a:t>
            </a:r>
            <a:r>
              <a:rPr lang="it-IT" sz="1800" dirty="0"/>
              <a:t> </a:t>
            </a:r>
            <a:r>
              <a:rPr lang="it-IT" sz="1800" dirty="0" err="1"/>
              <a:t>develops</a:t>
            </a:r>
            <a:r>
              <a:rPr lang="it-IT" sz="1800" dirty="0"/>
              <a:t> a </a:t>
            </a:r>
            <a:r>
              <a:rPr lang="it-IT" sz="1800" dirty="0" err="1"/>
              <a:t>form</a:t>
            </a:r>
            <a:r>
              <a:rPr lang="it-IT" sz="1800" dirty="0"/>
              <a:t> of learning from the field </a:t>
            </a:r>
            <a:r>
              <a:rPr lang="it-IT" sz="1800" dirty="0" err="1"/>
              <a:t>that</a:t>
            </a:r>
            <a:r>
              <a:rPr lang="it-IT" sz="1800" dirty="0"/>
              <a:t> </a:t>
            </a:r>
            <a:r>
              <a:rPr lang="it-IT" sz="1800" dirty="0" err="1"/>
              <a:t>does</a:t>
            </a:r>
            <a:r>
              <a:rPr lang="it-IT" sz="1800" dirty="0"/>
              <a:t> </a:t>
            </a:r>
            <a:r>
              <a:rPr lang="it-IT" sz="1800" dirty="0" err="1"/>
              <a:t>not</a:t>
            </a:r>
            <a:r>
              <a:rPr lang="it-IT" sz="1800" dirty="0"/>
              <a:t> involve action</a:t>
            </a:r>
          </a:p>
          <a:p>
            <a:r>
              <a:rPr lang="it-IT" sz="1800" dirty="0"/>
              <a:t>In the </a:t>
            </a:r>
            <a:r>
              <a:rPr lang="it-IT" sz="1800" b="1" dirty="0">
                <a:solidFill>
                  <a:srgbClr val="FF0000"/>
                </a:solidFill>
              </a:rPr>
              <a:t>time</a:t>
            </a:r>
            <a:r>
              <a:rPr lang="it-IT" sz="1800" dirty="0"/>
              <a:t> of research: the </a:t>
            </a:r>
            <a:r>
              <a:rPr lang="it-IT" sz="1800" dirty="0" err="1"/>
              <a:t>anthropological</a:t>
            </a:r>
            <a:r>
              <a:rPr lang="it-IT" sz="1800" dirty="0"/>
              <a:t> </a:t>
            </a:r>
            <a:r>
              <a:rPr lang="it-IT" sz="1800" dirty="0" err="1"/>
              <a:t>tradition</a:t>
            </a:r>
            <a:r>
              <a:rPr lang="it-IT" sz="1800" dirty="0"/>
              <a:t> </a:t>
            </a:r>
            <a:r>
              <a:rPr lang="it-IT" sz="1800" dirty="0" err="1"/>
              <a:t>sees</a:t>
            </a:r>
            <a:r>
              <a:rPr lang="it-IT" sz="1800" dirty="0"/>
              <a:t> </a:t>
            </a:r>
            <a:r>
              <a:rPr lang="it-IT" sz="1800" dirty="0" err="1"/>
              <a:t>ethnographers</a:t>
            </a:r>
            <a:r>
              <a:rPr lang="it-IT" sz="1800" dirty="0"/>
              <a:t> living for long times, even years, on the field (</a:t>
            </a:r>
            <a:r>
              <a:rPr lang="it-IT" sz="1800" dirty="0" err="1"/>
              <a:t>not</a:t>
            </a:r>
            <a:r>
              <a:rPr lang="it-IT" sz="1800" dirty="0"/>
              <a:t> always so in information systems and </a:t>
            </a:r>
            <a:r>
              <a:rPr lang="it-IT" sz="1800" dirty="0" err="1"/>
              <a:t>digital</a:t>
            </a:r>
            <a:r>
              <a:rPr lang="it-IT" sz="1800" dirty="0"/>
              <a:t> health research).</a:t>
            </a:r>
          </a:p>
        </p:txBody>
      </p:sp>
    </p:spTree>
    <p:extLst>
      <p:ext uri="{BB962C8B-B14F-4D97-AF65-F5344CB8AC3E}">
        <p14:creationId xmlns:p14="http://schemas.microsoft.com/office/powerpoint/2010/main" val="307517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088957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1800" dirty="0"/>
              <a:t>…lack of action does not prevent us from being critical!</a:t>
            </a:r>
            <a:endParaRPr lang="en-GB" altLang="en-US" sz="1800" i="1" dirty="0"/>
          </a:p>
          <a:p>
            <a:pPr>
              <a:defRPr/>
            </a:pPr>
            <a:r>
              <a:rPr lang="en-US" sz="1800" dirty="0"/>
              <a:t>Myers (1997): </a:t>
            </a:r>
            <a:r>
              <a:rPr lang="en-US" sz="1800" b="1" dirty="0">
                <a:solidFill>
                  <a:srgbClr val="FF0000"/>
                </a:solidFill>
              </a:rPr>
              <a:t>Critical Ethnography</a:t>
            </a:r>
          </a:p>
          <a:p>
            <a:pPr>
              <a:defRPr/>
            </a:pPr>
            <a:r>
              <a:rPr lang="en-US" sz="1800" dirty="0"/>
              <a:t>A form of ethnography that, while not translating into action research (the researcher is still an observer), engages a </a:t>
            </a:r>
            <a:r>
              <a:rPr lang="en-US" sz="1800" b="1" dirty="0">
                <a:solidFill>
                  <a:srgbClr val="FF0000"/>
                </a:solidFill>
              </a:rPr>
              <a:t>critical epistemology</a:t>
            </a:r>
            <a:r>
              <a:rPr lang="en-US" sz="1800" dirty="0"/>
              <a:t>, i.e. a view of knowledge that questions the oppressive conditions of the status quo.</a:t>
            </a:r>
          </a:p>
          <a:p>
            <a:pPr>
              <a:defRPr/>
            </a:pPr>
            <a:r>
              <a:rPr lang="en-US" sz="1800" dirty="0"/>
              <a:t>While in the position of observer, the researcher uses ethnography as a window on the conditions of alienation and oppression that pervade the field. </a:t>
            </a:r>
          </a:p>
          <a:p>
            <a:pPr>
              <a:defRPr/>
            </a:pPr>
            <a:r>
              <a:rPr lang="en-US" sz="1800" dirty="0"/>
              <a:t>This does not make the researcher an “activist”, but enables them to appraise </a:t>
            </a:r>
            <a:r>
              <a:rPr lang="en-US" sz="1800" b="1" dirty="0">
                <a:solidFill>
                  <a:srgbClr val="FF0000"/>
                </a:solidFill>
              </a:rPr>
              <a:t>socio-historical conditions </a:t>
            </a:r>
            <a:r>
              <a:rPr lang="en-US" sz="1800" dirty="0"/>
              <a:t>that deeply affect the lives of participants.</a:t>
            </a:r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48994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1800" dirty="0"/>
              <a:t>Lin et al. (2015): </a:t>
            </a:r>
            <a:r>
              <a:rPr lang="it-IT" sz="1800" b="0" i="0" dirty="0" err="1">
                <a:solidFill>
                  <a:srgbClr val="222222"/>
                </a:solidFill>
                <a:effectLst/>
              </a:rPr>
              <a:t>Extending</a:t>
            </a:r>
            <a:r>
              <a:rPr lang="it-IT" sz="1800" b="0" i="0" dirty="0">
                <a:solidFill>
                  <a:srgbClr val="222222"/>
                </a:solidFill>
                <a:effectLst/>
              </a:rPr>
              <a:t> ICT4D studies: The Value of Critical </a:t>
            </a:r>
            <a:r>
              <a:rPr lang="it-IT" sz="1800" b="0" i="0" dirty="0" err="1">
                <a:solidFill>
                  <a:srgbClr val="222222"/>
                </a:solidFill>
                <a:effectLst/>
              </a:rPr>
              <a:t>Research</a:t>
            </a:r>
            <a:endParaRPr lang="en-GB" altLang="en-US" sz="1800" i="1" dirty="0"/>
          </a:p>
          <a:p>
            <a:pPr>
              <a:defRPr/>
            </a:pPr>
            <a:r>
              <a:rPr lang="en-US" sz="1800" dirty="0"/>
              <a:t>An Information &amp; Communication Technology for Development (ICT4D) project in a school in Taiwan, based on computers for school teaching</a:t>
            </a:r>
          </a:p>
          <a:p>
            <a:pPr>
              <a:defRPr/>
            </a:pPr>
            <a:r>
              <a:rPr lang="en-US" altLang="nb-NO" sz="1800" dirty="0"/>
              <a:t>The mainstream narrative: a </a:t>
            </a:r>
            <a:r>
              <a:rPr lang="en-US" altLang="nb-NO" sz="1800" b="1" dirty="0">
                <a:solidFill>
                  <a:srgbClr val="FF0000"/>
                </a:solidFill>
              </a:rPr>
              <a:t>successful</a:t>
            </a:r>
            <a:r>
              <a:rPr lang="en-US" altLang="nb-NO" sz="1800" dirty="0"/>
              <a:t> project, highlighted by mainstream media and the School principal as a landmark tech-for-development success</a:t>
            </a:r>
          </a:p>
          <a:p>
            <a:pPr>
              <a:defRPr/>
            </a:pPr>
            <a:r>
              <a:rPr lang="en-US" altLang="nb-NO" sz="1800" dirty="0"/>
              <a:t>Critical ethnography uncovers a different reality: parents and teachers reveal frustration with the ICT4D project, which while creating an appealing image to the media, is stifling learning and </a:t>
            </a:r>
            <a:r>
              <a:rPr lang="en-US" altLang="nb-NO" sz="1800" b="1" dirty="0">
                <a:solidFill>
                  <a:srgbClr val="FF0000"/>
                </a:solidFill>
              </a:rPr>
              <a:t>disempowering</a:t>
            </a:r>
            <a:r>
              <a:rPr lang="en-US" altLang="nb-NO" sz="1800" dirty="0"/>
              <a:t> class teachers.</a:t>
            </a:r>
          </a:p>
          <a:p>
            <a:pPr>
              <a:defRPr/>
            </a:pPr>
            <a:r>
              <a:rPr lang="en-US" altLang="nb-NO" sz="1800" dirty="0"/>
              <a:t>The ethnographer does not take action, but her enquiry uncovers an oppressive, alienating reality lived every day by the study participants.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25062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Epistemic violence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>
                <a:hlinkClick r:id="rId2"/>
              </a:rPr>
              <a:t>Tuhiwai Smith (2012)</a:t>
            </a:r>
            <a:r>
              <a:rPr lang="en-US" sz="1800" dirty="0"/>
              <a:t>: systemic violence operated by researchers on Indigenous populations – imposing </a:t>
            </a:r>
            <a:r>
              <a:rPr lang="en-US" sz="1800" b="1" dirty="0">
                <a:solidFill>
                  <a:srgbClr val="FF0000"/>
                </a:solidFill>
              </a:rPr>
              <a:t>colonial </a:t>
            </a:r>
            <a:r>
              <a:rPr lang="en-US" sz="1800" dirty="0"/>
              <a:t>relations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through research</a:t>
            </a:r>
          </a:p>
          <a:p>
            <a:pPr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Epistemic violence</a:t>
            </a:r>
            <a:r>
              <a:rPr lang="en-US" altLang="nb-NO" sz="1800" dirty="0"/>
              <a:t>: a form of violence exerted on knowledge and through it, by imposing outsider knowledge systems on the studied subjects</a:t>
            </a:r>
          </a:p>
          <a:p>
            <a:pPr>
              <a:defRPr/>
            </a:pPr>
            <a:r>
              <a:rPr lang="en-US" altLang="nb-NO" sz="1800" dirty="0"/>
              <a:t>For example, decades of research on Indigenous populations have resulted in the imposition of </a:t>
            </a:r>
            <a:r>
              <a:rPr lang="en-US" altLang="nb-NO" sz="1800" b="1" dirty="0">
                <a:solidFill>
                  <a:srgbClr val="FF0000"/>
                </a:solidFill>
              </a:rPr>
              <a:t>Western</a:t>
            </a:r>
            <a:r>
              <a:rPr lang="en-US" altLang="nb-NO" sz="1800" dirty="0"/>
              <a:t> </a:t>
            </a:r>
            <a:r>
              <a:rPr lang="en-US" altLang="nb-NO" sz="1800" b="1" dirty="0">
                <a:solidFill>
                  <a:srgbClr val="FF0000"/>
                </a:solidFill>
              </a:rPr>
              <a:t>systems of thought </a:t>
            </a:r>
            <a:r>
              <a:rPr lang="en-US" altLang="nb-NO" sz="1800" dirty="0"/>
              <a:t>on Indigenous people, with systematic data extraction for “research” purposes</a:t>
            </a:r>
          </a:p>
          <a:p>
            <a:pPr>
              <a:defRPr/>
            </a:pPr>
            <a:r>
              <a:rPr lang="en-US" altLang="nb-NO" sz="1800" dirty="0"/>
              <a:t>Data colonialism (</a:t>
            </a:r>
            <a:r>
              <a:rPr lang="en-US" altLang="nb-NO" sz="1800" dirty="0">
                <a:hlinkClick r:id="rId3"/>
              </a:rPr>
              <a:t>Couldry &amp; Mejias, 2019</a:t>
            </a:r>
            <a:r>
              <a:rPr lang="en-US" altLang="nb-NO" sz="1800" dirty="0"/>
              <a:t>): reproduces the same extractive dynamics in a digital world, through tech diffusion in the Global South</a:t>
            </a:r>
          </a:p>
          <a:p>
            <a:pPr>
              <a:defRPr/>
            </a:pPr>
            <a:r>
              <a:rPr lang="en-US" altLang="nb-NO" sz="1800" dirty="0"/>
              <a:t>Core ethical principle of research: “do not harm”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041808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246057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India’s Biometric Food Security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My research of 12 years!</a:t>
            </a:r>
          </a:p>
          <a:p>
            <a:pPr marL="0" indent="0">
              <a:buNone/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Core problem: what role(s) for digital technologies in strengthening/reforming existing digital </a:t>
            </a:r>
            <a:r>
              <a:rPr lang="en-US" altLang="nb-NO" sz="1800" b="1" dirty="0">
                <a:solidFill>
                  <a:srgbClr val="FF0000"/>
                </a:solidFill>
              </a:rPr>
              <a:t>social protection </a:t>
            </a:r>
            <a:r>
              <a:rPr lang="en-US" altLang="nb-NO" sz="1800" dirty="0"/>
              <a:t>schemes?</a:t>
            </a:r>
          </a:p>
          <a:p>
            <a:pPr marL="285750" indent="-285750"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Social protection schemes: social safety nets aimed at achieving poverty reduction (multiple domains), increasingly </a:t>
            </a:r>
            <a:r>
              <a:rPr lang="en-US" altLang="nb-NO" sz="1800" b="1" dirty="0" err="1">
                <a:solidFill>
                  <a:srgbClr val="FF0000"/>
                </a:solidFill>
              </a:rPr>
              <a:t>computerised</a:t>
            </a:r>
            <a:r>
              <a:rPr lang="en-US" altLang="nb-NO" sz="1800" dirty="0"/>
              <a:t> on a global scale.</a:t>
            </a:r>
          </a:p>
          <a:p>
            <a:pPr marL="285750" indent="-285750"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A good summary: </a:t>
            </a:r>
            <a:r>
              <a:rPr lang="en-US" sz="1800" dirty="0">
                <a:hlinkClick r:id="rId2"/>
              </a:rPr>
              <a:t>Masiero, S. (2020). Biometric infrastructures and the Indian public distribution system. </a:t>
            </a:r>
            <a:r>
              <a:rPr lang="en-US" sz="1800" i="1" dirty="0">
                <a:hlinkClick r:id="rId2"/>
              </a:rPr>
              <a:t>South Asia Multidisciplinary Academic Journal</a:t>
            </a:r>
            <a:r>
              <a:rPr lang="en-US" sz="1800" dirty="0">
                <a:hlinkClick r:id="rId2"/>
              </a:rPr>
              <a:t>, 23, 1-18</a:t>
            </a:r>
            <a:r>
              <a:rPr lang="en-US" sz="1800" dirty="0"/>
              <a:t>.</a:t>
            </a: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564625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My research context…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951595"/>
            <a:ext cx="3206774" cy="2030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91" y="951595"/>
            <a:ext cx="26654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349" y="975981"/>
            <a:ext cx="1585097" cy="200575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78738" y="2653748"/>
            <a:ext cx="8426114" cy="249134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9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200" dirty="0"/>
              <a:t>Public Distribution System (PDS): main Indian food security net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Distributes subsidised essential items to entitled users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Centralised procurement, distribution through </a:t>
            </a:r>
            <a:r>
              <a:rPr lang="en-GB" sz="1900" b="1" dirty="0">
                <a:solidFill>
                  <a:srgbClr val="FF0000"/>
                </a:solidFill>
              </a:rPr>
              <a:t>ration shops</a:t>
            </a:r>
            <a:endParaRPr lang="en-GB" sz="19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11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200" dirty="0"/>
              <a:t>Chronic issues of leakage and diversion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Limited monitoring of commodities along the supply chain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Problem of leakage – </a:t>
            </a:r>
            <a:r>
              <a:rPr lang="en-GB" sz="1900" b="1" dirty="0">
                <a:solidFill>
                  <a:srgbClr val="FF0000"/>
                </a:solidFill>
              </a:rPr>
              <a:t>rice mafia </a:t>
            </a:r>
            <a:r>
              <a:rPr lang="en-GB" sz="1900" dirty="0"/>
              <a:t>diverting goods to the market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0444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Aadhaar-</a:t>
            </a:r>
            <a:r>
              <a:rPr lang="nb-NO" dirty="0" err="1"/>
              <a:t>based</a:t>
            </a:r>
            <a:r>
              <a:rPr lang="nb-NO" dirty="0"/>
              <a:t> PDS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47258" y="3260892"/>
            <a:ext cx="8269359" cy="1603580"/>
          </a:xfrm>
        </p:spPr>
        <p:txBody>
          <a:bodyPr rtlCol="0">
            <a:normAutofit/>
          </a:bodyPr>
          <a:lstStyle/>
          <a:p>
            <a:pPr marL="554400" indent="-285750">
              <a:defRPr/>
            </a:pPr>
            <a:r>
              <a:rPr lang="en-GB" sz="1800" b="1" dirty="0">
                <a:solidFill>
                  <a:srgbClr val="FF0000"/>
                </a:solidFill>
              </a:rPr>
              <a:t>Aadhaar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the world’s largest biometric database - identifies enrolees with a 12-digit unique ID number and biometric details (10 fingerprints, iris scan)</a:t>
            </a:r>
          </a:p>
          <a:p>
            <a:pPr marL="554400" indent="-285750">
              <a:defRPr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Integrated with PDS: users recognised at ration shops on the basis of Aadhaar – fingerprint reveals user </a:t>
            </a:r>
            <a:r>
              <a:rPr lang="en-GB" sz="1800" b="1" dirty="0">
                <a:solidFill>
                  <a:srgbClr val="FF0000"/>
                </a:solidFill>
              </a:rPr>
              <a:t>identity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GB" sz="1800" b="1" dirty="0">
                <a:solidFill>
                  <a:srgbClr val="FF0000"/>
                </a:solidFill>
              </a:rPr>
              <a:t>entitlement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180000" lvl="1" indent="0" eaLnBrk="1" fontAlgn="auto" hangingPunct="1">
              <a:spcAft>
                <a:spcPts val="0"/>
              </a:spcAft>
              <a:buNone/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187" y="981349"/>
            <a:ext cx="2954353" cy="17971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725" y="981349"/>
            <a:ext cx="2996438" cy="181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0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Exploring</a:t>
            </a:r>
            <a:r>
              <a:rPr lang="nb-NO" dirty="0"/>
              <a:t> context </a:t>
            </a:r>
            <a:r>
              <a:rPr lang="nb-NO" dirty="0" err="1"/>
              <a:t>ethnographically</a:t>
            </a:r>
            <a:r>
              <a:rPr lang="nb-NO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0095" y="1132045"/>
            <a:ext cx="5396948" cy="3668555"/>
          </a:xfrm>
        </p:spPr>
        <p:txBody>
          <a:bodyPr>
            <a:normAutofit/>
          </a:bodyPr>
          <a:lstStyle/>
          <a:p>
            <a:r>
              <a:rPr lang="nb-NO" sz="1800" dirty="0"/>
              <a:t>My work </a:t>
            </a:r>
            <a:r>
              <a:rPr lang="nb-NO" sz="1800" dirty="0" err="1"/>
              <a:t>takes</a:t>
            </a:r>
            <a:r>
              <a:rPr lang="nb-NO" sz="1800" dirty="0"/>
              <a:t> place (</a:t>
            </a:r>
            <a:r>
              <a:rPr lang="nb-NO" sz="1800" dirty="0" err="1"/>
              <a:t>mostly</a:t>
            </a:r>
            <a:r>
              <a:rPr lang="nb-NO" sz="1800" dirty="0"/>
              <a:t>) in the </a:t>
            </a:r>
            <a:r>
              <a:rPr lang="nb-NO" sz="1800" b="1" dirty="0" err="1">
                <a:solidFill>
                  <a:srgbClr val="FF0000"/>
                </a:solidFill>
              </a:rPr>
              <a:t>ration</a:t>
            </a:r>
            <a:r>
              <a:rPr lang="nb-NO" sz="1800" b="1" dirty="0">
                <a:solidFill>
                  <a:srgbClr val="FF0000"/>
                </a:solidFill>
              </a:rPr>
              <a:t> shops</a:t>
            </a:r>
            <a:r>
              <a:rPr lang="nb-NO" sz="1800" dirty="0"/>
              <a:t>, where I </a:t>
            </a:r>
            <a:r>
              <a:rPr lang="nb-NO" sz="1800" dirty="0" err="1"/>
              <a:t>sit</a:t>
            </a:r>
            <a:r>
              <a:rPr lang="nb-NO" sz="1800" dirty="0"/>
              <a:t> at the interface between the person and the technology.</a:t>
            </a:r>
          </a:p>
          <a:p>
            <a:r>
              <a:rPr lang="nb-NO" sz="1800" dirty="0"/>
              <a:t>I </a:t>
            </a:r>
            <a:r>
              <a:rPr lang="nb-NO" sz="1800" dirty="0" err="1"/>
              <a:t>witness</a:t>
            </a:r>
            <a:r>
              <a:rPr lang="nb-NO" sz="1800" dirty="0"/>
              <a:t> </a:t>
            </a:r>
            <a:r>
              <a:rPr lang="nb-NO" sz="1800" dirty="0" err="1"/>
              <a:t>biometric</a:t>
            </a:r>
            <a:r>
              <a:rPr lang="nb-NO" sz="1800" dirty="0"/>
              <a:t> </a:t>
            </a:r>
            <a:r>
              <a:rPr lang="nb-NO" sz="1800" dirty="0" err="1"/>
              <a:t>transactions</a:t>
            </a:r>
            <a:r>
              <a:rPr lang="nb-NO" sz="1800" dirty="0"/>
              <a:t> of users </a:t>
            </a:r>
            <a:r>
              <a:rPr lang="nb-NO" sz="1800" dirty="0" err="1"/>
              <a:t>coming</a:t>
            </a:r>
            <a:r>
              <a:rPr lang="nb-NO" sz="1800" dirty="0"/>
              <a:t> to the shop to </a:t>
            </a:r>
            <a:r>
              <a:rPr lang="nb-NO" sz="1800" dirty="0" err="1"/>
              <a:t>collect</a:t>
            </a:r>
            <a:r>
              <a:rPr lang="nb-NO" sz="1800" dirty="0"/>
              <a:t> their </a:t>
            </a:r>
            <a:r>
              <a:rPr lang="nb-NO" sz="1800" dirty="0" err="1"/>
              <a:t>monthly</a:t>
            </a:r>
            <a:r>
              <a:rPr lang="nb-NO" sz="1800" dirty="0"/>
              <a:t> </a:t>
            </a:r>
            <a:r>
              <a:rPr lang="nb-NO" sz="1800" dirty="0" err="1"/>
              <a:t>rations</a:t>
            </a:r>
            <a:r>
              <a:rPr lang="nb-NO" sz="1800" dirty="0"/>
              <a:t>, </a:t>
            </a:r>
            <a:r>
              <a:rPr lang="nb-NO" sz="1800" dirty="0" err="1"/>
              <a:t>trying</a:t>
            </a:r>
            <a:r>
              <a:rPr lang="nb-NO" sz="1800" dirty="0"/>
              <a:t> to </a:t>
            </a:r>
            <a:r>
              <a:rPr lang="nb-NO" sz="1800" dirty="0" err="1"/>
              <a:t>grasp</a:t>
            </a:r>
            <a:r>
              <a:rPr lang="nb-NO" sz="1800" dirty="0"/>
              <a:t> their </a:t>
            </a:r>
            <a:r>
              <a:rPr lang="nb-NO" sz="1800" b="1" dirty="0" err="1">
                <a:solidFill>
                  <a:srgbClr val="FF0000"/>
                </a:solidFill>
              </a:rPr>
              <a:t>lived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experience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of the system.</a:t>
            </a:r>
          </a:p>
          <a:p>
            <a:r>
              <a:rPr lang="nb-NO" sz="1800" dirty="0"/>
              <a:t>In doing so, I do not try to </a:t>
            </a:r>
            <a:r>
              <a:rPr lang="nb-NO" sz="1800" dirty="0" err="1"/>
              <a:t>change</a:t>
            </a:r>
            <a:r>
              <a:rPr lang="nb-NO" sz="1800" dirty="0"/>
              <a:t> the system, but to </a:t>
            </a:r>
            <a:r>
              <a:rPr lang="nb-NO" sz="1800" dirty="0" err="1"/>
              <a:t>paint</a:t>
            </a:r>
            <a:r>
              <a:rPr lang="nb-NO" sz="1800" dirty="0"/>
              <a:t> a picture of how users form their own </a:t>
            </a:r>
            <a:r>
              <a:rPr lang="nb-NO" sz="1800" dirty="0" err="1"/>
              <a:t>impression</a:t>
            </a:r>
            <a:r>
              <a:rPr lang="nb-NO" sz="1800" dirty="0"/>
              <a:t> (image) of the system, through their </a:t>
            </a:r>
            <a:r>
              <a:rPr lang="nb-NO" sz="1800" dirty="0" err="1"/>
              <a:t>experience</a:t>
            </a:r>
            <a:r>
              <a:rPr lang="nb-NO" sz="1800" dirty="0"/>
              <a:t> of </a:t>
            </a:r>
            <a:r>
              <a:rPr lang="nb-NO" sz="1800" dirty="0" err="1"/>
              <a:t>biometric</a:t>
            </a:r>
            <a:r>
              <a:rPr lang="nb-NO" sz="1800" dirty="0"/>
              <a:t> PDS </a:t>
            </a:r>
            <a:r>
              <a:rPr lang="nb-NO" sz="1800" dirty="0" err="1"/>
              <a:t>transactions</a:t>
            </a:r>
            <a:r>
              <a:rPr lang="nb-NO" sz="1800" dirty="0"/>
              <a:t>.</a:t>
            </a:r>
          </a:p>
          <a:p>
            <a:r>
              <a:rPr lang="nb-NO" sz="1800" dirty="0"/>
              <a:t>A «</a:t>
            </a:r>
            <a:r>
              <a:rPr lang="nb-NO" sz="1800" dirty="0" err="1"/>
              <a:t>historiography</a:t>
            </a:r>
            <a:r>
              <a:rPr lang="nb-NO" sz="1800" dirty="0"/>
              <a:t> of images» (Masiero, 2020)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3" y="1132045"/>
            <a:ext cx="2534876" cy="1833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3" y="3060076"/>
            <a:ext cx="2533606" cy="17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9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Started interpretively…</a:t>
            </a:r>
          </a:p>
        </p:txBody>
      </p:sp>
    </p:spTree>
    <p:extLst>
      <p:ext uri="{BB962C8B-B14F-4D97-AF65-F5344CB8AC3E}">
        <p14:creationId xmlns:p14="http://schemas.microsoft.com/office/powerpoint/2010/main" val="376175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…but </a:t>
            </a:r>
            <a:r>
              <a:rPr lang="nb-NO" dirty="0" err="1"/>
              <a:t>became</a:t>
            </a:r>
            <a:r>
              <a:rPr lang="nb-NO" dirty="0"/>
              <a:t> critical over time!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1003650"/>
            <a:ext cx="3005152" cy="1868759"/>
          </a:xfrm>
          <a:prstGeom prst="rect">
            <a:avLst/>
          </a:prstGeom>
        </p:spPr>
      </p:pic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" y="2960670"/>
            <a:ext cx="3005154" cy="191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47052" y="1003651"/>
            <a:ext cx="5059018" cy="3875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Over the years, my work </a:t>
            </a:r>
            <a:r>
              <a:rPr lang="nb-NO" sz="1800" dirty="0" err="1"/>
              <a:t>revealed</a:t>
            </a:r>
            <a:r>
              <a:rPr lang="nb-NO" sz="1800" dirty="0"/>
              <a:t> three main forms of injustice in the </a:t>
            </a:r>
            <a:r>
              <a:rPr lang="nb-NO" sz="1800" dirty="0" err="1"/>
              <a:t>biometric</a:t>
            </a:r>
            <a:r>
              <a:rPr lang="nb-NO" sz="1800" dirty="0"/>
              <a:t> PDS: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right to food made conditional to biometric registration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users not fully informed of how biometric/demographic data are handled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Design-related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system designed to combat inclusion errors, but exclusions remain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1800" dirty="0"/>
              <a:t>These findings, formed through long years of ethnographic work, have turned my initial, interpretive perspective into a </a:t>
            </a:r>
            <a:r>
              <a:rPr lang="en-GB" altLang="en-US" sz="1800" b="1" dirty="0">
                <a:solidFill>
                  <a:srgbClr val="FF0000"/>
                </a:solidFill>
              </a:rPr>
              <a:t>critical</a:t>
            </a:r>
            <a:r>
              <a:rPr lang="en-GB" altLang="en-US" sz="1800" dirty="0"/>
              <a:t> approach to the core object of my research.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1225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Some </a:t>
            </a:r>
            <a:r>
              <a:rPr lang="nb-NO" dirty="0" err="1"/>
              <a:t>reflections</a:t>
            </a:r>
            <a:r>
              <a:rPr lang="nb-NO" dirty="0"/>
              <a:t>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1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/>
              <a:t>Ethnography is a qualitative research method characterised by </a:t>
            </a:r>
            <a:r>
              <a:rPr lang="en-US" sz="1800" b="1" dirty="0">
                <a:solidFill>
                  <a:srgbClr val="FF0000"/>
                </a:solidFill>
              </a:rPr>
              <a:t>immersion</a:t>
            </a:r>
            <a:r>
              <a:rPr lang="en-US" sz="1800" dirty="0"/>
              <a:t> in the lives of the studied people, and by adoption of their perspective.</a:t>
            </a:r>
          </a:p>
          <a:p>
            <a:pPr>
              <a:defRPr/>
            </a:pPr>
            <a:r>
              <a:rPr lang="en-US" altLang="nb-NO" sz="1800" dirty="0"/>
              <a:t>“Engagement” in ethnography does not translate into action, but into an appraisal of people’s lived experience of the studies context, an appraisal which can assume the character of</a:t>
            </a:r>
            <a:r>
              <a:rPr lang="en-US" altLang="nb-NO" sz="1800" b="1" dirty="0">
                <a:solidFill>
                  <a:srgbClr val="FF0000"/>
                </a:solidFill>
              </a:rPr>
              <a:t> critical ethnography</a:t>
            </a:r>
            <a:r>
              <a:rPr lang="en-US" altLang="nb-NO" sz="1800" dirty="0"/>
              <a:t>.</a:t>
            </a:r>
          </a:p>
          <a:p>
            <a:pPr>
              <a:defRPr/>
            </a:pPr>
            <a:r>
              <a:rPr lang="en-US" altLang="nb-NO" sz="1800" dirty="0"/>
              <a:t>Rather than an activist, the critical ethnographer is an </a:t>
            </a:r>
            <a:r>
              <a:rPr lang="en-US" altLang="nb-NO" sz="1800" b="1" dirty="0">
                <a:solidFill>
                  <a:srgbClr val="FF0000"/>
                </a:solidFill>
              </a:rPr>
              <a:t>observer</a:t>
            </a:r>
            <a:r>
              <a:rPr lang="en-US" altLang="nb-NO" sz="1800" dirty="0"/>
              <a:t> with the potential of restoring epistemic justice, i.e. bringing to light participant narratives that the mainstream discourse has silenced.</a:t>
            </a:r>
          </a:p>
          <a:p>
            <a:pPr>
              <a:defRPr/>
            </a:pPr>
            <a:r>
              <a:rPr lang="en-US" altLang="nb-NO" sz="1800" dirty="0"/>
              <a:t>The critical ethnographer is therefore a change agent, but their action happens at the level of </a:t>
            </a:r>
            <a:r>
              <a:rPr lang="en-US" altLang="nb-NO" sz="1800" b="1" dirty="0">
                <a:solidFill>
                  <a:srgbClr val="FF0000"/>
                </a:solidFill>
              </a:rPr>
              <a:t>reporting</a:t>
            </a:r>
            <a:r>
              <a:rPr lang="en-US" altLang="nb-NO" sz="1800" dirty="0"/>
              <a:t> rather than that of fieldwork.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457221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19200"/>
            <a:ext cx="8281602" cy="367607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GB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Reading</a:t>
            </a: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Myers, M. D. (1997). Critical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Ethnography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in Information Systems. In 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Information Systems and Qualitative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Research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(pp. 276-300). Springer, Boston, MA.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Lin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C. I., Kuo, F. Y., &amp; Myers, M. D. (2015).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Extending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ICT4D studies. 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Quarterly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 39(3), 697-712.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Supplementary</a:t>
            </a:r>
            <a:r>
              <a:rPr lang="it-IT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Reading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Myers, M. D., &amp; Avison, D. (Eds.). (2002). </a:t>
            </a:r>
            <a:r>
              <a:rPr lang="en-GB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Qualitative Research in Information Systems: A Reader</a:t>
            </a: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London: Sage. Chapter 10.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Von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Deden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M., Masiero, S., &amp;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Ravishankar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M. N. (2020). Mobile phone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dependency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highly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vulnerable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migrants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A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belongingness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perspective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In 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European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Conference of Information Systems (ECIS), 18-20 June 2020.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78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599</TotalTime>
  <Words>1411</Words>
  <Application>Microsoft Office PowerPoint</Application>
  <PresentationFormat>Custom</PresentationFormat>
  <Paragraphs>117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Verdana</vt:lpstr>
      <vt:lpstr>Office-tema</vt:lpstr>
      <vt:lpstr>Ethnography</vt:lpstr>
      <vt:lpstr>Overview</vt:lpstr>
      <vt:lpstr>After this lecture, you can…</vt:lpstr>
      <vt:lpstr>Ethnography</vt:lpstr>
      <vt:lpstr>Ethnography</vt:lpstr>
      <vt:lpstr>Ethnography (Myers, 1997)</vt:lpstr>
      <vt:lpstr>So…</vt:lpstr>
      <vt:lpstr>But...</vt:lpstr>
      <vt:lpstr>For example...</vt:lpstr>
      <vt:lpstr>Epistemic violence</vt:lpstr>
      <vt:lpstr>An example…</vt:lpstr>
      <vt:lpstr>India’s Biometric Food Security System</vt:lpstr>
      <vt:lpstr>My research context…</vt:lpstr>
      <vt:lpstr>The Aadhaar-based PDS</vt:lpstr>
      <vt:lpstr>Exploring context ethnographically…</vt:lpstr>
      <vt:lpstr>Started interpretively…</vt:lpstr>
      <vt:lpstr>…but became critical over time!</vt:lpstr>
      <vt:lpstr>Some reflections…</vt:lpstr>
      <vt:lpstr>So...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69</cp:revision>
  <dcterms:created xsi:type="dcterms:W3CDTF">2021-08-14T13:08:41Z</dcterms:created>
  <dcterms:modified xsi:type="dcterms:W3CDTF">2024-09-22T09:26:17Z</dcterms:modified>
</cp:coreProperties>
</file>