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97" r:id="rId4"/>
    <p:sldId id="320" r:id="rId5"/>
    <p:sldId id="321" r:id="rId6"/>
    <p:sldId id="324" r:id="rId7"/>
    <p:sldId id="322" r:id="rId8"/>
    <p:sldId id="323" r:id="rId9"/>
    <p:sldId id="325" r:id="rId10"/>
    <p:sldId id="317" r:id="rId11"/>
    <p:sldId id="318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264" r:id="rId21"/>
    <p:sldId id="289" r:id="rId2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7" autoAdjust="0"/>
    <p:restoredTop sz="75916" autoAdjust="0"/>
  </p:normalViewPr>
  <p:slideViewPr>
    <p:cSldViewPr snapToGrid="0">
      <p:cViewPr varScale="1">
        <p:scale>
          <a:sx n="77" d="100"/>
          <a:sy n="77" d="100"/>
        </p:scale>
        <p:origin x="8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siero" userId="c99718cc-b5f0-4da8-bf20-11f8f5a7be4e" providerId="ADAL" clId="{26B02D85-30C5-49FB-B6A0-F33B220B6A03}"/>
    <pc:docChg chg="modSld">
      <pc:chgData name="Silvia Masiero" userId="c99718cc-b5f0-4da8-bf20-11f8f5a7be4e" providerId="ADAL" clId="{26B02D85-30C5-49FB-B6A0-F33B220B6A03}" dt="2023-11-07T09:08:24.145" v="118" actId="207"/>
      <pc:docMkLst>
        <pc:docMk/>
      </pc:docMkLst>
      <pc:sldChg chg="modSp mod">
        <pc:chgData name="Silvia Masiero" userId="c99718cc-b5f0-4da8-bf20-11f8f5a7be4e" providerId="ADAL" clId="{26B02D85-30C5-49FB-B6A0-F33B220B6A03}" dt="2023-11-07T09:04:17.313" v="14" actId="20577"/>
        <pc:sldMkLst>
          <pc:docMk/>
          <pc:sldMk cId="167668066" sldId="260"/>
        </pc:sldMkLst>
        <pc:spChg chg="mod">
          <ac:chgData name="Silvia Masiero" userId="c99718cc-b5f0-4da8-bf20-11f8f5a7be4e" providerId="ADAL" clId="{26B02D85-30C5-49FB-B6A0-F33B220B6A03}" dt="2023-11-07T09:04:17.313" v="14" actId="20577"/>
          <ac:spMkLst>
            <pc:docMk/>
            <pc:sldMk cId="167668066" sldId="260"/>
            <ac:spMk id="3" creationId="{D9C1F59E-3568-49B1-AC17-9A0101564ED2}"/>
          </ac:spMkLst>
        </pc:spChg>
      </pc:sldChg>
      <pc:sldChg chg="modSp mod">
        <pc:chgData name="Silvia Masiero" userId="c99718cc-b5f0-4da8-bf20-11f8f5a7be4e" providerId="ADAL" clId="{26B02D85-30C5-49FB-B6A0-F33B220B6A03}" dt="2023-11-07T09:04:55.539" v="30" actId="20577"/>
        <pc:sldMkLst>
          <pc:docMk/>
          <pc:sldMk cId="1656945806" sldId="297"/>
        </pc:sldMkLst>
        <pc:spChg chg="mod">
          <ac:chgData name="Silvia Masiero" userId="c99718cc-b5f0-4da8-bf20-11f8f5a7be4e" providerId="ADAL" clId="{26B02D85-30C5-49FB-B6A0-F33B220B6A03}" dt="2023-11-07T09:04:55.539" v="30" actId="20577"/>
          <ac:spMkLst>
            <pc:docMk/>
            <pc:sldMk cId="1656945806" sldId="297"/>
            <ac:spMk id="2" creationId="{19172F4C-C83F-4EB5-BF4D-59BDB921D15F}"/>
          </ac:spMkLst>
        </pc:spChg>
      </pc:sldChg>
      <pc:sldChg chg="modSp mod">
        <pc:chgData name="Silvia Masiero" userId="c99718cc-b5f0-4da8-bf20-11f8f5a7be4e" providerId="ADAL" clId="{26B02D85-30C5-49FB-B6A0-F33B220B6A03}" dt="2023-11-07T09:08:18.628" v="117" actId="207"/>
        <pc:sldMkLst>
          <pc:docMk/>
          <pc:sldMk cId="1581091347" sldId="317"/>
        </pc:sldMkLst>
        <pc:spChg chg="mod">
          <ac:chgData name="Silvia Masiero" userId="c99718cc-b5f0-4da8-bf20-11f8f5a7be4e" providerId="ADAL" clId="{26B02D85-30C5-49FB-B6A0-F33B220B6A03}" dt="2023-11-07T09:08:18.628" v="117" actId="207"/>
          <ac:spMkLst>
            <pc:docMk/>
            <pc:sldMk cId="1581091347" sldId="317"/>
            <ac:spMk id="3" creationId="{D9C1F59E-3568-49B1-AC17-9A0101564ED2}"/>
          </ac:spMkLst>
        </pc:spChg>
      </pc:sldChg>
      <pc:sldChg chg="modSp mod">
        <pc:chgData name="Silvia Masiero" userId="c99718cc-b5f0-4da8-bf20-11f8f5a7be4e" providerId="ADAL" clId="{26B02D85-30C5-49FB-B6A0-F33B220B6A03}" dt="2023-11-07T09:08:24.145" v="118" actId="207"/>
        <pc:sldMkLst>
          <pc:docMk/>
          <pc:sldMk cId="1199574392" sldId="318"/>
        </pc:sldMkLst>
        <pc:spChg chg="mod">
          <ac:chgData name="Silvia Masiero" userId="c99718cc-b5f0-4da8-bf20-11f8f5a7be4e" providerId="ADAL" clId="{26B02D85-30C5-49FB-B6A0-F33B220B6A03}" dt="2023-11-07T09:08:24.145" v="118" actId="207"/>
          <ac:spMkLst>
            <pc:docMk/>
            <pc:sldMk cId="1199574392" sldId="318"/>
            <ac:spMk id="3" creationId="{D9C1F59E-3568-49B1-AC17-9A0101564ED2}"/>
          </ac:spMkLst>
        </pc:spChg>
      </pc:sldChg>
      <pc:sldChg chg="modSp mod">
        <pc:chgData name="Silvia Masiero" userId="c99718cc-b5f0-4da8-bf20-11f8f5a7be4e" providerId="ADAL" clId="{26B02D85-30C5-49FB-B6A0-F33B220B6A03}" dt="2023-11-07T09:06:39.368" v="111" actId="20577"/>
        <pc:sldMkLst>
          <pc:docMk/>
          <pc:sldMk cId="3354580148" sldId="320"/>
        </pc:sldMkLst>
        <pc:spChg chg="mod">
          <ac:chgData name="Silvia Masiero" userId="c99718cc-b5f0-4da8-bf20-11f8f5a7be4e" providerId="ADAL" clId="{26B02D85-30C5-49FB-B6A0-F33B220B6A03}" dt="2023-11-07T09:06:14.272" v="83" actId="20577"/>
          <ac:spMkLst>
            <pc:docMk/>
            <pc:sldMk cId="3354580148" sldId="320"/>
            <ac:spMk id="2" creationId="{19172F4C-C83F-4EB5-BF4D-59BDB921D15F}"/>
          </ac:spMkLst>
        </pc:spChg>
        <pc:spChg chg="mod">
          <ac:chgData name="Silvia Masiero" userId="c99718cc-b5f0-4da8-bf20-11f8f5a7be4e" providerId="ADAL" clId="{26B02D85-30C5-49FB-B6A0-F33B220B6A03}" dt="2023-11-07T09:06:39.368" v="111" actId="20577"/>
          <ac:spMkLst>
            <pc:docMk/>
            <pc:sldMk cId="3354580148" sldId="320"/>
            <ac:spMk id="3" creationId="{D9C1F59E-3568-49B1-AC17-9A0101564ED2}"/>
          </ac:spMkLst>
        </pc:spChg>
      </pc:sldChg>
      <pc:sldChg chg="modSp mod">
        <pc:chgData name="Silvia Masiero" userId="c99718cc-b5f0-4da8-bf20-11f8f5a7be4e" providerId="ADAL" clId="{26B02D85-30C5-49FB-B6A0-F33B220B6A03}" dt="2023-11-07T09:07:38.006" v="116" actId="20577"/>
        <pc:sldMkLst>
          <pc:docMk/>
          <pc:sldMk cId="3960412476" sldId="321"/>
        </pc:sldMkLst>
        <pc:spChg chg="mod">
          <ac:chgData name="Silvia Masiero" userId="c99718cc-b5f0-4da8-bf20-11f8f5a7be4e" providerId="ADAL" clId="{26B02D85-30C5-49FB-B6A0-F33B220B6A03}" dt="2023-11-07T09:07:38.006" v="116" actId="20577"/>
          <ac:spMkLst>
            <pc:docMk/>
            <pc:sldMk cId="3960412476" sldId="321"/>
            <ac:spMk id="3" creationId="{D9C1F59E-3568-49B1-AC17-9A0101564E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2228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916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39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452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669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0CC6-8486-7048-A3C1-C9B1C65F7FAC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73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067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8919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561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545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2792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883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5332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89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14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246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8530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20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07.11.2023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07.11.2023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07.11.2023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07.11.2023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Writing your own thesis proposal – part 1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08.11.2023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Writing a MSc Thesis!</a:t>
            </a:r>
          </a:p>
          <a:p>
            <a:pPr lvl="0"/>
            <a:r>
              <a:rPr lang="nb-NO" sz="1800" dirty="0"/>
              <a:t>Structuring your MSc Thesis Essay</a:t>
            </a:r>
          </a:p>
          <a:p>
            <a:r>
              <a:rPr lang="nb-NO" sz="1800" dirty="0"/>
              <a:t>Thesis structure: one way to build it</a:t>
            </a:r>
          </a:p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Writing a MSc </a:t>
            </a:r>
            <a:r>
              <a:rPr lang="nb-NO" dirty="0" err="1"/>
              <a:t>thesis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5694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MSc </a:t>
            </a:r>
            <a:r>
              <a:rPr lang="nb-NO" dirty="0" err="1"/>
              <a:t>thesis</a:t>
            </a:r>
            <a:r>
              <a:rPr lang="nb-NO" dirty="0"/>
              <a:t> at UiO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" y="1172326"/>
            <a:ext cx="7668487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60 credits for long thesis, 30 for short thesis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/>
              <a:t>An </a:t>
            </a:r>
            <a:r>
              <a:rPr lang="nb-NO" sz="1800" b="1" dirty="0">
                <a:solidFill>
                  <a:srgbClr val="FF0000"/>
                </a:solidFill>
              </a:rPr>
              <a:t>independent</a:t>
            </a:r>
            <a:r>
              <a:rPr lang="nb-NO" sz="1800" dirty="0"/>
              <a:t> piece of research, building on MSc knowledge to investigate one or more </a:t>
            </a:r>
            <a:r>
              <a:rPr lang="nb-NO" sz="1800" b="1" dirty="0">
                <a:solidFill>
                  <a:srgbClr val="FF0000"/>
                </a:solidFill>
              </a:rPr>
              <a:t>research questions</a:t>
            </a:r>
            <a:r>
              <a:rPr lang="nb-NO" sz="1800" dirty="0"/>
              <a:t>, approach them through data collection and analysis, and make a </a:t>
            </a:r>
            <a:r>
              <a:rPr lang="nb-NO" sz="1800" b="1" dirty="0">
                <a:solidFill>
                  <a:srgbClr val="FF0000"/>
                </a:solidFill>
              </a:rPr>
              <a:t>theoretical contribution</a:t>
            </a:r>
            <a:r>
              <a:rPr lang="nb-NO" sz="1800" dirty="0"/>
              <a:t> to a  field of research.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/>
              <a:t>The main focus of your </a:t>
            </a:r>
            <a:r>
              <a:rPr lang="nb-NO" sz="1800" dirty="0" err="1"/>
              <a:t>second</a:t>
            </a:r>
            <a:r>
              <a:rPr lang="nb-NO" sz="1800" dirty="0"/>
              <a:t> </a:t>
            </a:r>
            <a:r>
              <a:rPr lang="nb-NO" sz="1800" dirty="0" err="1"/>
              <a:t>year</a:t>
            </a:r>
            <a:r>
              <a:rPr lang="nb-NO" sz="1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5458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MSc Thesis Essay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" y="1172326"/>
            <a:ext cx="7668487" cy="3548761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1 June: short essay (ca. 10 </a:t>
            </a:r>
            <a:r>
              <a:rPr lang="nb-NO" sz="1800" dirty="0" err="1"/>
              <a:t>pages</a:t>
            </a:r>
            <a:r>
              <a:rPr lang="nb-NO" sz="1800" dirty="0"/>
              <a:t>) discussing the </a:t>
            </a:r>
            <a:r>
              <a:rPr lang="nb-NO" sz="1800" b="1" dirty="0">
                <a:solidFill>
                  <a:srgbClr val="FF0000"/>
                </a:solidFill>
              </a:rPr>
              <a:t>core problem </a:t>
            </a:r>
            <a:r>
              <a:rPr lang="nb-NO" sz="1800" dirty="0"/>
              <a:t>of your MSc thesis research, </a:t>
            </a:r>
            <a:r>
              <a:rPr lang="nb-NO" sz="1800" dirty="0" err="1"/>
              <a:t>intended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research questions</a:t>
            </a:r>
            <a:r>
              <a:rPr lang="nb-NO" sz="1800" dirty="0"/>
              <a:t>, the </a:t>
            </a:r>
            <a:r>
              <a:rPr lang="nb-NO" sz="1800" b="1" dirty="0">
                <a:solidFill>
                  <a:srgbClr val="FF0000"/>
                </a:solidFill>
              </a:rPr>
              <a:t>methodology</a:t>
            </a:r>
            <a:r>
              <a:rPr lang="nb-NO" sz="1800" dirty="0"/>
              <a:t> you plan to use to respond them,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which you expect your research to make.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While this is an early-stage </a:t>
            </a:r>
            <a:r>
              <a:rPr lang="nb-NO" sz="1800" dirty="0" err="1"/>
              <a:t>document</a:t>
            </a:r>
            <a:r>
              <a:rPr lang="nb-NO" sz="1800" dirty="0"/>
              <a:t>, a clear structure for it will </a:t>
            </a:r>
            <a:r>
              <a:rPr lang="nb-NO" sz="1800" dirty="0" err="1"/>
              <a:t>give</a:t>
            </a:r>
            <a:r>
              <a:rPr lang="nb-NO" sz="1800" dirty="0"/>
              <a:t> you a </a:t>
            </a:r>
            <a:r>
              <a:rPr lang="nb-NO" sz="1800" dirty="0" err="1"/>
              <a:t>sense</a:t>
            </a:r>
            <a:r>
              <a:rPr lang="nb-NO" sz="1800" dirty="0"/>
              <a:t> of </a:t>
            </a:r>
            <a:r>
              <a:rPr lang="nb-NO" sz="1800" dirty="0" err="1"/>
              <a:t>direction</a:t>
            </a:r>
            <a:r>
              <a:rPr lang="nb-NO" sz="1800" dirty="0"/>
              <a:t> for your thesis, and </a:t>
            </a:r>
            <a:r>
              <a:rPr lang="nb-NO" sz="1800" dirty="0" err="1"/>
              <a:t>help</a:t>
            </a:r>
            <a:r>
              <a:rPr lang="nb-NO" sz="1800" dirty="0"/>
              <a:t> you </a:t>
            </a:r>
            <a:r>
              <a:rPr lang="nb-NO" sz="1800" dirty="0" err="1"/>
              <a:t>identify</a:t>
            </a:r>
            <a:r>
              <a:rPr lang="nb-NO" sz="1800" dirty="0"/>
              <a:t> areas that still </a:t>
            </a:r>
            <a:r>
              <a:rPr lang="nb-NO" sz="1800" dirty="0" err="1"/>
              <a:t>need</a:t>
            </a:r>
            <a:r>
              <a:rPr lang="nb-NO" sz="1800" dirty="0"/>
              <a:t> work.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/>
              <a:t>The research design diagram by Mathiassen (2017) offers a </a:t>
            </a:r>
            <a:r>
              <a:rPr lang="nb-NO" sz="1800" dirty="0" err="1"/>
              <a:t>useful</a:t>
            </a:r>
            <a:r>
              <a:rPr lang="nb-NO" sz="1800" dirty="0"/>
              <a:t> way to structure your essay!</a:t>
            </a:r>
          </a:p>
        </p:txBody>
      </p:sp>
    </p:spTree>
    <p:extLst>
      <p:ext uri="{BB962C8B-B14F-4D97-AF65-F5344CB8AC3E}">
        <p14:creationId xmlns:p14="http://schemas.microsoft.com/office/powerpoint/2010/main" val="396041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Structuring your thesis essay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" y="1172326"/>
            <a:ext cx="7668487" cy="3390437"/>
          </a:xfrm>
        </p:spPr>
        <p:txBody>
          <a:bodyPr>
            <a:noAutofit/>
          </a:bodyPr>
          <a:lstStyle/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778554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281" y="795"/>
            <a:ext cx="7886700" cy="994172"/>
          </a:xfrm>
        </p:spPr>
        <p:txBody>
          <a:bodyPr/>
          <a:lstStyle/>
          <a:p>
            <a:r>
              <a:rPr lang="en-US" b="1" dirty="0"/>
              <a:t>Research Design (Mathiassen, 2017)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24" y="746364"/>
            <a:ext cx="8263703" cy="432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81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2420" y="162492"/>
            <a:ext cx="7886700" cy="994172"/>
          </a:xfrm>
        </p:spPr>
        <p:txBody>
          <a:bodyPr>
            <a:normAutofit/>
          </a:bodyPr>
          <a:lstStyle/>
          <a:p>
            <a:r>
              <a:rPr lang="nb-NO" sz="2000" dirty="0"/>
              <a:t>An example (Amuha, 2021)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1660850" y="898539"/>
          <a:ext cx="5085707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sjon" r:id="rId3" imgW="3713914" imgH="2784354" progId="PowerPoint.Show.8">
                  <p:embed/>
                </p:oleObj>
              </mc:Choice>
              <mc:Fallback>
                <p:oleObj name="Presentasjon" r:id="rId3" imgW="3713914" imgH="2784354" progId="PowerPoint.Show.8">
                  <p:embed/>
                  <p:pic>
                    <p:nvPicPr>
                      <p:cNvPr id="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850" y="898539"/>
                        <a:ext cx="5085707" cy="394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/>
          <p:cNvSpPr/>
          <p:nvPr/>
        </p:nvSpPr>
        <p:spPr>
          <a:xfrm>
            <a:off x="294468" y="3326920"/>
            <a:ext cx="1839538" cy="871713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en-US" sz="1013" dirty="0"/>
              <a:t>Largely manual data management process, no readily available data at districts to guide decision making</a:t>
            </a:r>
            <a:endParaRPr lang="nb-NO" sz="1013" dirty="0"/>
          </a:p>
        </p:txBody>
      </p:sp>
      <p:sp>
        <p:nvSpPr>
          <p:cNvPr id="8" name="Rektangel 7"/>
          <p:cNvSpPr/>
          <p:nvPr/>
        </p:nvSpPr>
        <p:spPr>
          <a:xfrm>
            <a:off x="3462273" y="1320413"/>
            <a:ext cx="3497459" cy="40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3" i="1" dirty="0"/>
              <a:t>Institutional theory,</a:t>
            </a:r>
          </a:p>
          <a:p>
            <a:r>
              <a:rPr lang="en-US" sz="1013" i="1" dirty="0"/>
              <a:t> institutional logics</a:t>
            </a:r>
            <a:endParaRPr lang="en-US" sz="1013" dirty="0"/>
          </a:p>
        </p:txBody>
      </p:sp>
      <p:sp>
        <p:nvSpPr>
          <p:cNvPr id="9" name="Rektangel 8"/>
          <p:cNvSpPr/>
          <p:nvPr/>
        </p:nvSpPr>
        <p:spPr>
          <a:xfrm>
            <a:off x="6602511" y="1987579"/>
            <a:ext cx="2361062" cy="1339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13" i="1" dirty="0"/>
              <a:t>Contributions (mainly) to EMIS literature (A) and IS literature</a:t>
            </a:r>
          </a:p>
          <a:p>
            <a:endParaRPr lang="en-US" sz="1013" i="1" dirty="0"/>
          </a:p>
          <a:p>
            <a:r>
              <a:rPr lang="en-US" sz="1013" i="1" dirty="0"/>
              <a:t>Contribution to P; computerized, decentralized data management. Readily available data to guide decision making</a:t>
            </a:r>
          </a:p>
          <a:p>
            <a:endParaRPr lang="en-US" sz="1013" i="1" dirty="0"/>
          </a:p>
        </p:txBody>
      </p:sp>
      <p:sp>
        <p:nvSpPr>
          <p:cNvPr id="10" name="Rektangel 9"/>
          <p:cNvSpPr/>
          <p:nvPr/>
        </p:nvSpPr>
        <p:spPr>
          <a:xfrm>
            <a:off x="3462273" y="4329981"/>
            <a:ext cx="3721394" cy="559961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>
            <a:spAutoFit/>
          </a:bodyPr>
          <a:lstStyle/>
          <a:p>
            <a:r>
              <a:rPr lang="en-US" sz="1013" dirty="0"/>
              <a:t>Interpretive qualitative case study:</a:t>
            </a:r>
            <a:endParaRPr lang="nb-NO" sz="1013" b="1" dirty="0"/>
          </a:p>
          <a:p>
            <a:r>
              <a:rPr lang="en-US" sz="1013" dirty="0"/>
              <a:t>participant observation, informal interviews and conversation, and reviews of documentation </a:t>
            </a:r>
          </a:p>
        </p:txBody>
      </p:sp>
      <p:sp>
        <p:nvSpPr>
          <p:cNvPr id="7" name="Rektangel 6"/>
          <p:cNvSpPr/>
          <p:nvPr/>
        </p:nvSpPr>
        <p:spPr>
          <a:xfrm>
            <a:off x="206853" y="1366580"/>
            <a:ext cx="2055290" cy="71583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r>
              <a:rPr lang="en-US" sz="1013" dirty="0"/>
              <a:t>Education Management Information Systems (EMIS) data management process and decision making at district level</a:t>
            </a:r>
          </a:p>
        </p:txBody>
      </p:sp>
      <p:sp>
        <p:nvSpPr>
          <p:cNvPr id="3" name="Rectangle 2"/>
          <p:cNvSpPr/>
          <p:nvPr/>
        </p:nvSpPr>
        <p:spPr>
          <a:xfrm>
            <a:off x="2880202" y="2519147"/>
            <a:ext cx="2976113" cy="5770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50" i="1" dirty="0"/>
              <a:t>How can decentralization of EMIS using a digital platform support data management and decision making at district level?</a:t>
            </a:r>
          </a:p>
        </p:txBody>
      </p:sp>
    </p:spTree>
    <p:extLst>
      <p:ext uri="{BB962C8B-B14F-4D97-AF65-F5344CB8AC3E}">
        <p14:creationId xmlns:p14="http://schemas.microsoft.com/office/powerpoint/2010/main" val="3666278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Thesis structure!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" y="1172326"/>
            <a:ext cx="7668487" cy="3390437"/>
          </a:xfrm>
        </p:spPr>
        <p:txBody>
          <a:bodyPr>
            <a:noAutofit/>
          </a:bodyPr>
          <a:lstStyle/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50897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17" y="327793"/>
            <a:ext cx="7922703" cy="360045"/>
          </a:xfrm>
        </p:spPr>
        <p:txBody>
          <a:bodyPr/>
          <a:lstStyle/>
          <a:p>
            <a:r>
              <a:rPr lang="nb-NO" dirty="0"/>
              <a:t>Thesis 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/>
              <a:t>1 Introduction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is where the work is showcased. The introduction offers a synthesis of the thesis, why it is important, and the contribution.</a:t>
            </a:r>
            <a:endParaRPr lang="nb-NO" dirty="0"/>
          </a:p>
          <a:p>
            <a:pPr marL="0" lvl="0" indent="0">
              <a:buNone/>
            </a:pPr>
            <a:r>
              <a:rPr lang="en-GB" dirty="0"/>
              <a:t>2 Literature Review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section shows “what has been written” on the topic. It identifies the literature you are contributing to, and the gap you are filling. 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3 </a:t>
            </a:r>
            <a:r>
              <a:rPr lang="en-GB" dirty="0"/>
              <a:t>Theoretical Framework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section contains the theoretical assumptions that frame your work. You use these assumptions to structure your research question and contribution.</a:t>
            </a:r>
            <a:endParaRPr lang="nb-NO" dirty="0"/>
          </a:p>
          <a:p>
            <a:pPr marL="0" indent="0">
              <a:buNone/>
            </a:pPr>
            <a:r>
              <a:rPr lang="en-GB" dirty="0"/>
              <a:t>4 Methodology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In this section you state how you answered the research question, i.e. the methodology. A methodology needs to be harmonised to the question asked, so to frame the response to it.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1091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Thesis 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/>
              <a:t>5 Empirical Data</a:t>
            </a:r>
            <a:endParaRPr lang="nb-NO" dirty="0"/>
          </a:p>
          <a:p>
            <a:pPr lvl="1"/>
            <a:r>
              <a:rPr lang="en-GB" i="1" dirty="0"/>
              <a:t>Description – of the empirics you have studied, and its context</a:t>
            </a:r>
            <a:endParaRPr lang="nb-NO" dirty="0"/>
          </a:p>
          <a:p>
            <a:pPr lvl="1"/>
            <a:r>
              <a:rPr lang="en-GB" i="1" dirty="0"/>
              <a:t>Findings – the main results of your research, in response to the question</a:t>
            </a:r>
            <a:endParaRPr lang="nb-NO" dirty="0"/>
          </a:p>
          <a:p>
            <a:pPr marL="0" lvl="0" indent="0">
              <a:buNone/>
            </a:pPr>
            <a:r>
              <a:rPr lang="en-GB" dirty="0"/>
              <a:t>6 Discussion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In this section, you position the work within existing literature. Here you go back to section 2, the literature review, and state where your contribution is.</a:t>
            </a:r>
            <a:endParaRPr lang="en-GB" dirty="0"/>
          </a:p>
          <a:p>
            <a:pPr marL="0" indent="0">
              <a:buNone/>
            </a:pPr>
            <a:r>
              <a:rPr lang="nb-NO" dirty="0"/>
              <a:t>7 </a:t>
            </a:r>
            <a:r>
              <a:rPr lang="en-GB" dirty="0"/>
              <a:t>Conclusion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A brief summary of the work, and some pointers for further research.</a:t>
            </a:r>
            <a:r>
              <a:rPr lang="en-GB" dirty="0"/>
              <a:t> </a:t>
            </a:r>
            <a:endParaRPr lang="nb-NO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19957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Introduction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An introduction offers a </a:t>
            </a:r>
            <a:r>
              <a:rPr lang="nb-NO" sz="1800" b="1" dirty="0">
                <a:solidFill>
                  <a:srgbClr val="FF0000"/>
                </a:solidFill>
              </a:rPr>
              <a:t>synoptic perspective </a:t>
            </a:r>
            <a:r>
              <a:rPr lang="nb-NO" sz="1800" dirty="0"/>
              <a:t>on the thesis. It identifies the core problem of the work, the literature to which it </a:t>
            </a:r>
            <a:r>
              <a:rPr lang="nb-NO" sz="1800" dirty="0" err="1"/>
              <a:t>contributes</a:t>
            </a:r>
            <a:r>
              <a:rPr lang="nb-NO" sz="1800" dirty="0"/>
              <a:t>, as well as its research questions, methodology, </a:t>
            </a:r>
            <a:r>
              <a:rPr lang="nb-NO" sz="1800" dirty="0" err="1"/>
              <a:t>findings</a:t>
            </a:r>
            <a:r>
              <a:rPr lang="nb-NO" sz="1800" dirty="0"/>
              <a:t> and </a:t>
            </a:r>
            <a:r>
              <a:rPr lang="nb-NO" sz="1800" dirty="0" err="1"/>
              <a:t>contributions</a:t>
            </a:r>
            <a:r>
              <a:rPr lang="nb-NO" sz="1800" dirty="0"/>
              <a:t>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After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read</a:t>
            </a:r>
            <a:r>
              <a:rPr lang="nb-NO" sz="1800" dirty="0"/>
              <a:t> the introduction, the </a:t>
            </a:r>
            <a:r>
              <a:rPr lang="nb-NO" sz="1800" dirty="0" err="1"/>
              <a:t>reader</a:t>
            </a:r>
            <a:r>
              <a:rPr lang="nb-NO" sz="1800" dirty="0"/>
              <a:t> </a:t>
            </a:r>
            <a:r>
              <a:rPr lang="nb-NO" sz="1800" dirty="0" err="1"/>
              <a:t>should</a:t>
            </a:r>
            <a:r>
              <a:rPr lang="nb-NO" sz="1800" dirty="0"/>
              <a:t> have a very </a:t>
            </a:r>
            <a:r>
              <a:rPr lang="nb-NO" sz="1800" dirty="0" err="1"/>
              <a:t>firm</a:t>
            </a:r>
            <a:r>
              <a:rPr lang="nb-NO" sz="1800" dirty="0"/>
              <a:t> </a:t>
            </a:r>
            <a:r>
              <a:rPr lang="nb-NO" sz="1800" dirty="0" err="1"/>
              <a:t>sense</a:t>
            </a:r>
            <a:r>
              <a:rPr lang="nb-NO" sz="1800" dirty="0"/>
              <a:t> of what you have </a:t>
            </a:r>
            <a:r>
              <a:rPr lang="nb-NO" sz="1800" dirty="0" err="1"/>
              <a:t>researched</a:t>
            </a:r>
            <a:r>
              <a:rPr lang="nb-NO" sz="1800" dirty="0"/>
              <a:t>, the </a:t>
            </a:r>
            <a:r>
              <a:rPr lang="nb-NO" sz="1800" dirty="0" err="1"/>
              <a:t>essence</a:t>
            </a:r>
            <a:r>
              <a:rPr lang="nb-NO" sz="1800" dirty="0"/>
              <a:t> and </a:t>
            </a:r>
            <a:r>
              <a:rPr lang="nb-NO" sz="1800" dirty="0" err="1"/>
              <a:t>novelty</a:t>
            </a:r>
            <a:r>
              <a:rPr lang="nb-NO" sz="1800" dirty="0"/>
              <a:t> of your </a:t>
            </a:r>
            <a:r>
              <a:rPr lang="nb-NO" sz="1800" dirty="0" err="1"/>
              <a:t>findings</a:t>
            </a:r>
            <a:r>
              <a:rPr lang="nb-NO" sz="1800" dirty="0"/>
              <a:t>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you made to your literature of choice.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For this </a:t>
            </a:r>
            <a:r>
              <a:rPr lang="nb-NO" sz="1800" dirty="0" err="1"/>
              <a:t>reason</a:t>
            </a:r>
            <a:r>
              <a:rPr lang="nb-NO" sz="1800" dirty="0"/>
              <a:t>, a clear introduction is an essential </a:t>
            </a:r>
            <a:r>
              <a:rPr lang="nb-NO" sz="1800" dirty="0" err="1"/>
              <a:t>ingredient</a:t>
            </a:r>
            <a:r>
              <a:rPr lang="nb-NO" sz="1800" dirty="0"/>
              <a:t> for a solid thesis!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80397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Literature Review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This </a:t>
            </a:r>
            <a:r>
              <a:rPr lang="nb-NO" sz="1800" dirty="0" err="1"/>
              <a:t>section</a:t>
            </a:r>
            <a:r>
              <a:rPr lang="nb-NO" sz="1800" dirty="0"/>
              <a:t> identifies the </a:t>
            </a:r>
            <a:r>
              <a:rPr lang="nb-NO" sz="1800" b="1" dirty="0" err="1">
                <a:solidFill>
                  <a:srgbClr val="FF0000"/>
                </a:solidFill>
              </a:rPr>
              <a:t>domain</a:t>
            </a:r>
            <a:r>
              <a:rPr lang="nb-NO" sz="1800" b="1" dirty="0">
                <a:solidFill>
                  <a:srgbClr val="FF0000"/>
                </a:solidFill>
              </a:rPr>
              <a:t> of literature </a:t>
            </a:r>
            <a:r>
              <a:rPr lang="nb-NO" sz="1800" dirty="0"/>
              <a:t>that your thesis </a:t>
            </a:r>
            <a:r>
              <a:rPr lang="nb-NO" sz="1800" dirty="0" err="1"/>
              <a:t>contributes</a:t>
            </a:r>
            <a:r>
              <a:rPr lang="nb-NO" sz="1800" dirty="0"/>
              <a:t> to.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reviewed</a:t>
            </a:r>
            <a:r>
              <a:rPr lang="nb-NO" sz="1800" dirty="0"/>
              <a:t> the main </a:t>
            </a:r>
            <a:r>
              <a:rPr lang="nb-NO" sz="1800" dirty="0" err="1"/>
              <a:t>debates</a:t>
            </a:r>
            <a:r>
              <a:rPr lang="nb-NO" sz="1800" dirty="0"/>
              <a:t> on the </a:t>
            </a:r>
            <a:r>
              <a:rPr lang="nb-NO" sz="1800" dirty="0" err="1"/>
              <a:t>topic</a:t>
            </a:r>
            <a:r>
              <a:rPr lang="nb-NO" sz="1800" dirty="0"/>
              <a:t>, it leads to your research questions by illuminating one, or more, </a:t>
            </a:r>
            <a:r>
              <a:rPr lang="nb-NO" sz="1800" dirty="0" err="1"/>
              <a:t>debates</a:t>
            </a:r>
            <a:r>
              <a:rPr lang="nb-NO" sz="1800" dirty="0"/>
              <a:t> that still </a:t>
            </a:r>
            <a:r>
              <a:rPr lang="nb-NO" sz="1800" dirty="0" err="1"/>
              <a:t>remain</a:t>
            </a:r>
            <a:r>
              <a:rPr lang="nb-NO" sz="1800" dirty="0"/>
              <a:t> open.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same research problem – e.g.: </a:t>
            </a:r>
            <a:r>
              <a:rPr lang="nb-NO" sz="1800" dirty="0" err="1"/>
              <a:t>healthcare</a:t>
            </a:r>
            <a:r>
              <a:rPr lang="nb-NO" sz="1800" dirty="0"/>
              <a:t> staff’ </a:t>
            </a:r>
            <a:r>
              <a:rPr lang="nb-NO" sz="1800" dirty="0" err="1"/>
              <a:t>perception</a:t>
            </a:r>
            <a:r>
              <a:rPr lang="nb-NO" sz="1800" dirty="0"/>
              <a:t> of a </a:t>
            </a:r>
            <a:r>
              <a:rPr lang="nb-NO" sz="1800" dirty="0" err="1"/>
              <a:t>new</a:t>
            </a:r>
            <a:r>
              <a:rPr lang="nb-NO" sz="1800" dirty="0"/>
              <a:t> </a:t>
            </a:r>
            <a:r>
              <a:rPr lang="nb-NO" sz="1800" dirty="0" err="1"/>
              <a:t>app</a:t>
            </a:r>
            <a:r>
              <a:rPr lang="nb-NO" sz="1800" dirty="0"/>
              <a:t>; challenges in the </a:t>
            </a:r>
            <a:r>
              <a:rPr lang="nb-NO" sz="1800" dirty="0" err="1"/>
              <a:t>adoption</a:t>
            </a:r>
            <a:r>
              <a:rPr lang="nb-NO" sz="1800" dirty="0"/>
              <a:t> of a </a:t>
            </a:r>
            <a:r>
              <a:rPr lang="nb-NO" sz="1800" dirty="0" err="1"/>
              <a:t>new</a:t>
            </a:r>
            <a:r>
              <a:rPr lang="nb-NO" sz="1800" dirty="0"/>
              <a:t> disease </a:t>
            </a:r>
            <a:r>
              <a:rPr lang="nb-NO" sz="1800" dirty="0" err="1"/>
              <a:t>tracking</a:t>
            </a:r>
            <a:r>
              <a:rPr lang="nb-NO" sz="1800" dirty="0"/>
              <a:t> protocol; use of health MIS in a </a:t>
            </a:r>
            <a:r>
              <a:rPr lang="nb-NO" sz="1800" dirty="0" err="1"/>
              <a:t>developing</a:t>
            </a:r>
            <a:r>
              <a:rPr lang="nb-NO" sz="1800" dirty="0"/>
              <a:t> country… - can be made to </a:t>
            </a:r>
            <a:r>
              <a:rPr lang="nb-NO" sz="1800" dirty="0" err="1"/>
              <a:t>contribute</a:t>
            </a:r>
            <a:r>
              <a:rPr lang="nb-NO" sz="1800" dirty="0"/>
              <a:t> to </a:t>
            </a:r>
            <a:r>
              <a:rPr lang="nb-NO" sz="1800" b="1" dirty="0">
                <a:solidFill>
                  <a:srgbClr val="FF0000"/>
                </a:solidFill>
              </a:rPr>
              <a:t>different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literatures</a:t>
            </a:r>
            <a:r>
              <a:rPr lang="nb-NO" sz="1800" dirty="0"/>
              <a:t>! 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As you approach your </a:t>
            </a:r>
            <a:r>
              <a:rPr lang="nb-NO" sz="1800" dirty="0" err="1"/>
              <a:t>review</a:t>
            </a:r>
            <a:r>
              <a:rPr lang="nb-NO" sz="1800" dirty="0"/>
              <a:t> of the literature, you will </a:t>
            </a:r>
            <a:r>
              <a:rPr lang="nb-NO" sz="1800" dirty="0" err="1"/>
              <a:t>need</a:t>
            </a:r>
            <a:r>
              <a:rPr lang="nb-NO" sz="1800" dirty="0"/>
              <a:t> to </a:t>
            </a:r>
            <a:r>
              <a:rPr lang="nb-NO" sz="1800" dirty="0" err="1"/>
              <a:t>identify</a:t>
            </a:r>
            <a:r>
              <a:rPr lang="nb-NO" sz="1800" dirty="0"/>
              <a:t> the </a:t>
            </a:r>
            <a:r>
              <a:rPr lang="nb-NO" sz="1800" b="1" dirty="0">
                <a:solidFill>
                  <a:srgbClr val="FF0000"/>
                </a:solidFill>
              </a:rPr>
              <a:t>area of literature </a:t>
            </a:r>
            <a:r>
              <a:rPr lang="nb-NO" sz="1800" dirty="0"/>
              <a:t>(Mathiassen’s A) you </a:t>
            </a:r>
            <a:r>
              <a:rPr lang="nb-NO" sz="1800" dirty="0" err="1"/>
              <a:t>wish</a:t>
            </a:r>
            <a:r>
              <a:rPr lang="nb-NO" sz="1800" dirty="0"/>
              <a:t> to </a:t>
            </a:r>
            <a:r>
              <a:rPr lang="nb-NO" sz="1800" dirty="0" err="1"/>
              <a:t>contribute</a:t>
            </a:r>
            <a:r>
              <a:rPr lang="nb-NO" sz="1800" dirty="0"/>
              <a:t> to.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684349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Theoretical Framework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Theoretical perspective: the philosophical stance informing the methodology and providing context for the process and grounding its logic and criteria (Crotty, 1998)</a:t>
            </a:r>
          </a:p>
          <a:p>
            <a:pPr marL="285750" indent="-285750">
              <a:defRPr/>
            </a:pPr>
            <a:endParaRPr lang="nb-NO" sz="1800" dirty="0"/>
          </a:p>
          <a:p>
            <a:pPr marL="285750" indent="-285750"/>
            <a:r>
              <a:rPr lang="nb-NO" sz="1800" dirty="0"/>
              <a:t>In a MSc thesis, a theoretical framework </a:t>
            </a:r>
            <a:r>
              <a:rPr lang="nb-NO" sz="1800" dirty="0" err="1"/>
              <a:t>provides</a:t>
            </a:r>
            <a:r>
              <a:rPr lang="nb-NO" sz="1800" dirty="0"/>
              <a:t> an </a:t>
            </a:r>
            <a:r>
              <a:rPr lang="nb-NO" sz="1800" b="1" dirty="0">
                <a:solidFill>
                  <a:srgbClr val="FF0000"/>
                </a:solidFill>
              </a:rPr>
              <a:t>illuminating lens </a:t>
            </a:r>
            <a:r>
              <a:rPr lang="nb-NO" sz="1800" dirty="0"/>
              <a:t>that supports you in structuring your research questions, </a:t>
            </a:r>
            <a:r>
              <a:rPr lang="nb-NO" sz="1800" dirty="0" err="1"/>
              <a:t>devising</a:t>
            </a:r>
            <a:r>
              <a:rPr lang="nb-NO" sz="1800" dirty="0"/>
              <a:t> a methodology to </a:t>
            </a:r>
            <a:r>
              <a:rPr lang="nb-NO" sz="1800" dirty="0" err="1"/>
              <a:t>address</a:t>
            </a:r>
            <a:r>
              <a:rPr lang="nb-NO" sz="1800" dirty="0"/>
              <a:t> them, and </a:t>
            </a:r>
            <a:r>
              <a:rPr lang="nb-NO" sz="1800" dirty="0" err="1"/>
              <a:t>interpreting</a:t>
            </a:r>
            <a:r>
              <a:rPr lang="nb-NO" sz="1800" dirty="0"/>
              <a:t> your results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case of grounded theory approaches, rather than a pre-</a:t>
            </a:r>
            <a:r>
              <a:rPr lang="nb-NO" sz="1800" dirty="0" err="1"/>
              <a:t>fixed</a:t>
            </a:r>
            <a:r>
              <a:rPr lang="nb-NO" sz="1800" dirty="0"/>
              <a:t> framework, the </a:t>
            </a:r>
            <a:r>
              <a:rPr lang="nb-NO" sz="1800" dirty="0" err="1"/>
              <a:t>researcher</a:t>
            </a:r>
            <a:r>
              <a:rPr lang="nb-NO" sz="1800" dirty="0"/>
              <a:t> </a:t>
            </a:r>
            <a:r>
              <a:rPr lang="nb-NO" sz="1800" dirty="0" err="1"/>
              <a:t>discovers</a:t>
            </a:r>
            <a:r>
              <a:rPr lang="nb-NO" sz="1800" dirty="0"/>
              <a:t> theory </a:t>
            </a:r>
            <a:r>
              <a:rPr lang="nb-NO" sz="1800" dirty="0" err="1"/>
              <a:t>directly</a:t>
            </a:r>
            <a:r>
              <a:rPr lang="nb-NO" sz="1800" dirty="0"/>
              <a:t> from the data. </a:t>
            </a:r>
          </a:p>
        </p:txBody>
      </p:sp>
    </p:spTree>
    <p:extLst>
      <p:ext uri="{BB962C8B-B14F-4D97-AF65-F5344CB8AC3E}">
        <p14:creationId xmlns:p14="http://schemas.microsoft.com/office/powerpoint/2010/main" val="2234255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Methodology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Methodology: the plan of action, process or design lying behind the choice and use of particular methods (Crotty, 1998)</a:t>
            </a:r>
          </a:p>
          <a:p>
            <a:pPr marL="285750" indent="-285750">
              <a:defRPr/>
            </a:pPr>
            <a:endParaRPr lang="nb-NO" sz="1800" dirty="0"/>
          </a:p>
          <a:p>
            <a:pPr marL="285750" indent="-285750"/>
            <a:r>
              <a:rPr lang="nb-NO" sz="1800" dirty="0"/>
              <a:t>A methodology </a:t>
            </a:r>
            <a:r>
              <a:rPr lang="nb-NO" sz="1800" dirty="0" err="1"/>
              <a:t>section</a:t>
            </a:r>
            <a:r>
              <a:rPr lang="nb-NO" sz="1800" dirty="0"/>
              <a:t> </a:t>
            </a:r>
            <a:r>
              <a:rPr lang="nb-NO" sz="1800" dirty="0" err="1"/>
              <a:t>describes</a:t>
            </a:r>
            <a:r>
              <a:rPr lang="nb-NO" sz="1800" dirty="0"/>
              <a:t> the </a:t>
            </a:r>
            <a:r>
              <a:rPr lang="nb-NO" sz="1800" dirty="0" err="1"/>
              <a:t>route</a:t>
            </a:r>
            <a:r>
              <a:rPr lang="nb-NO" sz="1800" dirty="0"/>
              <a:t> you have taken to </a:t>
            </a:r>
            <a:r>
              <a:rPr lang="nb-NO" sz="1800" b="1" dirty="0">
                <a:solidFill>
                  <a:srgbClr val="FF0000"/>
                </a:solidFill>
              </a:rPr>
              <a:t>answer your research question</a:t>
            </a:r>
            <a:r>
              <a:rPr lang="nb-NO" sz="1800" dirty="0"/>
              <a:t>, and is </a:t>
            </a:r>
            <a:r>
              <a:rPr lang="nb-NO" sz="1800" dirty="0" err="1"/>
              <a:t>harmonised</a:t>
            </a:r>
            <a:r>
              <a:rPr lang="nb-NO" sz="1800" dirty="0"/>
              <a:t> with the epistemological assumptions made at the </a:t>
            </a:r>
            <a:r>
              <a:rPr lang="nb-NO" sz="1800" dirty="0" err="1"/>
              <a:t>origin</a:t>
            </a:r>
            <a:r>
              <a:rPr lang="nb-NO" sz="1800" dirty="0"/>
              <a:t> of the research.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Your methodology </a:t>
            </a:r>
            <a:r>
              <a:rPr lang="nb-NO" sz="1800" dirty="0" err="1"/>
              <a:t>comprises</a:t>
            </a:r>
            <a:r>
              <a:rPr lang="nb-NO" sz="1800" dirty="0"/>
              <a:t> of the </a:t>
            </a:r>
            <a:r>
              <a:rPr lang="nb-NO" sz="1800" dirty="0" err="1"/>
              <a:t>set</a:t>
            </a:r>
            <a:r>
              <a:rPr lang="nb-NO" sz="1800" dirty="0"/>
              <a:t> of methods that you will have used to </a:t>
            </a:r>
            <a:r>
              <a:rPr lang="nb-NO" sz="1800" dirty="0" err="1"/>
              <a:t>collect</a:t>
            </a:r>
            <a:r>
              <a:rPr lang="nb-NO" sz="1800" dirty="0"/>
              <a:t> the data and, in a </a:t>
            </a:r>
            <a:r>
              <a:rPr lang="nb-NO" sz="1800" dirty="0" err="1"/>
              <a:t>second</a:t>
            </a:r>
            <a:r>
              <a:rPr lang="nb-NO" sz="1800" dirty="0"/>
              <a:t> stage, to analyse them in </a:t>
            </a:r>
            <a:r>
              <a:rPr lang="nb-NO" sz="1800" dirty="0" err="1"/>
              <a:t>response</a:t>
            </a:r>
            <a:r>
              <a:rPr lang="nb-NO" sz="1800" dirty="0"/>
              <a:t> to the research question.</a:t>
            </a:r>
          </a:p>
        </p:txBody>
      </p:sp>
    </p:spTree>
    <p:extLst>
      <p:ext uri="{BB962C8B-B14F-4D97-AF65-F5344CB8AC3E}">
        <p14:creationId xmlns:p14="http://schemas.microsoft.com/office/powerpoint/2010/main" val="2547956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Empirical</a:t>
            </a:r>
            <a:r>
              <a:rPr lang="nb-NO" dirty="0"/>
              <a:t>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 section normally divided in two parts: a </a:t>
            </a:r>
            <a:r>
              <a:rPr lang="en-US" sz="1800" b="1" dirty="0">
                <a:solidFill>
                  <a:srgbClr val="FF0000"/>
                </a:solidFill>
              </a:rPr>
              <a:t>descriptive</a:t>
            </a:r>
            <a:r>
              <a:rPr lang="en-US" sz="1800" dirty="0"/>
              <a:t> one, making sense of the empirical domain of your research, and an </a:t>
            </a:r>
            <a:r>
              <a:rPr lang="en-US" sz="1800" b="1" dirty="0">
                <a:solidFill>
                  <a:srgbClr val="FF0000"/>
                </a:solidFill>
              </a:rPr>
              <a:t>analytical</a:t>
            </a:r>
            <a:r>
              <a:rPr lang="en-US" sz="1800" dirty="0"/>
              <a:t> one, in which the question is answered.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b="1" dirty="0" err="1">
                <a:solidFill>
                  <a:srgbClr val="FF0000"/>
                </a:solidFill>
              </a:rPr>
              <a:t>Contextual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richness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is </a:t>
            </a:r>
            <a:r>
              <a:rPr lang="nb-NO" sz="1800" dirty="0" err="1"/>
              <a:t>highly</a:t>
            </a:r>
            <a:r>
              <a:rPr lang="nb-NO" sz="1800" dirty="0"/>
              <a:t> desirable: the </a:t>
            </a:r>
            <a:r>
              <a:rPr lang="nb-NO" sz="1800" dirty="0" err="1"/>
              <a:t>reader</a:t>
            </a:r>
            <a:r>
              <a:rPr lang="nb-NO" sz="1800" dirty="0"/>
              <a:t> </a:t>
            </a:r>
            <a:r>
              <a:rPr lang="nb-NO" sz="1800" dirty="0" err="1"/>
              <a:t>wishes</a:t>
            </a:r>
            <a:r>
              <a:rPr lang="nb-NO" sz="1800" dirty="0"/>
              <a:t> to </a:t>
            </a:r>
            <a:r>
              <a:rPr lang="nb-NO" sz="1800" dirty="0" err="1"/>
              <a:t>learn</a:t>
            </a:r>
            <a:r>
              <a:rPr lang="nb-NO" sz="1800" dirty="0"/>
              <a:t> about the context of your research, and how that has informed your </a:t>
            </a:r>
            <a:r>
              <a:rPr lang="nb-NO" sz="1800" dirty="0" err="1"/>
              <a:t>findings</a:t>
            </a:r>
            <a:r>
              <a:rPr lang="nb-NO" sz="1800" dirty="0"/>
              <a:t>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</a:t>
            </a:r>
            <a:r>
              <a:rPr lang="nb-NO" sz="1800" dirty="0" err="1"/>
              <a:t>analytical</a:t>
            </a:r>
            <a:r>
              <a:rPr lang="nb-NO" sz="1800" dirty="0"/>
              <a:t> question, you will apply your </a:t>
            </a:r>
            <a:r>
              <a:rPr lang="nb-NO" sz="1800" b="1" dirty="0">
                <a:solidFill>
                  <a:srgbClr val="FF0000"/>
                </a:solidFill>
              </a:rPr>
              <a:t>theoretical framework </a:t>
            </a:r>
            <a:r>
              <a:rPr lang="nb-NO" sz="1800" dirty="0"/>
              <a:t>to analyse the </a:t>
            </a:r>
            <a:r>
              <a:rPr lang="nb-NO" sz="1800" dirty="0" err="1"/>
              <a:t>findings</a:t>
            </a:r>
            <a:r>
              <a:rPr lang="nb-NO" sz="1800" dirty="0"/>
              <a:t> from your research. If </a:t>
            </a:r>
            <a:r>
              <a:rPr lang="nb-NO" sz="1800" dirty="0" err="1"/>
              <a:t>using</a:t>
            </a:r>
            <a:r>
              <a:rPr lang="nb-NO" sz="1800" dirty="0"/>
              <a:t> grounded theory, this is where your </a:t>
            </a:r>
            <a:r>
              <a:rPr lang="nb-NO" sz="1800" dirty="0" err="1"/>
              <a:t>coding</a:t>
            </a:r>
            <a:r>
              <a:rPr lang="nb-NO" sz="1800" dirty="0"/>
              <a:t> structure will be positioned.</a:t>
            </a:r>
          </a:p>
        </p:txBody>
      </p:sp>
    </p:spTree>
    <p:extLst>
      <p:ext uri="{BB962C8B-B14F-4D97-AF65-F5344CB8AC3E}">
        <p14:creationId xmlns:p14="http://schemas.microsoft.com/office/powerpoint/2010/main" val="2921810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Discussion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Arguably the most important part of the thesis!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</a:t>
            </a:r>
            <a:r>
              <a:rPr lang="nb-NO" sz="1800" dirty="0" err="1"/>
              <a:t>discussion</a:t>
            </a:r>
            <a:r>
              <a:rPr lang="nb-NO" sz="1800" dirty="0"/>
              <a:t>, your </a:t>
            </a:r>
            <a:r>
              <a:rPr lang="nb-NO" sz="1800" dirty="0" err="1"/>
              <a:t>findings</a:t>
            </a:r>
            <a:r>
              <a:rPr lang="nb-NO" sz="1800" dirty="0"/>
              <a:t> are </a:t>
            </a:r>
            <a:r>
              <a:rPr lang="nb-NO" sz="1800" dirty="0" err="1"/>
              <a:t>placed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within the literature </a:t>
            </a:r>
            <a:r>
              <a:rPr lang="nb-NO" sz="1800" dirty="0"/>
              <a:t>which you have </a:t>
            </a:r>
            <a:r>
              <a:rPr lang="nb-NO" sz="1800" dirty="0" err="1"/>
              <a:t>reviewed</a:t>
            </a:r>
            <a:r>
              <a:rPr lang="nb-NO" sz="1800" dirty="0"/>
              <a:t> </a:t>
            </a:r>
            <a:r>
              <a:rPr lang="nb-NO" sz="1800" dirty="0" err="1"/>
              <a:t>earlier</a:t>
            </a:r>
            <a:r>
              <a:rPr lang="nb-NO" sz="1800" dirty="0"/>
              <a:t> in the thesis. As a result, the </a:t>
            </a:r>
            <a:r>
              <a:rPr lang="nb-NO" sz="1800" dirty="0" err="1"/>
              <a:t>discussion</a:t>
            </a:r>
            <a:r>
              <a:rPr lang="nb-NO" sz="1800" dirty="0"/>
              <a:t> is where your </a:t>
            </a:r>
            <a:r>
              <a:rPr lang="nb-NO" sz="1800" dirty="0" err="1"/>
              <a:t>findings</a:t>
            </a:r>
            <a:r>
              <a:rPr lang="nb-NO" sz="1800" dirty="0"/>
              <a:t> are made to </a:t>
            </a:r>
            <a:r>
              <a:rPr lang="nb-NO" sz="1800" b="1" dirty="0" err="1">
                <a:solidFill>
                  <a:srgbClr val="FF0000"/>
                </a:solidFill>
              </a:rPr>
              <a:t>contribute</a:t>
            </a:r>
            <a:r>
              <a:rPr lang="nb-NO" sz="1800" dirty="0"/>
              <a:t> to your literature of choice.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importance of the </a:t>
            </a:r>
            <a:r>
              <a:rPr lang="nb-NO" sz="1800" dirty="0" err="1"/>
              <a:t>discussion</a:t>
            </a:r>
            <a:r>
              <a:rPr lang="nb-NO" sz="1800" dirty="0"/>
              <a:t> stems from the </a:t>
            </a:r>
            <a:r>
              <a:rPr lang="nb-NO" sz="1800" dirty="0" err="1"/>
              <a:t>fact</a:t>
            </a:r>
            <a:r>
              <a:rPr lang="nb-NO" sz="1800" dirty="0"/>
              <a:t> that this is where your independent work, </a:t>
            </a:r>
            <a:r>
              <a:rPr lang="nb-NO" sz="1800" dirty="0" err="1"/>
              <a:t>conducted</a:t>
            </a:r>
            <a:r>
              <a:rPr lang="nb-NO" sz="1800" dirty="0"/>
              <a:t> across </a:t>
            </a:r>
            <a:r>
              <a:rPr lang="nb-NO" sz="1800" dirty="0" err="1"/>
              <a:t>two</a:t>
            </a:r>
            <a:r>
              <a:rPr lang="nb-NO" sz="1800" dirty="0"/>
              <a:t> years, is put in </a:t>
            </a:r>
            <a:r>
              <a:rPr lang="nb-NO" sz="1800" b="1" dirty="0" err="1">
                <a:solidFill>
                  <a:srgbClr val="FF0000"/>
                </a:solidFill>
              </a:rPr>
              <a:t>conversation</a:t>
            </a:r>
            <a:r>
              <a:rPr lang="nb-NO" sz="1800" dirty="0"/>
              <a:t> with the </a:t>
            </a:r>
            <a:r>
              <a:rPr lang="nb-NO" sz="1800" dirty="0" err="1"/>
              <a:t>existing</a:t>
            </a:r>
            <a:r>
              <a:rPr lang="nb-NO" sz="1800" dirty="0"/>
              <a:t> literature.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819376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Conclusion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Normally a short section, clear and concise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</a:t>
            </a:r>
            <a:r>
              <a:rPr lang="nb-NO" sz="1800" dirty="0" err="1"/>
              <a:t>conclusion</a:t>
            </a:r>
            <a:r>
              <a:rPr lang="nb-NO" sz="1800" dirty="0"/>
              <a:t> </a:t>
            </a:r>
            <a:r>
              <a:rPr lang="nb-NO" sz="1800" dirty="0" err="1"/>
              <a:t>restates</a:t>
            </a:r>
            <a:r>
              <a:rPr lang="nb-NO" sz="1800" dirty="0"/>
              <a:t> the </a:t>
            </a:r>
            <a:r>
              <a:rPr lang="nb-NO" sz="1800" b="1" dirty="0">
                <a:solidFill>
                  <a:srgbClr val="FF0000"/>
                </a:solidFill>
              </a:rPr>
              <a:t>research problem </a:t>
            </a:r>
            <a:r>
              <a:rPr lang="nb-NO" sz="1800" dirty="0"/>
              <a:t>that you </a:t>
            </a:r>
            <a:r>
              <a:rPr lang="nb-NO" sz="1800" dirty="0" err="1"/>
              <a:t>faced</a:t>
            </a:r>
            <a:r>
              <a:rPr lang="nb-NO" sz="1800" dirty="0"/>
              <a:t>, the </a:t>
            </a:r>
            <a:r>
              <a:rPr lang="nb-NO" sz="1800" b="1" dirty="0">
                <a:solidFill>
                  <a:srgbClr val="FF0000"/>
                </a:solidFill>
              </a:rPr>
              <a:t>methodology</a:t>
            </a:r>
            <a:r>
              <a:rPr lang="nb-NO" sz="1800" dirty="0"/>
              <a:t> with which you </a:t>
            </a:r>
            <a:r>
              <a:rPr lang="nb-NO" sz="1800" dirty="0" err="1"/>
              <a:t>faced</a:t>
            </a:r>
            <a:r>
              <a:rPr lang="nb-NO" sz="1800" dirty="0"/>
              <a:t> it,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you have made through the original </a:t>
            </a:r>
            <a:r>
              <a:rPr lang="nb-NO" sz="1800" dirty="0" err="1"/>
              <a:t>findings</a:t>
            </a:r>
            <a:r>
              <a:rPr lang="nb-NO" sz="1800" dirty="0"/>
              <a:t> of your research.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It is </a:t>
            </a:r>
            <a:r>
              <a:rPr lang="nb-NO" sz="1800" dirty="0" err="1"/>
              <a:t>also</a:t>
            </a:r>
            <a:r>
              <a:rPr lang="nb-NO" sz="1800" dirty="0"/>
              <a:t> an </a:t>
            </a:r>
            <a:r>
              <a:rPr lang="nb-NO" sz="1800" dirty="0" err="1"/>
              <a:t>opportunity</a:t>
            </a:r>
            <a:r>
              <a:rPr lang="nb-NO" sz="1800" dirty="0"/>
              <a:t> to </a:t>
            </a:r>
            <a:r>
              <a:rPr lang="nb-NO" sz="1800" dirty="0" err="1"/>
              <a:t>state</a:t>
            </a:r>
            <a:r>
              <a:rPr lang="nb-NO" sz="1800" dirty="0"/>
              <a:t> pointers for </a:t>
            </a:r>
            <a:r>
              <a:rPr lang="nb-NO" sz="1800" dirty="0" err="1"/>
              <a:t>further</a:t>
            </a:r>
            <a:r>
              <a:rPr lang="nb-NO" sz="1800" dirty="0"/>
              <a:t> research, which your MSc research study has </a:t>
            </a:r>
            <a:r>
              <a:rPr lang="nb-NO" sz="1800" dirty="0" err="1"/>
              <a:t>opened</a:t>
            </a:r>
            <a:r>
              <a:rPr lang="nb-NO" sz="1800" dirty="0"/>
              <a:t> for the future.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598846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6"/>
            <a:ext cx="8041958" cy="2151930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Although there is no fixed structure for a MSc thesis, today we reviewed one that can support you through developing a clear architecture for your study, making its independent contribution emerge clearly from the data.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Next </a:t>
            </a:r>
            <a:r>
              <a:rPr lang="nb-NO" sz="1800" dirty="0" err="1"/>
              <a:t>week</a:t>
            </a:r>
            <a:r>
              <a:rPr lang="nb-NO" sz="1800" dirty="0"/>
              <a:t> we will </a:t>
            </a:r>
            <a:r>
              <a:rPr lang="nb-NO" sz="1800" dirty="0" err="1"/>
              <a:t>review</a:t>
            </a:r>
            <a:r>
              <a:rPr lang="nb-NO" sz="1800" dirty="0"/>
              <a:t> </a:t>
            </a:r>
            <a:r>
              <a:rPr lang="nb-NO" sz="1800" dirty="0" err="1"/>
              <a:t>techniques</a:t>
            </a:r>
            <a:r>
              <a:rPr lang="nb-NO" sz="1800" dirty="0"/>
              <a:t> of data collection and analysis that will </a:t>
            </a:r>
            <a:r>
              <a:rPr lang="nb-NO" sz="1800" dirty="0" err="1"/>
              <a:t>help</a:t>
            </a:r>
            <a:r>
              <a:rPr lang="nb-NO" sz="1800" dirty="0"/>
              <a:t> you arrive at your </a:t>
            </a:r>
            <a:r>
              <a:rPr lang="nb-NO" sz="1800" dirty="0" err="1"/>
              <a:t>findings</a:t>
            </a:r>
            <a:r>
              <a:rPr lang="nb-NO" sz="1800" dirty="0"/>
              <a:t> in a solid way!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85286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90600"/>
            <a:ext cx="8281602" cy="394914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1800" b="1" dirty="0"/>
              <a:t>Core Reading</a:t>
            </a:r>
            <a:endParaRPr lang="en-US" sz="1800" dirty="0"/>
          </a:p>
          <a:p>
            <a:pPr fontAlgn="base"/>
            <a:r>
              <a:rPr lang="en-US" sz="1800" dirty="0"/>
              <a:t>Mathiassen, L. (2017). Designing engaged scholarship: From real-world problems to research publications. </a:t>
            </a:r>
            <a:r>
              <a:rPr lang="en-US" sz="1800" i="1" dirty="0"/>
              <a:t>Engaged Management Review</a:t>
            </a:r>
            <a:r>
              <a:rPr lang="en-US" sz="1800" dirty="0"/>
              <a:t>, 1(1), 2.</a:t>
            </a:r>
          </a:p>
          <a:p>
            <a:pPr marL="0" indent="0" fontAlgn="base">
              <a:buNone/>
            </a:pPr>
            <a:endParaRPr lang="en-US" sz="1800" dirty="0"/>
          </a:p>
          <a:p>
            <a:pPr marL="0" indent="0" fontAlgn="base">
              <a:buNone/>
            </a:pPr>
            <a:r>
              <a:rPr lang="en-US" sz="1800" b="1" dirty="0"/>
              <a:t>Supplementary Reading</a:t>
            </a:r>
            <a:endParaRPr lang="en-US" sz="1800" dirty="0"/>
          </a:p>
          <a:p>
            <a:pPr fontAlgn="base"/>
            <a:r>
              <a:rPr lang="en-US" sz="1800" dirty="0"/>
              <a:t>Van de Ven, A. H. (2007). </a:t>
            </a:r>
            <a:r>
              <a:rPr lang="en-US" sz="1800" i="1" dirty="0"/>
              <a:t>Engaged scholarship: A guide for organizational and social research</a:t>
            </a:r>
            <a:r>
              <a:rPr lang="en-US" sz="1800" dirty="0"/>
              <a:t>. London: Oxford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119782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809</TotalTime>
  <Words>1321</Words>
  <Application>Microsoft Office PowerPoint</Application>
  <PresentationFormat>Custom</PresentationFormat>
  <Paragraphs>126</Paragraphs>
  <Slides>21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Verdana</vt:lpstr>
      <vt:lpstr>Office-tema</vt:lpstr>
      <vt:lpstr>Presentasjon</vt:lpstr>
      <vt:lpstr>Writing your own thesis proposal – part 1</vt:lpstr>
      <vt:lpstr>Overview</vt:lpstr>
      <vt:lpstr>Writing a MSc thesis!</vt:lpstr>
      <vt:lpstr>The MSc thesis at UiO</vt:lpstr>
      <vt:lpstr>The MSc Thesis Essay</vt:lpstr>
      <vt:lpstr>Structuring your thesis essay</vt:lpstr>
      <vt:lpstr>Research Design (Mathiassen, 2017)</vt:lpstr>
      <vt:lpstr>An example (Amuha, 2021)</vt:lpstr>
      <vt:lpstr>Thesis structure!</vt:lpstr>
      <vt:lpstr>Thesis structure</vt:lpstr>
      <vt:lpstr>Thesis structure</vt:lpstr>
      <vt:lpstr>Introduction</vt:lpstr>
      <vt:lpstr>Literature Review</vt:lpstr>
      <vt:lpstr>Theoretical Framework</vt:lpstr>
      <vt:lpstr>Methodology</vt:lpstr>
      <vt:lpstr>Empirical Data</vt:lpstr>
      <vt:lpstr>Discussion</vt:lpstr>
      <vt:lpstr>Conclusion</vt:lpstr>
      <vt:lpstr>So…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115</cp:revision>
  <dcterms:created xsi:type="dcterms:W3CDTF">2021-08-14T13:08:41Z</dcterms:created>
  <dcterms:modified xsi:type="dcterms:W3CDTF">2023-11-07T09:08:29Z</dcterms:modified>
</cp:coreProperties>
</file>