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1" r:id="rId2"/>
    <p:sldId id="375" r:id="rId3"/>
    <p:sldId id="393" r:id="rId4"/>
    <p:sldId id="392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16" r:id="rId16"/>
    <p:sldId id="417" r:id="rId17"/>
    <p:sldId id="429" r:id="rId18"/>
    <p:sldId id="409" r:id="rId19"/>
    <p:sldId id="410" r:id="rId20"/>
    <p:sldId id="411" r:id="rId21"/>
    <p:sldId id="413" r:id="rId22"/>
    <p:sldId id="414" r:id="rId23"/>
    <p:sldId id="415" r:id="rId24"/>
    <p:sldId id="406" r:id="rId25"/>
    <p:sldId id="407" r:id="rId26"/>
    <p:sldId id="408" r:id="rId27"/>
    <p:sldId id="424" r:id="rId28"/>
    <p:sldId id="420" r:id="rId29"/>
    <p:sldId id="421" r:id="rId30"/>
    <p:sldId id="422" r:id="rId31"/>
    <p:sldId id="423" r:id="rId32"/>
    <p:sldId id="425" r:id="rId33"/>
    <p:sldId id="295" r:id="rId34"/>
    <p:sldId id="296" r:id="rId35"/>
    <p:sldId id="297" r:id="rId36"/>
    <p:sldId id="298" r:id="rId37"/>
    <p:sldId id="304" r:id="rId38"/>
    <p:sldId id="426" r:id="rId39"/>
    <p:sldId id="418" r:id="rId40"/>
    <p:sldId id="419" r:id="rId41"/>
    <p:sldId id="427" r:id="rId42"/>
    <p:sldId id="428" r:id="rId43"/>
    <p:sldId id="359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2"/>
    <p:restoredTop sz="88574"/>
  </p:normalViewPr>
  <p:slideViewPr>
    <p:cSldViewPr>
      <p:cViewPr varScale="1">
        <p:scale>
          <a:sx n="102" d="100"/>
          <a:sy n="102" d="100"/>
        </p:scale>
        <p:origin x="2004" y="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01.09.2022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01.09.2022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720FE-4332-8D49-8D15-0BDF50651DB8}" type="slidenum">
              <a:rPr lang="en-US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FE0B57-E2D0-FA42-8F1E-B8B772832542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0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3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6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278153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24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27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first</a:t>
            </a:r>
            <a:r>
              <a:rPr lang="en-US" baseline="0" dirty="0"/>
              <a:t> thing you notice about the routing tables?</a:t>
            </a:r>
          </a:p>
          <a:p>
            <a:r>
              <a:rPr lang="en-US" baseline="0" dirty="0"/>
              <a:t>They are much shorter. Previously we need 22 addresses, now we need 8.  The more wires terminating on each node the more addresses we will need for interface addressing.</a:t>
            </a:r>
          </a:p>
          <a:p>
            <a:r>
              <a:rPr lang="en-US" baseline="0" dirty="0"/>
              <a:t>Remember point to point wires don</a:t>
            </a:r>
            <a:r>
              <a:rPr lang="fr-FR" baseline="0" dirty="0"/>
              <a:t>’</a:t>
            </a:r>
            <a:r>
              <a:rPr lang="en-US" baseline="0" dirty="0"/>
              <a:t>t need addresses so we can use local identifiers at each node to identify which wire we are sending it on.  They don’t have to be unique.</a:t>
            </a:r>
          </a:p>
          <a:p>
            <a:endParaRPr lang="en-US" baseline="0" dirty="0"/>
          </a:p>
          <a:p>
            <a:r>
              <a:rPr lang="en-US" baseline="0" dirty="0"/>
              <a:t>So what happens when a PDU is 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43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Sorry about that I didn’t intend</a:t>
            </a:r>
            <a:r>
              <a:rPr lang="en-US" baseline="0" dirty="0"/>
              <a:t> for the interfaces to all turn out to have the same number!  ;-)  When I assigned them, I was trying to make sure it didn’t have the same number on both ends!  ;-)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36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you come up with the new Tables?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24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32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32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</a:t>
            </a:r>
            <a:r>
              <a:rPr lang="en-US" baseline="0" dirty="0"/>
              <a:t> a very scientific algorithm. ;-) First I chose the path from A to H and pretended it was the optimal path chosen by a routing algorithm.  Then for the forwarding tables, I assumed that even if it might be more hops, it was the preferred path.  I also assumed nearest neighbors were always cheaper than going elsewhere (I think I did that).  So if a Destination was more than one hop away but on the chosen path from A to H, I went to the nearest node on that path.  That doesn’t really matter to what we are demonstrating.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0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14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974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01.09.2022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-dok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-dok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en-us/HT201373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pouzinsociety.org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Networking principles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“</a:t>
            </a:r>
            <a:r>
              <a:rPr lang="en-US" sz="2400" i="1" dirty="0"/>
              <a:t>When I took Electrical Engineering, I didn’t learn how Sony builds amplifiers, I learned Maxwell.“</a:t>
            </a:r>
            <a:br>
              <a:rPr lang="en-US" sz="2400" i="1" dirty="0"/>
            </a:br>
            <a:r>
              <a:rPr lang="en-US" sz="2400" i="1" dirty="0"/>
              <a:t>- John Day</a:t>
            </a:r>
          </a:p>
          <a:p>
            <a:endParaRPr lang="en-US" sz="2400" dirty="0"/>
          </a:p>
          <a:p>
            <a:r>
              <a:rPr lang="en-US" sz="2400" dirty="0"/>
              <a:t>Engineering training (job preparation):</a:t>
            </a:r>
            <a:br>
              <a:rPr lang="en-US" sz="2400" dirty="0"/>
            </a:br>
            <a:r>
              <a:rPr lang="en-US" sz="2400" dirty="0"/>
              <a:t>ok to focus on </a:t>
            </a:r>
            <a:r>
              <a:rPr lang="en-US" sz="2400" b="1" u="sng" dirty="0"/>
              <a:t>what</a:t>
            </a:r>
            <a:r>
              <a:rPr lang="en-US" sz="2400" dirty="0"/>
              <a:t> and </a:t>
            </a:r>
            <a:r>
              <a:rPr lang="en-US" sz="2400" b="1" u="sng" dirty="0"/>
              <a:t>how</a:t>
            </a:r>
          </a:p>
          <a:p>
            <a:pPr lvl="1"/>
            <a:r>
              <a:rPr lang="en-US" sz="2000" dirty="0"/>
              <a:t>You’re going to use it, you must know how it works</a:t>
            </a:r>
          </a:p>
          <a:p>
            <a:pPr lvl="1"/>
            <a:endParaRPr lang="en-US" sz="2000" dirty="0"/>
          </a:p>
          <a:p>
            <a:r>
              <a:rPr lang="en-US" sz="2400" dirty="0"/>
              <a:t>University education: should explain </a:t>
            </a:r>
            <a:r>
              <a:rPr lang="en-US" sz="2400" b="1" u="sng" dirty="0"/>
              <a:t>why</a:t>
            </a:r>
          </a:p>
          <a:p>
            <a:pPr lvl="1"/>
            <a:r>
              <a:rPr lang="en-US" sz="2000" dirty="0"/>
              <a:t>You’re going to design future systems, you need to understand why things are how they are, and what is good or bad about them</a:t>
            </a:r>
          </a:p>
        </p:txBody>
      </p:sp>
    </p:spTree>
    <p:extLst>
      <p:ext uri="{BB962C8B-B14F-4D97-AF65-F5344CB8AC3E}">
        <p14:creationId xmlns:p14="http://schemas.microsoft.com/office/powerpoint/2010/main" val="334466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communication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988840"/>
            <a:ext cx="8363272" cy="4752528"/>
          </a:xfrm>
        </p:spPr>
        <p:txBody>
          <a:bodyPr/>
          <a:lstStyle/>
          <a:p>
            <a:r>
              <a:rPr lang="en-US" dirty="0"/>
              <a:t>Several slides taken/adapted from John Day</a:t>
            </a:r>
          </a:p>
          <a:p>
            <a:endParaRPr lang="en-US" dirty="0"/>
          </a:p>
          <a:p>
            <a:r>
              <a:rPr lang="en-US" dirty="0"/>
              <a:t>For more details: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John Day, “Patterns in Network Architecture: A Return to Fundamentals”. Prentice Hall, 2007.</a:t>
            </a:r>
          </a:p>
          <a:p>
            <a:pPr lvl="1"/>
            <a:r>
              <a:rPr lang="en-US" dirty="0"/>
              <a:t>First and foremost, a different way to </a:t>
            </a:r>
            <a:r>
              <a:rPr lang="en-US" u="sng" dirty="0"/>
              <a:t>think</a:t>
            </a:r>
            <a:r>
              <a:rPr lang="en-US" dirty="0"/>
              <a:t> about layers</a:t>
            </a:r>
          </a:p>
          <a:p>
            <a:endParaRPr lang="en-US" dirty="0"/>
          </a:p>
          <a:p>
            <a:r>
              <a:rPr lang="en-US" dirty="0"/>
              <a:t>We start very simple and gradually build it</a:t>
            </a:r>
          </a:p>
        </p:txBody>
      </p:sp>
    </p:spTree>
    <p:extLst>
      <p:ext uri="{BB962C8B-B14F-4D97-AF65-F5344CB8AC3E}">
        <p14:creationId xmlns:p14="http://schemas.microsoft.com/office/powerpoint/2010/main" val="6532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35280" cy="1143000"/>
          </a:xfrm>
        </p:spPr>
        <p:txBody>
          <a:bodyPr/>
          <a:lstStyle/>
          <a:p>
            <a:r>
              <a:rPr lang="en-US" dirty="0"/>
              <a:t>Two application processes on one system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57541" y="4419600"/>
            <a:ext cx="50273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  <a:t>Inter Process Communication (IPC)</a:t>
            </a:r>
            <a:b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24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within a single system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38400" y="2209800"/>
            <a:ext cx="4752975" cy="1905000"/>
            <a:chOff x="1449" y="1824"/>
            <a:chExt cx="2994" cy="12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488" y="2784"/>
              <a:ext cx="2352" cy="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808080">
                  <a:alpha val="7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449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561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400" y="2784"/>
              <a:ext cx="7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IPC Facility</a:t>
              </a:r>
              <a:endParaRPr lang="en-US"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505" y="1824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Processes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1881" y="1920"/>
              <a:ext cx="67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937" y="1968"/>
              <a:ext cx="672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76" y="2688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Port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Ids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584" y="2352"/>
              <a:ext cx="18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A</a:t>
              </a:r>
              <a:endParaRPr lang="en-US" sz="18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744" y="2352"/>
              <a:ext cx="16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B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40" y="2636"/>
              <a:ext cx="1808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502" y="2518"/>
              <a:ext cx="57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Flow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680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744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 flipV="1">
              <a:off x="3840" y="2736"/>
              <a:ext cx="33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835696" y="5555397"/>
            <a:ext cx="55849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The application should not be able to distinguish a slow local correspondent from operating over the Network.</a:t>
            </a:r>
          </a:p>
        </p:txBody>
      </p:sp>
    </p:spTree>
    <p:extLst>
      <p:ext uri="{BB962C8B-B14F-4D97-AF65-F5344CB8AC3E}">
        <p14:creationId xmlns:p14="http://schemas.microsoft.com/office/powerpoint/2010/main" val="117400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systems: how?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4495800" y="3806552"/>
            <a:ext cx="842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Distributed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IPC Facility</a:t>
            </a:r>
          </a:p>
        </p:txBody>
      </p:sp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3429000" y="4035152"/>
            <a:ext cx="3124200" cy="254000"/>
            <a:chOff x="1824" y="2352"/>
            <a:chExt cx="1968" cy="160"/>
          </a:xfrm>
        </p:grpSpPr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1824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  <a:endPara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456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2160" y="2448"/>
              <a:ext cx="12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3810000" y="3654152"/>
            <a:ext cx="2209800" cy="254000"/>
            <a:chOff x="2064" y="2112"/>
            <a:chExt cx="1392" cy="160"/>
          </a:xfrm>
        </p:grpSpPr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2064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3168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2352" y="2208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3" name="Group 12"/>
          <p:cNvGrpSpPr>
            <a:grpSpLocks/>
          </p:cNvGrpSpPr>
          <p:nvPr/>
        </p:nvGrpSpPr>
        <p:grpSpPr bwMode="auto">
          <a:xfrm>
            <a:off x="2667000" y="1901552"/>
            <a:ext cx="4419600" cy="2895600"/>
            <a:chOff x="1680" y="816"/>
            <a:chExt cx="2784" cy="1824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1680" y="816"/>
              <a:ext cx="2784" cy="1824"/>
              <a:chOff x="1680" y="816"/>
              <a:chExt cx="2784" cy="1824"/>
            </a:xfrm>
          </p:grpSpPr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2208" cy="57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1872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3888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2880" y="816"/>
                <a:ext cx="5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Application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 flipH="1">
                <a:off x="2304" y="960"/>
                <a:ext cx="67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3264" y="1008"/>
                <a:ext cx="672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Text Box 20"/>
              <p:cNvSpPr txBox="1">
                <a:spLocks noChangeArrowheads="1"/>
              </p:cNvSpPr>
              <p:nvPr/>
            </p:nvSpPr>
            <p:spPr bwMode="auto">
              <a:xfrm>
                <a:off x="3015" y="1488"/>
                <a:ext cx="26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Port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Ids</a:t>
                </a: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2160" y="1632"/>
                <a:ext cx="912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864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Rectangle 23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1104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3408" y="960"/>
                <a:ext cx="1056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8" name="Group 25"/>
              <p:cNvGrpSpPr>
                <a:grpSpLocks/>
              </p:cNvGrpSpPr>
              <p:nvPr/>
            </p:nvGrpSpPr>
            <p:grpSpPr bwMode="auto">
              <a:xfrm>
                <a:off x="2256" y="2400"/>
                <a:ext cx="1776" cy="240"/>
                <a:chOff x="1968" y="2832"/>
                <a:chExt cx="1776" cy="240"/>
              </a:xfrm>
            </p:grpSpPr>
            <p:sp>
              <p:nvSpPr>
                <p:cNvPr id="49" name="Line 26"/>
                <p:cNvSpPr>
                  <a:spLocks noChangeShapeType="1"/>
                </p:cNvSpPr>
                <p:nvPr/>
              </p:nvSpPr>
              <p:spPr bwMode="auto">
                <a:xfrm>
                  <a:off x="1968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Line 27"/>
                <p:cNvSpPr>
                  <a:spLocks noChangeShapeType="1"/>
                </p:cNvSpPr>
                <p:nvPr/>
              </p:nvSpPr>
              <p:spPr bwMode="auto">
                <a:xfrm>
                  <a:off x="3744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" name="Line 28"/>
                <p:cNvSpPr>
                  <a:spLocks noChangeShapeType="1"/>
                </p:cNvSpPr>
                <p:nvPr/>
              </p:nvSpPr>
              <p:spPr bwMode="auto">
                <a:xfrm>
                  <a:off x="1968" y="3072"/>
                  <a:ext cx="177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12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2" name="Rectangle 31"/>
          <p:cNvSpPr txBox="1">
            <a:spLocks noChangeArrowheads="1"/>
          </p:cNvSpPr>
          <p:nvPr/>
        </p:nvSpPr>
        <p:spPr bwMode="auto">
          <a:xfrm>
            <a:off x="323528" y="5254352"/>
            <a:ext cx="8712968" cy="150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charset="0"/>
                <a:cs typeface="ＭＳ Ｐゴシック" charset="0"/>
              </a:rPr>
              <a:t>Communication over a network link: errors can occur</a:t>
            </a:r>
          </a:p>
          <a:p>
            <a:r>
              <a:rPr lang="en-US" sz="2000" dirty="0">
                <a:ea typeface="ＭＳ Ｐゴシック" charset="0"/>
                <a:cs typeface="ＭＳ Ｐゴシック" charset="0"/>
              </a:rPr>
              <a:t>We need some sort of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error and flow control protocol (EFCP)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What are the functions this protocol needs?</a:t>
            </a:r>
          </a:p>
        </p:txBody>
      </p:sp>
    </p:spTree>
    <p:extLst>
      <p:ext uri="{BB962C8B-B14F-4D97-AF65-F5344CB8AC3E}">
        <p14:creationId xmlns:p14="http://schemas.microsoft.com/office/powerpoint/2010/main" val="268490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3761829"/>
            <a:ext cx="6978650" cy="3096171"/>
          </a:xfrm>
        </p:spPr>
        <p:txBody>
          <a:bodyPr/>
          <a:lstStyle/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Data Corruption Detection/Correction </a:t>
            </a:r>
            <a:r>
              <a:rPr lang="en-US" sz="1800" dirty="0">
                <a:cs typeface="+mn-cs"/>
              </a:rPr>
              <a:t>– Making sure that the bits in the packet are correct (within some probability)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Delimiting</a:t>
            </a:r>
            <a:r>
              <a:rPr lang="en-US" sz="1800" dirty="0">
                <a:cs typeface="+mn-cs"/>
              </a:rPr>
              <a:t> – Packing SDUs into the User Data of PDUs and Marking the boundaries of an SDU, so we can find them again.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Fragmentation/Reassembly; Combining/Separation </a:t>
            </a:r>
            <a:r>
              <a:rPr lang="en-US" sz="1800" dirty="0">
                <a:cs typeface="+mn-cs"/>
              </a:rPr>
              <a:t>– Last Step of Delimiting, Creating User-Data fields of the PDUs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Ordering/Sequencing </a:t>
            </a:r>
            <a:r>
              <a:rPr lang="en-US" sz="1800" dirty="0">
                <a:cs typeface="+mn-cs"/>
              </a:rPr>
              <a:t>– Putting the PDUs in order, or putting sequence numbers on them for sending.</a:t>
            </a:r>
          </a:p>
          <a:p>
            <a:pPr indent="-317500" eaLnBrk="1" hangingPunct="1">
              <a:defRPr/>
            </a:pPr>
            <a:r>
              <a:rPr lang="en-US" sz="1800" b="1" dirty="0"/>
              <a:t>Loss and Duplicate Detection </a:t>
            </a:r>
            <a:r>
              <a:rPr lang="en-US" sz="1800" dirty="0"/>
              <a:t>– Detecting entire lost PDUs, or duplicates due to retransmission.</a:t>
            </a:r>
            <a:endParaRPr lang="en-US" sz="1800" dirty="0">
              <a:cs typeface="+mn-cs"/>
            </a:endParaRPr>
          </a:p>
          <a:p>
            <a:pPr eaLnBrk="1" hangingPunct="1">
              <a:defRPr/>
            </a:pPr>
            <a:endParaRPr lang="en-US" sz="2000" dirty="0"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21110" y="1473324"/>
            <a:ext cx="6248400" cy="2171700"/>
            <a:chOff x="1320800" y="1485900"/>
            <a:chExt cx="6248400" cy="2171700"/>
          </a:xfrm>
        </p:grpSpPr>
        <p:sp>
          <p:nvSpPr>
            <p:cNvPr id="2" name="TextBox 1"/>
            <p:cNvSpPr txBox="1"/>
            <p:nvPr/>
          </p:nvSpPr>
          <p:spPr>
            <a:xfrm>
              <a:off x="2540000" y="2781300"/>
              <a:ext cx="1219200" cy="400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ea typeface="ＭＳ Ｐゴシック" charset="0"/>
                  <a:cs typeface="ＭＳ Ｐゴシック" charset="0"/>
                </a:rPr>
                <a:t>Data Corruption Detection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1714500" y="32385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2540000" y="2489200"/>
              <a:ext cx="1206500" cy="254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Ordering</a:t>
              </a: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2527300" y="2222500"/>
              <a:ext cx="12065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Frag/Reassemb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514600" y="1968500"/>
              <a:ext cx="12319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Delimiting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2984500" y="32004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352800" y="32385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1320800" y="17272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2959100" y="14859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3365500" y="15367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41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  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>
                <a:solidFill>
                  <a:srgbClr val="000000"/>
                </a:solidFill>
                <a:cs typeface="+mj-cs"/>
              </a:rPr>
              <a:t>2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734" y="3667844"/>
            <a:ext cx="7613650" cy="2857500"/>
          </a:xfrm>
        </p:spPr>
        <p:txBody>
          <a:bodyPr/>
          <a:lstStyle/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Retransmission Control (Acknowledgement)</a:t>
            </a:r>
            <a:r>
              <a:rPr lang="en-US" sz="1800" dirty="0">
                <a:cs typeface="+mn-cs"/>
              </a:rPr>
              <a:t> – Recovering from lost PDUs.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Flow Control </a:t>
            </a:r>
            <a:r>
              <a:rPr lang="en-US" sz="1800" dirty="0">
                <a:cs typeface="+mn-cs"/>
              </a:rPr>
              <a:t>– Keeping the sender from overrunning the receiver, using either a Sliding Window or Rate-based.</a:t>
            </a:r>
          </a:p>
          <a:p>
            <a:pPr marL="342900" indent="-317500" eaLnBrk="1" hangingPunct="1">
              <a:defRPr/>
            </a:pPr>
            <a:r>
              <a:rPr lang="en-US" sz="1800" dirty="0">
                <a:cs typeface="+mn-cs"/>
              </a:rPr>
              <a:t>These two are feedback mechanisms, therefore we need: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Synchronization</a:t>
            </a:r>
            <a:r>
              <a:rPr lang="en-US" sz="1800" dirty="0">
                <a:cs typeface="+mn-cs"/>
              </a:rPr>
              <a:t> – Ensuring that the sender and receiver maintain consistent state relative to each other.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Allocation/</a:t>
            </a:r>
            <a:r>
              <a:rPr lang="en-US" sz="1800" b="1" dirty="0" err="1">
                <a:cs typeface="+mn-cs"/>
              </a:rPr>
              <a:t>Deallocation</a:t>
            </a:r>
            <a:r>
              <a:rPr lang="en-US" sz="1800" b="1" dirty="0">
                <a:cs typeface="+mn-cs"/>
              </a:rPr>
              <a:t> </a:t>
            </a:r>
            <a:r>
              <a:rPr lang="en-US" sz="1800" dirty="0">
                <a:cs typeface="+mn-cs"/>
              </a:rPr>
              <a:t>– Allocating/</a:t>
            </a:r>
            <a:r>
              <a:rPr lang="en-US" sz="1800" dirty="0" err="1">
                <a:cs typeface="+mn-cs"/>
              </a:rPr>
              <a:t>Deallocating</a:t>
            </a:r>
            <a:r>
              <a:rPr lang="en-US" sz="1800" dirty="0">
                <a:cs typeface="+mn-cs"/>
              </a:rPr>
              <a:t> ports and creating and terminating synchronization.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8584" y="2753444"/>
            <a:ext cx="1219200" cy="40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Times New Roman"/>
                <a:ea typeface="ＭＳ Ｐゴシック" charset="0"/>
                <a:cs typeface="ＭＳ Ｐゴシック" charset="0"/>
              </a:rPr>
              <a:t>Data Corruption Detection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183084" y="32106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822" name="TextBox 6"/>
          <p:cNvSpPr txBox="1">
            <a:spLocks noChangeArrowheads="1"/>
          </p:cNvSpPr>
          <p:nvPr/>
        </p:nvSpPr>
        <p:spPr bwMode="auto">
          <a:xfrm>
            <a:off x="2008584" y="2461344"/>
            <a:ext cx="120650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Ordering</a:t>
            </a:r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1995884" y="2194644"/>
            <a:ext cx="12065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Frag/Reassemb</a:t>
            </a:r>
          </a:p>
        </p:txBody>
      </p:sp>
      <p:sp>
        <p:nvSpPr>
          <p:cNvPr id="34824" name="TextBox 8"/>
          <p:cNvSpPr txBox="1">
            <a:spLocks noChangeArrowheads="1"/>
          </p:cNvSpPr>
          <p:nvPr/>
        </p:nvSpPr>
        <p:spPr bwMode="auto">
          <a:xfrm>
            <a:off x="1983184" y="1940644"/>
            <a:ext cx="12319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Delimiting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453084" y="31725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2821384" y="32106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789384" y="16993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2427684" y="14580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2834084" y="15088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862784" y="2627079"/>
            <a:ext cx="1193799" cy="507365"/>
            <a:chOff x="3949706" y="2146935"/>
            <a:chExt cx="1193182" cy="507365"/>
          </a:xfrm>
        </p:grpSpPr>
        <p:sp>
          <p:nvSpPr>
            <p:cNvPr id="34837" name="Oval 1"/>
            <p:cNvSpPr>
              <a:spLocks noChangeArrowheads="1"/>
            </p:cNvSpPr>
            <p:nvPr/>
          </p:nvSpPr>
          <p:spPr bwMode="auto">
            <a:xfrm>
              <a:off x="3962400" y="2146935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838" name="TextBox 2"/>
            <p:cNvSpPr txBox="1">
              <a:spLocks noChangeArrowheads="1"/>
            </p:cNvSpPr>
            <p:nvPr/>
          </p:nvSpPr>
          <p:spPr bwMode="auto">
            <a:xfrm flipH="1">
              <a:off x="3949706" y="2197100"/>
              <a:ext cx="11931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Re-transmission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Control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096272" y="2626444"/>
            <a:ext cx="1103312" cy="508000"/>
            <a:chOff x="5183757" y="2146300"/>
            <a:chExt cx="1102743" cy="507365"/>
          </a:xfrm>
        </p:grpSpPr>
        <p:sp>
          <p:nvSpPr>
            <p:cNvPr id="34835" name="TextBox 28"/>
            <p:cNvSpPr txBox="1">
              <a:spLocks noChangeArrowheads="1"/>
            </p:cNvSpPr>
            <p:nvPr/>
          </p:nvSpPr>
          <p:spPr bwMode="auto">
            <a:xfrm flipH="1">
              <a:off x="5326572" y="2161223"/>
              <a:ext cx="805851" cy="470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Flow Control</a:t>
              </a:r>
            </a:p>
          </p:txBody>
        </p:sp>
        <p:sp>
          <p:nvSpPr>
            <p:cNvPr id="34836" name="Oval 29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307284" y="1978744"/>
            <a:ext cx="1168400" cy="508000"/>
            <a:chOff x="5130798" y="2146300"/>
            <a:chExt cx="1168401" cy="507365"/>
          </a:xfrm>
        </p:grpSpPr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 flipH="1">
              <a:off x="5130798" y="2173922"/>
              <a:ext cx="11684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Allocation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Synchronization</a:t>
              </a:r>
            </a:p>
          </p:txBody>
        </p:sp>
        <p:sp>
          <p:nvSpPr>
            <p:cNvPr id="34834" name="Oval 33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64284" y="1775544"/>
            <a:ext cx="622300" cy="406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State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Vector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380184" y="2143844"/>
            <a:ext cx="203200" cy="965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than one application per system at</a:t>
            </a:r>
            <a:br>
              <a:rPr lang="en-US" dirty="0"/>
            </a:br>
            <a:r>
              <a:rPr lang="en-US" dirty="0"/>
              <a:t>the same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8536"/>
            <a:ext cx="8219256" cy="4474840"/>
          </a:xfrm>
        </p:spPr>
        <p:txBody>
          <a:bodyPr/>
          <a:lstStyle/>
          <a:p>
            <a:r>
              <a:rPr lang="en-US" sz="2000" dirty="0"/>
              <a:t>Requires two new</a:t>
            </a:r>
            <a:br>
              <a:rPr lang="en-US" sz="2000" dirty="0"/>
            </a:br>
            <a:r>
              <a:rPr lang="en-US" sz="2000" dirty="0"/>
              <a:t>capabilities</a:t>
            </a:r>
          </a:p>
          <a:p>
            <a:endParaRPr lang="en-US" sz="2000" dirty="0"/>
          </a:p>
          <a:p>
            <a:r>
              <a:rPr lang="en-US" sz="2000" dirty="0"/>
              <a:t>EFCP must be able</a:t>
            </a:r>
            <a:br>
              <a:rPr lang="en-US" sz="2000" dirty="0"/>
            </a:br>
            <a:r>
              <a:rPr lang="en-US" sz="2000" dirty="0"/>
              <a:t>to distinguish one</a:t>
            </a:r>
            <a:br>
              <a:rPr lang="en-US" sz="2000" dirty="0"/>
            </a:br>
            <a:r>
              <a:rPr lang="en-US" sz="2000" dirty="0"/>
              <a:t>flow from another</a:t>
            </a:r>
          </a:p>
          <a:p>
            <a:pPr marL="857250" lvl="1" indent="-457200"/>
            <a:r>
              <a:rPr lang="en-US" sz="1800" dirty="0"/>
              <a:t>Typically use the</a:t>
            </a:r>
            <a:br>
              <a:rPr lang="en-US" sz="1800" dirty="0"/>
            </a:br>
            <a:r>
              <a:rPr lang="en-US" sz="1800" dirty="0"/>
              <a:t>port-ids of the source and destination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Will also need an application to manage multiple users of a single resource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600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083696" y="4208512"/>
            <a:ext cx="2590800" cy="228600"/>
            <a:chOff x="2304" y="3600"/>
            <a:chExt cx="1632" cy="144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304" y="3608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360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304" y="3744"/>
              <a:ext cx="16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664596" y="3217912"/>
            <a:ext cx="3276600" cy="990600"/>
            <a:chOff x="1872" y="2592"/>
            <a:chExt cx="2064" cy="624"/>
          </a:xfrm>
        </p:grpSpPr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872" y="2592"/>
              <a:ext cx="432" cy="624"/>
              <a:chOff x="2064" y="2976"/>
              <a:chExt cx="432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" name="Oval 14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3504" y="2592"/>
              <a:ext cx="432" cy="624"/>
              <a:chOff x="2064" y="2976"/>
              <a:chExt cx="432" cy="624"/>
            </a:xfrm>
          </p:grpSpPr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" name="Line 20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" name="Line 21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1968" y="2928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3638" y="2957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4474096" y="2074912"/>
            <a:ext cx="4038600" cy="1181100"/>
            <a:chOff x="1440" y="1944"/>
            <a:chExt cx="2544" cy="744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4283596" y="2151112"/>
            <a:ext cx="4038600" cy="1181100"/>
            <a:chOff x="1440" y="1944"/>
            <a:chExt cx="2544" cy="744"/>
          </a:xfrm>
        </p:grpSpPr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4093096" y="2227312"/>
            <a:ext cx="4038600" cy="1181100"/>
            <a:chOff x="1440" y="1944"/>
            <a:chExt cx="2544" cy="744"/>
          </a:xfrm>
        </p:grpSpPr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7" name="Rectangle 4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55" name="Group 56"/>
          <p:cNvGrpSpPr>
            <a:grpSpLocks/>
          </p:cNvGrpSpPr>
          <p:nvPr/>
        </p:nvGrpSpPr>
        <p:grpSpPr bwMode="auto">
          <a:xfrm>
            <a:off x="3429000" y="5385792"/>
            <a:ext cx="3657600" cy="381000"/>
            <a:chOff x="768" y="2160"/>
            <a:chExt cx="2688" cy="240"/>
          </a:xfrm>
        </p:grpSpPr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768" y="2160"/>
              <a:ext cx="26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" name="Line 58"/>
            <p:cNvSpPr>
              <a:spLocks noChangeShapeType="1"/>
            </p:cNvSpPr>
            <p:nvPr/>
          </p:nvSpPr>
          <p:spPr bwMode="auto">
            <a:xfrm>
              <a:off x="1008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13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Text Box 60"/>
            <p:cNvSpPr txBox="1">
              <a:spLocks noChangeArrowheads="1"/>
            </p:cNvSpPr>
            <p:nvPr/>
          </p:nvSpPr>
          <p:spPr bwMode="auto">
            <a:xfrm>
              <a:off x="768" y="2208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Op</a:t>
              </a: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1017" y="2192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Seq #</a:t>
              </a: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1350" y="2181"/>
              <a:ext cx="3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CRC</a:t>
              </a:r>
            </a:p>
          </p:txBody>
        </p:sp>
        <p:sp>
          <p:nvSpPr>
            <p:cNvPr id="62" name="Line 63"/>
            <p:cNvSpPr>
              <a:spLocks noChangeShapeType="1"/>
            </p:cNvSpPr>
            <p:nvPr/>
          </p:nvSpPr>
          <p:spPr bwMode="auto">
            <a:xfrm>
              <a:off x="168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Text Box 64"/>
            <p:cNvSpPr txBox="1">
              <a:spLocks noChangeArrowheads="1"/>
            </p:cNvSpPr>
            <p:nvPr/>
          </p:nvSpPr>
          <p:spPr bwMode="auto">
            <a:xfrm>
              <a:off x="2246" y="2189"/>
              <a:ext cx="34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Data</a:t>
              </a:r>
            </a:p>
          </p:txBody>
        </p:sp>
      </p:grpSp>
      <p:sp>
        <p:nvSpPr>
          <p:cNvPr id="64" name="Rectangle 65"/>
          <p:cNvSpPr>
            <a:spLocks noChangeArrowheads="1"/>
          </p:cNvSpPr>
          <p:nvPr/>
        </p:nvSpPr>
        <p:spPr bwMode="auto">
          <a:xfrm>
            <a:off x="2057400" y="5385792"/>
            <a:ext cx="1371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" name="Text Box 67"/>
          <p:cNvSpPr txBox="1">
            <a:spLocks noChangeArrowheads="1"/>
          </p:cNvSpPr>
          <p:nvPr/>
        </p:nvSpPr>
        <p:spPr bwMode="auto">
          <a:xfrm>
            <a:off x="2209800" y="5157192"/>
            <a:ext cx="10556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Connection-id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981200" y="5385792"/>
            <a:ext cx="1497013" cy="381000"/>
            <a:chOff x="1981200" y="5791200"/>
            <a:chExt cx="1497013" cy="381000"/>
          </a:xfrm>
        </p:grpSpPr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743200" y="5791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2794000" y="5845175"/>
              <a:ext cx="6842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1981200" y="5791200"/>
              <a:ext cx="7619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0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371600" y="2209800"/>
          <a:ext cx="6858000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icture" r:id="rId3" imgW="5549900" imgH="2921000" progId="Word.Picture.8">
                  <p:embed/>
                </p:oleObj>
              </mc:Choice>
              <mc:Fallback>
                <p:oleObj name="Picture" r:id="rId3" imgW="5549900" imgH="2921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858000" cy="361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72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/2:</a:t>
            </a:r>
            <a:br>
              <a:rPr lang="en-US" dirty="0"/>
            </a:br>
            <a:r>
              <a:rPr lang="en-US" dirty="0"/>
              <a:t>A little re-organizing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653136"/>
            <a:ext cx="8219256" cy="1882552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 we have a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Distributed IPC Facility (DIF) 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for each Interface, then to maintain the API we need an application over all of them.  The user shouldn’t have to figure out which wire to use.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But this isn’t going to scale and get expensive fast. We need a cheaper way to do this.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325588" y="1916832"/>
            <a:ext cx="4838700" cy="2603500"/>
            <a:chOff x="1776" y="1488"/>
            <a:chExt cx="3048" cy="1640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984" y="1808"/>
              <a:ext cx="288" cy="288"/>
              <a:chOff x="2402" y="1392"/>
              <a:chExt cx="288" cy="288"/>
            </a:xfrm>
          </p:grpSpPr>
          <p:sp>
            <p:nvSpPr>
              <p:cNvPr id="72" name="Oval 7"/>
              <p:cNvSpPr>
                <a:spLocks noChangeArrowheads="1"/>
              </p:cNvSpPr>
              <p:nvPr/>
            </p:nvSpPr>
            <p:spPr bwMode="auto">
              <a:xfrm>
                <a:off x="2402" y="1392"/>
                <a:ext cx="288" cy="28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432" y="1440"/>
                <a:ext cx="23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Dir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 descr="60%"/>
            <p:cNvSpPr>
              <a:spLocks noChangeArrowheads="1"/>
            </p:cNvSpPr>
            <p:nvPr/>
          </p:nvSpPr>
          <p:spPr bwMode="auto">
            <a:xfrm>
              <a:off x="3128" y="2744"/>
              <a:ext cx="96" cy="384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 descr="60%"/>
            <p:cNvSpPr>
              <a:spLocks noChangeArrowheads="1"/>
            </p:cNvSpPr>
            <p:nvPr/>
          </p:nvSpPr>
          <p:spPr bwMode="auto">
            <a:xfrm>
              <a:off x="3864" y="2744"/>
              <a:ext cx="960" cy="96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 descr="60%"/>
            <p:cNvSpPr>
              <a:spLocks noChangeArrowheads="1"/>
            </p:cNvSpPr>
            <p:nvPr/>
          </p:nvSpPr>
          <p:spPr bwMode="auto">
            <a:xfrm rot="5400000">
              <a:off x="2112" y="2400"/>
              <a:ext cx="96" cy="768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832" y="1784"/>
              <a:ext cx="528" cy="384"/>
              <a:chOff x="2304" y="1920"/>
              <a:chExt cx="528" cy="384"/>
            </a:xfrm>
          </p:grpSpPr>
          <p:sp>
            <p:nvSpPr>
              <p:cNvPr id="68" name="Oval 13"/>
              <p:cNvSpPr>
                <a:spLocks noChangeArrowheads="1"/>
              </p:cNvSpPr>
              <p:nvPr/>
            </p:nvSpPr>
            <p:spPr bwMode="auto">
              <a:xfrm>
                <a:off x="2304" y="1920"/>
                <a:ext cx="528" cy="38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2304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0" name="Oval 15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1" name="Oval 16"/>
              <p:cNvSpPr>
                <a:spLocks noChangeArrowheads="1"/>
              </p:cNvSpPr>
              <p:nvPr/>
            </p:nvSpPr>
            <p:spPr bwMode="auto">
              <a:xfrm>
                <a:off x="2688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2464" y="2040"/>
              <a:ext cx="384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3072" y="2176"/>
              <a:ext cx="8" cy="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3320" y="2016"/>
              <a:ext cx="672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919" y="1785"/>
              <a:ext cx="3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Finder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2064" y="1584"/>
              <a:ext cx="101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 Virtual IPC Facility?</a:t>
              </a:r>
            </a:p>
          </p:txBody>
        </p: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504" y="1584"/>
              <a:ext cx="336" cy="336"/>
              <a:chOff x="672" y="528"/>
              <a:chExt cx="336" cy="336"/>
            </a:xfrm>
          </p:grpSpPr>
          <p:sp>
            <p:nvSpPr>
              <p:cNvPr id="66" name="Oval 23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7" name="Text Box 24"/>
              <p:cNvSpPr txBox="1">
                <a:spLocks noChangeArrowheads="1"/>
              </p:cNvSpPr>
              <p:nvPr/>
            </p:nvSpPr>
            <p:spPr bwMode="auto">
              <a:xfrm>
                <a:off x="713" y="579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Res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Alloc</a:t>
                </a:r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2096" y="2304"/>
              <a:ext cx="495" cy="448"/>
              <a:chOff x="1632" y="1728"/>
              <a:chExt cx="495" cy="448"/>
            </a:xfrm>
          </p:grpSpPr>
          <p:sp>
            <p:nvSpPr>
              <p:cNvPr id="51" name="Line 26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2" name="Line 27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3" name="Oval 28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54" name="Group 29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61" name="Rectangle 30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2" name="Rectangle 31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3" name="Rectangle 32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4" name="Rectangle 33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2880" y="2304"/>
              <a:ext cx="495" cy="448"/>
              <a:chOff x="1632" y="1728"/>
              <a:chExt cx="495" cy="448"/>
            </a:xfrm>
          </p:grpSpPr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44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39" name="Group 45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46" name="Rectangle 46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7" name="Rectangle 47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8" name="Rectangle 48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9" name="Rectangle 49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0" name="Rectangle 51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" name="Line 52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53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Line 54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" name="Line 55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56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9" name="Group 57"/>
            <p:cNvGrpSpPr>
              <a:grpSpLocks/>
            </p:cNvGrpSpPr>
            <p:nvPr/>
          </p:nvGrpSpPr>
          <p:grpSpPr bwMode="auto">
            <a:xfrm>
              <a:off x="3888" y="2304"/>
              <a:ext cx="495" cy="448"/>
              <a:chOff x="1632" y="1728"/>
              <a:chExt cx="495" cy="448"/>
            </a:xfrm>
          </p:grpSpPr>
          <p:sp>
            <p:nvSpPr>
              <p:cNvPr id="21" name="Line 58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24" name="Group 61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31" name="Rectangle 62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2" name="Rectangle 63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3" name="Rectangle 64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4" name="Rectangle 65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5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25" name="Rectangle 67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6" name="Line 68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7" name="Line 69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70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71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72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0" name="Rectangle 73"/>
            <p:cNvSpPr>
              <a:spLocks noChangeArrowheads="1"/>
            </p:cNvSpPr>
            <p:nvPr/>
          </p:nvSpPr>
          <p:spPr bwMode="auto">
            <a:xfrm>
              <a:off x="2064" y="1488"/>
              <a:ext cx="2304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33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/3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659290"/>
              </p:ext>
            </p:extLst>
          </p:nvPr>
        </p:nvGraphicFramePr>
        <p:xfrm>
          <a:off x="1828800" y="2133600"/>
          <a:ext cx="556577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icture" r:id="rId3" imgW="6197600" imgH="4584700" progId="Word.Picture.8">
                  <p:embed/>
                </p:oleObj>
              </mc:Choice>
              <mc:Fallback>
                <p:oleObj name="Picture" r:id="rId3" imgW="6197600" imgH="4584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5565775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7544" y="5673442"/>
            <a:ext cx="83529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By dedicating systems to IPC, reduce the number of lines required and even out usage by recognizing that not everyone talks to everyone else the same amount.</a:t>
            </a:r>
          </a:p>
        </p:txBody>
      </p:sp>
    </p:spTree>
    <p:extLst>
      <p:ext uri="{BB962C8B-B14F-4D97-AF65-F5344CB8AC3E}">
        <p14:creationId xmlns:p14="http://schemas.microsoft.com/office/powerpoint/2010/main" val="35281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 /4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114800"/>
          </a:xfrm>
        </p:spPr>
        <p:txBody>
          <a:bodyPr/>
          <a:lstStyle/>
          <a:p>
            <a:r>
              <a:rPr lang="en-US" sz="2000" dirty="0"/>
              <a:t>Relaying systems over a wider scope requires carrying addresses</a:t>
            </a:r>
          </a:p>
          <a:p>
            <a:r>
              <a:rPr lang="en-US" sz="2000" dirty="0"/>
              <a:t>Creates more problems: e.g., can’t avoid transient congestion and bit errors in relay memories; what about message order? etc.</a:t>
            </a:r>
          </a:p>
          <a:p>
            <a:pPr lvl="1"/>
            <a:r>
              <a:rPr lang="en-US" sz="1800" dirty="0"/>
              <a:t>Will have to have an EFCP operating over the relays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71600" y="3293517"/>
            <a:ext cx="6781800" cy="381000"/>
            <a:chOff x="672" y="2160"/>
            <a:chExt cx="4272" cy="240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72" y="2160"/>
              <a:ext cx="576" cy="240"/>
              <a:chOff x="672" y="2160"/>
              <a:chExt cx="576" cy="240"/>
            </a:xfrm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4368" y="2160"/>
              <a:ext cx="576" cy="240"/>
              <a:chOff x="672" y="2160"/>
              <a:chExt cx="576" cy="240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48" y="2256"/>
              <a:ext cx="3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2895600" y="4577605"/>
            <a:ext cx="3505200" cy="2163763"/>
            <a:chOff x="2074" y="2688"/>
            <a:chExt cx="2208" cy="1363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50" y="2803"/>
              <a:ext cx="912" cy="10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842" y="2851"/>
              <a:ext cx="480" cy="432"/>
              <a:chOff x="2592" y="2784"/>
              <a:chExt cx="480" cy="432"/>
            </a:xfrm>
          </p:grpSpPr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2592" y="2784"/>
                <a:ext cx="480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264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4" name="Oval 17"/>
              <p:cNvSpPr>
                <a:spLocks noChangeArrowheads="1"/>
              </p:cNvSpPr>
              <p:nvPr/>
            </p:nvSpPr>
            <p:spPr bwMode="auto">
              <a:xfrm>
                <a:off x="288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5" name="Rectangle 18" descr="Trellis"/>
            <p:cNvSpPr>
              <a:spLocks noChangeArrowheads="1"/>
            </p:cNvSpPr>
            <p:nvPr/>
          </p:nvSpPr>
          <p:spPr bwMode="auto">
            <a:xfrm>
              <a:off x="2074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Rectangle 19" descr="Trellis"/>
            <p:cNvSpPr>
              <a:spLocks noChangeArrowheads="1"/>
            </p:cNvSpPr>
            <p:nvPr/>
          </p:nvSpPr>
          <p:spPr bwMode="auto">
            <a:xfrm>
              <a:off x="3370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2842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418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/>
          </p:nvGrpSpPr>
          <p:grpSpPr bwMode="auto">
            <a:xfrm>
              <a:off x="3137" y="3379"/>
              <a:ext cx="427" cy="432"/>
              <a:chOff x="3137" y="3379"/>
              <a:chExt cx="427" cy="432"/>
            </a:xfrm>
          </p:grpSpPr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Text Box 2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3696" y="2688"/>
              <a:ext cx="5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Application</a:t>
              </a: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flipH="1">
              <a:off x="2842" y="3235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3242" y="3187"/>
              <a:ext cx="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 flipH="1">
              <a:off x="3298" y="2755"/>
              <a:ext cx="504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2128" y="2816"/>
              <a:ext cx="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PM</a:t>
              </a:r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2506" y="2899"/>
              <a:ext cx="6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2506" y="2899"/>
              <a:ext cx="400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7" name="Group 32"/>
            <p:cNvGrpSpPr>
              <a:grpSpLocks/>
            </p:cNvGrpSpPr>
            <p:nvPr/>
          </p:nvGrpSpPr>
          <p:grpSpPr bwMode="auto">
            <a:xfrm>
              <a:off x="2640" y="3360"/>
              <a:ext cx="427" cy="432"/>
              <a:chOff x="3137" y="3379"/>
              <a:chExt cx="427" cy="432"/>
            </a:xfrm>
          </p:grpSpPr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Text Box 3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3124200" y="3705274"/>
            <a:ext cx="3879850" cy="731838"/>
            <a:chOff x="1968" y="2160"/>
            <a:chExt cx="2444" cy="461"/>
          </a:xfrm>
        </p:grpSpPr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2160" y="2160"/>
              <a:ext cx="14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2304" y="2208"/>
              <a:ext cx="51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 Addr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3120" y="2208"/>
              <a:ext cx="46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 Addr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968" y="2448"/>
              <a:ext cx="24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Common Relaying and Multiplexing Application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0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structure!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245957"/>
              </p:ext>
            </p:extLst>
          </p:nvPr>
        </p:nvGraphicFramePr>
        <p:xfrm>
          <a:off x="1295400" y="1905000"/>
          <a:ext cx="61722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icture" r:id="rId3" imgW="6375400" imgH="4775200" progId="Word.Picture.8">
                  <p:embed/>
                </p:oleObj>
              </mc:Choice>
              <mc:Fallback>
                <p:oleObj name="Picture" r:id="rId3" imgW="6375400" imgH="47752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1722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1600" y="3048000"/>
            <a:ext cx="601980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71600" y="4419600"/>
            <a:ext cx="2286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4419600"/>
            <a:ext cx="18288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4419600"/>
            <a:ext cx="1905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 rot="5400000">
            <a:off x="7011987" y="4037013"/>
            <a:ext cx="2130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Distributed IPC Facilities</a:t>
            </a:r>
          </a:p>
        </p:txBody>
      </p:sp>
    </p:spTree>
    <p:extLst>
      <p:ext uri="{BB962C8B-B14F-4D97-AF65-F5344CB8AC3E}">
        <p14:creationId xmlns:p14="http://schemas.microsoft.com/office/powerpoint/2010/main" val="329186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essential role of layers is </a:t>
            </a:r>
            <a:r>
              <a:rPr lang="en-US" sz="2000" i="1" u="sng" dirty="0"/>
              <a:t>not</a:t>
            </a:r>
            <a:r>
              <a:rPr lang="en-US" sz="2000" i="1" dirty="0"/>
              <a:t> </a:t>
            </a:r>
            <a:r>
              <a:rPr lang="en-US" sz="2000" dirty="0"/>
              <a:t>to be a collection of a specific set of functions but instead to define a communication </a:t>
            </a:r>
            <a:r>
              <a:rPr lang="en-US" sz="2000" i="1" dirty="0"/>
              <a:t>scope</a:t>
            </a:r>
          </a:p>
          <a:p>
            <a:pPr lvl="1"/>
            <a:r>
              <a:rPr lang="en-US" sz="1800" i="1" dirty="0"/>
              <a:t>Different from what OSI and </a:t>
            </a:r>
            <a:r>
              <a:rPr lang="en-US" sz="1800" i="1" dirty="0" err="1"/>
              <a:t>DoD</a:t>
            </a:r>
            <a:r>
              <a:rPr lang="en-US" sz="1800" i="1" dirty="0"/>
              <a:t> models say!</a:t>
            </a:r>
          </a:p>
          <a:p>
            <a:pPr lvl="1"/>
            <a:endParaRPr lang="en-US" sz="2000" dirty="0"/>
          </a:p>
          <a:p>
            <a:r>
              <a:rPr lang="en-US" sz="2000" dirty="0"/>
              <a:t>Some essential functions exist at every layer, although they might be instantiated differently depending on the environment</a:t>
            </a:r>
          </a:p>
          <a:p>
            <a:pPr lvl="1"/>
            <a:r>
              <a:rPr lang="en-US" sz="1800" dirty="0"/>
              <a:t>Even if the functions are exactly the same, it's not a repetition: they only occur once </a:t>
            </a:r>
            <a:r>
              <a:rPr lang="en-US" sz="1800" i="1" dirty="0"/>
              <a:t>per scope</a:t>
            </a:r>
          </a:p>
          <a:p>
            <a:pPr lvl="1"/>
            <a:endParaRPr lang="en-US" sz="1800" i="1" dirty="0"/>
          </a:p>
          <a:p>
            <a:r>
              <a:rPr lang="en-US" sz="2000" dirty="0"/>
              <a:t>Layers can be stacked as needed, there should be no dependencies and there can always be the same interfaces between layers</a:t>
            </a:r>
          </a:p>
        </p:txBody>
      </p:sp>
    </p:spTree>
    <p:extLst>
      <p:ext uri="{BB962C8B-B14F-4D97-AF65-F5344CB8AC3E}">
        <p14:creationId xmlns:p14="http://schemas.microsoft.com/office/powerpoint/2010/main" val="8004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Layers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2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8" y="1916832"/>
            <a:ext cx="8856978" cy="4536504"/>
          </a:xfrm>
          <a:noFill/>
        </p:spPr>
        <p:txBody>
          <a:bodyPr/>
          <a:lstStyle/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Networks have loci of distributed shared state with different scopes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At the very least, differences of scope require different layers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If layers have the same scope, their functions should be completely independent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Clr>
                <a:schemeClr val="accent2"/>
              </a:buClr>
              <a:buNone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Does this picture show the Internet?</a:t>
            </a: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354079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3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953023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The Internet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657748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975248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975248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975248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2060848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783286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7293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35007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3127654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7293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35007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814911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2456136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3326086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3351486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3317206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578860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3029174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669134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2381102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467544" y="4725144"/>
            <a:ext cx="8219256" cy="2016224"/>
          </a:xfrm>
        </p:spPr>
        <p:txBody>
          <a:bodyPr/>
          <a:lstStyle/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What does the recursive structure tell us, what can we learn?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Next: examples</a:t>
            </a:r>
          </a:p>
        </p:txBody>
      </p:sp>
    </p:spTree>
    <p:extLst>
      <p:ext uri="{BB962C8B-B14F-4D97-AF65-F5344CB8AC3E}">
        <p14:creationId xmlns:p14="http://schemas.microsoft.com/office/powerpoint/2010/main" val="40669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5481-DAAA-10F4-C170-AB9E227A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19256" cy="936104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Example problem: IP fragmentation</a:t>
            </a:r>
            <a:br>
              <a:rPr lang="en-US" dirty="0">
                <a:ea typeface="ＭＳ Ｐゴシック" charset="0"/>
                <a:cs typeface="ＭＳ Ｐゴシック" charset="0"/>
              </a:rPr>
            </a:br>
            <a:r>
              <a:rPr lang="en-GB" sz="2400" dirty="0"/>
              <a:t>Dependencies between layers with the same scope</a:t>
            </a:r>
            <a:br>
              <a:rPr lang="en-GB" sz="2400" dirty="0"/>
            </a:b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7DEB2-2F4D-A5CF-0418-650B494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760168"/>
          </a:xfrm>
        </p:spPr>
        <p:txBody>
          <a:bodyPr/>
          <a:lstStyle/>
          <a:p>
            <a:r>
              <a:rPr lang="en-GB" sz="2400" dirty="0"/>
              <a:t>IP must get all fragments of a packet to reassemble</a:t>
            </a:r>
            <a:br>
              <a:rPr lang="en-GB" sz="2400" dirty="0"/>
            </a:br>
            <a:r>
              <a:rPr lang="en-GB" sz="2400" dirty="0"/>
              <a:t>=&gt; What if a fragment is lost?</a:t>
            </a:r>
          </a:p>
          <a:p>
            <a:pPr lvl="1"/>
            <a:r>
              <a:rPr lang="en-GB" sz="1800" dirty="0"/>
              <a:t>Early 70's: IP was split from TCP</a:t>
            </a:r>
          </a:p>
          <a:p>
            <a:pPr lvl="1"/>
            <a:r>
              <a:rPr lang="en-GB" sz="1800" dirty="0"/>
              <a:t>TCP’s retransmissions are distinct, </a:t>
            </a:r>
            <a:r>
              <a:rPr lang="en-GB" sz="1800" dirty="0">
                <a:solidFill>
                  <a:srgbClr val="0070C0"/>
                </a:solidFill>
              </a:rPr>
              <a:t>not recognized by IP</a:t>
            </a:r>
            <a:endParaRPr lang="en-GB" sz="2800" dirty="0">
              <a:solidFill>
                <a:srgbClr val="0070C0"/>
              </a:solidFill>
            </a:endParaRPr>
          </a:p>
          <a:p>
            <a:pPr lvl="1"/>
            <a:r>
              <a:rPr lang="en-GB" sz="1800" dirty="0"/>
              <a:t>Must hold fragments for a long time, in vain =&gt; wastes buffer space</a:t>
            </a:r>
            <a:endParaRPr lang="en-GB" dirty="0"/>
          </a:p>
          <a:p>
            <a:endParaRPr lang="en-GB" sz="1400" dirty="0"/>
          </a:p>
          <a:p>
            <a:r>
              <a:rPr lang="en-GB" sz="2400" dirty="0">
                <a:solidFill>
                  <a:srgbClr val="0070C0"/>
                </a:solidFill>
              </a:rPr>
              <a:t>Fix: Path MTU Discovery (PMTUD)</a:t>
            </a:r>
          </a:p>
          <a:p>
            <a:pPr lvl="1"/>
            <a:r>
              <a:rPr lang="en-GB" sz="1800" dirty="0"/>
              <a:t>Disable fragmentation &amp; find the largest possible packet that can be sent: start big, reduce size upon incoming ICMP error</a:t>
            </a:r>
            <a:endParaRPr lang="en-GB" dirty="0"/>
          </a:p>
          <a:p>
            <a:pPr lvl="1"/>
            <a:r>
              <a:rPr lang="en-GB" sz="1800" dirty="0"/>
              <a:t>Actually this doesn’t work either: many nets filter ICMP</a:t>
            </a:r>
          </a:p>
          <a:p>
            <a:endParaRPr lang="en-GB" sz="1400" dirty="0"/>
          </a:p>
          <a:p>
            <a:r>
              <a:rPr lang="en-GB" sz="2400" dirty="0"/>
              <a:t>Solution: </a:t>
            </a:r>
            <a:r>
              <a:rPr lang="en-GB" sz="2400" dirty="0" err="1">
                <a:solidFill>
                  <a:srgbClr val="0070C0"/>
                </a:solidFill>
              </a:rPr>
              <a:t>PAcketization</a:t>
            </a:r>
            <a:r>
              <a:rPr lang="en-GB" sz="2400" dirty="0">
                <a:solidFill>
                  <a:srgbClr val="0070C0"/>
                </a:solidFill>
              </a:rPr>
              <a:t> Layer PMTUD (PLPMTUD)</a:t>
            </a:r>
            <a:endParaRPr lang="en-GB" sz="2400" dirty="0"/>
          </a:p>
          <a:p>
            <a:pPr lvl="1"/>
            <a:r>
              <a:rPr lang="en-GB" sz="2000" dirty="0"/>
              <a:t>start small, assume ok when ACKs arrive</a:t>
            </a:r>
          </a:p>
          <a:p>
            <a:pPr lvl="1"/>
            <a:r>
              <a:rPr lang="en-GB" sz="1800" dirty="0">
                <a:solidFill>
                  <a:srgbClr val="FF0000"/>
                </a:solidFill>
              </a:rPr>
              <a:t>...can you see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20542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1925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900000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422411D-137A-6740-BCB9-1B9964A3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:a16="http://schemas.microsoft.com/office/drawing/2014/main" id="{E8071D04-B3C8-D34A-971A-9095DD451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Elbow Connector 24"/>
          <p:cNvCxnSpPr/>
          <p:nvPr/>
        </p:nvCxnSpPr>
        <p:spPr bwMode="auto">
          <a:xfrm rot="5400000" flipH="1" flipV="1">
            <a:off x="4284310" y="840210"/>
            <a:ext cx="3087" cy="3747941"/>
          </a:xfrm>
          <a:prstGeom prst="bentConnector3">
            <a:avLst>
              <a:gd name="adj1" fmla="val -15288824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ular Callout 25">
            <a:extLst>
              <a:ext uri="{FF2B5EF4-FFF2-40B4-BE49-F238E27FC236}">
                <a16:creationId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6372200" y="4941168"/>
            <a:ext cx="1872208" cy="1008112"/>
          </a:xfrm>
          <a:prstGeom prst="wedgeRectCallout">
            <a:avLst>
              <a:gd name="adj1" fmla="val -35806"/>
              <a:gd name="adj2" fmla="val -726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something similar...e.g. a credit (window)</a:t>
            </a:r>
          </a:p>
        </p:txBody>
      </p:sp>
    </p:spTree>
    <p:extLst>
      <p:ext uri="{BB962C8B-B14F-4D97-AF65-F5344CB8AC3E}">
        <p14:creationId xmlns:p14="http://schemas.microsoft.com/office/powerpoint/2010/main" val="156992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013176"/>
            <a:ext cx="842493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sp>
        <p:nvSpPr>
          <p:cNvPr id="5" name="Line 69"/>
          <p:cNvSpPr>
            <a:spLocks noChangeShapeType="1"/>
          </p:cNvSpPr>
          <p:nvPr/>
        </p:nvSpPr>
        <p:spPr bwMode="auto">
          <a:xfrm>
            <a:off x="5160119" y="3666505"/>
            <a:ext cx="187325" cy="747712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Line 68"/>
          <p:cNvSpPr>
            <a:spLocks noChangeShapeType="1"/>
          </p:cNvSpPr>
          <p:nvPr/>
        </p:nvSpPr>
        <p:spPr bwMode="auto">
          <a:xfrm flipH="1">
            <a:off x="6231681" y="3666505"/>
            <a:ext cx="238125" cy="747712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Rectangle 67"/>
          <p:cNvSpPr>
            <a:spLocks noChangeArrowheads="1"/>
          </p:cNvSpPr>
          <p:nvPr/>
        </p:nvSpPr>
        <p:spPr bwMode="auto">
          <a:xfrm>
            <a:off x="2355006" y="2544142"/>
            <a:ext cx="1241425" cy="18526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Rectangle 66"/>
          <p:cNvSpPr>
            <a:spLocks noChangeArrowheads="1"/>
          </p:cNvSpPr>
          <p:nvPr/>
        </p:nvSpPr>
        <p:spPr bwMode="auto">
          <a:xfrm>
            <a:off x="2339131" y="2528267"/>
            <a:ext cx="1274763" cy="1885950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Rectangle 65"/>
          <p:cNvSpPr>
            <a:spLocks noChangeArrowheads="1"/>
          </p:cNvSpPr>
          <p:nvPr/>
        </p:nvSpPr>
        <p:spPr bwMode="auto">
          <a:xfrm>
            <a:off x="4191744" y="2528267"/>
            <a:ext cx="1343025" cy="1903413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Rectangle 64"/>
          <p:cNvSpPr>
            <a:spLocks noChangeArrowheads="1"/>
          </p:cNvSpPr>
          <p:nvPr/>
        </p:nvSpPr>
        <p:spPr bwMode="auto">
          <a:xfrm>
            <a:off x="1267569" y="4447555"/>
            <a:ext cx="1190625" cy="1365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" name="Rectangle 63"/>
          <p:cNvSpPr>
            <a:spLocks noChangeArrowheads="1"/>
          </p:cNvSpPr>
          <p:nvPr/>
        </p:nvSpPr>
        <p:spPr bwMode="auto">
          <a:xfrm>
            <a:off x="1250106" y="4431680"/>
            <a:ext cx="1223963" cy="169862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3" name="Rectangle 62"/>
          <p:cNvSpPr>
            <a:spLocks noChangeArrowheads="1"/>
          </p:cNvSpPr>
          <p:nvPr/>
        </p:nvSpPr>
        <p:spPr bwMode="auto">
          <a:xfrm>
            <a:off x="3444031" y="4431680"/>
            <a:ext cx="1190625" cy="1365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3426569" y="4414217"/>
            <a:ext cx="1223962" cy="169863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5109319" y="4431680"/>
            <a:ext cx="1190625" cy="1365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Rectangle 59"/>
          <p:cNvSpPr>
            <a:spLocks noChangeArrowheads="1"/>
          </p:cNvSpPr>
          <p:nvPr/>
        </p:nvSpPr>
        <p:spPr bwMode="auto">
          <a:xfrm>
            <a:off x="5091856" y="4414217"/>
            <a:ext cx="1223963" cy="169863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Oval 58"/>
          <p:cNvSpPr>
            <a:spLocks noChangeArrowheads="1"/>
          </p:cNvSpPr>
          <p:nvPr/>
        </p:nvSpPr>
        <p:spPr bwMode="auto">
          <a:xfrm>
            <a:off x="2712194" y="2714005"/>
            <a:ext cx="407987" cy="4079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Oval 57"/>
          <p:cNvSpPr>
            <a:spLocks noChangeArrowheads="1"/>
          </p:cNvSpPr>
          <p:nvPr/>
        </p:nvSpPr>
        <p:spPr bwMode="auto">
          <a:xfrm>
            <a:off x="2694731" y="2698130"/>
            <a:ext cx="441325" cy="441325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Oval 56"/>
          <p:cNvSpPr>
            <a:spLocks noChangeArrowheads="1"/>
          </p:cNvSpPr>
          <p:nvPr/>
        </p:nvSpPr>
        <p:spPr bwMode="auto">
          <a:xfrm>
            <a:off x="4564806" y="2714005"/>
            <a:ext cx="407988" cy="4079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Oval 55"/>
          <p:cNvSpPr>
            <a:spLocks noChangeArrowheads="1"/>
          </p:cNvSpPr>
          <p:nvPr/>
        </p:nvSpPr>
        <p:spPr bwMode="auto">
          <a:xfrm>
            <a:off x="4548931" y="2698130"/>
            <a:ext cx="442913" cy="441325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54"/>
          <p:cNvSpPr>
            <a:spLocks noChangeArrowheads="1"/>
          </p:cNvSpPr>
          <p:nvPr/>
        </p:nvSpPr>
        <p:spPr bwMode="auto">
          <a:xfrm>
            <a:off x="723056" y="3291855"/>
            <a:ext cx="2209800" cy="4413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53"/>
          <p:cNvSpPr>
            <a:spLocks noChangeArrowheads="1"/>
          </p:cNvSpPr>
          <p:nvPr/>
        </p:nvSpPr>
        <p:spPr bwMode="auto">
          <a:xfrm>
            <a:off x="859581" y="3410917"/>
            <a:ext cx="441325" cy="220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52"/>
          <p:cNvSpPr>
            <a:spLocks noChangeArrowheads="1"/>
          </p:cNvSpPr>
          <p:nvPr/>
        </p:nvSpPr>
        <p:spPr bwMode="auto">
          <a:xfrm>
            <a:off x="842119" y="3395042"/>
            <a:ext cx="476250" cy="254000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2423269" y="3395042"/>
            <a:ext cx="407987" cy="238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50"/>
          <p:cNvSpPr>
            <a:spLocks noChangeArrowheads="1"/>
          </p:cNvSpPr>
          <p:nvPr/>
        </p:nvSpPr>
        <p:spPr bwMode="auto">
          <a:xfrm>
            <a:off x="2405806" y="3377580"/>
            <a:ext cx="441325" cy="271462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49"/>
          <p:cNvSpPr>
            <a:spLocks noChangeArrowheads="1"/>
          </p:cNvSpPr>
          <p:nvPr/>
        </p:nvSpPr>
        <p:spPr bwMode="auto">
          <a:xfrm>
            <a:off x="2916981" y="3309317"/>
            <a:ext cx="1905000" cy="425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48"/>
          <p:cNvSpPr>
            <a:spLocks noChangeArrowheads="1"/>
          </p:cNvSpPr>
          <p:nvPr/>
        </p:nvSpPr>
        <p:spPr bwMode="auto">
          <a:xfrm>
            <a:off x="3034456" y="3428380"/>
            <a:ext cx="374650" cy="204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47"/>
          <p:cNvSpPr>
            <a:spLocks noChangeArrowheads="1"/>
          </p:cNvSpPr>
          <p:nvPr/>
        </p:nvSpPr>
        <p:spPr bwMode="auto">
          <a:xfrm>
            <a:off x="3018581" y="3410917"/>
            <a:ext cx="407988" cy="238125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9" name="Rectangle 46"/>
          <p:cNvSpPr>
            <a:spLocks noChangeArrowheads="1"/>
          </p:cNvSpPr>
          <p:nvPr/>
        </p:nvSpPr>
        <p:spPr bwMode="auto">
          <a:xfrm>
            <a:off x="4379069" y="3410917"/>
            <a:ext cx="357187" cy="220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Rectangle 45"/>
          <p:cNvSpPr>
            <a:spLocks noChangeArrowheads="1"/>
          </p:cNvSpPr>
          <p:nvPr/>
        </p:nvSpPr>
        <p:spPr bwMode="auto">
          <a:xfrm>
            <a:off x="4361606" y="3395042"/>
            <a:ext cx="390525" cy="254000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1" name="Rectangle 44"/>
          <p:cNvSpPr>
            <a:spLocks noChangeArrowheads="1"/>
          </p:cNvSpPr>
          <p:nvPr/>
        </p:nvSpPr>
        <p:spPr bwMode="auto">
          <a:xfrm>
            <a:off x="4837856" y="3309317"/>
            <a:ext cx="1905000" cy="4587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2" name="Rectangle 43"/>
          <p:cNvSpPr>
            <a:spLocks noChangeArrowheads="1"/>
          </p:cNvSpPr>
          <p:nvPr/>
        </p:nvSpPr>
        <p:spPr bwMode="auto">
          <a:xfrm>
            <a:off x="4956919" y="3428380"/>
            <a:ext cx="374650" cy="238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4939456" y="3410917"/>
            <a:ext cx="407988" cy="271463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4" name="Rectangle 41"/>
          <p:cNvSpPr>
            <a:spLocks noChangeArrowheads="1"/>
          </p:cNvSpPr>
          <p:nvPr/>
        </p:nvSpPr>
        <p:spPr bwMode="auto">
          <a:xfrm>
            <a:off x="6299944" y="3410917"/>
            <a:ext cx="357187" cy="25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5" name="Rectangle 40"/>
          <p:cNvSpPr>
            <a:spLocks noChangeArrowheads="1"/>
          </p:cNvSpPr>
          <p:nvPr/>
        </p:nvSpPr>
        <p:spPr bwMode="auto">
          <a:xfrm>
            <a:off x="6282481" y="3395042"/>
            <a:ext cx="390525" cy="288925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64306" y="2377455"/>
            <a:ext cx="968375" cy="2105025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7" name="Oval 38"/>
          <p:cNvSpPr>
            <a:spLocks noChangeArrowheads="1"/>
          </p:cNvSpPr>
          <p:nvPr/>
        </p:nvSpPr>
        <p:spPr bwMode="auto">
          <a:xfrm>
            <a:off x="791319" y="2663205"/>
            <a:ext cx="407987" cy="4079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773856" y="2645742"/>
            <a:ext cx="441325" cy="441325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868144" y="2348880"/>
            <a:ext cx="942975" cy="2065337"/>
          </a:xfrm>
          <a:prstGeom prst="rect">
            <a:avLst/>
          </a:prstGeom>
          <a:noFill/>
          <a:ln w="1714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6233269" y="2548905"/>
            <a:ext cx="441325" cy="4587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1" name="Oval 34"/>
          <p:cNvSpPr>
            <a:spLocks noChangeArrowheads="1"/>
          </p:cNvSpPr>
          <p:nvPr/>
        </p:nvSpPr>
        <p:spPr bwMode="auto">
          <a:xfrm>
            <a:off x="6233269" y="2548905"/>
            <a:ext cx="476250" cy="492125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2" name="Oval 33"/>
          <p:cNvSpPr>
            <a:spLocks noChangeArrowheads="1"/>
          </p:cNvSpPr>
          <p:nvPr/>
        </p:nvSpPr>
        <p:spPr bwMode="auto">
          <a:xfrm>
            <a:off x="6231681" y="3904630"/>
            <a:ext cx="374650" cy="3222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3" name="Oval 32"/>
          <p:cNvSpPr>
            <a:spLocks noChangeArrowheads="1"/>
          </p:cNvSpPr>
          <p:nvPr/>
        </p:nvSpPr>
        <p:spPr bwMode="auto">
          <a:xfrm>
            <a:off x="6215806" y="3887167"/>
            <a:ext cx="407988" cy="357188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>
            <a:off x="994519" y="3071192"/>
            <a:ext cx="17462" cy="323850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5" name="Line 30"/>
          <p:cNvSpPr>
            <a:spLocks noChangeShapeType="1"/>
          </p:cNvSpPr>
          <p:nvPr/>
        </p:nvSpPr>
        <p:spPr bwMode="auto">
          <a:xfrm flipV="1">
            <a:off x="2678856" y="3106117"/>
            <a:ext cx="119063" cy="254000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6" name="Line 29"/>
          <p:cNvSpPr>
            <a:spLocks noChangeShapeType="1"/>
          </p:cNvSpPr>
          <p:nvPr/>
        </p:nvSpPr>
        <p:spPr bwMode="auto">
          <a:xfrm>
            <a:off x="3018581" y="3106117"/>
            <a:ext cx="169863" cy="28892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V="1">
            <a:off x="4650531" y="3121992"/>
            <a:ext cx="101600" cy="255588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8" name="Line 27"/>
          <p:cNvSpPr>
            <a:spLocks noChangeShapeType="1"/>
          </p:cNvSpPr>
          <p:nvPr/>
        </p:nvSpPr>
        <p:spPr bwMode="auto">
          <a:xfrm>
            <a:off x="4888656" y="3121992"/>
            <a:ext cx="220663" cy="28892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9" name="Line 26"/>
          <p:cNvSpPr>
            <a:spLocks noChangeShapeType="1"/>
          </p:cNvSpPr>
          <p:nvPr/>
        </p:nvSpPr>
        <p:spPr bwMode="auto">
          <a:xfrm flipH="1" flipV="1">
            <a:off x="6436469" y="3037855"/>
            <a:ext cx="15875" cy="39052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0" name="Line 25"/>
          <p:cNvSpPr>
            <a:spLocks noChangeShapeType="1"/>
          </p:cNvSpPr>
          <p:nvPr/>
        </p:nvSpPr>
        <p:spPr bwMode="auto">
          <a:xfrm flipH="1">
            <a:off x="4258419" y="3661742"/>
            <a:ext cx="230187" cy="75247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2405806" y="3649042"/>
            <a:ext cx="238125" cy="76517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2" name="Oval 23"/>
          <p:cNvSpPr>
            <a:spLocks noChangeArrowheads="1"/>
          </p:cNvSpPr>
          <p:nvPr/>
        </p:nvSpPr>
        <p:spPr bwMode="auto">
          <a:xfrm>
            <a:off x="4260006" y="3904630"/>
            <a:ext cx="374650" cy="3222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3" name="Oval 22"/>
          <p:cNvSpPr>
            <a:spLocks noChangeArrowheads="1"/>
          </p:cNvSpPr>
          <p:nvPr/>
        </p:nvSpPr>
        <p:spPr bwMode="auto">
          <a:xfrm>
            <a:off x="4242544" y="3887167"/>
            <a:ext cx="407987" cy="357188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4" name="Oval 21"/>
          <p:cNvSpPr>
            <a:spLocks noChangeArrowheads="1"/>
          </p:cNvSpPr>
          <p:nvPr/>
        </p:nvSpPr>
        <p:spPr bwMode="auto">
          <a:xfrm>
            <a:off x="2405806" y="3904630"/>
            <a:ext cx="374650" cy="3222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5" name="Oval 20"/>
          <p:cNvSpPr>
            <a:spLocks noChangeArrowheads="1"/>
          </p:cNvSpPr>
          <p:nvPr/>
        </p:nvSpPr>
        <p:spPr bwMode="auto">
          <a:xfrm>
            <a:off x="2389931" y="3887167"/>
            <a:ext cx="407988" cy="357188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6" name="Oval 19"/>
          <p:cNvSpPr>
            <a:spLocks noChangeArrowheads="1"/>
          </p:cNvSpPr>
          <p:nvPr/>
        </p:nvSpPr>
        <p:spPr bwMode="auto">
          <a:xfrm>
            <a:off x="5075981" y="3904630"/>
            <a:ext cx="357188" cy="288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7" name="Oval 18"/>
          <p:cNvSpPr>
            <a:spLocks noChangeArrowheads="1"/>
          </p:cNvSpPr>
          <p:nvPr/>
        </p:nvSpPr>
        <p:spPr bwMode="auto">
          <a:xfrm>
            <a:off x="5058519" y="3887167"/>
            <a:ext cx="390525" cy="323850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8" name="Line 17"/>
          <p:cNvSpPr>
            <a:spLocks noChangeShapeType="1"/>
          </p:cNvSpPr>
          <p:nvPr/>
        </p:nvSpPr>
        <p:spPr bwMode="auto">
          <a:xfrm>
            <a:off x="3307506" y="3666505"/>
            <a:ext cx="187325" cy="747712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9" name="Line 16"/>
          <p:cNvSpPr>
            <a:spLocks noChangeShapeType="1"/>
          </p:cNvSpPr>
          <p:nvPr/>
        </p:nvSpPr>
        <p:spPr bwMode="auto">
          <a:xfrm>
            <a:off x="1080244" y="3666505"/>
            <a:ext cx="187325" cy="747712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0" name="Oval 15"/>
          <p:cNvSpPr>
            <a:spLocks noChangeArrowheads="1"/>
          </p:cNvSpPr>
          <p:nvPr/>
        </p:nvSpPr>
        <p:spPr bwMode="auto">
          <a:xfrm>
            <a:off x="3221781" y="3904630"/>
            <a:ext cx="357188" cy="288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1" name="Oval 14"/>
          <p:cNvSpPr>
            <a:spLocks noChangeArrowheads="1"/>
          </p:cNvSpPr>
          <p:nvPr/>
        </p:nvSpPr>
        <p:spPr bwMode="auto">
          <a:xfrm>
            <a:off x="3205906" y="3887167"/>
            <a:ext cx="390525" cy="323850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2" name="Oval 13"/>
          <p:cNvSpPr>
            <a:spLocks noChangeArrowheads="1"/>
          </p:cNvSpPr>
          <p:nvPr/>
        </p:nvSpPr>
        <p:spPr bwMode="auto">
          <a:xfrm>
            <a:off x="994519" y="3904630"/>
            <a:ext cx="357187" cy="2889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978644" y="3887167"/>
            <a:ext cx="390525" cy="323850"/>
          </a:xfrm>
          <a:prstGeom prst="ellips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4" name="Arc 11"/>
          <p:cNvSpPr>
            <a:spLocks/>
          </p:cNvSpPr>
          <p:nvPr/>
        </p:nvSpPr>
        <p:spPr bwMode="auto">
          <a:xfrm>
            <a:off x="3112244" y="2647330"/>
            <a:ext cx="192087" cy="160337"/>
          </a:xfrm>
          <a:custGeom>
            <a:avLst/>
            <a:gdLst>
              <a:gd name="G0" fmla="+- 0 0 0"/>
              <a:gd name="G1" fmla="+- 16341 0 0"/>
              <a:gd name="G2" fmla="+- 21600 0 0"/>
              <a:gd name="T0" fmla="*/ 13457595 w 19553"/>
              <a:gd name="T1" fmla="*/ 0 h 16341"/>
              <a:gd name="T2" fmla="*/ 18630399 w 19553"/>
              <a:gd name="T3" fmla="*/ 6807718 h 16341"/>
              <a:gd name="T4" fmla="*/ 0 w 19553"/>
              <a:gd name="T5" fmla="*/ 15528351 h 1634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553" h="16341" fill="none" extrusionOk="0">
                <a:moveTo>
                  <a:pt x="14124" y="-1"/>
                </a:moveTo>
                <a:cubicBezTo>
                  <a:pt x="16416" y="1980"/>
                  <a:pt x="18266" y="4421"/>
                  <a:pt x="19553" y="7163"/>
                </a:cubicBezTo>
              </a:path>
              <a:path w="19553" h="16341" stroke="0" extrusionOk="0">
                <a:moveTo>
                  <a:pt x="14124" y="-1"/>
                </a:moveTo>
                <a:cubicBezTo>
                  <a:pt x="16416" y="1980"/>
                  <a:pt x="18266" y="4421"/>
                  <a:pt x="19553" y="7163"/>
                </a:cubicBezTo>
                <a:lnTo>
                  <a:pt x="0" y="16341"/>
                </a:lnTo>
                <a:lnTo>
                  <a:pt x="14124" y="-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5" name="Line 10"/>
          <p:cNvSpPr>
            <a:spLocks noChangeShapeType="1"/>
          </p:cNvSpPr>
          <p:nvPr/>
        </p:nvSpPr>
        <p:spPr bwMode="auto">
          <a:xfrm flipH="1">
            <a:off x="3221781" y="2391742"/>
            <a:ext cx="409575" cy="322263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6" name="Arc 9"/>
          <p:cNvSpPr>
            <a:spLocks/>
          </p:cNvSpPr>
          <p:nvPr/>
        </p:nvSpPr>
        <p:spPr bwMode="auto">
          <a:xfrm>
            <a:off x="4466381" y="2631455"/>
            <a:ext cx="192088" cy="160337"/>
          </a:xfrm>
          <a:custGeom>
            <a:avLst/>
            <a:gdLst>
              <a:gd name="G0" fmla="+- 19558 0 0"/>
              <a:gd name="G1" fmla="+- 16299 0 0"/>
              <a:gd name="G2" fmla="+- 21600 0 0"/>
              <a:gd name="T0" fmla="*/ 0 w 19558"/>
              <a:gd name="T1" fmla="*/ 6750107 h 16299"/>
              <a:gd name="T2" fmla="*/ 5126996 w 19558"/>
              <a:gd name="T3" fmla="*/ 0 h 16299"/>
              <a:gd name="T4" fmla="*/ 18620875 w 19558"/>
              <a:gd name="T5" fmla="*/ 15424135 h 162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558" h="16299" fill="none" extrusionOk="0">
                <a:moveTo>
                  <a:pt x="-1" y="7132"/>
                </a:moveTo>
                <a:cubicBezTo>
                  <a:pt x="1277" y="4405"/>
                  <a:pt x="3111" y="1975"/>
                  <a:pt x="5384" y="-1"/>
                </a:cubicBezTo>
              </a:path>
              <a:path w="19558" h="16299" stroke="0" extrusionOk="0">
                <a:moveTo>
                  <a:pt x="-1" y="7132"/>
                </a:moveTo>
                <a:cubicBezTo>
                  <a:pt x="1277" y="4405"/>
                  <a:pt x="3111" y="1975"/>
                  <a:pt x="5384" y="-1"/>
                </a:cubicBezTo>
                <a:lnTo>
                  <a:pt x="19558" y="16299"/>
                </a:lnTo>
                <a:lnTo>
                  <a:pt x="-1" y="71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7" name="Line 8"/>
          <p:cNvSpPr>
            <a:spLocks noChangeShapeType="1"/>
          </p:cNvSpPr>
          <p:nvPr/>
        </p:nvSpPr>
        <p:spPr bwMode="auto">
          <a:xfrm>
            <a:off x="4158406" y="2409205"/>
            <a:ext cx="373063" cy="288925"/>
          </a:xfrm>
          <a:prstGeom prst="line">
            <a:avLst/>
          </a:prstGeom>
          <a:noFill/>
          <a:ln w="1714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3399581" y="2182192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Relaying</a:t>
            </a:r>
            <a:endParaRPr kumimoji="0" lang="en-US" altLang="nb-NO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Appl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Text Box 6"/>
          <p:cNvSpPr txBox="1">
            <a:spLocks noChangeArrowheads="1"/>
          </p:cNvSpPr>
          <p:nvPr/>
        </p:nvSpPr>
        <p:spPr bwMode="auto">
          <a:xfrm>
            <a:off x="808781" y="3402980"/>
            <a:ext cx="6397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2351831" y="3412505"/>
            <a:ext cx="6397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Text Box 4"/>
          <p:cNvSpPr txBox="1">
            <a:spLocks noChangeArrowheads="1"/>
          </p:cNvSpPr>
          <p:nvPr/>
        </p:nvSpPr>
        <p:spPr bwMode="auto">
          <a:xfrm>
            <a:off x="2958256" y="3450605"/>
            <a:ext cx="6397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Text Box 3"/>
          <p:cNvSpPr txBox="1">
            <a:spLocks noChangeArrowheads="1"/>
          </p:cNvSpPr>
          <p:nvPr/>
        </p:nvSpPr>
        <p:spPr bwMode="auto">
          <a:xfrm>
            <a:off x="4306044" y="3418855"/>
            <a:ext cx="6397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4887069" y="3449017"/>
            <a:ext cx="6397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Text Box 1"/>
          <p:cNvSpPr txBox="1">
            <a:spLocks noChangeArrowheads="1"/>
          </p:cNvSpPr>
          <p:nvPr/>
        </p:nvSpPr>
        <p:spPr bwMode="auto">
          <a:xfrm>
            <a:off x="6233269" y="3434730"/>
            <a:ext cx="6397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EFCP</a:t>
            </a:r>
            <a:endParaRPr kumimoji="0" lang="en-US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3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908497"/>
            <a:ext cx="8424936" cy="1904879"/>
          </a:xfrm>
        </p:spPr>
        <p:txBody>
          <a:bodyPr/>
          <a:lstStyle/>
          <a:p>
            <a:r>
              <a:rPr lang="en-US" sz="2000" dirty="0"/>
              <a:t>How fast can we send?</a:t>
            </a:r>
          </a:p>
          <a:p>
            <a:pPr lvl="1"/>
            <a:r>
              <a:rPr lang="en-US" sz="1800" dirty="0"/>
              <a:t>Vertical interface should probably include a “rate”</a:t>
            </a:r>
          </a:p>
          <a:p>
            <a:pPr lvl="1"/>
            <a:r>
              <a:rPr lang="en-US" sz="1800" dirty="0"/>
              <a:t>EFCP should implement flow + congestion control !</a:t>
            </a:r>
          </a:p>
          <a:p>
            <a:pPr lvl="1"/>
            <a:r>
              <a:rPr lang="en-US" sz="1800" dirty="0"/>
              <a:t>Probably at least in the green DIF, because this is where </a:t>
            </a:r>
            <a:r>
              <a:rPr lang="en-US" sz="1800" dirty="0" err="1"/>
              <a:t>MUXing</a:t>
            </a:r>
            <a:r>
              <a:rPr lang="en-US" sz="1800" dirty="0"/>
              <a:t> occurs (in hosts and routers)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B3B85-DE20-727C-B4DE-FA7AC70DF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13" y="1628800"/>
            <a:ext cx="6351759" cy="3314995"/>
          </a:xfrm>
          <a:prstGeom prst="rect">
            <a:avLst/>
          </a:prstGeom>
        </p:spPr>
      </p:pic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2D979EA1-D9B3-1C2A-A404-5D2144686C62}"/>
              </a:ext>
            </a:extLst>
          </p:cNvPr>
          <p:cNvSpPr/>
          <p:nvPr/>
        </p:nvSpPr>
        <p:spPr bwMode="auto">
          <a:xfrm>
            <a:off x="7107335" y="2782241"/>
            <a:ext cx="1872208" cy="1008112"/>
          </a:xfrm>
          <a:prstGeom prst="wedgeRectCallout">
            <a:avLst>
              <a:gd name="adj1" fmla="val -58985"/>
              <a:gd name="adj2" fmla="val -8649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Really: many hosts, many applications, …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82FD0-9F4F-E8FA-2236-09AA89D978C8}"/>
              </a:ext>
            </a:extLst>
          </p:cNvPr>
          <p:cNvSpPr/>
          <p:nvPr/>
        </p:nvSpPr>
        <p:spPr bwMode="auto">
          <a:xfrm>
            <a:off x="5364088" y="3968354"/>
            <a:ext cx="1656184" cy="975441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41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19256" cy="1143000"/>
          </a:xfrm>
        </p:spPr>
        <p:txBody>
          <a:bodyPr/>
          <a:lstStyle/>
          <a:p>
            <a:r>
              <a:rPr lang="en-US" dirty="0"/>
              <a:t>Context switch: from RINA…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49080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28489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29000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2855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3126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0613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36606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07951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3126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4864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36606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39657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66046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0882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06875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06875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425936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736923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1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48802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27808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5305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2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3079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0928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15764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1757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4944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373850" y="2670331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02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… to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219256" cy="936104"/>
          </a:xfrm>
        </p:spPr>
        <p:txBody>
          <a:bodyPr/>
          <a:lstStyle/>
          <a:p>
            <a:r>
              <a:rPr lang="en-US" dirty="0"/>
              <a:t>How fast can we send?</a:t>
            </a:r>
          </a:p>
          <a:p>
            <a:pPr lvl="1"/>
            <a:r>
              <a:rPr lang="en-US" dirty="0"/>
              <a:t>Who’s deciding what, what are the interfaces?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53447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33367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2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7493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4980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40973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7493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40973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44024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70413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5249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11242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11242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33548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Ether-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61540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53169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53169"/>
            <a:ext cx="7535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router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53169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32175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9672"/>
            <a:ext cx="82554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 switch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7446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3851920" y="2852936"/>
            <a:ext cx="1185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29C132F9-A297-9A48-A264-D33A937CC105}"/>
              </a:ext>
            </a:extLst>
          </p:cNvPr>
          <p:cNvSpPr/>
          <p:nvPr/>
        </p:nvSpPr>
        <p:spPr bwMode="auto">
          <a:xfrm>
            <a:off x="50899" y="3264710"/>
            <a:ext cx="1523257" cy="747477"/>
          </a:xfrm>
          <a:prstGeom prst="wedgeRectCallout">
            <a:avLst>
              <a:gd name="adj1" fmla="val 94774"/>
              <a:gd name="adj2" fmla="val 8623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7" name="Rectangular Callout 56">
            <a:extLst>
              <a:ext uri="{FF2B5EF4-FFF2-40B4-BE49-F238E27FC236}">
                <a16:creationId xmlns:a16="http://schemas.microsoft.com/office/drawing/2014/main" id="{4EE38097-1130-7246-A125-FD38FA7D75B6}"/>
              </a:ext>
            </a:extLst>
          </p:cNvPr>
          <p:cNvSpPr/>
          <p:nvPr/>
        </p:nvSpPr>
        <p:spPr bwMode="auto">
          <a:xfrm>
            <a:off x="7196086" y="4077072"/>
            <a:ext cx="1523257" cy="747477"/>
          </a:xfrm>
          <a:prstGeom prst="wedgeRectCallout">
            <a:avLst>
              <a:gd name="adj1" fmla="val -100512"/>
              <a:gd name="adj2" fmla="val -1442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8" name="Rectangular Callout 57">
            <a:extLst>
              <a:ext uri="{FF2B5EF4-FFF2-40B4-BE49-F238E27FC236}">
                <a16:creationId xmlns:a16="http://schemas.microsoft.com/office/drawing/2014/main" id="{574A3BDC-41E7-4145-A4F3-F6AF8A983DBC}"/>
              </a:ext>
            </a:extLst>
          </p:cNvPr>
          <p:cNvSpPr/>
          <p:nvPr/>
        </p:nvSpPr>
        <p:spPr bwMode="auto">
          <a:xfrm>
            <a:off x="6999262" y="2632545"/>
            <a:ext cx="1872482" cy="1300511"/>
          </a:xfrm>
          <a:prstGeom prst="wedgeRectCallout">
            <a:avLst>
              <a:gd name="adj1" fmla="val -70841"/>
              <a:gd name="adj2" fmla="val 3254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 info about speed; only queue management</a:t>
            </a:r>
          </a:p>
        </p:txBody>
      </p:sp>
      <p:sp>
        <p:nvSpPr>
          <p:cNvPr id="59" name="Rectangular Callout 58">
            <a:extLst>
              <a:ext uri="{FF2B5EF4-FFF2-40B4-BE49-F238E27FC236}">
                <a16:creationId xmlns:a16="http://schemas.microsoft.com/office/drawing/2014/main" id="{27870FC6-0297-6641-A372-B586D80D89DF}"/>
              </a:ext>
            </a:extLst>
          </p:cNvPr>
          <p:cNvSpPr/>
          <p:nvPr/>
        </p:nvSpPr>
        <p:spPr bwMode="auto">
          <a:xfrm>
            <a:off x="50900" y="1628800"/>
            <a:ext cx="1726756" cy="1309843"/>
          </a:xfrm>
          <a:prstGeom prst="wedgeRectCallout">
            <a:avLst>
              <a:gd name="adj1" fmla="val 79220"/>
              <a:gd name="adj2" fmla="val 42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Even here we don't easily learn "how fast" !</a:t>
            </a:r>
          </a:p>
        </p:txBody>
      </p:sp>
      <p:sp>
        <p:nvSpPr>
          <p:cNvPr id="60" name="Rectangular Callout 59">
            <a:extLst>
              <a:ext uri="{FF2B5EF4-FFF2-40B4-BE49-F238E27FC236}">
                <a16:creationId xmlns:a16="http://schemas.microsoft.com/office/drawing/2014/main" id="{D2ABF249-AD98-0B43-B829-19EC85760185}"/>
              </a:ext>
            </a:extLst>
          </p:cNvPr>
          <p:cNvSpPr/>
          <p:nvPr/>
        </p:nvSpPr>
        <p:spPr bwMode="auto">
          <a:xfrm>
            <a:off x="6840374" y="5085184"/>
            <a:ext cx="2026567" cy="936104"/>
          </a:xfrm>
          <a:prstGeom prst="wedgeRectCallout">
            <a:avLst>
              <a:gd name="adj1" fmla="val -69073"/>
              <a:gd name="adj2" fmla="val -7733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MAC algorithms implement overload control</a:t>
            </a:r>
          </a:p>
        </p:txBody>
      </p:sp>
      <p:sp>
        <p:nvSpPr>
          <p:cNvPr id="61" name="Rectangular Callout 60">
            <a:extLst>
              <a:ext uri="{FF2B5EF4-FFF2-40B4-BE49-F238E27FC236}">
                <a16:creationId xmlns:a16="http://schemas.microsoft.com/office/drawing/2014/main" id="{1D0FD0DD-94CA-414E-9764-9A6E8D8F282B}"/>
              </a:ext>
            </a:extLst>
          </p:cNvPr>
          <p:cNvSpPr/>
          <p:nvPr/>
        </p:nvSpPr>
        <p:spPr bwMode="auto">
          <a:xfrm>
            <a:off x="5071276" y="1012365"/>
            <a:ext cx="2309036" cy="936104"/>
          </a:xfrm>
          <a:prstGeom prst="wedgeRectCallout">
            <a:avLst>
              <a:gd name="adj1" fmla="val -46014"/>
              <a:gd name="adj2" fmla="val 12916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TCP etc. implement congestion control</a:t>
            </a: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14021A1B-B0A2-4D47-8E53-2B584219563F}"/>
              </a:ext>
            </a:extLst>
          </p:cNvPr>
          <p:cNvSpPr/>
          <p:nvPr/>
        </p:nvSpPr>
        <p:spPr>
          <a:xfrm>
            <a:off x="2373850" y="2674698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858A-4577-0349-B8AC-CC4DFC05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812CB-FC16-F649-9C6A-4F2E71F31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" y="1981200"/>
            <a:ext cx="8219256" cy="4114800"/>
          </a:xfrm>
        </p:spPr>
        <p:txBody>
          <a:bodyPr/>
          <a:lstStyle/>
          <a:p>
            <a:r>
              <a:rPr lang="en-US"/>
              <a:t>Useful TCP "speed"</a:t>
            </a:r>
            <a:br>
              <a:rPr lang="en-US"/>
            </a:br>
            <a:r>
              <a:rPr lang="en-US"/>
              <a:t>feedback: "</a:t>
            </a:r>
            <a:r>
              <a:rPr lang="en-US">
                <a:solidFill>
                  <a:srgbClr val="0000FF"/>
                </a:solidFill>
              </a:rPr>
              <a:t>low water mark</a:t>
            </a:r>
            <a:r>
              <a:rPr lang="en-US"/>
              <a:t>"</a:t>
            </a:r>
          </a:p>
          <a:p>
            <a:pPr lvl="1"/>
            <a:r>
              <a:rPr lang="en-US"/>
              <a:t>Patch with</a:t>
            </a:r>
            <a:br>
              <a:rPr lang="en-US"/>
            </a:br>
            <a:r>
              <a:rPr lang="en-US"/>
              <a:t>"TCP_NOTSENT_LOWAT"</a:t>
            </a:r>
            <a:br>
              <a:rPr lang="en-US"/>
            </a:br>
            <a:r>
              <a:rPr lang="en-US"/>
              <a:t>socket option, 2013</a:t>
            </a:r>
          </a:p>
          <a:p>
            <a:pPr lvl="1"/>
            <a:r>
              <a:rPr lang="en-US"/>
              <a:t>Apple computers also offer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5EFBE-6130-4C45-860C-CA344E30B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006912"/>
            <a:ext cx="3240360" cy="5662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1CF138-9682-C147-89B7-C51FF61DE1D4}"/>
              </a:ext>
            </a:extLst>
          </p:cNvPr>
          <p:cNvSpPr/>
          <p:nvPr/>
        </p:nvSpPr>
        <p:spPr>
          <a:xfrm>
            <a:off x="3179541" y="4797152"/>
            <a:ext cx="2532937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u="sng"/>
              <a:t>From:</a:t>
            </a:r>
            <a:r>
              <a:rPr lang="en-US" sz="1400"/>
              <a:t/>
            </a:r>
            <a:br>
              <a:rPr lang="en-US" sz="1400"/>
            </a:br>
            <a:r>
              <a:rPr lang="en-US" sz="1400"/>
              <a:t>C. A. Grazia, N. Patriciello,</a:t>
            </a:r>
            <a:br>
              <a:rPr lang="en-US" sz="1400"/>
            </a:br>
            <a:r>
              <a:rPr lang="en-US" sz="1400"/>
              <a:t>T. Høiland-Jørgensen,</a:t>
            </a:r>
            <a:br>
              <a:rPr lang="en-US" sz="1400"/>
            </a:br>
            <a:r>
              <a:rPr lang="en-US" sz="1400"/>
              <a:t>M. Klapez, M. Casoni and</a:t>
            </a:r>
            <a:br>
              <a:rPr lang="en-US" sz="1400"/>
            </a:br>
            <a:r>
              <a:rPr lang="en-US" sz="1400"/>
              <a:t>J. Mangues-Bafalluy,</a:t>
            </a:r>
            <a:br>
              <a:rPr lang="en-US" sz="1400"/>
            </a:br>
            <a:r>
              <a:rPr lang="en-US" sz="1400"/>
              <a:t>"Adapting TCP Small Queues</a:t>
            </a:r>
            <a:br>
              <a:rPr lang="en-US" sz="1400"/>
            </a:br>
            <a:r>
              <a:rPr lang="en-US" sz="1400"/>
              <a:t>for IEEE 802.11 Networks,"</a:t>
            </a:r>
            <a:br>
              <a:rPr lang="en-US" sz="1400"/>
            </a:br>
            <a:r>
              <a:rPr lang="en-US" sz="1400"/>
              <a:t>PIMRC 2018, Bologna.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C6E1F1-61BF-5143-9DF4-7ECEF6F08511}"/>
              </a:ext>
            </a:extLst>
          </p:cNvPr>
          <p:cNvSpPr txBox="1"/>
          <p:nvPr/>
        </p:nvSpPr>
        <p:spPr>
          <a:xfrm>
            <a:off x="8608463" y="5851088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79CD8-296B-024C-8850-F9F69B2859CC}"/>
              </a:ext>
            </a:extLst>
          </p:cNvPr>
          <p:cNvSpPr txBox="1"/>
          <p:nvPr/>
        </p:nvSpPr>
        <p:spPr>
          <a:xfrm>
            <a:off x="8639954" y="4131079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80891-8100-0347-8FE4-55263477AAF2}"/>
              </a:ext>
            </a:extLst>
          </p:cNvPr>
          <p:cNvSpPr txBox="1"/>
          <p:nvPr/>
        </p:nvSpPr>
        <p:spPr>
          <a:xfrm>
            <a:off x="8628379" y="2018592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3298706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71600" y="2636912"/>
            <a:ext cx="6912768" cy="2023775"/>
            <a:chOff x="971600" y="2636912"/>
            <a:chExt cx="6912768" cy="2023775"/>
          </a:xfrm>
        </p:grpSpPr>
        <p:sp>
          <p:nvSpPr>
            <p:cNvPr id="3" name="TextBox 2"/>
            <p:cNvSpPr txBox="1"/>
            <p:nvPr/>
          </p:nvSpPr>
          <p:spPr>
            <a:xfrm>
              <a:off x="971600" y="3645024"/>
              <a:ext cx="252028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1.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A, B, C, D, ...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0072" y="3645024"/>
              <a:ext cx="266429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2.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1, 2, 3, 4, ...</a:t>
              </a:r>
            </a:p>
          </p:txBody>
        </p:sp>
        <p:cxnSp>
          <p:nvCxnSpPr>
            <p:cNvPr id="5" name="Straight Connector 4"/>
            <p:cNvCxnSpPr>
              <a:stCxn id="3" idx="0"/>
            </p:cNvCxnSpPr>
            <p:nvPr/>
          </p:nvCxnSpPr>
          <p:spPr bwMode="auto">
            <a:xfrm flipV="1">
              <a:off x="2231740" y="2636912"/>
              <a:ext cx="468052" cy="100811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6012160" y="2636912"/>
              <a:ext cx="432048" cy="108012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Rectangle 10"/>
          <p:cNvSpPr/>
          <p:nvPr/>
        </p:nvSpPr>
        <p:spPr>
          <a:xfrm>
            <a:off x="6012160" y="4797152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8000"/>
                </a:solidFill>
              </a:rPr>
              <a:t>Addresses could be: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hr-HR" dirty="0">
                <a:solidFill>
                  <a:srgbClr val="008000"/>
                </a:solidFill>
              </a:rPr>
              <a:t>129.240.118.130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flipH="1" flipV="1">
            <a:off x="7380312" y="2276872"/>
            <a:ext cx="1080120" cy="25922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496944" cy="1080120"/>
          </a:xfrm>
        </p:spPr>
        <p:txBody>
          <a:bodyPr/>
          <a:lstStyle/>
          <a:p>
            <a:r>
              <a:rPr lang="en-US" sz="2000" dirty="0"/>
              <a:t>Network 1 is completely unaware of addresses of type 1, 2, 3,..</a:t>
            </a:r>
          </a:p>
          <a:p>
            <a:pPr lvl="1"/>
            <a:r>
              <a:rPr lang="en-US" sz="1600" dirty="0"/>
              <a:t>Networks and their addresses could dynamically be registered (attached)</a:t>
            </a:r>
          </a:p>
          <a:p>
            <a:pPr lvl="1"/>
            <a:r>
              <a:rPr lang="en-US" sz="1600" dirty="0"/>
              <a:t>This is also more secure</a:t>
            </a:r>
          </a:p>
        </p:txBody>
      </p:sp>
    </p:spTree>
    <p:extLst>
      <p:ext uri="{BB962C8B-B14F-4D97-AF65-F5344CB8AC3E}">
        <p14:creationId xmlns:p14="http://schemas.microsoft.com/office/powerpoint/2010/main" val="3705198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3645024"/>
            <a:ext cx="8219256" cy="3212976"/>
          </a:xfrm>
        </p:spPr>
        <p:txBody>
          <a:bodyPr/>
          <a:lstStyle/>
          <a:p>
            <a:r>
              <a:rPr lang="en-US" sz="2000" dirty="0"/>
              <a:t>No intermediate layer of smaller scope</a:t>
            </a:r>
          </a:p>
          <a:p>
            <a:pPr lvl="1"/>
            <a:r>
              <a:rPr lang="en-US" sz="1600" dirty="0"/>
              <a:t>IP addresses are long, routers need to store a lot of information</a:t>
            </a:r>
            <a:endParaRPr lang="en-US" sz="2000" dirty="0"/>
          </a:p>
          <a:p>
            <a:r>
              <a:rPr lang="en-US" sz="2000" dirty="0"/>
              <a:t>Also, running out of addresses: </a:t>
            </a:r>
            <a:r>
              <a:rPr lang="en-US" sz="2000" dirty="0">
                <a:solidFill>
                  <a:srgbClr val="008000"/>
                </a:solidFill>
              </a:rPr>
              <a:t>IPv6 is the “solution”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Network Address (and Port) Translators (NA(P)Ts)</a:t>
            </a:r>
            <a:r>
              <a:rPr lang="en-US" sz="2000" dirty="0"/>
              <a:t>: more practical?</a:t>
            </a:r>
          </a:p>
          <a:p>
            <a:pPr lvl="1"/>
            <a:r>
              <a:rPr lang="en-US" sz="1600" dirty="0"/>
              <a:t>Store mapping: “local IP address + TCP port </a:t>
            </a:r>
            <a:r>
              <a:rPr lang="en-US" sz="1600" dirty="0">
                <a:sym typeface="Wingdings"/>
              </a:rPr>
              <a:t> global IP address + TCP port”</a:t>
            </a:r>
          </a:p>
          <a:p>
            <a:pPr lvl="1"/>
            <a:r>
              <a:rPr lang="en-US" sz="1600" dirty="0">
                <a:sym typeface="Wingdings"/>
              </a:rPr>
              <a:t>Problem because depends on transport protocol, inside the network... e.g., need to send keep-</a:t>
            </a:r>
            <a:r>
              <a:rPr lang="en-US" sz="1600" dirty="0" err="1">
                <a:sym typeface="Wingdings"/>
              </a:rPr>
              <a:t>alives</a:t>
            </a:r>
            <a:r>
              <a:rPr lang="en-US" sz="1600" dirty="0">
                <a:sym typeface="Wingdings"/>
              </a:rPr>
              <a:t> to keep state up</a:t>
            </a:r>
          </a:p>
          <a:p>
            <a:pPr lvl="1"/>
            <a:r>
              <a:rPr lang="en-US" sz="1600" dirty="0">
                <a:sym typeface="Wingdings"/>
              </a:rPr>
              <a:t>Peer-to-peer communication, both peers behind NATs: how to talk?</a:t>
            </a:r>
            <a:br>
              <a:rPr lang="en-US" sz="1600" dirty="0">
                <a:sym typeface="Wingdings"/>
              </a:rPr>
            </a:br>
            <a:r>
              <a:rPr lang="en-US" sz="1600" dirty="0">
                <a:sym typeface="Wingdings"/>
              </a:rPr>
              <a:t>Complex solutions (STUN, TURN, ICE protocols)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16" y="3645024"/>
            <a:ext cx="1162968" cy="11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4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5085184"/>
          </a:xfrm>
        </p:spPr>
        <p:txBody>
          <a:bodyPr/>
          <a:lstStyle/>
          <a:p>
            <a:r>
              <a:rPr lang="en-US" sz="2000" dirty="0"/>
              <a:t>Long ago, I moved from </a:t>
            </a:r>
            <a:r>
              <a:rPr lang="en-US" sz="2000" dirty="0" err="1">
                <a:solidFill>
                  <a:srgbClr val="0000FF"/>
                </a:solidFill>
              </a:rPr>
              <a:t>Bogstadveien</a:t>
            </a:r>
            <a:r>
              <a:rPr lang="en-US" sz="2000" dirty="0"/>
              <a:t> to </a:t>
            </a:r>
            <a:r>
              <a:rPr lang="en-US" sz="2000" dirty="0" err="1">
                <a:solidFill>
                  <a:srgbClr val="0000FF"/>
                </a:solidFill>
              </a:rPr>
              <a:t>Thorvald</a:t>
            </a:r>
            <a:r>
              <a:rPr lang="en-US" sz="2000" dirty="0">
                <a:solidFill>
                  <a:srgbClr val="0000FF"/>
                </a:solidFill>
              </a:rPr>
              <a:t> Meyers Gate</a:t>
            </a:r>
          </a:p>
          <a:p>
            <a:pPr lvl="1"/>
            <a:r>
              <a:rPr lang="en-US" sz="1800" dirty="0"/>
              <a:t>I registered to have mail forwarded for a month for free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This gave me time to inform everyone about my new address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</a:t>
            </a:r>
            <a:r>
              <a:rPr lang="en-US" sz="1800" dirty="0"/>
              <a:t> offers an easy service to do that)</a:t>
            </a:r>
          </a:p>
          <a:p>
            <a:pPr lvl="1"/>
            <a:r>
              <a:rPr lang="en-US" sz="1800" dirty="0"/>
              <a:t>After this month, I had no more business with the old address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/>
              <a:t>Imagine a world without addresses</a:t>
            </a:r>
          </a:p>
          <a:p>
            <a:pPr lvl="1"/>
            <a:r>
              <a:rPr lang="en-US" sz="1800" dirty="0"/>
              <a:t>But where, instead, my name is </a:t>
            </a:r>
            <a:r>
              <a:rPr lang="en-US" sz="1800" dirty="0" err="1">
                <a:solidFill>
                  <a:srgbClr val="0000FF"/>
                </a:solidFill>
              </a:rPr>
              <a:t>Bogstadveien</a:t>
            </a:r>
            <a:endParaRPr lang="en-US" sz="1800" dirty="0">
              <a:solidFill>
                <a:srgbClr val="0000FF"/>
              </a:solidFill>
            </a:endParaRPr>
          </a:p>
          <a:p>
            <a:pPr lvl="1"/>
            <a:r>
              <a:rPr lang="en-US" sz="1800" dirty="0"/>
              <a:t>Moving: must use “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” forever!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/>
              <a:t>One of the Internet's solutions: Multipath TCP (MPTCP)</a:t>
            </a:r>
          </a:p>
          <a:p>
            <a:pPr lvl="1"/>
            <a:r>
              <a:rPr lang="en-US" sz="1800" dirty="0"/>
              <a:t>Applications should </a:t>
            </a:r>
            <a:r>
              <a:rPr lang="en-US" sz="1800" dirty="0">
                <a:solidFill>
                  <a:srgbClr val="FF0000"/>
                </a:solidFill>
              </a:rPr>
              <a:t>bind to names, not IP addresses</a:t>
            </a:r>
          </a:p>
          <a:p>
            <a:pPr lvl="1"/>
            <a:r>
              <a:rPr lang="en-US" sz="1800" dirty="0"/>
              <a:t>MPTCP can switch without interruption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7020272" y="4725144"/>
            <a:ext cx="1944216" cy="648072"/>
          </a:xfrm>
          <a:prstGeom prst="wedgeRectCallout">
            <a:avLst>
              <a:gd name="adj1" fmla="val -101294"/>
              <a:gd name="adj2" fmla="val 351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Mobile IP does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exactly this.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6516216" y="3933056"/>
            <a:ext cx="2304256" cy="648072"/>
          </a:xfrm>
          <a:prstGeom prst="wedgeRectCallout">
            <a:avLst>
              <a:gd name="adj1" fmla="val -72482"/>
              <a:gd name="adj2" fmla="val 5632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</a:t>
            </a:r>
            <a:r>
              <a:rPr lang="hr-HR" sz="1800" dirty="0"/>
              <a:t>129.240.118.130, for example...</a:t>
            </a:r>
          </a:p>
        </p:txBody>
      </p:sp>
    </p:spTree>
    <p:extLst>
      <p:ext uri="{BB962C8B-B14F-4D97-AF65-F5344CB8AC3E}">
        <p14:creationId xmlns:p14="http://schemas.microsoft.com/office/powerpoint/2010/main" val="341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 bwMode="auto">
          <a:xfrm flipV="1">
            <a:off x="2231740" y="2636912"/>
            <a:ext cx="468052" cy="10081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4941168"/>
            <a:ext cx="8496944" cy="1080120"/>
          </a:xfrm>
        </p:spPr>
        <p:txBody>
          <a:bodyPr/>
          <a:lstStyle/>
          <a:p>
            <a:r>
              <a:rPr lang="en-US" sz="2000" dirty="0"/>
              <a:t>How would one route between the addresses on network 1?</a:t>
            </a:r>
          </a:p>
          <a:p>
            <a:r>
              <a:rPr lang="en-US" sz="2000" dirty="0"/>
              <a:t>Next: an example with multi-homing and link failure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1640" y="36450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Network 1.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Addresses could be:</a:t>
            </a:r>
          </a:p>
          <a:p>
            <a:r>
              <a:rPr lang="en-US" dirty="0">
                <a:solidFill>
                  <a:srgbClr val="0000FF"/>
                </a:solidFill>
              </a:rPr>
              <a:t>A, B, C, D, ...</a:t>
            </a:r>
          </a:p>
        </p:txBody>
      </p:sp>
    </p:spTree>
    <p:extLst>
      <p:ext uri="{BB962C8B-B14F-4D97-AF65-F5344CB8AC3E}">
        <p14:creationId xmlns:p14="http://schemas.microsoft.com/office/powerpoint/2010/main" val="3811421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92696"/>
            <a:ext cx="7772400" cy="1143000"/>
          </a:xfrm>
        </p:spPr>
        <p:txBody>
          <a:bodyPr/>
          <a:lstStyle/>
          <a:p>
            <a:r>
              <a:rPr lang="en-US" sz="3200" dirty="0"/>
              <a:t>Using node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32088"/>
            <a:ext cx="8064039" cy="2489200"/>
          </a:xfrm>
        </p:spPr>
        <p:txBody>
          <a:bodyPr/>
          <a:lstStyle/>
          <a:p>
            <a:r>
              <a:rPr lang="en-US" sz="1800" dirty="0"/>
              <a:t>Since we want to emphasize that we are naming nodes, lets just use the letters for addresses.  But we still have to say which wire to send them on.</a:t>
            </a:r>
          </a:p>
          <a:p>
            <a:pPr lvl="1"/>
            <a:r>
              <a:rPr lang="en-US" sz="1600" dirty="0"/>
              <a:t>There are two cases in general:</a:t>
            </a:r>
          </a:p>
          <a:p>
            <a:pPr lvl="2"/>
            <a:r>
              <a:rPr lang="en-US" sz="1400" dirty="0"/>
              <a:t>Point-to-point Wire:  No need for lower layer addresses, use local identifiers.</a:t>
            </a:r>
          </a:p>
          <a:p>
            <a:pPr lvl="2"/>
            <a:r>
              <a:rPr lang="en-US" sz="1400" dirty="0"/>
              <a:t>Multi-access wired or wireless: Here we need addresses, use MAC addresses.</a:t>
            </a:r>
          </a:p>
          <a:p>
            <a:pPr lvl="1"/>
            <a:r>
              <a:rPr lang="en-US" sz="1600" dirty="0"/>
              <a:t>We have only wires, so lets assign small integers as the local interface identifiers.</a:t>
            </a:r>
          </a:p>
          <a:p>
            <a:r>
              <a:rPr lang="en-US" sz="1800" dirty="0"/>
              <a:t>Now lets say that A wants to send a packet to H, so it goes to DNS and looks up the address and gets 9. Now these nodes have been running a routing algorithm and the route is A, B, D, F, H. </a:t>
            </a:r>
          </a:p>
          <a:p>
            <a:r>
              <a:rPr lang="en-US" sz="1800" dirty="0"/>
              <a:t>So what do the router tables look like? (see 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2663195" y="1725941"/>
            <a:ext cx="3890005" cy="1557298"/>
            <a:chOff x="2663195" y="1725941"/>
            <a:chExt cx="3890005" cy="1557298"/>
          </a:xfrm>
        </p:grpSpPr>
        <p:sp>
          <p:nvSpPr>
            <p:cNvPr id="8" name="TextBox 7"/>
            <p:cNvSpPr txBox="1"/>
            <p:nvPr/>
          </p:nvSpPr>
          <p:spPr>
            <a:xfrm>
              <a:off x="2663195" y="249848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860317" y="221098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09425" y="2950291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84044" y="2548023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20062" y="21311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10654" y="18644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200388" y="215576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632942" y="1755232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82624" y="2943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247434" y="27419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370197" y="3006240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6629" y="243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638317" y="226054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64754" y="248798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86239" y="172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628917" y="177134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118088" y="2096274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291590" y="209627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227225" y="260252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074796" y="280029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B0321D6-B90B-4784-99B1-43FB740E0296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4176E-0335-9933-211D-99F4C98B484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92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6013"/>
              </p:ext>
            </p:extLst>
          </p:nvPr>
        </p:nvGraphicFramePr>
        <p:xfrm>
          <a:off x="444500" y="1752600"/>
          <a:ext cx="8255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8255000" imgH="3352800" progId="Word.Document.12">
                  <p:embed/>
                </p:oleObj>
              </mc:Choice>
              <mc:Fallback>
                <p:oleObj name="Document" r:id="rId3" imgW="82550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1752600"/>
                        <a:ext cx="82550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321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557808"/>
            <a:ext cx="7772400" cy="1143000"/>
          </a:xfrm>
        </p:spPr>
        <p:txBody>
          <a:bodyPr/>
          <a:lstStyle/>
          <a:p>
            <a:r>
              <a:rPr lang="en-US" sz="3200" dirty="0"/>
              <a:t>Sending a packet from A to 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789040"/>
            <a:ext cx="8352928" cy="2489200"/>
          </a:xfrm>
        </p:spPr>
        <p:txBody>
          <a:bodyPr/>
          <a:lstStyle/>
          <a:p>
            <a:r>
              <a:rPr lang="en-US" sz="2400" dirty="0"/>
              <a:t>A has a packet addressed to H:</a:t>
            </a:r>
          </a:p>
          <a:p>
            <a:pPr lvl="1"/>
            <a:r>
              <a:rPr lang="en-US" sz="1800" dirty="0"/>
              <a:t>A consults its Forwarding Table and sends the packet on interface 2 to B.</a:t>
            </a:r>
          </a:p>
          <a:p>
            <a:pPr lvl="1"/>
            <a:r>
              <a:rPr lang="en-US" sz="1800" dirty="0"/>
              <a:t>B consults its Forwarding Table and sends the packet on interface 2 to D.</a:t>
            </a:r>
          </a:p>
          <a:p>
            <a:pPr lvl="1"/>
            <a:r>
              <a:rPr lang="en-US" sz="1800" dirty="0"/>
              <a:t>D consults its Forwarding Table and sends the packet on interface 2 to F.</a:t>
            </a:r>
          </a:p>
          <a:p>
            <a:pPr lvl="1"/>
            <a:r>
              <a:rPr lang="en-US" sz="1800" dirty="0"/>
              <a:t>F consults its Forwarding Table and sends the packet on interface 2 to H.</a:t>
            </a:r>
          </a:p>
          <a:p>
            <a:pPr lvl="1"/>
            <a:endParaRPr lang="en-US" sz="18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67" name="Straight Connector 66"/>
          <p:cNvCxnSpPr>
            <a:stCxn id="7" idx="0"/>
          </p:cNvCxnSpPr>
          <p:nvPr/>
        </p:nvCxnSpPr>
        <p:spPr bwMode="auto">
          <a:xfrm flipV="1">
            <a:off x="2695217" y="2026122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12" idx="0"/>
          </p:cNvCxnSpPr>
          <p:nvPr/>
        </p:nvCxnSpPr>
        <p:spPr bwMode="auto">
          <a:xfrm>
            <a:off x="3384044" y="2026122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1892772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5476517" y="193501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E3C01-15AD-06AE-793B-382BDD226793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8979-9E81-5A63-49B8-BE856F00285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031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748112"/>
            <a:ext cx="8280920" cy="2489200"/>
          </a:xfrm>
        </p:spPr>
        <p:txBody>
          <a:bodyPr/>
          <a:lstStyle/>
          <a:p>
            <a:r>
              <a:rPr lang="en-US" sz="2400" dirty="0"/>
              <a:t>What happens if just after sending, the F-H link fails?</a:t>
            </a:r>
          </a:p>
          <a:p>
            <a:pPr lvl="1"/>
            <a:r>
              <a:rPr lang="en-US" sz="1800" dirty="0"/>
              <a:t>In a few 10s of </a:t>
            </a:r>
            <a:r>
              <a:rPr lang="en-US" sz="1800" dirty="0" err="1"/>
              <a:t>ms</a:t>
            </a:r>
            <a:r>
              <a:rPr lang="en-US" sz="1800" dirty="0"/>
              <a:t>, a routing update is done, and a new routing table is generated.</a:t>
            </a:r>
          </a:p>
          <a:p>
            <a:pPr lvl="1"/>
            <a:r>
              <a:rPr lang="en-US" sz="1800" dirty="0"/>
              <a:t>The packet gets to D after the routing update has concluded and is delivered to H as if nothing happened. </a:t>
            </a:r>
          </a:p>
          <a:p>
            <a:pPr lvl="1"/>
            <a:r>
              <a:rPr lang="en-US" sz="1800" dirty="0"/>
              <a:t>Packets that might have been between B, D, and F might get re-routed. Only packets on the wire from F to H would be lost.</a:t>
            </a:r>
          </a:p>
          <a:p>
            <a:endParaRPr lang="en-US" sz="2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2555517" y="1819275"/>
            <a:ext cx="4076700" cy="1416050"/>
            <a:chOff x="2555517" y="1819275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5197117" y="29686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555517" y="22256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2921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292117" y="2765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41417" y="2835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358917" y="2257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098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352817" y="23590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794000" y="2046918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794000" y="2453318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3571517" y="1952625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3431817" y="2085975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3431817" y="2085975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3571517" y="2898775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4279900" y="2524125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4320817" y="2968625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4597400" y="2046918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5476517" y="2586668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695217" y="2026122"/>
            <a:ext cx="3657600" cy="942503"/>
            <a:chOff x="2695217" y="2026122"/>
            <a:chExt cx="3657600" cy="942503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26122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26122"/>
              <a:ext cx="1114573" cy="23130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>
              <a:stCxn id="12" idx="3"/>
              <a:endCxn id="11" idx="0"/>
            </p:cNvCxnSpPr>
            <p:nvPr/>
          </p:nvCxnSpPr>
          <p:spPr bwMode="auto">
            <a:xfrm flipH="1">
              <a:off x="4181117" y="2485068"/>
              <a:ext cx="218717" cy="35020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>
              <a:stCxn id="11" idx="6"/>
              <a:endCxn id="14" idx="0"/>
            </p:cNvCxnSpPr>
            <p:nvPr/>
          </p:nvCxnSpPr>
          <p:spPr bwMode="auto">
            <a:xfrm>
              <a:off x="4320817" y="2968625"/>
              <a:ext cx="1016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>
              <a:stCxn id="14" idx="0"/>
              <a:endCxn id="15" idx="2"/>
            </p:cNvCxnSpPr>
            <p:nvPr/>
          </p:nvCxnSpPr>
          <p:spPr bwMode="auto">
            <a:xfrm flipV="1">
              <a:off x="5336817" y="2492375"/>
              <a:ext cx="1016000" cy="4762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</p:spTree>
    <p:extLst>
      <p:ext uri="{BB962C8B-B14F-4D97-AF65-F5344CB8AC3E}">
        <p14:creationId xmlns:p14="http://schemas.microsoft.com/office/powerpoint/2010/main" val="78765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4293096"/>
            <a:ext cx="8219256" cy="2232248"/>
          </a:xfrm>
        </p:spPr>
        <p:txBody>
          <a:bodyPr/>
          <a:lstStyle/>
          <a:p>
            <a:r>
              <a:rPr lang="en-US" sz="2000" dirty="0"/>
              <a:t>Always Between IP addresses</a:t>
            </a:r>
          </a:p>
          <a:p>
            <a:r>
              <a:rPr lang="en-US" sz="2000" dirty="0"/>
              <a:t>What if a node has multiple interfaces ( = is </a:t>
            </a:r>
            <a:r>
              <a:rPr lang="en-US" sz="2000" dirty="0" err="1"/>
              <a:t>multihomed</a:t>
            </a:r>
            <a:r>
              <a:rPr lang="en-US" sz="2000" dirty="0"/>
              <a:t>) ?</a:t>
            </a:r>
          </a:p>
          <a:p>
            <a:pPr lvl="1"/>
            <a:r>
              <a:rPr lang="en-US" sz="1600" dirty="0"/>
              <a:t>Need to use an IP address per interface to distinguish them</a:t>
            </a:r>
          </a:p>
          <a:p>
            <a:pPr lvl="1"/>
            <a:r>
              <a:rPr lang="en-US" sz="1600" dirty="0"/>
              <a:t>Hence, IP address identifies the interface, not the node</a:t>
            </a:r>
          </a:p>
          <a:p>
            <a:pPr lvl="1"/>
            <a:endParaRPr lang="en-US" sz="1600" dirty="0"/>
          </a:p>
          <a:p>
            <a:r>
              <a:rPr lang="en-US" sz="2000" dirty="0"/>
              <a:t>Next: example, using “normal” letters and numbers for clarity</a:t>
            </a:r>
          </a:p>
        </p:txBody>
      </p:sp>
    </p:spTree>
    <p:extLst>
      <p:ext uri="{BB962C8B-B14F-4D97-AF65-F5344CB8AC3E}">
        <p14:creationId xmlns:p14="http://schemas.microsoft.com/office/powerpoint/2010/main" val="2092674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1143000"/>
          </a:xfrm>
        </p:spPr>
        <p:txBody>
          <a:bodyPr/>
          <a:lstStyle/>
          <a:p>
            <a:r>
              <a:rPr lang="en-US" sz="3200" dirty="0"/>
              <a:t>Internet </a:t>
            </a:r>
            <a:r>
              <a:rPr lang="en-US" sz="3200" dirty="0" err="1"/>
              <a:t>multihoming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892128"/>
            <a:ext cx="8134672" cy="2489200"/>
          </a:xfrm>
        </p:spPr>
        <p:txBody>
          <a:bodyPr/>
          <a:lstStyle/>
          <a:p>
            <a:r>
              <a:rPr lang="en-US" sz="2000" dirty="0"/>
              <a:t>Internet addresses name the interfaces. Let’s see what this does</a:t>
            </a:r>
          </a:p>
          <a:p>
            <a:r>
              <a:rPr lang="en-US" sz="2000" dirty="0"/>
              <a:t>Assume: A wants to send a packet to H, so it goes to DNS and looks up the address and gets 9. Now these nodes have been running a routing algorithm and the route is A, B, D, F, H. </a:t>
            </a:r>
          </a:p>
          <a:p>
            <a:r>
              <a:rPr lang="en-US" sz="2000" dirty="0"/>
              <a:t>So what do the router tables look like? (next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71800" y="22048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20486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79174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300192" y="2132856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83579" y="1819275"/>
              <a:ext cx="364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5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35000" y="6076776"/>
            <a:ext cx="7823200" cy="279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38150" y="636984"/>
          <a:ext cx="8267700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8267700" imgH="6248400" progId="Word.Document.12">
                  <p:embed/>
                </p:oleObj>
              </mc:Choice>
              <mc:Fallback>
                <p:oleObj name="Document" r:id="rId3" imgW="8267700" imgH="62484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150" y="636984"/>
                        <a:ext cx="8267700" cy="624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588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764704"/>
            <a:ext cx="7772400" cy="1143000"/>
          </a:xfrm>
        </p:spPr>
        <p:txBody>
          <a:bodyPr/>
          <a:lstStyle/>
          <a:p>
            <a:r>
              <a:rPr lang="en-US" dirty="0"/>
              <a:t>A packet is sent with </a:t>
            </a:r>
            <a:br>
              <a:rPr lang="en-US" dirty="0"/>
            </a:br>
            <a:r>
              <a:rPr lang="en-US" dirty="0"/>
              <a:t>destination address </a:t>
            </a:r>
            <a:r>
              <a:rPr lang="en-US" sz="3200" dirty="0"/>
              <a:t>9 from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168304"/>
            <a:ext cx="8089900" cy="2489200"/>
          </a:xfrm>
        </p:spPr>
        <p:txBody>
          <a:bodyPr/>
          <a:lstStyle/>
          <a:p>
            <a:r>
              <a:rPr lang="en-US" sz="1800" dirty="0"/>
              <a:t>A consults its Forwarding Table and sends it on outgoing address 1, next hop 22.</a:t>
            </a:r>
          </a:p>
          <a:p>
            <a:r>
              <a:rPr lang="en-US" sz="1800" dirty="0"/>
              <a:t>B consults its FT and sends it on outgoing address 7, next hop 15.</a:t>
            </a:r>
          </a:p>
          <a:p>
            <a:r>
              <a:rPr lang="en-US" sz="1800" dirty="0"/>
              <a:t>D consults its FT and sends it on outgoing address 14, next hop 20.</a:t>
            </a:r>
          </a:p>
          <a:p>
            <a:r>
              <a:rPr lang="en-US" sz="1800" dirty="0"/>
              <a:t>F consults its FT and sends it on outgoing address 11, next hop 9.</a:t>
            </a:r>
          </a:p>
          <a:p>
            <a:r>
              <a:rPr lang="en-US" sz="1800" dirty="0"/>
              <a:t>Now another packet is sent from A to address 9, just after it leaves, the interface goes down.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2380779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2267908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8922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3544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86749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67430" y="2075408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cxnSp>
        <p:nvCxnSpPr>
          <p:cNvPr id="67" name="Straight Connector 66"/>
          <p:cNvCxnSpPr>
            <a:stCxn id="7" idx="0"/>
            <a:endCxn id="48" idx="0"/>
          </p:cNvCxnSpPr>
          <p:nvPr/>
        </p:nvCxnSpPr>
        <p:spPr bwMode="auto">
          <a:xfrm flipV="1">
            <a:off x="2695217" y="2587626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stCxn id="48" idx="0"/>
            <a:endCxn id="12" idx="0"/>
          </p:cNvCxnSpPr>
          <p:nvPr/>
        </p:nvCxnSpPr>
        <p:spPr bwMode="auto">
          <a:xfrm>
            <a:off x="3384044" y="2587626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2454276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stCxn id="13" idx="5"/>
            <a:endCxn id="15" idx="1"/>
          </p:cNvCxnSpPr>
          <p:nvPr/>
        </p:nvCxnSpPr>
        <p:spPr bwMode="auto">
          <a:xfrm>
            <a:off x="5448300" y="254856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6" name="TextBox 75"/>
          <p:cNvSpPr txBox="1"/>
          <p:nvPr/>
        </p:nvSpPr>
        <p:spPr>
          <a:xfrm>
            <a:off x="2983580" y="2380779"/>
            <a:ext cx="364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219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2000" dirty="0"/>
              <a:t>What happens if the link with address 9 goes down?</a:t>
            </a:r>
          </a:p>
          <a:p>
            <a:pPr lvl="1"/>
            <a:r>
              <a:rPr lang="en-US" sz="1600" dirty="0"/>
              <a:t>In a few 10s of </a:t>
            </a:r>
            <a:r>
              <a:rPr lang="en-US" sz="1600" dirty="0" err="1"/>
              <a:t>ms</a:t>
            </a:r>
            <a:r>
              <a:rPr lang="en-US" sz="1600" dirty="0"/>
              <a:t>, a routing update is done, and Addresses 9 and 11 are eliminated from the forwarding table.</a:t>
            </a:r>
          </a:p>
          <a:p>
            <a:pPr lvl="1"/>
            <a:r>
              <a:rPr lang="en-US" sz="1600" dirty="0"/>
              <a:t>After several seconds and many retries, A determines that Address 9 is not responding,</a:t>
            </a:r>
          </a:p>
          <a:p>
            <a:pPr lvl="1"/>
            <a:r>
              <a:rPr lang="en-US" sz="1600" dirty="0"/>
              <a:t>All TCP connections with Address 9 are terminated.</a:t>
            </a:r>
          </a:p>
          <a:p>
            <a:pPr lvl="1"/>
            <a:r>
              <a:rPr lang="en-US" sz="1600" dirty="0"/>
              <a:t>All packets enroute to 9 are lost.</a:t>
            </a:r>
          </a:p>
          <a:p>
            <a:pPr lvl="1"/>
            <a:r>
              <a:rPr lang="en-US" sz="1600" dirty="0"/>
              <a:t>Hopefully, there is a second DNS entry that lists H as also at Address 10.</a:t>
            </a:r>
          </a:p>
          <a:p>
            <a:pPr lvl="1"/>
            <a:r>
              <a:rPr lang="en-US" sz="1600" dirty="0"/>
              <a:t>Connections are re-established using address 10. Several seconds have elapsed.</a:t>
            </a:r>
          </a:p>
          <a:p>
            <a:pPr lvl="1"/>
            <a:endParaRPr lang="en-US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7466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626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2514600" cy="304800"/>
            <a:chOff x="2695217" y="1952625"/>
            <a:chExt cx="2514600" cy="304800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6" name="TextBox 75"/>
          <p:cNvSpPr txBox="1"/>
          <p:nvPr/>
        </p:nvSpPr>
        <p:spPr>
          <a:xfrm>
            <a:off x="2987824" y="1814627"/>
            <a:ext cx="405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080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143000"/>
          </a:xfrm>
        </p:spPr>
        <p:txBody>
          <a:bodyPr/>
          <a:lstStyle/>
          <a:p>
            <a:r>
              <a:rPr lang="en-US" dirty="0"/>
              <a:t>A modern Internet solution: MPTCP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711436"/>
            <a:ext cx="8424936" cy="3245956"/>
          </a:xfrm>
        </p:spPr>
        <p:txBody>
          <a:bodyPr/>
          <a:lstStyle/>
          <a:p>
            <a:r>
              <a:rPr lang="en-US" sz="1800" dirty="0"/>
              <a:t>A and H initially tell each other about all their addresses  (A: 1, 2;  H: 9, 10)</a:t>
            </a:r>
          </a:p>
          <a:p>
            <a:r>
              <a:rPr lang="en-US" sz="1800" dirty="0"/>
              <a:t>MPTCP </a:t>
            </a:r>
            <a:r>
              <a:rPr lang="en-US" sz="1800" dirty="0" err="1"/>
              <a:t>subflows</a:t>
            </a:r>
            <a:r>
              <a:rPr lang="en-US" sz="1800" dirty="0"/>
              <a:t> are established; number depends on path manager config.</a:t>
            </a:r>
          </a:p>
          <a:p>
            <a:pPr lvl="1"/>
            <a:r>
              <a:rPr lang="en-US" sz="1600" dirty="0"/>
              <a:t>E.g. </a:t>
            </a:r>
            <a:r>
              <a:rPr lang="en-US" sz="1600" dirty="0" err="1"/>
              <a:t>fullmesh</a:t>
            </a:r>
            <a:r>
              <a:rPr lang="en-US" sz="1600" dirty="0"/>
              <a:t>: 4 </a:t>
            </a:r>
            <a:r>
              <a:rPr lang="en-US" sz="1600" dirty="0" err="1"/>
              <a:t>subflows</a:t>
            </a:r>
            <a:r>
              <a:rPr lang="en-US" sz="1600" dirty="0"/>
              <a:t> (1-9, 1-10, 2-9, 2-10)</a:t>
            </a:r>
          </a:p>
          <a:p>
            <a:pPr lvl="1"/>
            <a:r>
              <a:rPr lang="en-US" sz="1600" dirty="0"/>
              <a:t>Then, normally: use all of them (schedule traffic, e.g. round-robin or preferring least-RTT path until </a:t>
            </a:r>
            <a:r>
              <a:rPr lang="en-US" sz="1600" dirty="0" err="1"/>
              <a:t>cwnd</a:t>
            </a:r>
            <a:r>
              <a:rPr lang="en-US" sz="1600" dirty="0"/>
              <a:t> full; “cautious” congestion control – be at most as aggressive as 1 TCP across a common bottleneck)</a:t>
            </a:r>
          </a:p>
          <a:p>
            <a:r>
              <a:rPr lang="en-US" sz="1800" dirty="0"/>
              <a:t>F-H link down: 1 </a:t>
            </a:r>
            <a:r>
              <a:rPr lang="en-US" sz="1800" dirty="0" err="1"/>
              <a:t>subflow</a:t>
            </a:r>
            <a:r>
              <a:rPr lang="en-US" sz="1800" dirty="0"/>
              <a:t> becomes unavailable, no TCP failure for application</a:t>
            </a:r>
          </a:p>
          <a:p>
            <a:r>
              <a:rPr lang="en-US" sz="1800" dirty="0"/>
              <a:t>This is done e.g. by iPhones since iOS 7</a:t>
            </a:r>
            <a:br>
              <a:rPr lang="en-US" sz="1800" dirty="0"/>
            </a:br>
            <a:r>
              <a:rPr lang="en-US" sz="1600" dirty="0">
                <a:hlinkClick r:id="rId3"/>
              </a:rPr>
              <a:t>https://support.apple.com/en-us/HT201373</a:t>
            </a:r>
            <a:endParaRPr lang="en-US" sz="1600" dirty="0"/>
          </a:p>
          <a:p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59765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48478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99992" y="206644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264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853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97120" y="1892231"/>
              <a:ext cx="3507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801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19256" cy="1143000"/>
          </a:xfrm>
        </p:spPr>
        <p:txBody>
          <a:bodyPr/>
          <a:lstStyle/>
          <a:p>
            <a:pPr algn="ctr"/>
            <a:r>
              <a:rPr lang="en-US" dirty="0"/>
              <a:t>Architectural principles of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19256" cy="1946920"/>
          </a:xfrm>
        </p:spPr>
        <p:txBody>
          <a:bodyPr/>
          <a:lstStyle/>
          <a:p>
            <a:r>
              <a:rPr lang="en-US" dirty="0"/>
              <a:t>Yes, there are some...</a:t>
            </a:r>
          </a:p>
          <a:p>
            <a:r>
              <a:rPr lang="en-US" dirty="0"/>
              <a:t>Different from recursive principles laid out so far</a:t>
            </a:r>
          </a:p>
        </p:txBody>
      </p:sp>
    </p:spTree>
    <p:extLst>
      <p:ext uri="{BB962C8B-B14F-4D97-AF65-F5344CB8AC3E}">
        <p14:creationId xmlns:p14="http://schemas.microsoft.com/office/powerpoint/2010/main" val="3328255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0B7-13C7-1F4B-ADB0-DF2864AF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important Internet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9696-8531-D249-99C0-5DBBB81A4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End-to-end ("e2e") argument</a:t>
            </a:r>
          </a:p>
          <a:p>
            <a:pPr lvl="1"/>
            <a:r>
              <a:rPr lang="en-US" sz="2000" dirty="0"/>
              <a:t>Carefully consider trade-offs between implementing functions inside the network versus end systems</a:t>
            </a:r>
          </a:p>
          <a:p>
            <a:pPr lvl="1"/>
            <a:r>
              <a:rPr lang="en-US" sz="2000" dirty="0"/>
              <a:t>Think twice before making the network do it</a:t>
            </a:r>
          </a:p>
          <a:p>
            <a:pPr lvl="1"/>
            <a:r>
              <a:rPr lang="en-US" sz="2000" dirty="0"/>
              <a:t>No application-specific functionality in the network</a:t>
            </a:r>
          </a:p>
          <a:p>
            <a:pPr lvl="1"/>
            <a:r>
              <a:rPr lang="en-US" sz="2000" dirty="0"/>
              <a:t>Frequently interpreted too strictly:</a:t>
            </a:r>
            <a:br>
              <a:rPr lang="en-US" sz="2000" dirty="0"/>
            </a:br>
            <a:r>
              <a:rPr lang="en-US" sz="2000" dirty="0"/>
              <a:t>"keep the network dumb, put all logic in end systems"</a:t>
            </a:r>
            <a:br>
              <a:rPr lang="en-US" sz="2000" dirty="0"/>
            </a:b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 err="1">
                <a:solidFill>
                  <a:srgbClr val="0000FF"/>
                </a:solidFill>
              </a:rPr>
              <a:t>Postel's</a:t>
            </a:r>
            <a:r>
              <a:rPr lang="en-US" sz="2400" dirty="0">
                <a:solidFill>
                  <a:srgbClr val="0000FF"/>
                </a:solidFill>
              </a:rPr>
              <a:t> robustness principle: "Be conservative in what you send, be liberal in what you accept"</a:t>
            </a:r>
          </a:p>
          <a:p>
            <a:pPr lvl="1"/>
            <a:r>
              <a:rPr lang="en-US" sz="2000" dirty="0"/>
              <a:t>Ensures downward compatibility (e.g. "reserved" bits)</a:t>
            </a:r>
          </a:p>
        </p:txBody>
      </p:sp>
    </p:spTree>
    <p:extLst>
      <p:ext uri="{BB962C8B-B14F-4D97-AF65-F5344CB8AC3E}">
        <p14:creationId xmlns:p14="http://schemas.microsoft.com/office/powerpoint/2010/main" val="4293600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35C1-C51B-2C4D-A832-54CEB12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 and problems with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36043-041A-3E49-AA23-32F0A510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4876800"/>
          </a:xfrm>
        </p:spPr>
        <p:txBody>
          <a:bodyPr/>
          <a:lstStyle/>
          <a:p>
            <a:r>
              <a:rPr lang="en-US" sz="2400" dirty="0"/>
              <a:t>"</a:t>
            </a:r>
            <a:r>
              <a:rPr lang="en-US" sz="2400" dirty="0">
                <a:solidFill>
                  <a:srgbClr val="0000FF"/>
                </a:solidFill>
              </a:rPr>
              <a:t>Pervasive Monitoring is an Attack</a:t>
            </a:r>
            <a:r>
              <a:rPr lang="en-US" sz="2400" dirty="0"/>
              <a:t>”   </a:t>
            </a:r>
            <a:r>
              <a:rPr lang="en-US" sz="2000" dirty="0"/>
              <a:t>RFC 7258</a:t>
            </a:r>
          </a:p>
          <a:p>
            <a:r>
              <a:rPr lang="en-US" sz="2400" dirty="0"/>
              <a:t>Also: </a:t>
            </a:r>
            <a:r>
              <a:rPr lang="en-US" sz="2400" dirty="0">
                <a:solidFill>
                  <a:srgbClr val="C00000"/>
                </a:solidFill>
              </a:rPr>
              <a:t>ossification</a:t>
            </a:r>
          </a:p>
          <a:p>
            <a:pPr lvl="1"/>
            <a:r>
              <a:rPr lang="en-US" sz="2000" dirty="0" err="1"/>
              <a:t>Middleboxes</a:t>
            </a:r>
            <a:r>
              <a:rPr lang="en-US" sz="2000" dirty="0"/>
              <a:t> make assumptions, e.g. about TCP,</a:t>
            </a:r>
            <a:br>
              <a:rPr lang="en-US" sz="2000" dirty="0"/>
            </a:br>
            <a:r>
              <a:rPr lang="en-US" sz="2000" dirty="0">
                <a:solidFill>
                  <a:srgbClr val="C00000"/>
                </a:solidFill>
              </a:rPr>
              <a:t>break </a:t>
            </a:r>
            <a:r>
              <a:rPr lang="en-US" sz="2000" dirty="0" err="1">
                <a:solidFill>
                  <a:srgbClr val="C00000"/>
                </a:solidFill>
              </a:rPr>
              <a:t>Postel's</a:t>
            </a:r>
            <a:r>
              <a:rPr lang="en-US" sz="2000" dirty="0">
                <a:solidFill>
                  <a:srgbClr val="C00000"/>
                </a:solidFill>
              </a:rPr>
              <a:t> principle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Solution: encrypt </a:t>
            </a:r>
            <a:r>
              <a:rPr lang="en-US" sz="2400" u="sng" dirty="0"/>
              <a:t>everything</a:t>
            </a:r>
            <a:r>
              <a:rPr lang="en-US" sz="2400" dirty="0"/>
              <a:t>, end-to-end !</a:t>
            </a:r>
          </a:p>
          <a:p>
            <a:pPr lvl="1"/>
            <a:r>
              <a:rPr lang="en-US" sz="2000" dirty="0"/>
              <a:t>Also protocol headers (QUIC)</a:t>
            </a:r>
          </a:p>
          <a:p>
            <a:pPr lvl="1"/>
            <a:r>
              <a:rPr lang="en-US" sz="2000" dirty="0"/>
              <a:t>Pure "e2e" restored - no more ossification; good?</a:t>
            </a:r>
          </a:p>
          <a:p>
            <a:pPr lvl="1"/>
            <a:r>
              <a:rPr lang="en-US" sz="2000" dirty="0"/>
              <a:t>Also, no more control by ISPs... more control to Google?</a:t>
            </a:r>
          </a:p>
        </p:txBody>
      </p:sp>
    </p:spTree>
    <p:extLst>
      <p:ext uri="{BB962C8B-B14F-4D97-AF65-F5344CB8AC3E}">
        <p14:creationId xmlns:p14="http://schemas.microsoft.com/office/powerpoint/2010/main" val="965718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thinking, applied to common Internet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4392488"/>
          </a:xfrm>
        </p:spPr>
        <p:txBody>
          <a:bodyPr/>
          <a:lstStyle/>
          <a:p>
            <a:r>
              <a:rPr lang="en-US" sz="2400" dirty="0"/>
              <a:t>NATs are evil.</a:t>
            </a:r>
            <a:br>
              <a:rPr lang="en-US" sz="2400" dirty="0"/>
            </a:br>
            <a:r>
              <a:rPr lang="en-US" sz="2400" dirty="0"/>
              <a:t>IPv6 should be deployed everywhere.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or... are NATs doing the right thing?</a:t>
            </a:r>
          </a:p>
          <a:p>
            <a:pPr lvl="1"/>
            <a:endParaRPr lang="en-US" sz="2000" dirty="0"/>
          </a:p>
          <a:p>
            <a:r>
              <a:rPr lang="en-US" sz="2400" dirty="0"/>
              <a:t>IP fragmentation is a bad idea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does it just highlight a design flaw?</a:t>
            </a:r>
          </a:p>
          <a:p>
            <a:endParaRPr lang="en-US" sz="2400" dirty="0"/>
          </a:p>
          <a:p>
            <a:r>
              <a:rPr lang="en-US" sz="2400" dirty="0" err="1"/>
              <a:t>Middleboxes</a:t>
            </a:r>
            <a:r>
              <a:rPr lang="en-US" sz="2400" dirty="0"/>
              <a:t> are bad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are we just missing interfaces to cleanly make them a part of the architecture?</a:t>
            </a:r>
          </a:p>
        </p:txBody>
      </p:sp>
    </p:spTree>
    <p:extLst>
      <p:ext uri="{BB962C8B-B14F-4D97-AF65-F5344CB8AC3E}">
        <p14:creationId xmlns:p14="http://schemas.microsoft.com/office/powerpoint/2010/main" val="2657818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final note about recursive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352928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Recursive </a:t>
            </a:r>
            <a:r>
              <a:rPr lang="en-US" sz="2400" dirty="0" err="1">
                <a:solidFill>
                  <a:srgbClr val="0000FF"/>
                </a:solidFill>
              </a:rPr>
              <a:t>InterNetwork</a:t>
            </a:r>
            <a:r>
              <a:rPr lang="en-US" sz="2400" dirty="0">
                <a:solidFill>
                  <a:srgbClr val="0000FF"/>
                </a:solidFill>
              </a:rPr>
              <a:t> Architecture (RINA)</a:t>
            </a:r>
          </a:p>
          <a:p>
            <a:pPr lvl="1"/>
            <a:r>
              <a:rPr lang="en-US" sz="2000" dirty="0"/>
              <a:t>By John Day</a:t>
            </a:r>
          </a:p>
          <a:p>
            <a:pPr lvl="1"/>
            <a:r>
              <a:rPr lang="en-US" sz="2000" dirty="0"/>
              <a:t>More material: </a:t>
            </a:r>
            <a:r>
              <a:rPr lang="en-US" sz="2000" dirty="0">
                <a:hlinkClick r:id="rId2"/>
              </a:rPr>
              <a:t>http://pouzinsociety.org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Research prototypes exist, ... but various issues and unresolved questions</a:t>
            </a:r>
          </a:p>
          <a:p>
            <a:pPr lvl="1"/>
            <a:r>
              <a:rPr lang="en-US" sz="2000" dirty="0"/>
              <a:t>Just saying “everything is wrong” does not automatically solve it...</a:t>
            </a:r>
          </a:p>
          <a:p>
            <a:pPr lvl="1"/>
            <a:r>
              <a:rPr lang="en-US" sz="2000" dirty="0"/>
              <a:t>So, again: this was about a </a:t>
            </a:r>
            <a:r>
              <a:rPr lang="en-US" sz="2000" u="sng" dirty="0"/>
              <a:t>way of thinking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7414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2230</TotalTime>
  <Words>3289</Words>
  <Application>Microsoft Office PowerPoint</Application>
  <PresentationFormat>On-screen Show (4:3)</PresentationFormat>
  <Paragraphs>655</Paragraphs>
  <Slides>43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MS PGothic</vt:lpstr>
      <vt:lpstr>Arial</vt:lpstr>
      <vt:lpstr>Calibri</vt:lpstr>
      <vt:lpstr>Times</vt:lpstr>
      <vt:lpstr>Times New Roman</vt:lpstr>
      <vt:lpstr>Wingdings</vt:lpstr>
      <vt:lpstr>ヒラギノ角ゴ Pro W3</vt:lpstr>
      <vt:lpstr>ifi-nd</vt:lpstr>
      <vt:lpstr>Picture</vt:lpstr>
      <vt:lpstr>Document</vt:lpstr>
      <vt:lpstr>Department of Informatics Networks and Distributed Systems (ND) group</vt:lpstr>
      <vt:lpstr>University education</vt:lpstr>
      <vt:lpstr>Next: communication principles</vt:lpstr>
      <vt:lpstr>Two application processes on one system</vt:lpstr>
      <vt:lpstr>Two systems: how?</vt:lpstr>
      <vt:lpstr>Functions of a Protocol </vt:lpstr>
      <vt:lpstr>Functions of a Protocol  /2 </vt:lpstr>
      <vt:lpstr>More than one application per system at the same time</vt:lpstr>
      <vt:lpstr>Communication with N systems</vt:lpstr>
      <vt:lpstr>Communication with N systems  /2: A little re-organizing</vt:lpstr>
      <vt:lpstr>Communication with N systems  /3</vt:lpstr>
      <vt:lpstr>Communication with N systems   /4</vt:lpstr>
      <vt:lpstr>A recursive structure!</vt:lpstr>
      <vt:lpstr>Implications</vt:lpstr>
      <vt:lpstr>PowerPoint Presentation</vt:lpstr>
      <vt:lpstr>PowerPoint Presentation</vt:lpstr>
      <vt:lpstr>Example problem: IP fragmentation Dependencies between layers with the same scope </vt:lpstr>
      <vt:lpstr>Developing flow + congestion control</vt:lpstr>
      <vt:lpstr>Developing flow + congestion control /2</vt:lpstr>
      <vt:lpstr>Developing flow + congestion control /3</vt:lpstr>
      <vt:lpstr>Context switch: from RINA…</vt:lpstr>
      <vt:lpstr>… to the Internet</vt:lpstr>
      <vt:lpstr>E.g. Linux</vt:lpstr>
      <vt:lpstr>PowerPoint Presentation</vt:lpstr>
      <vt:lpstr>PowerPoint Presentation</vt:lpstr>
      <vt:lpstr>IP mobility</vt:lpstr>
      <vt:lpstr>PowerPoint Presentation</vt:lpstr>
      <vt:lpstr>Using node addresses</vt:lpstr>
      <vt:lpstr>PowerPoint Presentation</vt:lpstr>
      <vt:lpstr>Sending a packet from A to H</vt:lpstr>
      <vt:lpstr>What happens when link F - H fails?</vt:lpstr>
      <vt:lpstr>PowerPoint Presentation</vt:lpstr>
      <vt:lpstr>Internet multihoming</vt:lpstr>
      <vt:lpstr>PowerPoint Presentation</vt:lpstr>
      <vt:lpstr>A packet is sent with  destination address 9 from A</vt:lpstr>
      <vt:lpstr>What happens when link F - H fails?</vt:lpstr>
      <vt:lpstr>A modern Internet solution: MPTCP</vt:lpstr>
      <vt:lpstr>Architectural principles of the Internet</vt:lpstr>
      <vt:lpstr>Two important Internet rules</vt:lpstr>
      <vt:lpstr>.. and problems with them</vt:lpstr>
      <vt:lpstr>Critical thinking, applied to common Internet views</vt:lpstr>
      <vt:lpstr>A final note about recursive networking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418</cp:revision>
  <cp:lastPrinted>2011-08-15T11:15:31Z</cp:lastPrinted>
  <dcterms:created xsi:type="dcterms:W3CDTF">2011-02-18T08:40:46Z</dcterms:created>
  <dcterms:modified xsi:type="dcterms:W3CDTF">2022-09-01T09:04:54Z</dcterms:modified>
</cp:coreProperties>
</file>