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0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</p:sldIdLst>
  <p:sldSz cy="5143500" cx="9144000"/>
  <p:notesSz cx="6858000" cy="9144000"/>
  <p:embeddedFontLst>
    <p:embeddedFont>
      <p:font typeface="Playfair Display"/>
      <p:regular r:id="rId26"/>
      <p:bold r:id="rId27"/>
      <p:italic r:id="rId28"/>
      <p:boldItalic r:id="rId29"/>
    </p:embeddedFont>
    <p:embeddedFont>
      <p:font typeface="Lato"/>
      <p:regular r:id="rId30"/>
      <p:bold r:id="rId31"/>
      <p:italic r:id="rId32"/>
      <p:boldItalic r:id="rId33"/>
    </p:embeddedFont>
    <p:embeddedFont>
      <p:font typeface="Oswald"/>
      <p:regular r:id="rId34"/>
      <p:bold r:id="rId35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font" Target="fonts/PlayfairDisplay-regular.fntdata"/><Relationship Id="rId25" Type="http://schemas.openxmlformats.org/officeDocument/2006/relationships/slide" Target="slides/slide20.xml"/><Relationship Id="rId28" Type="http://schemas.openxmlformats.org/officeDocument/2006/relationships/font" Target="fonts/PlayfairDisplay-italic.fntdata"/><Relationship Id="rId27" Type="http://schemas.openxmlformats.org/officeDocument/2006/relationships/font" Target="fonts/PlayfairDisplay-bold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font" Target="fonts/PlayfairDisplay-boldItalic.fntdata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font" Target="fonts/Lato-bold.fntdata"/><Relationship Id="rId30" Type="http://schemas.openxmlformats.org/officeDocument/2006/relationships/font" Target="fonts/Lato-regular.fntdata"/><Relationship Id="rId11" Type="http://schemas.openxmlformats.org/officeDocument/2006/relationships/slide" Target="slides/slide6.xml"/><Relationship Id="rId33" Type="http://schemas.openxmlformats.org/officeDocument/2006/relationships/font" Target="fonts/Lato-boldItalic.fntdata"/><Relationship Id="rId10" Type="http://schemas.openxmlformats.org/officeDocument/2006/relationships/slide" Target="slides/slide5.xml"/><Relationship Id="rId32" Type="http://schemas.openxmlformats.org/officeDocument/2006/relationships/font" Target="fonts/Lato-italic.fntdata"/><Relationship Id="rId13" Type="http://schemas.openxmlformats.org/officeDocument/2006/relationships/slide" Target="slides/slide8.xml"/><Relationship Id="rId35" Type="http://schemas.openxmlformats.org/officeDocument/2006/relationships/font" Target="fonts/Oswald-bold.fntdata"/><Relationship Id="rId12" Type="http://schemas.openxmlformats.org/officeDocument/2006/relationships/slide" Target="slides/slide7.xml"/><Relationship Id="rId34" Type="http://schemas.openxmlformats.org/officeDocument/2006/relationships/font" Target="fonts/Oswald-regular.fntdata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g3055a49abe8_0_5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" name="Google Shape;63;g3055a49abe8_0_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g3055a49ad00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" name="Google Shape;70;g3055a49ad00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Institusjon</a:t>
            </a:r>
            <a:r>
              <a:rPr lang="no"/>
              <a:t>: Sosiale </a:t>
            </a:r>
            <a:r>
              <a:rPr lang="no"/>
              <a:t>institusjoner</a:t>
            </a:r>
            <a:r>
              <a:rPr lang="no"/>
              <a:t>, stabile praksiser, normer eller ordninger innenfor samfunnet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Organisasjon: En virksomhet som prøver å realisere et mål eller formål </a:t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g3055a49abe8_0_40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" name="Google Shape;75;g3055a49abe8_0_40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3055a49abe8_0_5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2" name="Google Shape;82;g3055a49abe8_0_5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g3055a49ad00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" name="Google Shape;90;g3055a49ad00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g3055a49abe8_0_16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6" name="Google Shape;96;g3055a49abe8_0_16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g3055a49abe8_0_1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3" name="Google Shape;103;g3055a49abe8_0_1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3055a49abe8_0_4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" name="Google Shape;108;g3055a49abe8_0_4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g3061f16e7df_0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5" name="Google Shape;115;g3061f16e7df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3055a49abe8_0_22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1" name="Google Shape;121;g3055a49abe8_0_2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no"/>
              <a:t>eks: Airbnb, uber, foodora, wolt, </a:t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g3055a49abe8_0_27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8" name="Google Shape;128;g3055a49abe8_0_27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no"/>
              <a:t>Hva er hovedproblemet med GIG-arbeidet? 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no"/>
              <a:t>• Er det om arbeiderne virkelig har fleksibilitet når det gjelder å velge arbeidstid? 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no"/>
              <a:t>• Om arbeiderne er entreprenører/selvstendige eller ansa[e 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no"/>
              <a:t>• Om algoritmene kontrollerer arbeiderne 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no"/>
              <a:t>• Om de ansa[e i det hele ta[ har innflytelse over egne arbeidsvilkår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no"/>
              <a:t>Plattformøkonomien som ulikhetsskapende 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no"/>
              <a:t>• Synderen er ikke i og for seg teknologien, heller ikke arbeidslivspolitikken 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no"/>
              <a:t>• Det er den interne/innbyrdes forskjelligheten mellom de ulike plattformarbeiderne som er nøkkelen til å forstå kontroversene om denne delen av økonomien. Vi må forstå hva som virkelig er forskjellen på tradisjonelle arbeidskontrakter og plattformarbeid </a:t>
            </a:r>
            <a:endParaRPr/>
          </a:p>
          <a:p>
            <a:pPr indent="45720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no"/>
              <a:t>• A fare more divorced laborforce than ever before 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no"/>
              <a:t>• Tre former for tilknytning som innebærer svært ulik ‘platform dependence’ </a:t>
            </a:r>
            <a:endParaRPr/>
          </a:p>
          <a:p>
            <a:pPr indent="45720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no"/>
              <a:t>• Den som er helt avhengig av plattform-økonomien for å tjene til livets brød </a:t>
            </a:r>
            <a:endParaRPr/>
          </a:p>
          <a:p>
            <a:pPr indent="45720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no"/>
              <a:t>• Den som er delvis avhengig og for eksempel kombinerer ulike jobber i denne sektoren </a:t>
            </a:r>
            <a:endParaRPr/>
          </a:p>
          <a:p>
            <a:pPr indent="45720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no"/>
              <a:t>• Den som bare har det som et ekstra supplement og bruker det til innimellom å skaffe ekstrainntekter, nærmest som en hobby ved siden av en ellers godt betalt jobb</a:t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g3055a49ad00_0_1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5" name="Google Shape;135;g3055a49ad00_0_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g3055a49ad00_0_1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0" name="Google Shape;140;g3055a49ad00_0_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g3055a49abe8_0_39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7" name="Google Shape;147;g3055a49abe8_0_39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g3055a49abe8_0_33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52" name="Google Shape;152;g3055a49abe8_0_3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no"/>
              <a:t>eks: Airbnb, uber, foodora, wolt, </a:t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g3055a49abe8_0_4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9" name="Google Shape;159;g3055a49abe8_0_4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g3061f16e7df_0_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5" name="Google Shape;165;g3061f16e7df_0_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g3055a49abe8_0_34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72" name="Google Shape;172;g3055a49abe8_0_3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o" sz="1350">
                <a:solidFill>
                  <a:schemeClr val="dk1"/>
                </a:solidFill>
              </a:rPr>
              <a:t>Emnet gir en oversikt over hva interaksjonsdesignere bør vite om bruk og brukskontekst for å designe optimale og brukervennlige digitale artefakter og systemer og forstå utfordringene ved å designe for bruk. Det legges vekt på begreper og teorier, illustrert med eksempler fra hverdagsliv og forskning. Emnet skal trene studentenes forestillingsevne og evne til å tenke alternativt om menneskers relasjoner til digitale artefakter og systemer på kort og lang sikt. </a:t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g3055a49abe8_0_40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8" name="Google Shape;178;g3055a49abe8_0_40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2749050" y="748800"/>
            <a:ext cx="3645900" cy="3645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" name="Google Shape;11;p2"/>
          <p:cNvSpPr/>
          <p:nvPr/>
        </p:nvSpPr>
        <p:spPr>
          <a:xfrm>
            <a:off x="2992950" y="992700"/>
            <a:ext cx="3158100" cy="3158100"/>
          </a:xfrm>
          <a:prstGeom prst="rect">
            <a:avLst/>
          </a:prstGeom>
          <a:noFill/>
          <a:ln cap="flat" cmpd="sng" w="28575">
            <a:solidFill>
              <a:schemeClr val="lt1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" name="Google Shape;12;p2"/>
          <p:cNvSpPr txBox="1"/>
          <p:nvPr>
            <p:ph type="ctrTitle"/>
          </p:nvPr>
        </p:nvSpPr>
        <p:spPr>
          <a:xfrm>
            <a:off x="3096250" y="1627200"/>
            <a:ext cx="2951400" cy="1584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13" name="Google Shape;13;p2"/>
          <p:cNvSpPr txBox="1"/>
          <p:nvPr>
            <p:ph idx="1" type="subTitle"/>
          </p:nvPr>
        </p:nvSpPr>
        <p:spPr>
          <a:xfrm>
            <a:off x="3096363" y="3266930"/>
            <a:ext cx="2951400" cy="701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b="1" sz="18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b="1" sz="18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b="1" sz="18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b="1" sz="18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b="1" sz="18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b="1" sz="18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b="1" sz="18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b="1" sz="18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/>
        </p:txBody>
      </p:sp>
      <p:sp>
        <p:nvSpPr>
          <p:cNvPr id="14" name="Google Shape;14;p2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bg>
      <p:bgPr>
        <a:solidFill>
          <a:schemeClr val="dk1"/>
        </a:solidFill>
      </p:bgPr>
    </p:bg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 txBox="1"/>
          <p:nvPr>
            <p:ph type="title"/>
          </p:nvPr>
        </p:nvSpPr>
        <p:spPr>
          <a:xfrm>
            <a:off x="509550" y="1423875"/>
            <a:ext cx="8124900" cy="1798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b="0" sz="4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b="0" sz="4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b="0" sz="4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b="0" sz="4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b="0" sz="4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b="0" sz="4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b="0" sz="4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b="0" sz="4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b="0" sz="4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17" name="Google Shape;17;p3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8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4"/>
          <p:cNvSpPr/>
          <p:nvPr/>
        </p:nvSpPr>
        <p:spPr>
          <a:xfrm>
            <a:off x="0" y="5045700"/>
            <a:ext cx="9144000" cy="978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" name="Google Shape;20;p4"/>
          <p:cNvSpPr txBox="1"/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sp>
        <p:nvSpPr>
          <p:cNvPr id="21" name="Google Shape;21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2" name="Google Shape;22;p4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5"/>
          <p:cNvSpPr txBox="1"/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sp>
        <p:nvSpPr>
          <p:cNvPr id="25" name="Google Shape;25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6" name="Google Shape;26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7" name="Google Shape;27;p5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6"/>
          <p:cNvSpPr txBox="1"/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sp>
        <p:nvSpPr>
          <p:cNvPr id="30" name="Google Shape;30;p6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3" name="Google Shape;33;p7"/>
          <p:cNvSpPr txBox="1"/>
          <p:nvPr>
            <p:ph idx="1" type="body"/>
          </p:nvPr>
        </p:nvSpPr>
        <p:spPr>
          <a:xfrm>
            <a:off x="311700" y="1391378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4" name="Google Shape;34;p7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bg>
      <p:bgPr>
        <a:solidFill>
          <a:schemeClr val="dk2"/>
        </a:solidFill>
      </p:bgPr>
    </p:bg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8"/>
          <p:cNvSpPr txBox="1"/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b="0" sz="4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b="0" sz="4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b="0" sz="4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b="0" sz="4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b="0" sz="4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b="0" sz="4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b="0" sz="4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b="0" sz="4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b="0" sz="4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37" name="Google Shape;37;p8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9"/>
          <p:cNvSpPr/>
          <p:nvPr/>
        </p:nvSpPr>
        <p:spPr>
          <a:xfrm>
            <a:off x="4572000" y="-25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40" name="Google Shape;40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1" name="Google Shape;41;p9"/>
          <p:cNvSpPr txBox="1"/>
          <p:nvPr>
            <p:ph type="title"/>
          </p:nvPr>
        </p:nvSpPr>
        <p:spPr>
          <a:xfrm>
            <a:off x="265500" y="1107950"/>
            <a:ext cx="4045200" cy="1683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42" name="Google Shape;42;p9"/>
          <p:cNvSpPr txBox="1"/>
          <p:nvPr>
            <p:ph idx="1" type="subTitle"/>
          </p:nvPr>
        </p:nvSpPr>
        <p:spPr>
          <a:xfrm>
            <a:off x="265500" y="2845201"/>
            <a:ext cx="4045200" cy="134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43" name="Google Shape;43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4" name="Google Shape;44;p9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0"/>
          <p:cNvSpPr txBox="1"/>
          <p:nvPr>
            <p:ph idx="1" type="body"/>
          </p:nvPr>
        </p:nvSpPr>
        <p:spPr>
          <a:xfrm>
            <a:off x="319500" y="4230575"/>
            <a:ext cx="5998800" cy="59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7" name="Google Shape;47;p10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1"/>
          <p:cNvSpPr/>
          <p:nvPr/>
        </p:nvSpPr>
        <p:spPr>
          <a:xfrm>
            <a:off x="0" y="5045700"/>
            <a:ext cx="9144000" cy="978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" name="Google Shape;50;p11"/>
          <p:cNvSpPr txBox="1"/>
          <p:nvPr>
            <p:ph hasCustomPrompt="1" type="title"/>
          </p:nvPr>
        </p:nvSpPr>
        <p:spPr>
          <a:xfrm>
            <a:off x="311700" y="1233100"/>
            <a:ext cx="8520600" cy="1610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9pPr>
          </a:lstStyle>
          <a:p>
            <a:r>
              <a:t>xx%</a:t>
            </a:r>
          </a:p>
        </p:txBody>
      </p:sp>
      <p:sp>
        <p:nvSpPr>
          <p:cNvPr id="51" name="Google Shape;51;p11"/>
          <p:cNvSpPr txBox="1"/>
          <p:nvPr>
            <p:ph idx="1" type="body"/>
          </p:nvPr>
        </p:nvSpPr>
        <p:spPr>
          <a:xfrm>
            <a:off x="311700" y="2919450"/>
            <a:ext cx="8520600" cy="1071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2" name="Google Shape;52;p11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2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coral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Lato"/>
              <a:buChar char="●"/>
              <a:defRPr sz="18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○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■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●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○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■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●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○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■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5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9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4.png"/><Relationship Id="rId4" Type="http://schemas.openxmlformats.org/officeDocument/2006/relationships/image" Target="../media/image7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4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8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6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hyperlink" Target="https://www.idunn.no/doi/10.18261/issn.1504-7989-2020-03-03" TargetMode="External"/><Relationship Id="rId4" Type="http://schemas.openxmlformats.org/officeDocument/2006/relationships/image" Target="../media/image3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2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0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7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11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3"/>
          <p:cNvSpPr txBox="1"/>
          <p:nvPr>
            <p:ph type="ctrTitle"/>
          </p:nvPr>
        </p:nvSpPr>
        <p:spPr>
          <a:xfrm>
            <a:off x="3096250" y="1627200"/>
            <a:ext cx="2951400" cy="1584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Organisasjoner og institusjoner</a:t>
            </a:r>
            <a:endParaRPr/>
          </a:p>
        </p:txBody>
      </p:sp>
      <p:sp>
        <p:nvSpPr>
          <p:cNvPr id="60" name="Google Shape;60;p13"/>
          <p:cNvSpPr txBox="1"/>
          <p:nvPr>
            <p:ph idx="1" type="subTitle"/>
          </p:nvPr>
        </p:nvSpPr>
        <p:spPr>
          <a:xfrm>
            <a:off x="3096363" y="3266930"/>
            <a:ext cx="2951400" cy="701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gruppetime 27.09.24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4"/>
          <p:cNvSpPr txBox="1"/>
          <p:nvPr>
            <p:ph type="ctrTitle"/>
          </p:nvPr>
        </p:nvSpPr>
        <p:spPr>
          <a:xfrm>
            <a:off x="3096250" y="1627200"/>
            <a:ext cx="2951400" cy="1584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" name="Google Shape;66;p14"/>
          <p:cNvSpPr txBox="1"/>
          <p:nvPr>
            <p:ph idx="1" type="subTitle"/>
          </p:nvPr>
        </p:nvSpPr>
        <p:spPr>
          <a:xfrm>
            <a:off x="3096363" y="3266930"/>
            <a:ext cx="2951400" cy="701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67" name="Google Shape;67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22763" y="122564"/>
            <a:ext cx="4898376" cy="48983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5"/>
          <p:cNvSpPr txBox="1"/>
          <p:nvPr>
            <p:ph type="title"/>
          </p:nvPr>
        </p:nvSpPr>
        <p:spPr>
          <a:xfrm>
            <a:off x="311700" y="1961700"/>
            <a:ext cx="8520600" cy="1220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Hva er forskjellen på en </a:t>
            </a:r>
            <a:r>
              <a:rPr lang="no"/>
              <a:t>institusjon</a:t>
            </a:r>
            <a:r>
              <a:rPr lang="no"/>
              <a:t> og en organisasjon?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6"/>
          <p:cNvSpPr txBox="1"/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8" name="Google Shape;78;p1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79" name="Google Shape;79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28870" y="0"/>
            <a:ext cx="6886261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7"/>
          <p:cNvSpPr txBox="1"/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no"/>
              <a:t>Oppgave!</a:t>
            </a:r>
            <a:endParaRPr/>
          </a:p>
        </p:txBody>
      </p:sp>
      <p:sp>
        <p:nvSpPr>
          <p:cNvPr id="85" name="Google Shape;85;p17"/>
          <p:cNvSpPr txBox="1"/>
          <p:nvPr>
            <p:ph idx="1" type="body"/>
          </p:nvPr>
        </p:nvSpPr>
        <p:spPr>
          <a:xfrm>
            <a:off x="453825" y="1560075"/>
            <a:ext cx="2860800" cy="303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lnSpcReduction="2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2118"/>
              <a:buNone/>
            </a:pPr>
            <a:r>
              <a:rPr lang="no" sz="1917">
                <a:latin typeface="Oswald"/>
                <a:ea typeface="Oswald"/>
                <a:cs typeface="Oswald"/>
                <a:sym typeface="Oswald"/>
              </a:rPr>
              <a:t>Hvor vil dere plassere “oss” i organisasjonsmodellen? </a:t>
            </a:r>
            <a:endParaRPr sz="1917">
              <a:latin typeface="Oswald"/>
              <a:ea typeface="Oswald"/>
              <a:cs typeface="Oswald"/>
              <a:sym typeface="Oswald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2118"/>
              <a:buNone/>
            </a:pPr>
            <a:r>
              <a:rPr lang="no" sz="1917">
                <a:latin typeface="Oswald"/>
                <a:ea typeface="Oswald"/>
                <a:cs typeface="Oswald"/>
                <a:sym typeface="Oswald"/>
              </a:rPr>
              <a:t>(i hvilken del) </a:t>
            </a:r>
            <a:endParaRPr sz="1917">
              <a:latin typeface="Oswald"/>
              <a:ea typeface="Oswald"/>
              <a:cs typeface="Oswald"/>
              <a:sym typeface="Oswald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2118"/>
              <a:buNone/>
            </a:pPr>
            <a:r>
              <a:t/>
            </a:r>
            <a:endParaRPr sz="1917">
              <a:latin typeface="Oswald"/>
              <a:ea typeface="Oswald"/>
              <a:cs typeface="Oswald"/>
              <a:sym typeface="Oswald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2118"/>
              <a:buNone/>
            </a:pPr>
            <a:r>
              <a:rPr lang="no" sz="1917">
                <a:latin typeface="Oswald"/>
                <a:ea typeface="Oswald"/>
                <a:cs typeface="Oswald"/>
                <a:sym typeface="Oswald"/>
              </a:rPr>
              <a:t>- Reflektér over forskjellen mellom 1980 og i dag.</a:t>
            </a:r>
            <a:endParaRPr sz="1917">
              <a:latin typeface="Oswald"/>
              <a:ea typeface="Oswald"/>
              <a:cs typeface="Oswald"/>
              <a:sym typeface="Oswald"/>
            </a:endParaRPr>
          </a:p>
          <a:p>
            <a:pPr indent="45720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2118"/>
              <a:buNone/>
            </a:pPr>
            <a:r>
              <a:rPr i="1" lang="no" sz="1412">
                <a:latin typeface="Oswald"/>
                <a:ea typeface="Oswald"/>
                <a:cs typeface="Oswald"/>
                <a:sym typeface="Oswald"/>
              </a:rPr>
              <a:t>EKS: (Støttestaben - i dag høyere grad automatisert)</a:t>
            </a:r>
            <a:endParaRPr>
              <a:latin typeface="Oswald"/>
              <a:ea typeface="Oswald"/>
              <a:cs typeface="Oswald"/>
              <a:sym typeface="Oswald"/>
            </a:endParaRPr>
          </a:p>
        </p:txBody>
      </p:sp>
      <p:pic>
        <p:nvPicPr>
          <p:cNvPr id="86" name="Google Shape;86;p17"/>
          <p:cNvPicPr preferRelativeResize="0"/>
          <p:nvPr/>
        </p:nvPicPr>
        <p:blipFill rotWithShape="1">
          <a:blip r:embed="rId3">
            <a:alphaModFix/>
          </a:blip>
          <a:srcRect b="0" l="2534" r="0" t="1652"/>
          <a:stretch/>
        </p:blipFill>
        <p:spPr>
          <a:xfrm>
            <a:off x="5370000" y="1389451"/>
            <a:ext cx="3774000" cy="3645599"/>
          </a:xfrm>
          <a:prstGeom prst="rect">
            <a:avLst/>
          </a:prstGeom>
          <a:noFill/>
          <a:ln>
            <a:noFill/>
          </a:ln>
        </p:spPr>
      </p:pic>
      <p:pic>
        <p:nvPicPr>
          <p:cNvPr id="87" name="Google Shape;87;p17"/>
          <p:cNvPicPr preferRelativeResize="0"/>
          <p:nvPr/>
        </p:nvPicPr>
        <p:blipFill rotWithShape="1">
          <a:blip r:embed="rId4">
            <a:alphaModFix/>
          </a:blip>
          <a:srcRect b="0" l="17604" r="17933" t="0"/>
          <a:stretch/>
        </p:blipFill>
        <p:spPr>
          <a:xfrm>
            <a:off x="3086375" y="280950"/>
            <a:ext cx="2710825" cy="2361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8"/>
          <p:cNvSpPr txBox="1"/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Tenk over organisasjoner dere er en del av:</a:t>
            </a:r>
            <a:endParaRPr/>
          </a:p>
        </p:txBody>
      </p:sp>
      <p:sp>
        <p:nvSpPr>
          <p:cNvPr id="93" name="Google Shape;93;p18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Hvilken rolle spiller dere (aktør, subjekt, medlem, ansatt)?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no"/>
              <a:t>Hvilken organisasjonstype er det?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no"/>
              <a:t>Er det noen eksempler på desentralisering av makt?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19"/>
          <p:cNvSpPr txBox="1"/>
          <p:nvPr>
            <p:ph type="title"/>
          </p:nvPr>
        </p:nvSpPr>
        <p:spPr>
          <a:xfrm>
            <a:off x="311700" y="391350"/>
            <a:ext cx="4338900" cy="108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no"/>
              <a:t>Organisasjonstyper/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no"/>
              <a:t>konfigurasjoner</a:t>
            </a:r>
            <a:endParaRPr/>
          </a:p>
        </p:txBody>
      </p:sp>
      <p:sp>
        <p:nvSpPr>
          <p:cNvPr id="99" name="Google Shape;99;p19"/>
          <p:cNvSpPr txBox="1"/>
          <p:nvPr>
            <p:ph idx="1" type="body"/>
          </p:nvPr>
        </p:nvSpPr>
        <p:spPr>
          <a:xfrm>
            <a:off x="240625" y="1152475"/>
            <a:ext cx="4410000" cy="3752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1900">
              <a:latin typeface="Oswald"/>
              <a:ea typeface="Oswald"/>
              <a:cs typeface="Oswald"/>
              <a:sym typeface="Oswald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800"/>
              <a:buNone/>
            </a:pPr>
            <a:r>
              <a:rPr lang="no" sz="1900">
                <a:latin typeface="Oswald"/>
                <a:ea typeface="Oswald"/>
                <a:cs typeface="Oswald"/>
                <a:sym typeface="Oswald"/>
              </a:rPr>
              <a:t>Diskuter organisasjonstypen dere har fått tildelt </a:t>
            </a:r>
            <a:endParaRPr sz="1900">
              <a:latin typeface="Oswald"/>
              <a:ea typeface="Oswald"/>
              <a:cs typeface="Oswald"/>
              <a:sym typeface="Oswald"/>
            </a:endParaRPr>
          </a:p>
          <a:p>
            <a:pPr indent="-3492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900"/>
              <a:buFont typeface="Oswald"/>
              <a:buAutoNum type="arabicPeriod"/>
            </a:pPr>
            <a:r>
              <a:rPr lang="no" sz="1900">
                <a:latin typeface="Oswald"/>
                <a:ea typeface="Oswald"/>
                <a:cs typeface="Oswald"/>
                <a:sym typeface="Oswald"/>
              </a:rPr>
              <a:t>Hvordan påvirker denne konfigurasjon arbeidet?</a:t>
            </a:r>
            <a:endParaRPr sz="1900">
              <a:latin typeface="Oswald"/>
              <a:ea typeface="Oswald"/>
              <a:cs typeface="Oswald"/>
              <a:sym typeface="Oswald"/>
            </a:endParaRPr>
          </a:p>
          <a:p>
            <a:pPr indent="-3492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Font typeface="Oswald"/>
              <a:buAutoNum type="arabicPeriod"/>
            </a:pPr>
            <a:r>
              <a:rPr lang="no" sz="1900">
                <a:latin typeface="Oswald"/>
                <a:ea typeface="Oswald"/>
                <a:cs typeface="Oswald"/>
                <a:sym typeface="Oswald"/>
              </a:rPr>
              <a:t>Hvordan påvirker denne konfigurasjon samarbeidet?</a:t>
            </a:r>
            <a:endParaRPr sz="1900">
              <a:latin typeface="Oswald"/>
              <a:ea typeface="Oswald"/>
              <a:cs typeface="Oswald"/>
              <a:sym typeface="Oswald"/>
            </a:endParaRPr>
          </a:p>
          <a:p>
            <a:pPr indent="-3492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Font typeface="Oswald"/>
              <a:buAutoNum type="arabicPeriod"/>
            </a:pPr>
            <a:r>
              <a:rPr lang="no" sz="1900">
                <a:latin typeface="Oswald"/>
                <a:ea typeface="Oswald"/>
                <a:cs typeface="Oswald"/>
                <a:sym typeface="Oswald"/>
              </a:rPr>
              <a:t>Eksempler på organisasjoner eller institusjoner med denne konfigurasjonen?</a:t>
            </a:r>
            <a:endParaRPr sz="1900">
              <a:latin typeface="Oswald"/>
              <a:ea typeface="Oswald"/>
              <a:cs typeface="Oswald"/>
              <a:sym typeface="Oswald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SzPts val="1800"/>
              <a:buNone/>
            </a:pPr>
            <a:r>
              <a:t/>
            </a:r>
            <a:endParaRPr sz="1900">
              <a:latin typeface="Oswald"/>
              <a:ea typeface="Oswald"/>
              <a:cs typeface="Oswald"/>
              <a:sym typeface="Oswald"/>
            </a:endParaRPr>
          </a:p>
        </p:txBody>
      </p:sp>
      <p:pic>
        <p:nvPicPr>
          <p:cNvPr id="100" name="Google Shape;100;p19"/>
          <p:cNvPicPr preferRelativeResize="0"/>
          <p:nvPr/>
        </p:nvPicPr>
        <p:blipFill rotWithShape="1">
          <a:blip r:embed="rId3">
            <a:alphaModFix/>
          </a:blip>
          <a:srcRect b="0" l="2534" r="0" t="1652"/>
          <a:stretch/>
        </p:blipFill>
        <p:spPr>
          <a:xfrm>
            <a:off x="4572000" y="401500"/>
            <a:ext cx="4493374" cy="4340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" name="Google Shape;105;p2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52400" y="152400"/>
            <a:ext cx="8669908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21"/>
          <p:cNvSpPr txBox="1"/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1" name="Google Shape;111;p2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12" name="Google Shape;112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09377"/>
            <a:ext cx="9143999" cy="492474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22"/>
          <p:cNvSpPr txBox="1"/>
          <p:nvPr>
            <p:ph type="title"/>
          </p:nvPr>
        </p:nvSpPr>
        <p:spPr>
          <a:xfrm>
            <a:off x="311700" y="391350"/>
            <a:ext cx="3358500" cy="218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Fem typer desentralisering i organisasjoner</a:t>
            </a:r>
            <a:endParaRPr/>
          </a:p>
        </p:txBody>
      </p:sp>
      <p:pic>
        <p:nvPicPr>
          <p:cNvPr id="118" name="Google Shape;118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09540" y="-115075"/>
            <a:ext cx="5634471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23"/>
          <p:cNvSpPr txBox="1"/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no"/>
              <a:t>Gig- og </a:t>
            </a:r>
            <a:r>
              <a:rPr lang="no"/>
              <a:t>plattform baserte</a:t>
            </a:r>
            <a:r>
              <a:rPr lang="no"/>
              <a:t> bedrifter</a:t>
            </a:r>
            <a:endParaRPr/>
          </a:p>
        </p:txBody>
      </p:sp>
      <p:sp>
        <p:nvSpPr>
          <p:cNvPr id="124" name="Google Shape;124;p23"/>
          <p:cNvSpPr txBox="1"/>
          <p:nvPr>
            <p:ph idx="1" type="body"/>
          </p:nvPr>
        </p:nvSpPr>
        <p:spPr>
          <a:xfrm>
            <a:off x="377625" y="1487425"/>
            <a:ext cx="3928800" cy="365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2118"/>
              <a:buNone/>
            </a:pPr>
            <a:r>
              <a:rPr lang="no" sz="1450">
                <a:solidFill>
                  <a:srgbClr val="333333"/>
                </a:solidFill>
                <a:highlight>
                  <a:srgbClr val="FFFFFF"/>
                </a:highlight>
                <a:latin typeface="Oswald"/>
                <a:ea typeface="Oswald"/>
                <a:cs typeface="Oswald"/>
                <a:sym typeface="Oswald"/>
              </a:rPr>
              <a:t>«Gig-økonomien» viser til </a:t>
            </a:r>
            <a:r>
              <a:rPr b="1" lang="no" sz="1450">
                <a:solidFill>
                  <a:srgbClr val="333333"/>
                </a:solidFill>
                <a:highlight>
                  <a:srgbClr val="FFFFFF"/>
                </a:highlight>
                <a:latin typeface="Oswald"/>
                <a:ea typeface="Oswald"/>
                <a:cs typeface="Oswald"/>
                <a:sym typeface="Oswald"/>
              </a:rPr>
              <a:t>oppdelingen av jobber i adskilte oppgaver og oppdrag</a:t>
            </a:r>
            <a:r>
              <a:rPr lang="no" sz="1450">
                <a:solidFill>
                  <a:srgbClr val="333333"/>
                </a:solidFill>
                <a:highlight>
                  <a:srgbClr val="FFFFFF"/>
                </a:highlight>
                <a:latin typeface="Oswald"/>
                <a:ea typeface="Oswald"/>
                <a:cs typeface="Oswald"/>
                <a:sym typeface="Oswald"/>
              </a:rPr>
              <a:t>, mens «plattformøkonomien» refererer til </a:t>
            </a:r>
            <a:r>
              <a:rPr b="1" lang="no" sz="1450">
                <a:solidFill>
                  <a:srgbClr val="333333"/>
                </a:solidFill>
                <a:highlight>
                  <a:srgbClr val="FFFFFF"/>
                </a:highlight>
                <a:latin typeface="Oswald"/>
                <a:ea typeface="Oswald"/>
                <a:cs typeface="Oswald"/>
                <a:sym typeface="Oswald"/>
              </a:rPr>
              <a:t>måten arbeidsprosesser og markeder organiseres ved hjelp av digitale plattformer.</a:t>
            </a:r>
            <a:r>
              <a:rPr lang="no" sz="1450">
                <a:solidFill>
                  <a:srgbClr val="333333"/>
                </a:solidFill>
                <a:highlight>
                  <a:srgbClr val="FFFFFF"/>
                </a:highlight>
                <a:latin typeface="Oswald"/>
                <a:ea typeface="Oswald"/>
                <a:cs typeface="Oswald"/>
                <a:sym typeface="Oswald"/>
              </a:rPr>
              <a:t> </a:t>
            </a:r>
            <a:endParaRPr sz="1450">
              <a:solidFill>
                <a:srgbClr val="333333"/>
              </a:solidFill>
              <a:highlight>
                <a:srgbClr val="FFFFFF"/>
              </a:highlight>
              <a:latin typeface="Oswald"/>
              <a:ea typeface="Oswald"/>
              <a:cs typeface="Oswald"/>
              <a:sym typeface="Oswald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2118"/>
              <a:buNone/>
            </a:pPr>
            <a:r>
              <a:rPr lang="no" sz="1350">
                <a:solidFill>
                  <a:srgbClr val="333333"/>
                </a:solidFill>
                <a:highlight>
                  <a:srgbClr val="FFFFFF"/>
                </a:highlight>
                <a:latin typeface="Oswald"/>
                <a:ea typeface="Oswald"/>
                <a:cs typeface="Oswald"/>
                <a:sym typeface="Oswald"/>
              </a:rPr>
              <a:t>Uber [...] formidler taxitjenester via en digital plattform i form av en mobilapplikasjon og hyrer primært arbeidskraften som selvstendig næringsdrivende sjåfører. Plattformen brukes til å koble kunder og sjåfører sammen, fordele oppdrag – «gigs» – til sjåførene og organisere deres arbeidsprosess.</a:t>
            </a:r>
            <a:endParaRPr sz="1350">
              <a:solidFill>
                <a:srgbClr val="333333"/>
              </a:solidFill>
              <a:highlight>
                <a:srgbClr val="FFFFFF"/>
              </a:highlight>
              <a:latin typeface="Oswald"/>
              <a:ea typeface="Oswald"/>
              <a:cs typeface="Oswald"/>
              <a:sym typeface="Oswald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SzPts val="2118"/>
              <a:buNone/>
            </a:pPr>
            <a:r>
              <a:rPr lang="no" sz="1133">
                <a:solidFill>
                  <a:srgbClr val="333333"/>
                </a:solidFill>
                <a:highlight>
                  <a:srgbClr val="FFFFFF"/>
                </a:highlight>
                <a:latin typeface="Oswald"/>
                <a:ea typeface="Oswald"/>
                <a:cs typeface="Oswald"/>
                <a:sym typeface="Oswald"/>
              </a:rPr>
              <a:t>Oppegaard, 2020 </a:t>
            </a:r>
            <a:r>
              <a:rPr lang="no" sz="1133" u="sng">
                <a:solidFill>
                  <a:schemeClr val="hlink"/>
                </a:solidFill>
                <a:highlight>
                  <a:srgbClr val="FFFFFF"/>
                </a:highlight>
                <a:latin typeface="Oswald"/>
                <a:ea typeface="Oswald"/>
                <a:cs typeface="Oswald"/>
                <a:sym typeface="Oswald"/>
                <a:hlinkClick r:id="rId3"/>
              </a:rPr>
              <a:t>https://www.idunn.no/doi/10.18261/issn.1504-7989-2020-03-03</a:t>
            </a:r>
            <a:r>
              <a:rPr lang="no" sz="1133">
                <a:solidFill>
                  <a:srgbClr val="333333"/>
                </a:solidFill>
                <a:highlight>
                  <a:srgbClr val="FFFFFF"/>
                </a:highlight>
                <a:latin typeface="Oswald"/>
                <a:ea typeface="Oswald"/>
                <a:cs typeface="Oswald"/>
                <a:sym typeface="Oswald"/>
              </a:rPr>
              <a:t> </a:t>
            </a:r>
            <a:endParaRPr sz="983">
              <a:solidFill>
                <a:srgbClr val="202124"/>
              </a:solidFill>
              <a:highlight>
                <a:srgbClr val="FFFFFF"/>
              </a:highlight>
              <a:latin typeface="Oswald"/>
              <a:ea typeface="Oswald"/>
              <a:cs typeface="Oswald"/>
              <a:sym typeface="Oswald"/>
            </a:endParaRPr>
          </a:p>
        </p:txBody>
      </p:sp>
      <p:pic>
        <p:nvPicPr>
          <p:cNvPr id="125" name="Google Shape;125;p2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571925" y="1560075"/>
            <a:ext cx="4260374" cy="294717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24"/>
          <p:cNvSpPr txBox="1"/>
          <p:nvPr>
            <p:ph type="title"/>
          </p:nvPr>
        </p:nvSpPr>
        <p:spPr>
          <a:xfrm>
            <a:off x="509550" y="247800"/>
            <a:ext cx="8124900" cy="179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56"/>
              <a:buNone/>
            </a:pPr>
            <a:r>
              <a:rPr lang="no"/>
              <a:t>Gig- og </a:t>
            </a:r>
            <a:r>
              <a:rPr lang="no"/>
              <a:t>plattform baserte</a:t>
            </a:r>
            <a:r>
              <a:rPr lang="no"/>
              <a:t> bedrifter</a:t>
            </a:r>
            <a:endParaRPr/>
          </a:p>
        </p:txBody>
      </p:sp>
      <p:sp>
        <p:nvSpPr>
          <p:cNvPr id="131" name="Google Shape;131;p24"/>
          <p:cNvSpPr txBox="1"/>
          <p:nvPr>
            <p:ph idx="4294967295" type="body"/>
          </p:nvPr>
        </p:nvSpPr>
        <p:spPr>
          <a:xfrm>
            <a:off x="509550" y="2046000"/>
            <a:ext cx="3559500" cy="185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SzPts val="2118"/>
              <a:buNone/>
            </a:pPr>
            <a:r>
              <a:rPr lang="no" sz="1600">
                <a:solidFill>
                  <a:srgbClr val="333333"/>
                </a:solidFill>
                <a:highlight>
                  <a:srgbClr val="FFFFFF"/>
                </a:highlight>
                <a:latin typeface="Oswald"/>
                <a:ea typeface="Oswald"/>
                <a:cs typeface="Oswald"/>
                <a:sym typeface="Oswald"/>
              </a:rPr>
              <a:t>Diskuter fordeler og ulemper ved å organisere arbeid som “gigs” i plattformbaserte løsninger. Hvordan påvirker det de ulike aktørene?</a:t>
            </a:r>
            <a:endParaRPr sz="1600">
              <a:solidFill>
                <a:srgbClr val="202124"/>
              </a:solidFill>
              <a:highlight>
                <a:srgbClr val="FFFFFF"/>
              </a:highlight>
              <a:latin typeface="Oswald"/>
              <a:ea typeface="Oswald"/>
              <a:cs typeface="Oswald"/>
              <a:sym typeface="Oswald"/>
            </a:endParaRPr>
          </a:p>
        </p:txBody>
      </p:sp>
      <p:pic>
        <p:nvPicPr>
          <p:cNvPr id="132" name="Google Shape;132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422725" y="2046000"/>
            <a:ext cx="4456575" cy="222828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25"/>
          <p:cNvSpPr txBox="1"/>
          <p:nvPr>
            <p:ph type="title"/>
          </p:nvPr>
        </p:nvSpPr>
        <p:spPr>
          <a:xfrm>
            <a:off x="648775" y="1893025"/>
            <a:ext cx="7846500" cy="1041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Hvilke andre påvirkninger har digitalisering på organisasjoner og arbeidsliv?</a:t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26"/>
          <p:cNvSpPr txBox="1"/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Giga Mapping – Miro Board</a:t>
            </a:r>
            <a:endParaRPr/>
          </a:p>
        </p:txBody>
      </p:sp>
      <p:sp>
        <p:nvSpPr>
          <p:cNvPr id="143" name="Google Shape;143;p26"/>
          <p:cNvSpPr txBox="1"/>
          <p:nvPr>
            <p:ph idx="1" type="body"/>
          </p:nvPr>
        </p:nvSpPr>
        <p:spPr>
          <a:xfrm>
            <a:off x="311700" y="1152475"/>
            <a:ext cx="48333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Skriv opp begreper og tanker!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no"/>
              <a:t>Skriv en </a:t>
            </a:r>
            <a:r>
              <a:rPr b="1" lang="no"/>
              <a:t>kommentar </a:t>
            </a:r>
            <a:r>
              <a:rPr lang="no"/>
              <a:t>til hva du skriver opp? -ikke alltid lett å skjønne.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no"/>
              <a:t>Når en lager pekere, skriv opp relasjonen! Hvorfor peker du på noe? Hva er koblingen?</a:t>
            </a:r>
            <a:endParaRPr/>
          </a:p>
        </p:txBody>
      </p:sp>
      <p:pic>
        <p:nvPicPr>
          <p:cNvPr id="144" name="Google Shape;144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145000" y="803225"/>
            <a:ext cx="3999150" cy="39991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27"/>
          <p:cNvSpPr txBox="1"/>
          <p:nvPr>
            <p:ph type="title"/>
          </p:nvPr>
        </p:nvSpPr>
        <p:spPr>
          <a:xfrm>
            <a:off x="509550" y="1423875"/>
            <a:ext cx="8124900" cy="1798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4220 resten :.)</a:t>
            </a: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28"/>
          <p:cNvSpPr txBox="1"/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no"/>
              <a:t>Gig- og plattformbaserte bedrifter</a:t>
            </a:r>
            <a:endParaRPr/>
          </a:p>
        </p:txBody>
      </p:sp>
      <p:sp>
        <p:nvSpPr>
          <p:cNvPr id="155" name="Google Shape;155;p28"/>
          <p:cNvSpPr txBox="1"/>
          <p:nvPr>
            <p:ph idx="1" type="body"/>
          </p:nvPr>
        </p:nvSpPr>
        <p:spPr>
          <a:xfrm>
            <a:off x="377625" y="1183775"/>
            <a:ext cx="4360500" cy="3570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2118"/>
              <a:buNone/>
            </a:pPr>
            <a:r>
              <a:rPr lang="no">
                <a:latin typeface="Oswald"/>
                <a:ea typeface="Oswald"/>
                <a:cs typeface="Oswald"/>
                <a:sym typeface="Oswald"/>
              </a:rPr>
              <a:t>Kan arbeidsroller i Gig- og plattformbaserte bedrifter plasseres i organisasjonsmodellen til Mintzberg?</a:t>
            </a:r>
            <a:endParaRPr>
              <a:latin typeface="Oswald"/>
              <a:ea typeface="Oswald"/>
              <a:cs typeface="Oswald"/>
              <a:sym typeface="Oswald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2118"/>
              <a:buNone/>
            </a:pPr>
            <a:r>
              <a:rPr b="1" lang="no">
                <a:latin typeface="Oswald"/>
                <a:ea typeface="Oswald"/>
                <a:cs typeface="Oswald"/>
                <a:sym typeface="Oswald"/>
              </a:rPr>
              <a:t>Hvis ja;</a:t>
            </a:r>
            <a:r>
              <a:rPr lang="no">
                <a:latin typeface="Oswald"/>
                <a:ea typeface="Oswald"/>
                <a:cs typeface="Oswald"/>
                <a:sym typeface="Oswald"/>
              </a:rPr>
              <a:t> ta utgangspunkt i en slik type bedrift og forsøk å sett opp de ulike rollene i respektive kategorier</a:t>
            </a:r>
            <a:endParaRPr>
              <a:latin typeface="Oswald"/>
              <a:ea typeface="Oswald"/>
              <a:cs typeface="Oswald"/>
              <a:sym typeface="Oswald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SzPts val="2118"/>
              <a:buNone/>
            </a:pPr>
            <a:r>
              <a:rPr b="1" lang="no">
                <a:latin typeface="Oswald"/>
                <a:ea typeface="Oswald"/>
                <a:cs typeface="Oswald"/>
                <a:sym typeface="Oswald"/>
              </a:rPr>
              <a:t>Hvis nei;</a:t>
            </a:r>
            <a:r>
              <a:rPr lang="no">
                <a:latin typeface="Oswald"/>
                <a:ea typeface="Oswald"/>
                <a:cs typeface="Oswald"/>
                <a:sym typeface="Oswald"/>
              </a:rPr>
              <a:t> Hvorfor ikke? Diskuter</a:t>
            </a:r>
            <a:endParaRPr>
              <a:latin typeface="Oswald"/>
              <a:ea typeface="Oswald"/>
              <a:cs typeface="Oswald"/>
              <a:sym typeface="Oswald"/>
            </a:endParaRPr>
          </a:p>
        </p:txBody>
      </p:sp>
      <p:pic>
        <p:nvPicPr>
          <p:cNvPr id="156" name="Google Shape;156;p28"/>
          <p:cNvPicPr preferRelativeResize="0"/>
          <p:nvPr/>
        </p:nvPicPr>
        <p:blipFill rotWithShape="1">
          <a:blip r:embed="rId3">
            <a:alphaModFix/>
          </a:blip>
          <a:srcRect b="0" l="17604" r="17933" t="0"/>
          <a:stretch/>
        </p:blipFill>
        <p:spPr>
          <a:xfrm>
            <a:off x="5121068" y="1560075"/>
            <a:ext cx="3766556" cy="3280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29"/>
          <p:cNvSpPr txBox="1"/>
          <p:nvPr>
            <p:ph type="title"/>
          </p:nvPr>
        </p:nvSpPr>
        <p:spPr>
          <a:xfrm>
            <a:off x="311700" y="391350"/>
            <a:ext cx="8520600" cy="149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Hva mener Mintzberg med </a:t>
            </a:r>
            <a:r>
              <a:rPr lang="no"/>
              <a:t>koordineringsmekanismer</a:t>
            </a:r>
            <a:r>
              <a:rPr lang="no"/>
              <a:t>?</a:t>
            </a:r>
            <a:endParaRPr/>
          </a:p>
        </p:txBody>
      </p:sp>
      <p:sp>
        <p:nvSpPr>
          <p:cNvPr id="162" name="Google Shape;162;p29"/>
          <p:cNvSpPr txBox="1"/>
          <p:nvPr>
            <p:ph idx="1" type="body"/>
          </p:nvPr>
        </p:nvSpPr>
        <p:spPr>
          <a:xfrm>
            <a:off x="311700" y="2153225"/>
            <a:ext cx="8520600" cy="208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no"/>
              <a:t>;) Du finner det i artikkelen! </a:t>
            </a:r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30"/>
          <p:cNvSpPr txBox="1"/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8" name="Google Shape;168;p30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69" name="Google Shape;169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700" y="1152475"/>
            <a:ext cx="8077200" cy="31051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31"/>
          <p:cNvSpPr txBox="1"/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no"/>
              <a:t>Relevans for oss?</a:t>
            </a:r>
            <a:endParaRPr/>
          </a:p>
        </p:txBody>
      </p:sp>
      <p:sp>
        <p:nvSpPr>
          <p:cNvPr id="175" name="Google Shape;175;p31"/>
          <p:cNvSpPr txBox="1"/>
          <p:nvPr>
            <p:ph idx="1" type="body"/>
          </p:nvPr>
        </p:nvSpPr>
        <p:spPr>
          <a:xfrm>
            <a:off x="311700" y="1443125"/>
            <a:ext cx="8520600" cy="316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800"/>
              <a:buNone/>
            </a:pPr>
            <a:r>
              <a:rPr lang="no">
                <a:latin typeface="Oswald"/>
                <a:ea typeface="Oswald"/>
                <a:cs typeface="Oswald"/>
                <a:sym typeface="Oswald"/>
              </a:rPr>
              <a:t>Hvordan kan vi knytte Mintzbergs organisasjonsteorien til “bruk før bruk”?</a:t>
            </a:r>
            <a:endParaRPr>
              <a:latin typeface="Oswald"/>
              <a:ea typeface="Oswald"/>
              <a:cs typeface="Oswald"/>
              <a:sym typeface="Oswald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>
              <a:latin typeface="Oswald"/>
              <a:ea typeface="Oswald"/>
              <a:cs typeface="Oswald"/>
              <a:sym typeface="Oswald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800"/>
              <a:buNone/>
            </a:pPr>
            <a:r>
              <a:rPr lang="no">
                <a:latin typeface="Oswald"/>
                <a:ea typeface="Oswald"/>
                <a:cs typeface="Oswald"/>
                <a:sym typeface="Oswald"/>
              </a:rPr>
              <a:t>Hvorfor er gig- og plattformbasert bedriftsoppsett relevant for oss?</a:t>
            </a:r>
            <a:endParaRPr>
              <a:latin typeface="Oswald"/>
              <a:ea typeface="Oswald"/>
              <a:cs typeface="Oswald"/>
              <a:sym typeface="Oswald"/>
            </a:endParaRPr>
          </a:p>
          <a:p>
            <a:pPr indent="0" lvl="0" marL="0" rtl="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>
              <a:latin typeface="Oswald"/>
              <a:ea typeface="Oswald"/>
              <a:cs typeface="Oswald"/>
              <a:sym typeface="Oswald"/>
            </a:endParaRPr>
          </a:p>
          <a:p>
            <a:pPr indent="0" lvl="0" marL="0" rtl="0" algn="l">
              <a:lnSpc>
                <a:spcPct val="150000"/>
              </a:lnSpc>
              <a:spcBef>
                <a:spcPts val="1200"/>
              </a:spcBef>
              <a:spcAft>
                <a:spcPts val="1200"/>
              </a:spcAft>
              <a:buSzPts val="1800"/>
              <a:buNone/>
            </a:pPr>
            <a:r>
              <a:rPr lang="no">
                <a:latin typeface="Oswald"/>
                <a:ea typeface="Oswald"/>
                <a:cs typeface="Oswald"/>
                <a:sym typeface="Oswald"/>
              </a:rPr>
              <a:t>Hvordan kan en organisasjons konfigurasjon påvirke din erfaring med organisasjonen?</a:t>
            </a:r>
            <a:endParaRPr>
              <a:latin typeface="Oswald"/>
              <a:ea typeface="Oswald"/>
              <a:cs typeface="Oswald"/>
              <a:sym typeface="Oswald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32"/>
          <p:cNvSpPr txBox="1"/>
          <p:nvPr>
            <p:ph type="title"/>
          </p:nvPr>
        </p:nvSpPr>
        <p:spPr>
          <a:xfrm>
            <a:off x="509550" y="1423875"/>
            <a:ext cx="8124900" cy="2254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Takk for idag </a:t>
            </a:r>
            <a:r>
              <a:rPr lang="no"/>
              <a:t>og god helg!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 </a:t>
            </a:r>
            <a:r>
              <a:rPr lang="no" sz="6911"/>
              <a:t>😎😄</a:t>
            </a:r>
            <a:endParaRPr sz="6911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Coral">
  <a:themeElements>
    <a:clrScheme name="Coral">
      <a:dk1>
        <a:srgbClr val="F55E61"/>
      </a:dk1>
      <a:lt1>
        <a:srgbClr val="FFFFFF"/>
      </a:lt1>
      <a:dk2>
        <a:srgbClr val="5E696C"/>
      </a:dk2>
      <a:lt2>
        <a:srgbClr val="BFC7CA"/>
      </a:lt2>
      <a:accent1>
        <a:srgbClr val="1E2D31"/>
      </a:accent1>
      <a:accent2>
        <a:srgbClr val="273C42"/>
      </a:accent2>
      <a:accent3>
        <a:srgbClr val="83D061"/>
      </a:accent3>
      <a:accent4>
        <a:srgbClr val="F6CD4C"/>
      </a:accent4>
      <a:accent5>
        <a:srgbClr val="AF4345"/>
      </a:accent5>
      <a:accent6>
        <a:srgbClr val="F58F8F"/>
      </a:accent6>
      <a:hlink>
        <a:srgbClr val="AF4345"/>
      </a:hlink>
      <a:folHlink>
        <a:srgbClr val="AF4345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