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Playfair Display"/>
      <p:regular r:id="rId31"/>
      <p:bold r:id="rId32"/>
      <p:italic r:id="rId33"/>
      <p:boldItalic r:id="rId34"/>
    </p:embeddedFont>
    <p:embeddedFont>
      <p:font typeface="Lato"/>
      <p:regular r:id="rId35"/>
      <p:bold r:id="rId36"/>
      <p:italic r:id="rId37"/>
      <p:boldItalic r:id="rId38"/>
    </p:embeddedFont>
    <p:embeddedFont>
      <p:font typeface="Oswald"/>
      <p:regular r:id="rId39"/>
      <p:bold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swald-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layfairDisplay-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PlayfairDisplay-italic.fntdata"/><Relationship Id="rId10" Type="http://schemas.openxmlformats.org/officeDocument/2006/relationships/slide" Target="slides/slide5.xml"/><Relationship Id="rId32" Type="http://schemas.openxmlformats.org/officeDocument/2006/relationships/font" Target="fonts/PlayfairDisplay-bold.fntdata"/><Relationship Id="rId13" Type="http://schemas.openxmlformats.org/officeDocument/2006/relationships/slide" Target="slides/slide8.xml"/><Relationship Id="rId35" Type="http://schemas.openxmlformats.org/officeDocument/2006/relationships/font" Target="fonts/Lato-regular.fntdata"/><Relationship Id="rId12" Type="http://schemas.openxmlformats.org/officeDocument/2006/relationships/slide" Target="slides/slide7.xml"/><Relationship Id="rId34" Type="http://schemas.openxmlformats.org/officeDocument/2006/relationships/font" Target="fonts/PlayfairDisplay-boldItalic.fntdata"/><Relationship Id="rId15" Type="http://schemas.openxmlformats.org/officeDocument/2006/relationships/slide" Target="slides/slide10.xml"/><Relationship Id="rId37" Type="http://schemas.openxmlformats.org/officeDocument/2006/relationships/font" Target="fonts/Lato-italic.fntdata"/><Relationship Id="rId14" Type="http://schemas.openxmlformats.org/officeDocument/2006/relationships/slide" Target="slides/slide9.xml"/><Relationship Id="rId36" Type="http://schemas.openxmlformats.org/officeDocument/2006/relationships/font" Target="fonts/Lato-bold.fntdata"/><Relationship Id="rId17" Type="http://schemas.openxmlformats.org/officeDocument/2006/relationships/slide" Target="slides/slide12.xml"/><Relationship Id="rId39" Type="http://schemas.openxmlformats.org/officeDocument/2006/relationships/font" Target="fonts/Oswald-regular.fntdata"/><Relationship Id="rId16" Type="http://schemas.openxmlformats.org/officeDocument/2006/relationships/slide" Target="slides/slide11.xml"/><Relationship Id="rId38" Type="http://schemas.openxmlformats.org/officeDocument/2006/relationships/font" Target="fonts/Lato-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d3c1f853f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d3c1f853f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d3c1f853f3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g2d3c1f853f3_0_2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o" sz="1500">
                <a:solidFill>
                  <a:srgbClr val="040C28"/>
                </a:solidFill>
              </a:rPr>
              <a:t>økologi enkelt forklart: samlingen av alle levende organismer innen et område.</a:t>
            </a:r>
            <a:endParaRPr sz="1500">
              <a:solidFill>
                <a:srgbClr val="040C28"/>
              </a:solidFill>
            </a:endParaRPr>
          </a:p>
          <a:p>
            <a:pPr indent="-323850" lvl="0" marL="457200" rtl="0" algn="l">
              <a:lnSpc>
                <a:spcPct val="100000"/>
              </a:lnSpc>
              <a:spcBef>
                <a:spcPts val="0"/>
              </a:spcBef>
              <a:spcAft>
                <a:spcPts val="0"/>
              </a:spcAft>
              <a:buSzPts val="1500"/>
              <a:buChar char="●"/>
            </a:pPr>
            <a:r>
              <a:rPr lang="no" sz="1500">
                <a:solidFill>
                  <a:srgbClr val="040C28"/>
                </a:solidFill>
              </a:rPr>
              <a:t>Hvordan levende organismer og det omgivende miljø samvirker og danner komplekse nettverk og kretsløp</a:t>
            </a:r>
            <a:r>
              <a:rPr lang="no" sz="1500">
                <a:solidFill>
                  <a:srgbClr val="202124"/>
                </a:solidFill>
              </a:rPr>
              <a:t>. Arter i samme miljø påvirker hverandre</a:t>
            </a:r>
            <a:endParaRPr sz="1500">
              <a:solidFill>
                <a:srgbClr val="202124"/>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d3c1f853f3_0_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d3c1f853f3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d3c1f853f3_0_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d3c1f853f3_0_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d3c1f853f3_0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d3c1f853f3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d3c1f853f3_0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g2d3c1f853f3_0_4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d3c1f853f3_0_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 name="Google Shape;103;g2d3c1f853f3_0_4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078c95836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078c95836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d3c1f853f3_0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g2d3c1f853f3_0_3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d3c1f853f3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g2d3c1f853f3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d3c1f853f3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 name="Google Shape;128;g2d3c1f853f3_0_2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d3c1f853f3_0_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d3c1f853f3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f98e55971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f98e55971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d3c1f853f3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g2d3c1f853f3_0_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d3c1f853f3_0_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g2d3c1f853f3_0_5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d3c1f853f3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g2d3c1f853f3_0_3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d3c1f853f3_0_5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d3c1f853f3_0_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d3c1f853f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d3c1f853f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d3c26406d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d3c26406d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d3c26406dc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d3c26406dc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078c95836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078c95836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d3c26406dc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d3c26406d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d3c26406d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d3c26406d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d3c1f853f3_0_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d3c1f853f3_0_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2.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no"/>
              <a:t>Komplekse økologier og systemer</a:t>
            </a:r>
            <a:endParaRPr/>
          </a:p>
        </p:txBody>
      </p:sp>
      <p:sp>
        <p:nvSpPr>
          <p:cNvPr id="60" name="Google Shape;60;p13"/>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Gruppetime 4.10.24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7" name="Google Shape;67;p14"/>
          <p:cNvPicPr preferRelativeResize="0"/>
          <p:nvPr/>
        </p:nvPicPr>
        <p:blipFill>
          <a:blip r:embed="rId3">
            <a:alphaModFix/>
          </a:blip>
          <a:stretch>
            <a:fillRect/>
          </a:stretch>
        </p:blipFill>
        <p:spPr>
          <a:xfrm>
            <a:off x="2160025" y="190500"/>
            <a:ext cx="4762500" cy="4762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871350" y="2135450"/>
            <a:ext cx="35970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Hva er en økologi?</a:t>
            </a:r>
            <a:endParaRPr/>
          </a:p>
        </p:txBody>
      </p:sp>
      <p:pic>
        <p:nvPicPr>
          <p:cNvPr id="73" name="Google Shape;73;p15"/>
          <p:cNvPicPr preferRelativeResize="0"/>
          <p:nvPr/>
        </p:nvPicPr>
        <p:blipFill rotWithShape="1">
          <a:blip r:embed="rId3">
            <a:alphaModFix/>
          </a:blip>
          <a:srcRect b="0" l="0" r="0" t="0"/>
          <a:stretch/>
        </p:blipFill>
        <p:spPr>
          <a:xfrm>
            <a:off x="4855913" y="647113"/>
            <a:ext cx="3849275" cy="3849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Karakteristika i biologiske økologier</a:t>
            </a:r>
            <a:endParaRPr/>
          </a:p>
        </p:txBody>
      </p:sp>
      <p:sp>
        <p:nvSpPr>
          <p:cNvPr id="79" name="Google Shape;79;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no"/>
              <a:t>4 </a:t>
            </a:r>
            <a:r>
              <a:rPr b="1" lang="no"/>
              <a:t>viktige karakteristika</a:t>
            </a:r>
            <a:r>
              <a:rPr lang="no"/>
              <a:t>: </a:t>
            </a:r>
            <a:endParaRPr/>
          </a:p>
          <a:p>
            <a:pPr indent="0" lvl="0" marL="0" rtl="0" algn="l">
              <a:spcBef>
                <a:spcPts val="1200"/>
              </a:spcBef>
              <a:spcAft>
                <a:spcPts val="0"/>
              </a:spcAft>
              <a:buNone/>
            </a:pPr>
            <a:r>
              <a:rPr lang="no"/>
              <a:t>forskjellighet, nøkkelarter, lokalitet og samvirke. </a:t>
            </a:r>
            <a:endParaRPr/>
          </a:p>
          <a:p>
            <a:pPr indent="0" lvl="0" marL="0" rtl="0" algn="l">
              <a:spcBef>
                <a:spcPts val="1200"/>
              </a:spcBef>
              <a:spcAft>
                <a:spcPts val="0"/>
              </a:spcAft>
              <a:buNone/>
            </a:pPr>
            <a:r>
              <a:rPr b="1" lang="no"/>
              <a:t>Forskjellighet</a:t>
            </a:r>
            <a:r>
              <a:rPr lang="no"/>
              <a:t>: Økologier inneholder mange forskjellige arter. Det er for unyansert og lite spesifikt å snakke om “brukeren” som om det fantes bare en (ideell) type eller å putte de i en sekkekategori som om de alle gjør samme ting </a:t>
            </a:r>
            <a:endParaRPr/>
          </a:p>
          <a:p>
            <a:pPr indent="0" lvl="0" marL="0" rtl="0" algn="l">
              <a:spcBef>
                <a:spcPts val="1200"/>
              </a:spcBef>
              <a:spcAft>
                <a:spcPts val="1200"/>
              </a:spcAft>
              <a:buNone/>
            </a:pPr>
            <a:r>
              <a:rPr b="1" lang="no"/>
              <a:t>Lokalitet </a:t>
            </a:r>
            <a:r>
              <a:rPr lang="no"/>
              <a:t>(habitat). Økologier er territorielt avgrenset. Arter tilpasser seg sine lokale omgivelser. Når det gjelder informasjonsøkologier må en studere hvordan teknologi fungerer lokalt ̊og se nærmere på relasjonene mellom spesifikke mennesker, de aktiviteter de er involvert i og verdiene de forfekter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Karakteristika i biologiske økologier</a:t>
            </a:r>
            <a:endParaRPr/>
          </a:p>
          <a:p>
            <a:pPr indent="0" lvl="0" marL="0" rtl="0" algn="l">
              <a:spcBef>
                <a:spcPts val="0"/>
              </a:spcBef>
              <a:spcAft>
                <a:spcPts val="0"/>
              </a:spcAft>
              <a:buNone/>
            </a:pPr>
            <a:r>
              <a:t/>
            </a:r>
            <a:endParaRPr/>
          </a:p>
        </p:txBody>
      </p:sp>
      <p:sp>
        <p:nvSpPr>
          <p:cNvPr id="85" name="Google Shape;85;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no"/>
              <a:t>Nøkkelarter</a:t>
            </a:r>
            <a:r>
              <a:rPr lang="no"/>
              <a:t>: Nøkkelarter er arter som er sentrale for stabiliteten i økosystemet. I informasjonsøkologier er dette folk som fyller hull, tilpasser verktøy perfekt for den lokal settingen og bygger broer mellom folk og teknologier </a:t>
            </a:r>
            <a:endParaRPr/>
          </a:p>
          <a:p>
            <a:pPr indent="0" lvl="0" marL="0" rtl="0" algn="l">
              <a:spcBef>
                <a:spcPts val="1200"/>
              </a:spcBef>
              <a:spcAft>
                <a:spcPts val="0"/>
              </a:spcAft>
              <a:buNone/>
            </a:pPr>
            <a:r>
              <a:rPr i="1" lang="no"/>
              <a:t>Dette kan knyttes til begrepet </a:t>
            </a:r>
            <a:r>
              <a:rPr b="1" i="1" lang="no"/>
              <a:t>«articulation work»</a:t>
            </a:r>
            <a:r>
              <a:rPr i="1" lang="no"/>
              <a:t> eller sammenføyingsarbeid </a:t>
            </a:r>
            <a:endParaRPr i="1"/>
          </a:p>
          <a:p>
            <a:pPr indent="0" lvl="0" marL="0" rtl="0" algn="l">
              <a:spcBef>
                <a:spcPts val="1200"/>
              </a:spcBef>
              <a:spcAft>
                <a:spcPts val="1200"/>
              </a:spcAft>
              <a:buNone/>
            </a:pPr>
            <a:r>
              <a:rPr b="1" lang="no"/>
              <a:t>Samvirke </a:t>
            </a:r>
            <a:r>
              <a:rPr lang="no"/>
              <a:t>(co-evolution). Biologiske arter samvirker og utvikler seg i takt med naboarter. Endringer i en art eller i denne artens miljø kan påvirke mange andre arter. Når en ny teknologi introduserer i en informasjonsøkologi må den antas å skape ringvirkninger som påvirker hele det omgivende system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Økologier</a:t>
            </a:r>
            <a:endParaRPr/>
          </a:p>
        </p:txBody>
      </p:sp>
      <p:sp>
        <p:nvSpPr>
          <p:cNvPr id="91" name="Google Shape;91;p18"/>
          <p:cNvSpPr txBox="1"/>
          <p:nvPr>
            <p:ph idx="1" type="body"/>
          </p:nvPr>
        </p:nvSpPr>
        <p:spPr>
          <a:xfrm>
            <a:off x="311700" y="1017450"/>
            <a:ext cx="40878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b="1" lang="no"/>
              <a:t>informasjons-økologier </a:t>
            </a:r>
            <a:endParaRPr b="1"/>
          </a:p>
          <a:p>
            <a:pPr indent="-317500" lvl="1" marL="914400" rtl="0" algn="l">
              <a:spcBef>
                <a:spcPts val="0"/>
              </a:spcBef>
              <a:spcAft>
                <a:spcPts val="0"/>
              </a:spcAft>
              <a:buSzPts val="1400"/>
              <a:buChar char="○"/>
            </a:pPr>
            <a:r>
              <a:rPr lang="no"/>
              <a:t>sosioteknisk system </a:t>
            </a:r>
            <a:endParaRPr/>
          </a:p>
          <a:p>
            <a:pPr indent="-317500" lvl="1" marL="914400" rtl="0" algn="l">
              <a:spcBef>
                <a:spcPts val="0"/>
              </a:spcBef>
              <a:spcAft>
                <a:spcPts val="0"/>
              </a:spcAft>
              <a:buSzPts val="1400"/>
              <a:buChar char="○"/>
            </a:pPr>
            <a:r>
              <a:rPr lang="no"/>
              <a:t>fokus på menneskelig aktivitet </a:t>
            </a:r>
            <a:endParaRPr/>
          </a:p>
          <a:p>
            <a:pPr indent="-342900" lvl="0" marL="457200" rtl="0" algn="l">
              <a:spcBef>
                <a:spcPts val="0"/>
              </a:spcBef>
              <a:spcAft>
                <a:spcPts val="0"/>
              </a:spcAft>
              <a:buSzPts val="1800"/>
              <a:buChar char="●"/>
            </a:pPr>
            <a:r>
              <a:rPr b="1" lang="no"/>
              <a:t>artifakt-økologier</a:t>
            </a:r>
            <a:endParaRPr b="1"/>
          </a:p>
          <a:p>
            <a:pPr indent="-317500" lvl="1" marL="914400" rtl="0" algn="l">
              <a:spcBef>
                <a:spcPts val="0"/>
              </a:spcBef>
              <a:spcAft>
                <a:spcPts val="0"/>
              </a:spcAft>
              <a:buSzPts val="1400"/>
              <a:buChar char="○"/>
            </a:pPr>
            <a:r>
              <a:rPr lang="no"/>
              <a:t>hva artifaktene er og brukes til</a:t>
            </a:r>
            <a:endParaRPr/>
          </a:p>
          <a:p>
            <a:pPr indent="-317500" lvl="1" marL="914400" rtl="0" algn="l">
              <a:spcBef>
                <a:spcPts val="0"/>
              </a:spcBef>
              <a:spcAft>
                <a:spcPts val="0"/>
              </a:spcAft>
              <a:buSzPts val="1400"/>
              <a:buChar char="○"/>
            </a:pPr>
            <a:r>
              <a:rPr lang="no"/>
              <a:t>hvordan disse (begge) endres over tid</a:t>
            </a:r>
            <a:endParaRPr/>
          </a:p>
          <a:p>
            <a:pPr indent="-342900" lvl="0" marL="457200" rtl="0" algn="l">
              <a:spcBef>
                <a:spcPts val="0"/>
              </a:spcBef>
              <a:spcAft>
                <a:spcPts val="0"/>
              </a:spcAft>
              <a:buSzPts val="1800"/>
              <a:buChar char="●"/>
            </a:pPr>
            <a:r>
              <a:rPr lang="no"/>
              <a:t>dingse-økologier</a:t>
            </a:r>
            <a:endParaRPr/>
          </a:p>
          <a:p>
            <a:pPr indent="-317500" lvl="1" marL="914400" rtl="0" algn="l">
              <a:spcBef>
                <a:spcPts val="0"/>
              </a:spcBef>
              <a:spcAft>
                <a:spcPts val="0"/>
              </a:spcAft>
              <a:buSzPts val="1400"/>
              <a:buChar char="○"/>
            </a:pPr>
            <a:r>
              <a:rPr lang="no"/>
              <a:t>interaktivitet mellom dingsene og over internett </a:t>
            </a:r>
            <a:endParaRPr/>
          </a:p>
          <a:p>
            <a:pPr indent="-317500" lvl="1" marL="914400" rtl="0" algn="l">
              <a:spcBef>
                <a:spcPts val="0"/>
              </a:spcBef>
              <a:spcAft>
                <a:spcPts val="0"/>
              </a:spcAft>
              <a:buSzPts val="1400"/>
              <a:buChar char="○"/>
            </a:pPr>
            <a:r>
              <a:rPr lang="no"/>
              <a:t>inkluderer infrastruktur </a:t>
            </a:r>
            <a:endParaRPr/>
          </a:p>
          <a:p>
            <a:pPr indent="-342900" lvl="0" marL="457200" rtl="0" algn="l">
              <a:spcBef>
                <a:spcPts val="0"/>
              </a:spcBef>
              <a:spcAft>
                <a:spcPts val="0"/>
              </a:spcAft>
              <a:buSzPts val="1800"/>
              <a:buChar char="●"/>
            </a:pPr>
            <a:r>
              <a:rPr lang="no"/>
              <a:t>kommunikasjons-økologier</a:t>
            </a:r>
            <a:endParaRPr/>
          </a:p>
          <a:p>
            <a:pPr indent="-317500" lvl="1" marL="914400" rtl="0" algn="l">
              <a:spcBef>
                <a:spcPts val="0"/>
              </a:spcBef>
              <a:spcAft>
                <a:spcPts val="0"/>
              </a:spcAft>
              <a:buSzPts val="1400"/>
              <a:buChar char="○"/>
            </a:pPr>
            <a:r>
              <a:rPr lang="no"/>
              <a:t>samme artefakt brukes forskjellig</a:t>
            </a:r>
            <a:endParaRPr/>
          </a:p>
          <a:p>
            <a:pPr indent="-317500" lvl="1" marL="914400" rtl="0" algn="l">
              <a:spcBef>
                <a:spcPts val="0"/>
              </a:spcBef>
              <a:spcAft>
                <a:spcPts val="0"/>
              </a:spcAft>
              <a:buSzPts val="1400"/>
              <a:buChar char="○"/>
            </a:pPr>
            <a:r>
              <a:rPr lang="no"/>
              <a:t>mediering, sosiale medier</a:t>
            </a:r>
            <a:endParaRPr/>
          </a:p>
        </p:txBody>
      </p:sp>
      <p:pic>
        <p:nvPicPr>
          <p:cNvPr id="92" name="Google Shape;92;p18"/>
          <p:cNvPicPr preferRelativeResize="0"/>
          <p:nvPr/>
        </p:nvPicPr>
        <p:blipFill>
          <a:blip r:embed="rId3">
            <a:alphaModFix/>
          </a:blip>
          <a:stretch>
            <a:fillRect/>
          </a:stretch>
        </p:blipFill>
        <p:spPr>
          <a:xfrm>
            <a:off x="4572000" y="1445150"/>
            <a:ext cx="4578550" cy="2631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 name="Shape 96"/>
        <p:cNvGrpSpPr/>
        <p:nvPr/>
      </p:nvGrpSpPr>
      <p:grpSpPr>
        <a:xfrm>
          <a:off x="0" y="0"/>
          <a:ext cx="0" cy="0"/>
          <a:chOff x="0" y="0"/>
          <a:chExt cx="0" cy="0"/>
        </a:xfrm>
      </p:grpSpPr>
      <p:pic>
        <p:nvPicPr>
          <p:cNvPr id="97" name="Google Shape;97;p19"/>
          <p:cNvPicPr preferRelativeResize="0"/>
          <p:nvPr/>
        </p:nvPicPr>
        <p:blipFill rotWithShape="1">
          <a:blip r:embed="rId3">
            <a:alphaModFix/>
          </a:blip>
          <a:srcRect b="45828" l="0" r="0" t="36007"/>
          <a:stretch/>
        </p:blipFill>
        <p:spPr>
          <a:xfrm>
            <a:off x="134263" y="1559925"/>
            <a:ext cx="8800323" cy="746924"/>
          </a:xfrm>
          <a:prstGeom prst="rect">
            <a:avLst/>
          </a:prstGeom>
          <a:noFill/>
          <a:ln>
            <a:noFill/>
          </a:ln>
        </p:spPr>
      </p:pic>
      <p:sp>
        <p:nvSpPr>
          <p:cNvPr id="98" name="Google Shape;98;p19"/>
          <p:cNvSpPr txBox="1"/>
          <p:nvPr>
            <p:ph type="title"/>
          </p:nvPr>
        </p:nvSpPr>
        <p:spPr>
          <a:xfrm>
            <a:off x="308775" y="317125"/>
            <a:ext cx="84513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Informasjons-økologier</a:t>
            </a:r>
            <a:endParaRPr/>
          </a:p>
        </p:txBody>
      </p:sp>
      <p:pic>
        <p:nvPicPr>
          <p:cNvPr id="99" name="Google Shape;99;p19"/>
          <p:cNvPicPr preferRelativeResize="0"/>
          <p:nvPr/>
        </p:nvPicPr>
        <p:blipFill>
          <a:blip r:embed="rId4">
            <a:alphaModFix/>
          </a:blip>
          <a:stretch>
            <a:fillRect/>
          </a:stretch>
        </p:blipFill>
        <p:spPr>
          <a:xfrm>
            <a:off x="336100" y="2784900"/>
            <a:ext cx="8396652" cy="1775275"/>
          </a:xfrm>
          <a:prstGeom prst="rect">
            <a:avLst/>
          </a:prstGeom>
          <a:noFill/>
          <a:ln>
            <a:noFill/>
          </a:ln>
        </p:spPr>
      </p:pic>
      <p:pic>
        <p:nvPicPr>
          <p:cNvPr id="100" name="Google Shape;100;p19"/>
          <p:cNvPicPr preferRelativeResize="0"/>
          <p:nvPr/>
        </p:nvPicPr>
        <p:blipFill rotWithShape="1">
          <a:blip r:embed="rId5">
            <a:alphaModFix/>
          </a:blip>
          <a:srcRect b="0" l="0" r="0" t="0"/>
          <a:stretch/>
        </p:blipFill>
        <p:spPr>
          <a:xfrm>
            <a:off x="5133150" y="151150"/>
            <a:ext cx="3315200" cy="14087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p20"/>
          <p:cNvSpPr txBox="1"/>
          <p:nvPr>
            <p:ph type="title"/>
          </p:nvPr>
        </p:nvSpPr>
        <p:spPr>
          <a:xfrm>
            <a:off x="308775" y="317125"/>
            <a:ext cx="45234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Artefakts-økologier</a:t>
            </a:r>
            <a:endParaRPr/>
          </a:p>
        </p:txBody>
      </p:sp>
      <p:sp>
        <p:nvSpPr>
          <p:cNvPr id="106" name="Google Shape;106;p20"/>
          <p:cNvSpPr txBox="1"/>
          <p:nvPr/>
        </p:nvSpPr>
        <p:spPr>
          <a:xfrm>
            <a:off x="308775" y="1352900"/>
            <a:ext cx="50355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700"/>
              <a:t>“We define a personal ecology of interactive artifacts as </a:t>
            </a:r>
            <a:r>
              <a:rPr b="1" lang="no" sz="1700"/>
              <a:t>a set of all physical artifacts with some level of interactivity enabled by digital technology that a person owns, has access to, and uses.</a:t>
            </a:r>
            <a:r>
              <a:rPr lang="no" sz="1700"/>
              <a:t>”</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no" sz="1700"/>
              <a:t>“[...] Digital artifacts are interconnected both in terms of their functions and meanings surrounding an individual life.”</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no"/>
              <a:t>Jung et al., 2008 </a:t>
            </a:r>
            <a:endParaRPr/>
          </a:p>
        </p:txBody>
      </p:sp>
      <p:pic>
        <p:nvPicPr>
          <p:cNvPr id="107" name="Google Shape;107;p20"/>
          <p:cNvPicPr preferRelativeResize="0"/>
          <p:nvPr/>
        </p:nvPicPr>
        <p:blipFill>
          <a:blip r:embed="rId3">
            <a:alphaModFix/>
          </a:blip>
          <a:stretch>
            <a:fillRect/>
          </a:stretch>
        </p:blipFill>
        <p:spPr>
          <a:xfrm>
            <a:off x="5538250" y="1452351"/>
            <a:ext cx="3365800" cy="3254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Skriv ned deres egen økologi:</a:t>
            </a:r>
            <a:endParaRPr/>
          </a:p>
        </p:txBody>
      </p:sp>
      <p:sp>
        <p:nvSpPr>
          <p:cNvPr id="113" name="Google Shape;113;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Skriv ned de digitale artefaktene dere bruker til hverdags</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no"/>
              <a:t>Hvordan passer de sammen?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txBox="1"/>
          <p:nvPr>
            <p:ph idx="1" type="subTitle"/>
          </p:nvPr>
        </p:nvSpPr>
        <p:spPr>
          <a:xfrm>
            <a:off x="265500" y="2045726"/>
            <a:ext cx="4045200" cy="13455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100"/>
              <a:buNone/>
            </a:pPr>
            <a:r>
              <a:rPr lang="no">
                <a:latin typeface="Oswald"/>
                <a:ea typeface="Oswald"/>
                <a:cs typeface="Oswald"/>
                <a:sym typeface="Oswald"/>
              </a:rPr>
              <a:t>Hvilke adjektiv vil du koble til de ulike artefaktene? Tenk hvorfor.</a:t>
            </a:r>
            <a:endParaRPr>
              <a:latin typeface="Oswald"/>
              <a:ea typeface="Oswald"/>
              <a:cs typeface="Oswald"/>
              <a:sym typeface="Oswald"/>
            </a:endParaRPr>
          </a:p>
        </p:txBody>
      </p:sp>
      <p:pic>
        <p:nvPicPr>
          <p:cNvPr id="119" name="Google Shape;119;p22"/>
          <p:cNvPicPr preferRelativeResize="0"/>
          <p:nvPr/>
        </p:nvPicPr>
        <p:blipFill rotWithShape="1">
          <a:blip r:embed="rId3">
            <a:alphaModFix/>
          </a:blip>
          <a:srcRect b="0" l="0" r="0" t="0"/>
          <a:stretch/>
        </p:blipFill>
        <p:spPr>
          <a:xfrm>
            <a:off x="4939225" y="183325"/>
            <a:ext cx="3837576" cy="47768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ph type="title"/>
          </p:nvPr>
        </p:nvSpPr>
        <p:spPr>
          <a:xfrm>
            <a:off x="311700" y="391350"/>
            <a:ext cx="8520600" cy="1079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Diskuter hverandres artefakt-økologi!</a:t>
            </a:r>
            <a:endParaRPr/>
          </a:p>
          <a:p>
            <a:pPr indent="0" lvl="0" marL="0" rtl="0" algn="l">
              <a:lnSpc>
                <a:spcPct val="100000"/>
              </a:lnSpc>
              <a:spcBef>
                <a:spcPts val="0"/>
              </a:spcBef>
              <a:spcAft>
                <a:spcPts val="0"/>
              </a:spcAft>
              <a:buSzPct val="111111"/>
              <a:buNone/>
            </a:pPr>
            <a:r>
              <a:rPr lang="no"/>
              <a:t>Snakk i grupper</a:t>
            </a:r>
            <a:endParaRPr/>
          </a:p>
        </p:txBody>
      </p:sp>
      <p:sp>
        <p:nvSpPr>
          <p:cNvPr id="125" name="Google Shape;125;p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latin typeface="Oswald"/>
              <a:ea typeface="Oswald"/>
              <a:cs typeface="Oswald"/>
              <a:sym typeface="Oswald"/>
            </a:endParaRPr>
          </a:p>
          <a:p>
            <a:pPr indent="0" lvl="0" marL="0" rtl="0" algn="l">
              <a:lnSpc>
                <a:spcPct val="115000"/>
              </a:lnSpc>
              <a:spcBef>
                <a:spcPts val="1200"/>
              </a:spcBef>
              <a:spcAft>
                <a:spcPts val="0"/>
              </a:spcAft>
              <a:buSzPts val="1800"/>
              <a:buNone/>
            </a:pPr>
            <a:r>
              <a:rPr lang="no" sz="2000">
                <a:latin typeface="Oswald"/>
                <a:ea typeface="Oswald"/>
                <a:cs typeface="Oswald"/>
                <a:sym typeface="Oswald"/>
              </a:rPr>
              <a:t>Diskuter deres egne økologier med de andre</a:t>
            </a:r>
            <a:endParaRPr sz="2000">
              <a:latin typeface="Oswald"/>
              <a:ea typeface="Oswald"/>
              <a:cs typeface="Oswald"/>
              <a:sym typeface="Oswald"/>
            </a:endParaRPr>
          </a:p>
          <a:p>
            <a:pPr indent="0" lvl="0" marL="0" rtl="0" algn="l">
              <a:lnSpc>
                <a:spcPct val="115000"/>
              </a:lnSpc>
              <a:spcBef>
                <a:spcPts val="1200"/>
              </a:spcBef>
              <a:spcAft>
                <a:spcPts val="0"/>
              </a:spcAft>
              <a:buSzPts val="1800"/>
              <a:buNone/>
            </a:pPr>
            <a:r>
              <a:t/>
            </a:r>
            <a:endParaRPr sz="2000">
              <a:latin typeface="Oswald"/>
              <a:ea typeface="Oswald"/>
              <a:cs typeface="Oswald"/>
              <a:sym typeface="Oswald"/>
            </a:endParaRPr>
          </a:p>
          <a:p>
            <a:pPr indent="0" lvl="0" marL="0" rtl="0" algn="l">
              <a:lnSpc>
                <a:spcPct val="115000"/>
              </a:lnSpc>
              <a:spcBef>
                <a:spcPts val="1200"/>
              </a:spcBef>
              <a:spcAft>
                <a:spcPts val="0"/>
              </a:spcAft>
              <a:buSzPts val="1800"/>
              <a:buNone/>
            </a:pPr>
            <a:r>
              <a:rPr lang="no" sz="2000">
                <a:latin typeface="Oswald"/>
                <a:ea typeface="Oswald"/>
                <a:cs typeface="Oswald"/>
                <a:sym typeface="Oswald"/>
              </a:rPr>
              <a:t>Husk å bruke adjektivene dere brukte i forrige </a:t>
            </a:r>
            <a:r>
              <a:rPr lang="no" sz="2000">
                <a:latin typeface="Oswald"/>
                <a:ea typeface="Oswald"/>
                <a:cs typeface="Oswald"/>
                <a:sym typeface="Oswald"/>
              </a:rPr>
              <a:t>oppgave!</a:t>
            </a:r>
            <a:endParaRPr sz="2000">
              <a:latin typeface="Oswald"/>
              <a:ea typeface="Oswald"/>
              <a:cs typeface="Oswald"/>
              <a:sym typeface="Oswald"/>
            </a:endParaRPr>
          </a:p>
          <a:p>
            <a:pPr indent="0" lvl="0" marL="0" rtl="0" algn="l">
              <a:lnSpc>
                <a:spcPct val="115000"/>
              </a:lnSpc>
              <a:spcBef>
                <a:spcPts val="1200"/>
              </a:spcBef>
              <a:spcAft>
                <a:spcPts val="0"/>
              </a:spcAft>
              <a:buSzPts val="1800"/>
              <a:buNone/>
            </a:pPr>
            <a:r>
              <a:t/>
            </a:r>
            <a:endParaRPr sz="2000">
              <a:latin typeface="Oswald"/>
              <a:ea typeface="Oswald"/>
              <a:cs typeface="Oswald"/>
              <a:sym typeface="Oswald"/>
            </a:endParaRPr>
          </a:p>
          <a:p>
            <a:pPr indent="0" lvl="0" marL="0" rtl="0" algn="l">
              <a:lnSpc>
                <a:spcPct val="115000"/>
              </a:lnSpc>
              <a:spcBef>
                <a:spcPts val="1200"/>
              </a:spcBef>
              <a:spcAft>
                <a:spcPts val="1200"/>
              </a:spcAft>
              <a:buSzPts val="1800"/>
              <a:buNone/>
            </a:pPr>
            <a:r>
              <a:rPr lang="no" sz="2000">
                <a:latin typeface="Oswald"/>
                <a:ea typeface="Oswald"/>
                <a:cs typeface="Oswald"/>
                <a:sym typeface="Oswald"/>
              </a:rPr>
              <a:t>Har dere veldig ulike eller like økologier?</a:t>
            </a:r>
            <a:endParaRPr sz="2000">
              <a:latin typeface="Oswald"/>
              <a:ea typeface="Oswald"/>
              <a:cs typeface="Oswald"/>
              <a:sym typeface="Oswa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Samvirke</a:t>
            </a:r>
            <a:endParaRPr/>
          </a:p>
        </p:txBody>
      </p:sp>
      <p:sp>
        <p:nvSpPr>
          <p:cNvPr id="131" name="Google Shape;131;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latin typeface="Oswald"/>
              <a:ea typeface="Oswald"/>
              <a:cs typeface="Oswald"/>
              <a:sym typeface="Oswald"/>
            </a:endParaRPr>
          </a:p>
          <a:p>
            <a:pPr indent="0" lvl="0" marL="0" rtl="0" algn="l">
              <a:lnSpc>
                <a:spcPct val="115000"/>
              </a:lnSpc>
              <a:spcBef>
                <a:spcPts val="1200"/>
              </a:spcBef>
              <a:spcAft>
                <a:spcPts val="0"/>
              </a:spcAft>
              <a:buSzPts val="1800"/>
              <a:buNone/>
            </a:pPr>
            <a:r>
              <a:rPr lang="no" sz="2100">
                <a:latin typeface="Oswald"/>
                <a:ea typeface="Oswald"/>
                <a:cs typeface="Oswald"/>
                <a:sym typeface="Oswald"/>
              </a:rPr>
              <a:t>Hvordan har denne artefakts-økologien endret seg over tid?</a:t>
            </a:r>
            <a:endParaRPr sz="2100">
              <a:latin typeface="Oswald"/>
              <a:ea typeface="Oswald"/>
              <a:cs typeface="Oswald"/>
              <a:sym typeface="Oswald"/>
            </a:endParaRPr>
          </a:p>
          <a:p>
            <a:pPr indent="0" lvl="0" marL="0" rtl="0" algn="l">
              <a:lnSpc>
                <a:spcPct val="115000"/>
              </a:lnSpc>
              <a:spcBef>
                <a:spcPts val="1200"/>
              </a:spcBef>
              <a:spcAft>
                <a:spcPts val="0"/>
              </a:spcAft>
              <a:buSzPts val="1800"/>
              <a:buNone/>
            </a:pPr>
            <a:r>
              <a:t/>
            </a:r>
            <a:endParaRPr sz="2100">
              <a:latin typeface="Oswald"/>
              <a:ea typeface="Oswald"/>
              <a:cs typeface="Oswald"/>
              <a:sym typeface="Oswald"/>
            </a:endParaRPr>
          </a:p>
          <a:p>
            <a:pPr indent="0" lvl="0" marL="0" rtl="0" algn="l">
              <a:lnSpc>
                <a:spcPct val="115000"/>
              </a:lnSpc>
              <a:spcBef>
                <a:spcPts val="1200"/>
              </a:spcBef>
              <a:spcAft>
                <a:spcPts val="0"/>
              </a:spcAft>
              <a:buSzPts val="1800"/>
              <a:buNone/>
            </a:pPr>
            <a:r>
              <a:rPr i="1" lang="no" sz="1900">
                <a:latin typeface="Oswald"/>
                <a:ea typeface="Oswald"/>
                <a:cs typeface="Oswald"/>
                <a:sym typeface="Oswald"/>
              </a:rPr>
              <a:t>EKS. Hvordan så denne økologien ut på barneskolen?</a:t>
            </a:r>
            <a:endParaRPr i="1" sz="2500"/>
          </a:p>
          <a:p>
            <a:pPr indent="0" lvl="0" marL="0" rtl="0" algn="l">
              <a:lnSpc>
                <a:spcPct val="115000"/>
              </a:lnSpc>
              <a:spcBef>
                <a:spcPts val="1200"/>
              </a:spcBef>
              <a:spcAft>
                <a:spcPts val="1200"/>
              </a:spcAft>
              <a:buSzPts val="18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Nye artefakter i økologi?</a:t>
            </a:r>
            <a:endParaRPr/>
          </a:p>
        </p:txBody>
      </p:sp>
      <p:sp>
        <p:nvSpPr>
          <p:cNvPr id="137" name="Google Shape;137;p25"/>
          <p:cNvSpPr txBox="1"/>
          <p:nvPr>
            <p:ph idx="1" type="body"/>
          </p:nvPr>
        </p:nvSpPr>
        <p:spPr>
          <a:xfrm>
            <a:off x="311700" y="1201650"/>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sz="2100">
                <a:latin typeface="Oswald"/>
                <a:ea typeface="Oswald"/>
                <a:cs typeface="Oswald"/>
                <a:sym typeface="Oswald"/>
              </a:rPr>
              <a:t>Har du noen gang IKKE kjøpt/brukt en artefakt fordi det ikke passer inn i artefakt-økologien din?</a:t>
            </a:r>
            <a:endParaRPr sz="2100">
              <a:latin typeface="Oswald"/>
              <a:ea typeface="Oswald"/>
              <a:cs typeface="Oswald"/>
              <a:sym typeface="Oswald"/>
            </a:endParaRPr>
          </a:p>
          <a:p>
            <a:pPr indent="0" lvl="0" marL="0" rtl="0" algn="l">
              <a:spcBef>
                <a:spcPts val="1200"/>
              </a:spcBef>
              <a:spcAft>
                <a:spcPts val="0"/>
              </a:spcAft>
              <a:buNone/>
            </a:pPr>
            <a:r>
              <a:rPr b="1" lang="no">
                <a:latin typeface="Oswald"/>
                <a:ea typeface="Oswald"/>
                <a:cs typeface="Oswald"/>
                <a:sym typeface="Oswald"/>
              </a:rPr>
              <a:t>Hvorfor? </a:t>
            </a:r>
            <a:endParaRPr b="1">
              <a:latin typeface="Oswald"/>
              <a:ea typeface="Oswald"/>
              <a:cs typeface="Oswald"/>
              <a:sym typeface="Oswald"/>
            </a:endParaRPr>
          </a:p>
          <a:p>
            <a:pPr indent="0" lvl="0" marL="0" rtl="0" algn="l">
              <a:spcBef>
                <a:spcPts val="1200"/>
              </a:spcBef>
              <a:spcAft>
                <a:spcPts val="1200"/>
              </a:spcAft>
              <a:buNone/>
            </a:pPr>
            <a:r>
              <a:rPr b="1" lang="no">
                <a:latin typeface="Oswald"/>
                <a:ea typeface="Oswald"/>
                <a:cs typeface="Oswald"/>
                <a:sym typeface="Oswald"/>
              </a:rPr>
              <a:t>Hva hadde  gjort at du ville kjøpt/brukt artefakten?</a:t>
            </a:r>
            <a:endParaRPr b="1">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“Apples walled garden”</a:t>
            </a:r>
            <a:endParaRPr/>
          </a:p>
        </p:txBody>
      </p:sp>
      <p:sp>
        <p:nvSpPr>
          <p:cNvPr id="143" name="Google Shape;143;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4" name="Google Shape;144;p26"/>
          <p:cNvPicPr preferRelativeResize="0"/>
          <p:nvPr/>
        </p:nvPicPr>
        <p:blipFill>
          <a:blip r:embed="rId3">
            <a:alphaModFix/>
          </a:blip>
          <a:stretch>
            <a:fillRect/>
          </a:stretch>
        </p:blipFill>
        <p:spPr>
          <a:xfrm>
            <a:off x="1430013" y="1017450"/>
            <a:ext cx="6283975" cy="4181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8" name="Shape 148"/>
        <p:cNvGrpSpPr/>
        <p:nvPr/>
      </p:nvGrpSpPr>
      <p:grpSpPr>
        <a:xfrm>
          <a:off x="0" y="0"/>
          <a:ext cx="0" cy="0"/>
          <a:chOff x="0" y="0"/>
          <a:chExt cx="0" cy="0"/>
        </a:xfrm>
      </p:grpSpPr>
      <p:sp>
        <p:nvSpPr>
          <p:cNvPr id="149" name="Google Shape;149;p27"/>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Teknologisk utvikling</a:t>
            </a:r>
            <a:endParaRPr/>
          </a:p>
        </p:txBody>
      </p:sp>
      <p:sp>
        <p:nvSpPr>
          <p:cNvPr id="150" name="Google Shape;150;p2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latin typeface="Oswald"/>
              <a:ea typeface="Oswald"/>
              <a:cs typeface="Oswald"/>
              <a:sym typeface="Oswald"/>
            </a:endParaRPr>
          </a:p>
          <a:p>
            <a:pPr indent="0" lvl="0" marL="0" rtl="0" algn="l">
              <a:lnSpc>
                <a:spcPct val="115000"/>
              </a:lnSpc>
              <a:spcBef>
                <a:spcPts val="1200"/>
              </a:spcBef>
              <a:spcAft>
                <a:spcPts val="0"/>
              </a:spcAft>
              <a:buSzPts val="1800"/>
              <a:buNone/>
            </a:pPr>
            <a:r>
              <a:rPr lang="no" sz="2200">
                <a:latin typeface="Oswald"/>
                <a:ea typeface="Oswald"/>
                <a:cs typeface="Oswald"/>
                <a:sym typeface="Oswald"/>
              </a:rPr>
              <a:t>Hva er egentlig chatGPT? En informasjonsteknologisk løsning, eller et teknologisk artefakt?</a:t>
            </a:r>
            <a:endParaRPr i="1" sz="2600"/>
          </a:p>
          <a:p>
            <a:pPr indent="0" lvl="0" marL="0" rtl="0" algn="l">
              <a:lnSpc>
                <a:spcPct val="115000"/>
              </a:lnSpc>
              <a:spcBef>
                <a:spcPts val="1200"/>
              </a:spcBef>
              <a:spcAft>
                <a:spcPts val="1200"/>
              </a:spcAft>
              <a:buSzPts val="18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latin typeface="Oswald"/>
              <a:ea typeface="Oswald"/>
              <a:cs typeface="Oswald"/>
              <a:sym typeface="Oswald"/>
            </a:endParaRPr>
          </a:p>
          <a:p>
            <a:pPr indent="0" lvl="0" marL="0" rtl="0" algn="l">
              <a:lnSpc>
                <a:spcPct val="115000"/>
              </a:lnSpc>
              <a:spcBef>
                <a:spcPts val="1200"/>
              </a:spcBef>
              <a:spcAft>
                <a:spcPts val="0"/>
              </a:spcAft>
              <a:buSzPts val="1800"/>
              <a:buNone/>
            </a:pPr>
            <a:r>
              <a:rPr lang="no">
                <a:latin typeface="Oswald"/>
                <a:ea typeface="Oswald"/>
                <a:cs typeface="Oswald"/>
                <a:sym typeface="Oswald"/>
              </a:rPr>
              <a:t>Prøv å finn eksempler på de fire elementene i økologier:</a:t>
            </a:r>
            <a:endParaRPr>
              <a:latin typeface="Oswald"/>
              <a:ea typeface="Oswald"/>
              <a:cs typeface="Oswald"/>
              <a:sym typeface="Oswald"/>
            </a:endParaRPr>
          </a:p>
          <a:p>
            <a:pPr indent="-342900" lvl="0" marL="457200" rtl="0" algn="l">
              <a:lnSpc>
                <a:spcPct val="115000"/>
              </a:lnSpc>
              <a:spcBef>
                <a:spcPts val="1200"/>
              </a:spcBef>
              <a:spcAft>
                <a:spcPts val="0"/>
              </a:spcAft>
              <a:buSzPts val="1800"/>
              <a:buFont typeface="Oswald"/>
              <a:buAutoNum type="arabicPeriod"/>
            </a:pPr>
            <a:r>
              <a:rPr lang="no">
                <a:latin typeface="Oswald"/>
                <a:ea typeface="Oswald"/>
                <a:cs typeface="Oswald"/>
                <a:sym typeface="Oswald"/>
              </a:rPr>
              <a:t>Forskjellighet</a:t>
            </a:r>
            <a:endParaRPr>
              <a:latin typeface="Oswald"/>
              <a:ea typeface="Oswald"/>
              <a:cs typeface="Oswald"/>
              <a:sym typeface="Oswald"/>
            </a:endParaRPr>
          </a:p>
          <a:p>
            <a:pPr indent="-342900" lvl="0" marL="457200" rtl="0" algn="l">
              <a:lnSpc>
                <a:spcPct val="115000"/>
              </a:lnSpc>
              <a:spcBef>
                <a:spcPts val="0"/>
              </a:spcBef>
              <a:spcAft>
                <a:spcPts val="0"/>
              </a:spcAft>
              <a:buSzPts val="1800"/>
              <a:buFont typeface="Oswald"/>
              <a:buAutoNum type="arabicPeriod"/>
            </a:pPr>
            <a:r>
              <a:rPr lang="no">
                <a:latin typeface="Oswald"/>
                <a:ea typeface="Oswald"/>
                <a:cs typeface="Oswald"/>
                <a:sym typeface="Oswald"/>
              </a:rPr>
              <a:t>Lokalitet</a:t>
            </a:r>
            <a:endParaRPr>
              <a:latin typeface="Oswald"/>
              <a:ea typeface="Oswald"/>
              <a:cs typeface="Oswald"/>
              <a:sym typeface="Oswald"/>
            </a:endParaRPr>
          </a:p>
          <a:p>
            <a:pPr indent="-342900" lvl="0" marL="457200" rtl="0" algn="l">
              <a:lnSpc>
                <a:spcPct val="115000"/>
              </a:lnSpc>
              <a:spcBef>
                <a:spcPts val="0"/>
              </a:spcBef>
              <a:spcAft>
                <a:spcPts val="0"/>
              </a:spcAft>
              <a:buSzPts val="1800"/>
              <a:buFont typeface="Oswald"/>
              <a:buAutoNum type="arabicPeriod"/>
            </a:pPr>
            <a:r>
              <a:rPr lang="no">
                <a:latin typeface="Oswald"/>
                <a:ea typeface="Oswald"/>
                <a:cs typeface="Oswald"/>
                <a:sym typeface="Oswald"/>
              </a:rPr>
              <a:t>Nøkkelarter</a:t>
            </a:r>
            <a:endParaRPr>
              <a:latin typeface="Oswald"/>
              <a:ea typeface="Oswald"/>
              <a:cs typeface="Oswald"/>
              <a:sym typeface="Oswald"/>
            </a:endParaRPr>
          </a:p>
          <a:p>
            <a:pPr indent="-342900" lvl="0" marL="457200" rtl="0" algn="l">
              <a:lnSpc>
                <a:spcPct val="115000"/>
              </a:lnSpc>
              <a:spcBef>
                <a:spcPts val="0"/>
              </a:spcBef>
              <a:spcAft>
                <a:spcPts val="0"/>
              </a:spcAft>
              <a:buSzPts val="1800"/>
              <a:buFont typeface="Oswald"/>
              <a:buAutoNum type="arabicPeriod"/>
            </a:pPr>
            <a:r>
              <a:rPr lang="no">
                <a:latin typeface="Oswald"/>
                <a:ea typeface="Oswald"/>
                <a:cs typeface="Oswald"/>
                <a:sym typeface="Oswald"/>
              </a:rPr>
              <a:t>Samvirke</a:t>
            </a:r>
            <a:endParaRPr>
              <a:latin typeface="Oswald"/>
              <a:ea typeface="Oswald"/>
              <a:cs typeface="Oswald"/>
              <a:sym typeface="Oswald"/>
            </a:endParaRPr>
          </a:p>
          <a:p>
            <a:pPr indent="0" lvl="0" marL="0" rtl="0" algn="l">
              <a:lnSpc>
                <a:spcPct val="115000"/>
              </a:lnSpc>
              <a:spcBef>
                <a:spcPts val="1200"/>
              </a:spcBef>
              <a:spcAft>
                <a:spcPts val="0"/>
              </a:spcAft>
              <a:buSzPts val="1800"/>
              <a:buNone/>
            </a:pPr>
            <a:r>
              <a:t/>
            </a:r>
            <a:endParaRPr>
              <a:latin typeface="Oswald"/>
              <a:ea typeface="Oswald"/>
              <a:cs typeface="Oswald"/>
              <a:sym typeface="Oswald"/>
            </a:endParaRPr>
          </a:p>
          <a:p>
            <a:pPr indent="0" lvl="0" marL="0" rtl="0" algn="l">
              <a:lnSpc>
                <a:spcPct val="115000"/>
              </a:lnSpc>
              <a:spcBef>
                <a:spcPts val="1200"/>
              </a:spcBef>
              <a:spcAft>
                <a:spcPts val="1200"/>
              </a:spcAft>
              <a:buSzPts val="1800"/>
              <a:buNone/>
            </a:pPr>
            <a:r>
              <a:t/>
            </a:r>
            <a:endParaRPr>
              <a:latin typeface="Oswald"/>
              <a:ea typeface="Oswald"/>
              <a:cs typeface="Oswald"/>
              <a:sym typeface="Oswald"/>
            </a:endParaRPr>
          </a:p>
        </p:txBody>
      </p:sp>
      <p:sp>
        <p:nvSpPr>
          <p:cNvPr id="156" name="Google Shape;156;p28"/>
          <p:cNvSpPr txBox="1"/>
          <p:nvPr>
            <p:ph idx="1" type="subTitle"/>
          </p:nvPr>
        </p:nvSpPr>
        <p:spPr>
          <a:xfrm>
            <a:off x="265500" y="906100"/>
            <a:ext cx="4045200" cy="3446700"/>
          </a:xfrm>
          <a:prstGeom prst="rect">
            <a:avLst/>
          </a:prstGeom>
          <a:noFill/>
          <a:ln>
            <a:noFill/>
          </a:ln>
        </p:spPr>
        <p:txBody>
          <a:bodyPr anchorCtr="0" anchor="t" bIns="91425" lIns="91425" spcFirstLastPara="1" rIns="91425" wrap="square" tIns="91425">
            <a:normAutofit lnSpcReduction="10000"/>
          </a:bodyPr>
          <a:lstStyle/>
          <a:p>
            <a:pPr indent="0" lvl="0" marL="0" marR="0" rtl="0" algn="ctr">
              <a:lnSpc>
                <a:spcPct val="100000"/>
              </a:lnSpc>
              <a:spcBef>
                <a:spcPts val="0"/>
              </a:spcBef>
              <a:spcAft>
                <a:spcPts val="0"/>
              </a:spcAft>
              <a:buSzPts val="2100"/>
              <a:buNone/>
            </a:pPr>
            <a:r>
              <a:t/>
            </a:r>
            <a:endParaRPr b="1" sz="2700">
              <a:solidFill>
                <a:schemeClr val="dk1"/>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SzPts val="2100"/>
              <a:buNone/>
            </a:pPr>
            <a:r>
              <a:rPr b="1" lang="no" sz="2500">
                <a:solidFill>
                  <a:schemeClr val="dk1"/>
                </a:solidFill>
                <a:latin typeface="Playfair Display"/>
                <a:ea typeface="Playfair Display"/>
                <a:cs typeface="Playfair Display"/>
                <a:sym typeface="Playfair Display"/>
              </a:rPr>
              <a:t>Hvordan se på: </a:t>
            </a:r>
            <a:endParaRPr b="1" sz="2500">
              <a:solidFill>
                <a:schemeClr val="dk1"/>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SzPts val="2100"/>
              <a:buNone/>
            </a:pPr>
            <a:r>
              <a:t/>
            </a:r>
            <a:endParaRPr b="1" sz="2700">
              <a:solidFill>
                <a:schemeClr val="dk1"/>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SzPts val="2100"/>
              <a:buNone/>
            </a:pPr>
            <a:r>
              <a:rPr b="1" lang="no" sz="2700">
                <a:solidFill>
                  <a:srgbClr val="092127"/>
                </a:solidFill>
                <a:latin typeface="Playfair Display"/>
                <a:ea typeface="Playfair Display"/>
                <a:cs typeface="Playfair Display"/>
                <a:sym typeface="Playfair Display"/>
              </a:rPr>
              <a:t>IFI</a:t>
            </a:r>
            <a:endParaRPr b="1" sz="2700">
              <a:solidFill>
                <a:srgbClr val="092127"/>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SzPts val="2100"/>
              <a:buNone/>
            </a:pPr>
            <a:r>
              <a:t/>
            </a:r>
            <a:endParaRPr b="1" sz="2700">
              <a:solidFill>
                <a:schemeClr val="dk1"/>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SzPts val="2100"/>
              <a:buNone/>
            </a:pPr>
            <a:r>
              <a:rPr b="1" lang="no" sz="2400">
                <a:solidFill>
                  <a:schemeClr val="dk1"/>
                </a:solidFill>
                <a:latin typeface="Playfair Display"/>
                <a:ea typeface="Playfair Display"/>
                <a:cs typeface="Playfair Display"/>
                <a:sym typeface="Playfair Display"/>
              </a:rPr>
              <a:t>som en </a:t>
            </a:r>
            <a:r>
              <a:rPr b="1" lang="no" sz="2400">
                <a:solidFill>
                  <a:schemeClr val="dk1"/>
                </a:solidFill>
                <a:latin typeface="Playfair Display"/>
                <a:ea typeface="Playfair Display"/>
                <a:cs typeface="Playfair Display"/>
                <a:sym typeface="Playfair Display"/>
              </a:rPr>
              <a:t>informasjons økologi?</a:t>
            </a:r>
            <a:endParaRPr b="1" sz="2400">
              <a:solidFill>
                <a:schemeClr val="dk1"/>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SzPts val="2100"/>
              <a:buNone/>
            </a:pPr>
            <a:r>
              <a:t/>
            </a:r>
            <a:endParaRPr b="1" sz="2700">
              <a:solidFill>
                <a:schemeClr val="dk1"/>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SzPts val="2100"/>
              <a:buNone/>
            </a:pPr>
            <a:r>
              <a:t/>
            </a:r>
            <a:endParaRPr b="1" sz="2700">
              <a:solidFill>
                <a:schemeClr val="dk1"/>
              </a:solidFill>
              <a:latin typeface="Playfair Display"/>
              <a:ea typeface="Playfair Display"/>
              <a:cs typeface="Playfair Display"/>
              <a:sym typeface="Playfair Displa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9"/>
          <p:cNvPicPr preferRelativeResize="0"/>
          <p:nvPr/>
        </p:nvPicPr>
        <p:blipFill rotWithShape="1">
          <a:blip r:embed="rId3">
            <a:alphaModFix/>
          </a:blip>
          <a:srcRect b="0" l="0" r="0" t="0"/>
          <a:stretch/>
        </p:blipFill>
        <p:spPr>
          <a:xfrm>
            <a:off x="4907175" y="2958425"/>
            <a:ext cx="4124325" cy="1752600"/>
          </a:xfrm>
          <a:prstGeom prst="rect">
            <a:avLst/>
          </a:prstGeom>
          <a:noFill/>
          <a:ln>
            <a:noFill/>
          </a:ln>
        </p:spPr>
      </p:pic>
      <p:sp>
        <p:nvSpPr>
          <p:cNvPr id="162" name="Google Shape;162;p29"/>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Artefaktøkologier vs. informasjonsøkologier</a:t>
            </a:r>
            <a:endParaRPr/>
          </a:p>
        </p:txBody>
      </p:sp>
      <p:sp>
        <p:nvSpPr>
          <p:cNvPr id="163" name="Google Shape;163;p29"/>
          <p:cNvSpPr txBox="1"/>
          <p:nvPr>
            <p:ph idx="1" type="body"/>
          </p:nvPr>
        </p:nvSpPr>
        <p:spPr>
          <a:xfrm>
            <a:off x="311700" y="1152475"/>
            <a:ext cx="3783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latin typeface="Oswald"/>
              <a:ea typeface="Oswald"/>
              <a:cs typeface="Oswald"/>
              <a:sym typeface="Oswald"/>
            </a:endParaRPr>
          </a:p>
          <a:p>
            <a:pPr indent="0" lvl="0" marL="0" rtl="0" algn="l">
              <a:lnSpc>
                <a:spcPct val="115000"/>
              </a:lnSpc>
              <a:spcBef>
                <a:spcPts val="1200"/>
              </a:spcBef>
              <a:spcAft>
                <a:spcPts val="0"/>
              </a:spcAft>
              <a:buSzPts val="1800"/>
              <a:buNone/>
            </a:pPr>
            <a:r>
              <a:t/>
            </a:r>
            <a:endParaRPr>
              <a:latin typeface="Oswald"/>
              <a:ea typeface="Oswald"/>
              <a:cs typeface="Oswald"/>
              <a:sym typeface="Oswald"/>
            </a:endParaRPr>
          </a:p>
          <a:p>
            <a:pPr indent="0" lvl="0" marL="0" rtl="0" algn="l">
              <a:lnSpc>
                <a:spcPct val="115000"/>
              </a:lnSpc>
              <a:spcBef>
                <a:spcPts val="1200"/>
              </a:spcBef>
              <a:spcAft>
                <a:spcPts val="0"/>
              </a:spcAft>
              <a:buSzPts val="1800"/>
              <a:buNone/>
            </a:pPr>
            <a:r>
              <a:rPr lang="no" sz="2200">
                <a:latin typeface="Oswald"/>
                <a:ea typeface="Oswald"/>
                <a:cs typeface="Oswald"/>
                <a:sym typeface="Oswald"/>
              </a:rPr>
              <a:t>Hvordan er begrepene like/ulike? </a:t>
            </a:r>
            <a:endParaRPr sz="2200">
              <a:latin typeface="Oswald"/>
              <a:ea typeface="Oswald"/>
              <a:cs typeface="Oswald"/>
              <a:sym typeface="Oswald"/>
            </a:endParaRPr>
          </a:p>
          <a:p>
            <a:pPr indent="0" lvl="0" marL="0" rtl="0" algn="l">
              <a:lnSpc>
                <a:spcPct val="115000"/>
              </a:lnSpc>
              <a:spcBef>
                <a:spcPts val="1200"/>
              </a:spcBef>
              <a:spcAft>
                <a:spcPts val="0"/>
              </a:spcAft>
              <a:buSzPts val="1800"/>
              <a:buNone/>
            </a:pPr>
            <a:r>
              <a:t/>
            </a:r>
            <a:endParaRPr>
              <a:latin typeface="Oswald"/>
              <a:ea typeface="Oswald"/>
              <a:cs typeface="Oswald"/>
              <a:sym typeface="Oswald"/>
            </a:endParaRPr>
          </a:p>
          <a:p>
            <a:pPr indent="0" lvl="0" marL="0" rtl="0" algn="l">
              <a:lnSpc>
                <a:spcPct val="115000"/>
              </a:lnSpc>
              <a:spcBef>
                <a:spcPts val="1200"/>
              </a:spcBef>
              <a:spcAft>
                <a:spcPts val="0"/>
              </a:spcAft>
              <a:buSzPts val="1800"/>
              <a:buNone/>
            </a:pPr>
            <a:r>
              <a:rPr lang="no" sz="2000">
                <a:latin typeface="Oswald"/>
                <a:ea typeface="Oswald"/>
                <a:cs typeface="Oswald"/>
                <a:sym typeface="Oswald"/>
              </a:rPr>
              <a:t>Når kan det være nyttig å bruke dem?</a:t>
            </a:r>
            <a:endParaRPr sz="2000">
              <a:latin typeface="Oswald"/>
              <a:ea typeface="Oswald"/>
              <a:cs typeface="Oswald"/>
              <a:sym typeface="Oswald"/>
            </a:endParaRPr>
          </a:p>
          <a:p>
            <a:pPr indent="0" lvl="0" marL="0" rtl="0" algn="l">
              <a:lnSpc>
                <a:spcPct val="115000"/>
              </a:lnSpc>
              <a:spcBef>
                <a:spcPts val="1200"/>
              </a:spcBef>
              <a:spcAft>
                <a:spcPts val="1200"/>
              </a:spcAft>
              <a:buSzPts val="1800"/>
              <a:buNone/>
            </a:pPr>
            <a:r>
              <a:t/>
            </a:r>
            <a:endParaRPr>
              <a:latin typeface="Oswald"/>
              <a:ea typeface="Oswald"/>
              <a:cs typeface="Oswald"/>
              <a:sym typeface="Oswald"/>
            </a:endParaRPr>
          </a:p>
        </p:txBody>
      </p:sp>
      <p:pic>
        <p:nvPicPr>
          <p:cNvPr id="164" name="Google Shape;164;p29"/>
          <p:cNvPicPr preferRelativeResize="0"/>
          <p:nvPr/>
        </p:nvPicPr>
        <p:blipFill rotWithShape="1">
          <a:blip r:embed="rId4">
            <a:alphaModFix/>
          </a:blip>
          <a:srcRect b="0" l="0" r="0" t="0"/>
          <a:stretch/>
        </p:blipFill>
        <p:spPr>
          <a:xfrm>
            <a:off x="4514125" y="1152476"/>
            <a:ext cx="1989356" cy="1928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0"/>
          <p:cNvSpPr txBox="1"/>
          <p:nvPr>
            <p:ph type="title"/>
          </p:nvPr>
        </p:nvSpPr>
        <p:spPr>
          <a:xfrm>
            <a:off x="285775" y="1271700"/>
            <a:ext cx="4045200" cy="260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no" sz="3080"/>
              <a:t>Hva betyr kompleksitet i bruk før bruk?</a:t>
            </a:r>
            <a:endParaRPr sz="3080"/>
          </a:p>
          <a:p>
            <a:pPr indent="0" lvl="0" marL="0" rtl="0" algn="ctr">
              <a:spcBef>
                <a:spcPts val="0"/>
              </a:spcBef>
              <a:spcAft>
                <a:spcPts val="0"/>
              </a:spcAft>
              <a:buSzPts val="990"/>
              <a:buNone/>
            </a:pPr>
            <a:r>
              <a:t/>
            </a:r>
            <a:endParaRPr sz="3080"/>
          </a:p>
          <a:p>
            <a:pPr indent="0" lvl="0" marL="0" rtl="0" algn="ctr">
              <a:spcBef>
                <a:spcPts val="0"/>
              </a:spcBef>
              <a:spcAft>
                <a:spcPts val="0"/>
              </a:spcAft>
              <a:buSzPts val="990"/>
              <a:buNone/>
            </a:pPr>
            <a:r>
              <a:rPr b="0" lang="no" sz="1979">
                <a:solidFill>
                  <a:schemeClr val="dk2"/>
                </a:solidFill>
                <a:latin typeface="Lato"/>
                <a:ea typeface="Lato"/>
                <a:cs typeface="Lato"/>
                <a:sym typeface="Lato"/>
              </a:rPr>
              <a:t>Og hva menes med entanglement og imbrications?</a:t>
            </a:r>
            <a:endParaRPr b="0" sz="1979">
              <a:solidFill>
                <a:schemeClr val="dk2"/>
              </a:solidFill>
              <a:latin typeface="Lato"/>
              <a:ea typeface="Lato"/>
              <a:cs typeface="Lato"/>
              <a:sym typeface="Lato"/>
            </a:endParaRPr>
          </a:p>
        </p:txBody>
      </p:sp>
      <p:sp>
        <p:nvSpPr>
          <p:cNvPr id="170" name="Google Shape;170;p30"/>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rPr lang="no"/>
              <a:t>Diskuter i grupper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Giga Mapping – Miro Board</a:t>
            </a:r>
            <a:endParaRPr/>
          </a:p>
        </p:txBody>
      </p:sp>
      <p:sp>
        <p:nvSpPr>
          <p:cNvPr id="176" name="Google Shape;176;p31"/>
          <p:cNvSpPr txBox="1"/>
          <p:nvPr>
            <p:ph idx="1" type="body"/>
          </p:nvPr>
        </p:nvSpPr>
        <p:spPr>
          <a:xfrm>
            <a:off x="311700" y="1152475"/>
            <a:ext cx="48333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Skriv opp begreper og tanker!</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no"/>
              <a:t>Skriv en </a:t>
            </a:r>
            <a:r>
              <a:rPr b="1" lang="no"/>
              <a:t>kommentar </a:t>
            </a:r>
            <a:r>
              <a:rPr lang="no"/>
              <a:t>til hva du skriver opp? -ikke alltid lett å skjønne.</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no"/>
              <a:t>Når en lager pekere, skriv opp relasjonen! Hvorfor peker du på noe? Hva er koblingen?</a:t>
            </a:r>
            <a:endParaRPr/>
          </a:p>
        </p:txBody>
      </p:sp>
      <p:pic>
        <p:nvPicPr>
          <p:cNvPr id="177" name="Google Shape;177;p31"/>
          <p:cNvPicPr preferRelativeResize="0"/>
          <p:nvPr/>
        </p:nvPicPr>
        <p:blipFill>
          <a:blip r:embed="rId3">
            <a:alphaModFix/>
          </a:blip>
          <a:stretch>
            <a:fillRect/>
          </a:stretch>
        </p:blipFill>
        <p:spPr>
          <a:xfrm>
            <a:off x="5145000" y="803225"/>
            <a:ext cx="3999150" cy="39991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2"/>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IN4220 resten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3"/>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Disentangling</a:t>
            </a:r>
            <a:r>
              <a:rPr lang="no"/>
              <a:t>: “løse floker”</a:t>
            </a:r>
            <a:endParaRPr/>
          </a:p>
        </p:txBody>
      </p:sp>
      <p:sp>
        <p:nvSpPr>
          <p:cNvPr id="188" name="Google Shape;188;p33"/>
          <p:cNvSpPr txBox="1"/>
          <p:nvPr>
            <p:ph idx="1" type="body"/>
          </p:nvPr>
        </p:nvSpPr>
        <p:spPr>
          <a:xfrm>
            <a:off x="311700" y="1152475"/>
            <a:ext cx="28251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Løsne opp i problemområder/”floker”</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no"/>
              <a:t>Ulik grad av kompleksitet</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no"/>
              <a:t>Sammenfiltring av det sosiale, tekniske og formelle </a:t>
            </a:r>
            <a:endParaRPr/>
          </a:p>
        </p:txBody>
      </p:sp>
      <p:pic>
        <p:nvPicPr>
          <p:cNvPr id="189" name="Google Shape;189;p33"/>
          <p:cNvPicPr preferRelativeResize="0"/>
          <p:nvPr/>
        </p:nvPicPr>
        <p:blipFill>
          <a:blip r:embed="rId3">
            <a:alphaModFix/>
          </a:blip>
          <a:stretch>
            <a:fillRect/>
          </a:stretch>
        </p:blipFill>
        <p:spPr>
          <a:xfrm>
            <a:off x="3256047" y="1152472"/>
            <a:ext cx="5745274" cy="25140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Snakk i grupper:</a:t>
            </a:r>
            <a:endParaRPr/>
          </a:p>
        </p:txBody>
      </p:sp>
      <p:sp>
        <p:nvSpPr>
          <p:cNvPr id="195" name="Google Shape;195;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a:t>Hvilke andre institusjoner og organisasjoner har floker som kan løses opp?</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Chatbots</a:t>
            </a:r>
            <a:r>
              <a:rPr lang="no"/>
              <a:t> og </a:t>
            </a:r>
            <a:r>
              <a:rPr lang="no"/>
              <a:t>disentangling</a:t>
            </a:r>
            <a:endParaRPr/>
          </a:p>
        </p:txBody>
      </p:sp>
      <p:sp>
        <p:nvSpPr>
          <p:cNvPr id="201" name="Google Shape;201;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Hjelper eller forverrer chatbots problemene tatt opp i Bratteteig og Verne (2012)?</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no"/>
              <a:t>Har du selv vært i en situasjon hvor du har snakket med en chatbot?</a:t>
            </a:r>
            <a:endParaRPr/>
          </a:p>
          <a:p>
            <a:pPr indent="0" lvl="0" marL="0" rtl="0" algn="l">
              <a:spcBef>
                <a:spcPts val="1200"/>
              </a:spcBef>
              <a:spcAft>
                <a:spcPts val="0"/>
              </a:spcAft>
              <a:buNone/>
            </a:pPr>
            <a:r>
              <a:rPr lang="no"/>
              <a:t>	Hvordan håndterte den komplekse scenarioer?</a:t>
            </a:r>
            <a:endParaRPr/>
          </a:p>
          <a:p>
            <a:pPr indent="0" lvl="0" marL="0" rtl="0" algn="l">
              <a:spcBef>
                <a:spcPts val="1200"/>
              </a:spcBef>
              <a:spcAft>
                <a:spcPts val="1200"/>
              </a:spcAft>
              <a:buNone/>
            </a:pPr>
            <a:r>
              <a:rPr lang="no"/>
              <a:t>Med økningen i chatbots som bruker maskinlæring, tror dere de vil ble bedre eller verre til disentanglement?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Selvdrevenhet?</a:t>
            </a:r>
            <a:endParaRPr/>
          </a:p>
        </p:txBody>
      </p:sp>
      <p:sp>
        <p:nvSpPr>
          <p:cNvPr id="207" name="Google Shape;207;p36"/>
          <p:cNvSpPr txBox="1"/>
          <p:nvPr>
            <p:ph idx="1" type="body"/>
          </p:nvPr>
        </p:nvSpPr>
        <p:spPr>
          <a:xfrm>
            <a:off x="311700" y="1152475"/>
            <a:ext cx="8520600" cy="2737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no" sz="2000">
                <a:latin typeface="Oswald"/>
                <a:ea typeface="Oswald"/>
                <a:cs typeface="Oswald"/>
                <a:sym typeface="Oswald"/>
              </a:rPr>
              <a:t>Hvorfor kan selvdrevenhet være viktig i bruk?</a:t>
            </a:r>
            <a:endParaRPr sz="2000">
              <a:latin typeface="Oswald"/>
              <a:ea typeface="Oswald"/>
              <a:cs typeface="Oswald"/>
              <a:sym typeface="Oswald"/>
            </a:endParaRPr>
          </a:p>
          <a:p>
            <a:pPr indent="0" lvl="0" marL="0" rtl="0" algn="l">
              <a:spcBef>
                <a:spcPts val="1200"/>
              </a:spcBef>
              <a:spcAft>
                <a:spcPts val="1200"/>
              </a:spcAft>
              <a:buNone/>
            </a:pPr>
            <a:r>
              <a:t/>
            </a:r>
            <a:endParaRPr sz="2000">
              <a:latin typeface="Oswald"/>
              <a:ea typeface="Oswald"/>
              <a:cs typeface="Oswald"/>
              <a:sym typeface="Oswa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7"/>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no"/>
              <a:t>Takk for idag </a:t>
            </a:r>
            <a:r>
              <a:rPr lang="no"/>
              <a:t>🥸 God helg!</a:t>
            </a:r>
            <a:endParaRPr/>
          </a:p>
        </p:txBody>
      </p:sp>
      <p:pic>
        <p:nvPicPr>
          <p:cNvPr id="213" name="Google Shape;213;p37"/>
          <p:cNvPicPr preferRelativeResize="0"/>
          <p:nvPr/>
        </p:nvPicPr>
        <p:blipFill>
          <a:blip r:embed="rId3">
            <a:alphaModFix/>
          </a:blip>
          <a:stretch>
            <a:fillRect/>
          </a:stretch>
        </p:blipFill>
        <p:spPr>
          <a:xfrm>
            <a:off x="5623725" y="1144250"/>
            <a:ext cx="2730250" cy="2730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ral">
  <a:themeElements>
    <a:clrScheme name="Coral">
      <a:dk1>
        <a:srgbClr val="4E773C"/>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